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4.xml" ContentType="application/vnd.openxmlformats-officedocument.presentationml.tags+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7.xml" ContentType="application/vnd.openxmlformats-officedocument.presentationml.tags+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2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35.xml" ContentType="application/vnd.openxmlformats-officedocument.presentationml.tags+xml"/>
  <Override PartName="/ppt/notesSlides/notesSlide2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40.xml" ContentType="application/vnd.openxmlformats-officedocument.presentationml.tags+xml"/>
  <Override PartName="/ppt/notesSlides/notesSlide3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41.xml" ContentType="application/vnd.openxmlformats-officedocument.presentationml.tags+xml"/>
  <Override PartName="/ppt/notesSlides/notesSlide3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42.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43.xml" ContentType="application/vnd.openxmlformats-officedocument.presentationml.tags+xml"/>
  <Override PartName="/ppt/notesSlides/notesSlide3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ags/tag44.xml" ContentType="application/vnd.openxmlformats-officedocument.presentationml.tag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45.xml" ContentType="application/vnd.openxmlformats-officedocument.presentationml.tags+xml"/>
  <Override PartName="/ppt/notesSlides/notesSlide3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1.xml" ContentType="application/vnd.openxmlformats-officedocument.drawingml.chartshapes+xml"/>
  <Override PartName="/ppt/tags/tag46.xml" ContentType="application/vnd.openxmlformats-officedocument.presentationml.tags+xml"/>
  <Override PartName="/ppt/notesSlides/notesSlide3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2.xml" ContentType="application/vnd.openxmlformats-officedocument.drawingml.chartshapes+xml"/>
  <Override PartName="/ppt/tags/tag47.xml" ContentType="application/vnd.openxmlformats-officedocument.presentationml.tag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notesSlides/notesSlide38.xml" ContentType="application/vnd.openxmlformats-officedocument.presentationml.notesSlide+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54.xml" ContentType="application/vnd.openxmlformats-officedocument.presentationml.tags+xml"/>
  <Override PartName="/ppt/notesSlides/notesSlide4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ags/tag55.xml" ContentType="application/vnd.openxmlformats-officedocument.presentationml.tags+xml"/>
  <Override PartName="/ppt/notesSlides/notesSlide44.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56.xml" ContentType="application/vnd.openxmlformats-officedocument.presentationml.tags+xml"/>
  <Override PartName="/ppt/notesSlides/notesSlide4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57.xml" ContentType="application/vnd.openxmlformats-officedocument.presentationml.tags+xml"/>
  <Override PartName="/ppt/notesSlides/notesSlide46.xml" ContentType="application/vnd.openxmlformats-officedocument.presentationml.notesSlide+xml"/>
  <Override PartName="/ppt/charts/chart52.xml" ContentType="application/vnd.openxmlformats-officedocument.drawingml.chart+xml"/>
  <Override PartName="/ppt/tags/tag58.xml" ContentType="application/vnd.openxmlformats-officedocument.presentationml.tags+xml"/>
  <Override PartName="/ppt/notesSlides/notesSlide47.xml" ContentType="application/vnd.openxmlformats-officedocument.presentationml.notesSlide+xml"/>
  <Override PartName="/ppt/charts/chart53.xml" ContentType="application/vnd.openxmlformats-officedocument.drawingml.chart+xml"/>
  <Override PartName="/ppt/tags/tag59.xml" ContentType="application/vnd.openxmlformats-officedocument.presentationml.tags+xml"/>
  <Override PartName="/ppt/notesSlides/notesSlide48.xml" ContentType="application/vnd.openxmlformats-officedocument.presentationml.notesSlide+xml"/>
  <Override PartName="/ppt/charts/chart54.xml" ContentType="application/vnd.openxmlformats-officedocument.drawingml.chart+xml"/>
  <Override PartName="/ppt/drawings/drawing3.xml" ContentType="application/vnd.openxmlformats-officedocument.drawingml.chartshapes+xml"/>
  <Override PartName="/ppt/tags/tag60.xml" ContentType="application/vnd.openxmlformats-officedocument.presentationml.tags+xml"/>
  <Override PartName="/ppt/notesSlides/notesSlide49.xml" ContentType="application/vnd.openxmlformats-officedocument.presentationml.notesSlid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tags/tag61.xml" ContentType="application/vnd.openxmlformats-officedocument.presentationml.tags+xml"/>
  <Override PartName="/ppt/notesSlides/notesSlide50.xml" ContentType="application/vnd.openxmlformats-officedocument.presentationml.notesSlid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tags/tag62.xml" ContentType="application/vnd.openxmlformats-officedocument.presentationml.tags+xml"/>
  <Override PartName="/ppt/notesSlides/notesSlide51.xml" ContentType="application/vnd.openxmlformats-officedocument.presentationml.notesSlid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ppt/tags/tag63.xml" ContentType="application/vnd.openxmlformats-officedocument.presentationml.tags+xml"/>
  <Override PartName="/ppt/tags/tag64.xml" ContentType="application/vnd.openxmlformats-officedocument.presentationml.tags+xml"/>
  <Override PartName="/ppt/notesSlides/notesSlide52.xml" ContentType="application/vnd.openxmlformats-officedocument.presentationml.notesSlide+xml"/>
  <Override PartName="/ppt/charts/chart58.xml" ContentType="application/vnd.openxmlformats-officedocument.drawingml.chart+xml"/>
  <Override PartName="/ppt/charts/style55.xml" ContentType="application/vnd.ms-office.chartstyle+xml"/>
  <Override PartName="/ppt/charts/colors55.xml" ContentType="application/vnd.ms-office.chartcolorstyle+xml"/>
  <Override PartName="/ppt/tags/tag65.xml" ContentType="application/vnd.openxmlformats-officedocument.presentationml.tags+xml"/>
  <Override PartName="/ppt/notesSlides/notesSlide53.xml" ContentType="application/vnd.openxmlformats-officedocument.presentationml.notesSlide+xml"/>
  <Override PartName="/ppt/charts/chart5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tags/tag66.xml" ContentType="application/vnd.openxmlformats-officedocument.presentationml.tags+xml"/>
  <Override PartName="/ppt/notesSlides/notesSlide54.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5.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56.xml" ContentType="application/vnd.openxmlformats-officedocument.presentationml.notesSlid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tags/tag67.xml" ContentType="application/vnd.openxmlformats-officedocument.presentationml.tags+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tags/tag71.xml" ContentType="application/vnd.openxmlformats-officedocument.presentationml.tags+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4.xml" ContentType="application/vnd.openxmlformats-officedocument.drawingml.chartshapes+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notesSlides/notesSlide59.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tags/tag74.xml" ContentType="application/vnd.openxmlformats-officedocument.presentationml.tags+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75.xml" ContentType="application/vnd.openxmlformats-officedocument.presentationml.tags+xml"/>
  <Override PartName="/ppt/notesSlides/notesSlide60.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ags/tag76.xml" ContentType="application/vnd.openxmlformats-officedocument.presentationml.tags+xml"/>
  <Override PartName="/ppt/notesSlides/notesSlide61.xml" ContentType="application/vnd.openxmlformats-officedocument.presentationml.notesSlide+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ags/tag77.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6" r:id="rId4"/>
  </p:sldMasterIdLst>
  <p:notesMasterIdLst>
    <p:notesMasterId r:id="rId89"/>
  </p:notesMasterIdLst>
  <p:sldIdLst>
    <p:sldId id="266" r:id="rId5"/>
    <p:sldId id="2420" r:id="rId6"/>
    <p:sldId id="2091" r:id="rId7"/>
    <p:sldId id="2597" r:id="rId8"/>
    <p:sldId id="2598" r:id="rId9"/>
    <p:sldId id="2599" r:id="rId10"/>
    <p:sldId id="2733" r:id="rId11"/>
    <p:sldId id="2734" r:id="rId12"/>
    <p:sldId id="2887" r:id="rId13"/>
    <p:sldId id="2952" r:id="rId14"/>
    <p:sldId id="2819" r:id="rId15"/>
    <p:sldId id="2820" r:id="rId16"/>
    <p:sldId id="2738" r:id="rId17"/>
    <p:sldId id="2821" r:id="rId18"/>
    <p:sldId id="2822" r:id="rId19"/>
    <p:sldId id="2741" r:id="rId20"/>
    <p:sldId id="2892" r:id="rId21"/>
    <p:sldId id="2968" r:id="rId22"/>
    <p:sldId id="2969" r:id="rId23"/>
    <p:sldId id="2971" r:id="rId24"/>
    <p:sldId id="2745" r:id="rId25"/>
    <p:sldId id="2746" r:id="rId26"/>
    <p:sldId id="2953" r:id="rId27"/>
    <p:sldId id="2747" r:id="rId28"/>
    <p:sldId id="2900" r:id="rId29"/>
    <p:sldId id="2901" r:id="rId30"/>
    <p:sldId id="2754" r:id="rId31"/>
    <p:sldId id="2902" r:id="rId32"/>
    <p:sldId id="2903" r:id="rId33"/>
    <p:sldId id="2869" r:id="rId34"/>
    <p:sldId id="2759" r:id="rId35"/>
    <p:sldId id="2904" r:id="rId36"/>
    <p:sldId id="2761" r:id="rId37"/>
    <p:sldId id="2805" r:id="rId38"/>
    <p:sldId id="2806" r:id="rId39"/>
    <p:sldId id="2946" r:id="rId40"/>
    <p:sldId id="2947" r:id="rId41"/>
    <p:sldId id="2872" r:id="rId42"/>
    <p:sldId id="2809" r:id="rId43"/>
    <p:sldId id="2815" r:id="rId44"/>
    <p:sldId id="2813" r:id="rId45"/>
    <p:sldId id="2620" r:id="rId46"/>
    <p:sldId id="2873" r:id="rId47"/>
    <p:sldId id="2814" r:id="rId48"/>
    <p:sldId id="2816" r:id="rId49"/>
    <p:sldId id="2957" r:id="rId50"/>
    <p:sldId id="2812" r:id="rId51"/>
    <p:sldId id="2817" r:id="rId52"/>
    <p:sldId id="2840" r:id="rId53"/>
    <p:sldId id="2909" r:id="rId54"/>
    <p:sldId id="2954" r:id="rId55"/>
    <p:sldId id="2956" r:id="rId56"/>
    <p:sldId id="2955" r:id="rId57"/>
    <p:sldId id="2864" r:id="rId58"/>
    <p:sldId id="2862" r:id="rId59"/>
    <p:sldId id="2850" r:id="rId60"/>
    <p:sldId id="2845" r:id="rId61"/>
    <p:sldId id="2874" r:id="rId62"/>
    <p:sldId id="2852" r:id="rId63"/>
    <p:sldId id="2853" r:id="rId64"/>
    <p:sldId id="2863" r:id="rId65"/>
    <p:sldId id="2929" r:id="rId66"/>
    <p:sldId id="2930" r:id="rId67"/>
    <p:sldId id="2931" r:id="rId68"/>
    <p:sldId id="2908" r:id="rId69"/>
    <p:sldId id="2855" r:id="rId70"/>
    <p:sldId id="2885" r:id="rId71"/>
    <p:sldId id="2886" r:id="rId72"/>
    <p:sldId id="2958" r:id="rId73"/>
    <p:sldId id="2959" r:id="rId74"/>
    <p:sldId id="2960" r:id="rId75"/>
    <p:sldId id="2961" r:id="rId76"/>
    <p:sldId id="2962" r:id="rId77"/>
    <p:sldId id="2963" r:id="rId78"/>
    <p:sldId id="2964" r:id="rId79"/>
    <p:sldId id="2965" r:id="rId80"/>
    <p:sldId id="2966" r:id="rId81"/>
    <p:sldId id="2967" r:id="rId82"/>
    <p:sldId id="2876" r:id="rId83"/>
    <p:sldId id="2950" r:id="rId84"/>
    <p:sldId id="2094" r:id="rId85"/>
    <p:sldId id="2875" r:id="rId86"/>
    <p:sldId id="2877" r:id="rId87"/>
    <p:sldId id="2477" r:id="rId88"/>
  </p:sldIdLst>
  <p:sldSz cx="12192000" cy="6858000"/>
  <p:notesSz cx="6858000" cy="91440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2733"/>
            <p14:sldId id="2734"/>
            <p14:sldId id="2887"/>
            <p14:sldId id="2952"/>
            <p14:sldId id="2819"/>
            <p14:sldId id="2820"/>
            <p14:sldId id="2738"/>
            <p14:sldId id="2821"/>
            <p14:sldId id="2822"/>
            <p14:sldId id="2741"/>
            <p14:sldId id="2892"/>
            <p14:sldId id="2968"/>
            <p14:sldId id="2969"/>
            <p14:sldId id="2971"/>
          </p14:sldIdLst>
        </p14:section>
        <p14:section name="Healthy Homes" id="{4A2D5B65-35B2-424D-8943-7DAB6D6CD24C}">
          <p14:sldIdLst>
            <p14:sldId id="2745"/>
            <p14:sldId id="2746"/>
            <p14:sldId id="2953"/>
            <p14:sldId id="2747"/>
            <p14:sldId id="2900"/>
            <p14:sldId id="2901"/>
            <p14:sldId id="2754"/>
            <p14:sldId id="2902"/>
            <p14:sldId id="2903"/>
            <p14:sldId id="2869"/>
            <p14:sldId id="2759"/>
            <p14:sldId id="2904"/>
            <p14:sldId id="2761"/>
          </p14:sldIdLst>
        </p14:section>
        <p14:section name="Your Local Area" id="{EA2199F8-C89E-42A6-9653-7D526C16804F}">
          <p14:sldIdLst>
            <p14:sldId id="2805"/>
            <p14:sldId id="2806"/>
            <p14:sldId id="2946"/>
            <p14:sldId id="2947"/>
            <p14:sldId id="2872"/>
            <p14:sldId id="2809"/>
            <p14:sldId id="2815"/>
            <p14:sldId id="2813"/>
            <p14:sldId id="2620"/>
            <p14:sldId id="2873"/>
            <p14:sldId id="2814"/>
            <p14:sldId id="2816"/>
            <p14:sldId id="2957"/>
            <p14:sldId id="2812"/>
            <p14:sldId id="2817"/>
          </p14:sldIdLst>
        </p14:section>
        <p14:section name="Cost of Living" id="{0C9C625E-B63F-48DC-99BF-5E10E2238143}">
          <p14:sldIdLst>
            <p14:sldId id="2840"/>
            <p14:sldId id="2909"/>
            <p14:sldId id="2954"/>
            <p14:sldId id="2956"/>
            <p14:sldId id="2955"/>
            <p14:sldId id="2864"/>
            <p14:sldId id="2862"/>
            <p14:sldId id="2850"/>
            <p14:sldId id="2845"/>
            <p14:sldId id="2874"/>
            <p14:sldId id="2852"/>
            <p14:sldId id="2853"/>
            <p14:sldId id="2863"/>
            <p14:sldId id="2929"/>
            <p14:sldId id="2930"/>
            <p14:sldId id="2931"/>
            <p14:sldId id="2908"/>
            <p14:sldId id="2855"/>
            <p14:sldId id="2885"/>
            <p14:sldId id="2886"/>
          </p14:sldIdLst>
        </p14:section>
        <p14:section name="Digital inclusion" id="{6DFAB682-5FCD-4A50-933A-E7A663AA2EBC}">
          <p14:sldIdLst>
            <p14:sldId id="2958"/>
            <p14:sldId id="2959"/>
            <p14:sldId id="2960"/>
            <p14:sldId id="2961"/>
            <p14:sldId id="2962"/>
            <p14:sldId id="2963"/>
            <p14:sldId id="2964"/>
            <p14:sldId id="2965"/>
            <p14:sldId id="2966"/>
            <p14:sldId id="2967"/>
          </p14:sldIdLst>
        </p14:section>
        <p14:section name="Appendix" id="{9DED440C-AD8D-4702-A811-443B70F5104B}">
          <p14:sldIdLst>
            <p14:sldId id="2876"/>
            <p14:sldId id="2950"/>
            <p14:sldId id="2094"/>
            <p14:sldId id="2875"/>
            <p14:sldId id="2877"/>
            <p14:sldId id="2477"/>
          </p14:sldIdLst>
        </p14:section>
      </p14:sectionLst>
    </p:ext>
    <p:ext uri="{EFAFB233-063F-42B5-8137-9DF3F51BA10A}">
      <p15:sldGuideLst xmlns:p15="http://schemas.microsoft.com/office/powerpoint/2012/main">
        <p15:guide id="1" orient="horz" pos="2184"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1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5"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9A57CD"/>
    <a:srgbClr val="D7AFFF"/>
    <a:srgbClr val="CC99FF"/>
    <a:srgbClr val="BDBDBD"/>
    <a:srgbClr val="6DD5CE"/>
    <a:srgbClr val="FF9999"/>
    <a:srgbClr val="5C5B5A"/>
    <a:srgbClr val="843C0C"/>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E34E7-0D1B-47E4-86C4-609AD68EF5D4}" v="166" dt="2024-06-26T17:10:39.041"/>
    <p1510:client id="{70E31600-7746-42F8-B94D-FE1B2962966A}" v="8" dt="2024-06-26T16:24:52.613"/>
    <p1510:client id="{AC92CCF2-96CB-4567-B42D-942841F14439}" v="69" dt="2024-06-26T16:18:37.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47" autoAdjust="0"/>
    <p:restoredTop sz="92982" autoAdjust="0"/>
  </p:normalViewPr>
  <p:slideViewPr>
    <p:cSldViewPr snapToGrid="0">
      <p:cViewPr varScale="1">
        <p:scale>
          <a:sx n="62" d="100"/>
          <a:sy n="62" d="100"/>
        </p:scale>
        <p:origin x="996" y="44"/>
      </p:cViewPr>
      <p:guideLst>
        <p:guide orient="horz" pos="2184"/>
        <p:guide pos="1685"/>
      </p:guideLst>
    </p:cSldViewPr>
  </p:slideViewPr>
  <p:outlineViewPr>
    <p:cViewPr>
      <p:scale>
        <a:sx n="33" d="100"/>
        <a:sy n="33" d="100"/>
      </p:scale>
      <p:origin x="0" y="-7348"/>
    </p:cViewPr>
  </p:outlineViewPr>
  <p:notesTextViewPr>
    <p:cViewPr>
      <p:scale>
        <a:sx n="1" d="1"/>
        <a:sy n="1" d="1"/>
      </p:scale>
      <p:origin x="0" y="0"/>
    </p:cViewPr>
  </p:notesTextViewPr>
  <p:sorterViewPr>
    <p:cViewPr>
      <p:scale>
        <a:sx n="75" d="100"/>
        <a:sy n="75" d="100"/>
      </p:scale>
      <p:origin x="0" y="-175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5.xml"/><Relationship Id="rId1" Type="http://schemas.microsoft.com/office/2011/relationships/chartStyle" Target="style55.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'22
(S4)</c:v>
                </c:pt>
                <c:pt idx="1">
                  <c:v>Dec '22
(S5)</c:v>
                </c:pt>
                <c:pt idx="2">
                  <c:v>Mar '23 
(S6)</c:v>
                </c:pt>
                <c:pt idx="3">
                  <c:v>May '23
 (S7)</c:v>
                </c:pt>
                <c:pt idx="4">
                  <c:v>July '23
(S8)</c:v>
                </c:pt>
                <c:pt idx="5">
                  <c:v>Sept '23
(S9)</c:v>
                </c:pt>
                <c:pt idx="6">
                  <c:v>Nov '23
 (S10)</c:v>
                </c:pt>
                <c:pt idx="7">
                  <c:v>Feb '24 
(S11)</c:v>
                </c:pt>
                <c:pt idx="8">
                  <c:v>June '24 
(S12)</c:v>
                </c:pt>
              </c:strCache>
            </c:strRef>
          </c:cat>
          <c:val>
            <c:numRef>
              <c:f>Sheet1!$B$2:$B$10</c:f>
              <c:numCache>
                <c:formatCode>0%</c:formatCode>
                <c:ptCount val="9"/>
                <c:pt idx="0">
                  <c:v>0.23</c:v>
                </c:pt>
                <c:pt idx="1">
                  <c:v>0.23</c:v>
                </c:pt>
                <c:pt idx="2">
                  <c:v>0.21</c:v>
                </c:pt>
                <c:pt idx="3">
                  <c:v>0.23</c:v>
                </c:pt>
                <c:pt idx="4">
                  <c:v>0.22</c:v>
                </c:pt>
                <c:pt idx="5">
                  <c:v>0.23</c:v>
                </c:pt>
                <c:pt idx="6">
                  <c:v>0.24</c:v>
                </c:pt>
                <c:pt idx="7">
                  <c:v>0.22</c:v>
                </c:pt>
                <c:pt idx="8">
                  <c:v>0.23</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May '24 
(S12)</c:v>
                </c:pt>
              </c:strCache>
            </c:strRef>
          </c:cat>
          <c:val>
            <c:numRef>
              <c:f>Sheet1!$B$2:$B$7</c:f>
              <c:numCache>
                <c:formatCode>0%</c:formatCode>
                <c:ptCount val="6"/>
                <c:pt idx="0">
                  <c:v>0.13</c:v>
                </c:pt>
                <c:pt idx="1">
                  <c:v>0.14000000000000001</c:v>
                </c:pt>
                <c:pt idx="2">
                  <c:v>0.13</c:v>
                </c:pt>
                <c:pt idx="3">
                  <c:v>0.15</c:v>
                </c:pt>
                <c:pt idx="4">
                  <c:v>0.12</c:v>
                </c:pt>
                <c:pt idx="5">
                  <c:v>0.13</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June '24 
(S12)</c:v>
                </c:pt>
              </c:strCache>
            </c:strRef>
          </c:cat>
          <c:val>
            <c:numRef>
              <c:f>Sheet1!$C$2:$C$7</c:f>
              <c:numCache>
                <c:formatCode>0%</c:formatCode>
                <c:ptCount val="6"/>
                <c:pt idx="0">
                  <c:v>0.21</c:v>
                </c:pt>
                <c:pt idx="1">
                  <c:v>0.24</c:v>
                </c:pt>
                <c:pt idx="2">
                  <c:v>0.21</c:v>
                </c:pt>
                <c:pt idx="3">
                  <c:v>0.22</c:v>
                </c:pt>
                <c:pt idx="4">
                  <c:v>0.22</c:v>
                </c:pt>
                <c:pt idx="5">
                  <c:v>0.23</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Sheet1!$D$1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June '24 
(S12)</c:v>
                </c:pt>
              </c:strCache>
            </c:strRef>
          </c:cat>
          <c:val>
            <c:numRef>
              <c:f>Sheet1!$D$2:$D$7</c:f>
              <c:numCache>
                <c:formatCode>0%</c:formatCode>
                <c:ptCount val="6"/>
                <c:pt idx="0">
                  <c:v>0.39</c:v>
                </c:pt>
                <c:pt idx="1">
                  <c:v>0.38</c:v>
                </c:pt>
                <c:pt idx="2">
                  <c:v>0.38</c:v>
                </c:pt>
                <c:pt idx="3">
                  <c:v>0.4</c:v>
                </c:pt>
                <c:pt idx="4">
                  <c:v>0.41</c:v>
                </c:pt>
                <c:pt idx="5">
                  <c:v>0.4</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June '24
(S12)</c:v>
                </c:pt>
              </c:strCache>
            </c:strRef>
          </c:cat>
          <c:val>
            <c:numRef>
              <c:f>Sheet1!$C$2:$C$7</c:f>
              <c:numCache>
                <c:formatCode>0%</c:formatCode>
                <c:ptCount val="6"/>
                <c:pt idx="0">
                  <c:v>0.22</c:v>
                </c:pt>
                <c:pt idx="1">
                  <c:v>0.24</c:v>
                </c:pt>
                <c:pt idx="2">
                  <c:v>0.23</c:v>
                </c:pt>
                <c:pt idx="3">
                  <c:v>0.26</c:v>
                </c:pt>
                <c:pt idx="4">
                  <c:v>0.23</c:v>
                </c:pt>
                <c:pt idx="5">
                  <c:v>0.24</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Sheet1!$E$1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June '24
(S12)</c:v>
                </c:pt>
              </c:strCache>
            </c:strRef>
          </c:cat>
          <c:val>
            <c:numRef>
              <c:f>Sheet1!$E$2:$E$7</c:f>
              <c:numCache>
                <c:formatCode>0%</c:formatCode>
                <c:ptCount val="6"/>
                <c:pt idx="0">
                  <c:v>0.23</c:v>
                </c:pt>
                <c:pt idx="1">
                  <c:v>0.21</c:v>
                </c:pt>
                <c:pt idx="2">
                  <c:v>0.24</c:v>
                </c:pt>
                <c:pt idx="3">
                  <c:v>0.2</c:v>
                </c:pt>
                <c:pt idx="4">
                  <c:v>0.22</c:v>
                </c:pt>
                <c:pt idx="5">
                  <c:v>0.23</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Sheet1!$D$1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June '24 
(S12)</c:v>
                </c:pt>
              </c:strCache>
            </c:strRef>
          </c:cat>
          <c:val>
            <c:numRef>
              <c:f>Sheet1!$D$2:$D$7</c:f>
              <c:numCache>
                <c:formatCode>0%</c:formatCode>
                <c:ptCount val="6"/>
                <c:pt idx="0">
                  <c:v>0.39</c:v>
                </c:pt>
                <c:pt idx="1">
                  <c:v>0.38</c:v>
                </c:pt>
                <c:pt idx="2">
                  <c:v>0.35</c:v>
                </c:pt>
                <c:pt idx="3">
                  <c:v>0.36</c:v>
                </c:pt>
                <c:pt idx="4">
                  <c:v>0.38</c:v>
                </c:pt>
                <c:pt idx="5">
                  <c:v>0.38</c:v>
                </c:pt>
              </c:numCache>
            </c:numRef>
          </c:val>
          <c:smooth val="0"/>
          <c:extLst>
            <c:ext xmlns:c16="http://schemas.microsoft.com/office/drawing/2014/chart" uri="{C3380CC4-5D6E-409C-BE32-E72D297353CC}">
              <c16:uniqueId val="{00000000-F74C-4CBE-86CF-30009DB8E0DC}"/>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May '24 
(S12)</c:v>
                </c:pt>
              </c:strCache>
            </c:strRef>
          </c:cat>
          <c:val>
            <c:numRef>
              <c:f>Sheet1!$B$2:$B$7</c:f>
              <c:numCache>
                <c:formatCode>0%</c:formatCode>
                <c:ptCount val="6"/>
                <c:pt idx="0">
                  <c:v>0.17</c:v>
                </c:pt>
                <c:pt idx="1">
                  <c:v>0.17</c:v>
                </c:pt>
                <c:pt idx="2">
                  <c:v>0.17</c:v>
                </c:pt>
                <c:pt idx="3">
                  <c:v>0.18</c:v>
                </c:pt>
                <c:pt idx="4">
                  <c:v>0.16</c:v>
                </c:pt>
                <c:pt idx="5">
                  <c:v>0.14000000000000001</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c:v>
                </c:pt>
                <c:pt idx="1">
                  <c:v>0</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0.03</c:v>
                </c:pt>
                <c:pt idx="2">
                  <c:v>0.06</c:v>
                </c:pt>
                <c:pt idx="3">
                  <c:v>7.0000000000000007E-2</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0.06</c:v>
                </c:pt>
                <c:pt idx="1">
                  <c:v>0.12</c:v>
                </c:pt>
                <c:pt idx="2">
                  <c:v>0.14000000000000001</c:v>
                </c:pt>
                <c:pt idx="3">
                  <c:v>0.16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0.37</c:v>
                </c:pt>
                <c:pt idx="1">
                  <c:v>0.52</c:v>
                </c:pt>
                <c:pt idx="2">
                  <c:v>0.5</c:v>
                </c:pt>
                <c:pt idx="3">
                  <c:v>0.46</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0.56000000000000005</c:v>
                </c:pt>
                <c:pt idx="1">
                  <c:v>0.33</c:v>
                </c:pt>
                <c:pt idx="2">
                  <c:v>0.3</c:v>
                </c:pt>
                <c:pt idx="3">
                  <c:v>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67484659775536E-3"/>
          <c:y val="3.1078256961606487E-2"/>
          <c:w val="0.99395431469068196"/>
          <c:h val="0.7515600648585686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0"/>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2-411E-A509-5D6952DFEF69}"/>
                </c:ext>
              </c:extLst>
            </c:dLbl>
            <c:dLbl>
              <c:idx val="1"/>
              <c:layout>
                <c:manualLayout>
                  <c:x val="-2.4250042348562269E-2"/>
                  <c:y val="-2.700945189108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62-411E-A509-5D6952DFEF69}"/>
                </c:ext>
              </c:extLst>
            </c:dLbl>
            <c:dLbl>
              <c:idx val="2"/>
              <c:layout>
                <c:manualLayout>
                  <c:x val="-2.4250042348562227E-2"/>
                  <c:y val="-2.9866095397947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2-411E-A509-5D6952DFEF69}"/>
                </c:ext>
              </c:extLst>
            </c:dLbl>
            <c:dLbl>
              <c:idx val="3"/>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62-411E-A509-5D6952DFEF69}"/>
                </c:ext>
              </c:extLst>
            </c:dLbl>
            <c:dLbl>
              <c:idx val="4"/>
              <c:layout>
                <c:manualLayout>
                  <c:x val="-1.9611105505221688E-2"/>
                  <c:y val="-4.406271389680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dLbl>
              <c:idx val="5"/>
              <c:layout>
                <c:manualLayout>
                  <c:x val="-2.4250042348562227E-2"/>
                  <c:y val="-3.557938241166842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D-4851-B820-3C21693053C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General</c:formatCode>
                <c:ptCount val="6"/>
                <c:pt idx="0">
                  <c:v>66.8</c:v>
                </c:pt>
                <c:pt idx="1">
                  <c:v>68.400000000000006</c:v>
                </c:pt>
                <c:pt idx="2" formatCode="0.0">
                  <c:v>68.099999999999994</c:v>
                </c:pt>
                <c:pt idx="3" formatCode="0.0">
                  <c:v>65.900000000000006</c:v>
                </c:pt>
                <c:pt idx="4">
                  <c:v>67.599999999999994</c:v>
                </c:pt>
                <c:pt idx="5">
                  <c:v>68.099999999999994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4274657032E-2"/>
                  <c:y val="-4.560912524402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57377758763E-2"/>
                  <c:y val="-3.379296802336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4"/>
              <c:layout>
                <c:manualLayout>
                  <c:x val="-1.9611105505221688E-2"/>
                  <c:y val="-4.554063327962693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5743008377938201E-2"/>
                      <c:h val="5.4533324545968001E-2"/>
                    </c:manualLayout>
                  </c15:layout>
                </c:ext>
                <c:ext xmlns:c16="http://schemas.microsoft.com/office/drawing/2014/chart" uri="{C3380CC4-5D6E-409C-BE32-E72D297353CC}">
                  <c16:uniqueId val="{00000000-5C89-4053-B286-0A5C6347A003}"/>
                </c:ext>
              </c:extLst>
            </c:dLbl>
            <c:dLbl>
              <c:idx val="5"/>
              <c:layout>
                <c:manualLayout>
                  <c:x val="-2.888897919190268E-2"/>
                  <c:y val="-4.15497673410070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DD-4851-B820-3C21693053C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General</c:formatCode>
                <c:ptCount val="6"/>
                <c:pt idx="0">
                  <c:v>70.400000000000006</c:v>
                </c:pt>
                <c:pt idx="1">
                  <c:v>71.599999999999994</c:v>
                </c:pt>
                <c:pt idx="2" formatCode="0.0">
                  <c:v>72</c:v>
                </c:pt>
                <c:pt idx="3" formatCode="0.0">
                  <c:v>71.099999999999994</c:v>
                </c:pt>
                <c:pt idx="4">
                  <c:v>71.3</c:v>
                </c:pt>
                <c:pt idx="5">
                  <c:v>71.400000000000006</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3"/>
              <c:layout>
                <c:manualLayout>
                  <c:x val="-2.4250042348562227E-2"/>
                  <c:y val="3.5836705259845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62-411E-A509-5D6952DFEF69}"/>
                </c:ext>
              </c:extLst>
            </c:dLbl>
            <c:dLbl>
              <c:idx val="4"/>
              <c:layout>
                <c:manualLayout>
                  <c:x val="-1.8451371294386742E-2"/>
                  <c:y val="4.0494383771385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27DD-4851-B820-3C21693053C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Sheet1!$E$2:$E$7</c:f>
              <c:numCache>
                <c:formatCode>General</c:formatCode>
                <c:ptCount val="6"/>
                <c:pt idx="0">
                  <c:v>64</c:v>
                </c:pt>
                <c:pt idx="1">
                  <c:v>65.5</c:v>
                </c:pt>
                <c:pt idx="2" formatCode="0.0">
                  <c:v>64.5</c:v>
                </c:pt>
                <c:pt idx="3" formatCode="0.0">
                  <c:v>63.3</c:v>
                </c:pt>
                <c:pt idx="4">
                  <c:v>65.3</c:v>
                </c:pt>
                <c:pt idx="5">
                  <c:v>66.599999999999994</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5"/>
              <c:layout>
                <c:manualLayout>
                  <c:x val="-2.6688406356256821E-2"/>
                  <c:y val="-4.44064108478675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D-4851-B820-3C21693053C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Sheet1!$F$2:$F$7</c:f>
              <c:numCache>
                <c:formatCode>General</c:formatCode>
                <c:ptCount val="6"/>
                <c:pt idx="0">
                  <c:v>80.599999999999994</c:v>
                </c:pt>
                <c:pt idx="1">
                  <c:v>81.7</c:v>
                </c:pt>
                <c:pt idx="2" formatCode="0.0">
                  <c:v>81.2</c:v>
                </c:pt>
                <c:pt idx="3" formatCode="0.0">
                  <c:v>79.7</c:v>
                </c:pt>
                <c:pt idx="4">
                  <c:v>81.2</c:v>
                </c:pt>
                <c:pt idx="5">
                  <c:v>82.3</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6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7955038228918E-3"/>
          <c:y val="4.9932702395106117E-2"/>
          <c:w val="0.99395431469068196"/>
          <c:h val="0.7515600648585686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099E-4B7F-9888-D5C5B3994292}"/>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99E-4B7F-9888-D5C5B39942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0.0</c:formatCode>
                <c:ptCount val="6"/>
                <c:pt idx="0" formatCode="General">
                  <c:v>60.2</c:v>
                </c:pt>
                <c:pt idx="1">
                  <c:v>63.714000000000006</c:v>
                </c:pt>
                <c:pt idx="2">
                  <c:v>60.9</c:v>
                </c:pt>
                <c:pt idx="3">
                  <c:v>61.7</c:v>
                </c:pt>
                <c:pt idx="4">
                  <c:v>61.87745454545454</c:v>
                </c:pt>
                <c:pt idx="5" formatCode="General">
                  <c:v>64.5</c:v>
                </c:pt>
              </c:numCache>
            </c:numRef>
          </c:val>
          <c:smooth val="0"/>
          <c:extLst>
            <c:ext xmlns:c16="http://schemas.microsoft.com/office/drawing/2014/chart" uri="{C3380CC4-5D6E-409C-BE32-E72D297353CC}">
              <c16:uniqueId val="{00000002-099E-4B7F-9888-D5C5B3994292}"/>
            </c:ext>
          </c:extLst>
        </c:ser>
        <c:ser>
          <c:idx val="2"/>
          <c:order val="2"/>
          <c:tx>
            <c:strRef>
              <c:f>Sheet1!$D$1</c:f>
              <c:strCache>
                <c:ptCount val="1"/>
                <c:pt idx="0">
                  <c:v>Self-management</c:v>
                </c:pt>
              </c:strCache>
            </c:strRef>
          </c:tx>
          <c:spPr>
            <a:ln w="28575" cap="rnd">
              <a:solidFill>
                <a:schemeClr val="accent6">
                  <a:lumMod val="60000"/>
                  <a:lumOff val="40000"/>
                </a:schemeClr>
              </a:solidFill>
              <a:round/>
            </a:ln>
            <a:effectLst/>
          </c:spPr>
          <c:marker>
            <c:symbol val="none"/>
          </c:marker>
          <c:dLbls>
            <c:dLbl>
              <c:idx val="1"/>
              <c:layout>
                <c:manualLayout>
                  <c:x val="-2.5253623188405797E-2"/>
                  <c:y val="-3.6114806711747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9E-4B7F-9888-D5C5B3994292}"/>
                </c:ext>
              </c:extLst>
            </c:dLbl>
            <c:dLbl>
              <c:idx val="2"/>
              <c:layout>
                <c:manualLayout>
                  <c:x val="-2.5253623188405884E-2"/>
                  <c:y val="-2.811593369207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E-4B7F-9888-D5C5B3994292}"/>
                </c:ext>
              </c:extLst>
            </c:dLbl>
            <c:dLbl>
              <c:idx val="3"/>
              <c:layout>
                <c:manualLayout>
                  <c:x val="-2.5253623188405797E-2"/>
                  <c:y val="-3.3448515705188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9E-4B7F-9888-D5C5B3994292}"/>
                </c:ext>
              </c:extLst>
            </c:dLbl>
            <c:dLbl>
              <c:idx val="5"/>
              <c:layout>
                <c:manualLayout>
                  <c:x val="-2.5377439233139336E-2"/>
                  <c:y val="-3.34485157051888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2D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9E-4B7F-9888-D5C5B39942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92D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0.0</c:formatCode>
                <c:ptCount val="6"/>
                <c:pt idx="0" formatCode="General">
                  <c:v>56.8</c:v>
                </c:pt>
                <c:pt idx="1">
                  <c:v>57.660402684563756</c:v>
                </c:pt>
                <c:pt idx="2">
                  <c:v>57.8</c:v>
                </c:pt>
                <c:pt idx="3">
                  <c:v>58.5</c:v>
                </c:pt>
                <c:pt idx="4">
                  <c:v>57.102888086642601</c:v>
                </c:pt>
                <c:pt idx="5" formatCode="General">
                  <c:v>60.5</c:v>
                </c:pt>
              </c:numCache>
            </c:numRef>
          </c:val>
          <c:smooth val="0"/>
          <c:extLst>
            <c:ext xmlns:c16="http://schemas.microsoft.com/office/drawing/2014/chart" uri="{C3380CC4-5D6E-409C-BE32-E72D297353CC}">
              <c16:uniqueId val="{00000007-099E-4B7F-9888-D5C5B3994292}"/>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0"/>
              <c:layout>
                <c:manualLayout>
                  <c:x val="-2.1630434782608707E-2"/>
                  <c:y val="3.078243464280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9E-4B7F-9888-D5C5B3994292}"/>
                </c:ext>
              </c:extLst>
            </c:dLbl>
            <c:dLbl>
              <c:idx val="3"/>
              <c:layout>
                <c:manualLayout>
                  <c:x val="-2.1930573926891999E-2"/>
                  <c:y val="-3.587484052115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9E-4B7F-9888-D5C5B3994292}"/>
                </c:ext>
              </c:extLst>
            </c:dLbl>
            <c:dLbl>
              <c:idx val="4"/>
              <c:layout>
                <c:manualLayout>
                  <c:x val="-2.0187055422420025E-2"/>
                  <c:y val="2.5449852629687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9E-4B7F-9888-D5C5B3994292}"/>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B-099E-4B7F-9888-D5C5B39942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Sheet1!$E$2:$E$7</c:f>
              <c:numCache>
                <c:formatCode>0.0</c:formatCode>
                <c:ptCount val="6"/>
                <c:pt idx="0" formatCode="General">
                  <c:v>52.1</c:v>
                </c:pt>
                <c:pt idx="1">
                  <c:v>54.634576271186447</c:v>
                </c:pt>
                <c:pt idx="2">
                  <c:v>57.6</c:v>
                </c:pt>
                <c:pt idx="3">
                  <c:v>52</c:v>
                </c:pt>
                <c:pt idx="4">
                  <c:v>54.602205882352941</c:v>
                </c:pt>
                <c:pt idx="5" formatCode="General">
                  <c:v>57.2</c:v>
                </c:pt>
              </c:numCache>
            </c:numRef>
          </c:val>
          <c:smooth val="0"/>
          <c:extLst>
            <c:ext xmlns:c16="http://schemas.microsoft.com/office/drawing/2014/chart" uri="{C3380CC4-5D6E-409C-BE32-E72D297353CC}">
              <c16:uniqueId val="{0000000C-099E-4B7F-9888-D5C5B3994292}"/>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D-099E-4B7F-9888-D5C5B399429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Sheet1!$F$2:$F$7</c:f>
              <c:numCache>
                <c:formatCode>0.0</c:formatCode>
                <c:ptCount val="6"/>
                <c:pt idx="0" formatCode="General">
                  <c:v>73</c:v>
                </c:pt>
                <c:pt idx="1">
                  <c:v>76.368000000000009</c:v>
                </c:pt>
                <c:pt idx="2">
                  <c:v>74</c:v>
                </c:pt>
                <c:pt idx="3">
                  <c:v>74.400000000000006</c:v>
                </c:pt>
                <c:pt idx="4">
                  <c:v>72.270652173913049</c:v>
                </c:pt>
                <c:pt idx="5" formatCode="General">
                  <c:v>76.5</c:v>
                </c:pt>
              </c:numCache>
            </c:numRef>
          </c:val>
          <c:smooth val="0"/>
          <c:extLst>
            <c:ext xmlns:c16="http://schemas.microsoft.com/office/drawing/2014/chart" uri="{C3380CC4-5D6E-409C-BE32-E72D297353CC}">
              <c16:uniqueId val="{0000000E-099E-4B7F-9888-D5C5B3994292}"/>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9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'22
(S4)</c:v>
                </c:pt>
                <c:pt idx="1">
                  <c:v>Dec '22
(S5)</c:v>
                </c:pt>
                <c:pt idx="2">
                  <c:v>Mar '23 
(S6)</c:v>
                </c:pt>
                <c:pt idx="3">
                  <c:v>May '23
 (S7)</c:v>
                </c:pt>
                <c:pt idx="4">
                  <c:v>July '23
(S8)</c:v>
                </c:pt>
                <c:pt idx="5">
                  <c:v>Sept '23
(S9)</c:v>
                </c:pt>
                <c:pt idx="6">
                  <c:v>Nov '23
 (S10)</c:v>
                </c:pt>
                <c:pt idx="7">
                  <c:v>Feb '24 
(S11)</c:v>
                </c:pt>
                <c:pt idx="8">
                  <c:v>June '24
(S12)</c:v>
                </c:pt>
              </c:strCache>
            </c:strRef>
          </c:cat>
          <c:val>
            <c:numRef>
              <c:f>Sheet1!$B$2:$B$10</c:f>
              <c:numCache>
                <c:formatCode>0%</c:formatCode>
                <c:ptCount val="9"/>
                <c:pt idx="0">
                  <c:v>0.16</c:v>
                </c:pt>
                <c:pt idx="1">
                  <c:v>0.18</c:v>
                </c:pt>
                <c:pt idx="2">
                  <c:v>0.2</c:v>
                </c:pt>
                <c:pt idx="3">
                  <c:v>0.18</c:v>
                </c:pt>
                <c:pt idx="4">
                  <c:v>0.2</c:v>
                </c:pt>
                <c:pt idx="5">
                  <c:v>0.19</c:v>
                </c:pt>
                <c:pt idx="6">
                  <c:v>0.18</c:v>
                </c:pt>
                <c:pt idx="7">
                  <c:v>0.18</c:v>
                </c:pt>
                <c:pt idx="8">
                  <c:v>0.2</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1" dirty="0">
                <a:solidFill>
                  <a:schemeClr val="tx1"/>
                </a:solidFill>
              </a:rPr>
              <a:t>Overall Health Confidence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0456853093180081E-3"/>
          <c:y val="3.393517670756271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0A67-4089-A827-1AB5BD5A33B9}"/>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A67-4089-A827-1AB5BD5A33B9}"/>
                </c:ext>
              </c:extLst>
            </c:dLbl>
            <c:dLbl>
              <c:idx val="1"/>
              <c:delete val="1"/>
              <c:extLst>
                <c:ext xmlns:c15="http://schemas.microsoft.com/office/drawing/2012/chart" uri="{CE6537A1-D6FC-4f65-9D91-7224C49458BB}"/>
                <c:ext xmlns:c16="http://schemas.microsoft.com/office/drawing/2014/chart" uri="{C3380CC4-5D6E-409C-BE32-E72D297353CC}">
                  <c16:uniqueId val="{0000000F-0A67-4089-A827-1AB5BD5A33B9}"/>
                </c:ext>
              </c:extLst>
            </c:dLbl>
            <c:dLbl>
              <c:idx val="2"/>
              <c:delete val="1"/>
              <c:extLst>
                <c:ext xmlns:c15="http://schemas.microsoft.com/office/drawing/2012/chart" uri="{CE6537A1-D6FC-4f65-9D91-7224C49458BB}"/>
                <c:ext xmlns:c16="http://schemas.microsoft.com/office/drawing/2014/chart" uri="{C3380CC4-5D6E-409C-BE32-E72D297353CC}">
                  <c16:uniqueId val="{00000010-0A67-4089-A827-1AB5BD5A33B9}"/>
                </c:ext>
              </c:extLst>
            </c:dLbl>
            <c:dLbl>
              <c:idx val="3"/>
              <c:delete val="1"/>
              <c:extLst>
                <c:ext xmlns:c15="http://schemas.microsoft.com/office/drawing/2012/chart" uri="{CE6537A1-D6FC-4f65-9D91-7224C49458BB}"/>
                <c:ext xmlns:c16="http://schemas.microsoft.com/office/drawing/2014/chart" uri="{C3380CC4-5D6E-409C-BE32-E72D297353CC}">
                  <c16:uniqueId val="{00000011-0A67-4089-A827-1AB5BD5A33B9}"/>
                </c:ext>
              </c:extLst>
            </c:dLbl>
            <c:dLbl>
              <c:idx val="4"/>
              <c:delete val="1"/>
              <c:extLst>
                <c:ext xmlns:c15="http://schemas.microsoft.com/office/drawing/2012/chart" uri="{CE6537A1-D6FC-4f65-9D91-7224C49458BB}"/>
                <c:ext xmlns:c16="http://schemas.microsoft.com/office/drawing/2014/chart" uri="{C3380CC4-5D6E-409C-BE32-E72D297353CC}">
                  <c16:uniqueId val="{00000001-0A67-4089-A827-1AB5BD5A33B9}"/>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67-4089-A827-1AB5BD5A33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General</c:formatCode>
                <c:ptCount val="6"/>
                <c:pt idx="0">
                  <c:v>60.5</c:v>
                </c:pt>
                <c:pt idx="1">
                  <c:v>63.1</c:v>
                </c:pt>
                <c:pt idx="2" formatCode="0.0">
                  <c:v>62.6</c:v>
                </c:pt>
                <c:pt idx="3" formatCode="0.0">
                  <c:v>61.7</c:v>
                </c:pt>
                <c:pt idx="4">
                  <c:v>61.5</c:v>
                </c:pt>
                <c:pt idx="5">
                  <c:v>64.7</c:v>
                </c:pt>
              </c:numCache>
            </c:numRef>
          </c:val>
          <c:smooth val="0"/>
          <c:extLst>
            <c:ext xmlns:c16="http://schemas.microsoft.com/office/drawing/2014/chart" uri="{C3380CC4-5D6E-409C-BE32-E72D297353CC}">
              <c16:uniqueId val="{00000003-0A67-4089-A827-1AB5BD5A33B9}"/>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67-4089-A827-1AB5BD5A33B9}"/>
                </c:ext>
              </c:extLst>
            </c:dLbl>
            <c:dLbl>
              <c:idx val="1"/>
              <c:delete val="1"/>
              <c:extLst>
                <c:ext xmlns:c15="http://schemas.microsoft.com/office/drawing/2012/chart" uri="{CE6537A1-D6FC-4f65-9D91-7224C49458BB}"/>
                <c:ext xmlns:c16="http://schemas.microsoft.com/office/drawing/2014/chart" uri="{C3380CC4-5D6E-409C-BE32-E72D297353CC}">
                  <c16:uniqueId val="{00000005-0A67-4089-A827-1AB5BD5A33B9}"/>
                </c:ext>
              </c:extLst>
            </c:dLbl>
            <c:dLbl>
              <c:idx val="2"/>
              <c:delete val="1"/>
              <c:extLst>
                <c:ext xmlns:c15="http://schemas.microsoft.com/office/drawing/2012/chart" uri="{CE6537A1-D6FC-4f65-9D91-7224C49458BB}"/>
                <c:ext xmlns:c16="http://schemas.microsoft.com/office/drawing/2014/chart" uri="{C3380CC4-5D6E-409C-BE32-E72D297353CC}">
                  <c16:uniqueId val="{00000013-0A67-4089-A827-1AB5BD5A33B9}"/>
                </c:ext>
              </c:extLst>
            </c:dLbl>
            <c:dLbl>
              <c:idx val="3"/>
              <c:delete val="1"/>
              <c:extLst>
                <c:ext xmlns:c15="http://schemas.microsoft.com/office/drawing/2012/chart" uri="{CE6537A1-D6FC-4f65-9D91-7224C49458BB}"/>
                <c:ext xmlns:c16="http://schemas.microsoft.com/office/drawing/2014/chart" uri="{C3380CC4-5D6E-409C-BE32-E72D297353CC}">
                  <c16:uniqueId val="{00000012-0A67-4089-A827-1AB5BD5A33B9}"/>
                </c:ext>
              </c:extLst>
            </c:dLbl>
            <c:dLbl>
              <c:idx val="4"/>
              <c:delete val="1"/>
              <c:extLst>
                <c:ext xmlns:c15="http://schemas.microsoft.com/office/drawing/2012/chart" uri="{CE6537A1-D6FC-4f65-9D91-7224C49458BB}"/>
                <c:ext xmlns:c16="http://schemas.microsoft.com/office/drawing/2014/chart" uri="{C3380CC4-5D6E-409C-BE32-E72D297353CC}">
                  <c16:uniqueId val="{00000006-0A67-4089-A827-1AB5BD5A33B9}"/>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00969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67-4089-A827-1AB5BD5A33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General</c:formatCode>
                <c:ptCount val="6"/>
                <c:pt idx="0">
                  <c:v>70.5</c:v>
                </c:pt>
                <c:pt idx="1">
                  <c:v>71.8</c:v>
                </c:pt>
                <c:pt idx="2" formatCode="0.0">
                  <c:v>71.5</c:v>
                </c:pt>
                <c:pt idx="3" formatCode="0.0">
                  <c:v>70</c:v>
                </c:pt>
                <c:pt idx="4">
                  <c:v>71.400000000000006</c:v>
                </c:pt>
                <c:pt idx="5">
                  <c:v>72.099999999999994</c:v>
                </c:pt>
              </c:numCache>
            </c:numRef>
          </c:val>
          <c:smooth val="0"/>
          <c:extLst>
            <c:ext xmlns:c16="http://schemas.microsoft.com/office/drawing/2014/chart" uri="{C3380CC4-5D6E-409C-BE32-E72D297353CC}">
              <c16:uniqueId val="{00000008-0A67-4089-A827-1AB5BD5A33B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55"/>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chemeClr val="tx1"/>
                </a:solidFill>
              </a:rPr>
              <a:t>Knowledge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9395-4BD6-B84A-1B78DE58808E}"/>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95-4BD6-B84A-1B78DE58808E}"/>
                </c:ext>
              </c:extLst>
            </c:dLbl>
            <c:dLbl>
              <c:idx val="1"/>
              <c:delete val="1"/>
              <c:extLst>
                <c:ext xmlns:c15="http://schemas.microsoft.com/office/drawing/2012/chart" uri="{CE6537A1-D6FC-4f65-9D91-7224C49458BB}"/>
                <c:ext xmlns:c16="http://schemas.microsoft.com/office/drawing/2014/chart" uri="{C3380CC4-5D6E-409C-BE32-E72D297353CC}">
                  <c16:uniqueId val="{00000002-9395-4BD6-B84A-1B78DE58808E}"/>
                </c:ext>
              </c:extLst>
            </c:dLbl>
            <c:dLbl>
              <c:idx val="2"/>
              <c:delete val="1"/>
              <c:extLst>
                <c:ext xmlns:c15="http://schemas.microsoft.com/office/drawing/2012/chart" uri="{CE6537A1-D6FC-4f65-9D91-7224C49458BB}"/>
                <c:ext xmlns:c16="http://schemas.microsoft.com/office/drawing/2014/chart" uri="{C3380CC4-5D6E-409C-BE32-E72D297353CC}">
                  <c16:uniqueId val="{00000003-9395-4BD6-B84A-1B78DE58808E}"/>
                </c:ext>
              </c:extLst>
            </c:dLbl>
            <c:dLbl>
              <c:idx val="3"/>
              <c:delete val="1"/>
              <c:extLst>
                <c:ext xmlns:c15="http://schemas.microsoft.com/office/drawing/2012/chart" uri="{CE6537A1-D6FC-4f65-9D91-7224C49458BB}"/>
                <c:ext xmlns:c16="http://schemas.microsoft.com/office/drawing/2014/chart" uri="{C3380CC4-5D6E-409C-BE32-E72D297353CC}">
                  <c16:uniqueId val="{00000004-9395-4BD6-B84A-1B78DE58808E}"/>
                </c:ext>
              </c:extLst>
            </c:dLbl>
            <c:dLbl>
              <c:idx val="4"/>
              <c:delete val="1"/>
              <c:extLst>
                <c:ext xmlns:c15="http://schemas.microsoft.com/office/drawing/2012/chart" uri="{CE6537A1-D6FC-4f65-9D91-7224C49458BB}"/>
                <c:ext xmlns:c16="http://schemas.microsoft.com/office/drawing/2014/chart" uri="{C3380CC4-5D6E-409C-BE32-E72D297353CC}">
                  <c16:uniqueId val="{00000005-9395-4BD6-B84A-1B78DE58808E}"/>
                </c:ext>
              </c:extLst>
            </c:dLbl>
            <c:dLbl>
              <c:idx val="5"/>
              <c:layout>
                <c:manualLayout>
                  <c:x val="0"/>
                  <c:y val="3.1876021852393438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95-4BD6-B84A-1B78DE58808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0.0</c:formatCode>
                <c:ptCount val="6"/>
                <c:pt idx="0" formatCode="General">
                  <c:v>60.2</c:v>
                </c:pt>
                <c:pt idx="1">
                  <c:v>63.714000000000006</c:v>
                </c:pt>
                <c:pt idx="2">
                  <c:v>60.9</c:v>
                </c:pt>
                <c:pt idx="3">
                  <c:v>61.7</c:v>
                </c:pt>
                <c:pt idx="4">
                  <c:v>61.87745454545454</c:v>
                </c:pt>
                <c:pt idx="5" formatCode="General">
                  <c:v>64.5</c:v>
                </c:pt>
              </c:numCache>
            </c:numRef>
          </c:val>
          <c:smooth val="0"/>
          <c:extLst>
            <c:ext xmlns:c16="http://schemas.microsoft.com/office/drawing/2014/chart" uri="{C3380CC4-5D6E-409C-BE32-E72D297353CC}">
              <c16:uniqueId val="{00000007-9395-4BD6-B84A-1B78DE58808E}"/>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95-4BD6-B84A-1B78DE58808E}"/>
                </c:ext>
              </c:extLst>
            </c:dLbl>
            <c:dLbl>
              <c:idx val="1"/>
              <c:delete val="1"/>
              <c:extLst>
                <c:ext xmlns:c15="http://schemas.microsoft.com/office/drawing/2012/chart" uri="{CE6537A1-D6FC-4f65-9D91-7224C49458BB}"/>
                <c:ext xmlns:c16="http://schemas.microsoft.com/office/drawing/2014/chart" uri="{C3380CC4-5D6E-409C-BE32-E72D297353CC}">
                  <c16:uniqueId val="{00000009-9395-4BD6-B84A-1B78DE58808E}"/>
                </c:ext>
              </c:extLst>
            </c:dLbl>
            <c:dLbl>
              <c:idx val="2"/>
              <c:delete val="1"/>
              <c:extLst>
                <c:ext xmlns:c15="http://schemas.microsoft.com/office/drawing/2012/chart" uri="{CE6537A1-D6FC-4f65-9D91-7224C49458BB}"/>
                <c:ext xmlns:c16="http://schemas.microsoft.com/office/drawing/2014/chart" uri="{C3380CC4-5D6E-409C-BE32-E72D297353CC}">
                  <c16:uniqueId val="{0000000A-9395-4BD6-B84A-1B78DE58808E}"/>
                </c:ext>
              </c:extLst>
            </c:dLbl>
            <c:dLbl>
              <c:idx val="3"/>
              <c:delete val="1"/>
              <c:extLst>
                <c:ext xmlns:c15="http://schemas.microsoft.com/office/drawing/2012/chart" uri="{CE6537A1-D6FC-4f65-9D91-7224C49458BB}"/>
                <c:ext xmlns:c16="http://schemas.microsoft.com/office/drawing/2014/chart" uri="{C3380CC4-5D6E-409C-BE32-E72D297353CC}">
                  <c16:uniqueId val="{0000000B-9395-4BD6-B84A-1B78DE58808E}"/>
                </c:ext>
              </c:extLst>
            </c:dLbl>
            <c:dLbl>
              <c:idx val="4"/>
              <c:delete val="1"/>
              <c:extLst>
                <c:ext xmlns:c15="http://schemas.microsoft.com/office/drawing/2012/chart" uri="{CE6537A1-D6FC-4f65-9D91-7224C49458BB}"/>
                <c:ext xmlns:c16="http://schemas.microsoft.com/office/drawing/2014/chart" uri="{C3380CC4-5D6E-409C-BE32-E72D297353CC}">
                  <c16:uniqueId val="{0000000C-9395-4BD6-B84A-1B78DE58808E}"/>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00969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395-4BD6-B84A-1B78DE58808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General</c:formatCode>
                <c:ptCount val="6"/>
                <c:pt idx="0">
                  <c:v>66.8</c:v>
                </c:pt>
                <c:pt idx="1">
                  <c:v>68.400000000000006</c:v>
                </c:pt>
                <c:pt idx="2" formatCode="0.0">
                  <c:v>68.099999999999994</c:v>
                </c:pt>
                <c:pt idx="3" formatCode="0.0">
                  <c:v>65.900000000000006</c:v>
                </c:pt>
                <c:pt idx="4">
                  <c:v>67.599999999999994</c:v>
                </c:pt>
                <c:pt idx="5">
                  <c:v>68.099999999999994</c:v>
                </c:pt>
              </c:numCache>
            </c:numRef>
          </c:val>
          <c:smooth val="0"/>
          <c:extLst>
            <c:ext xmlns:c16="http://schemas.microsoft.com/office/drawing/2014/chart" uri="{C3380CC4-5D6E-409C-BE32-E72D297353CC}">
              <c16:uniqueId val="{0000000E-9395-4BD6-B84A-1B78DE58808E}"/>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1" dirty="0">
                <a:solidFill>
                  <a:schemeClr val="tx1"/>
                </a:solidFill>
              </a:rPr>
              <a:t>Access</a:t>
            </a:r>
          </a:p>
        </c:rich>
      </c:tx>
      <c:layout>
        <c:manualLayout>
          <c:xMode val="edge"/>
          <c:yMode val="edge"/>
          <c:x val="0.45305110128843668"/>
          <c:y val="7.44144213891788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9F1A-417E-942F-9A70A8808F70}"/>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layout>
                <c:manualLayout>
                  <c:x val="-0.10089407920669824"/>
                  <c:y val="-1.9125613111436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1A-417E-942F-9A70A8808F70}"/>
                </c:ext>
              </c:extLst>
            </c:dLbl>
            <c:dLbl>
              <c:idx val="1"/>
              <c:delete val="1"/>
              <c:extLst>
                <c:ext xmlns:c15="http://schemas.microsoft.com/office/drawing/2012/chart" uri="{CE6537A1-D6FC-4f65-9D91-7224C49458BB}"/>
                <c:ext xmlns:c16="http://schemas.microsoft.com/office/drawing/2014/chart" uri="{C3380CC4-5D6E-409C-BE32-E72D297353CC}">
                  <c16:uniqueId val="{00000002-9F1A-417E-942F-9A70A8808F70}"/>
                </c:ext>
              </c:extLst>
            </c:dLbl>
            <c:dLbl>
              <c:idx val="2"/>
              <c:delete val="1"/>
              <c:extLst>
                <c:ext xmlns:c15="http://schemas.microsoft.com/office/drawing/2012/chart" uri="{CE6537A1-D6FC-4f65-9D91-7224C49458BB}"/>
                <c:ext xmlns:c16="http://schemas.microsoft.com/office/drawing/2014/chart" uri="{C3380CC4-5D6E-409C-BE32-E72D297353CC}">
                  <c16:uniqueId val="{00000003-9F1A-417E-942F-9A70A8808F70}"/>
                </c:ext>
              </c:extLst>
            </c:dLbl>
            <c:dLbl>
              <c:idx val="3"/>
              <c:delete val="1"/>
              <c:extLst>
                <c:ext xmlns:c15="http://schemas.microsoft.com/office/drawing/2012/chart" uri="{CE6537A1-D6FC-4f65-9D91-7224C49458BB}"/>
                <c:ext xmlns:c16="http://schemas.microsoft.com/office/drawing/2014/chart" uri="{C3380CC4-5D6E-409C-BE32-E72D297353CC}">
                  <c16:uniqueId val="{00000004-9F1A-417E-942F-9A70A8808F70}"/>
                </c:ext>
              </c:extLst>
            </c:dLbl>
            <c:dLbl>
              <c:idx val="4"/>
              <c:delete val="1"/>
              <c:extLst>
                <c:ext xmlns:c15="http://schemas.microsoft.com/office/drawing/2012/chart" uri="{CE6537A1-D6FC-4f65-9D91-7224C49458BB}"/>
                <c:ext xmlns:c16="http://schemas.microsoft.com/office/drawing/2014/chart" uri="{C3380CC4-5D6E-409C-BE32-E72D297353CC}">
                  <c16:uniqueId val="{00000005-9F1A-417E-942F-9A70A8808F70}"/>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1A-417E-942F-9A70A8808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0.0</c:formatCode>
                <c:ptCount val="6"/>
                <c:pt idx="0" formatCode="General">
                  <c:v>52.1</c:v>
                </c:pt>
                <c:pt idx="1">
                  <c:v>54.634576271186447</c:v>
                </c:pt>
                <c:pt idx="2">
                  <c:v>57.6</c:v>
                </c:pt>
                <c:pt idx="3">
                  <c:v>52</c:v>
                </c:pt>
                <c:pt idx="4">
                  <c:v>54.602205882352941</c:v>
                </c:pt>
                <c:pt idx="5" formatCode="General">
                  <c:v>57.2</c:v>
                </c:pt>
              </c:numCache>
            </c:numRef>
          </c:val>
          <c:smooth val="0"/>
          <c:extLst>
            <c:ext xmlns:c16="http://schemas.microsoft.com/office/drawing/2014/chart" uri="{C3380CC4-5D6E-409C-BE32-E72D297353CC}">
              <c16:uniqueId val="{00000007-9F1A-417E-942F-9A70A8808F70}"/>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1A-417E-942F-9A70A8808F70}"/>
                </c:ext>
              </c:extLst>
            </c:dLbl>
            <c:dLbl>
              <c:idx val="1"/>
              <c:delete val="1"/>
              <c:extLst>
                <c:ext xmlns:c15="http://schemas.microsoft.com/office/drawing/2012/chart" uri="{CE6537A1-D6FC-4f65-9D91-7224C49458BB}"/>
                <c:ext xmlns:c16="http://schemas.microsoft.com/office/drawing/2014/chart" uri="{C3380CC4-5D6E-409C-BE32-E72D297353CC}">
                  <c16:uniqueId val="{00000009-9F1A-417E-942F-9A70A8808F70}"/>
                </c:ext>
              </c:extLst>
            </c:dLbl>
            <c:dLbl>
              <c:idx val="2"/>
              <c:delete val="1"/>
              <c:extLst>
                <c:ext xmlns:c15="http://schemas.microsoft.com/office/drawing/2012/chart" uri="{CE6537A1-D6FC-4f65-9D91-7224C49458BB}"/>
                <c:ext xmlns:c16="http://schemas.microsoft.com/office/drawing/2014/chart" uri="{C3380CC4-5D6E-409C-BE32-E72D297353CC}">
                  <c16:uniqueId val="{0000000A-9F1A-417E-942F-9A70A8808F70}"/>
                </c:ext>
              </c:extLst>
            </c:dLbl>
            <c:dLbl>
              <c:idx val="3"/>
              <c:delete val="1"/>
              <c:extLst>
                <c:ext xmlns:c15="http://schemas.microsoft.com/office/drawing/2012/chart" uri="{CE6537A1-D6FC-4f65-9D91-7224C49458BB}"/>
                <c:ext xmlns:c16="http://schemas.microsoft.com/office/drawing/2014/chart" uri="{C3380CC4-5D6E-409C-BE32-E72D297353CC}">
                  <c16:uniqueId val="{0000000B-9F1A-417E-942F-9A70A8808F70}"/>
                </c:ext>
              </c:extLst>
            </c:dLbl>
            <c:dLbl>
              <c:idx val="4"/>
              <c:delete val="1"/>
              <c:extLst>
                <c:ext xmlns:c15="http://schemas.microsoft.com/office/drawing/2012/chart" uri="{CE6537A1-D6FC-4f65-9D91-7224C49458BB}"/>
                <c:ext xmlns:c16="http://schemas.microsoft.com/office/drawing/2014/chart" uri="{C3380CC4-5D6E-409C-BE32-E72D297353CC}">
                  <c16:uniqueId val="{0000000C-9F1A-417E-942F-9A70A8808F70}"/>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00969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1A-417E-942F-9A70A8808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General</c:formatCode>
                <c:ptCount val="6"/>
                <c:pt idx="0">
                  <c:v>64</c:v>
                </c:pt>
                <c:pt idx="1">
                  <c:v>65.5</c:v>
                </c:pt>
                <c:pt idx="2" formatCode="0.0">
                  <c:v>64.5</c:v>
                </c:pt>
                <c:pt idx="3" formatCode="0.0">
                  <c:v>63.3</c:v>
                </c:pt>
                <c:pt idx="4">
                  <c:v>65.3</c:v>
                </c:pt>
                <c:pt idx="5">
                  <c:v>66.599999999999994</c:v>
                </c:pt>
              </c:numCache>
            </c:numRef>
          </c:val>
          <c:smooth val="0"/>
          <c:extLst>
            <c:ext xmlns:c16="http://schemas.microsoft.com/office/drawing/2014/chart" uri="{C3380CC4-5D6E-409C-BE32-E72D297353CC}">
              <c16:uniqueId val="{0000000E-9F1A-417E-942F-9A70A8808F7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1" dirty="0">
                <a:solidFill>
                  <a:schemeClr val="tx1"/>
                </a:solidFill>
              </a:rPr>
              <a:t>Self-Management</a:t>
            </a:r>
          </a:p>
        </c:rich>
      </c:tx>
      <c:layout>
        <c:manualLayout>
          <c:xMode val="edge"/>
          <c:yMode val="edge"/>
          <c:x val="0.36714629780421015"/>
          <c:y val="0.1338792917800524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0456853093180064E-3"/>
          <c:y val="7.856159325894925E-2"/>
          <c:w val="0.99395421973473697"/>
          <c:h val="0.62166224167245188"/>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20D1-40B6-B6D4-35EC5AE28220}"/>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D1-40B6-B6D4-35EC5AE28220}"/>
                </c:ext>
              </c:extLst>
            </c:dLbl>
            <c:dLbl>
              <c:idx val="1"/>
              <c:delete val="1"/>
              <c:extLst>
                <c:ext xmlns:c15="http://schemas.microsoft.com/office/drawing/2012/chart" uri="{CE6537A1-D6FC-4f65-9D91-7224C49458BB}"/>
                <c:ext xmlns:c16="http://schemas.microsoft.com/office/drawing/2014/chart" uri="{C3380CC4-5D6E-409C-BE32-E72D297353CC}">
                  <c16:uniqueId val="{00000002-20D1-40B6-B6D4-35EC5AE28220}"/>
                </c:ext>
              </c:extLst>
            </c:dLbl>
            <c:dLbl>
              <c:idx val="2"/>
              <c:delete val="1"/>
              <c:extLst>
                <c:ext xmlns:c15="http://schemas.microsoft.com/office/drawing/2012/chart" uri="{CE6537A1-D6FC-4f65-9D91-7224C49458BB}"/>
                <c:ext xmlns:c16="http://schemas.microsoft.com/office/drawing/2014/chart" uri="{C3380CC4-5D6E-409C-BE32-E72D297353CC}">
                  <c16:uniqueId val="{00000003-20D1-40B6-B6D4-35EC5AE28220}"/>
                </c:ext>
              </c:extLst>
            </c:dLbl>
            <c:dLbl>
              <c:idx val="3"/>
              <c:delete val="1"/>
              <c:extLst>
                <c:ext xmlns:c15="http://schemas.microsoft.com/office/drawing/2012/chart" uri="{CE6537A1-D6FC-4f65-9D91-7224C49458BB}"/>
                <c:ext xmlns:c16="http://schemas.microsoft.com/office/drawing/2014/chart" uri="{C3380CC4-5D6E-409C-BE32-E72D297353CC}">
                  <c16:uniqueId val="{00000004-20D1-40B6-B6D4-35EC5AE28220}"/>
                </c:ext>
              </c:extLst>
            </c:dLbl>
            <c:dLbl>
              <c:idx val="4"/>
              <c:delete val="1"/>
              <c:extLst>
                <c:ext xmlns:c15="http://schemas.microsoft.com/office/drawing/2012/chart" uri="{CE6537A1-D6FC-4f65-9D91-7224C49458BB}"/>
                <c:ext xmlns:c16="http://schemas.microsoft.com/office/drawing/2014/chart" uri="{C3380CC4-5D6E-409C-BE32-E72D297353CC}">
                  <c16:uniqueId val="{00000005-20D1-40B6-B6D4-35EC5AE28220}"/>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D1-40B6-B6D4-35EC5AE282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0.0</c:formatCode>
                <c:ptCount val="6"/>
                <c:pt idx="0" formatCode="General">
                  <c:v>56.8</c:v>
                </c:pt>
                <c:pt idx="1">
                  <c:v>57.660402684563756</c:v>
                </c:pt>
                <c:pt idx="2">
                  <c:v>57.8</c:v>
                </c:pt>
                <c:pt idx="3">
                  <c:v>58.5</c:v>
                </c:pt>
                <c:pt idx="4">
                  <c:v>57.102888086642601</c:v>
                </c:pt>
                <c:pt idx="5" formatCode="General">
                  <c:v>60.5</c:v>
                </c:pt>
              </c:numCache>
            </c:numRef>
          </c:val>
          <c:smooth val="0"/>
          <c:extLst>
            <c:ext xmlns:c16="http://schemas.microsoft.com/office/drawing/2014/chart" uri="{C3380CC4-5D6E-409C-BE32-E72D297353CC}">
              <c16:uniqueId val="{00000007-20D1-40B6-B6D4-35EC5AE28220}"/>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D1-40B6-B6D4-35EC5AE28220}"/>
                </c:ext>
              </c:extLst>
            </c:dLbl>
            <c:dLbl>
              <c:idx val="1"/>
              <c:delete val="1"/>
              <c:extLst>
                <c:ext xmlns:c15="http://schemas.microsoft.com/office/drawing/2012/chart" uri="{CE6537A1-D6FC-4f65-9D91-7224C49458BB}"/>
                <c:ext xmlns:c16="http://schemas.microsoft.com/office/drawing/2014/chart" uri="{C3380CC4-5D6E-409C-BE32-E72D297353CC}">
                  <c16:uniqueId val="{00000009-20D1-40B6-B6D4-35EC5AE28220}"/>
                </c:ext>
              </c:extLst>
            </c:dLbl>
            <c:dLbl>
              <c:idx val="2"/>
              <c:delete val="1"/>
              <c:extLst>
                <c:ext xmlns:c15="http://schemas.microsoft.com/office/drawing/2012/chart" uri="{CE6537A1-D6FC-4f65-9D91-7224C49458BB}"/>
                <c:ext xmlns:c16="http://schemas.microsoft.com/office/drawing/2014/chart" uri="{C3380CC4-5D6E-409C-BE32-E72D297353CC}">
                  <c16:uniqueId val="{0000000A-20D1-40B6-B6D4-35EC5AE28220}"/>
                </c:ext>
              </c:extLst>
            </c:dLbl>
            <c:dLbl>
              <c:idx val="3"/>
              <c:delete val="1"/>
              <c:extLst>
                <c:ext xmlns:c15="http://schemas.microsoft.com/office/drawing/2012/chart" uri="{CE6537A1-D6FC-4f65-9D91-7224C49458BB}"/>
                <c:ext xmlns:c16="http://schemas.microsoft.com/office/drawing/2014/chart" uri="{C3380CC4-5D6E-409C-BE32-E72D297353CC}">
                  <c16:uniqueId val="{0000000B-20D1-40B6-B6D4-35EC5AE28220}"/>
                </c:ext>
              </c:extLst>
            </c:dLbl>
            <c:dLbl>
              <c:idx val="4"/>
              <c:delete val="1"/>
              <c:extLst>
                <c:ext xmlns:c15="http://schemas.microsoft.com/office/drawing/2012/chart" uri="{CE6537A1-D6FC-4f65-9D91-7224C49458BB}"/>
                <c:ext xmlns:c16="http://schemas.microsoft.com/office/drawing/2014/chart" uri="{C3380CC4-5D6E-409C-BE32-E72D297353CC}">
                  <c16:uniqueId val="{0000000C-20D1-40B6-B6D4-35EC5AE28220}"/>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00969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0D1-40B6-B6D4-35EC5AE282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General</c:formatCode>
                <c:ptCount val="6"/>
                <c:pt idx="0">
                  <c:v>70.400000000000006</c:v>
                </c:pt>
                <c:pt idx="1">
                  <c:v>71.599999999999994</c:v>
                </c:pt>
                <c:pt idx="2" formatCode="0.0">
                  <c:v>72</c:v>
                </c:pt>
                <c:pt idx="3" formatCode="0.0">
                  <c:v>71.099999999999994</c:v>
                </c:pt>
                <c:pt idx="4">
                  <c:v>71.3</c:v>
                </c:pt>
                <c:pt idx="5">
                  <c:v>71.400000000000006</c:v>
                </c:pt>
              </c:numCache>
            </c:numRef>
          </c:val>
          <c:smooth val="0"/>
          <c:extLst>
            <c:ext xmlns:c16="http://schemas.microsoft.com/office/drawing/2014/chart" uri="{C3380CC4-5D6E-409C-BE32-E72D297353CC}">
              <c16:uniqueId val="{0000000E-20D1-40B6-B6D4-35EC5AE2822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chemeClr val="tx1"/>
                </a:solidFill>
              </a:rPr>
              <a:t>Shared Decisions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Sheet1!$B$1</c:f>
              <c:strCache>
                <c:ptCount val="1"/>
                <c:pt idx="0">
                  <c:v>Overall HCS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Sheet1!$B$2:$B$7</c:f>
            </c:numRef>
          </c:val>
          <c:smooth val="0"/>
          <c:extLst>
            <c:ext xmlns:c16="http://schemas.microsoft.com/office/drawing/2014/chart" uri="{C3380CC4-5D6E-409C-BE32-E72D297353CC}">
              <c16:uniqueId val="{00000000-985B-41BD-A65E-B9AA73751458}"/>
            </c:ext>
          </c:extLst>
        </c:ser>
        <c:ser>
          <c:idx val="1"/>
          <c:order val="1"/>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5B-41BD-A65E-B9AA73751458}"/>
                </c:ext>
              </c:extLst>
            </c:dLbl>
            <c:dLbl>
              <c:idx val="1"/>
              <c:delete val="1"/>
              <c:extLst>
                <c:ext xmlns:c15="http://schemas.microsoft.com/office/drawing/2012/chart" uri="{CE6537A1-D6FC-4f65-9D91-7224C49458BB}"/>
                <c:ext xmlns:c16="http://schemas.microsoft.com/office/drawing/2014/chart" uri="{C3380CC4-5D6E-409C-BE32-E72D297353CC}">
                  <c16:uniqueId val="{00000002-985B-41BD-A65E-B9AA73751458}"/>
                </c:ext>
              </c:extLst>
            </c:dLbl>
            <c:dLbl>
              <c:idx val="2"/>
              <c:delete val="1"/>
              <c:extLst>
                <c:ext xmlns:c15="http://schemas.microsoft.com/office/drawing/2012/chart" uri="{CE6537A1-D6FC-4f65-9D91-7224C49458BB}"/>
                <c:ext xmlns:c16="http://schemas.microsoft.com/office/drawing/2014/chart" uri="{C3380CC4-5D6E-409C-BE32-E72D297353CC}">
                  <c16:uniqueId val="{00000003-985B-41BD-A65E-B9AA73751458}"/>
                </c:ext>
              </c:extLst>
            </c:dLbl>
            <c:dLbl>
              <c:idx val="3"/>
              <c:delete val="1"/>
              <c:extLst>
                <c:ext xmlns:c15="http://schemas.microsoft.com/office/drawing/2012/chart" uri="{CE6537A1-D6FC-4f65-9D91-7224C49458BB}"/>
                <c:ext xmlns:c16="http://schemas.microsoft.com/office/drawing/2014/chart" uri="{C3380CC4-5D6E-409C-BE32-E72D297353CC}">
                  <c16:uniqueId val="{00000004-985B-41BD-A65E-B9AA73751458}"/>
                </c:ext>
              </c:extLst>
            </c:dLbl>
            <c:dLbl>
              <c:idx val="4"/>
              <c:delete val="1"/>
              <c:extLst>
                <c:ext xmlns:c15="http://schemas.microsoft.com/office/drawing/2012/chart" uri="{CE6537A1-D6FC-4f65-9D91-7224C49458BB}"/>
                <c:ext xmlns:c16="http://schemas.microsoft.com/office/drawing/2014/chart" uri="{C3380CC4-5D6E-409C-BE32-E72D297353CC}">
                  <c16:uniqueId val="{00000005-985B-41BD-A65E-B9AA73751458}"/>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5B-41BD-A65E-B9AA737514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Sheet1!$C$2:$C$7</c:f>
              <c:numCache>
                <c:formatCode>0.0</c:formatCode>
                <c:ptCount val="6"/>
                <c:pt idx="0">
                  <c:v>73</c:v>
                </c:pt>
                <c:pt idx="1">
                  <c:v>76.368000000000009</c:v>
                </c:pt>
                <c:pt idx="2">
                  <c:v>74</c:v>
                </c:pt>
                <c:pt idx="3">
                  <c:v>74.400000000000006</c:v>
                </c:pt>
                <c:pt idx="4">
                  <c:v>72.270652173913049</c:v>
                </c:pt>
                <c:pt idx="5" formatCode="General">
                  <c:v>76.5</c:v>
                </c:pt>
              </c:numCache>
            </c:numRef>
          </c:val>
          <c:smooth val="0"/>
          <c:extLst>
            <c:ext xmlns:c16="http://schemas.microsoft.com/office/drawing/2014/chart" uri="{C3380CC4-5D6E-409C-BE32-E72D297353CC}">
              <c16:uniqueId val="{00000007-985B-41BD-A65E-B9AA73751458}"/>
            </c:ext>
          </c:extLst>
        </c:ser>
        <c:ser>
          <c:idx val="2"/>
          <c:order val="2"/>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5B-41BD-A65E-B9AA73751458}"/>
                </c:ext>
              </c:extLst>
            </c:dLbl>
            <c:dLbl>
              <c:idx val="1"/>
              <c:delete val="1"/>
              <c:extLst>
                <c:ext xmlns:c15="http://schemas.microsoft.com/office/drawing/2012/chart" uri="{CE6537A1-D6FC-4f65-9D91-7224C49458BB}"/>
                <c:ext xmlns:c16="http://schemas.microsoft.com/office/drawing/2014/chart" uri="{C3380CC4-5D6E-409C-BE32-E72D297353CC}">
                  <c16:uniqueId val="{00000009-985B-41BD-A65E-B9AA73751458}"/>
                </c:ext>
              </c:extLst>
            </c:dLbl>
            <c:dLbl>
              <c:idx val="2"/>
              <c:delete val="1"/>
              <c:extLst>
                <c:ext xmlns:c15="http://schemas.microsoft.com/office/drawing/2012/chart" uri="{CE6537A1-D6FC-4f65-9D91-7224C49458BB}"/>
                <c:ext xmlns:c16="http://schemas.microsoft.com/office/drawing/2014/chart" uri="{C3380CC4-5D6E-409C-BE32-E72D297353CC}">
                  <c16:uniqueId val="{0000000A-985B-41BD-A65E-B9AA73751458}"/>
                </c:ext>
              </c:extLst>
            </c:dLbl>
            <c:dLbl>
              <c:idx val="3"/>
              <c:delete val="1"/>
              <c:extLst>
                <c:ext xmlns:c15="http://schemas.microsoft.com/office/drawing/2012/chart" uri="{CE6537A1-D6FC-4f65-9D91-7224C49458BB}"/>
                <c:ext xmlns:c16="http://schemas.microsoft.com/office/drawing/2014/chart" uri="{C3380CC4-5D6E-409C-BE32-E72D297353CC}">
                  <c16:uniqueId val="{0000000B-985B-41BD-A65E-B9AA73751458}"/>
                </c:ext>
              </c:extLst>
            </c:dLbl>
            <c:dLbl>
              <c:idx val="4"/>
              <c:delete val="1"/>
              <c:extLst>
                <c:ext xmlns:c15="http://schemas.microsoft.com/office/drawing/2012/chart" uri="{CE6537A1-D6FC-4f65-9D91-7224C49458BB}"/>
                <c:ext xmlns:c16="http://schemas.microsoft.com/office/drawing/2014/chart" uri="{C3380CC4-5D6E-409C-BE32-E72D297353CC}">
                  <c16:uniqueId val="{0000000C-985B-41BD-A65E-B9AA73751458}"/>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00969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5B-41BD-A65E-B9AA737514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May '23 
(S7)</c:v>
                </c:pt>
                <c:pt idx="1">
                  <c:v>July '23
(S8)</c:v>
                </c:pt>
                <c:pt idx="2">
                  <c:v>Sep '23
(S9)</c:v>
                </c:pt>
                <c:pt idx="3">
                  <c:v>Nov '23
(S10)</c:v>
                </c:pt>
                <c:pt idx="4">
                  <c:v>Feb '24
(S11)</c:v>
                </c:pt>
                <c:pt idx="5">
                  <c:v>May '24
(S12)</c:v>
                </c:pt>
              </c:strCache>
            </c:strRef>
          </c:cat>
          <c:val>
            <c:numRef>
              <c:f>Sheet1!$D$2:$D$7</c:f>
              <c:numCache>
                <c:formatCode>General</c:formatCode>
                <c:ptCount val="6"/>
                <c:pt idx="0">
                  <c:v>80.599999999999994</c:v>
                </c:pt>
                <c:pt idx="1">
                  <c:v>81.7</c:v>
                </c:pt>
                <c:pt idx="2" formatCode="0.0">
                  <c:v>81.2</c:v>
                </c:pt>
                <c:pt idx="3" formatCode="0.0">
                  <c:v>79.7</c:v>
                </c:pt>
                <c:pt idx="4">
                  <c:v>81.2</c:v>
                </c:pt>
                <c:pt idx="5">
                  <c:v>82.3</c:v>
                </c:pt>
              </c:numCache>
            </c:numRef>
          </c:val>
          <c:smooth val="0"/>
          <c:extLst>
            <c:ext xmlns:c16="http://schemas.microsoft.com/office/drawing/2014/chart" uri="{C3380CC4-5D6E-409C-BE32-E72D297353CC}">
              <c16:uniqueId val="{0000000E-985B-41BD-A65E-B9AA73751458}"/>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107765840973E-3"/>
          <c:y val="4.3497894456171818E-3"/>
          <c:w val="0.99854020089563089"/>
          <c:h val="0.75579512753492306"/>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Broken windows / doors</c:v>
                </c:pt>
                <c:pt idx="8">
                  <c:v>Fear of losing my home</c:v>
                </c:pt>
                <c:pt idx="9">
                  <c:v>My home not meeting accessibility needs</c:v>
                </c:pt>
              </c:strCache>
            </c:strRef>
          </c:cat>
          <c:val>
            <c:numRef>
              <c:f>Sheet1!$B$2:$B$11</c:f>
            </c:numRef>
          </c:val>
          <c:extLst>
            <c:ext xmlns:c16="http://schemas.microsoft.com/office/drawing/2014/chart" uri="{C3380CC4-5D6E-409C-BE32-E72D297353CC}">
              <c16:uniqueId val="{00000000-983E-4E9B-A469-5C27271F7893}"/>
            </c:ext>
          </c:extLst>
        </c:ser>
        <c:ser>
          <c:idx val="1"/>
          <c:order val="1"/>
          <c:tx>
            <c:strRef>
              <c:f>Sheet1!$C$1</c:f>
              <c:strCache>
                <c:ptCount val="1"/>
                <c:pt idx="0">
                  <c:v>Don't know/Prefer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Broken windows / doors</c:v>
                </c:pt>
                <c:pt idx="8">
                  <c:v>Fear of losing my home</c:v>
                </c:pt>
                <c:pt idx="9">
                  <c:v>My home not meeting accessibility needs</c:v>
                </c:pt>
              </c:strCache>
            </c:strRef>
          </c:cat>
          <c:val>
            <c:numRef>
              <c:f>Sheet1!$C$2:$C$11</c:f>
              <c:numCache>
                <c:formatCode>0%</c:formatCode>
                <c:ptCount val="10"/>
                <c:pt idx="0">
                  <c:v>0.01</c:v>
                </c:pt>
                <c:pt idx="1">
                  <c:v>0.03</c:v>
                </c:pt>
                <c:pt idx="2">
                  <c:v>0.03</c:v>
                </c:pt>
                <c:pt idx="3">
                  <c:v>7.0000000000000007E-2</c:v>
                </c:pt>
                <c:pt idx="4">
                  <c:v>0.04</c:v>
                </c:pt>
                <c:pt idx="5">
                  <c:v>0.03</c:v>
                </c:pt>
                <c:pt idx="6">
                  <c:v>0.04</c:v>
                </c:pt>
                <c:pt idx="7">
                  <c:v>0.03</c:v>
                </c:pt>
                <c:pt idx="8">
                  <c:v>0.04</c:v>
                </c:pt>
                <c:pt idx="9">
                  <c:v>0.04</c:v>
                </c:pt>
              </c:numCache>
            </c:numRef>
          </c:val>
          <c:extLst>
            <c:ext xmlns:c16="http://schemas.microsoft.com/office/drawing/2014/chart" uri="{C3380CC4-5D6E-409C-BE32-E72D297353CC}">
              <c16:uniqueId val="{00000001-983E-4E9B-A469-5C27271F7893}"/>
            </c:ext>
          </c:extLst>
        </c:ser>
        <c:ser>
          <c:idx val="2"/>
          <c:order val="2"/>
          <c:tx>
            <c:strRef>
              <c:f>Sheet1!$D$1</c:f>
              <c:strCache>
                <c:ptCount val="1"/>
                <c:pt idx="0">
                  <c:v>No, it has not been a problem in the last year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Broken windows / doors</c:v>
                </c:pt>
                <c:pt idx="8">
                  <c:v>Fear of losing my home</c:v>
                </c:pt>
                <c:pt idx="9">
                  <c:v>My home not meeting accessibility needs</c:v>
                </c:pt>
              </c:strCache>
            </c:strRef>
          </c:cat>
          <c:val>
            <c:numRef>
              <c:f>Sheet1!$D$2:$D$11</c:f>
              <c:numCache>
                <c:formatCode>0%</c:formatCode>
                <c:ptCount val="10"/>
                <c:pt idx="0">
                  <c:v>0.38</c:v>
                </c:pt>
                <c:pt idx="1">
                  <c:v>0.62</c:v>
                </c:pt>
                <c:pt idx="2">
                  <c:v>0.73</c:v>
                </c:pt>
                <c:pt idx="3">
                  <c:v>0.76</c:v>
                </c:pt>
                <c:pt idx="4">
                  <c:v>0.78</c:v>
                </c:pt>
                <c:pt idx="5">
                  <c:v>0.82</c:v>
                </c:pt>
                <c:pt idx="6">
                  <c:v>0.82</c:v>
                </c:pt>
                <c:pt idx="7">
                  <c:v>0.84</c:v>
                </c:pt>
                <c:pt idx="8">
                  <c:v>0.84</c:v>
                </c:pt>
                <c:pt idx="9">
                  <c:v>0.87</c:v>
                </c:pt>
              </c:numCache>
            </c:numRef>
          </c:val>
          <c:extLst>
            <c:ext xmlns:c16="http://schemas.microsoft.com/office/drawing/2014/chart" uri="{C3380CC4-5D6E-409C-BE32-E72D297353CC}">
              <c16:uniqueId val="{00000002-983E-4E9B-A469-5C27271F7893}"/>
            </c:ext>
          </c:extLst>
        </c:ser>
        <c:ser>
          <c:idx val="3"/>
          <c:order val="3"/>
          <c:tx>
            <c:strRef>
              <c:f>Sheet1!$E$1</c:f>
              <c:strCache>
                <c:ptCount val="1"/>
                <c:pt idx="0">
                  <c:v>Yes, it has been a problem in the last year but it is not currently a problem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Broken windows / doors</c:v>
                </c:pt>
                <c:pt idx="8">
                  <c:v>Fear of losing my home</c:v>
                </c:pt>
                <c:pt idx="9">
                  <c:v>My home not meeting accessibility needs</c:v>
                </c:pt>
              </c:strCache>
            </c:strRef>
          </c:cat>
          <c:val>
            <c:numRef>
              <c:f>Sheet1!$E$2:$E$11</c:f>
              <c:numCache>
                <c:formatCode>0%</c:formatCode>
                <c:ptCount val="10"/>
                <c:pt idx="0">
                  <c:v>0.27</c:v>
                </c:pt>
                <c:pt idx="1">
                  <c:v>0.15</c:v>
                </c:pt>
                <c:pt idx="2">
                  <c:v>0.19</c:v>
                </c:pt>
                <c:pt idx="3">
                  <c:v>7.0000000000000007E-2</c:v>
                </c:pt>
                <c:pt idx="4">
                  <c:v>0.11</c:v>
                </c:pt>
                <c:pt idx="5">
                  <c:v>0.11</c:v>
                </c:pt>
                <c:pt idx="6">
                  <c:v>0.09</c:v>
                </c:pt>
                <c:pt idx="7">
                  <c:v>7.0000000000000007E-2</c:v>
                </c:pt>
                <c:pt idx="8">
                  <c:v>0.06</c:v>
                </c:pt>
                <c:pt idx="9">
                  <c:v>0.05</c:v>
                </c:pt>
              </c:numCache>
            </c:numRef>
          </c:val>
          <c:extLst>
            <c:ext xmlns:c16="http://schemas.microsoft.com/office/drawing/2014/chart" uri="{C3380CC4-5D6E-409C-BE32-E72D297353CC}">
              <c16:uniqueId val="{00000003-983E-4E9B-A469-5C27271F7893}"/>
            </c:ext>
          </c:extLst>
        </c:ser>
        <c:ser>
          <c:idx val="4"/>
          <c:order val="4"/>
          <c:tx>
            <c:strRef>
              <c:f>Sheet1!$F$1</c:f>
              <c:strCache>
                <c:ptCount val="1"/>
                <c:pt idx="0">
                  <c:v>Yes, it is currently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Broken windows / doors</c:v>
                </c:pt>
                <c:pt idx="8">
                  <c:v>Fear of losing my home</c:v>
                </c:pt>
                <c:pt idx="9">
                  <c:v>My home not meeting accessibility needs</c:v>
                </c:pt>
              </c:strCache>
            </c:strRef>
          </c:cat>
          <c:val>
            <c:numRef>
              <c:f>Sheet1!$F$2:$F$11</c:f>
              <c:numCache>
                <c:formatCode>0%</c:formatCode>
                <c:ptCount val="10"/>
                <c:pt idx="0">
                  <c:v>0.35</c:v>
                </c:pt>
                <c:pt idx="1">
                  <c:v>0.2</c:v>
                </c:pt>
                <c:pt idx="2">
                  <c:v>0.05</c:v>
                </c:pt>
                <c:pt idx="3">
                  <c:v>0.1</c:v>
                </c:pt>
                <c:pt idx="4">
                  <c:v>0.06</c:v>
                </c:pt>
                <c:pt idx="5">
                  <c:v>0.03</c:v>
                </c:pt>
                <c:pt idx="6">
                  <c:v>0.05</c:v>
                </c:pt>
                <c:pt idx="7">
                  <c:v>0.06</c:v>
                </c:pt>
                <c:pt idx="8">
                  <c:v>0.05</c:v>
                </c:pt>
                <c:pt idx="9">
                  <c:v>0.04</c:v>
                </c:pt>
              </c:numCache>
            </c:numRef>
          </c:val>
          <c:extLst>
            <c:ext xmlns:c16="http://schemas.microsoft.com/office/drawing/2014/chart" uri="{C3380CC4-5D6E-409C-BE32-E72D297353CC}">
              <c16:uniqueId val="{00000004-983E-4E9B-A469-5C27271F7893}"/>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3.271859866843032E-3"/>
          <c:y val="0.93133460350613673"/>
          <c:w val="0.99532774682396985"/>
          <c:h val="6.8665471546516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5848955890167E-3"/>
          <c:y val="5.751854221581023E-2"/>
          <c:w val="0.99532041510441094"/>
          <c:h val="0.69511631756164205"/>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Problems with supply of gas, electricity or water</c:v>
                </c:pt>
                <c:pt idx="3">
                  <c:v>Broken electrics</c:v>
                </c:pt>
                <c:pt idx="4">
                  <c:v>Broken windows / doors</c:v>
                </c:pt>
                <c:pt idx="5">
                  <c:v>Damp / mould</c:v>
                </c:pt>
                <c:pt idx="6">
                  <c:v>Pest infestation</c:v>
                </c:pt>
                <c:pt idx="7">
                  <c:v>My home not meeting my/our accessibility needs</c:v>
                </c:pt>
                <c:pt idx="8">
                  <c:v>Poor / missing home insulation</c:v>
                </c:pt>
                <c:pt idx="9">
                  <c:v>Fear of losing my home</c:v>
                </c:pt>
              </c:strCache>
            </c:strRef>
          </c:cat>
          <c:val>
            <c:numRef>
              <c:f>Sheet1!$B$2:$B$11</c:f>
            </c:numRef>
          </c:val>
          <c:extLst>
            <c:ext xmlns:c16="http://schemas.microsoft.com/office/drawing/2014/chart" uri="{C3380CC4-5D6E-409C-BE32-E72D297353CC}">
              <c16:uniqueId val="{00000000-D2ED-45F6-99C5-571AF3F596E2}"/>
            </c:ext>
          </c:extLst>
        </c:ser>
        <c:ser>
          <c:idx val="1"/>
          <c:order val="1"/>
          <c:tx>
            <c:strRef>
              <c:f>Sheet1!$C$1</c:f>
              <c:strCache>
                <c:ptCount val="1"/>
                <c:pt idx="0">
                  <c:v>Don't know/prefer not to say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Problems with supply of gas, electricity or water</c:v>
                </c:pt>
                <c:pt idx="3">
                  <c:v>Broken electrics</c:v>
                </c:pt>
                <c:pt idx="4">
                  <c:v>Broken windows / doors</c:v>
                </c:pt>
                <c:pt idx="5">
                  <c:v>Damp / mould</c:v>
                </c:pt>
                <c:pt idx="6">
                  <c:v>Pest infestation</c:v>
                </c:pt>
                <c:pt idx="7">
                  <c:v>My home not meeting my/our accessibility needs</c:v>
                </c:pt>
                <c:pt idx="8">
                  <c:v>Poor / missing home insulation</c:v>
                </c:pt>
                <c:pt idx="9">
                  <c:v>Fear of losing my home</c:v>
                </c:pt>
              </c:strCache>
            </c:strRef>
          </c:cat>
          <c:val>
            <c:numRef>
              <c:f>Sheet1!$C$2:$C$11</c:f>
              <c:numCache>
                <c:formatCode>0%</c:formatCode>
                <c:ptCount val="10"/>
                <c:pt idx="0">
                  <c:v>0.02</c:v>
                </c:pt>
                <c:pt idx="1">
                  <c:v>0.04</c:v>
                </c:pt>
                <c:pt idx="2">
                  <c:v>0.05</c:v>
                </c:pt>
                <c:pt idx="3">
                  <c:v>0.05</c:v>
                </c:pt>
                <c:pt idx="4">
                  <c:v>0.05</c:v>
                </c:pt>
                <c:pt idx="5">
                  <c:v>0.03</c:v>
                </c:pt>
                <c:pt idx="6">
                  <c:v>0.02</c:v>
                </c:pt>
                <c:pt idx="7">
                  <c:v>7.0000000000000007E-2</c:v>
                </c:pt>
                <c:pt idx="8">
                  <c:v>0.06</c:v>
                </c:pt>
                <c:pt idx="9">
                  <c:v>0.06</c:v>
                </c:pt>
              </c:numCache>
            </c:numRef>
          </c:val>
          <c:extLst>
            <c:ext xmlns:c16="http://schemas.microsoft.com/office/drawing/2014/chart" uri="{C3380CC4-5D6E-409C-BE32-E72D297353CC}">
              <c16:uniqueId val="{00000001-2650-4320-98CA-984029CEB0D0}"/>
            </c:ext>
          </c:extLst>
        </c:ser>
        <c:ser>
          <c:idx val="2"/>
          <c:order val="2"/>
          <c:tx>
            <c:strRef>
              <c:f>Sheet1!$D$1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Problems with supply of gas, electricity or water</c:v>
                </c:pt>
                <c:pt idx="3">
                  <c:v>Broken electrics</c:v>
                </c:pt>
                <c:pt idx="4">
                  <c:v>Broken windows / doors</c:v>
                </c:pt>
                <c:pt idx="5">
                  <c:v>Damp / mould</c:v>
                </c:pt>
                <c:pt idx="6">
                  <c:v>Pest infestation</c:v>
                </c:pt>
                <c:pt idx="7">
                  <c:v>My home not meeting my/our accessibility needs</c:v>
                </c:pt>
                <c:pt idx="8">
                  <c:v>Poor / missing home insulation</c:v>
                </c:pt>
                <c:pt idx="9">
                  <c:v>Fear of losing my home</c:v>
                </c:pt>
              </c:strCache>
            </c:strRef>
          </c:cat>
          <c:val>
            <c:numRef>
              <c:f>Sheet1!$D$2:$D$11</c:f>
              <c:numCache>
                <c:formatCode>0%</c:formatCode>
                <c:ptCount val="10"/>
                <c:pt idx="0">
                  <c:v>0.3</c:v>
                </c:pt>
                <c:pt idx="1">
                  <c:v>0.27</c:v>
                </c:pt>
                <c:pt idx="2">
                  <c:v>0.33</c:v>
                </c:pt>
                <c:pt idx="3">
                  <c:v>0.36</c:v>
                </c:pt>
                <c:pt idx="4">
                  <c:v>0.37</c:v>
                </c:pt>
                <c:pt idx="5">
                  <c:v>0.41</c:v>
                </c:pt>
                <c:pt idx="6">
                  <c:v>0.43</c:v>
                </c:pt>
                <c:pt idx="7">
                  <c:v>0.46</c:v>
                </c:pt>
                <c:pt idx="8">
                  <c:v>0.49</c:v>
                </c:pt>
                <c:pt idx="9">
                  <c:v>0.51</c:v>
                </c:pt>
              </c:numCache>
            </c:numRef>
          </c:val>
          <c:extLst>
            <c:ext xmlns:c16="http://schemas.microsoft.com/office/drawing/2014/chart" uri="{C3380CC4-5D6E-409C-BE32-E72D297353CC}">
              <c16:uniqueId val="{00000002-2650-4320-98CA-984029CEB0D0}"/>
            </c:ext>
          </c:extLst>
        </c:ser>
        <c:ser>
          <c:idx val="3"/>
          <c:order val="3"/>
          <c:tx>
            <c:strRef>
              <c:f>Sheet1!$E$1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Problems with supply of gas, electricity or water</c:v>
                </c:pt>
                <c:pt idx="3">
                  <c:v>Broken electrics</c:v>
                </c:pt>
                <c:pt idx="4">
                  <c:v>Broken windows / doors</c:v>
                </c:pt>
                <c:pt idx="5">
                  <c:v>Damp / mould</c:v>
                </c:pt>
                <c:pt idx="6">
                  <c:v>Pest infestation</c:v>
                </c:pt>
                <c:pt idx="7">
                  <c:v>My home not meeting my/our accessibility needs</c:v>
                </c:pt>
                <c:pt idx="8">
                  <c:v>Poor / missing home insulation</c:v>
                </c:pt>
                <c:pt idx="9">
                  <c:v>Fear of losing my home</c:v>
                </c:pt>
              </c:strCache>
            </c:strRef>
          </c:cat>
          <c:val>
            <c:numRef>
              <c:f>Sheet1!$E$2:$E$11</c:f>
              <c:numCache>
                <c:formatCode>0%</c:formatCode>
                <c:ptCount val="10"/>
                <c:pt idx="0">
                  <c:v>0.68</c:v>
                </c:pt>
                <c:pt idx="1">
                  <c:v>0.69</c:v>
                </c:pt>
                <c:pt idx="2">
                  <c:v>0.62</c:v>
                </c:pt>
                <c:pt idx="3">
                  <c:v>0.59</c:v>
                </c:pt>
                <c:pt idx="4">
                  <c:v>0.57999999999999996</c:v>
                </c:pt>
                <c:pt idx="5">
                  <c:v>0.56000000000000005</c:v>
                </c:pt>
                <c:pt idx="6">
                  <c:v>0.55000000000000004</c:v>
                </c:pt>
                <c:pt idx="7">
                  <c:v>0.48</c:v>
                </c:pt>
                <c:pt idx="8">
                  <c:v>0.46</c:v>
                </c:pt>
                <c:pt idx="9">
                  <c:v>0.43</c:v>
                </c:pt>
              </c:numCache>
            </c:numRef>
          </c:val>
          <c:extLst>
            <c:ext xmlns:c16="http://schemas.microsoft.com/office/drawing/2014/chart" uri="{C3380CC4-5D6E-409C-BE32-E72D297353CC}">
              <c16:uniqueId val="{00000003-2650-4320-98CA-984029CEB0D0}"/>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w="25400">
          <a:noFill/>
        </a:ln>
        <a:effectLst/>
      </c:spPr>
    </c:plotArea>
    <c:legend>
      <c:legendPos val="l"/>
      <c:layout>
        <c:manualLayout>
          <c:xMode val="edge"/>
          <c:yMode val="edge"/>
          <c:x val="1.2904083456567048E-2"/>
          <c:y val="0.91186817095976502"/>
          <c:w val="0.96564397853891737"/>
          <c:h val="8.81318290402349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63999746305872907"/>
          <c:h val="0.87548124124506799"/>
        </c:manualLayout>
      </c:layout>
      <c:barChart>
        <c:barDir val="bar"/>
        <c:grouping val="percentStacked"/>
        <c:varyColors val="0"/>
        <c:ser>
          <c:idx val="0"/>
          <c:order val="0"/>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Sheet1!$B$2:$B$11</c:f>
              <c:numCache>
                <c:formatCode>0%</c:formatCode>
                <c:ptCount val="10"/>
                <c:pt idx="0">
                  <c:v>0.13</c:v>
                </c:pt>
                <c:pt idx="1">
                  <c:v>0.12</c:v>
                </c:pt>
                <c:pt idx="2">
                  <c:v>0.2</c:v>
                </c:pt>
                <c:pt idx="3">
                  <c:v>0.16</c:v>
                </c:pt>
                <c:pt idx="4">
                  <c:v>0.22</c:v>
                </c:pt>
                <c:pt idx="5">
                  <c:v>0.22</c:v>
                </c:pt>
                <c:pt idx="6">
                  <c:v>0.25</c:v>
                </c:pt>
                <c:pt idx="7">
                  <c:v>0.19</c:v>
                </c:pt>
                <c:pt idx="8">
                  <c:v>0.27</c:v>
                </c:pt>
                <c:pt idx="9">
                  <c:v>0.21</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Sheet1!$C$2:$C$11</c:f>
              <c:numCache>
                <c:formatCode>0%</c:formatCode>
                <c:ptCount val="10"/>
                <c:pt idx="0">
                  <c:v>0.14000000000000001</c:v>
                </c:pt>
                <c:pt idx="1">
                  <c:v>0.2</c:v>
                </c:pt>
                <c:pt idx="2">
                  <c:v>0.17</c:v>
                </c:pt>
                <c:pt idx="3">
                  <c:v>0.18</c:v>
                </c:pt>
                <c:pt idx="4">
                  <c:v>0.19</c:v>
                </c:pt>
                <c:pt idx="5">
                  <c:v>0.18</c:v>
                </c:pt>
                <c:pt idx="6">
                  <c:v>0.09</c:v>
                </c:pt>
                <c:pt idx="7">
                  <c:v>0.2</c:v>
                </c:pt>
                <c:pt idx="8">
                  <c:v>0.17</c:v>
                </c:pt>
                <c:pt idx="9">
                  <c:v>0.24</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Neither satisfied nor dissatisfied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Sheet1!$D$2:$D$11</c:f>
              <c:numCache>
                <c:formatCode>0%</c:formatCode>
                <c:ptCount val="10"/>
                <c:pt idx="0">
                  <c:v>0.15</c:v>
                </c:pt>
                <c:pt idx="1">
                  <c:v>0.13</c:v>
                </c:pt>
                <c:pt idx="2">
                  <c:v>0.11</c:v>
                </c:pt>
                <c:pt idx="3">
                  <c:v>0.12</c:v>
                </c:pt>
                <c:pt idx="4">
                  <c:v>0.12</c:v>
                </c:pt>
                <c:pt idx="5">
                  <c:v>0.12</c:v>
                </c:pt>
                <c:pt idx="6">
                  <c:v>0.21</c:v>
                </c:pt>
                <c:pt idx="7">
                  <c:v>0.17</c:v>
                </c:pt>
                <c:pt idx="8">
                  <c:v>0.14000000000000001</c:v>
                </c:pt>
                <c:pt idx="9">
                  <c:v>0.15</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Sheet1!$E$2:$E$11</c:f>
              <c:numCache>
                <c:formatCode>0%</c:formatCode>
                <c:ptCount val="10"/>
                <c:pt idx="0">
                  <c:v>0.26</c:v>
                </c:pt>
                <c:pt idx="1">
                  <c:v>0.27</c:v>
                </c:pt>
                <c:pt idx="2">
                  <c:v>0.22</c:v>
                </c:pt>
                <c:pt idx="3">
                  <c:v>0.27</c:v>
                </c:pt>
                <c:pt idx="4">
                  <c:v>0.25</c:v>
                </c:pt>
                <c:pt idx="5">
                  <c:v>0.19</c:v>
                </c:pt>
                <c:pt idx="6">
                  <c:v>0.2</c:v>
                </c:pt>
                <c:pt idx="7">
                  <c:v>0.23</c:v>
                </c:pt>
                <c:pt idx="8">
                  <c:v>0.18</c:v>
                </c:pt>
                <c:pt idx="9">
                  <c:v>0.18</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Sheet1!$F$2:$F$11</c:f>
              <c:numCache>
                <c:formatCode>0%</c:formatCode>
                <c:ptCount val="10"/>
                <c:pt idx="0">
                  <c:v>0.3</c:v>
                </c:pt>
                <c:pt idx="1">
                  <c:v>0.25</c:v>
                </c:pt>
                <c:pt idx="2">
                  <c:v>0.28999999999999998</c:v>
                </c:pt>
                <c:pt idx="3">
                  <c:v>0.22</c:v>
                </c:pt>
                <c:pt idx="4">
                  <c:v>0.21</c:v>
                </c:pt>
                <c:pt idx="5">
                  <c:v>0.22</c:v>
                </c:pt>
                <c:pt idx="6">
                  <c:v>0.2</c:v>
                </c:pt>
                <c:pt idx="7">
                  <c:v>0.16</c:v>
                </c:pt>
                <c:pt idx="8">
                  <c:v>0.2</c:v>
                </c:pt>
                <c:pt idx="9">
                  <c:v>0.16</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Don't know / Prefer not to say</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F90-43A5-A59C-ED65E66B5DFF}"/>
                </c:ext>
              </c:extLst>
            </c:dLbl>
            <c:dLbl>
              <c:idx val="2"/>
              <c:delete val="1"/>
              <c:extLst>
                <c:ext xmlns:c15="http://schemas.microsoft.com/office/drawing/2012/chart" uri="{CE6537A1-D6FC-4f65-9D91-7224C49458BB}"/>
                <c:ext xmlns:c16="http://schemas.microsoft.com/office/drawing/2014/chart" uri="{C3380CC4-5D6E-409C-BE32-E72D297353CC}">
                  <c16:uniqueId val="{00000000-1935-4533-8EB0-9D1B215CB2DA}"/>
                </c:ext>
              </c:extLst>
            </c:dLbl>
            <c:dLbl>
              <c:idx val="3"/>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703699802261161E-2"/>
                      <c:h val="5.1749834341648308E-2"/>
                    </c:manualLayout>
                  </c15:layout>
                </c:ext>
                <c:ext xmlns:c16="http://schemas.microsoft.com/office/drawing/2014/chart" uri="{C3380CC4-5D6E-409C-BE32-E72D297353CC}">
                  <c16:uniqueId val="{00000000-0545-401C-BC8A-0CA08D8086DA}"/>
                </c:ext>
              </c:extLst>
            </c:dLbl>
            <c:dLbl>
              <c:idx val="4"/>
              <c:delete val="1"/>
              <c:extLst>
                <c:ext xmlns:c15="http://schemas.microsoft.com/office/drawing/2012/chart" uri="{CE6537A1-D6FC-4f65-9D91-7224C49458BB}"/>
                <c:ext xmlns:c16="http://schemas.microsoft.com/office/drawing/2014/chart" uri="{C3380CC4-5D6E-409C-BE32-E72D297353CC}">
                  <c16:uniqueId val="{00000001-AF90-43A5-A59C-ED65E66B5DFF}"/>
                </c:ext>
              </c:extLst>
            </c:dLbl>
            <c:dLbl>
              <c:idx val="6"/>
              <c:delete val="1"/>
              <c:extLst>
                <c:ext xmlns:c15="http://schemas.microsoft.com/office/drawing/2012/chart" uri="{CE6537A1-D6FC-4f65-9D91-7224C49458BB}"/>
                <c:ext xmlns:c16="http://schemas.microsoft.com/office/drawing/2014/chart" uri="{C3380CC4-5D6E-409C-BE32-E72D297353CC}">
                  <c16:uniqueId val="{00000001-AE8C-4BAB-B5C9-5429B9777545}"/>
                </c:ext>
              </c:extLst>
            </c:dLbl>
            <c:dLbl>
              <c:idx val="7"/>
              <c:delete val="1"/>
              <c:extLst>
                <c:ext xmlns:c15="http://schemas.microsoft.com/office/drawing/2012/chart" uri="{CE6537A1-D6FC-4f65-9D91-7224C49458BB}"/>
                <c:ext xmlns:c16="http://schemas.microsoft.com/office/drawing/2014/chart" uri="{C3380CC4-5D6E-409C-BE32-E72D297353CC}">
                  <c16:uniqueId val="{00000001-0124-49D5-8A6B-48F88B40BA33}"/>
                </c:ext>
              </c:extLst>
            </c:dLbl>
            <c:dLbl>
              <c:idx val="8"/>
              <c:layout>
                <c:manualLayout>
                  <c:x val="-9.7319181149592322E-3"/>
                  <c:y val="1.0666989795410095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5938010731040533E-2"/>
                      <c:h val="4.6331003520533307E-2"/>
                    </c:manualLayout>
                  </c15:layout>
                </c:ext>
                <c:ext xmlns:c16="http://schemas.microsoft.com/office/drawing/2014/chart" uri="{C3380CC4-5D6E-409C-BE32-E72D297353CC}">
                  <c16:uniqueId val="{00000001-0545-401C-BC8A-0CA08D8086D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Sheet1!$G$2:$G$11</c:f>
              <c:numCache>
                <c:formatCode>0%</c:formatCode>
                <c:ptCount val="10"/>
                <c:pt idx="0">
                  <c:v>0.02</c:v>
                </c:pt>
                <c:pt idx="1">
                  <c:v>0.02</c:v>
                </c:pt>
                <c:pt idx="2">
                  <c:v>0.01</c:v>
                </c:pt>
                <c:pt idx="3">
                  <c:v>0.03</c:v>
                </c:pt>
                <c:pt idx="4">
                  <c:v>0.01</c:v>
                </c:pt>
                <c:pt idx="5">
                  <c:v>0.03</c:v>
                </c:pt>
                <c:pt idx="6">
                  <c:v>0.03</c:v>
                </c:pt>
                <c:pt idx="7">
                  <c:v>0.03</c:v>
                </c:pt>
                <c:pt idx="8">
                  <c:v>0.02</c:v>
                </c:pt>
                <c:pt idx="9">
                  <c:v>0.03</c:v>
                </c:pt>
              </c:numCache>
            </c:numRef>
          </c:val>
          <c:extLst>
            <c:ext xmlns:c16="http://schemas.microsoft.com/office/drawing/2014/chart" uri="{C3380CC4-5D6E-409C-BE32-E72D297353CC}">
              <c16:uniqueId val="{00000005-D2ED-45F6-99C5-571AF3F596E2}"/>
            </c:ext>
          </c:extLst>
        </c:ser>
        <c:ser>
          <c:idx val="6"/>
          <c:order val="6"/>
          <c:tx>
            <c:strRef>
              <c:f>Sheet1!$H$1</c:f>
              <c:strCache>
                <c:ptCount val="1"/>
                <c:pt idx="0">
                  <c:v>Not applicable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ADC-4D1E-A165-584E53C202EA}"/>
                </c:ext>
              </c:extLst>
            </c:dLbl>
            <c:dLbl>
              <c:idx val="1"/>
              <c:delete val="1"/>
              <c:extLst>
                <c:ext xmlns:c15="http://schemas.microsoft.com/office/drawing/2012/chart" uri="{CE6537A1-D6FC-4f65-9D91-7224C49458BB}"/>
                <c:ext xmlns:c16="http://schemas.microsoft.com/office/drawing/2014/chart" uri="{C3380CC4-5D6E-409C-BE32-E72D297353CC}">
                  <c16:uniqueId val="{00000002-8ADC-4D1E-A165-584E53C202EA}"/>
                </c:ext>
              </c:extLst>
            </c:dLbl>
            <c:dLbl>
              <c:idx val="2"/>
              <c:delete val="1"/>
              <c:extLst>
                <c:ext xmlns:c15="http://schemas.microsoft.com/office/drawing/2012/chart" uri="{CE6537A1-D6FC-4f65-9D91-7224C49458BB}"/>
                <c:ext xmlns:c16="http://schemas.microsoft.com/office/drawing/2014/chart" uri="{C3380CC4-5D6E-409C-BE32-E72D297353CC}">
                  <c16:uniqueId val="{00000002-AE8C-4BAB-B5C9-5429B9777545}"/>
                </c:ext>
              </c:extLst>
            </c:dLbl>
            <c:dLbl>
              <c:idx val="3"/>
              <c:delete val="1"/>
              <c:extLst>
                <c:ext xmlns:c15="http://schemas.microsoft.com/office/drawing/2012/chart" uri="{CE6537A1-D6FC-4f65-9D91-7224C49458BB}">
                  <c15:layout>
                    <c:manualLayout>
                      <c:w val="2.5243582121017398E-2"/>
                      <c:h val="4.2822417233759395E-2"/>
                    </c:manualLayout>
                  </c15:layout>
                </c:ext>
                <c:ext xmlns:c16="http://schemas.microsoft.com/office/drawing/2014/chart" uri="{C3380CC4-5D6E-409C-BE32-E72D297353CC}">
                  <c16:uniqueId val="{0000000B-30A7-4BEE-BCB1-2D2DCDED2EE4}"/>
                </c:ext>
              </c:extLst>
            </c:dLbl>
            <c:dLbl>
              <c:idx val="4"/>
              <c:delete val="1"/>
              <c:extLst>
                <c:ext xmlns:c15="http://schemas.microsoft.com/office/drawing/2012/chart" uri="{CE6537A1-D6FC-4f65-9D91-7224C49458BB}"/>
                <c:ext xmlns:c16="http://schemas.microsoft.com/office/drawing/2014/chart" uri="{C3380CC4-5D6E-409C-BE32-E72D297353CC}">
                  <c16:uniqueId val="{00000003-30A7-4BEE-BCB1-2D2DCDED2EE4}"/>
                </c:ext>
              </c:extLst>
            </c:dLbl>
            <c:dLbl>
              <c:idx val="5"/>
              <c:delete val="1"/>
              <c:extLst>
                <c:ext xmlns:c15="http://schemas.microsoft.com/office/drawing/2012/chart" uri="{CE6537A1-D6FC-4f65-9D91-7224C49458BB}"/>
                <c:ext xmlns:c16="http://schemas.microsoft.com/office/drawing/2014/chart" uri="{C3380CC4-5D6E-409C-BE32-E72D297353CC}">
                  <c16:uniqueId val="{00000002-0545-401C-BC8A-0CA08D8086DA}"/>
                </c:ext>
              </c:extLst>
            </c:dLbl>
            <c:dLbl>
              <c:idx val="7"/>
              <c:delete val="1"/>
              <c:extLst>
                <c:ext xmlns:c15="http://schemas.microsoft.com/office/drawing/2012/chart" uri="{CE6537A1-D6FC-4f65-9D91-7224C49458BB}"/>
                <c:ext xmlns:c16="http://schemas.microsoft.com/office/drawing/2014/chart" uri="{C3380CC4-5D6E-409C-BE32-E72D297353CC}">
                  <c16:uniqueId val="{00000001-1935-4533-8EB0-9D1B215CB2DA}"/>
                </c:ext>
              </c:extLst>
            </c:dLbl>
            <c:dLbl>
              <c:idx val="8"/>
              <c:delete val="1"/>
              <c:extLst>
                <c:ext xmlns:c15="http://schemas.microsoft.com/office/drawing/2012/chart" uri="{CE6537A1-D6FC-4f65-9D91-7224C49458BB}"/>
                <c:ext xmlns:c16="http://schemas.microsoft.com/office/drawing/2014/chart" uri="{C3380CC4-5D6E-409C-BE32-E72D297353CC}">
                  <c16:uniqueId val="{00000003-0545-401C-BC8A-0CA08D8086DA}"/>
                </c:ext>
              </c:extLst>
            </c:dLbl>
            <c:dLbl>
              <c:idx val="9"/>
              <c:layout>
                <c:manualLayout>
                  <c:x val="3.8110327750327175E-3"/>
                  <c:y val="-2.66463678692631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B4-4E17-9638-48ED03D8C7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c:v>
                </c:pt>
                <c:pt idx="1">
                  <c:v>Problems with supply of gas, electricity or water</c:v>
                </c:pt>
                <c:pt idx="2">
                  <c:v>Broken boiler / heating / hot water</c:v>
                </c:pt>
                <c:pt idx="3">
                  <c:v>Broken electrics</c:v>
                </c:pt>
                <c:pt idx="4">
                  <c:v>Pest infestation</c:v>
                </c:pt>
                <c:pt idx="5">
                  <c:v>Broken windows / doors</c:v>
                </c:pt>
                <c:pt idx="6">
                  <c:v>Fear of losing my home</c:v>
                </c:pt>
                <c:pt idx="7">
                  <c:v>Damp / mould</c:v>
                </c:pt>
                <c:pt idx="8">
                  <c:v>My home not meeting accessibility needs</c:v>
                </c:pt>
                <c:pt idx="9">
                  <c:v>Poor / missing home insulation</c:v>
                </c:pt>
              </c:strCache>
            </c:strRef>
          </c:cat>
          <c:val>
            <c:numRef>
              <c:f>Sheet1!$H$2:$H$11</c:f>
              <c:numCache>
                <c:formatCode>0%</c:formatCode>
                <c:ptCount val="10"/>
                <c:pt idx="0">
                  <c:v>0.01</c:v>
                </c:pt>
                <c:pt idx="1">
                  <c:v>0.01</c:v>
                </c:pt>
                <c:pt idx="2">
                  <c:v>0.01</c:v>
                </c:pt>
                <c:pt idx="3">
                  <c:v>0.02</c:v>
                </c:pt>
                <c:pt idx="4">
                  <c:v>0.01</c:v>
                </c:pt>
                <c:pt idx="5">
                  <c:v>0.03</c:v>
                </c:pt>
                <c:pt idx="6">
                  <c:v>0.02</c:v>
                </c:pt>
                <c:pt idx="7">
                  <c:v>0.01</c:v>
                </c:pt>
                <c:pt idx="8">
                  <c:v>7.4978563598374504E-3</c:v>
                </c:pt>
                <c:pt idx="9">
                  <c:v>0.02</c:v>
                </c:pt>
              </c:numCache>
            </c:numRef>
          </c:val>
          <c:extLst>
            <c:ext xmlns:c16="http://schemas.microsoft.com/office/drawing/2014/chart" uri="{C3380CC4-5D6E-409C-BE32-E72D297353CC}">
              <c16:uniqueId val="{00000000-30A7-4BEE-BCB1-2D2DCDED2EE4}"/>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6.7501597752860649E-3"/>
          <c:y val="0.92636790277166792"/>
          <c:w val="0.99324984022471396"/>
          <c:h val="5.46662480417521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99854020089563089"/>
          <c:h val="0.87548124124506799"/>
        </c:manualLayout>
      </c:layout>
      <c:barChart>
        <c:barDir val="bar"/>
        <c:grouping val="percentStacked"/>
        <c:varyColors val="0"/>
        <c:ser>
          <c:idx val="0"/>
          <c:order val="0"/>
          <c:tx>
            <c:strRef>
              <c:f>Sheet1!$B$1</c:f>
              <c:strCache>
                <c:ptCount val="1"/>
                <c:pt idx="0">
                  <c:v>A large impact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(n=2517)</c:v>
                </c:pt>
                <c:pt idx="1">
                  <c:v>Fear of losing my home (n=447) </c:v>
                </c:pt>
                <c:pt idx="2">
                  <c:v>My home not meeting  accessibility needs (n=394)</c:v>
                </c:pt>
                <c:pt idx="3">
                  <c:v>Poor / missing home insulation (n=699)</c:v>
                </c:pt>
                <c:pt idx="4">
                  <c:v>Damp / mould (n=1391)</c:v>
                </c:pt>
                <c:pt idx="5">
                  <c:v>Pest infestation (n=713)</c:v>
                </c:pt>
                <c:pt idx="6">
                  <c:v>Broken boiler / heating / hot water (n=974)</c:v>
                </c:pt>
                <c:pt idx="7">
                  <c:v>Gas, electricity or water supply problems (n=573)</c:v>
                </c:pt>
                <c:pt idx="8">
                  <c:v>Broken electrics (n=538)</c:v>
                </c:pt>
                <c:pt idx="9">
                  <c:v>Broken windows / doors (n=517)</c:v>
                </c:pt>
              </c:strCache>
            </c:strRef>
          </c:cat>
          <c:val>
            <c:numRef>
              <c:f>Sheet1!$B$2:$B$11</c:f>
              <c:numCache>
                <c:formatCode>0%</c:formatCode>
                <c:ptCount val="10"/>
                <c:pt idx="0">
                  <c:v>0.38</c:v>
                </c:pt>
                <c:pt idx="1">
                  <c:v>0.54</c:v>
                </c:pt>
                <c:pt idx="2">
                  <c:v>0.39</c:v>
                </c:pt>
                <c:pt idx="3">
                  <c:v>0.32</c:v>
                </c:pt>
                <c:pt idx="4">
                  <c:v>0.26</c:v>
                </c:pt>
                <c:pt idx="5">
                  <c:v>0.31</c:v>
                </c:pt>
                <c:pt idx="6">
                  <c:v>0.27</c:v>
                </c:pt>
                <c:pt idx="7">
                  <c:v>0.28000000000000003</c:v>
                </c:pt>
                <c:pt idx="8">
                  <c:v>0.26</c:v>
                </c:pt>
                <c:pt idx="9">
                  <c:v>0.3</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A small impact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(n=2517)</c:v>
                </c:pt>
                <c:pt idx="1">
                  <c:v>Fear of losing my home (n=447) </c:v>
                </c:pt>
                <c:pt idx="2">
                  <c:v>My home not meeting  accessibility needs (n=394)</c:v>
                </c:pt>
                <c:pt idx="3">
                  <c:v>Poor / missing home insulation (n=699)</c:v>
                </c:pt>
                <c:pt idx="4">
                  <c:v>Damp / mould (n=1391)</c:v>
                </c:pt>
                <c:pt idx="5">
                  <c:v>Pest infestation (n=713)</c:v>
                </c:pt>
                <c:pt idx="6">
                  <c:v>Broken boiler / heating / hot water (n=974)</c:v>
                </c:pt>
                <c:pt idx="7">
                  <c:v>Gas, electricity or water supply problems (n=573)</c:v>
                </c:pt>
                <c:pt idx="8">
                  <c:v>Broken electrics (n=538)</c:v>
                </c:pt>
                <c:pt idx="9">
                  <c:v>Broken windows / doors (n=517)</c:v>
                </c:pt>
              </c:strCache>
            </c:strRef>
          </c:cat>
          <c:val>
            <c:numRef>
              <c:f>Sheet1!$C$2:$C$11</c:f>
              <c:numCache>
                <c:formatCode>0%</c:formatCode>
                <c:ptCount val="10"/>
                <c:pt idx="0">
                  <c:v>0.36</c:v>
                </c:pt>
                <c:pt idx="1">
                  <c:v>0.31</c:v>
                </c:pt>
                <c:pt idx="2">
                  <c:v>0.4</c:v>
                </c:pt>
                <c:pt idx="3">
                  <c:v>0.43</c:v>
                </c:pt>
                <c:pt idx="4">
                  <c:v>0.47</c:v>
                </c:pt>
                <c:pt idx="5">
                  <c:v>0.42</c:v>
                </c:pt>
                <c:pt idx="6">
                  <c:v>0.42</c:v>
                </c:pt>
                <c:pt idx="7">
                  <c:v>0.41</c:v>
                </c:pt>
                <c:pt idx="8">
                  <c:v>0.41</c:v>
                </c:pt>
                <c:pt idx="9">
                  <c:v>0.36</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No impact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(n=2517)</c:v>
                </c:pt>
                <c:pt idx="1">
                  <c:v>Fear of losing my home (n=447) </c:v>
                </c:pt>
                <c:pt idx="2">
                  <c:v>My home not meeting  accessibility needs (n=394)</c:v>
                </c:pt>
                <c:pt idx="3">
                  <c:v>Poor / missing home insulation (n=699)</c:v>
                </c:pt>
                <c:pt idx="4">
                  <c:v>Damp / mould (n=1391)</c:v>
                </c:pt>
                <c:pt idx="5">
                  <c:v>Pest infestation (n=713)</c:v>
                </c:pt>
                <c:pt idx="6">
                  <c:v>Broken boiler / heating / hot water (n=974)</c:v>
                </c:pt>
                <c:pt idx="7">
                  <c:v>Gas, electricity or water supply problems (n=573)</c:v>
                </c:pt>
                <c:pt idx="8">
                  <c:v>Broken electrics (n=538)</c:v>
                </c:pt>
                <c:pt idx="9">
                  <c:v>Broken windows / doors (n=517)</c:v>
                </c:pt>
              </c:strCache>
            </c:strRef>
          </c:cat>
          <c:val>
            <c:numRef>
              <c:f>Sheet1!$D$2:$D$11</c:f>
              <c:numCache>
                <c:formatCode>0%</c:formatCode>
                <c:ptCount val="10"/>
                <c:pt idx="0">
                  <c:v>0.23</c:v>
                </c:pt>
                <c:pt idx="1">
                  <c:v>0.1</c:v>
                </c:pt>
                <c:pt idx="2">
                  <c:v>0.17</c:v>
                </c:pt>
                <c:pt idx="3">
                  <c:v>0.2</c:v>
                </c:pt>
                <c:pt idx="4">
                  <c:v>0.23</c:v>
                </c:pt>
                <c:pt idx="5">
                  <c:v>0.25</c:v>
                </c:pt>
                <c:pt idx="6">
                  <c:v>0.27</c:v>
                </c:pt>
                <c:pt idx="7">
                  <c:v>0.26</c:v>
                </c:pt>
                <c:pt idx="8">
                  <c:v>0.28000000000000003</c:v>
                </c:pt>
                <c:pt idx="9">
                  <c:v>0.29838999735153798</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Don't know / 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(n=2517)</c:v>
                </c:pt>
                <c:pt idx="1">
                  <c:v>Fear of losing my home (n=447) </c:v>
                </c:pt>
                <c:pt idx="2">
                  <c:v>My home not meeting  accessibility needs (n=394)</c:v>
                </c:pt>
                <c:pt idx="3">
                  <c:v>Poor / missing home insulation (n=699)</c:v>
                </c:pt>
                <c:pt idx="4">
                  <c:v>Damp / mould (n=1391)</c:v>
                </c:pt>
                <c:pt idx="5">
                  <c:v>Pest infestation (n=713)</c:v>
                </c:pt>
                <c:pt idx="6">
                  <c:v>Broken boiler / heating / hot water (n=974)</c:v>
                </c:pt>
                <c:pt idx="7">
                  <c:v>Gas, electricity or water supply problems (n=573)</c:v>
                </c:pt>
                <c:pt idx="8">
                  <c:v>Broken electrics (n=538)</c:v>
                </c:pt>
                <c:pt idx="9">
                  <c:v>Broken windows / doors (n=517)</c:v>
                </c:pt>
              </c:strCache>
            </c:strRef>
          </c:cat>
          <c:val>
            <c:numRef>
              <c:f>Sheet1!$E$2:$E$11</c:f>
              <c:numCache>
                <c:formatCode>0%</c:formatCode>
                <c:ptCount val="10"/>
                <c:pt idx="0">
                  <c:v>0.03</c:v>
                </c:pt>
                <c:pt idx="1">
                  <c:v>0.05</c:v>
                </c:pt>
                <c:pt idx="2">
                  <c:v>0.04</c:v>
                </c:pt>
                <c:pt idx="3">
                  <c:v>6.2822160758924647E-2</c:v>
                </c:pt>
                <c:pt idx="4">
                  <c:v>0.04</c:v>
                </c:pt>
                <c:pt idx="5">
                  <c:v>2.0030005104729728E-2</c:v>
                </c:pt>
                <c:pt idx="6">
                  <c:v>0.04</c:v>
                </c:pt>
                <c:pt idx="7">
                  <c:v>0.05</c:v>
                </c:pt>
                <c:pt idx="8">
                  <c:v>4.9374056734179099E-2</c:v>
                </c:pt>
                <c:pt idx="9">
                  <c:v>0.04</c:v>
                </c:pt>
              </c:numCache>
            </c:numRef>
          </c:val>
          <c:extLst>
            <c:ext xmlns:c16="http://schemas.microsoft.com/office/drawing/2014/chart" uri="{C3380CC4-5D6E-409C-BE32-E72D297353CC}">
              <c16:uniqueId val="{00000003-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1.7246201174606138E-2"/>
          <c:y val="0.89927374866609289"/>
          <c:w val="0.98259538522591983"/>
          <c:h val="5.4666248041752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25071865406989"/>
          <c:y val="0"/>
          <c:w val="0.99854020089563089"/>
          <c:h val="1"/>
        </c:manualLayout>
      </c:layout>
      <c:barChart>
        <c:barDir val="bar"/>
        <c:grouping val="clustered"/>
        <c:varyColors val="0"/>
        <c:ser>
          <c:idx val="0"/>
          <c:order val="0"/>
          <c:tx>
            <c:strRef>
              <c:f>Sheet1!$B$1</c:f>
              <c:strCache>
                <c:ptCount val="1"/>
                <c:pt idx="0">
                  <c:v>Column1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(n=2517)</c:v>
                </c:pt>
                <c:pt idx="1">
                  <c:v>Damp / mould (n=1391)</c:v>
                </c:pt>
                <c:pt idx="2">
                  <c:v>Fear of losing my home (n=447)</c:v>
                </c:pt>
                <c:pt idx="3">
                  <c:v>Broken boiler / heating / hot water (n=974)</c:v>
                </c:pt>
                <c:pt idx="4">
                  <c:v>Poor / missing home insulation (n=699)</c:v>
                </c:pt>
                <c:pt idx="5">
                  <c:v>Pest infestation (n=713)</c:v>
                </c:pt>
                <c:pt idx="6">
                  <c:v>Problems with supply of gas, electricity or water (n=573)</c:v>
                </c:pt>
                <c:pt idx="7">
                  <c:v>Broken windows / doors (n=517)</c:v>
                </c:pt>
                <c:pt idx="8">
                  <c:v>My home not meeting accessibility needs (n=394)</c:v>
                </c:pt>
                <c:pt idx="9">
                  <c:v>Broken electrics (n=538)</c:v>
                </c:pt>
              </c:strCache>
            </c:strRef>
          </c:cat>
          <c:val>
            <c:numRef>
              <c:f>Sheet1!$B$2:$B$11</c:f>
              <c:numCache>
                <c:formatCode>0%</c:formatCode>
                <c:ptCount val="10"/>
                <c:pt idx="0">
                  <c:v>0.22</c:v>
                </c:pt>
                <c:pt idx="1">
                  <c:v>9.4852959636491679E-2</c:v>
                </c:pt>
                <c:pt idx="2">
                  <c:v>0.06</c:v>
                </c:pt>
                <c:pt idx="3">
                  <c:v>0.06</c:v>
                </c:pt>
                <c:pt idx="4">
                  <c:v>0.05</c:v>
                </c:pt>
                <c:pt idx="5">
                  <c:v>0.05</c:v>
                </c:pt>
                <c:pt idx="6">
                  <c:v>0.04</c:v>
                </c:pt>
                <c:pt idx="7">
                  <c:v>0.04</c:v>
                </c:pt>
                <c:pt idx="8">
                  <c:v>0.04</c:v>
                </c:pt>
                <c:pt idx="9">
                  <c:v>0.03</c:v>
                </c:pt>
              </c:numCache>
            </c:numRef>
          </c:val>
          <c:extLst>
            <c:ext xmlns:c16="http://schemas.microsoft.com/office/drawing/2014/chart" uri="{C3380CC4-5D6E-409C-BE32-E72D297353CC}">
              <c16:uniqueId val="{00000000-D2ED-45F6-99C5-571AF3F596E2}"/>
            </c:ext>
          </c:extLst>
        </c:ser>
        <c:dLbls>
          <c:dLblPos val="inEnd"/>
          <c:showLegendKey val="0"/>
          <c:showVal val="1"/>
          <c:showCatName val="0"/>
          <c:showSerName val="0"/>
          <c:showPercent val="0"/>
          <c:showBubbleSize val="0"/>
        </c:dLbls>
        <c:gapWidth val="75"/>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0.70000000000000007"/>
        </c:scaling>
        <c:delete val="1"/>
        <c:axPos val="t"/>
        <c:numFmt formatCode="0%" sourceLinked="1"/>
        <c:majorTickMark val="out"/>
        <c:minorTickMark val="none"/>
        <c:tickLblPos val="nextTo"/>
        <c:crossAx val="105377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2.6859378304549496E-2"/>
          <c:w val="0.97084904909368608"/>
          <c:h val="0.52416812551281067"/>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'22
(S4)</c:v>
                </c:pt>
                <c:pt idx="1">
                  <c:v>Dec '22
(S5)</c:v>
                </c:pt>
                <c:pt idx="2">
                  <c:v>Mar '23 
(S6)</c:v>
                </c:pt>
                <c:pt idx="3">
                  <c:v>May '23
 (S7)</c:v>
                </c:pt>
                <c:pt idx="4">
                  <c:v>July '23
(S8)</c:v>
                </c:pt>
                <c:pt idx="5">
                  <c:v>Sept '23
(S9)</c:v>
                </c:pt>
                <c:pt idx="6">
                  <c:v>Nov '23
 (S10)</c:v>
                </c:pt>
                <c:pt idx="7">
                  <c:v>Feb '24 
(S11)</c:v>
                </c:pt>
                <c:pt idx="8">
                  <c:v>May '24 
(S12)</c:v>
                </c:pt>
              </c:strCache>
            </c:strRef>
          </c:cat>
          <c:val>
            <c:numRef>
              <c:f>Sheet1!$B$2:$B$10</c:f>
              <c:numCache>
                <c:formatCode>0%</c:formatCode>
                <c:ptCount val="9"/>
                <c:pt idx="0">
                  <c:v>0.15</c:v>
                </c:pt>
                <c:pt idx="1">
                  <c:v>0.15</c:v>
                </c:pt>
                <c:pt idx="2">
                  <c:v>0.16</c:v>
                </c:pt>
                <c:pt idx="3">
                  <c:v>0.16</c:v>
                </c:pt>
                <c:pt idx="4">
                  <c:v>0.14000000000000001</c:v>
                </c:pt>
                <c:pt idx="5">
                  <c:v>0.14000000000000001</c:v>
                </c:pt>
                <c:pt idx="6">
                  <c:v>0.15</c:v>
                </c:pt>
                <c:pt idx="7">
                  <c:v>0.14000000000000001</c:v>
                </c:pt>
                <c:pt idx="8">
                  <c:v>0.12</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4725752198503"/>
          <c:y val="6.7933053941620714E-3"/>
          <c:w val="0.66446455430239471"/>
          <c:h val="0.81744196581756778"/>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E32B-4E7C-9EA8-CD78893463D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32B-4E7C-9EA8-CD78893463D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E32B-4E7C-9EA8-CD78893463D6}"/>
              </c:ext>
            </c:extLst>
          </c:dPt>
          <c:dLbls>
            <c:dLbl>
              <c:idx val="2"/>
              <c:delete val="1"/>
              <c:extLst>
                <c:ext xmlns:c15="http://schemas.microsoft.com/office/drawing/2012/chart" uri="{CE6537A1-D6FC-4f65-9D91-7224C49458BB}"/>
                <c:ext xmlns:c16="http://schemas.microsoft.com/office/drawing/2014/chart" uri="{C3380CC4-5D6E-409C-BE32-E72D297353CC}">
                  <c16:uniqueId val="{00000005-E32B-4E7C-9EA8-CD78893463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 </c:v>
                </c:pt>
              </c:strCache>
            </c:strRef>
          </c:cat>
          <c:val>
            <c:numRef>
              <c:f>Sheet1!$B$2:$B$4</c:f>
              <c:numCache>
                <c:formatCode>0%</c:formatCode>
                <c:ptCount val="3"/>
                <c:pt idx="0">
                  <c:v>0.23</c:v>
                </c:pt>
                <c:pt idx="1">
                  <c:v>0.75</c:v>
                </c:pt>
                <c:pt idx="2">
                  <c:v>0.02</c:v>
                </c:pt>
              </c:numCache>
            </c:numRef>
          </c:val>
          <c:extLst>
            <c:ext xmlns:c16="http://schemas.microsoft.com/office/drawing/2014/chart" uri="{C3380CC4-5D6E-409C-BE32-E72D297353CC}">
              <c16:uniqueId val="{00000006-E32B-4E7C-9EA8-CD78893463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3442745801411562E-4"/>
          <c:y val="0.87380577392403991"/>
          <c:w val="0.99365162651095318"/>
          <c:h val="5.5142809226627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GM May '23 
(S7)</c:v>
                </c:pt>
                <c:pt idx="1">
                  <c:v>GM July '23 
(S8)</c:v>
                </c:pt>
                <c:pt idx="2">
                  <c:v>GM Sept '23 
(S9)</c:v>
                </c:pt>
                <c:pt idx="3">
                  <c:v>GM Nov '23
 (S10)</c:v>
                </c:pt>
                <c:pt idx="4">
                  <c:v>GM Feb '24 
(S11)</c:v>
                </c:pt>
                <c:pt idx="5">
                  <c:v>GM May '24 
(S12)</c:v>
                </c:pt>
                <c:pt idx="6">
                  <c:v>England benchmarking</c:v>
                </c:pt>
              </c:strCache>
              <c:extLst/>
            </c:strRef>
          </c:cat>
          <c:val>
            <c:numRef>
              <c:f>Sheet1!$F$2:$F$9</c:f>
              <c:numCache>
                <c:formatCode>0%</c:formatCode>
                <c:ptCount val="7"/>
                <c:pt idx="0">
                  <c:v>0.04</c:v>
                </c:pt>
                <c:pt idx="1">
                  <c:v>0.04</c:v>
                </c:pt>
                <c:pt idx="2">
                  <c:v>0.05</c:v>
                </c:pt>
                <c:pt idx="3">
                  <c:v>0.06</c:v>
                </c:pt>
                <c:pt idx="4">
                  <c:v>0.05</c:v>
                </c:pt>
                <c:pt idx="5">
                  <c:v>0.03</c:v>
                </c:pt>
                <c:pt idx="6">
                  <c:v>0.03</c:v>
                </c:pt>
              </c:numCache>
              <c:extLst/>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GM May '23 
(S7)</c:v>
                </c:pt>
                <c:pt idx="1">
                  <c:v>GM July '23 
(S8)</c:v>
                </c:pt>
                <c:pt idx="2">
                  <c:v>GM Sept '23 
(S9)</c:v>
                </c:pt>
                <c:pt idx="3">
                  <c:v>GM Nov '23
 (S10)</c:v>
                </c:pt>
                <c:pt idx="4">
                  <c:v>GM Feb '24 
(S11)</c:v>
                </c:pt>
                <c:pt idx="5">
                  <c:v>GM May '24 
(S12)</c:v>
                </c:pt>
                <c:pt idx="6">
                  <c:v>England benchmarking</c:v>
                </c:pt>
              </c:strCache>
              <c:extLst/>
            </c:strRef>
          </c:cat>
          <c:val>
            <c:numRef>
              <c:f>Sheet1!$E$2:$E$9</c:f>
              <c:numCache>
                <c:formatCode>0%</c:formatCode>
                <c:ptCount val="7"/>
                <c:pt idx="0">
                  <c:v>0.09</c:v>
                </c:pt>
                <c:pt idx="1">
                  <c:v>0.08</c:v>
                </c:pt>
                <c:pt idx="2">
                  <c:v>0.11</c:v>
                </c:pt>
                <c:pt idx="3">
                  <c:v>0.11</c:v>
                </c:pt>
                <c:pt idx="4">
                  <c:v>0.1</c:v>
                </c:pt>
                <c:pt idx="5">
                  <c:v>0.09</c:v>
                </c:pt>
                <c:pt idx="6">
                  <c:v>7.0000000000000007E-2</c:v>
                </c:pt>
              </c:numCache>
              <c:extLst/>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GM May '23 
(S7)</c:v>
                </c:pt>
                <c:pt idx="1">
                  <c:v>GM July '23 
(S8)</c:v>
                </c:pt>
                <c:pt idx="2">
                  <c:v>GM Sept '23 
(S9)</c:v>
                </c:pt>
                <c:pt idx="3">
                  <c:v>GM Nov '23
 (S10)</c:v>
                </c:pt>
                <c:pt idx="4">
                  <c:v>GM Feb '24 
(S11)</c:v>
                </c:pt>
                <c:pt idx="5">
                  <c:v>GM May '24 
(S12)</c:v>
                </c:pt>
                <c:pt idx="6">
                  <c:v>England benchmarking</c:v>
                </c:pt>
              </c:strCache>
              <c:extLst/>
            </c:strRef>
          </c:cat>
          <c:val>
            <c:numRef>
              <c:f>Sheet1!$D$2:$D$9</c:f>
              <c:numCache>
                <c:formatCode>0%</c:formatCode>
                <c:ptCount val="7"/>
                <c:pt idx="0">
                  <c:v>0.12</c:v>
                </c:pt>
                <c:pt idx="1">
                  <c:v>0.13</c:v>
                </c:pt>
                <c:pt idx="2">
                  <c:v>0.11</c:v>
                </c:pt>
                <c:pt idx="3">
                  <c:v>0.12</c:v>
                </c:pt>
                <c:pt idx="4">
                  <c:v>0.13</c:v>
                </c:pt>
                <c:pt idx="5">
                  <c:v>0.12</c:v>
                </c:pt>
                <c:pt idx="6">
                  <c:v>0.16</c:v>
                </c:pt>
              </c:numCache>
              <c:extLst/>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GM May '23 
(S7)</c:v>
                </c:pt>
                <c:pt idx="1">
                  <c:v>GM July '23 
(S8)</c:v>
                </c:pt>
                <c:pt idx="2">
                  <c:v>GM Sept '23 
(S9)</c:v>
                </c:pt>
                <c:pt idx="3">
                  <c:v>GM Nov '23
 (S10)</c:v>
                </c:pt>
                <c:pt idx="4">
                  <c:v>GM Feb '24 
(S11)</c:v>
                </c:pt>
                <c:pt idx="5">
                  <c:v>GM May '24 
(S12)</c:v>
                </c:pt>
                <c:pt idx="6">
                  <c:v>England benchmarking</c:v>
                </c:pt>
              </c:strCache>
              <c:extLst/>
            </c:strRef>
          </c:cat>
          <c:val>
            <c:numRef>
              <c:f>Sheet1!$C$2:$C$9</c:f>
              <c:numCache>
                <c:formatCode>0%</c:formatCode>
                <c:ptCount val="7"/>
                <c:pt idx="0">
                  <c:v>0.49</c:v>
                </c:pt>
                <c:pt idx="1">
                  <c:v>0.48</c:v>
                </c:pt>
                <c:pt idx="2">
                  <c:v>0.48</c:v>
                </c:pt>
                <c:pt idx="3">
                  <c:v>0.5</c:v>
                </c:pt>
                <c:pt idx="4">
                  <c:v>0.46</c:v>
                </c:pt>
                <c:pt idx="5">
                  <c:v>0.5</c:v>
                </c:pt>
                <c:pt idx="6">
                  <c:v>0.46</c:v>
                </c:pt>
              </c:numCache>
              <c:extLst/>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GM May '23 
(S7)</c:v>
                </c:pt>
                <c:pt idx="1">
                  <c:v>GM July '23 
(S8)</c:v>
                </c:pt>
                <c:pt idx="2">
                  <c:v>GM Sept '23 
(S9)</c:v>
                </c:pt>
                <c:pt idx="3">
                  <c:v>GM Nov '23
 (S10)</c:v>
                </c:pt>
                <c:pt idx="4">
                  <c:v>GM Feb '24 
(S11)</c:v>
                </c:pt>
                <c:pt idx="5">
                  <c:v>GM May '24 
(S12)</c:v>
                </c:pt>
                <c:pt idx="6">
                  <c:v>England benchmarking</c:v>
                </c:pt>
              </c:strCache>
              <c:extLst/>
            </c:strRef>
          </c:cat>
          <c:val>
            <c:numRef>
              <c:f>Sheet1!$B$2:$B$9</c:f>
              <c:numCache>
                <c:formatCode>0%</c:formatCode>
                <c:ptCount val="7"/>
                <c:pt idx="0">
                  <c:v>0.27</c:v>
                </c:pt>
                <c:pt idx="1">
                  <c:v>0.27</c:v>
                </c:pt>
                <c:pt idx="2">
                  <c:v>0.24</c:v>
                </c:pt>
                <c:pt idx="3">
                  <c:v>0.21</c:v>
                </c:pt>
                <c:pt idx="4">
                  <c:v>0.25</c:v>
                </c:pt>
                <c:pt idx="5">
                  <c:v>0.26</c:v>
                </c:pt>
                <c:pt idx="6">
                  <c:v>0.28000000000000003</c:v>
                </c:pt>
              </c:numCache>
              <c:extLst/>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11416354305582E-2"/>
          <c:y val="0.1432961342253336"/>
          <c:w val="0.96796277915716045"/>
          <c:h val="0.53675186865711944"/>
        </c:manualLayout>
      </c:layout>
      <c:lineChart>
        <c:grouping val="standard"/>
        <c:varyColors val="0"/>
        <c:ser>
          <c:idx val="4"/>
          <c:order val="0"/>
          <c:tx>
            <c:strRef>
              <c:f>Sheet1!$B$1</c:f>
              <c:strCache>
                <c:ptCount val="1"/>
                <c:pt idx="0">
                  <c:v>Don't know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Sheet1!$B$5:$B$7</c:f>
            </c:numRef>
          </c:val>
          <c:smooth val="0"/>
          <c:extLst>
            <c:ext xmlns:c16="http://schemas.microsoft.com/office/drawing/2014/chart" uri="{C3380CC4-5D6E-409C-BE32-E72D297353CC}">
              <c16:uniqueId val="{00000000-07B7-454D-87EC-E1757A4E89F3}"/>
            </c:ext>
          </c:extLst>
        </c:ser>
        <c:ser>
          <c:idx val="3"/>
          <c:order val="1"/>
          <c:tx>
            <c:strRef>
              <c:f>Sheet1!$C$1</c:f>
              <c:strCache>
                <c:ptCount val="1"/>
                <c:pt idx="0">
                  <c:v>Definitely disagree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Sheet1!$C$5:$C$7</c:f>
            </c:numRef>
          </c:val>
          <c:smooth val="0"/>
          <c:extLst>
            <c:ext xmlns:c16="http://schemas.microsoft.com/office/drawing/2014/chart" uri="{C3380CC4-5D6E-409C-BE32-E72D297353CC}">
              <c16:uniqueId val="{00000001-07B7-454D-87EC-E1757A4E89F3}"/>
            </c:ext>
          </c:extLst>
        </c:ser>
        <c:ser>
          <c:idx val="2"/>
          <c:order val="2"/>
          <c:tx>
            <c:strRef>
              <c:f>Sheet1!$D$1</c:f>
              <c:strCache>
                <c:ptCount val="1"/>
                <c:pt idx="0">
                  <c:v>Tend to disagree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Sheet1!$D$5:$D$7</c:f>
            </c:numRef>
          </c:val>
          <c:smooth val="0"/>
          <c:extLst>
            <c:ext xmlns:c16="http://schemas.microsoft.com/office/drawing/2014/chart" uri="{C3380CC4-5D6E-409C-BE32-E72D297353CC}">
              <c16:uniqueId val="{00000002-07B7-454D-87EC-E1757A4E89F3}"/>
            </c:ext>
          </c:extLst>
        </c:ser>
        <c:ser>
          <c:idx val="1"/>
          <c:order val="3"/>
          <c:tx>
            <c:strRef>
              <c:f>Sheet1!$E$1</c:f>
              <c:strCache>
                <c:ptCount val="1"/>
                <c:pt idx="0">
                  <c:v>Tend to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Sheet1!$E$5:$E$7</c:f>
            </c:numRef>
          </c:val>
          <c:smooth val="0"/>
          <c:extLst>
            <c:ext xmlns:c16="http://schemas.microsoft.com/office/drawing/2014/chart" uri="{C3380CC4-5D6E-409C-BE32-E72D297353CC}">
              <c16:uniqueId val="{00000003-07B7-454D-87EC-E1757A4E89F3}"/>
            </c:ext>
          </c:extLst>
        </c:ser>
        <c:ser>
          <c:idx val="0"/>
          <c:order val="4"/>
          <c:tx>
            <c:strRef>
              <c:f>Sheet1!$F$1</c:f>
              <c:strCache>
                <c:ptCount val="1"/>
                <c:pt idx="0">
                  <c:v>Definitely agree</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Sheet1!$F$5:$F$7</c:f>
              <c:numCache>
                <c:formatCode>0%</c:formatCode>
                <c:ptCount val="3"/>
                <c:pt idx="0">
                  <c:v>0.25</c:v>
                </c:pt>
                <c:pt idx="1">
                  <c:v>0.3</c:v>
                </c:pt>
                <c:pt idx="2">
                  <c:v>0.28999999999999998</c:v>
                </c:pt>
              </c:numCache>
            </c:numRef>
          </c:val>
          <c:smooth val="0"/>
          <c:extLst>
            <c:ext xmlns:c16="http://schemas.microsoft.com/office/drawing/2014/chart" uri="{C3380CC4-5D6E-409C-BE32-E72D297353CC}">
              <c16:uniqueId val="{00000004-07B7-454D-87EC-E1757A4E89F3}"/>
            </c:ext>
          </c:extLst>
        </c:ser>
        <c:dLbls>
          <c:dLblPos val="ctr"/>
          <c:showLegendKey val="0"/>
          <c:showVal val="1"/>
          <c:showCatName val="0"/>
          <c:showSerName val="0"/>
          <c:showPercent val="0"/>
          <c:showBubbleSize val="0"/>
        </c:dLbls>
        <c:marker val="1"/>
        <c:smooth val="0"/>
        <c:axId val="995150208"/>
        <c:axId val="995148896"/>
      </c:lineChart>
      <c:catAx>
        <c:axId val="995150208"/>
        <c:scaling>
          <c:orientation val="minMax"/>
        </c:scaling>
        <c:delete val="1"/>
        <c:axPos val="b"/>
        <c:numFmt formatCode="General" sourceLinked="1"/>
        <c:majorTickMark val="none"/>
        <c:minorTickMark val="none"/>
        <c:tickLblPos val="nextTo"/>
        <c:crossAx val="995148896"/>
        <c:crosses val="autoZero"/>
        <c:auto val="1"/>
        <c:lblAlgn val="ctr"/>
        <c:lblOffset val="100"/>
        <c:noMultiLvlLbl val="0"/>
      </c:catAx>
      <c:valAx>
        <c:axId val="995148896"/>
        <c:scaling>
          <c:orientation val="minMax"/>
          <c:max val="0.60000000000000009"/>
          <c:min val="0"/>
        </c:scaling>
        <c:delete val="1"/>
        <c:axPos val="l"/>
        <c:numFmt formatCode="0%" sourceLinked="1"/>
        <c:majorTickMark val="out"/>
        <c:minorTickMark val="none"/>
        <c:tickLblPos val="nextTo"/>
        <c:crossAx val="995150208"/>
        <c:crosses val="autoZero"/>
        <c:crossBetween val="between"/>
      </c:valAx>
      <c:spPr>
        <a:noFill/>
        <a:ln>
          <a:noFill/>
        </a:ln>
        <a:effectLst/>
      </c:spPr>
    </c:plotArea>
    <c:legend>
      <c:legendPos val="b"/>
      <c:layout>
        <c:manualLayout>
          <c:xMode val="edge"/>
          <c:yMode val="edge"/>
          <c:x val="0.58614905858671029"/>
          <c:y val="0.90484797566109554"/>
          <c:w val="0.33464034363691342"/>
          <c:h val="9.515197880235264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6796277915716045"/>
          <c:h val="0.53675186865711944"/>
        </c:manualLayout>
      </c:layout>
      <c:lineChart>
        <c:grouping val="standard"/>
        <c:varyColors val="0"/>
        <c:ser>
          <c:idx val="4"/>
          <c:order val="0"/>
          <c:tx>
            <c:strRef>
              <c:f>Sheet1!$B$1</c:f>
              <c:strCache>
                <c:ptCount val="1"/>
                <c:pt idx="0">
                  <c:v>Don't know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Sheet1!$B$5:$B$7</c:f>
            </c:numRef>
          </c:val>
          <c:smooth val="0"/>
          <c:extLst>
            <c:ext xmlns:c16="http://schemas.microsoft.com/office/drawing/2014/chart" uri="{C3380CC4-5D6E-409C-BE32-E72D297353CC}">
              <c16:uniqueId val="{00000000-7735-463F-B12B-528C99F9778D}"/>
            </c:ext>
          </c:extLst>
        </c:ser>
        <c:ser>
          <c:idx val="3"/>
          <c:order val="1"/>
          <c:tx>
            <c:strRef>
              <c:f>Sheet1!$C$1</c:f>
              <c:strCache>
                <c:ptCount val="1"/>
                <c:pt idx="0">
                  <c:v>Definitely disagree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Sheet1!$C$5:$C$7</c:f>
            </c:numRef>
          </c:val>
          <c:smooth val="0"/>
          <c:extLst>
            <c:ext xmlns:c16="http://schemas.microsoft.com/office/drawing/2014/chart" uri="{C3380CC4-5D6E-409C-BE32-E72D297353CC}">
              <c16:uniqueId val="{00000001-7735-463F-B12B-528C99F9778D}"/>
            </c:ext>
          </c:extLst>
        </c:ser>
        <c:ser>
          <c:idx val="2"/>
          <c:order val="2"/>
          <c:tx>
            <c:strRef>
              <c:f>Sheet1!$D$1</c:f>
              <c:strCache>
                <c:ptCount val="1"/>
                <c:pt idx="0">
                  <c:v>Tend to disagree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Sheet1!$D$5:$D$7</c:f>
            </c:numRef>
          </c:val>
          <c:smooth val="0"/>
          <c:extLst>
            <c:ext xmlns:c16="http://schemas.microsoft.com/office/drawing/2014/chart" uri="{C3380CC4-5D6E-409C-BE32-E72D297353CC}">
              <c16:uniqueId val="{00000002-7735-463F-B12B-528C99F9778D}"/>
            </c:ext>
          </c:extLst>
        </c:ser>
        <c:ser>
          <c:idx val="1"/>
          <c:order val="3"/>
          <c:tx>
            <c:strRef>
              <c:f>Sheet1!$E$1</c:f>
              <c:strCache>
                <c:ptCount val="1"/>
                <c:pt idx="0">
                  <c:v>Tend to agree</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Sheet1!$E$5:$E$7</c:f>
              <c:numCache>
                <c:formatCode>0%</c:formatCode>
                <c:ptCount val="3"/>
                <c:pt idx="0">
                  <c:v>0.48</c:v>
                </c:pt>
                <c:pt idx="1">
                  <c:v>0.46</c:v>
                </c:pt>
                <c:pt idx="2">
                  <c:v>0.5</c:v>
                </c:pt>
              </c:numCache>
            </c:numRef>
          </c:val>
          <c:smooth val="0"/>
          <c:extLst>
            <c:ext xmlns:c16="http://schemas.microsoft.com/office/drawing/2014/chart" uri="{C3380CC4-5D6E-409C-BE32-E72D297353CC}">
              <c16:uniqueId val="{00000003-7735-463F-B12B-528C99F9778D}"/>
            </c:ext>
          </c:extLst>
        </c:ser>
        <c:ser>
          <c:idx val="0"/>
          <c:order val="4"/>
          <c:tx>
            <c:strRef>
              <c:f>Sheet1!$F$1</c:f>
              <c:strCache>
                <c:ptCount val="1"/>
                <c:pt idx="0">
                  <c:v>Definitely agree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June '24 
(S12)</c:v>
                </c:pt>
              </c:strCache>
            </c:strRef>
          </c:cat>
          <c:val>
            <c:numRef>
              <c:f>Sheet1!$F$5:$F$7</c:f>
            </c:numRef>
          </c:val>
          <c:smooth val="0"/>
          <c:extLst>
            <c:ext xmlns:c16="http://schemas.microsoft.com/office/drawing/2014/chart" uri="{C3380CC4-5D6E-409C-BE32-E72D297353CC}">
              <c16:uniqueId val="{00000004-7735-463F-B12B-528C99F9778D}"/>
            </c:ext>
          </c:extLst>
        </c:ser>
        <c:dLbls>
          <c:dLblPos val="t"/>
          <c:showLegendKey val="0"/>
          <c:showVal val="1"/>
          <c:showCatName val="0"/>
          <c:showSerName val="0"/>
          <c:showPercent val="0"/>
          <c:showBubbleSize val="0"/>
        </c:dLbls>
        <c:marker val="1"/>
        <c:smooth val="0"/>
        <c:axId val="995150208"/>
        <c:axId val="995148896"/>
      </c:lineChart>
      <c:catAx>
        <c:axId val="995150208"/>
        <c:scaling>
          <c:orientation val="minMax"/>
        </c:scaling>
        <c:delete val="1"/>
        <c:axPos val="b"/>
        <c:numFmt formatCode="General" sourceLinked="1"/>
        <c:majorTickMark val="none"/>
        <c:minorTickMark val="none"/>
        <c:tickLblPos val="nextTo"/>
        <c:crossAx val="995148896"/>
        <c:crosses val="autoZero"/>
        <c:auto val="1"/>
        <c:lblAlgn val="ctr"/>
        <c:lblOffset val="100"/>
        <c:noMultiLvlLbl val="0"/>
      </c:catAx>
      <c:valAx>
        <c:axId val="995148896"/>
        <c:scaling>
          <c:orientation val="minMax"/>
          <c:min val="0"/>
        </c:scaling>
        <c:delete val="1"/>
        <c:axPos val="l"/>
        <c:numFmt formatCode="0%" sourceLinked="1"/>
        <c:majorTickMark val="out"/>
        <c:minorTickMark val="none"/>
        <c:tickLblPos val="nextTo"/>
        <c:crossAx val="995150208"/>
        <c:crosses val="autoZero"/>
        <c:crossBetween val="between"/>
      </c:valAx>
      <c:spPr>
        <a:noFill/>
        <a:ln>
          <a:noFill/>
        </a:ln>
        <a:effectLst/>
      </c:spPr>
    </c:plotArea>
    <c:legend>
      <c:legendPos val="b"/>
      <c:layout>
        <c:manualLayout>
          <c:xMode val="edge"/>
          <c:yMode val="edge"/>
          <c:x val="9.6088669709327126E-2"/>
          <c:y val="0.64473231560250466"/>
          <c:w val="0.73535315459800998"/>
          <c:h val="9.51519788023526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6796277915716045"/>
          <c:h val="0.53675186865711944"/>
        </c:manualLayout>
      </c:layout>
      <c:lineChart>
        <c:grouping val="standard"/>
        <c:varyColors val="0"/>
        <c:ser>
          <c:idx val="4"/>
          <c:order val="0"/>
          <c:tx>
            <c:strRef>
              <c:f>Sheet1!$B$1</c:f>
              <c:strCache>
                <c:ptCount val="1"/>
                <c:pt idx="0">
                  <c:v>Don't know </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dLbls>
            <c:dLbl>
              <c:idx val="0"/>
              <c:layout>
                <c:manualLayout>
                  <c:x val="-3.6346612217880624E-2"/>
                  <c:y val="-2.058035614383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B0-47EE-B39B-97994F0E3928}"/>
                </c:ext>
              </c:extLst>
            </c:dLbl>
            <c:dLbl>
              <c:idx val="1"/>
              <c:layout>
                <c:manualLayout>
                  <c:x val="-3.6346612217880624E-2"/>
                  <c:y val="-2.058035614383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B0-47EE-B39B-97994F0E3928}"/>
                </c:ext>
              </c:extLst>
            </c:dLbl>
            <c:dLbl>
              <c:idx val="2"/>
              <c:layout>
                <c:manualLayout>
                  <c:x val="-3.6346612217880624E-2"/>
                  <c:y val="-1.57633986328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B0-47EE-B39B-97994F0E392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May '24 
(S12)</c:v>
                </c:pt>
              </c:strCache>
            </c:strRef>
          </c:cat>
          <c:val>
            <c:numRef>
              <c:f>Sheet1!$B$5:$B$7</c:f>
              <c:numCache>
                <c:formatCode>0%</c:formatCode>
                <c:ptCount val="3"/>
                <c:pt idx="0">
                  <c:v>0.03</c:v>
                </c:pt>
                <c:pt idx="1">
                  <c:v>0.02</c:v>
                </c:pt>
                <c:pt idx="2">
                  <c:v>0.03</c:v>
                </c:pt>
              </c:numCache>
            </c:numRef>
          </c:val>
          <c:smooth val="0"/>
          <c:extLst>
            <c:ext xmlns:c16="http://schemas.microsoft.com/office/drawing/2014/chart" uri="{C3380CC4-5D6E-409C-BE32-E72D297353CC}">
              <c16:uniqueId val="{00000000-7B8B-4726-B85E-346857053306}"/>
            </c:ext>
          </c:extLst>
        </c:ser>
        <c:ser>
          <c:idx val="3"/>
          <c:order val="1"/>
          <c:tx>
            <c:strRef>
              <c:f>Sheet1!$C$1</c:f>
              <c:strCache>
                <c:ptCount val="1"/>
                <c:pt idx="0">
                  <c:v>Definitely disagree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May '24 
(S12)</c:v>
                </c:pt>
              </c:strCache>
            </c:strRef>
          </c:cat>
          <c:val>
            <c:numRef>
              <c:f>Sheet1!$C$5:$C$7</c:f>
              <c:numCache>
                <c:formatCode>0%</c:formatCode>
                <c:ptCount val="3"/>
                <c:pt idx="0">
                  <c:v>0.08</c:v>
                </c:pt>
                <c:pt idx="1">
                  <c:v>7.0000000000000007E-2</c:v>
                </c:pt>
                <c:pt idx="2">
                  <c:v>0.06</c:v>
                </c:pt>
              </c:numCache>
            </c:numRef>
          </c:val>
          <c:smooth val="0"/>
          <c:extLst>
            <c:ext xmlns:c16="http://schemas.microsoft.com/office/drawing/2014/chart" uri="{C3380CC4-5D6E-409C-BE32-E72D297353CC}">
              <c16:uniqueId val="{00000001-7B8B-4726-B85E-346857053306}"/>
            </c:ext>
          </c:extLst>
        </c:ser>
        <c:ser>
          <c:idx val="2"/>
          <c:order val="2"/>
          <c:tx>
            <c:strRef>
              <c:f>Sheet1!$D$1</c:f>
              <c:strCache>
                <c:ptCount val="1"/>
                <c:pt idx="0">
                  <c:v>Tend to disagree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Nov '23 
(S10)</c:v>
                </c:pt>
                <c:pt idx="1">
                  <c:v>Feb '24 
(S11)</c:v>
                </c:pt>
                <c:pt idx="2">
                  <c:v>May '24 
(S12)</c:v>
                </c:pt>
              </c:strCache>
            </c:strRef>
          </c:cat>
          <c:val>
            <c:numRef>
              <c:f>Sheet1!$D$5:$D$7</c:f>
              <c:numCache>
                <c:formatCode>0%</c:formatCode>
                <c:ptCount val="3"/>
                <c:pt idx="0">
                  <c:v>0.15</c:v>
                </c:pt>
                <c:pt idx="1">
                  <c:v>0.15</c:v>
                </c:pt>
                <c:pt idx="2">
                  <c:v>0.12</c:v>
                </c:pt>
              </c:numCache>
            </c:numRef>
          </c:val>
          <c:smooth val="0"/>
          <c:extLst>
            <c:ext xmlns:c16="http://schemas.microsoft.com/office/drawing/2014/chart" uri="{C3380CC4-5D6E-409C-BE32-E72D297353CC}">
              <c16:uniqueId val="{00000002-7B8B-4726-B85E-346857053306}"/>
            </c:ext>
          </c:extLst>
        </c:ser>
        <c:dLbls>
          <c:dLblPos val="t"/>
          <c:showLegendKey val="0"/>
          <c:showVal val="1"/>
          <c:showCatName val="0"/>
          <c:showSerName val="0"/>
          <c:showPercent val="0"/>
          <c:showBubbleSize val="0"/>
        </c:dLbls>
        <c:marker val="1"/>
        <c:smooth val="0"/>
        <c:axId val="995150208"/>
        <c:axId val="995148896"/>
      </c:line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max val="0.60000000000000009"/>
        </c:scaling>
        <c:delete val="1"/>
        <c:axPos val="l"/>
        <c:numFmt formatCode="0%" sourceLinked="1"/>
        <c:majorTickMark val="out"/>
        <c:minorTickMark val="none"/>
        <c:tickLblPos val="nextTo"/>
        <c:crossAx val="995150208"/>
        <c:crosses val="autoZero"/>
        <c:crossBetween val="between"/>
      </c:valAx>
      <c:spPr>
        <a:noFill/>
        <a:ln>
          <a:noFill/>
        </a:ln>
        <a:effectLst/>
      </c:spPr>
    </c:plotArea>
    <c:legend>
      <c:legendPos val="b"/>
      <c:layout>
        <c:manualLayout>
          <c:xMode val="edge"/>
          <c:yMode val="edge"/>
          <c:x val="0.125928985419196"/>
          <c:y val="0.77719864715558662"/>
          <c:w val="0.77571411164977333"/>
          <c:h val="4.93823484678092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Train services</c:v>
                </c:pt>
                <c:pt idx="3">
                  <c:v>Metrolink (Tram)</c:v>
                </c:pt>
              </c:strCache>
            </c:strRef>
          </c:cat>
          <c:val>
            <c:numRef>
              <c:f>Sheet1!$B$2:$B$5</c:f>
              <c:numCache>
                <c:formatCode>0%</c:formatCode>
                <c:ptCount val="4"/>
                <c:pt idx="0">
                  <c:v>0.02</c:v>
                </c:pt>
                <c:pt idx="1">
                  <c:v>0.04</c:v>
                </c:pt>
                <c:pt idx="2">
                  <c:v>0.03</c:v>
                </c:pt>
                <c:pt idx="3">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E-46C6-BAA3-C8FB9A2EBF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Sheet1!$C$2:$C$5</c:f>
              <c:numCache>
                <c:formatCode>General</c:formatCode>
                <c:ptCount val="4"/>
                <c:pt idx="2" formatCode="0%">
                  <c:v>7.0000000000000007E-2</c:v>
                </c:pt>
                <c:pt idx="3" formatCode="0%">
                  <c:v>0.2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0709505588506728E-3"/>
                  <c:y val="2.8250321875713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Sheet1!$D$2:$D$5</c:f>
              <c:numCache>
                <c:formatCode>0%</c:formatCode>
                <c:ptCount val="4"/>
                <c:pt idx="0">
                  <c:v>0.06</c:v>
                </c:pt>
                <c:pt idx="1">
                  <c:v>0.1</c:v>
                </c:pt>
                <c:pt idx="2">
                  <c:v>0.1</c:v>
                </c:pt>
                <c:pt idx="3">
                  <c:v>0.13</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1.0709505588506728E-3"/>
                  <c:y val="1.44588261568618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5707093413459748E-16"/>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7.8535467067298742E-17"/>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Sheet1!$E$2:$E$5</c:f>
              <c:numCache>
                <c:formatCode>0%</c:formatCode>
                <c:ptCount val="4"/>
                <c:pt idx="0">
                  <c:v>0.05</c:v>
                </c:pt>
                <c:pt idx="1">
                  <c:v>0.06</c:v>
                </c:pt>
                <c:pt idx="2">
                  <c:v>0.06</c:v>
                </c:pt>
                <c:pt idx="3">
                  <c:v>0.04</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7.8535467067298742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Sheet1!$F$2:$F$5</c:f>
              <c:numCache>
                <c:formatCode>0%</c:formatCode>
                <c:ptCount val="4"/>
                <c:pt idx="0">
                  <c:v>0.09</c:v>
                </c:pt>
                <c:pt idx="1">
                  <c:v>0.1</c:v>
                </c:pt>
                <c:pt idx="2">
                  <c:v>0.11</c:v>
                </c:pt>
                <c:pt idx="3">
                  <c:v>0.05</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E-46C6-BAA3-C8FB9A2EBF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Sheet1!$G$2:$G$5</c:f>
              <c:numCache>
                <c:formatCode>0%</c:formatCode>
                <c:ptCount val="4"/>
                <c:pt idx="0">
                  <c:v>0.14000000000000001</c:v>
                </c:pt>
                <c:pt idx="1">
                  <c:v>0.14000000000000001</c:v>
                </c:pt>
                <c:pt idx="2">
                  <c:v>0.16</c:v>
                </c:pt>
                <c:pt idx="3">
                  <c:v>0.12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Sheet1!$H$2:$H$5</c:f>
              <c:numCache>
                <c:formatCode>0%</c:formatCode>
                <c:ptCount val="4"/>
                <c:pt idx="0">
                  <c:v>0.42</c:v>
                </c:pt>
                <c:pt idx="1">
                  <c:v>0.38</c:v>
                </c:pt>
                <c:pt idx="2">
                  <c:v>0.33</c:v>
                </c:pt>
                <c:pt idx="3">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Sheet1!$I$2:$I$5</c:f>
              <c:numCache>
                <c:formatCode>0%</c:formatCode>
                <c:ptCount val="4"/>
                <c:pt idx="0">
                  <c:v>0.23</c:v>
                </c:pt>
                <c:pt idx="1">
                  <c:v>0.2</c:v>
                </c:pt>
                <c:pt idx="2">
                  <c:v>0.13</c:v>
                </c:pt>
                <c:pt idx="3">
                  <c:v>0.19</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2.9512698943823497E-3"/>
          <c:y val="0.81854150928790503"/>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c:v>
                </c:pt>
                <c:pt idx="1">
                  <c:v>0.01</c:v>
                </c:pt>
                <c:pt idx="2">
                  <c:v>0</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0.03</c:v>
                </c:pt>
                <c:pt idx="1">
                  <c:v>0.04</c:v>
                </c:pt>
                <c:pt idx="2">
                  <c:v>0.1</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0.09</c:v>
                </c:pt>
                <c:pt idx="1">
                  <c:v>0.12</c:v>
                </c:pt>
                <c:pt idx="2">
                  <c:v>0.17</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0.11</c:v>
                </c:pt>
                <c:pt idx="1">
                  <c:v>0.17</c:v>
                </c:pt>
                <c:pt idx="2">
                  <c:v>0.13</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0.43</c:v>
                </c:pt>
                <c:pt idx="1">
                  <c:v>0.45</c:v>
                </c:pt>
                <c:pt idx="2">
                  <c:v>0.37</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0.33</c:v>
                </c:pt>
                <c:pt idx="1">
                  <c:v>0.22</c:v>
                </c:pt>
                <c:pt idx="2">
                  <c:v>0.22</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Sheet1!$B$1</c:f>
              <c:strCache>
                <c:ptCount val="1"/>
                <c:pt idx="0">
                  <c:v>People in this area are all of the same background </c:v>
                </c:pt>
              </c:strCache>
              <c:extLst xmlns:c15="http://schemas.microsoft.com/office/drawing/2012/chart"/>
            </c:strRef>
          </c:tx>
          <c:spPr>
            <a:ln w="28575" cap="rnd">
              <a:solidFill>
                <a:schemeClr val="accent1">
                  <a:lumMod val="60000"/>
                </a:schemeClr>
              </a:solidFill>
              <a:round/>
            </a:ln>
            <a:effectLst/>
          </c:spPr>
          <c:marker>
            <c:symbol val="none"/>
          </c:marker>
          <c:cat>
            <c:strRef>
              <c:f>Sheet1!$A$5:$A$11</c:f>
              <c:strCache>
                <c:ptCount val="7"/>
                <c:pt idx="0">
                  <c:v>Mar '23 
(S6)</c:v>
                </c:pt>
                <c:pt idx="1">
                  <c:v>May '23
(S7)</c:v>
                </c:pt>
                <c:pt idx="2">
                  <c:v>July '23 
(S8)</c:v>
                </c:pt>
                <c:pt idx="3">
                  <c:v>Sep '23 
(S9)</c:v>
                </c:pt>
                <c:pt idx="4">
                  <c:v>Nov '23
(S10)</c:v>
                </c:pt>
                <c:pt idx="5">
                  <c:v>Feb '24
(S11)</c:v>
                </c:pt>
                <c:pt idx="6">
                  <c:v>May '24 
(S12)</c:v>
                </c:pt>
              </c:strCache>
              <c:extLst xmlns:c15="http://schemas.microsoft.com/office/drawing/2012/chart"/>
            </c:strRef>
          </c:cat>
          <c:val>
            <c:numRef>
              <c:f>Sheet1!$B$5:$B$11</c:f>
              <c:extLst xmlns:c15="http://schemas.microsoft.com/office/drawing/2012/chart"/>
            </c:numRef>
          </c:val>
          <c:smooth val="0"/>
          <c:extLst xmlns:c15="http://schemas.microsoft.com/office/drawing/2012/chart">
            <c:ext xmlns:c16="http://schemas.microsoft.com/office/drawing/2014/chart" uri="{C3380CC4-5D6E-409C-BE32-E72D297353CC}">
              <c16:uniqueId val="{00000006-24BA-4FF6-88E3-01698998A94F}"/>
            </c:ext>
          </c:extLst>
        </c:ser>
        <c:ser>
          <c:idx val="5"/>
          <c:order val="1"/>
          <c:tx>
            <c:strRef>
              <c:f>Sheet1!$C$1</c:f>
              <c:strCache>
                <c:ptCount val="1"/>
                <c:pt idx="0">
                  <c:v>There are too few people in the local area </c:v>
                </c:pt>
              </c:strCache>
              <c:extLst xmlns:c15="http://schemas.microsoft.com/office/drawing/2012/chart"/>
            </c:strRef>
          </c:tx>
          <c:spPr>
            <a:ln w="28575" cap="rnd">
              <a:solidFill>
                <a:schemeClr val="accent6"/>
              </a:solidFill>
              <a:round/>
            </a:ln>
            <a:effectLst/>
          </c:spPr>
          <c:marker>
            <c:symbol val="none"/>
          </c:marker>
          <c:cat>
            <c:strRef>
              <c:f>Sheet1!$A$5:$A$11</c:f>
              <c:strCache>
                <c:ptCount val="7"/>
                <c:pt idx="0">
                  <c:v>Mar '23 
(S6)</c:v>
                </c:pt>
                <c:pt idx="1">
                  <c:v>May '23
(S7)</c:v>
                </c:pt>
                <c:pt idx="2">
                  <c:v>July '23 
(S8)</c:v>
                </c:pt>
                <c:pt idx="3">
                  <c:v>Sep '23 
(S9)</c:v>
                </c:pt>
                <c:pt idx="4">
                  <c:v>Nov '23
(S10)</c:v>
                </c:pt>
                <c:pt idx="5">
                  <c:v>Feb '24
(S11)</c:v>
                </c:pt>
                <c:pt idx="6">
                  <c:v>May '24 
(S12)</c:v>
                </c:pt>
              </c:strCache>
              <c:extLst xmlns:c15="http://schemas.microsoft.com/office/drawing/2012/chart"/>
            </c:strRef>
          </c:cat>
          <c:val>
            <c:numRef>
              <c:f>Sheet1!$C$5:$C$11</c:f>
              <c:extLst xmlns:c15="http://schemas.microsoft.com/office/drawing/2012/chart"/>
            </c:numRef>
          </c:val>
          <c:smooth val="0"/>
          <c:extLst xmlns:c15="http://schemas.microsoft.com/office/drawing/2012/chart">
            <c:ext xmlns:c16="http://schemas.microsoft.com/office/drawing/2014/chart" uri="{C3380CC4-5D6E-409C-BE32-E72D297353CC}">
              <c16:uniqueId val="{00000007-24BA-4FF6-88E3-01698998A94F}"/>
            </c:ext>
          </c:extLst>
        </c:ser>
        <c:ser>
          <c:idx val="4"/>
          <c:order val="2"/>
          <c:tx>
            <c:strRef>
              <c:f>Sheet1!$D$1</c:f>
              <c:strCache>
                <c:ptCount val="1"/>
                <c:pt idx="0">
                  <c:v>Definitely disagree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Sheet1!$D$5:$D$11</c:f>
            </c:numRef>
          </c:val>
          <c:smooth val="0"/>
          <c:extLst xmlns:c15="http://schemas.microsoft.com/office/drawing/2012/chart">
            <c:ext xmlns:c16="http://schemas.microsoft.com/office/drawing/2014/chart" uri="{C3380CC4-5D6E-409C-BE32-E72D297353CC}">
              <c16:uniqueId val="{00000001-24BA-4FF6-88E3-01698998A94F}"/>
            </c:ext>
          </c:extLst>
        </c:ser>
        <c:ser>
          <c:idx val="3"/>
          <c:order val="3"/>
          <c:tx>
            <c:strRef>
              <c:f>Sheet1!$E$1</c:f>
              <c:strCache>
                <c:ptCount val="1"/>
                <c:pt idx="0">
                  <c:v>Tend to disagree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Sheet1!$E$5:$E$11</c:f>
            </c:numRef>
          </c:val>
          <c:smooth val="0"/>
          <c:extLst>
            <c:ext xmlns:c16="http://schemas.microsoft.com/office/drawing/2014/chart" uri="{C3380CC4-5D6E-409C-BE32-E72D297353CC}">
              <c16:uniqueId val="{00000002-24BA-4FF6-88E3-01698998A94F}"/>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Sheet1!$F$5:$F$11</c:f>
            </c:numRef>
          </c:val>
          <c:smooth val="0"/>
          <c:extLst>
            <c:ext xmlns:c16="http://schemas.microsoft.com/office/drawing/2014/chart" uri="{C3380CC4-5D6E-409C-BE32-E72D297353CC}">
              <c16:uniqueId val="{00000004-24BA-4FF6-88E3-01698998A94F}"/>
            </c:ext>
          </c:extLst>
        </c:ser>
        <c:ser>
          <c:idx val="1"/>
          <c:order val="5"/>
          <c:tx>
            <c:strRef>
              <c:f>Sheet1!$G$1</c:f>
              <c:strCache>
                <c:ptCount val="1"/>
                <c:pt idx="0">
                  <c:v>Definitely agree</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Sheet1!$G$5:$G$11</c:f>
              <c:numCache>
                <c:formatCode>0%</c:formatCode>
                <c:ptCount val="7"/>
                <c:pt idx="0">
                  <c:v>0.14000000000000001</c:v>
                </c:pt>
                <c:pt idx="1">
                  <c:v>0.13</c:v>
                </c:pt>
                <c:pt idx="2">
                  <c:v>0.13</c:v>
                </c:pt>
                <c:pt idx="3">
                  <c:v>0.12</c:v>
                </c:pt>
                <c:pt idx="4">
                  <c:v>0.11</c:v>
                </c:pt>
                <c:pt idx="5">
                  <c:v>0.11</c:v>
                </c:pt>
                <c:pt idx="6">
                  <c:v>0.11</c:v>
                </c:pt>
              </c:numCache>
            </c:numRef>
          </c:val>
          <c:smooth val="0"/>
          <c:extLst>
            <c:ext xmlns:c16="http://schemas.microsoft.com/office/drawing/2014/chart" uri="{C3380CC4-5D6E-409C-BE32-E72D297353CC}">
              <c16:uniqueId val="{00000005-24BA-4FF6-88E3-01698998A94F}"/>
            </c:ext>
          </c:extLst>
        </c:ser>
        <c:dLbls>
          <c:showLegendKey val="0"/>
          <c:showVal val="0"/>
          <c:showCatName val="0"/>
          <c:showSerName val="0"/>
          <c:showPercent val="0"/>
          <c:showBubbleSize val="0"/>
        </c:dLbls>
        <c:marker val="1"/>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6914541797292823E-2"/>
          <c:w val="0.99398174847961962"/>
          <c:h val="0.53676557465960106"/>
        </c:manualLayout>
      </c:layout>
      <c:lineChart>
        <c:grouping val="stacked"/>
        <c:varyColors val="0"/>
        <c:ser>
          <c:idx val="6"/>
          <c:order val="0"/>
          <c:tx>
            <c:strRef>
              <c:f>Sheet1!$B$1</c:f>
              <c:strCache>
                <c:ptCount val="1"/>
                <c:pt idx="0">
                  <c:v>People in this area are all of the same background </c:v>
                </c:pt>
              </c:strCache>
              <c:extLst xmlns:c15="http://schemas.microsoft.com/office/drawing/2012/chart"/>
            </c:strRef>
          </c:tx>
          <c:spPr>
            <a:ln w="28575" cap="rnd">
              <a:solidFill>
                <a:schemeClr val="accent1">
                  <a:lumMod val="60000"/>
                </a:schemeClr>
              </a:solidFill>
              <a:round/>
            </a:ln>
            <a:effectLst/>
          </c:spPr>
          <c:marker>
            <c:symbol val="none"/>
          </c:marker>
          <c:cat>
            <c:strRef>
              <c:f>Sheet1!$A$5:$A$11</c:f>
              <c:strCache>
                <c:ptCount val="7"/>
                <c:pt idx="0">
                  <c:v>Mar '23 
(S6)</c:v>
                </c:pt>
                <c:pt idx="1">
                  <c:v>May '23
(S7)</c:v>
                </c:pt>
                <c:pt idx="2">
                  <c:v>July '23 
(S8)</c:v>
                </c:pt>
                <c:pt idx="3">
                  <c:v>Sep '23 
(S9)</c:v>
                </c:pt>
                <c:pt idx="4">
                  <c:v>Nov '23
(S10)</c:v>
                </c:pt>
                <c:pt idx="5">
                  <c:v>Feb '24
(S11)</c:v>
                </c:pt>
                <c:pt idx="6">
                  <c:v>May '24 
(S12)</c:v>
                </c:pt>
              </c:strCache>
              <c:extLst xmlns:c15="http://schemas.microsoft.com/office/drawing/2012/chart"/>
            </c:strRef>
          </c:cat>
          <c:val>
            <c:numRef>
              <c:f>Sheet1!$B$5:$B$11</c:f>
              <c:extLst xmlns:c15="http://schemas.microsoft.com/office/drawing/2012/chart"/>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Sheet1!$C$1</c:f>
              <c:strCache>
                <c:ptCount val="1"/>
                <c:pt idx="0">
                  <c:v>There are too few people in the local area </c:v>
                </c:pt>
              </c:strCache>
              <c:extLst xmlns:c15="http://schemas.microsoft.com/office/drawing/2012/chart"/>
            </c:strRef>
          </c:tx>
          <c:spPr>
            <a:ln w="28575" cap="rnd">
              <a:solidFill>
                <a:schemeClr val="accent6"/>
              </a:solidFill>
              <a:round/>
            </a:ln>
            <a:effectLst/>
          </c:spPr>
          <c:marker>
            <c:symbol val="none"/>
          </c:marker>
          <c:cat>
            <c:strRef>
              <c:f>Sheet1!$A$5:$A$11</c:f>
              <c:strCache>
                <c:ptCount val="7"/>
                <c:pt idx="0">
                  <c:v>Mar '23 
(S6)</c:v>
                </c:pt>
                <c:pt idx="1">
                  <c:v>May '23
(S7)</c:v>
                </c:pt>
                <c:pt idx="2">
                  <c:v>July '23 
(S8)</c:v>
                </c:pt>
                <c:pt idx="3">
                  <c:v>Sep '23 
(S9)</c:v>
                </c:pt>
                <c:pt idx="4">
                  <c:v>Nov '23
(S10)</c:v>
                </c:pt>
                <c:pt idx="5">
                  <c:v>Feb '24
(S11)</c:v>
                </c:pt>
                <c:pt idx="6">
                  <c:v>May '24 
(S12)</c:v>
                </c:pt>
              </c:strCache>
              <c:extLst xmlns:c15="http://schemas.microsoft.com/office/drawing/2012/chart"/>
            </c:strRef>
          </c:cat>
          <c:val>
            <c:numRef>
              <c:f>Sheet1!$C$5:$C$11</c:f>
              <c:extLst xmlns:c15="http://schemas.microsoft.com/office/drawing/2012/chart"/>
            </c:numRef>
          </c:val>
          <c:smooth val="0"/>
          <c:extLst xmlns:c15="http://schemas.microsoft.com/office/drawing/2012/chart">
            <c:ext xmlns:c16="http://schemas.microsoft.com/office/drawing/2014/chart" uri="{C3380CC4-5D6E-409C-BE32-E72D297353CC}">
              <c16:uniqueId val="{00000007-4594-4650-A839-65958FBF1A68}"/>
            </c:ext>
          </c:extLst>
        </c:ser>
        <c:ser>
          <c:idx val="4"/>
          <c:order val="2"/>
          <c:tx>
            <c:strRef>
              <c:f>Sheet1!$D$1</c:f>
              <c:strCache>
                <c:ptCount val="1"/>
                <c:pt idx="0">
                  <c:v>Definitely disagree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Sheet1!$D$5:$D$11</c:f>
            </c:numRef>
          </c:val>
          <c:smooth val="0"/>
          <c:extLst xmlns:c15="http://schemas.microsoft.com/office/drawing/2012/chart">
            <c:ext xmlns:c16="http://schemas.microsoft.com/office/drawing/2014/chart" uri="{C3380CC4-5D6E-409C-BE32-E72D297353CC}">
              <c16:uniqueId val="{00000001-4594-4650-A839-65958FBF1A68}"/>
            </c:ext>
          </c:extLst>
        </c:ser>
        <c:ser>
          <c:idx val="3"/>
          <c:order val="3"/>
          <c:tx>
            <c:strRef>
              <c:f>Sheet1!$E$1</c:f>
              <c:strCache>
                <c:ptCount val="1"/>
                <c:pt idx="0">
                  <c:v>Tend to disagree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Sheet1!$E$5:$E$11</c:f>
            </c:numRef>
          </c:val>
          <c:smooth val="0"/>
          <c:extLst>
            <c:ext xmlns:c16="http://schemas.microsoft.com/office/drawing/2014/chart" uri="{C3380CC4-5D6E-409C-BE32-E72D297353CC}">
              <c16:uniqueId val="{00000002-4594-4650-A839-65958FBF1A68}"/>
            </c:ext>
          </c:extLst>
        </c:ser>
        <c:ser>
          <c:idx val="2"/>
          <c:order val="4"/>
          <c:tx>
            <c:strRef>
              <c:f>Sheet1!$F$1</c:f>
              <c:strCache>
                <c:ptCount val="1"/>
                <c:pt idx="0">
                  <c:v>Tend to agree</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dLbl>
              <c:idx val="4"/>
              <c:layout>
                <c:manualLayout>
                  <c:x val="-2.6103087940826442E-2"/>
                  <c:y val="-3.2095866992959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94-4650-A839-65958FBF1A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Sheet1!$F$5:$F$11</c:f>
              <c:numCache>
                <c:formatCode>0%</c:formatCode>
                <c:ptCount val="7"/>
                <c:pt idx="0">
                  <c:v>0.43</c:v>
                </c:pt>
                <c:pt idx="1">
                  <c:v>0.44</c:v>
                </c:pt>
                <c:pt idx="2">
                  <c:v>0.41</c:v>
                </c:pt>
                <c:pt idx="3">
                  <c:v>0.43</c:v>
                </c:pt>
                <c:pt idx="4">
                  <c:v>0.43</c:v>
                </c:pt>
                <c:pt idx="5">
                  <c:v>0.44</c:v>
                </c:pt>
                <c:pt idx="6">
                  <c:v>0.52</c:v>
                </c:pt>
              </c:numCache>
            </c:numRef>
          </c:val>
          <c:smooth val="0"/>
          <c:extLst>
            <c:ext xmlns:c16="http://schemas.microsoft.com/office/drawing/2014/chart" uri="{C3380CC4-5D6E-409C-BE32-E72D297353CC}">
              <c16:uniqueId val="{00000004-4594-4650-A839-65958FBF1A68}"/>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Sheet1!$G$5:$G$11</c:f>
            </c:numRef>
          </c:val>
          <c:smooth val="0"/>
          <c:extLst>
            <c:ext xmlns:c16="http://schemas.microsoft.com/office/drawing/2014/chart" uri="{C3380CC4-5D6E-409C-BE32-E72D297353CC}">
              <c16:uniqueId val="{00000005-4594-4650-A839-65958FBF1A68}"/>
            </c:ext>
          </c:extLst>
        </c:ser>
        <c:dLbls>
          <c:showLegendKey val="0"/>
          <c:showVal val="0"/>
          <c:showCatName val="0"/>
          <c:showSerName val="0"/>
          <c:showPercent val="0"/>
          <c:showBubbleSize val="0"/>
        </c:dLbls>
        <c:marker val="1"/>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Sheet1!$D$5:$D$11</c:f>
              <c:numCache>
                <c:formatCode>0%</c:formatCode>
                <c:ptCount val="7"/>
                <c:pt idx="0">
                  <c:v>0.19</c:v>
                </c:pt>
                <c:pt idx="1">
                  <c:v>0.15</c:v>
                </c:pt>
                <c:pt idx="2">
                  <c:v>0.17</c:v>
                </c:pt>
                <c:pt idx="3">
                  <c:v>0.17</c:v>
                </c:pt>
                <c:pt idx="4">
                  <c:v>0.15</c:v>
                </c:pt>
                <c:pt idx="5">
                  <c:v>0.16</c:v>
                </c:pt>
                <c:pt idx="6">
                  <c:v>0.13</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Sheet1!$E$5:$E$11</c:f>
              <c:numCache>
                <c:formatCode>0%</c:formatCode>
                <c:ptCount val="7"/>
                <c:pt idx="0">
                  <c:v>0.25</c:v>
                </c:pt>
                <c:pt idx="1">
                  <c:v>0.28000000000000003</c:v>
                </c:pt>
                <c:pt idx="2">
                  <c:v>0.28999999999999998</c:v>
                </c:pt>
                <c:pt idx="3">
                  <c:v>0.28000000000000003</c:v>
                </c:pt>
                <c:pt idx="4">
                  <c:v>0.31</c:v>
                </c:pt>
                <c:pt idx="5">
                  <c:v>0.28999999999999998</c:v>
                </c:pt>
                <c:pt idx="6">
                  <c:v>0.24</c:v>
                </c:pt>
              </c:numCache>
            </c:numRef>
          </c:val>
          <c:smooth val="0"/>
          <c:extLst>
            <c:ext xmlns:c16="http://schemas.microsoft.com/office/drawing/2014/chart" uri="{C3380CC4-5D6E-409C-BE32-E72D297353CC}">
              <c16:uniqueId val="{00000002-80E3-462A-AF04-AC9E5E743791}"/>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Sheet1!$F$5:$F$11</c:f>
            </c:numRef>
          </c:val>
          <c:smooth val="0"/>
          <c:extLst>
            <c:ext xmlns:c16="http://schemas.microsoft.com/office/drawing/2014/chart" uri="{C3380CC4-5D6E-409C-BE32-E72D297353CC}">
              <c16:uniqueId val="{00000004-80E3-462A-AF04-AC9E5E743791}"/>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Mar '23 
(S6)</c:v>
                </c:pt>
                <c:pt idx="1">
                  <c:v>May '23
(S7)</c:v>
                </c:pt>
                <c:pt idx="2">
                  <c:v>July '23 
(S8)</c:v>
                </c:pt>
                <c:pt idx="3">
                  <c:v>Sep '23 
(S9)</c:v>
                </c:pt>
                <c:pt idx="4">
                  <c:v>Nov '23
(S10)</c:v>
                </c:pt>
                <c:pt idx="5">
                  <c:v>Feb '24
(S11)</c:v>
                </c:pt>
                <c:pt idx="6">
                  <c:v>May '24 
(S12)</c:v>
                </c:pt>
              </c:strCache>
            </c:strRef>
          </c:cat>
          <c:val>
            <c:numRef>
              <c:f>Sheet1!$G$5:$G$11</c:f>
            </c:numRef>
          </c:val>
          <c:smooth val="0"/>
          <c:extLst>
            <c:ext xmlns:c16="http://schemas.microsoft.com/office/drawing/2014/chart" uri="{C3380CC4-5D6E-409C-BE32-E72D297353CC}">
              <c16:uniqueId val="{00000005-80E3-462A-AF04-AC9E5E743791}"/>
            </c:ext>
          </c:extLst>
        </c:ser>
        <c:dLbls>
          <c:showLegendKey val="0"/>
          <c:showVal val="0"/>
          <c:showCatName val="0"/>
          <c:showSerName val="0"/>
          <c:showPercent val="0"/>
          <c:showBubbleSize val="0"/>
        </c:dLbls>
        <c:marker val="1"/>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Sheet1!$A$5:$A$11</c15:sqref>
                        </c15:formulaRef>
                      </c:ext>
                    </c:extLst>
                    <c:strCache>
                      <c:ptCount val="7"/>
                      <c:pt idx="0">
                        <c:v>Mar '23 
(S6)</c:v>
                      </c:pt>
                      <c:pt idx="1">
                        <c:v>May '23
(S7)</c:v>
                      </c:pt>
                      <c:pt idx="2">
                        <c:v>July '23 
(S8)</c:v>
                      </c:pt>
                      <c:pt idx="3">
                        <c:v>Sep '23 
(S9)</c:v>
                      </c:pt>
                      <c:pt idx="4">
                        <c:v>Nov '23
(S10)</c:v>
                      </c:pt>
                      <c:pt idx="5">
                        <c:v>Feb '24
(S11)</c:v>
                      </c:pt>
                      <c:pt idx="6">
                        <c:v>May '24 
(S12)</c:v>
                      </c:pt>
                    </c:strCache>
                  </c:strRef>
                </c:cat>
                <c:val>
                  <c:numRef>
                    <c:extLst>
                      <c:ext uri="{02D57815-91ED-43cb-92C2-25804820EDAC}">
                        <c15:formulaRef>
                          <c15:sqref>Sheet1!$B$5:$B$11</c15:sqref>
                        </c15:formulaRef>
                      </c:ext>
                    </c:extLst>
                    <c:numCache>
                      <c:formatCode>General</c:formatCode>
                      <c:ptCount val="7"/>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Sheet1!$A$5:$A$11</c15:sqref>
                        </c15:formulaRef>
                      </c:ext>
                    </c:extLst>
                    <c:strCache>
                      <c:ptCount val="7"/>
                      <c:pt idx="0">
                        <c:v>Mar '23 
(S6)</c:v>
                      </c:pt>
                      <c:pt idx="1">
                        <c:v>May '23
(S7)</c:v>
                      </c:pt>
                      <c:pt idx="2">
                        <c:v>July '23 
(S8)</c:v>
                      </c:pt>
                      <c:pt idx="3">
                        <c:v>Sep '23 
(S9)</c:v>
                      </c:pt>
                      <c:pt idx="4">
                        <c:v>Nov '23
(S10)</c:v>
                      </c:pt>
                      <c:pt idx="5">
                        <c:v>Feb '24
(S11)</c:v>
                      </c:pt>
                      <c:pt idx="6">
                        <c:v>May '24 
(S12)</c:v>
                      </c:pt>
                    </c:strCache>
                  </c:strRef>
                </c:cat>
                <c:val>
                  <c:numRef>
                    <c:extLst xmlns:c15="http://schemas.microsoft.com/office/drawing/2012/chart">
                      <c:ext xmlns:c15="http://schemas.microsoft.com/office/drawing/2012/chart" uri="{02D57815-91ED-43cb-92C2-25804820EDAC}">
                        <c15:formulaRef>
                          <c15:sqref>Sheet1!$C$5:$C$11</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5305810789662199"/>
          <c:w val="0.3758152226240598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'22
(S4)</c:v>
                </c:pt>
                <c:pt idx="1">
                  <c:v>Dec '22
(S5)</c:v>
                </c:pt>
                <c:pt idx="2">
                  <c:v>Mar '23 
(S6)</c:v>
                </c:pt>
                <c:pt idx="3">
                  <c:v>May '23
 (S7)</c:v>
                </c:pt>
                <c:pt idx="4">
                  <c:v>July '23
(S8)</c:v>
                </c:pt>
                <c:pt idx="5">
                  <c:v>Sept '23
(S9)</c:v>
                </c:pt>
                <c:pt idx="6">
                  <c:v>Nov '23
 (S10)</c:v>
                </c:pt>
                <c:pt idx="7">
                  <c:v>Feb '24 
(S11)</c:v>
                </c:pt>
                <c:pt idx="8">
                  <c:v>May '24 
(S12)</c:v>
                </c:pt>
              </c:strCache>
            </c:strRef>
          </c:cat>
          <c:val>
            <c:numRef>
              <c:f>Sheet1!$B$2:$B$10</c:f>
              <c:numCache>
                <c:formatCode>0%</c:formatCode>
                <c:ptCount val="9"/>
                <c:pt idx="0">
                  <c:v>0.46</c:v>
                </c:pt>
                <c:pt idx="1">
                  <c:v>0.43</c:v>
                </c:pt>
                <c:pt idx="2">
                  <c:v>0.43</c:v>
                </c:pt>
                <c:pt idx="3">
                  <c:v>0.42</c:v>
                </c:pt>
                <c:pt idx="4">
                  <c:v>0.44</c:v>
                </c:pt>
                <c:pt idx="5">
                  <c:v>0.44</c:v>
                </c:pt>
                <c:pt idx="6">
                  <c:v>0.43</c:v>
                </c:pt>
                <c:pt idx="7">
                  <c:v>0.46</c:v>
                </c:pt>
                <c:pt idx="8">
                  <c:v>0.45</c:v>
                </c:pt>
              </c:numCache>
            </c:numRef>
          </c:val>
          <c:smooth val="0"/>
          <c:extLst>
            <c:ext xmlns:c16="http://schemas.microsoft.com/office/drawing/2014/chart" uri="{C3380CC4-5D6E-409C-BE32-E72D297353CC}">
              <c16:uniqueId val="{00000000-7C74-49CB-AC3B-7119DCDB6830}"/>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0.06</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0.22</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0.43</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0.03</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0.1</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0.16</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0.26</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0.32</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0.13</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0.01</c:v>
                </c:pt>
                <c:pt idx="1">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7.0000000000000007E-2</c:v>
                </c:pt>
                <c:pt idx="1">
                  <c:v>0.03</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0.12</c:v>
                </c:pt>
                <c:pt idx="1">
                  <c:v>0.06</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0.17</c:v>
                </c:pt>
                <c:pt idx="1">
                  <c:v>0.13</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0.45</c:v>
                </c:pt>
                <c:pt idx="1">
                  <c:v>0.47</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0.18</c:v>
                </c:pt>
                <c:pt idx="1">
                  <c:v>0.28999999999999998</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1.0709505588506728E-3"/>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7.0000000000000007E-2</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0709505588506728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0">
                  <c:v>0</c:v>
                </c:pt>
                <c:pt idx="1">
                  <c:v>0.03</c:v>
                </c:pt>
                <c:pt idx="2">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c:v>
                </c:pt>
                <c:pt idx="1">
                  <c:v>0.19</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0.14000000000000001</c:v>
                </c:pt>
                <c:pt idx="1">
                  <c:v>0.08</c:v>
                </c:pt>
                <c:pt idx="2">
                  <c:v>0.28999999999999998</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c:v>
                </c:pt>
                <c:pt idx="1">
                  <c:v>0.1</c:v>
                </c:pt>
                <c:pt idx="2">
                  <c:v>0.25</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0.18</c:v>
                </c:pt>
                <c:pt idx="1">
                  <c:v>0.21</c:v>
                </c:pt>
                <c:pt idx="2">
                  <c:v>0.13</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0.36</c:v>
                </c:pt>
                <c:pt idx="1">
                  <c:v>0.22</c:v>
                </c:pt>
                <c:pt idx="2">
                  <c:v>0.23</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0.12</c:v>
                </c:pt>
                <c:pt idx="1">
                  <c:v>0.1</c:v>
                </c:pt>
                <c:pt idx="2">
                  <c:v>0.08</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5.0931710120836957E-3"/>
          <c:y val="0.8015913161624762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B-4CE6-98D9-360211DFE8E6}"/>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Sheet1!$D$2:$D$4</c:f>
              <c:numCache>
                <c:formatCode>0%</c:formatCode>
                <c:ptCount val="3"/>
                <c:pt idx="0">
                  <c:v>0.05</c:v>
                </c:pt>
                <c:pt idx="1">
                  <c:v>0.08</c:v>
                </c:pt>
                <c:pt idx="2">
                  <c:v>0.11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dLbl>
              <c:idx val="0"/>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77-48AE-8102-CEF2AC6B3E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Sheet1!$E$2:$E$4</c:f>
              <c:numCache>
                <c:formatCode>0%</c:formatCode>
                <c:ptCount val="3"/>
                <c:pt idx="0">
                  <c:v>0.13</c:v>
                </c:pt>
                <c:pt idx="1">
                  <c:v>0.2</c:v>
                </c:pt>
                <c:pt idx="2">
                  <c:v>0.18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dLbl>
              <c:idx val="0"/>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77-48AE-8102-CEF2AC6B3E71}"/>
                </c:ext>
              </c:extLst>
            </c:dLbl>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77-48AE-8102-CEF2AC6B3E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Sheet1!$F$2:$F$4</c:f>
              <c:numCache>
                <c:formatCode>0%</c:formatCode>
                <c:ptCount val="3"/>
                <c:pt idx="0">
                  <c:v>0.61</c:v>
                </c:pt>
                <c:pt idx="1">
                  <c:v>0.56000000000000005</c:v>
                </c:pt>
                <c:pt idx="2">
                  <c:v>0.53</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f>Sheet1!$G$2:$G$4</c:f>
              <c:numCache>
                <c:formatCode>0%</c:formatCode>
                <c:ptCount val="3"/>
                <c:pt idx="0">
                  <c:v>0.18</c:v>
                </c:pt>
                <c:pt idx="1">
                  <c:v>0.16</c:v>
                </c:pt>
                <c:pt idx="2">
                  <c:v>0.18</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Sheet1!$A$2:$A$4</c15:sqref>
                        </c15:formulaRef>
                      </c:ext>
                    </c:extLst>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extLst>
                      <c:ext uri="{02D57815-91ED-43cb-92C2-25804820EDAC}">
                        <c15:formulaRef>
                          <c15:sqref>Sheet1!$B$2:$B$4</c15:sqref>
                        </c15:formulaRef>
                      </c:ext>
                    </c:extLst>
                    <c:numCache>
                      <c:formatCode>General</c:formatCode>
                      <c:ptCount val="3"/>
                      <c:pt idx="0" formatCode="0%">
                        <c:v>0.02</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Sheet1!$A$2:$A$4</c15:sqref>
                        </c15:formulaRef>
                      </c:ext>
                    </c:extLst>
                    <c:strCache>
                      <c:ptCount val="3"/>
                      <c:pt idx="0">
                        <c:v>My local area is a place where people from different backgrounds get on well together*</c:v>
                      </c:pt>
                      <c:pt idx="1">
                        <c:v>My local area is a place where people look out for each other</c:v>
                      </c:pt>
                      <c:pt idx="2">
                        <c:v>I am proud of my local area</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formatCode="0%">
                        <c:v>0.01</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0.05</c:v>
                </c:pt>
                <c:pt idx="1">
                  <c:v>0.06</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0.11</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0.57999999999999996</c:v>
                </c:pt>
                <c:pt idx="1">
                  <c:v>0.53</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0.26</c:v>
                </c:pt>
                <c:pt idx="1">
                  <c:v>0.26</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0.69</c:v>
                </c:pt>
                <c:pt idx="1">
                  <c:v>0.12</c:v>
                </c:pt>
                <c:pt idx="2">
                  <c:v>0.08</c:v>
                </c:pt>
                <c:pt idx="3">
                  <c:v>0.1</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9"/>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755EDFEA-8E09-4B44-91CE-C2C904E95E63}" type="VALUE">
                      <a:rPr lang="en-US" b="1"/>
                      <a:pPr>
                        <a:defRPr b="1"/>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61-4203-BBC8-E7183B7FE2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strCache>
            </c:strRef>
          </c:cat>
          <c:val>
            <c:numRef>
              <c:f>Sheet1!$B$2:$B$11</c:f>
              <c:numCache>
                <c:formatCode>0%</c:formatCode>
                <c:ptCount val="10"/>
                <c:pt idx="0">
                  <c:v>0.354519577492594</c:v>
                </c:pt>
                <c:pt idx="1">
                  <c:v>0.33047135581369702</c:v>
                </c:pt>
                <c:pt idx="2">
                  <c:v>0.3</c:v>
                </c:pt>
                <c:pt idx="3">
                  <c:v>0.33952713511456301</c:v>
                </c:pt>
                <c:pt idx="4">
                  <c:v>0.34</c:v>
                </c:pt>
                <c:pt idx="5">
                  <c:v>0.37457561697522901</c:v>
                </c:pt>
                <c:pt idx="6">
                  <c:v>0.34</c:v>
                </c:pt>
                <c:pt idx="7">
                  <c:v>0.33</c:v>
                </c:pt>
                <c:pt idx="8">
                  <c:v>0.28999999999999998</c:v>
                </c:pt>
                <c:pt idx="9">
                  <c:v>0.26</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DC-4999-AB2B-7F9A72458FD2}"/>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D461-4203-BBC8-E7183B7FE2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strCache>
            </c:strRef>
          </c:cat>
          <c:val>
            <c:numRef>
              <c:f>Sheet1!$C$2:$C$11</c:f>
              <c:numCache>
                <c:formatCode>0%</c:formatCode>
                <c:ptCount val="10"/>
                <c:pt idx="0">
                  <c:v>0.60737591157924897</c:v>
                </c:pt>
                <c:pt idx="1">
                  <c:v>0.62562147088337605</c:v>
                </c:pt>
                <c:pt idx="2">
                  <c:v>0.65</c:v>
                </c:pt>
                <c:pt idx="3">
                  <c:v>0.61367075295818296</c:v>
                </c:pt>
                <c:pt idx="4">
                  <c:v>0.61</c:v>
                </c:pt>
                <c:pt idx="5">
                  <c:v>0.58564387464373502</c:v>
                </c:pt>
                <c:pt idx="6">
                  <c:v>0.61</c:v>
                </c:pt>
                <c:pt idx="7">
                  <c:v>0.63</c:v>
                </c:pt>
                <c:pt idx="8">
                  <c:v>0.67</c:v>
                </c:pt>
                <c:pt idx="9">
                  <c:v>0.69</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2DC-4999-AB2B-7F9A72458FD2}"/>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D461-4203-BBC8-E7183B7FE2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strCache>
            </c:strRef>
          </c:cat>
          <c:val>
            <c:numRef>
              <c:f>Sheet1!$D$2:$D$11</c:f>
              <c:numCache>
                <c:formatCode>0%</c:formatCode>
                <c:ptCount val="10"/>
                <c:pt idx="0">
                  <c:v>0.04</c:v>
                </c:pt>
                <c:pt idx="1">
                  <c:v>0.04</c:v>
                </c:pt>
                <c:pt idx="2">
                  <c:v>0.03</c:v>
                </c:pt>
                <c:pt idx="3">
                  <c:v>0.05</c:v>
                </c:pt>
                <c:pt idx="4">
                  <c:v>0.02</c:v>
                </c:pt>
                <c:pt idx="5">
                  <c:v>0.04</c:v>
                </c:pt>
                <c:pt idx="6">
                  <c:v>0.04</c:v>
                </c:pt>
                <c:pt idx="7">
                  <c:v>0.02</c:v>
                </c:pt>
                <c:pt idx="8">
                  <c:v>0.03</c:v>
                </c:pt>
                <c:pt idx="9">
                  <c:v>0.03</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0"/>
          <c:order val="0"/>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GM May '24 
(S12)</c:v>
                </c:pt>
              </c:strCache>
            </c:strRef>
          </c:cat>
          <c:val>
            <c:numRef>
              <c:f>Sheet1!$B$2:$B$11</c:f>
              <c:numCache>
                <c:formatCode>0%</c:formatCode>
                <c:ptCount val="10"/>
                <c:pt idx="0">
                  <c:v>0.2</c:v>
                </c:pt>
                <c:pt idx="1">
                  <c:v>0.17171669201439901</c:v>
                </c:pt>
                <c:pt idx="2">
                  <c:v>0.17171669201439901</c:v>
                </c:pt>
                <c:pt idx="3">
                  <c:v>0.16</c:v>
                </c:pt>
                <c:pt idx="4">
                  <c:v>0.16</c:v>
                </c:pt>
                <c:pt idx="5">
                  <c:v>0.16</c:v>
                </c:pt>
                <c:pt idx="6">
                  <c:v>0.17</c:v>
                </c:pt>
                <c:pt idx="7">
                  <c:v>0.15</c:v>
                </c:pt>
                <c:pt idx="8">
                  <c:v>0.16</c:v>
                </c:pt>
                <c:pt idx="9">
                  <c:v>0.15</c:v>
                </c:pt>
              </c:numCache>
            </c:numRef>
          </c:val>
          <c:smooth val="0"/>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GM May '24 
(S12)</c:v>
                </c:pt>
              </c:strCache>
            </c:strRef>
          </c:cat>
          <c:val>
            <c:numRef>
              <c:f>Sheet1!$C$2:$C$11</c:f>
              <c:numCache>
                <c:formatCode>0%</c:formatCode>
                <c:ptCount val="10"/>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pt idx="9">
                  <c:v>0.39</c:v>
                </c:pt>
              </c:numCache>
            </c:numRef>
          </c:val>
          <c:smooth val="0"/>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GM May '24 
(S12)</c:v>
                </c:pt>
              </c:strCache>
            </c:strRef>
          </c:cat>
          <c:val>
            <c:numRef>
              <c:f>Sheet1!$D$2:$D$11</c:f>
              <c:numCache>
                <c:formatCode>0%</c:formatCode>
                <c:ptCount val="10"/>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pt idx="9">
                  <c:v>0.44</c:v>
                </c:pt>
              </c:numCache>
            </c:numRef>
          </c:val>
          <c:smooth val="0"/>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4.4530946985246796E-2"/>
          <c:y val="0.83236960485555112"/>
          <c:w val="0.87101435437499242"/>
          <c:h val="0.165144349716492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GM Sep (S9)</c:v>
                </c:pt>
                <c:pt idx="1">
                  <c:v>GM Nov (S10)</c:v>
                </c:pt>
                <c:pt idx="2">
                  <c:v>GM Feb '24 
(S11)</c:v>
                </c:pt>
                <c:pt idx="3">
                  <c:v>GM May '24 
(S12)</c:v>
                </c:pt>
                <c:pt idx="4">
                  <c:v>GB benchmark</c:v>
                </c:pt>
              </c:strCache>
              <c:extLst/>
            </c:strRef>
          </c:cat>
          <c:val>
            <c:numRef>
              <c:f>Sheet1!$B$2:$K$2</c:f>
              <c:numCache>
                <c:formatCode>0%</c:formatCode>
                <c:ptCount val="5"/>
                <c:pt idx="0">
                  <c:v>0.57999999999999996</c:v>
                </c:pt>
                <c:pt idx="1">
                  <c:v>0.61</c:v>
                </c:pt>
                <c:pt idx="2">
                  <c:v>0.59</c:v>
                </c:pt>
                <c:pt idx="3">
                  <c:v>0.55000000000000004</c:v>
                </c:pt>
                <c:pt idx="4">
                  <c:v>0.55000000000000004</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GM Sep (S9)</c:v>
                </c:pt>
                <c:pt idx="1">
                  <c:v>GM Nov (S10)</c:v>
                </c:pt>
                <c:pt idx="2">
                  <c:v>GM Feb '24 
(S11)</c:v>
                </c:pt>
                <c:pt idx="3">
                  <c:v>GM May '24 
(S12)</c:v>
                </c:pt>
                <c:pt idx="4">
                  <c:v>GB benchmark</c:v>
                </c:pt>
              </c:strCache>
              <c:extLst/>
            </c:strRef>
          </c:cat>
          <c:val>
            <c:numRef>
              <c:f>Sheet1!$B$3:$K$3</c:f>
              <c:numCache>
                <c:formatCode>0%</c:formatCode>
                <c:ptCount val="5"/>
                <c:pt idx="0">
                  <c:v>0.38</c:v>
                </c:pt>
                <c:pt idx="1">
                  <c:v>0.36</c:v>
                </c:pt>
                <c:pt idx="2">
                  <c:v>0.39</c:v>
                </c:pt>
                <c:pt idx="3">
                  <c:v>0.43</c:v>
                </c:pt>
                <c:pt idx="4">
                  <c:v>0.42</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Sheet1!$B$1:$K$1</c:f>
              <c:strCache>
                <c:ptCount val="5"/>
                <c:pt idx="0">
                  <c:v>GM Sep (S9)</c:v>
                </c:pt>
                <c:pt idx="1">
                  <c:v>GM Nov (S10)</c:v>
                </c:pt>
                <c:pt idx="2">
                  <c:v>GM Feb '24 
(S11)</c:v>
                </c:pt>
                <c:pt idx="3">
                  <c:v>GM May '24 
(S12)</c:v>
                </c:pt>
                <c:pt idx="4">
                  <c:v>GB benchmark</c:v>
                </c:pt>
              </c:strCache>
              <c:extLst/>
            </c:strRef>
          </c:cat>
          <c:val>
            <c:numRef>
              <c:f>Sheet1!$B$4:$K$4</c:f>
              <c:numCache>
                <c:formatCode>0%</c:formatCode>
                <c:ptCount val="5"/>
                <c:pt idx="0">
                  <c:v>0.04</c:v>
                </c:pt>
                <c:pt idx="1">
                  <c:v>0.02</c:v>
                </c:pt>
                <c:pt idx="2">
                  <c:v>0.03</c:v>
                </c:pt>
                <c:pt idx="3">
                  <c:v>0.03</c:v>
                </c:pt>
                <c:pt idx="4">
                  <c:v>0.03</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Nov '22
(S4)</c:v>
                </c:pt>
                <c:pt idx="1">
                  <c:v>Dec '22
(S5)</c:v>
                </c:pt>
                <c:pt idx="2">
                  <c:v>Mar '23 
(S6)</c:v>
                </c:pt>
                <c:pt idx="3">
                  <c:v>May '23 
(S7)</c:v>
                </c:pt>
                <c:pt idx="4">
                  <c:v>July '23 
(S8)</c:v>
                </c:pt>
                <c:pt idx="5">
                  <c:v>Sept '23
(S9)</c:v>
                </c:pt>
                <c:pt idx="6">
                  <c:v>Nov '23 
(S10)</c:v>
                </c:pt>
                <c:pt idx="7">
                  <c:v>Feb '24
(S11)</c:v>
                </c:pt>
                <c:pt idx="8">
                  <c:v>May '24
(S12)</c:v>
                </c:pt>
              </c:strCache>
            </c:strRef>
          </c:cat>
          <c:val>
            <c:numRef>
              <c:f>Sheet1!$B$5:$B$13</c:f>
              <c:numCache>
                <c:formatCode>0%</c:formatCode>
                <c:ptCount val="9"/>
                <c:pt idx="0">
                  <c:v>0.19933525940267299</c:v>
                </c:pt>
                <c:pt idx="1">
                  <c:v>0.23886319341472301</c:v>
                </c:pt>
                <c:pt idx="2">
                  <c:v>0.24</c:v>
                </c:pt>
                <c:pt idx="3">
                  <c:v>0.23</c:v>
                </c:pt>
                <c:pt idx="4">
                  <c:v>0.23</c:v>
                </c:pt>
                <c:pt idx="5">
                  <c:v>0.25</c:v>
                </c:pt>
                <c:pt idx="6">
                  <c:v>0.22</c:v>
                </c:pt>
                <c:pt idx="7">
                  <c:v>0.24</c:v>
                </c:pt>
                <c:pt idx="8">
                  <c:v>0.25</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50689207858979357"/>
          <c:h val="0.90615040504836031"/>
        </c:manualLayout>
      </c:layout>
      <c:barChart>
        <c:barDir val="bar"/>
        <c:grouping val="clustered"/>
        <c:varyColors val="0"/>
        <c:ser>
          <c:idx val="0"/>
          <c:order val="0"/>
          <c:tx>
            <c:strRef>
              <c:f>Sheet1!$H$1</c:f>
              <c:strCache>
                <c:ptCount val="1"/>
                <c:pt idx="0">
                  <c:v>GM Sep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Cache>
                <c:formatCode>0%</c:formatCode>
                <c:ptCount val="8"/>
                <c:pt idx="0">
                  <c:v>0.86</c:v>
                </c:pt>
                <c:pt idx="1">
                  <c:v>0.67</c:v>
                </c:pt>
                <c:pt idx="2">
                  <c:v>0.56999999999999995</c:v>
                </c:pt>
                <c:pt idx="3">
                  <c:v>0.41</c:v>
                </c:pt>
                <c:pt idx="4">
                  <c:v>0.31</c:v>
                </c:pt>
                <c:pt idx="5">
                  <c:v>0.17</c:v>
                </c:pt>
                <c:pt idx="6">
                  <c:v>0.1</c:v>
                </c:pt>
                <c:pt idx="7">
                  <c:v>0.04</c:v>
                </c:pt>
              </c:numCache>
            </c:numRef>
          </c:val>
          <c:extLst xmlns:c15="http://schemas.microsoft.com/office/drawing/2012/chart">
            <c:ext xmlns:c16="http://schemas.microsoft.com/office/drawing/2014/chart" uri="{C3380CC4-5D6E-409C-BE32-E72D297353CC}">
              <c16:uniqueId val="{00000000-DC58-4494-9F09-D5B72839CACC}"/>
            </c:ext>
          </c:extLst>
        </c:ser>
        <c:ser>
          <c:idx val="1"/>
          <c:order val="1"/>
          <c:tx>
            <c:strRef>
              <c:f>Sheet1!$I$1</c:f>
              <c:strCache>
                <c:ptCount val="1"/>
                <c:pt idx="0">
                  <c:v>GM Nov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Cache>
                <c:formatCode>0%</c:formatCode>
                <c:ptCount val="8"/>
                <c:pt idx="0">
                  <c:v>0.87</c:v>
                </c:pt>
                <c:pt idx="1">
                  <c:v>0.7</c:v>
                </c:pt>
                <c:pt idx="2">
                  <c:v>0.53</c:v>
                </c:pt>
                <c:pt idx="3">
                  <c:v>0.33</c:v>
                </c:pt>
                <c:pt idx="4">
                  <c:v>0.27</c:v>
                </c:pt>
                <c:pt idx="5">
                  <c:v>0.15</c:v>
                </c:pt>
                <c:pt idx="6">
                  <c:v>0.09</c:v>
                </c:pt>
                <c:pt idx="7">
                  <c:v>0.04</c:v>
                </c:pt>
              </c:numCache>
            </c:numRef>
          </c:val>
          <c:extLst xmlns:c15="http://schemas.microsoft.com/office/drawing/2012/chart">
            <c:ext xmlns:c16="http://schemas.microsoft.com/office/drawing/2014/chart" uri="{C3380CC4-5D6E-409C-BE32-E72D297353CC}">
              <c16:uniqueId val="{00000001-DC58-4494-9F09-D5B72839CACC}"/>
            </c:ext>
          </c:extLst>
        </c:ser>
        <c:ser>
          <c:idx val="2"/>
          <c:order val="2"/>
          <c:tx>
            <c:strRef>
              <c:f>Sheet1!$J$1</c:f>
              <c:strCache>
                <c:ptCount val="1"/>
                <c:pt idx="0">
                  <c:v>GM Feb '24 (S11)</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Cache>
                <c:formatCode>0%</c:formatCode>
                <c:ptCount val="8"/>
                <c:pt idx="0">
                  <c:v>0.84</c:v>
                </c:pt>
                <c:pt idx="1">
                  <c:v>0.77</c:v>
                </c:pt>
                <c:pt idx="2">
                  <c:v>0.46</c:v>
                </c:pt>
                <c:pt idx="3">
                  <c:v>0.39</c:v>
                </c:pt>
                <c:pt idx="4">
                  <c:v>0.28000000000000003</c:v>
                </c:pt>
                <c:pt idx="5">
                  <c:v>0.17</c:v>
                </c:pt>
                <c:pt idx="6">
                  <c:v>0.11</c:v>
                </c:pt>
                <c:pt idx="7">
                  <c:v>0.05</c:v>
                </c:pt>
              </c:numCache>
            </c:numRef>
          </c:val>
          <c:extLst xmlns:c15="http://schemas.microsoft.com/office/drawing/2012/chart">
            <c:ext xmlns:c16="http://schemas.microsoft.com/office/drawing/2014/chart" uri="{C3380CC4-5D6E-409C-BE32-E72D297353CC}">
              <c16:uniqueId val="{00000002-DC58-4494-9F09-D5B72839CACC}"/>
            </c:ext>
          </c:extLst>
        </c:ser>
        <c:ser>
          <c:idx val="3"/>
          <c:order val="3"/>
          <c:tx>
            <c:strRef>
              <c:f>Sheet1!$K$1</c:f>
              <c:strCache>
                <c:ptCount val="1"/>
                <c:pt idx="0">
                  <c:v>GM May '24 (S12)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Sheet1!$K$2:$K$9</c:f>
              <c:numCache>
                <c:formatCode>0%</c:formatCode>
                <c:ptCount val="8"/>
                <c:pt idx="0">
                  <c:v>0.86</c:v>
                </c:pt>
                <c:pt idx="1">
                  <c:v>0.67</c:v>
                </c:pt>
                <c:pt idx="2">
                  <c:v>0.55000000000000004</c:v>
                </c:pt>
                <c:pt idx="3">
                  <c:v>0.48</c:v>
                </c:pt>
                <c:pt idx="4">
                  <c:v>0.35</c:v>
                </c:pt>
                <c:pt idx="5">
                  <c:v>0.17</c:v>
                </c:pt>
                <c:pt idx="6">
                  <c:v>0.1</c:v>
                </c:pt>
                <c:pt idx="7">
                  <c:v>0.03</c:v>
                </c:pt>
              </c:numCache>
            </c:numRef>
          </c:val>
          <c:extLst>
            <c:ext xmlns:c16="http://schemas.microsoft.com/office/drawing/2014/chart" uri="{C3380CC4-5D6E-409C-BE32-E72D297353CC}">
              <c16:uniqueId val="{00000000-DC1C-4694-97EF-22317660F73D}"/>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1.7279274278255013E-2"/>
          <c:y val="0.92093379329359648"/>
          <c:w val="0.98272072572174496"/>
          <c:h val="7.906620670640336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57653374143283E-4"/>
          <c:y val="0"/>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strCache>
            </c:strRef>
          </c:cat>
          <c:val>
            <c:numRef>
              <c:f>Sheet1!$B$2:$B$11</c:f>
              <c:numCache>
                <c:formatCode>0%</c:formatCode>
                <c:ptCount val="10"/>
                <c:pt idx="0">
                  <c:v>0.84</c:v>
                </c:pt>
                <c:pt idx="1">
                  <c:v>0.81</c:v>
                </c:pt>
                <c:pt idx="2">
                  <c:v>0.8</c:v>
                </c:pt>
                <c:pt idx="3">
                  <c:v>0.75</c:v>
                </c:pt>
                <c:pt idx="4">
                  <c:v>0.73</c:v>
                </c:pt>
                <c:pt idx="5">
                  <c:v>0.71</c:v>
                </c:pt>
                <c:pt idx="6">
                  <c:v>0.57999999999999996</c:v>
                </c:pt>
                <c:pt idx="7">
                  <c:v>0.62</c:v>
                </c:pt>
                <c:pt idx="8">
                  <c:v>0.59</c:v>
                </c:pt>
                <c:pt idx="9">
                  <c:v>0.55000000000000004</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5D8-4FD7-BD4A-5A8B14C782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strCache>
            </c:strRef>
          </c:cat>
          <c:val>
            <c:numRef>
              <c:f>Sheet1!$C$2:$C$11</c:f>
              <c:numCache>
                <c:formatCode>0%</c:formatCode>
                <c:ptCount val="10"/>
                <c:pt idx="0">
                  <c:v>0.82</c:v>
                </c:pt>
                <c:pt idx="1">
                  <c:v>0.8</c:v>
                </c:pt>
                <c:pt idx="2">
                  <c:v>0.76</c:v>
                </c:pt>
                <c:pt idx="3">
                  <c:v>0.71</c:v>
                </c:pt>
                <c:pt idx="4">
                  <c:v>0.67</c:v>
                </c:pt>
                <c:pt idx="5">
                  <c:v>0.62</c:v>
                </c:pt>
                <c:pt idx="6">
                  <c:v>0.56000000000000005</c:v>
                </c:pt>
                <c:pt idx="7">
                  <c:v>0.47</c:v>
                </c:pt>
                <c:pt idx="8">
                  <c:v>0.46</c:v>
                </c:pt>
                <c:pt idx="9">
                  <c:v>0.55000000000000004</c:v>
                </c:pt>
              </c:numCache>
            </c:numRef>
          </c:val>
          <c:smooth val="1"/>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86674598424365734"/>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dLbl>
              <c:idx val="7"/>
              <c:layout>
                <c:manualLayout>
                  <c:x val="7.5862838375520937E-3"/>
                  <c:y val="1.3198707539022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67-44EA-A06B-2CEC470D04C4}"/>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Sheet1!$B$2:$B$9</c:f>
              <c:numCache>
                <c:formatCode>0%</c:formatCode>
                <c:ptCount val="8"/>
                <c:pt idx="0">
                  <c:v>0.36</c:v>
                </c:pt>
                <c:pt idx="1">
                  <c:v>0.3</c:v>
                </c:pt>
                <c:pt idx="2">
                  <c:v>0.3</c:v>
                </c:pt>
                <c:pt idx="3">
                  <c:v>0.28999999999999998</c:v>
                </c:pt>
                <c:pt idx="4">
                  <c:v>0.28999999999999998</c:v>
                </c:pt>
                <c:pt idx="5">
                  <c:v>#N/A</c:v>
                </c:pt>
                <c:pt idx="6">
                  <c:v>0.3</c:v>
                </c:pt>
                <c:pt idx="7">
                  <c:v>0.24</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67-44EA-A06B-2CEC470D04C4}"/>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Sheet1!$C$2:$C$9</c:f>
              <c:numCache>
                <c:formatCode>0%</c:formatCode>
                <c:ptCount val="8"/>
                <c:pt idx="0">
                  <c:v>0.08</c:v>
                </c:pt>
                <c:pt idx="1">
                  <c:v>0.08</c:v>
                </c:pt>
                <c:pt idx="2">
                  <c:v>0.08</c:v>
                </c:pt>
                <c:pt idx="3">
                  <c:v>7.0000000000000007E-2</c:v>
                </c:pt>
                <c:pt idx="4">
                  <c:v>7.0000000000000007E-2</c:v>
                </c:pt>
                <c:pt idx="5">
                  <c:v>#N/A</c:v>
                </c:pt>
                <c:pt idx="6">
                  <c:v>0.06</c:v>
                </c:pt>
                <c:pt idx="7">
                  <c:v>0.04</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dLbl>
              <c:idx val="7"/>
              <c:layout>
                <c:manualLayout>
                  <c:x val="3.821354186893282E-3"/>
                  <c:y val="7.55224919110038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54-4763-ADC9-E30A753CE7AC}"/>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Sheet1!$D$2:$D$9</c:f>
              <c:numCache>
                <c:formatCode>0%</c:formatCode>
                <c:ptCount val="8"/>
                <c:pt idx="0">
                  <c:v>0.26</c:v>
                </c:pt>
                <c:pt idx="1">
                  <c:v>0.21</c:v>
                </c:pt>
                <c:pt idx="2">
                  <c:v>0.23</c:v>
                </c:pt>
                <c:pt idx="3">
                  <c:v>0.24</c:v>
                </c:pt>
                <c:pt idx="4">
                  <c:v>0.24</c:v>
                </c:pt>
                <c:pt idx="5">
                  <c:v>#N/A</c:v>
                </c:pt>
                <c:pt idx="6">
                  <c:v>0.22</c:v>
                </c:pt>
                <c:pt idx="7">
                  <c:v>0.17</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dLbl>
              <c:idx val="7"/>
              <c:layout>
                <c:manualLayout>
                  <c:x val="7.3416128187850423E-3"/>
                  <c:y val="-1.7856813374548086E-2"/>
                </c:manualLayout>
              </c:layout>
              <c:tx>
                <c:rich>
                  <a:bodyPr/>
                  <a:lstStyle/>
                  <a:p>
                    <a:fld id="{DF79718F-6A07-4CA1-BFDE-3A9212C4E583}" type="VALUE">
                      <a:rPr lang="en-US" smtClean="0"/>
                      <a:pPr/>
                      <a:t>[VALUE]</a:t>
                    </a:fld>
                    <a:r>
                      <a:rPr lang="en-US"/>
                      <a:t> (28%)</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A67-44EA-A06B-2CEC470D04C4}"/>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Sheet1!$E$2:$E$9</c:f>
              <c:numCache>
                <c:formatCode>0%</c:formatCode>
                <c:ptCount val="8"/>
                <c:pt idx="0">
                  <c:v>0.46</c:v>
                </c:pt>
                <c:pt idx="1">
                  <c:v>0.41</c:v>
                </c:pt>
                <c:pt idx="2">
                  <c:v>0.37</c:v>
                </c:pt>
                <c:pt idx="3">
                  <c:v>0.37</c:v>
                </c:pt>
                <c:pt idx="4">
                  <c:v>0.36</c:v>
                </c:pt>
                <c:pt idx="5">
                  <c:v>#N/A</c:v>
                </c:pt>
                <c:pt idx="6">
                  <c:v>0.33</c:v>
                </c:pt>
                <c:pt idx="7">
                  <c:v>0.25</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7237174764303946"/>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layout>
                <c:manualLayout>
                  <c:x val="-5.7834593295008313E-2"/>
                  <c:y val="-1.84512675299442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layout>
                <c:manualLayout>
                  <c:x val="-2.0205753207521163E-2"/>
                  <c:y val="-3.6749584035220072E-2"/>
                </c:manualLayout>
              </c:layout>
              <c:tx>
                <c:rich>
                  <a:bodyPr/>
                  <a:lstStyle/>
                  <a:p>
                    <a:fld id="{892432E9-6613-40F4-988D-59E032F0E1C7}" type="VALUE">
                      <a:rPr lang="en-US" smtClean="0"/>
                      <a:pPr/>
                      <a:t>[VALUE]</a:t>
                    </a:fld>
                    <a:r>
                      <a:rPr lang="en-US" baseline="0"/>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dLbl>
              <c:idx val="7"/>
              <c:layout>
                <c:manualLayout>
                  <c:x val="-3.1017802047937073E-3"/>
                  <c:y val="-3.6540581717721963E-3"/>
                </c:manualLayout>
              </c:layout>
              <c:tx>
                <c:rich>
                  <a:bodyPr/>
                  <a:lstStyle/>
                  <a:p>
                    <a:r>
                      <a:rPr lang="en-US"/>
                      <a:t>53% (61%)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334-4638-B923-FB6B3D8CBCE8}"/>
                </c:ext>
              </c:extLst>
            </c:dLbl>
            <c:spPr>
              <a:noFill/>
              <a:ln>
                <a:noFill/>
              </a:ln>
              <a:effectLst/>
            </c:spPr>
            <c:txPr>
              <a:bodyPr wrap="square" lIns="38100" tIns="19050" rIns="38100" bIns="19050" anchor="ctr">
                <a:spAutoFit/>
              </a:bodyPr>
              <a:lstStyle/>
              <a:p>
                <a:pPr>
                  <a:defRPr sz="12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Sheet1!$B$2:$B$9</c:f>
              <c:numCache>
                <c:formatCode>0%</c:formatCode>
                <c:ptCount val="8"/>
                <c:pt idx="0">
                  <c:v>0.68</c:v>
                </c:pt>
                <c:pt idx="1">
                  <c:v>0.65</c:v>
                </c:pt>
                <c:pt idx="2">
                  <c:v>0.62</c:v>
                </c:pt>
                <c:pt idx="3">
                  <c:v>0.65</c:v>
                </c:pt>
                <c:pt idx="4">
                  <c:v>0.61</c:v>
                </c:pt>
                <c:pt idx="5">
                  <c:v>0.56000000000000005</c:v>
                </c:pt>
                <c:pt idx="6">
                  <c:v>0.6</c:v>
                </c:pt>
                <c:pt idx="7">
                  <c:v>0.53</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2.7231432065215846E-2"/>
                  <c:y val="-4.2132309174971558E-2"/>
                </c:manualLayout>
              </c:layout>
              <c:tx>
                <c:rich>
                  <a:bodyPr/>
                  <a:lstStyle/>
                  <a:p>
                    <a:r>
                      <a:rPr lang="en-US" baseline="0"/>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21-4017-B168-E46A9D86A448}"/>
                </c:ext>
              </c:extLst>
            </c:dLbl>
            <c:dLbl>
              <c:idx val="7"/>
              <c:layout>
                <c:manualLayout>
                  <c:x val="-3.6034869916076726E-3"/>
                  <c:y val="-2.9081543021448129E-2"/>
                </c:manualLayout>
              </c:layout>
              <c:tx>
                <c:rich>
                  <a:bodyPr/>
                  <a:lstStyle/>
                  <a:p>
                    <a:r>
                      <a:rPr lang="en-US"/>
                      <a:t>43%</a:t>
                    </a:r>
                    <a:r>
                      <a:rPr lang="en-US" baseline="0"/>
                      <a:t> (47%)</a:t>
                    </a:r>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334-4638-B923-FB6B3D8CBCE8}"/>
                </c:ext>
              </c:extLst>
            </c:dLbl>
            <c:spPr>
              <a:noFill/>
              <a:ln>
                <a:noFill/>
              </a:ln>
              <a:effectLst/>
            </c:spPr>
            <c:txPr>
              <a:bodyPr wrap="square" lIns="38100" tIns="19050" rIns="38100" bIns="19050" anchor="ctr">
                <a:spAutoFit/>
              </a:bodyPr>
              <a:lstStyle/>
              <a:p>
                <a:pPr>
                  <a:defRPr sz="12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Sheet1!$C$2:$C$9</c:f>
              <c:numCache>
                <c:formatCode>0%</c:formatCode>
                <c:ptCount val="8"/>
                <c:pt idx="0">
                  <c:v>0.51</c:v>
                </c:pt>
                <c:pt idx="1">
                  <c:v>0.51</c:v>
                </c:pt>
                <c:pt idx="2">
                  <c:v>0.47</c:v>
                </c:pt>
                <c:pt idx="3">
                  <c:v>0.51</c:v>
                </c:pt>
                <c:pt idx="4">
                  <c:v>0.49</c:v>
                </c:pt>
                <c:pt idx="5">
                  <c:v>0.5</c:v>
                </c:pt>
                <c:pt idx="6">
                  <c:v>0.51</c:v>
                </c:pt>
                <c:pt idx="7">
                  <c:v>0.43</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dLbl>
              <c:idx val="7"/>
              <c:layout>
                <c:manualLayout>
                  <c:x val="6.0059842384358776E-6"/>
                  <c:y val="-2.881856896510914E-3"/>
                </c:manualLayout>
              </c:layout>
              <c:tx>
                <c:rich>
                  <a:bodyPr wrap="square" lIns="38100" tIns="19050" rIns="38100" bIns="19050" anchor="ctr">
                    <a:noAutofit/>
                  </a:bodyPr>
                  <a:lstStyle/>
                  <a:p>
                    <a:pPr>
                      <a:defRPr sz="1200" b="1">
                        <a:solidFill>
                          <a:schemeClr val="accent6">
                            <a:lumMod val="75000"/>
                          </a:schemeClr>
                        </a:solidFill>
                      </a:defRPr>
                    </a:pPr>
                    <a:r>
                      <a:rPr lang="en-US" sz="1200"/>
                      <a:t>41% (42%)</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7.806650799132446E-2"/>
                      <c:h val="8.5741920170978744E-2"/>
                    </c:manualLayout>
                  </c15:layout>
                  <c15:showDataLabelsRange val="0"/>
                </c:ext>
                <c:ext xmlns:c16="http://schemas.microsoft.com/office/drawing/2014/chart" uri="{C3380CC4-5D6E-409C-BE32-E72D297353CC}">
                  <c16:uniqueId val="{0000001F-D334-4638-B923-FB6B3D8CBCE8}"/>
                </c:ext>
              </c:extLst>
            </c:dLbl>
            <c:spPr>
              <a:noFill/>
              <a:ln>
                <a:noFill/>
              </a:ln>
              <a:effectLst/>
            </c:spPr>
            <c:txPr>
              <a:bodyPr wrap="square" lIns="38100" tIns="19050" rIns="38100" bIns="19050" anchor="ctr">
                <a:spAutoFit/>
              </a:bodyPr>
              <a:lstStyle/>
              <a:p>
                <a:pPr>
                  <a:defRPr sz="12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Sheet1!$D$2:$D$9</c:f>
              <c:numCache>
                <c:formatCode>0%</c:formatCode>
                <c:ptCount val="8"/>
                <c:pt idx="0">
                  <c:v>0.62</c:v>
                </c:pt>
                <c:pt idx="1">
                  <c:v>0.63</c:v>
                </c:pt>
                <c:pt idx="2">
                  <c:v>0.56999999999999995</c:v>
                </c:pt>
                <c:pt idx="3">
                  <c:v>0.59</c:v>
                </c:pt>
                <c:pt idx="4">
                  <c:v>0.54</c:v>
                </c:pt>
                <c:pt idx="5">
                  <c:v>0.45</c:v>
                </c:pt>
                <c:pt idx="6">
                  <c:v>0.45</c:v>
                </c:pt>
                <c:pt idx="7">
                  <c:v>0.41</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chemeClr val="accent6"/>
              </a:solidFill>
            </a:ln>
          </c:spPr>
          <c:marker>
            <c:symbol val="circle"/>
            <c:size val="7"/>
            <c:spPr>
              <a:solidFill>
                <a:schemeClr val="accent6"/>
              </a:solidFill>
              <a:ln w="38100">
                <a:solidFill>
                  <a:schemeClr val="accent6"/>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dLbl>
              <c:idx val="7"/>
              <c:layout>
                <c:manualLayout>
                  <c:x val="-4.8626726526311507E-3"/>
                  <c:y val="3.9864999412597121E-2"/>
                </c:manualLayout>
              </c:layout>
              <c:tx>
                <c:rich>
                  <a:bodyPr/>
                  <a:lstStyle/>
                  <a:p>
                    <a:fld id="{93D75DE2-9A38-410D-BB15-0E21C9990ECE}" type="VALUE">
                      <a:rPr lang="en-US" smtClean="0"/>
                      <a:pPr/>
                      <a:t>[VALUE]</a:t>
                    </a:fld>
                    <a:r>
                      <a:rPr lang="en-US"/>
                      <a:t>(36%)</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D334-4638-B923-FB6B3D8CBCE8}"/>
                </c:ext>
              </c:extLst>
            </c:dLbl>
            <c:spPr>
              <a:noFill/>
              <a:ln>
                <a:noFill/>
              </a:ln>
              <a:effectLst/>
            </c:spPr>
            <c:txPr>
              <a:bodyPr wrap="square" lIns="38100" tIns="19050" rIns="38100" bIns="19050" anchor="ctr">
                <a:spAutoFit/>
              </a:bodyPr>
              <a:lstStyle/>
              <a:p>
                <a:pPr>
                  <a:defRPr sz="1200" b="1">
                    <a:solidFill>
                      <a:schemeClr val="accent6"/>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Sheet1!$E$2:$E$9</c:f>
              <c:numCache>
                <c:formatCode>0%</c:formatCode>
                <c:ptCount val="8"/>
                <c:pt idx="0">
                  <c:v>0.56000000000000005</c:v>
                </c:pt>
                <c:pt idx="1">
                  <c:v>0.49</c:v>
                </c:pt>
                <c:pt idx="2">
                  <c:v>0.46</c:v>
                </c:pt>
                <c:pt idx="3">
                  <c:v>0.46</c:v>
                </c:pt>
                <c:pt idx="4">
                  <c:v>0.47</c:v>
                </c:pt>
                <c:pt idx="5">
                  <c:v>0.43</c:v>
                </c:pt>
                <c:pt idx="6">
                  <c:v>0.43</c:v>
                </c:pt>
                <c:pt idx="7">
                  <c:v>0.4</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chemeClr val="accent6">
                  <a:lumMod val="60000"/>
                  <a:lumOff val="40000"/>
                </a:schemeClr>
              </a:solidFill>
            </a:ln>
          </c:spPr>
          <c:marker>
            <c:symbol val="circle"/>
            <c:size val="7"/>
            <c:spPr>
              <a:solidFill>
                <a:schemeClr val="accent6">
                  <a:lumMod val="60000"/>
                  <a:lumOff val="40000"/>
                </a:schemeClr>
              </a:solidFill>
              <a:ln w="38100">
                <a:solidFill>
                  <a:schemeClr val="accent6">
                    <a:lumMod val="60000"/>
                    <a:lumOff val="40000"/>
                  </a:schemeClr>
                </a:solidFill>
              </a:ln>
            </c:spPr>
          </c:marker>
          <c:dPt>
            <c:idx val="0"/>
            <c:bubble3D val="0"/>
            <c:spPr>
              <a:ln w="38100" cap="flat">
                <a:solidFill>
                  <a:schemeClr val="accent6">
                    <a:lumMod val="60000"/>
                    <a:lumOff val="40000"/>
                  </a:schemeClr>
                </a:solidFill>
              </a:ln>
            </c:spPr>
            <c:extLst>
              <c:ext xmlns:c16="http://schemas.microsoft.com/office/drawing/2014/chart" uri="{C3380CC4-5D6E-409C-BE32-E72D297353CC}">
                <c16:uniqueId val="{00000011-B671-43EE-9AED-57F4C704BCF5}"/>
              </c:ext>
            </c:extLst>
          </c:dPt>
          <c:dPt>
            <c:idx val="1"/>
            <c:bubble3D val="0"/>
            <c:spPr>
              <a:ln w="38100" cap="flat">
                <a:solidFill>
                  <a:schemeClr val="accent6">
                    <a:lumMod val="60000"/>
                    <a:lumOff val="40000"/>
                  </a:schemeClr>
                </a:solidFill>
              </a:ln>
            </c:spPr>
            <c:extLst>
              <c:ext xmlns:c16="http://schemas.microsoft.com/office/drawing/2014/chart" uri="{C3380CC4-5D6E-409C-BE32-E72D297353CC}">
                <c16:uniqueId val="{00000013-B671-43EE-9AED-57F4C704BCF5}"/>
              </c:ext>
            </c:extLst>
          </c:dPt>
          <c:dPt>
            <c:idx val="2"/>
            <c:bubble3D val="0"/>
            <c:spPr>
              <a:ln w="38100" cap="flat">
                <a:solidFill>
                  <a:schemeClr val="accent6">
                    <a:lumMod val="60000"/>
                    <a:lumOff val="40000"/>
                  </a:schemeClr>
                </a:solidFill>
              </a:ln>
            </c:spPr>
            <c:extLst>
              <c:ext xmlns:c16="http://schemas.microsoft.com/office/drawing/2014/chart" uri="{C3380CC4-5D6E-409C-BE32-E72D297353CC}">
                <c16:uniqueId val="{00000015-B671-43EE-9AED-57F4C704BCF5}"/>
              </c:ext>
            </c:extLst>
          </c:dPt>
          <c:dPt>
            <c:idx val="3"/>
            <c:bubble3D val="0"/>
            <c:spPr>
              <a:ln w="38100" cap="flat">
                <a:solidFill>
                  <a:schemeClr val="accent6">
                    <a:lumMod val="60000"/>
                    <a:lumOff val="40000"/>
                  </a:schemeClr>
                </a:solidFill>
              </a:ln>
            </c:spPr>
            <c:extLst>
              <c:ext xmlns:c16="http://schemas.microsoft.com/office/drawing/2014/chart" uri="{C3380CC4-5D6E-409C-BE32-E72D297353CC}">
                <c16:uniqueId val="{00000017-B671-43EE-9AED-57F4C704BCF5}"/>
              </c:ext>
            </c:extLst>
          </c:dPt>
          <c:dPt>
            <c:idx val="4"/>
            <c:bubble3D val="0"/>
            <c:spPr>
              <a:ln w="38100" cap="flat">
                <a:solidFill>
                  <a:schemeClr val="accent6">
                    <a:lumMod val="60000"/>
                    <a:lumOff val="40000"/>
                  </a:schemeClr>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chemeClr val="accent6">
                    <a:lumMod val="60000"/>
                    <a:lumOff val="40000"/>
                  </a:schemeClr>
                </a:solidFill>
              </a:ln>
            </c:spPr>
            <c:extLst>
              <c:ext xmlns:c16="http://schemas.microsoft.com/office/drawing/2014/chart" uri="{C3380CC4-5D6E-409C-BE32-E72D297353CC}">
                <c16:uniqueId val="{0000001C-B671-43EE-9AED-57F4C704BCF5}"/>
              </c:ext>
            </c:extLst>
          </c:dPt>
          <c:dLbls>
            <c:dLbl>
              <c:idx val="0"/>
              <c:layout>
                <c:manualLayout>
                  <c:x val="-5.0179584106301779E-2"/>
                  <c:y val="-7.80540006692700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334-4638-B923-FB6B3D8CBCE8}"/>
                </c:ext>
              </c:extLst>
            </c:dLbl>
            <c:spPr>
              <a:noFill/>
              <a:ln>
                <a:noFill/>
              </a:ln>
              <a:effectLst/>
            </c:spPr>
            <c:txPr>
              <a:bodyPr wrap="square" lIns="38100" tIns="19050" rIns="38100" bIns="19050" anchor="ctr">
                <a:spAutoFit/>
              </a:bodyPr>
              <a:lstStyle/>
              <a:p>
                <a:pPr>
                  <a:defRPr sz="1200" b="1">
                    <a:solidFill>
                      <a:schemeClr val="accent6">
                        <a:lumMod val="60000"/>
                        <a:lumOff val="4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Sheet1!$F$2:$F$9</c:f>
              <c:numCache>
                <c:formatCode>0%</c:formatCode>
                <c:ptCount val="8"/>
                <c:pt idx="0">
                  <c:v>0.16</c:v>
                </c:pt>
                <c:pt idx="1">
                  <c:v>0.12</c:v>
                </c:pt>
                <c:pt idx="2">
                  <c:v>0.14000000000000001</c:v>
                </c:pt>
                <c:pt idx="3">
                  <c:v>0.16</c:v>
                </c:pt>
                <c:pt idx="4">
                  <c:v>0.17</c:v>
                </c:pt>
                <c:pt idx="5">
                  <c:v>0.15</c:v>
                </c:pt>
                <c:pt idx="6">
                  <c:v>0.17</c:v>
                </c:pt>
                <c:pt idx="7">
                  <c:v>0.11</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2D050"/>
              </a:solidFill>
            </a:ln>
          </c:spPr>
          <c:marker>
            <c:symbol val="circle"/>
            <c:size val="7"/>
            <c:spPr>
              <a:solidFill>
                <a:srgbClr val="92D050"/>
              </a:solidFill>
              <a:ln w="38100">
                <a:solidFill>
                  <a:srgbClr val="92D05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521-4017-B168-E46A9D86A448}"/>
                </c:ext>
              </c:extLst>
            </c:dLbl>
            <c:dLbl>
              <c:idx val="7"/>
              <c:layout>
                <c:manualLayout>
                  <c:x val="-3.9828995131528464E-3"/>
                  <c:y val="1.2549356495318042E-3"/>
                </c:manualLayout>
              </c:layout>
              <c:tx>
                <c:rich>
                  <a:bodyPr/>
                  <a:lstStyle/>
                  <a:p>
                    <a:r>
                      <a:rPr lang="en-US"/>
                      <a:t>19% (19%)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334-4638-B923-FB6B3D8CBCE8}"/>
                </c:ext>
              </c:extLst>
            </c:dLbl>
            <c:spPr>
              <a:noFill/>
              <a:ln>
                <a:noFill/>
              </a:ln>
              <a:effectLst/>
            </c:spPr>
            <c:txPr>
              <a:bodyPr wrap="square" lIns="38100" tIns="19050" rIns="38100" bIns="19050" anchor="ctr">
                <a:spAutoFit/>
              </a:bodyPr>
              <a:lstStyle/>
              <a:p>
                <a:pPr>
                  <a:defRPr sz="1200" b="1">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Sheet1!$G$2:$G$9</c:f>
              <c:numCache>
                <c:formatCode>0%</c:formatCode>
                <c:ptCount val="8"/>
                <c:pt idx="0">
                  <c:v>0.36</c:v>
                </c:pt>
                <c:pt idx="1">
                  <c:v>0.35</c:v>
                </c:pt>
                <c:pt idx="2">
                  <c:v>0.33</c:v>
                </c:pt>
                <c:pt idx="3">
                  <c:v>0.34</c:v>
                </c:pt>
                <c:pt idx="4">
                  <c:v>0.32</c:v>
                </c:pt>
                <c:pt idx="5">
                  <c:v>#N/A</c:v>
                </c:pt>
                <c:pt idx="6">
                  <c:v>0.27</c:v>
                </c:pt>
                <c:pt idx="7">
                  <c:v>0.19</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layout>
                <c:manualLayout>
                  <c:x val="-1.4065084624357882E-2"/>
                  <c:y val="-3.1288441337204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3D-49E1-8241-25B87E844779}"/>
                </c:ext>
              </c:extLst>
            </c:dLbl>
            <c:dLbl>
              <c:idx val="7"/>
              <c:layout>
                <c:manualLayout>
                  <c:x val="3.2721980643342591E-4"/>
                  <c:y val="5.9087965624028162E-3"/>
                </c:manualLayout>
              </c:layout>
              <c:tx>
                <c:rich>
                  <a:bodyPr/>
                  <a:lstStyle/>
                  <a:p>
                    <a:fld id="{1A13195E-B0D3-4226-8B5B-56000ADBD31E}" type="VALUE">
                      <a:rPr lang="en-US" smtClean="0"/>
                      <a:pPr/>
                      <a:t>[VALUE]</a:t>
                    </a:fld>
                    <a:r>
                      <a:rPr lang="en-US"/>
                      <a:t> (27%)</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1B3-4CD6-A775-8D99918BD6D0}"/>
                </c:ext>
              </c:extLst>
            </c:dLbl>
            <c:spPr>
              <a:noFill/>
              <a:ln>
                <a:noFill/>
              </a:ln>
              <a:effectLst/>
            </c:spPr>
            <c:txPr>
              <a:bodyPr wrap="square" lIns="38100" tIns="19050" rIns="38100" bIns="19050" anchor="ctr">
                <a:spAutoFit/>
              </a:bodyPr>
              <a:lstStyle/>
              <a:p>
                <a:pPr>
                  <a:defRPr sz="12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Sheet1!$B$2:$B$9</c:f>
              <c:numCache>
                <c:formatCode>0%</c:formatCode>
                <c:ptCount val="8"/>
                <c:pt idx="0">
                  <c:v>0.36</c:v>
                </c:pt>
                <c:pt idx="1">
                  <c:v>0.35</c:v>
                </c:pt>
                <c:pt idx="2">
                  <c:v>0.33</c:v>
                </c:pt>
                <c:pt idx="3">
                  <c:v>0.33</c:v>
                </c:pt>
                <c:pt idx="4">
                  <c:v>0.32</c:v>
                </c:pt>
                <c:pt idx="5">
                  <c:v>0.33</c:v>
                </c:pt>
                <c:pt idx="6">
                  <c:v>0.3</c:v>
                </c:pt>
                <c:pt idx="7">
                  <c:v>0.24</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layout>
                <c:manualLayout>
                  <c:x val="-1.8392802970314152E-2"/>
                  <c:y val="4.572926041591454E-2"/>
                </c:manualLayout>
              </c:layout>
              <c:tx>
                <c:rich>
                  <a:bodyPr/>
                  <a:lstStyle/>
                  <a:p>
                    <a:fld id="{60C7223A-D006-4956-B44C-6B368E0967BE}"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dLbl>
              <c:idx val="7"/>
              <c:layout>
                <c:manualLayout>
                  <c:x val="-1.3578642266967914E-3"/>
                  <c:y val="-1.3116129769521116E-3"/>
                </c:manualLayout>
              </c:layout>
              <c:tx>
                <c:rich>
                  <a:bodyPr/>
                  <a:lstStyle/>
                  <a:p>
                    <a:fld id="{6A228B92-5029-4EE6-9D7D-E41958D379F5}" type="VALUE">
                      <a:rPr lang="en-US" smtClean="0"/>
                      <a:pPr/>
                      <a:t>[VALUE]</a:t>
                    </a:fld>
                    <a:r>
                      <a:rPr lang="en-US"/>
                      <a:t> (14%)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1B3-4CD6-A775-8D99918BD6D0}"/>
                </c:ext>
              </c:extLst>
            </c:dLbl>
            <c:spPr>
              <a:noFill/>
              <a:ln>
                <a:noFill/>
              </a:ln>
              <a:effectLst/>
            </c:spPr>
            <c:txPr>
              <a:bodyPr wrap="square" lIns="38100" tIns="19050" rIns="38100" bIns="19050" anchor="ctr">
                <a:spAutoFit/>
              </a:bodyPr>
              <a:lstStyle/>
              <a:p>
                <a:pPr>
                  <a:defRPr sz="12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Sheet1!$C$2:$C$9</c:f>
              <c:numCache>
                <c:formatCode>0%</c:formatCode>
                <c:ptCount val="8"/>
                <c:pt idx="0">
                  <c:v>0.2</c:v>
                </c:pt>
                <c:pt idx="1">
                  <c:v>0.2</c:v>
                </c:pt>
                <c:pt idx="2">
                  <c:v>0.18</c:v>
                </c:pt>
                <c:pt idx="3">
                  <c:v>0.2</c:v>
                </c:pt>
                <c:pt idx="4">
                  <c:v>0.19</c:v>
                </c:pt>
                <c:pt idx="5">
                  <c:v>0.2</c:v>
                </c:pt>
                <c:pt idx="6">
                  <c:v>0.18</c:v>
                </c:pt>
                <c:pt idx="7">
                  <c:v>0.15</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D-49E1-8241-25B87E844779}"/>
                </c:ext>
              </c:extLst>
            </c:dLbl>
            <c:dLbl>
              <c:idx val="1"/>
              <c:layout>
                <c:manualLayout>
                  <c:x val="-3.9111754551579801E-2"/>
                  <c:y val="8.53221202836843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73D-49E1-8241-25B87E84477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CD-4964-A345-504AF29AB6AA}"/>
                </c:ext>
              </c:extLst>
            </c:dLbl>
            <c:dLbl>
              <c:idx val="6"/>
              <c:tx>
                <c:rich>
                  <a:bodyPr/>
                  <a:lstStyle/>
                  <a:p>
                    <a:fld id="{A7D8445A-955E-48F2-B273-3F4727D4CD7A}" type="VALUE">
                      <a:rPr lang="en-US" smtClean="0"/>
                      <a:pPr/>
                      <a:t>[VALUE]</a:t>
                    </a:fld>
                    <a:r>
                      <a:rPr lang="en-US"/>
                      <a:t> </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3D-49E1-8241-25B87E844779}"/>
                </c:ext>
              </c:extLst>
            </c:dLbl>
            <c:dLbl>
              <c:idx val="7"/>
              <c:layout>
                <c:manualLayout>
                  <c:x val="-1.2550383203273187E-3"/>
                  <c:y val="3.5007047006003177E-2"/>
                </c:manualLayout>
              </c:layout>
              <c:tx>
                <c:rich>
                  <a:bodyPr/>
                  <a:lstStyle/>
                  <a:p>
                    <a:fld id="{4D5099B7-D0C0-45AF-84C8-54F5E9102A23}" type="VALUE">
                      <a:rPr lang="en-US" smtClean="0"/>
                      <a:pPr/>
                      <a:t>[VALUE]</a:t>
                    </a:fld>
                    <a:r>
                      <a:rPr lang="en-US"/>
                      <a:t> (3%)</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1B3-4CD6-A775-8D99918BD6D0}"/>
                </c:ext>
              </c:extLst>
            </c:dLbl>
            <c:spPr>
              <a:noFill/>
              <a:ln>
                <a:noFill/>
              </a:ln>
              <a:effectLst/>
            </c:spPr>
            <c:txPr>
              <a:bodyPr wrap="square" lIns="38100" tIns="19050" rIns="38100" bIns="19050" anchor="ctr">
                <a:spAutoFit/>
              </a:bodyPr>
              <a:lstStyle/>
              <a:p>
                <a:pPr>
                  <a:defRPr sz="1400" b="1">
                    <a:solidFill>
                      <a:schemeClr val="accent2">
                        <a:lumMod val="60000"/>
                        <a:lumOff val="40000"/>
                      </a:schemeClr>
                    </a:solidFil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Sheet1!$D$2:$D$9</c:f>
              <c:numCache>
                <c:formatCode>0%</c:formatCode>
                <c:ptCount val="8"/>
                <c:pt idx="1">
                  <c:v>0.08</c:v>
                </c:pt>
                <c:pt idx="2">
                  <c:v>7.0000000000000007E-2</c:v>
                </c:pt>
                <c:pt idx="3">
                  <c:v>0.06</c:v>
                </c:pt>
                <c:pt idx="4">
                  <c:v>0.06</c:v>
                </c:pt>
                <c:pt idx="5">
                  <c:v>0.06</c:v>
                </c:pt>
                <c:pt idx="6">
                  <c:v>0.05</c:v>
                </c:pt>
                <c:pt idx="7">
                  <c:v>0.04</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6215653953596466E-2"/>
                  <c:y val="-4.3322457236129562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dLbl>
              <c:idx val="7"/>
              <c:layout>
                <c:manualLayout>
                  <c:x val="-1.2983155037870401E-3"/>
                  <c:y val="-2.4068031797849759E-3"/>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B3-4CD6-A775-8D99918BD6D0}"/>
                </c:ext>
              </c:extLst>
            </c:dLbl>
            <c:spPr>
              <a:noFill/>
              <a:ln>
                <a:noFill/>
              </a:ln>
              <a:effectLst/>
            </c:spPr>
            <c:txPr>
              <a:bodyPr wrap="square" lIns="38100" tIns="19050" rIns="38100" bIns="19050" anchor="ctr">
                <a:spAutoFit/>
              </a:bodyPr>
              <a:lstStyle/>
              <a:p>
                <a:pPr>
                  <a:defRPr sz="12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Sheet1!$E$2:$E$9</c:f>
              <c:numCache>
                <c:formatCode>0%</c:formatCode>
                <c:ptCount val="8"/>
                <c:pt idx="0">
                  <c:v>0.22</c:v>
                </c:pt>
                <c:pt idx="1">
                  <c:v>0.22</c:v>
                </c:pt>
                <c:pt idx="2">
                  <c:v>0.2</c:v>
                </c:pt>
                <c:pt idx="3">
                  <c:v>0.18</c:v>
                </c:pt>
                <c:pt idx="4">
                  <c:v>0.2</c:v>
                </c:pt>
                <c:pt idx="5">
                  <c:v>#N/A</c:v>
                </c:pt>
                <c:pt idx="6">
                  <c:v>0.18</c:v>
                </c:pt>
                <c:pt idx="7">
                  <c:v>0.1</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1"/>
              <c:layout>
                <c:manualLayout>
                  <c:x val="-3.6693684521429785E-2"/>
                  <c:y val="-1.7629738535894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DE-45FD-B5EB-1C099286E90A}"/>
                </c:ext>
              </c:extLst>
            </c:dLbl>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dLbl>
              <c:idx val="7"/>
              <c:layout>
                <c:manualLayout>
                  <c:x val="9.1921419198559386E-5"/>
                  <c:y val="-5.59572263696945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DE-45FD-B5EB-1C099286E90A}"/>
                </c:ext>
              </c:extLst>
            </c:dLbl>
            <c:spPr>
              <a:noFill/>
              <a:ln>
                <a:noFill/>
              </a:ln>
              <a:effectLst/>
            </c:spPr>
            <c:txPr>
              <a:bodyPr wrap="square" lIns="38100" tIns="19050" rIns="38100" bIns="19050" anchor="ctr">
                <a:spAutoFit/>
              </a:bodyPr>
              <a:lstStyle/>
              <a:p>
                <a:pPr>
                  <a:defRPr sz="12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Sep '22
(S3)</c:v>
                </c:pt>
                <c:pt idx="1">
                  <c:v>Nov '22
(S4)</c:v>
                </c:pt>
                <c:pt idx="2">
                  <c:v>Dec '22
(S5)</c:v>
                </c:pt>
                <c:pt idx="3">
                  <c:v>March '23
(S6)</c:v>
                </c:pt>
                <c:pt idx="4">
                  <c:v>May '23
(S7)</c:v>
                </c:pt>
                <c:pt idx="5">
                  <c:v>Sep '23
(S9)</c:v>
                </c:pt>
                <c:pt idx="6">
                  <c:v>Feb '24
(S11)</c:v>
                </c:pt>
                <c:pt idx="7">
                  <c:v>May '24
(S12)</c:v>
                </c:pt>
              </c:strCache>
            </c:strRef>
          </c:cat>
          <c:val>
            <c:numRef>
              <c:f>Sheet1!$F$2:$F$9</c:f>
              <c:numCache>
                <c:formatCode>0%</c:formatCode>
                <c:ptCount val="8"/>
                <c:pt idx="1">
                  <c:v>0.09</c:v>
                </c:pt>
                <c:pt idx="2">
                  <c:v>0.1</c:v>
                </c:pt>
                <c:pt idx="3">
                  <c:v>0.06</c:v>
                </c:pt>
                <c:pt idx="4">
                  <c:v>7.0000000000000007E-2</c:v>
                </c:pt>
                <c:pt idx="5">
                  <c:v>7.0000000000000007E-2</c:v>
                </c:pt>
                <c:pt idx="6">
                  <c:v>7.0000000000000007E-2</c:v>
                </c:pt>
                <c:pt idx="7">
                  <c:v>0.04</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lineChart>
        <c:grouping val="stacked"/>
        <c:varyColors val="0"/>
        <c:ser>
          <c:idx val="0"/>
          <c:order val="0"/>
          <c:tx>
            <c:strRef>
              <c:f>Sheet1!$B$1</c:f>
              <c:strCache>
                <c:ptCount val="1"/>
                <c:pt idx="0">
                  <c:v>Don't know</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GM May '24
(S12)</c:v>
                </c:pt>
              </c:strCache>
            </c:strRef>
          </c:cat>
          <c:val>
            <c:numRef>
              <c:f>Sheet1!$B$2:$B$11</c:f>
              <c:numCache>
                <c:formatCode>0%</c:formatCode>
                <c:ptCount val="10"/>
                <c:pt idx="0">
                  <c:v>8.5642561321656901E-2</c:v>
                </c:pt>
                <c:pt idx="1">
                  <c:v>0.1</c:v>
                </c:pt>
                <c:pt idx="2">
                  <c:v>0.08</c:v>
                </c:pt>
                <c:pt idx="3">
                  <c:v>0.11</c:v>
                </c:pt>
                <c:pt idx="4">
                  <c:v>0.1</c:v>
                </c:pt>
                <c:pt idx="5">
                  <c:v>0.1</c:v>
                </c:pt>
                <c:pt idx="6">
                  <c:v>0.1</c:v>
                </c:pt>
                <c:pt idx="7">
                  <c:v>7.0000000000000007E-2</c:v>
                </c:pt>
                <c:pt idx="8">
                  <c:v>0.08</c:v>
                </c:pt>
                <c:pt idx="9">
                  <c:v>0.08</c:v>
                </c:pt>
              </c:numCache>
            </c:numRef>
          </c:val>
          <c:smooth val="0"/>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ln w="28575" cap="rnd">
              <a:solidFill>
                <a:srgbClr val="FF0000"/>
              </a:solidFill>
              <a:round/>
            </a:ln>
            <a:effectLst/>
          </c:spPr>
          <c:marker>
            <c:symbol val="circle"/>
            <c:size val="5"/>
            <c:spPr>
              <a:solidFill>
                <a:srgbClr val="FF0000"/>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GM May '24
(S12)</c:v>
                </c:pt>
              </c:strCache>
            </c:strRef>
          </c:cat>
          <c:val>
            <c:numRef>
              <c:f>Sheet1!$C$2:$C$11</c:f>
              <c:numCache>
                <c:formatCode>0%</c:formatCode>
                <c:ptCount val="10"/>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0.38</c:v>
                </c:pt>
              </c:numCache>
            </c:numRef>
          </c:val>
          <c:smooth val="0"/>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GM May '24
(S12)</c:v>
                </c:pt>
              </c:strCache>
            </c:strRef>
          </c:cat>
          <c:val>
            <c:numRef>
              <c:f>Sheet1!$D$2:$D$11</c:f>
              <c:numCache>
                <c:formatCode>0%</c:formatCode>
                <c:ptCount val="10"/>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0.51</c:v>
                </c:pt>
              </c:numCache>
            </c:numRef>
          </c:val>
          <c:smooth val="0"/>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marker val="1"/>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64413370085423793"/>
          <c:y val="0.88101795144268591"/>
          <c:w val="0.22074820585397256"/>
          <c:h val="0.11898204855731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3412740736404E-3"/>
          <c:y val="4.7890790272467716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GM Sept 
(S9)</c:v>
                </c:pt>
                <c:pt idx="1">
                  <c:v>GM Nov 
(S10)</c:v>
                </c:pt>
                <c:pt idx="2">
                  <c:v>GM Feb 
(S11)</c:v>
                </c:pt>
                <c:pt idx="3">
                  <c:v>GM May
(S12)</c:v>
                </c:pt>
                <c:pt idx="4">
                  <c:v>GB Benchmarking</c:v>
                </c:pt>
              </c:strCache>
            </c:strRef>
          </c:cat>
          <c:val>
            <c:numRef>
              <c:f>Sheet1!$B$8:$B$12</c:f>
              <c:numCache>
                <c:formatCode>0%</c:formatCode>
                <c:ptCount val="5"/>
                <c:pt idx="0">
                  <c:v>0.13</c:v>
                </c:pt>
                <c:pt idx="1">
                  <c:v>0.12</c:v>
                </c:pt>
                <c:pt idx="2">
                  <c:v>0.14000000000000001</c:v>
                </c:pt>
                <c:pt idx="3">
                  <c:v>0.14000000000000001</c:v>
                </c:pt>
                <c:pt idx="4">
                  <c:v>0.19</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GM Sept 
(S9)</c:v>
                </c:pt>
                <c:pt idx="1">
                  <c:v>GM Nov 
(S10)</c:v>
                </c:pt>
                <c:pt idx="2">
                  <c:v>GM Feb 
(S11)</c:v>
                </c:pt>
                <c:pt idx="3">
                  <c:v>GM May
(S12)</c:v>
                </c:pt>
                <c:pt idx="4">
                  <c:v>GB Benchmarking</c:v>
                </c:pt>
              </c:strCache>
            </c:strRef>
          </c:cat>
          <c:val>
            <c:numRef>
              <c:f>Sheet1!$C$8:$C$12</c:f>
              <c:numCache>
                <c:formatCode>0%</c:formatCode>
                <c:ptCount val="5"/>
                <c:pt idx="0">
                  <c:v>0.33</c:v>
                </c:pt>
                <c:pt idx="1">
                  <c:v>0.38</c:v>
                </c:pt>
                <c:pt idx="2">
                  <c:v>0.36</c:v>
                </c:pt>
                <c:pt idx="3">
                  <c:v>0.39</c:v>
                </c:pt>
                <c:pt idx="4">
                  <c:v>0.43</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GM Sept 
(S9)</c:v>
                </c:pt>
                <c:pt idx="1">
                  <c:v>GM Nov 
(S10)</c:v>
                </c:pt>
                <c:pt idx="2">
                  <c:v>GM Feb 
(S11)</c:v>
                </c:pt>
                <c:pt idx="3">
                  <c:v>GM May
(S12)</c:v>
                </c:pt>
                <c:pt idx="4">
                  <c:v>GB Benchmarking</c:v>
                </c:pt>
              </c:strCache>
            </c:strRef>
          </c:cat>
          <c:val>
            <c:numRef>
              <c:f>Sheet1!$D$8:$D$12</c:f>
              <c:numCache>
                <c:formatCode>0%</c:formatCode>
                <c:ptCount val="5"/>
                <c:pt idx="0">
                  <c:v>0.35</c:v>
                </c:pt>
                <c:pt idx="1">
                  <c:v>0.34</c:v>
                </c:pt>
                <c:pt idx="2">
                  <c:v>0.35</c:v>
                </c:pt>
                <c:pt idx="3">
                  <c:v>0.33</c:v>
                </c:pt>
                <c:pt idx="4">
                  <c:v>0.24</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GM Sept 
(S9)</c:v>
                </c:pt>
                <c:pt idx="1">
                  <c:v>GM Nov 
(S10)</c:v>
                </c:pt>
                <c:pt idx="2">
                  <c:v>GM Feb 
(S11)</c:v>
                </c:pt>
                <c:pt idx="3">
                  <c:v>GM May
(S12)</c:v>
                </c:pt>
                <c:pt idx="4">
                  <c:v>GB Benchmarking</c:v>
                </c:pt>
              </c:strCache>
            </c:strRef>
          </c:cat>
          <c:val>
            <c:numRef>
              <c:f>Sheet1!$E$8:$E$12</c:f>
              <c:numCache>
                <c:formatCode>0%</c:formatCode>
                <c:ptCount val="5"/>
                <c:pt idx="0">
                  <c:v>0.14000000000000001</c:v>
                </c:pt>
                <c:pt idx="1">
                  <c:v>0.12</c:v>
                </c:pt>
                <c:pt idx="2">
                  <c:v>0.12</c:v>
                </c:pt>
                <c:pt idx="3">
                  <c:v>0.1</c:v>
                </c:pt>
                <c:pt idx="4">
                  <c:v>7.0000000000000007E-2</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Sheet1!$A$8:$A$12</c:f>
              <c:strCache>
                <c:ptCount val="5"/>
                <c:pt idx="0">
                  <c:v>GM Sept 
(S9)</c:v>
                </c:pt>
                <c:pt idx="1">
                  <c:v>GM Nov 
(S10)</c:v>
                </c:pt>
                <c:pt idx="2">
                  <c:v>GM Feb 
(S11)</c:v>
                </c:pt>
                <c:pt idx="3">
                  <c:v>GM May
(S12)</c:v>
                </c:pt>
                <c:pt idx="4">
                  <c:v>GB Benchmarking</c:v>
                </c:pt>
              </c:strCache>
            </c:strRef>
          </c:cat>
          <c:val>
            <c:numRef>
              <c:f>Sheet1!$F$8:$F$12</c:f>
              <c:numCache>
                <c:formatCode>0%</c:formatCode>
                <c:ptCount val="5"/>
                <c:pt idx="0">
                  <c:v>0.05</c:v>
                </c:pt>
                <c:pt idx="1">
                  <c:v>0.03</c:v>
                </c:pt>
                <c:pt idx="2">
                  <c:v>0.03</c:v>
                </c:pt>
                <c:pt idx="3">
                  <c:v>0.04</c:v>
                </c:pt>
                <c:pt idx="4">
                  <c:v>0.05</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0.03</c:v>
                </c:pt>
                <c:pt idx="1">
                  <c:v>0.03</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363444047133E-3"/>
                  <c:y val="-2.69542579874804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0.05</c:v>
                </c:pt>
                <c:pt idx="1">
                  <c:v>0.1</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0.28000000000000003</c:v>
                </c:pt>
                <c:pt idx="1">
                  <c:v>0.36</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0.43</c:v>
                </c:pt>
                <c:pt idx="1">
                  <c:v>0.38</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0.19</c:v>
                </c:pt>
                <c:pt idx="1">
                  <c:v>0.12</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(1269)</c:v>
                </c:pt>
                <c:pt idx="1">
                  <c:v>Rented (Local Authority / Council)
(311)</c:v>
                </c:pt>
                <c:pt idx="2">
                  <c:v>Rented (Housing Association / Trust)
(310)</c:v>
                </c:pt>
                <c:pt idx="3">
                  <c:v>Rented (Private)
(648)</c:v>
                </c:pt>
              </c:strCache>
            </c:strRef>
          </c:cat>
          <c:val>
            <c:numRef>
              <c:f>Sheet1!$B$2:$B$5</c:f>
              <c:numCache>
                <c:formatCode>0%</c:formatCode>
                <c:ptCount val="4"/>
                <c:pt idx="0">
                  <c:v>0.04</c:v>
                </c:pt>
                <c:pt idx="1">
                  <c:v>0.05</c:v>
                </c:pt>
                <c:pt idx="2">
                  <c:v>0.05</c:v>
                </c:pt>
                <c:pt idx="3">
                  <c:v>0.05</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(1269)</c:v>
                </c:pt>
                <c:pt idx="1">
                  <c:v>Rented (Local Authority / Council)
(311)</c:v>
                </c:pt>
                <c:pt idx="2">
                  <c:v>Rented (Housing Association / Trust)
(310)</c:v>
                </c:pt>
                <c:pt idx="3">
                  <c:v>Rented (Private)
(648)</c:v>
                </c:pt>
              </c:strCache>
            </c:strRef>
          </c:cat>
          <c:val>
            <c:numRef>
              <c:f>Sheet1!$C$2:$C$5</c:f>
              <c:numCache>
                <c:formatCode>0%</c:formatCode>
                <c:ptCount val="4"/>
                <c:pt idx="0">
                  <c:v>0.11</c:v>
                </c:pt>
                <c:pt idx="1">
                  <c:v>0.1</c:v>
                </c:pt>
                <c:pt idx="2">
                  <c:v>0.11</c:v>
                </c:pt>
                <c:pt idx="3">
                  <c:v>0.12</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(1269)</c:v>
                </c:pt>
                <c:pt idx="1">
                  <c:v>Rented (Local Authority / Council)
(311)</c:v>
                </c:pt>
                <c:pt idx="2">
                  <c:v>Rented (Housing Association / Trust)
(310)</c:v>
                </c:pt>
                <c:pt idx="3">
                  <c:v>Rented (Private)
(648)</c:v>
                </c:pt>
              </c:strCache>
            </c:strRef>
          </c:cat>
          <c:val>
            <c:numRef>
              <c:f>Sheet1!$D$2:$D$5</c:f>
              <c:numCache>
                <c:formatCode>0%</c:formatCode>
                <c:ptCount val="4"/>
                <c:pt idx="0">
                  <c:v>0.35</c:v>
                </c:pt>
                <c:pt idx="1">
                  <c:v>0.37</c:v>
                </c:pt>
                <c:pt idx="2">
                  <c:v>0.34</c:v>
                </c:pt>
                <c:pt idx="3">
                  <c:v>0.35</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(1269)</c:v>
                </c:pt>
                <c:pt idx="1">
                  <c:v>Rented (Local Authority / Council)
(311)</c:v>
                </c:pt>
                <c:pt idx="2">
                  <c:v>Rented (Housing Association / Trust)
(310)</c:v>
                </c:pt>
                <c:pt idx="3">
                  <c:v>Rented (Private)
(648)</c:v>
                </c:pt>
              </c:strCache>
            </c:strRef>
          </c:cat>
          <c:val>
            <c:numRef>
              <c:f>Sheet1!$E$2:$E$5</c:f>
              <c:numCache>
                <c:formatCode>0%</c:formatCode>
                <c:ptCount val="4"/>
                <c:pt idx="0">
                  <c:v>0.36</c:v>
                </c:pt>
                <c:pt idx="1">
                  <c:v>0.35</c:v>
                </c:pt>
                <c:pt idx="2">
                  <c:v>0.35</c:v>
                </c:pt>
                <c:pt idx="3">
                  <c:v>0.38</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(1269)</c:v>
                </c:pt>
                <c:pt idx="1">
                  <c:v>Rented (Local Authority / Council)
(311)</c:v>
                </c:pt>
                <c:pt idx="2">
                  <c:v>Rented (Housing Association / Trust)
(310)</c:v>
                </c:pt>
                <c:pt idx="3">
                  <c:v>Rented (Private)
(648)</c:v>
                </c:pt>
              </c:strCache>
            </c:strRef>
          </c:cat>
          <c:val>
            <c:numRef>
              <c:f>Sheet1!$F$2:$F$5</c:f>
              <c:numCache>
                <c:formatCode>0%</c:formatCode>
                <c:ptCount val="4"/>
                <c:pt idx="0">
                  <c:v>0.13</c:v>
                </c:pt>
                <c:pt idx="1">
                  <c:v>0.13</c:v>
                </c:pt>
                <c:pt idx="2">
                  <c:v>0.15</c:v>
                </c:pt>
                <c:pt idx="3">
                  <c:v>0.12</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dLbl>
              <c:idx val="0"/>
              <c:layout>
                <c:manualLayout>
                  <c:x val="-1.2320763212102521E-3"/>
                  <c:y val="2.4857866503470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0.12</c:v>
                </c:pt>
                <c:pt idx="1">
                  <c:v>0.05</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0.85</c:v>
                </c:pt>
                <c:pt idx="1">
                  <c:v>0.91</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 / Prefer not to say </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0.04</c:v>
                </c:pt>
                <c:pt idx="1">
                  <c:v>0.04</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Nov '22
(S4)</c:v>
                </c:pt>
                <c:pt idx="1">
                  <c:v>Dec '22
(S5)</c:v>
                </c:pt>
                <c:pt idx="2">
                  <c:v>Mar '23 
(S6)</c:v>
                </c:pt>
                <c:pt idx="3">
                  <c:v>May '23 
(S7)</c:v>
                </c:pt>
                <c:pt idx="4">
                  <c:v>July '23 
(S8)</c:v>
                </c:pt>
                <c:pt idx="5">
                  <c:v>Sept '23
(S9)</c:v>
                </c:pt>
                <c:pt idx="6">
                  <c:v>Nov '23 
(S10)</c:v>
                </c:pt>
                <c:pt idx="7">
                  <c:v>Feb '24
(S11)</c:v>
                </c:pt>
                <c:pt idx="8">
                  <c:v>June '24
(S12)</c:v>
                </c:pt>
              </c:strCache>
            </c:strRef>
          </c:cat>
          <c:val>
            <c:numRef>
              <c:f>Sheet1!$C$5:$C$13</c:f>
              <c:numCache>
                <c:formatCode>0%</c:formatCode>
                <c:ptCount val="9"/>
                <c:pt idx="0">
                  <c:v>0.18</c:v>
                </c:pt>
                <c:pt idx="1">
                  <c:v>0.16</c:v>
                </c:pt>
                <c:pt idx="2">
                  <c:v>0.18</c:v>
                </c:pt>
                <c:pt idx="3">
                  <c:v>0.18</c:v>
                </c:pt>
                <c:pt idx="4">
                  <c:v>0.18</c:v>
                </c:pt>
                <c:pt idx="5">
                  <c:v>0.17</c:v>
                </c:pt>
                <c:pt idx="6">
                  <c:v>0.19</c:v>
                </c:pt>
                <c:pt idx="7">
                  <c:v>0.2</c:v>
                </c:pt>
                <c:pt idx="8">
                  <c:v>0.2</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extLst/>
            </c:strRef>
          </c:cat>
          <c:val>
            <c:numRef>
              <c:f>Sheet1!$B$4:$B$7</c:f>
              <c:numCache>
                <c:formatCode>0%</c:formatCode>
                <c:ptCount val="4"/>
                <c:pt idx="0">
                  <c:v>0.05</c:v>
                </c:pt>
                <c:pt idx="1">
                  <c:v>0.18</c:v>
                </c:pt>
                <c:pt idx="2">
                  <c:v>0.15</c:v>
                </c:pt>
                <c:pt idx="3">
                  <c:v>7.0000000000000007E-2</c:v>
                </c:pt>
              </c:numCache>
              <c:extLst/>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extLst/>
            </c:strRef>
          </c:cat>
          <c:val>
            <c:numRef>
              <c:f>Sheet1!$C$4:$C$7</c:f>
              <c:numCache>
                <c:formatCode>0%</c:formatCode>
                <c:ptCount val="4"/>
                <c:pt idx="0">
                  <c:v>0.91</c:v>
                </c:pt>
                <c:pt idx="1">
                  <c:v>0.79</c:v>
                </c:pt>
                <c:pt idx="2">
                  <c:v>0.83</c:v>
                </c:pt>
                <c:pt idx="3">
                  <c:v>0.89</c:v>
                </c:pt>
              </c:numCache>
              <c:extLst/>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dLbl>
              <c:idx val="2"/>
              <c:layout>
                <c:manualLayout>
                  <c:x val="0"/>
                  <c:y val="-4.12819105918330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7F-45CD-B20A-CB3BCED9DA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extLst/>
            </c:strRef>
          </c:cat>
          <c:val>
            <c:numRef>
              <c:f>Sheet1!$D$4:$D$7</c:f>
              <c:numCache>
                <c:formatCode>0%</c:formatCode>
                <c:ptCount val="4"/>
                <c:pt idx="0">
                  <c:v>0.03</c:v>
                </c:pt>
                <c:pt idx="1">
                  <c:v>0.03</c:v>
                </c:pt>
                <c:pt idx="2">
                  <c:v>0.01</c:v>
                </c:pt>
                <c:pt idx="3">
                  <c:v>0.02</c:v>
                </c:pt>
              </c:numCache>
              <c:extLst/>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Sheet1!$B$4:$B$11</c:f>
              <c:numCache>
                <c:formatCode>0%</c:formatCode>
                <c:ptCount val="8"/>
                <c:pt idx="0">
                  <c:v>0.57999999999999996</c:v>
                </c:pt>
                <c:pt idx="1">
                  <c:v>0.57999999999999996</c:v>
                </c:pt>
                <c:pt idx="2">
                  <c:v>0.54</c:v>
                </c:pt>
                <c:pt idx="3">
                  <c:v>0.57999999999999996</c:v>
                </c:pt>
                <c:pt idx="4">
                  <c:v>0.59</c:v>
                </c:pt>
                <c:pt idx="5">
                  <c:v>0.61</c:v>
                </c:pt>
                <c:pt idx="6">
                  <c:v>0.64</c:v>
                </c:pt>
                <c:pt idx="7">
                  <c:v>0.66</c:v>
                </c:pt>
              </c:numCache>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Sheet1!$C$4:$C$11</c:f>
              <c:numCache>
                <c:formatCode>0%</c:formatCode>
                <c:ptCount val="8"/>
                <c:pt idx="0">
                  <c:v>0.25</c:v>
                </c:pt>
                <c:pt idx="1">
                  <c:v>0.24</c:v>
                </c:pt>
                <c:pt idx="2">
                  <c:v>0.27</c:v>
                </c:pt>
                <c:pt idx="3">
                  <c:v>0.24</c:v>
                </c:pt>
                <c:pt idx="4">
                  <c:v>0.24</c:v>
                </c:pt>
                <c:pt idx="5">
                  <c:v>0.24</c:v>
                </c:pt>
                <c:pt idx="6">
                  <c:v>0.22</c:v>
                </c:pt>
                <c:pt idx="7">
                  <c:v>0.21</c:v>
                </c:pt>
              </c:numCache>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Sheet1!$D$4:$D$11</c:f>
              <c:numCache>
                <c:formatCode>0%</c:formatCode>
                <c:ptCount val="8"/>
                <c:pt idx="0">
                  <c:v>0.14000000000000001</c:v>
                </c:pt>
                <c:pt idx="1">
                  <c:v>0.13</c:v>
                </c:pt>
                <c:pt idx="2">
                  <c:v>0.15</c:v>
                </c:pt>
                <c:pt idx="3">
                  <c:v>0.14000000000000001</c:v>
                </c:pt>
                <c:pt idx="4">
                  <c:v>0.12</c:v>
                </c:pt>
                <c:pt idx="5">
                  <c:v>0.1</c:v>
                </c:pt>
                <c:pt idx="6">
                  <c:v>0.11</c:v>
                </c:pt>
                <c:pt idx="7">
                  <c:v>0.1</c:v>
                </c:pt>
              </c:numCache>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960333546224066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Sheet1!$B$4:$B$11</c:f>
              <c:numCache>
                <c:formatCode>0%</c:formatCode>
                <c:ptCount val="8"/>
                <c:pt idx="0">
                  <c:v>0.63</c:v>
                </c:pt>
                <c:pt idx="1">
                  <c:v>0.61</c:v>
                </c:pt>
                <c:pt idx="2">
                  <c:v>0.56000000000000005</c:v>
                </c:pt>
                <c:pt idx="3">
                  <c:v>0.6</c:v>
                </c:pt>
                <c:pt idx="4">
                  <c:v>0.63</c:v>
                </c:pt>
                <c:pt idx="5">
                  <c:v>0.65</c:v>
                </c:pt>
                <c:pt idx="6">
                  <c:v>0.65</c:v>
                </c:pt>
                <c:pt idx="7">
                  <c:v>0.69</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Sheet1!$C$4:$C$11</c:f>
              <c:numCache>
                <c:formatCode>0%</c:formatCode>
                <c:ptCount val="8"/>
                <c:pt idx="0">
                  <c:v>0.23</c:v>
                </c:pt>
                <c:pt idx="1">
                  <c:v>0.22</c:v>
                </c:pt>
                <c:pt idx="2">
                  <c:v>0.23</c:v>
                </c:pt>
                <c:pt idx="3">
                  <c:v>0.23</c:v>
                </c:pt>
                <c:pt idx="4">
                  <c:v>0.21</c:v>
                </c:pt>
                <c:pt idx="5">
                  <c:v>0.21</c:v>
                </c:pt>
                <c:pt idx="6">
                  <c:v>0.22</c:v>
                </c:pt>
                <c:pt idx="7">
                  <c:v>0.19</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Sheet1!$D$4:$D$11</c:f>
              <c:numCache>
                <c:formatCode>0%</c:formatCode>
                <c:ptCount val="8"/>
                <c:pt idx="0">
                  <c:v>0.12</c:v>
                </c:pt>
                <c:pt idx="1">
                  <c:v>0.12</c:v>
                </c:pt>
                <c:pt idx="2">
                  <c:v>0.15</c:v>
                </c:pt>
                <c:pt idx="3">
                  <c:v>0.13</c:v>
                </c:pt>
                <c:pt idx="4">
                  <c:v>0.11</c:v>
                </c:pt>
                <c:pt idx="5">
                  <c:v>0.1</c:v>
                </c:pt>
                <c:pt idx="6">
                  <c:v>0.08</c:v>
                </c:pt>
                <c:pt idx="7">
                  <c:v>0.08</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207201250885427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Sheet1!$B$4:$B$11</c:f>
              <c:numCache>
                <c:formatCode>0%</c:formatCode>
                <c:ptCount val="8"/>
                <c:pt idx="0">
                  <c:v>0.56000000000000005</c:v>
                </c:pt>
                <c:pt idx="1">
                  <c:v>0.56000000000000005</c:v>
                </c:pt>
                <c:pt idx="2">
                  <c:v>0.51</c:v>
                </c:pt>
                <c:pt idx="3">
                  <c:v>0.54</c:v>
                </c:pt>
                <c:pt idx="4">
                  <c:v>0.56000000000000005</c:v>
                </c:pt>
                <c:pt idx="5">
                  <c:v>0.59</c:v>
                </c:pt>
                <c:pt idx="6">
                  <c:v>0.61</c:v>
                </c:pt>
                <c:pt idx="7">
                  <c:v>0.64</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Sheet1!$C$4:$C$11</c:f>
              <c:numCache>
                <c:formatCode>0%</c:formatCode>
                <c:ptCount val="8"/>
                <c:pt idx="0">
                  <c:v>0.28000000000000003</c:v>
                </c:pt>
                <c:pt idx="1">
                  <c:v>0.27</c:v>
                </c:pt>
                <c:pt idx="2">
                  <c:v>0.27</c:v>
                </c:pt>
                <c:pt idx="3">
                  <c:v>0.28000000000000003</c:v>
                </c:pt>
                <c:pt idx="4">
                  <c:v>0.26</c:v>
                </c:pt>
                <c:pt idx="5">
                  <c:v>0.25</c:v>
                </c:pt>
                <c:pt idx="6">
                  <c:v>0.23</c:v>
                </c:pt>
                <c:pt idx="7">
                  <c:v>0.22</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Jan 
(S5)</c:v>
                </c:pt>
                <c:pt idx="1">
                  <c:v>March (S6)</c:v>
                </c:pt>
                <c:pt idx="2">
                  <c:v>May 
(S7)</c:v>
                </c:pt>
                <c:pt idx="3">
                  <c:v>July 
(S8)</c:v>
                </c:pt>
                <c:pt idx="4">
                  <c:v>Sep 
(S9)</c:v>
                </c:pt>
                <c:pt idx="5">
                  <c:v>Nov 
(S10)</c:v>
                </c:pt>
                <c:pt idx="6">
                  <c:v>Feb '24
(S11)</c:v>
                </c:pt>
                <c:pt idx="7">
                  <c:v>May '24
(S12)</c:v>
                </c:pt>
              </c:strCache>
            </c:strRef>
          </c:cat>
          <c:val>
            <c:numRef>
              <c:f>Sheet1!$D$4:$D$11</c:f>
              <c:numCache>
                <c:formatCode>0%</c:formatCode>
                <c:ptCount val="8"/>
                <c:pt idx="0">
                  <c:v>0.14000000000000001</c:v>
                </c:pt>
                <c:pt idx="1">
                  <c:v>0.12</c:v>
                </c:pt>
                <c:pt idx="2">
                  <c:v>0.17</c:v>
                </c:pt>
                <c:pt idx="3">
                  <c:v>0.15</c:v>
                </c:pt>
                <c:pt idx="4">
                  <c:v>0.13</c:v>
                </c:pt>
                <c:pt idx="5">
                  <c:v>0.12</c:v>
                </c:pt>
                <c:pt idx="6">
                  <c:v>0.12</c:v>
                </c:pt>
                <c:pt idx="7">
                  <c:v>0.11</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06923469887887"/>
          <c:y val="0.12360465566289451"/>
          <c:w val="0.48208602534259726"/>
          <c:h val="0.85722351215345771"/>
        </c:manualLayout>
      </c:layout>
      <c:doughnut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B3A-41C7-BDDE-8B8D2A570D1C}"/>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3B3A-41C7-BDDE-8B8D2A570D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3A-41C7-BDDE-8B8D2A570D1C}"/>
              </c:ext>
            </c:extLst>
          </c:dPt>
          <c:dLbls>
            <c:dLbl>
              <c:idx val="1"/>
              <c:layout>
                <c:manualLayout>
                  <c:x val="0"/>
                  <c:y val="-1.775337349043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3A-41C7-BDDE-8B8D2A570D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Prefer not to say</c:v>
                </c:pt>
              </c:strCache>
            </c:strRef>
          </c:cat>
          <c:val>
            <c:numRef>
              <c:f>Sheet1!$B$2:$B$4</c:f>
              <c:numCache>
                <c:formatCode>0%</c:formatCode>
                <c:ptCount val="3"/>
                <c:pt idx="0">
                  <c:v>0.1</c:v>
                </c:pt>
                <c:pt idx="1">
                  <c:v>0.87</c:v>
                </c:pt>
                <c:pt idx="2">
                  <c:v>0.04</c:v>
                </c:pt>
              </c:numCache>
            </c:numRef>
          </c:val>
          <c:extLst>
            <c:ext xmlns:c16="http://schemas.microsoft.com/office/drawing/2014/chart" uri="{C3380CC4-5D6E-409C-BE32-E72D297353CC}">
              <c16:uniqueId val="{00000006-3B3A-41C7-BDDE-8B8D2A570D1C}"/>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19716836416436"/>
          <c:y val="2.578124841404722E-2"/>
          <c:w val="0.65624024679721915"/>
          <c:h val="0.94843750317190556"/>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Those renting their home </c:v>
                </c:pt>
                <c:pt idx="1">
                  <c:v>Those with a physical or mental health condition lasting longer than 12 months </c:v>
                </c:pt>
                <c:pt idx="2">
                  <c:v>Those aged 16-24</c:v>
                </c:pt>
                <c:pt idx="3">
                  <c:v>Those with a disability </c:v>
                </c:pt>
              </c:strCache>
            </c:strRef>
          </c:cat>
          <c:val>
            <c:numRef>
              <c:f>Sheet1!$B$2:$B$5</c:f>
              <c:numCache>
                <c:formatCode>0%</c:formatCode>
                <c:ptCount val="4"/>
                <c:pt idx="0">
                  <c:v>0.15</c:v>
                </c:pt>
                <c:pt idx="1">
                  <c:v>0.16</c:v>
                </c:pt>
                <c:pt idx="2">
                  <c:v>0.17</c:v>
                </c:pt>
                <c:pt idx="3">
                  <c:v>0.17</c:v>
                </c:pt>
              </c:numCache>
            </c:numRef>
          </c:val>
          <c:extLst>
            <c:ext xmlns:c16="http://schemas.microsoft.com/office/drawing/2014/chart" uri="{C3380CC4-5D6E-409C-BE32-E72D297353CC}">
              <c16:uniqueId val="{00000000-7940-4729-9D87-6C003E41C75D}"/>
            </c:ext>
          </c:extLst>
        </c:ser>
        <c:dLbls>
          <c:showLegendKey val="0"/>
          <c:showVal val="0"/>
          <c:showCatName val="0"/>
          <c:showSerName val="0"/>
          <c:showPercent val="0"/>
          <c:showBubbleSize val="0"/>
        </c:dLbls>
        <c:gapWidth val="182"/>
        <c:axId val="1369101599"/>
        <c:axId val="1369092959"/>
      </c:barChart>
      <c:catAx>
        <c:axId val="1369101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092959"/>
        <c:crosses val="autoZero"/>
        <c:auto val="1"/>
        <c:lblAlgn val="ctr"/>
        <c:lblOffset val="100"/>
        <c:noMultiLvlLbl val="0"/>
      </c:catAx>
      <c:valAx>
        <c:axId val="1369092959"/>
        <c:scaling>
          <c:orientation val="minMax"/>
        </c:scaling>
        <c:delete val="1"/>
        <c:axPos val="b"/>
        <c:numFmt formatCode="0%" sourceLinked="1"/>
        <c:majorTickMark val="none"/>
        <c:minorTickMark val="none"/>
        <c:tickLblPos val="nextTo"/>
        <c:crossAx val="1369101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4312850841599"/>
          <c:y val="2.4980708246731681E-2"/>
          <c:w val="0.74752848493948854"/>
          <c:h val="0.78161643668583736"/>
        </c:manualLayout>
      </c:layout>
      <c:barChart>
        <c:barDir val="bar"/>
        <c:grouping val="stacked"/>
        <c:varyColors val="0"/>
        <c:ser>
          <c:idx val="0"/>
          <c:order val="0"/>
          <c:tx>
            <c:strRef>
              <c:f>Sheet1!$A$2</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70D6-4D66-9007-34AE4B5B373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0%</c:formatCode>
                <c:ptCount val="1"/>
                <c:pt idx="0">
                  <c:v>0.47</c:v>
                </c:pt>
              </c:numCache>
            </c:numRef>
          </c:val>
          <c:extLst>
            <c:ext xmlns:c16="http://schemas.microsoft.com/office/drawing/2014/chart" uri="{C3380CC4-5D6E-409C-BE32-E72D297353CC}">
              <c16:uniqueId val="{00000006-70D6-4D66-9007-34AE4B5B373C}"/>
            </c:ext>
          </c:extLst>
        </c:ser>
        <c:ser>
          <c:idx val="1"/>
          <c:order val="1"/>
          <c:tx>
            <c:strRef>
              <c:f>Sheet1!$A$3</c:f>
              <c:strCache>
                <c:ptCount val="1"/>
                <c:pt idx="0">
                  <c:v>No</c:v>
                </c:pt>
              </c:strCache>
            </c:strRef>
          </c:tx>
          <c:spPr>
            <a:solidFill>
              <a:srgbClr val="7030A0"/>
            </a:solidFill>
            <a:ln w="19050">
              <a:solidFill>
                <a:schemeClr val="lt1"/>
              </a:solidFill>
            </a:ln>
            <a:effectLst/>
          </c:spPr>
          <c:invertIfNegative val="0"/>
          <c:dPt>
            <c:idx val="0"/>
            <c:invertIfNegative val="0"/>
            <c:bubble3D val="0"/>
            <c:spPr>
              <a:solidFill>
                <a:srgbClr val="7030A0"/>
              </a:solidFill>
              <a:ln w="19050">
                <a:solidFill>
                  <a:schemeClr val="lt1"/>
                </a:solidFill>
              </a:ln>
              <a:effectLst/>
            </c:spPr>
            <c:extLst>
              <c:ext xmlns:c16="http://schemas.microsoft.com/office/drawing/2014/chart" uri="{C3380CC4-5D6E-409C-BE32-E72D297353CC}">
                <c16:uniqueId val="{00000003-6457-493B-8AB4-FC5A0A66A594}"/>
              </c:ext>
            </c:extLst>
          </c:dPt>
          <c:dLbls>
            <c:dLbl>
              <c:idx val="0"/>
              <c:layout>
                <c:manualLayout>
                  <c:x val="0"/>
                  <c:y val="-1.775337349043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57-493B-8AB4-FC5A0A66A59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0.48</c:v>
                </c:pt>
              </c:numCache>
            </c:numRef>
          </c:val>
          <c:extLst>
            <c:ext xmlns:c16="http://schemas.microsoft.com/office/drawing/2014/chart" uri="{C3380CC4-5D6E-409C-BE32-E72D297353CC}">
              <c16:uniqueId val="{00000007-70D6-4D66-9007-34AE4B5B373C}"/>
            </c:ext>
          </c:extLst>
        </c:ser>
        <c:ser>
          <c:idx val="2"/>
          <c:order val="2"/>
          <c:tx>
            <c:strRef>
              <c:f>Sheet1!$A$4</c:f>
              <c:strCache>
                <c:ptCount val="1"/>
                <c:pt idx="0">
                  <c:v>Don't know/ Prefer not to say</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6457-493B-8AB4-FC5A0A66A594}"/>
              </c:ext>
            </c:extLst>
          </c:dPt>
          <c:cat>
            <c:strRef>
              <c:f>Sheet1!$B$1</c:f>
              <c:strCache>
                <c:ptCount val="1"/>
                <c:pt idx="0">
                  <c:v>Column1</c:v>
                </c:pt>
              </c:strCache>
            </c:strRef>
          </c:cat>
          <c:val>
            <c:numRef>
              <c:f>Sheet1!$B$4</c:f>
              <c:numCache>
                <c:formatCode>0%</c:formatCode>
                <c:ptCount val="1"/>
                <c:pt idx="0">
                  <c:v>0.05</c:v>
                </c:pt>
              </c:numCache>
            </c:numRef>
          </c:val>
          <c:extLst>
            <c:ext xmlns:c16="http://schemas.microsoft.com/office/drawing/2014/chart" uri="{C3380CC4-5D6E-409C-BE32-E72D297353CC}">
              <c16:uniqueId val="{00000008-70D6-4D66-9007-34AE4B5B373C}"/>
            </c:ext>
          </c:extLst>
        </c:ser>
        <c:dLbls>
          <c:showLegendKey val="0"/>
          <c:showVal val="0"/>
          <c:showCatName val="0"/>
          <c:showSerName val="0"/>
          <c:showPercent val="0"/>
          <c:showBubbleSize val="0"/>
        </c:dLbls>
        <c:gapWidth val="100"/>
        <c:overlap val="100"/>
        <c:axId val="817428128"/>
        <c:axId val="817413728"/>
      </c:barChart>
      <c:valAx>
        <c:axId val="817413728"/>
        <c:scaling>
          <c:orientation val="minMax"/>
        </c:scaling>
        <c:delete val="1"/>
        <c:axPos val="b"/>
        <c:numFmt formatCode="0%" sourceLinked="1"/>
        <c:majorTickMark val="out"/>
        <c:minorTickMark val="none"/>
        <c:tickLblPos val="nextTo"/>
        <c:crossAx val="817428128"/>
        <c:crosses val="autoZero"/>
        <c:crossBetween val="between"/>
      </c:valAx>
      <c:catAx>
        <c:axId val="817428128"/>
        <c:scaling>
          <c:orientation val="minMax"/>
        </c:scaling>
        <c:delete val="1"/>
        <c:axPos val="l"/>
        <c:numFmt formatCode="General" sourceLinked="1"/>
        <c:majorTickMark val="out"/>
        <c:minorTickMark val="none"/>
        <c:tickLblPos val="nextTo"/>
        <c:crossAx val="817413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6979217986383"/>
          <c:y val="6.6671826785705554E-3"/>
          <c:w val="0.45789673363852451"/>
          <c:h val="0.69405717811622569"/>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8A1-4CD8-9904-8BA5B36F096B}"/>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38A1-4CD8-9904-8BA5B36F09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A1-4CD8-9904-8BA5B36F096B}"/>
              </c:ext>
            </c:extLst>
          </c:dPt>
          <c:dLbls>
            <c:dLbl>
              <c:idx val="1"/>
              <c:layout>
                <c:manualLayout>
                  <c:x val="0"/>
                  <c:y val="-1.775337349043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A1-4CD8-9904-8BA5B36F09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Prefer not to say</c:v>
                </c:pt>
              </c:strCache>
            </c:strRef>
          </c:cat>
          <c:val>
            <c:numRef>
              <c:f>Sheet1!$B$2:$B$4</c:f>
              <c:numCache>
                <c:formatCode>0%</c:formatCode>
                <c:ptCount val="3"/>
                <c:pt idx="0">
                  <c:v>0.4</c:v>
                </c:pt>
                <c:pt idx="1">
                  <c:v>0.55000000000000004</c:v>
                </c:pt>
                <c:pt idx="2">
                  <c:v>0.05</c:v>
                </c:pt>
              </c:numCache>
            </c:numRef>
          </c:val>
          <c:extLst>
            <c:ext xmlns:c16="http://schemas.microsoft.com/office/drawing/2014/chart" uri="{C3380CC4-5D6E-409C-BE32-E72D297353CC}">
              <c16:uniqueId val="{00000006-38A1-4CD8-9904-8BA5B36F096B}"/>
            </c:ext>
          </c:extLst>
        </c:ser>
        <c:dLbls>
          <c:showLegendKey val="0"/>
          <c:showVal val="0"/>
          <c:showCatName val="0"/>
          <c:showSerName val="0"/>
          <c:showPercent val="0"/>
          <c:showBubbleSize val="0"/>
          <c:showLeaderLines val="1"/>
        </c:dLbls>
        <c:firstSliceAng val="204"/>
        <c:holeSize val="55"/>
      </c:doughnutChart>
      <c:spPr>
        <a:noFill/>
        <a:ln>
          <a:noFill/>
        </a:ln>
        <a:effectLst/>
      </c:spPr>
    </c:plotArea>
    <c:legend>
      <c:legendPos val="l"/>
      <c:layout>
        <c:manualLayout>
          <c:xMode val="edge"/>
          <c:yMode val="edge"/>
          <c:x val="9.1341606821132276E-3"/>
          <c:y val="6.5779798461012687E-2"/>
          <c:w val="0.27354833373490073"/>
          <c:h val="0.40809055790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r>
              <a:rPr lang="en-GB" sz="1400" b="1" baseline="0">
                <a:solidFill>
                  <a:srgbClr val="5C5B5A"/>
                </a:solidFill>
              </a:rPr>
              <a:t> (November - May</a:t>
            </a:r>
            <a:r>
              <a:rPr lang="en-GB" sz="1400" b="1">
                <a:solidFill>
                  <a:srgbClr val="5C5B5A"/>
                </a:solidFill>
              </a:rPr>
              <a:t> 2024</a:t>
            </a:r>
            <a:r>
              <a:rPr lang="en-GB" sz="1400" b="1" baseline="0">
                <a:solidFill>
                  <a:srgbClr val="5C5B5A"/>
                </a:solidFill>
              </a:rPr>
              <a:t>)</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S10+S11+S12:Total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(n=105)</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0.73</c:v>
                </c:pt>
                <c:pt idx="1">
                  <c:v>0.12</c:v>
                </c:pt>
                <c:pt idx="2">
                  <c:v>7.0000000000000007E-2</c:v>
                </c:pt>
                <c:pt idx="3">
                  <c:v>0.05</c:v>
                </c:pt>
                <c:pt idx="4">
                  <c:v>0.02</c:v>
                </c:pt>
                <c:pt idx="5">
                  <c:v>0.02</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(n=69)</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c:v>
                </c:pt>
                <c:pt idx="1">
                  <c:v>0.22</c:v>
                </c:pt>
                <c:pt idx="2">
                  <c:v>0.18</c:v>
                </c:pt>
                <c:pt idx="3">
                  <c:v>7.0000000000000007E-2</c:v>
                </c:pt>
                <c:pt idx="4">
                  <c:v>0.08</c:v>
                </c:pt>
                <c:pt idx="5">
                  <c:v>0.14000000000000001</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0.44</c:v>
                </c:pt>
                <c:pt idx="1">
                  <c:v>0.2</c:v>
                </c:pt>
                <c:pt idx="2">
                  <c:v>0.13</c:v>
                </c:pt>
                <c:pt idx="3">
                  <c:v>7.0000000000000007E-2</c:v>
                </c:pt>
                <c:pt idx="4">
                  <c:v>0.05</c:v>
                </c:pt>
                <c:pt idx="5">
                  <c:v>0.1</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(November – May 2024)</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0.04</c:v>
                </c:pt>
                <c:pt idx="1">
                  <c:v>0.04</c:v>
                </c:pt>
                <c:pt idx="2">
                  <c:v>0.03</c:v>
                </c:pt>
                <c:pt idx="3">
                  <c:v>0.05</c:v>
                </c:pt>
                <c:pt idx="4">
                  <c:v>7.0000000000000007E-2</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0.02</c:v>
                </c:pt>
                <c:pt idx="1">
                  <c:v>0.02</c:v>
                </c:pt>
                <c:pt idx="2">
                  <c:v>0.02</c:v>
                </c:pt>
                <c:pt idx="3">
                  <c:v>0.04</c:v>
                </c:pt>
                <c:pt idx="4">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0.05</c:v>
                </c:pt>
                <c:pt idx="1">
                  <c:v>0.05</c:v>
                </c:pt>
                <c:pt idx="2">
                  <c:v>0.06</c:v>
                </c:pt>
                <c:pt idx="3">
                  <c:v>0.08</c:v>
                </c:pt>
                <c:pt idx="4">
                  <c:v>0.1</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Sheet1!$D$1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Nov '22
(S4)</c:v>
                </c:pt>
                <c:pt idx="1">
                  <c:v>Dec '22
(S5)</c:v>
                </c:pt>
                <c:pt idx="2">
                  <c:v>Mar '23 
(S6)</c:v>
                </c:pt>
                <c:pt idx="3">
                  <c:v>May '23 
(S7)</c:v>
                </c:pt>
                <c:pt idx="4">
                  <c:v>July '23 
(S8)</c:v>
                </c:pt>
                <c:pt idx="5">
                  <c:v>Sept '23
(S9)</c:v>
                </c:pt>
                <c:pt idx="6">
                  <c:v>Nov '23 
(S10)</c:v>
                </c:pt>
                <c:pt idx="7">
                  <c:v>Feb '24
(S11)</c:v>
                </c:pt>
                <c:pt idx="8">
                  <c:v>June '24 
(S12)</c:v>
                </c:pt>
              </c:strCache>
            </c:strRef>
          </c:cat>
          <c:val>
            <c:numRef>
              <c:f>Sheet1!$D$5:$D$13</c:f>
              <c:numCache>
                <c:formatCode>0%</c:formatCode>
                <c:ptCount val="9"/>
                <c:pt idx="0">
                  <c:v>0.19</c:v>
                </c:pt>
                <c:pt idx="1">
                  <c:v>0.18</c:v>
                </c:pt>
                <c:pt idx="2">
                  <c:v>0.17</c:v>
                </c:pt>
                <c:pt idx="3">
                  <c:v>0.18</c:v>
                </c:pt>
                <c:pt idx="4">
                  <c:v>0.17</c:v>
                </c:pt>
                <c:pt idx="5">
                  <c:v>0.18</c:v>
                </c:pt>
                <c:pt idx="6">
                  <c:v>0.18</c:v>
                </c:pt>
                <c:pt idx="7">
                  <c:v>0.18</c:v>
                </c:pt>
                <c:pt idx="8">
                  <c:v>0.18</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0.02</c:v>
                </c:pt>
                <c:pt idx="2">
                  <c:v>0.01</c:v>
                </c:pt>
                <c:pt idx="3">
                  <c:v>0.03</c:v>
                </c:pt>
                <c:pt idx="4">
                  <c:v>0.06</c:v>
                </c:pt>
              </c:numCache>
            </c:numRef>
          </c:val>
          <c:extLst>
            <c:ext xmlns:c16="http://schemas.microsoft.com/office/drawing/2014/chart" uri="{C3380CC4-5D6E-409C-BE32-E72D297353CC}">
              <c16:uniqueId val="{00000000-EFC2-4021-8383-FE5C3FFC7702}"/>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0.02</c:v>
                </c:pt>
                <c:pt idx="1">
                  <c:v>0.02</c:v>
                </c:pt>
                <c:pt idx="2">
                  <c:v>0.02</c:v>
                </c:pt>
                <c:pt idx="3">
                  <c:v>0.03</c:v>
                </c:pt>
                <c:pt idx="4">
                  <c:v>0.02</c:v>
                </c:pt>
              </c:numCache>
            </c:numRef>
          </c:val>
          <c:extLst>
            <c:ext xmlns:c16="http://schemas.microsoft.com/office/drawing/2014/chart" uri="{C3380CC4-5D6E-409C-BE32-E72D297353CC}">
              <c16:uniqueId val="{00000001-EFC2-4021-8383-FE5C3FFC7702}"/>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0.06</c:v>
                </c:pt>
                <c:pt idx="1">
                  <c:v>0.04</c:v>
                </c:pt>
                <c:pt idx="2">
                  <c:v>0.05</c:v>
                </c:pt>
                <c:pt idx="3">
                  <c:v>0.08</c:v>
                </c:pt>
                <c:pt idx="4">
                  <c:v>0.06</c:v>
                </c:pt>
              </c:numCache>
            </c:numRef>
          </c:val>
          <c:extLst>
            <c:ext xmlns:c16="http://schemas.microsoft.com/office/drawing/2014/chart" uri="{C3380CC4-5D6E-409C-BE32-E72D297353CC}">
              <c16:uniqueId val="{00000002-EFC2-4021-8383-FE5C3FFC7702}"/>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November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Cache>
                <c:formatCode>0%</c:formatCode>
                <c:ptCount val="6"/>
                <c:pt idx="0">
                  <c:v>0.64</c:v>
                </c:pt>
                <c:pt idx="1">
                  <c:v>0.18</c:v>
                </c:pt>
                <c:pt idx="2">
                  <c:v>0.09</c:v>
                </c:pt>
                <c:pt idx="3">
                  <c:v>0.05</c:v>
                </c:pt>
                <c:pt idx="4">
                  <c:v>0.02</c:v>
                </c:pt>
                <c:pt idx="5">
                  <c:v>0.02</c:v>
                </c:pt>
              </c:numCache>
            </c:numRef>
          </c:val>
          <c:extLst>
            <c:ext xmlns:c16="http://schemas.microsoft.com/office/drawing/2014/chart" uri="{C3380CC4-5D6E-409C-BE32-E72D297353CC}">
              <c16:uniqueId val="{00000000-3871-4303-8AAC-000309872BA0}"/>
            </c:ext>
          </c:extLst>
        </c:ser>
        <c:ser>
          <c:idx val="7"/>
          <c:order val="7"/>
          <c:tx>
            <c:strRef>
              <c:f>Sheet1!$I$1</c:f>
              <c:strCache>
                <c:ptCount val="1"/>
                <c:pt idx="0">
                  <c:v>February (S11)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Cache>
                <c:formatCode>0%</c:formatCode>
                <c:ptCount val="6"/>
                <c:pt idx="0">
                  <c:v>0.66</c:v>
                </c:pt>
                <c:pt idx="1">
                  <c:v>0.16</c:v>
                </c:pt>
                <c:pt idx="2">
                  <c:v>0.08</c:v>
                </c:pt>
                <c:pt idx="3">
                  <c:v>0.04</c:v>
                </c:pt>
                <c:pt idx="4">
                  <c:v>0.03</c:v>
                </c:pt>
                <c:pt idx="5">
                  <c:v>0.03</c:v>
                </c:pt>
              </c:numCache>
            </c:numRef>
          </c:val>
          <c:extLst>
            <c:ext xmlns:c16="http://schemas.microsoft.com/office/drawing/2014/chart" uri="{C3380CC4-5D6E-409C-BE32-E72D297353CC}">
              <c16:uniqueId val="{00000000-617B-4705-8B88-3ECFB2B69DAA}"/>
            </c:ext>
          </c:extLst>
        </c:ser>
        <c:ser>
          <c:idx val="8"/>
          <c:order val="8"/>
          <c:tx>
            <c:strRef>
              <c:f>Sheet1!$J$1</c:f>
              <c:strCache>
                <c:ptCount val="1"/>
                <c:pt idx="0">
                  <c:v>May (S12)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Cache>
                <c:formatCode>0%</c:formatCode>
                <c:ptCount val="6"/>
                <c:pt idx="0">
                  <c:v>0.6</c:v>
                </c:pt>
                <c:pt idx="1">
                  <c:v>0.13</c:v>
                </c:pt>
                <c:pt idx="2">
                  <c:v>0.13</c:v>
                </c:pt>
                <c:pt idx="3">
                  <c:v>0.04</c:v>
                </c:pt>
                <c:pt idx="4">
                  <c:v>0.03</c:v>
                </c:pt>
                <c:pt idx="5">
                  <c:v>7.0000000000000007E-2</c:v>
                </c:pt>
              </c:numCache>
            </c:numRef>
          </c:val>
          <c:extLst>
            <c:ext xmlns:c16="http://schemas.microsoft.com/office/drawing/2014/chart" uri="{C3380CC4-5D6E-409C-BE32-E72D297353CC}">
              <c16:uniqueId val="{00000000-3F28-4E85-B179-2D6B993DD4EF}"/>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B8C7-46A5-B84E-F69ECA0E8571}"/>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39749231688652226"/>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baseline="0">
                <a:solidFill>
                  <a:srgbClr val="5C5B5A"/>
                </a:solidFill>
              </a:rPr>
              <a:t>Autumn/Winter 2024 vs. Spring 2024</a:t>
            </a:r>
            <a:endParaRPr lang="en-GB" sz="1400" b="1">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S7+S8+S9: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S10+S11+S12:Total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30189735041807225"/>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a:latin typeface="Arial" panose="020B0604020202020204" pitchFamily="34" charset="0"/>
                <a:cs typeface="Arial" panose="020B0604020202020204" pitchFamily="34" charset="0"/>
              </a:rPr>
              <a:t>How confident</a:t>
            </a:r>
            <a:r>
              <a:rPr lang="en-GB" sz="1400" b="1" u="none" baseline="0">
                <a:latin typeface="Arial" panose="020B0604020202020204" pitchFamily="34" charset="0"/>
                <a:cs typeface="Arial" panose="020B0604020202020204" pitchFamily="34" charset="0"/>
              </a:rPr>
              <a:t> are you in using digital services online? (November – May 2024)</a:t>
            </a:r>
            <a:endParaRPr lang="en-GB" sz="1400" b="1" u="none">
              <a:latin typeface="Arial" panose="020B0604020202020204" pitchFamily="34" charset="0"/>
              <a:cs typeface="Arial" panose="020B0604020202020204" pitchFamily="34" charset="0"/>
            </a:endParaRPr>
          </a:p>
        </c:rich>
      </c:tx>
      <c:layout>
        <c:manualLayout>
          <c:xMode val="edge"/>
          <c:yMode val="edge"/>
          <c:x val="0.20427142531498368"/>
          <c:y val="1.878395116240628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0.04</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7.0000000000000007E-2</c:v>
                </c:pt>
                <c:pt idx="1">
                  <c:v>0.09</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0.28999999999999998</c:v>
                </c:pt>
                <c:pt idx="1">
                  <c:v>0.25</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c:v>
                </c:pt>
                <c:pt idx="1">
                  <c:v>0.61</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0.01</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0.04</c:v>
                </c:pt>
                <c:pt idx="1">
                  <c:v>0.03</c:v>
                </c:pt>
                <c:pt idx="2">
                  <c:v>0.03</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0.1</c:v>
                </c:pt>
                <c:pt idx="1">
                  <c:v>0.06</c:v>
                </c:pt>
                <c:pt idx="2">
                  <c:v>7.0000000000000007E-2</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0.19</c:v>
                </c:pt>
                <c:pt idx="2">
                  <c:v>0.21</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0.68</c:v>
                </c:pt>
                <c:pt idx="1">
                  <c:v>0.7</c:v>
                </c:pt>
                <c:pt idx="2">
                  <c:v>0.72</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Nov '22
(S4)</c:v>
                </c:pt>
                <c:pt idx="1">
                  <c:v>Dec '22
(S5)</c:v>
                </c:pt>
                <c:pt idx="2">
                  <c:v>Mar '23 
(S6)</c:v>
                </c:pt>
                <c:pt idx="3">
                  <c:v>May '23 
(S7)</c:v>
                </c:pt>
                <c:pt idx="4">
                  <c:v>July '23 
(S8)</c:v>
                </c:pt>
                <c:pt idx="5">
                  <c:v>Sept '23
(S9)</c:v>
                </c:pt>
                <c:pt idx="6">
                  <c:v>Nov '23 
(S10)</c:v>
                </c:pt>
                <c:pt idx="7">
                  <c:v>Feb '24
(S11)</c:v>
                </c:pt>
                <c:pt idx="8">
                  <c:v>June '24 
(S12)</c:v>
                </c:pt>
              </c:strCache>
            </c:strRef>
          </c:cat>
          <c:val>
            <c:numRef>
              <c:f>Sheet1!$E$5:$E$13</c:f>
              <c:numCache>
                <c:formatCode>0%</c:formatCode>
                <c:ptCount val="9"/>
                <c:pt idx="0">
                  <c:v>0.43440679628231099</c:v>
                </c:pt>
                <c:pt idx="1">
                  <c:v>0.415586212987271</c:v>
                </c:pt>
                <c:pt idx="2">
                  <c:v>0.41</c:v>
                </c:pt>
                <c:pt idx="3">
                  <c:v>0.41</c:v>
                </c:pt>
                <c:pt idx="4">
                  <c:v>0.41</c:v>
                </c:pt>
                <c:pt idx="5">
                  <c:v>0.4</c:v>
                </c:pt>
                <c:pt idx="6">
                  <c:v>0.42</c:v>
                </c:pt>
                <c:pt idx="7">
                  <c:v>0.38</c:v>
                </c:pt>
                <c:pt idx="8">
                  <c:v>0.36</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Sheet1!$E$1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 '23
 (S6)</c:v>
                </c:pt>
                <c:pt idx="1">
                  <c:v>May '23
 (S7)</c:v>
                </c:pt>
                <c:pt idx="2">
                  <c:v>July '23 
(S8)</c:v>
                </c:pt>
                <c:pt idx="3">
                  <c:v>November '23
(S10)</c:v>
                </c:pt>
                <c:pt idx="4">
                  <c:v>February '24 
(S11)</c:v>
                </c:pt>
                <c:pt idx="5">
                  <c:v>June '24 
(S12)</c:v>
                </c:pt>
              </c:strCache>
            </c:strRef>
          </c:cat>
          <c:val>
            <c:numRef>
              <c:f>Sheet1!$E$2:$E$7</c:f>
              <c:numCache>
                <c:formatCode>0%</c:formatCode>
                <c:ptCount val="6"/>
                <c:pt idx="0">
                  <c:v>0.26</c:v>
                </c:pt>
                <c:pt idx="1">
                  <c:v>0.24</c:v>
                </c:pt>
                <c:pt idx="2">
                  <c:v>0.28000000000000003</c:v>
                </c:pt>
                <c:pt idx="3">
                  <c:v>0.23</c:v>
                </c:pt>
                <c:pt idx="4">
                  <c:v>0.25</c:v>
                </c:pt>
                <c:pt idx="5">
                  <c:v>0.25</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0.46722</cdr:x>
      <cdr:y>0.07201</cdr:y>
    </cdr:from>
    <cdr:to>
      <cdr:x>0.53024</cdr:x>
      <cdr:y>0.13471</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4150236" y="300483"/>
          <a:ext cx="559790" cy="26161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dr:relSizeAnchor xmlns:cdr="http://schemas.openxmlformats.org/drawingml/2006/chartDrawing">
    <cdr:from>
      <cdr:x>0.46723</cdr:x>
      <cdr:y>0.30695</cdr:y>
    </cdr:from>
    <cdr:to>
      <cdr:x>0.53421</cdr:x>
      <cdr:y>0.36965</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4150241" y="1280743"/>
          <a:ext cx="594965" cy="26161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cdr:txBody>
    </cdr:sp>
  </cdr:relSizeAnchor>
  <cdr:relSizeAnchor xmlns:cdr="http://schemas.openxmlformats.org/drawingml/2006/chartDrawing">
    <cdr:from>
      <cdr:x>0.46636</cdr:x>
      <cdr:y>0.52445</cdr:y>
    </cdr:from>
    <cdr:to>
      <cdr:x>0.53334</cdr:x>
      <cdr:y>0.58715</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4142541" y="2188265"/>
          <a:ext cx="594966" cy="26161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17</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394731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39520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2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12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0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64AC-A3CD-E759-77CD-1879F7019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726F6-A782-39EE-3DC0-185183AC7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CCEFF-2765-8BC1-7171-472E8D8F69CC}"/>
              </a:ext>
            </a:extLst>
          </p:cNvPr>
          <p:cNvSpPr>
            <a:spLocks noGrp="1"/>
          </p:cNvSpPr>
          <p:nvPr>
            <p:ph type="body" idx="1"/>
          </p:nvPr>
        </p:nvSpPr>
        <p:spPr/>
        <p:txBody>
          <a:bodyPr/>
          <a:lstStyle/>
          <a:p>
            <a:endParaRPr lang="en-GB" b="0" u="none"/>
          </a:p>
        </p:txBody>
      </p:sp>
      <p:sp>
        <p:nvSpPr>
          <p:cNvPr id="4" name="Slide Number Placeholder 3">
            <a:extLst>
              <a:ext uri="{FF2B5EF4-FFF2-40B4-BE49-F238E27FC236}">
                <a16:creationId xmlns:a16="http://schemas.microsoft.com/office/drawing/2014/main" id="{C2BB8831-4121-B7E2-44B9-D4BB89DC6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304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26</a:t>
            </a:fld>
            <a:endParaRPr lang="en-GB"/>
          </a:p>
        </p:txBody>
      </p:sp>
    </p:spTree>
    <p:extLst>
      <p:ext uri="{BB962C8B-B14F-4D97-AF65-F5344CB8AC3E}">
        <p14:creationId xmlns:p14="http://schemas.microsoft.com/office/powerpoint/2010/main" val="2901882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169704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6A12-AEB6-940E-6CFB-C328EF9F9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E4E81-4020-E0F8-C7A5-DB2807203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2A939-33DF-F5FA-D7ED-B126C2A92775}"/>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6795802F-AAA2-3F4F-8323-6CC80A5C1CBC}"/>
              </a:ext>
            </a:extLst>
          </p:cNvPr>
          <p:cNvSpPr>
            <a:spLocks noGrp="1"/>
          </p:cNvSpPr>
          <p:nvPr>
            <p:ph type="sldNum" sz="quarter" idx="5"/>
          </p:nvPr>
        </p:nvSpPr>
        <p:spPr/>
        <p:txBody>
          <a:bodyPr/>
          <a:lstStyle/>
          <a:p>
            <a:fld id="{C6CB10FE-945D-410D-898A-FE70916EFDF3}" type="slidenum">
              <a:rPr lang="en-GB" smtClean="0"/>
              <a:t>29</a:t>
            </a:fld>
            <a:endParaRPr lang="en-GB"/>
          </a:p>
        </p:txBody>
      </p:sp>
    </p:spTree>
    <p:extLst>
      <p:ext uri="{BB962C8B-B14F-4D97-AF65-F5344CB8AC3E}">
        <p14:creationId xmlns:p14="http://schemas.microsoft.com/office/powerpoint/2010/main" val="3763999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234641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32</a:t>
            </a:fld>
            <a:endParaRPr lang="en-GB"/>
          </a:p>
        </p:txBody>
      </p:sp>
    </p:spTree>
    <p:extLst>
      <p:ext uri="{BB962C8B-B14F-4D97-AF65-F5344CB8AC3E}">
        <p14:creationId xmlns:p14="http://schemas.microsoft.com/office/powerpoint/2010/main" val="3052347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3432372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survey continues to explore residents' experiences of their local area, along with their sense of community, local pride and belonging. Latest tracking covers S10 (November) and S11 (February) alongside latest results from S12 (May)</a:t>
            </a:r>
            <a:endParaRPr lang="en-US"/>
          </a:p>
          <a:p>
            <a:endParaRPr lang="en-GB"/>
          </a:p>
          <a:p>
            <a:r>
              <a:rPr lang="en-GB"/>
              <a:t>Benchmarks, where included, reflect new and refreshed insights available from the  DCMS' Community Life Survey (October 2023-December 2023 quarterly England figures)</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35</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36</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64D56AD6-0BA7-4D54-8FF8-0C6644A05EEC}" type="slidenum">
              <a:rPr lang="en-GB" smtClean="0"/>
              <a:t>37</a:t>
            </a:fld>
            <a:endParaRPr lang="en-GB"/>
          </a:p>
        </p:txBody>
      </p:sp>
    </p:spTree>
    <p:extLst>
      <p:ext uri="{BB962C8B-B14F-4D97-AF65-F5344CB8AC3E}">
        <p14:creationId xmlns:p14="http://schemas.microsoft.com/office/powerpoint/2010/main" val="69781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report highlights key findings from survey 12 (1,551 respondents). These insights are presented alongside findings for surveys 10 (1,546 respondents) and 11 (1,460 respondents). Where results have been merged rather than tracked, this is to allow for larger and therefore more stable and robust sample sizes for analysis into specific sub-groups within the overall population over a longer period.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40</a:t>
            </a:fld>
            <a:endParaRPr lang="en-GB"/>
          </a:p>
        </p:txBody>
      </p:sp>
    </p:spTree>
    <p:extLst>
      <p:ext uri="{BB962C8B-B14F-4D97-AF65-F5344CB8AC3E}">
        <p14:creationId xmlns:p14="http://schemas.microsoft.com/office/powerpoint/2010/main" val="4210473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42</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45</a:t>
            </a:fld>
            <a:endParaRPr lang="en-GB"/>
          </a:p>
        </p:txBody>
      </p:sp>
    </p:spTree>
    <p:extLst>
      <p:ext uri="{BB962C8B-B14F-4D97-AF65-F5344CB8AC3E}">
        <p14:creationId xmlns:p14="http://schemas.microsoft.com/office/powerpoint/2010/main" val="1193900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46</a:t>
            </a:fld>
            <a:endParaRPr lang="en-GB"/>
          </a:p>
        </p:txBody>
      </p:sp>
    </p:spTree>
    <p:extLst>
      <p:ext uri="{BB962C8B-B14F-4D97-AF65-F5344CB8AC3E}">
        <p14:creationId xmlns:p14="http://schemas.microsoft.com/office/powerpoint/2010/main" val="683577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b="1" dirty="0">
              <a:ea typeface="Calibri"/>
              <a:cs typeface="Calibri"/>
            </a:endParaRPr>
          </a:p>
          <a:p>
            <a:pPr marL="285750" indent="-285750">
              <a:spcAft>
                <a:spcPts val="600"/>
              </a:spcAft>
              <a:buFont typeface="Arial,Sans-Serif"/>
              <a:buChar char="•"/>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a:p>
        </p:txBody>
      </p:sp>
    </p:spTree>
    <p:extLst>
      <p:ext uri="{BB962C8B-B14F-4D97-AF65-F5344CB8AC3E}">
        <p14:creationId xmlns:p14="http://schemas.microsoft.com/office/powerpoint/2010/main" val="8371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52</a:t>
            </a:fld>
            <a:endParaRPr lang="en-GB"/>
          </a:p>
        </p:txBody>
      </p:sp>
    </p:spTree>
    <p:extLst>
      <p:ext uri="{BB962C8B-B14F-4D97-AF65-F5344CB8AC3E}">
        <p14:creationId xmlns:p14="http://schemas.microsoft.com/office/powerpoint/2010/main" val="4102567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53</a:t>
            </a:fld>
            <a:endParaRPr lang="en-GB"/>
          </a:p>
        </p:txBody>
      </p:sp>
    </p:spTree>
    <p:extLst>
      <p:ext uri="{BB962C8B-B14F-4D97-AF65-F5344CB8AC3E}">
        <p14:creationId xmlns:p14="http://schemas.microsoft.com/office/powerpoint/2010/main" val="2247461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58</a:t>
            </a:fld>
            <a:endParaRPr lang="en-GB"/>
          </a:p>
        </p:txBody>
      </p:sp>
    </p:spTree>
    <p:extLst>
      <p:ext uri="{BB962C8B-B14F-4D97-AF65-F5344CB8AC3E}">
        <p14:creationId xmlns:p14="http://schemas.microsoft.com/office/powerpoint/2010/main" val="4236777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59</a:t>
            </a:fld>
            <a:endParaRPr lang="en-GB"/>
          </a:p>
        </p:txBody>
      </p:sp>
    </p:spTree>
    <p:extLst>
      <p:ext uri="{BB962C8B-B14F-4D97-AF65-F5344CB8AC3E}">
        <p14:creationId xmlns:p14="http://schemas.microsoft.com/office/powerpoint/2010/main" val="2094617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60</a:t>
            </a:fld>
            <a:endParaRPr lang="en-GB"/>
          </a:p>
        </p:txBody>
      </p:sp>
    </p:spTree>
    <p:extLst>
      <p:ext uri="{BB962C8B-B14F-4D97-AF65-F5344CB8AC3E}">
        <p14:creationId xmlns:p14="http://schemas.microsoft.com/office/powerpoint/2010/main" val="3285595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63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0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66</a:t>
            </a:fld>
            <a:endParaRPr lang="en-GB"/>
          </a:p>
        </p:txBody>
      </p:sp>
    </p:spTree>
    <p:extLst>
      <p:ext uri="{BB962C8B-B14F-4D97-AF65-F5344CB8AC3E}">
        <p14:creationId xmlns:p14="http://schemas.microsoft.com/office/powerpoint/2010/main" val="3063846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fld id="{C6CB10FE-945D-410D-898A-FE70916EFDF3}" type="slidenum">
              <a:rPr lang="en-GB" smtClean="0"/>
              <a:t>67</a:t>
            </a:fld>
            <a:endParaRPr lang="en-GB"/>
          </a:p>
        </p:txBody>
      </p:sp>
    </p:spTree>
    <p:extLst>
      <p:ext uri="{BB962C8B-B14F-4D97-AF65-F5344CB8AC3E}">
        <p14:creationId xmlns:p14="http://schemas.microsoft.com/office/powerpoint/2010/main" val="3994206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fld id="{C6CB10FE-945D-410D-898A-FE70916EFDF3}" type="slidenum">
              <a:rPr lang="en-GB" smtClean="0"/>
              <a:t>68</a:t>
            </a:fld>
            <a:endParaRPr lang="en-GB"/>
          </a:p>
        </p:txBody>
      </p:sp>
    </p:spTree>
    <p:extLst>
      <p:ext uri="{BB962C8B-B14F-4D97-AF65-F5344CB8AC3E}">
        <p14:creationId xmlns:p14="http://schemas.microsoft.com/office/powerpoint/2010/main" val="3049038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70</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71</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75</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81</a:t>
            </a:fld>
            <a:endParaRPr lang="en-US"/>
          </a:p>
        </p:txBody>
      </p:sp>
    </p:spTree>
    <p:extLst>
      <p:ext uri="{BB962C8B-B14F-4D97-AF65-F5344CB8AC3E}">
        <p14:creationId xmlns:p14="http://schemas.microsoft.com/office/powerpoint/2010/main" val="9339188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82</a:t>
            </a:fld>
            <a:endParaRPr lang="en-US"/>
          </a:p>
        </p:txBody>
      </p:sp>
    </p:spTree>
    <p:extLst>
      <p:ext uri="{BB962C8B-B14F-4D97-AF65-F5344CB8AC3E}">
        <p14:creationId xmlns:p14="http://schemas.microsoft.com/office/powerpoint/2010/main" val="2839602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83</a:t>
            </a:fld>
            <a:endParaRPr lang="en-US"/>
          </a:p>
        </p:txBody>
      </p:sp>
    </p:spTree>
    <p:extLst>
      <p:ext uri="{BB962C8B-B14F-4D97-AF65-F5344CB8AC3E}">
        <p14:creationId xmlns:p14="http://schemas.microsoft.com/office/powerpoint/2010/main" val="166372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600"/>
              </a:spcAft>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600"/>
              </a:spcAft>
            </a:pPr>
            <a:endParaRPr lang="en-GB"/>
          </a:p>
          <a:p>
            <a:pPr marL="229870" lvl="1" indent="-229870">
              <a:spcAft>
                <a:spcPts val="600"/>
              </a:spcAft>
              <a:buFont typeface="Arial,Sans-Serif"/>
              <a:buChar char="•"/>
            </a:pPr>
            <a:endParaRPr lang="en-GB">
              <a:ea typeface="Calibri"/>
              <a:cs typeface="Calibri"/>
            </a:endParaRPr>
          </a:p>
          <a:p>
            <a:pPr marL="229870" lvl="1" indent="-229870">
              <a:spcAft>
                <a:spcPts val="600"/>
              </a:spcAft>
              <a:buFont typeface="Arial,Sans-Serif"/>
              <a:buChar char="•"/>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184589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41728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05/07/2024</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3.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1.e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05/07/2024</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2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6.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notesSlide" Target="../notesSlides/notesSlide2.xml"/><Relationship Id="rId7" Type="http://schemas.openxmlformats.org/officeDocument/2006/relationships/slide" Target="slide34.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slide" Target="slide21.xml"/><Relationship Id="rId5" Type="http://schemas.openxmlformats.org/officeDocument/2006/relationships/slide" Target="slide7.xml"/><Relationship Id="rId10" Type="http://schemas.openxmlformats.org/officeDocument/2006/relationships/slide" Target="slide79.xml"/><Relationship Id="rId4" Type="http://schemas.openxmlformats.org/officeDocument/2006/relationships/slide" Target="slide3.xml"/><Relationship Id="rId9" Type="http://schemas.openxmlformats.org/officeDocument/2006/relationships/slide" Target="slide69.xml"/></Relationships>
</file>

<file path=ppt/slides/_rels/slide20.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notesSlide" Target="../notesSlides/notesSlide16.xml"/><Relationship Id="rId7" Type="http://schemas.openxmlformats.org/officeDocument/2006/relationships/chart" Target="../charts/chart23.xml"/><Relationship Id="rId2" Type="http://schemas.openxmlformats.org/officeDocument/2006/relationships/slideLayout" Target="../slideLayouts/slideLayout16.xml"/><Relationship Id="rId1" Type="http://schemas.openxmlformats.org/officeDocument/2006/relationships/tags" Target="../tags/tag2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slide" Target="slide25.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Layout" Target="../slideLayouts/slideLayout13.xml"/><Relationship Id="rId1" Type="http://schemas.openxmlformats.org/officeDocument/2006/relationships/tags" Target="../tags/tag36.xml"/><Relationship Id="rId5" Type="http://schemas.openxmlformats.org/officeDocument/2006/relationships/slide" Target="slide38.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40.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41.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chart" Target="../charts/chart39.xml"/><Relationship Id="rId4" Type="http://schemas.openxmlformats.org/officeDocument/2006/relationships/chart" Target="../charts/chart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tags" Target="../tags/tag43.xml"/><Relationship Id="rId5" Type="http://schemas.openxmlformats.org/officeDocument/2006/relationships/chart" Target="../charts/chart41.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slideLayout" Target="../slideLayouts/slideLayout1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tags" Target="../tags/tag45.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46.xml"/><Relationship Id="rId4" Type="http://schemas.openxmlformats.org/officeDocument/2006/relationships/chart" Target="../charts/chart45.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slideLayout" Target="../slideLayouts/slideLayout1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13.xml"/><Relationship Id="rId1" Type="http://schemas.openxmlformats.org/officeDocument/2006/relationships/tags" Target="../tags/tag48.xml"/><Relationship Id="rId5" Type="http://schemas.openxmlformats.org/officeDocument/2006/relationships/slide" Target="slide54.xml"/><Relationship Id="rId4" Type="http://schemas.openxmlformats.org/officeDocument/2006/relationships/slide" Target="slide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53.xml"/><Relationship Id="rId4" Type="http://schemas.openxmlformats.org/officeDocument/2006/relationships/chart" Target="../charts/chart4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54.xml"/><Relationship Id="rId4" Type="http://schemas.openxmlformats.org/officeDocument/2006/relationships/chart" Target="../charts/chart4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6.xml"/><Relationship Id="rId1" Type="http://schemas.openxmlformats.org/officeDocument/2006/relationships/tags" Target="../tags/tag55.xml"/><Relationship Id="rId5" Type="http://schemas.openxmlformats.org/officeDocument/2006/relationships/chart" Target="../charts/chart50.xml"/><Relationship Id="rId4" Type="http://schemas.openxmlformats.org/officeDocument/2006/relationships/chart" Target="../charts/chart4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chart" Target="../charts/chart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5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5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60.xml"/><Relationship Id="rId4" Type="http://schemas.openxmlformats.org/officeDocument/2006/relationships/chart" Target="../charts/chart5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61.xml"/><Relationship Id="rId4" Type="http://schemas.openxmlformats.org/officeDocument/2006/relationships/chart" Target="../charts/chart5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62.xml"/><Relationship Id="rId4" Type="http://schemas.openxmlformats.org/officeDocument/2006/relationships/chart" Target="../charts/chart5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8.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5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65.xml"/><Relationship Id="rId5" Type="http://schemas.openxmlformats.org/officeDocument/2006/relationships/chart" Target="../charts/chart60.xml"/><Relationship Id="rId4" Type="http://schemas.openxmlformats.org/officeDocument/2006/relationships/chart" Target="../charts/chart5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66.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6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chart" Target="../charts/chart65.xml"/></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6.xml"/><Relationship Id="rId1" Type="http://schemas.openxmlformats.org/officeDocument/2006/relationships/slideLayout" Target="../slideLayouts/slideLayout16.xml"/><Relationship Id="rId4" Type="http://schemas.openxmlformats.org/officeDocument/2006/relationships/chart" Target="../charts/chart67.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Layout" Target="../slideLayouts/slideLayout13.xml"/><Relationship Id="rId1" Type="http://schemas.openxmlformats.org/officeDocument/2006/relationships/tags" Target="../tags/tag67.xml"/><Relationship Id="rId5" Type="http://schemas.openxmlformats.org/officeDocument/2006/relationships/slide" Target="slide72.xml"/><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slide" Target="slide11.xml"/><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6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69.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slideLayout" Target="../slideLayouts/slideLayout16.xml"/><Relationship Id="rId1" Type="http://schemas.openxmlformats.org/officeDocument/2006/relationships/tags" Target="../tags/tag70.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16.xml"/><Relationship Id="rId1" Type="http://schemas.openxmlformats.org/officeDocument/2006/relationships/tags" Target="../tags/tag71.xml"/><Relationship Id="rId4" Type="http://schemas.openxmlformats.org/officeDocument/2006/relationships/chart" Target="../charts/chart70.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7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73.xml"/><Relationship Id="rId4" Type="http://schemas.openxmlformats.org/officeDocument/2006/relationships/chart" Target="../charts/chart71.xml"/></Relationships>
</file>

<file path=ppt/slides/_rels/slide7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16.xml"/><Relationship Id="rId1" Type="http://schemas.openxmlformats.org/officeDocument/2006/relationships/tags" Target="../tags/tag7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75.xml"/><Relationship Id="rId4" Type="http://schemas.openxmlformats.org/officeDocument/2006/relationships/chart" Target="../charts/chart7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6.xml"/><Relationship Id="rId1" Type="http://schemas.openxmlformats.org/officeDocument/2006/relationships/tags" Target="../tags/tag76.xml"/><Relationship Id="rId4" Type="http://schemas.openxmlformats.org/officeDocument/2006/relationships/chart" Target="../charts/chart74.xml"/></Relationships>
</file>

<file path=ppt/slides/_rels/slide79.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80.xml"/><Relationship Id="rId1" Type="http://schemas.openxmlformats.org/officeDocument/2006/relationships/slideLayout" Target="../slideLayouts/slideLayout30.xml"/><Relationship Id="rId5" Type="http://schemas.openxmlformats.org/officeDocument/2006/relationships/slide" Target="slide83.xml"/><Relationship Id="rId4" Type="http://schemas.openxmlformats.org/officeDocument/2006/relationships/slide" Target="slide8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0.xml"/><Relationship Id="rId1" Type="http://schemas.openxmlformats.org/officeDocument/2006/relationships/tags" Target="../tags/tag7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12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June 2024</a:t>
            </a:r>
          </a:p>
          <a:p>
            <a:pPr>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Fieldwork conducted </a:t>
            </a:r>
            <a:r>
              <a:rPr lang="en-GB" sz="2800">
                <a:solidFill>
                  <a:prstClr val="white"/>
                </a:solidFill>
                <a:latin typeface="Arial"/>
                <a:ea typeface="Arial" charset="0"/>
                <a:cs typeface="Arial"/>
              </a:rPr>
              <a:t>13</a:t>
            </a:r>
            <a:r>
              <a:rPr lang="en-GB" sz="2800" baseline="30000">
                <a:solidFill>
                  <a:prstClr val="white"/>
                </a:solidFill>
                <a:latin typeface="Arial"/>
                <a:ea typeface="Arial" charset="0"/>
                <a:cs typeface="Arial"/>
              </a:rPr>
              <a:t>th </a:t>
            </a:r>
            <a:r>
              <a:rPr lang="en-GB" sz="2800">
                <a:solidFill>
                  <a:prstClr val="white"/>
                </a:solidFill>
                <a:latin typeface="Arial"/>
                <a:ea typeface="Arial" charset="0"/>
                <a:cs typeface="Arial"/>
              </a:rPr>
              <a:t>– 25</a:t>
            </a:r>
            <a:r>
              <a:rPr lang="en-GB" sz="2800" baseline="30000">
                <a:solidFill>
                  <a:prstClr val="white"/>
                </a:solidFill>
                <a:latin typeface="Arial"/>
                <a:ea typeface="Arial" charset="0"/>
                <a:cs typeface="Arial"/>
              </a:rPr>
              <a:t>th</a:t>
            </a:r>
            <a:r>
              <a:rPr lang="en-GB" sz="2800">
                <a:solidFill>
                  <a:prstClr val="white"/>
                </a:solidFill>
                <a:latin typeface="Arial"/>
                <a:ea typeface="Arial" charset="0"/>
                <a:cs typeface="Arial"/>
              </a:rPr>
              <a:t> May 2024</a:t>
            </a:r>
            <a:endParaRPr lang="en-GB" sz="2800" b="0" i="0" u="none" strike="noStrike" kern="1200" cap="none" spc="0" normalizeH="0" baseline="0" noProof="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(2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893469"/>
            <a:ext cx="11707750" cy="5093702"/>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MANAGING YOUR OWN HEALTH </a:t>
            </a:r>
            <a:endParaRPr lang="en-GB" sz="1600" dirty="0">
              <a:solidFill>
                <a:srgbClr val="000000"/>
              </a:solidFill>
              <a:latin typeface="Arial"/>
              <a:cs typeface="Arial"/>
            </a:endParaRPr>
          </a:p>
          <a:p>
            <a:pPr marL="229870" lvl="1" indent="-229870">
              <a:spcAft>
                <a:spcPts val="600"/>
              </a:spcAft>
              <a:buFont typeface="Arial,Sans-Serif"/>
              <a:buChar char="•"/>
            </a:pPr>
            <a:r>
              <a:rPr lang="en-GB" sz="1400" dirty="0">
                <a:solidFill>
                  <a:schemeClr val="bg1"/>
                </a:solidFill>
                <a:latin typeface="Arial"/>
                <a:cs typeface="Arial"/>
              </a:rPr>
              <a:t>A year on since the Health Confidence Score (HCS) was first included in the survey, latest results show a significant increase in the HCS from 70.5 to 72.1, and represent the highest HCS recorded since tracking began </a:t>
            </a:r>
            <a:endParaRPr lang="en-US" sz="1400" dirty="0">
              <a:solidFill>
                <a:schemeClr val="bg1"/>
              </a:solidFill>
              <a:latin typeface="Arial"/>
              <a:cs typeface="Arial"/>
            </a:endParaRPr>
          </a:p>
          <a:p>
            <a:pPr marL="229870" lvl="1" indent="-229870">
              <a:spcAft>
                <a:spcPts val="600"/>
              </a:spcAft>
              <a:buFont typeface="Arial,Sans-Serif"/>
              <a:buChar char="•"/>
            </a:pPr>
            <a:r>
              <a:rPr lang="en-GB" sz="1400" dirty="0">
                <a:solidFill>
                  <a:schemeClr val="bg1"/>
                </a:solidFill>
                <a:latin typeface="Arial"/>
                <a:cs typeface="Arial"/>
              </a:rPr>
              <a:t>This result represents a ‘moderate’ level of health confidence among Greater Manchester respondents. This has risen slightly since February, where the score was 71.4, and compares to a score of 70.0 back in November 2023</a:t>
            </a:r>
            <a:endParaRPr lang="en-US" sz="1400" dirty="0">
              <a:solidFill>
                <a:schemeClr val="bg1"/>
              </a:solidFill>
              <a:latin typeface="Arial"/>
              <a:cs typeface="Arial"/>
            </a:endParaRPr>
          </a:p>
          <a:p>
            <a:pPr marL="229870" lvl="1" indent="-229870">
              <a:spcAft>
                <a:spcPts val="600"/>
              </a:spcAft>
              <a:buFont typeface="Arial,Sans-Serif"/>
              <a:buChar char="•"/>
            </a:pPr>
            <a:r>
              <a:rPr lang="en-GB" sz="1400" dirty="0">
                <a:solidFill>
                  <a:schemeClr val="bg1"/>
                </a:solidFill>
                <a:latin typeface="Arial"/>
                <a:cs typeface="Arial"/>
              </a:rPr>
              <a:t>This increase in health confidence reflects movements in the underlying tracking measures as follows: </a:t>
            </a:r>
          </a:p>
          <a:p>
            <a:pPr marL="742950" lvl="2" indent="-285750">
              <a:spcAft>
                <a:spcPts val="600"/>
              </a:spcAft>
              <a:buFont typeface="Arial"/>
              <a:buChar char="•"/>
            </a:pPr>
            <a:r>
              <a:rPr lang="en-GB" sz="1400" dirty="0">
                <a:solidFill>
                  <a:schemeClr val="bg1"/>
                </a:solidFill>
                <a:latin typeface="Arial"/>
                <a:cs typeface="Arial"/>
              </a:rPr>
              <a:t>Over 9 in 10 (93%) respondents say that they are involved in decisions about their health – largely in line with February 2024 (was 90%) and a significant increase from November (was 89%) </a:t>
            </a:r>
          </a:p>
          <a:p>
            <a:pPr marL="742950" lvl="2" indent="-285750">
              <a:spcAft>
                <a:spcPts val="600"/>
              </a:spcAft>
              <a:buFont typeface="Arial"/>
              <a:buChar char="•"/>
            </a:pPr>
            <a:r>
              <a:rPr lang="en-GB" sz="1400" dirty="0">
                <a:solidFill>
                  <a:schemeClr val="bg1"/>
                </a:solidFill>
                <a:latin typeface="Arial"/>
                <a:cs typeface="Arial"/>
              </a:rPr>
              <a:t>There has been a slight increase in those agreeing that they can get the right help if they need it, with 75% agreeing (was 73% in February)</a:t>
            </a:r>
          </a:p>
          <a:p>
            <a:pPr marL="742950" lvl="2" indent="-285750">
              <a:spcAft>
                <a:spcPts val="600"/>
              </a:spcAft>
              <a:buFont typeface="Arial"/>
              <a:buChar char="•"/>
            </a:pPr>
            <a:r>
              <a:rPr lang="en-GB" sz="1400" dirty="0">
                <a:solidFill>
                  <a:schemeClr val="bg1"/>
                </a:solidFill>
                <a:latin typeface="Arial"/>
                <a:cs typeface="Arial"/>
              </a:rPr>
              <a:t>84% agree that they can look after their health – the same as seen in February</a:t>
            </a:r>
            <a:endParaRPr lang="en-US" sz="1400" dirty="0">
              <a:solidFill>
                <a:schemeClr val="bg1"/>
              </a:solidFill>
              <a:latin typeface="Arial"/>
              <a:cs typeface="Arial"/>
            </a:endParaRPr>
          </a:p>
          <a:p>
            <a:pPr marL="742950" lvl="2" indent="-285750">
              <a:spcAft>
                <a:spcPts val="600"/>
              </a:spcAft>
              <a:buFont typeface="Arial"/>
              <a:buChar char="•"/>
            </a:pPr>
            <a:r>
              <a:rPr lang="en-GB" sz="1400" dirty="0">
                <a:solidFill>
                  <a:schemeClr val="bg1"/>
                </a:solidFill>
                <a:latin typeface="Arial"/>
                <a:cs typeface="Arial"/>
              </a:rPr>
              <a:t>4 in 5 (80%) agree that they know enough about their health – no significant change since February (+1pp)</a:t>
            </a:r>
          </a:p>
          <a:p>
            <a:pPr marL="687070" lvl="2" indent="-229870">
              <a:spcAft>
                <a:spcPts val="600"/>
              </a:spcAft>
              <a:buFont typeface="Arial"/>
              <a:buChar char="•"/>
            </a:pPr>
            <a:endParaRPr lang="en-GB" sz="1600" b="1" dirty="0">
              <a:solidFill>
                <a:schemeClr val="bg1"/>
              </a:solidFill>
              <a:latin typeface="Arial"/>
              <a:cs typeface="Arial"/>
            </a:endParaRPr>
          </a:p>
          <a:p>
            <a:pPr marL="229870" lvl="1" indent="-229870">
              <a:spcAft>
                <a:spcPts val="600"/>
              </a:spcAft>
              <a:buFont typeface="Arial,Sans-Serif"/>
              <a:buChar char="•"/>
            </a:pPr>
            <a:r>
              <a:rPr lang="en-GB" sz="1400" dirty="0">
                <a:solidFill>
                  <a:schemeClr val="bg1"/>
                </a:solidFill>
                <a:latin typeface="Arial"/>
                <a:cs typeface="Arial"/>
              </a:rPr>
              <a:t>Disabled respondents are significantly more likely to respond negatively when asked about their health and wellbeing – reporting a lower health confidence score (64.7 compared to 72.1 for all respondents). </a:t>
            </a:r>
            <a:endParaRPr lang="en-US" sz="1400" dirty="0">
              <a:solidFill>
                <a:schemeClr val="bg1"/>
              </a:solidFill>
              <a:latin typeface="Arial"/>
              <a:cs typeface="Arial"/>
            </a:endParaRPr>
          </a:p>
          <a:p>
            <a:pPr marL="687070" lvl="2" indent="-229870">
              <a:spcAft>
                <a:spcPts val="600"/>
              </a:spcAft>
              <a:buFont typeface="Arial"/>
              <a:buChar char="•"/>
            </a:pPr>
            <a:r>
              <a:rPr lang="en-GB" sz="1400" dirty="0">
                <a:solidFill>
                  <a:schemeClr val="bg1"/>
                </a:solidFill>
                <a:latin typeface="Arial"/>
                <a:cs typeface="Arial"/>
              </a:rPr>
              <a:t>However, and importantly,  this is the highest HCS recorded for disabled respondents, with growth in all areas since February 2024 apart from the “shared decisions” dimension. In May 2023, the HCS for this group was 60.5, +4pp lower than the latest score of 64.7 </a:t>
            </a:r>
            <a:endParaRPr lang="en-US" sz="1400" dirty="0">
              <a:solidFill>
                <a:schemeClr val="bg1"/>
              </a:solidFill>
              <a:latin typeface="Arial"/>
              <a:cs typeface="Arial"/>
            </a:endParaRPr>
          </a:p>
          <a:p>
            <a:pPr marL="687070" lvl="2" indent="-229870">
              <a:spcAft>
                <a:spcPts val="600"/>
              </a:spcAft>
              <a:buFont typeface="Arial"/>
              <a:buChar char="•"/>
            </a:pPr>
            <a:r>
              <a:rPr lang="en-GB" sz="1400" dirty="0">
                <a:solidFill>
                  <a:schemeClr val="bg1"/>
                </a:solidFill>
                <a:latin typeface="Arial"/>
                <a:cs typeface="Arial"/>
              </a:rPr>
              <a:t>And in relation to the gap in HCS between disabled respondents and the sample as a whole, this gap has closed by 3.4 points (was 10, now 7.4). The area with the largest gap continues to be that around self-management (whole sample score is 71.4, disabled score is 60.5)</a:t>
            </a:r>
          </a:p>
        </p:txBody>
      </p:sp>
    </p:spTree>
    <p:custDataLst>
      <p:tags r:id="rId1"/>
    </p:custDataLst>
    <p:extLst>
      <p:ext uri="{BB962C8B-B14F-4D97-AF65-F5344CB8AC3E}">
        <p14:creationId xmlns:p14="http://schemas.microsoft.com/office/powerpoint/2010/main" val="17512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a:t>
            </a: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has been broadly stable since February, over the long term it has improved - with very high satisfaction tracking in line with its highest level (equal with S8), and low satisfaction at its lowest level since tracking began</a:t>
            </a:r>
          </a:p>
        </p:txBody>
      </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297627956"/>
              </p:ext>
            </p:extLst>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descr="Line chart showing people's feelings of life satisfaction. 18% reported very high levels of satisfaction in Feb. 14% report low levels of satisfaction in Feb. ">
            <a:extLst>
              <a:ext uri="{FF2B5EF4-FFF2-40B4-BE49-F238E27FC236}">
                <a16:creationId xmlns:a16="http://schemas.microsoft.com/office/drawing/2014/main" id="{F514D5C0-97A8-97CE-EB7F-E33414677520}"/>
              </a:ext>
            </a:extLst>
          </p:cNvPr>
          <p:cNvGrpSpPr/>
          <p:nvPr/>
        </p:nvGrpSpPr>
        <p:grpSpPr>
          <a:xfrm>
            <a:off x="1695967" y="1303982"/>
            <a:ext cx="10153059" cy="5291978"/>
            <a:chOff x="1695967" y="1303982"/>
            <a:chExt cx="10153059" cy="5291978"/>
          </a:xfrm>
        </p:grpSpPr>
        <p:graphicFrame>
          <p:nvGraphicFramePr>
            <p:cNvPr id="10" name="Chart 9">
              <a:extLst>
                <a:ext uri="{FF2B5EF4-FFF2-40B4-BE49-F238E27FC236}">
                  <a16:creationId xmlns:a16="http://schemas.microsoft.com/office/drawing/2014/main" id="{2378253F-18E5-3121-FD1F-A412A35C8983}"/>
                </a:ext>
              </a:extLst>
            </p:cNvPr>
            <p:cNvGraphicFramePr/>
            <p:nvPr>
              <p:extLst>
                <p:ext uri="{D42A27DB-BD31-4B8C-83A1-F6EECF244321}">
                  <p14:modId xmlns:p14="http://schemas.microsoft.com/office/powerpoint/2010/main" val="1304143166"/>
                </p:ext>
              </p:extLst>
            </p:nvPr>
          </p:nvGraphicFramePr>
          <p:xfrm>
            <a:off x="1695967" y="1303982"/>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extLst>
                <p:ext uri="{D42A27DB-BD31-4B8C-83A1-F6EECF244321}">
                  <p14:modId xmlns:p14="http://schemas.microsoft.com/office/powerpoint/2010/main" val="2106792830"/>
                </p:ext>
              </p:extLst>
            </p:nvPr>
          </p:nvGraphicFramePr>
          <p:xfrm>
            <a:off x="1736199" y="3886627"/>
            <a:ext cx="10112827" cy="27093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E9F62572-4F13-509B-7890-434D9F64FAA1}"/>
                </a:ext>
              </a:extLst>
            </p:cNvPr>
            <p:cNvGraphicFramePr/>
            <p:nvPr>
              <p:extLst>
                <p:ext uri="{D42A27DB-BD31-4B8C-83A1-F6EECF244321}">
                  <p14:modId xmlns:p14="http://schemas.microsoft.com/office/powerpoint/2010/main" val="4198825314"/>
                </p:ext>
              </p:extLst>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7"/>
            </a:graphicData>
          </a:graphic>
        </p:graphicFrame>
      </p:gr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60754"/>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3684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While not a significant change since February, levels of </a:t>
            </a:r>
            <a:r>
              <a:rPr lang="en-GB" sz="1800" b="1">
                <a:solidFill>
                  <a:srgbClr val="009690"/>
                </a:solidFill>
                <a:latin typeface="Arial"/>
                <a:ea typeface="+mn-ea"/>
                <a:cs typeface="+mn-cs"/>
              </a:rPr>
              <a:t>anxiety</a:t>
            </a:r>
            <a:r>
              <a:rPr lang="en-GB" sz="1800" b="1">
                <a:solidFill>
                  <a:srgbClr val="5C5B5A"/>
                </a:solidFill>
                <a:latin typeface="Arial"/>
                <a:ea typeface="+mn-ea"/>
                <a:cs typeface="+mn-cs"/>
              </a:rPr>
              <a:t> continue to improve in the long term, with 'high' levels of anxiety having fallen to their lowest point since tracking began, and 'low' levels reaching their highest (equal with survey results in September 2023)</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Line chart showing people's feelings of anxiety. 38% reported high levels of anxiety in Feb. This has fallen slightly from Nov.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2631527474"/>
                </p:ext>
              </p:extLst>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extLst>
                <p:ext uri="{D42A27DB-BD31-4B8C-83A1-F6EECF244321}">
                  <p14:modId xmlns:p14="http://schemas.microsoft.com/office/powerpoint/2010/main" val="3571730524"/>
                </p:ext>
              </p:extLst>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extLst>
                <p:ext uri="{D42A27DB-BD31-4B8C-83A1-F6EECF244321}">
                  <p14:modId xmlns:p14="http://schemas.microsoft.com/office/powerpoint/2010/main" val="2705396213"/>
                </p:ext>
              </p:extLst>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extLst>
                <p:ext uri="{D42A27DB-BD31-4B8C-83A1-F6EECF244321}">
                  <p14:modId xmlns:p14="http://schemas.microsoft.com/office/powerpoint/2010/main" val="3150053961"/>
                </p:ext>
              </p:extLst>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4778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Despite slight positive movement, those more likely to have </a:t>
            </a:r>
            <a:r>
              <a:rPr lang="en-GB" sz="1800" b="1">
                <a:solidFill>
                  <a:srgbClr val="009690"/>
                </a:solidFill>
                <a:latin typeface="Arial"/>
                <a:ea typeface="+mn-ea"/>
                <a:cs typeface="+mn-cs"/>
              </a:rPr>
              <a:t>low levels of life satisfaction and high levels of anxiety </a:t>
            </a:r>
            <a:r>
              <a:rPr lang="en-GB" sz="1800" b="1">
                <a:latin typeface="Arial"/>
                <a:ea typeface="+mn-ea"/>
                <a:cs typeface="+mn-cs"/>
              </a:rPr>
              <a:t>continue to </a:t>
            </a:r>
            <a:r>
              <a:rPr lang="en-GB" sz="1800" b="1">
                <a:solidFill>
                  <a:srgbClr val="5C5B5A"/>
                </a:solidFill>
                <a:latin typeface="Arial"/>
                <a:ea typeface="+mn-ea"/>
                <a:cs typeface="+mn-cs"/>
              </a:rPr>
              <a:t>include those with long term health conditions and renters </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a:t>
            </a:r>
            <a:r>
              <a:rPr lang="en-GB">
                <a:solidFill>
                  <a:schemeClr val="bg1"/>
                </a:solidFill>
                <a:cs typeface="Arial"/>
              </a:rPr>
              <a:t>4</a:t>
            </a:r>
            <a:r>
              <a:rPr kumimoji="0" lang="en-GB" b="1" i="0" u="none" strike="noStrike" kern="1200" cap="none" spc="0" normalizeH="0" baseline="0" noProof="0">
                <a:ln>
                  <a:noFill/>
                </a:ln>
                <a:solidFill>
                  <a:schemeClr val="bg1"/>
                </a:solidFill>
                <a:effectLst/>
                <a:uLnTx/>
                <a:uFillTx/>
                <a:latin typeface="Arial"/>
                <a:cs typeface="Arial"/>
              </a:rPr>
              <a:t>%)*:</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46215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are not heterosexual (22%)</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(27%), including those with  mental ill health (40%), a learning disability (27%), a sensory disability (24%) or a mobility disability (23%)</a:t>
            </a: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a:spcAft>
                <a:spcPts val="400"/>
              </a:spcAft>
              <a:defRPr/>
            </a:pPr>
            <a:r>
              <a:rPr lang="en-GB" sz="1200">
                <a:solidFill>
                  <a:srgbClr val="5C5B5A"/>
                </a:solidFill>
                <a:latin typeface="Arial"/>
                <a:cs typeface="Arial"/>
              </a:rPr>
              <a:t>Those who have a physical or mental health condition lasting longer than 12 months (24%)</a:t>
            </a:r>
          </a:p>
          <a:p>
            <a:pPr>
              <a:spcAft>
                <a:spcPts val="400"/>
              </a:spcAft>
              <a:defRPr/>
            </a:pPr>
            <a:r>
              <a:rPr lang="en-GB" sz="1200">
                <a:solidFill>
                  <a:srgbClr val="5C5B5A"/>
                </a:solidFill>
                <a:latin typeface="Arial"/>
                <a:cs typeface="Arial"/>
              </a:rPr>
              <a:t>Those who do not think the things they do in their life are worthwhile (58%)</a:t>
            </a:r>
          </a:p>
          <a:p>
            <a:pPr>
              <a:spcAft>
                <a:spcPts val="400"/>
              </a:spcAft>
              <a:defRPr/>
            </a:pPr>
            <a:r>
              <a:rPr lang="en-GB" sz="1200">
                <a:solidFill>
                  <a:srgbClr val="5C5B5A"/>
                </a:solidFill>
                <a:latin typeface="Arial"/>
                <a:cs typeface="Arial"/>
              </a:rPr>
              <a:t>Those with low levels of happiness (57%)</a:t>
            </a:r>
          </a:p>
          <a:p>
            <a:pPr>
              <a:spcAft>
                <a:spcPts val="400"/>
              </a:spcAft>
              <a:defRPr/>
            </a:pPr>
            <a:r>
              <a:rPr lang="en-GB" sz="1200">
                <a:solidFill>
                  <a:srgbClr val="5C5B5A"/>
                </a:solidFill>
                <a:latin typeface="Arial"/>
                <a:cs typeface="Arial"/>
              </a:rPr>
              <a:t>Those who do not feel they can look after their own health (50%)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(43%)</a:t>
            </a:r>
          </a:p>
          <a:p>
            <a:pPr>
              <a:spcAft>
                <a:spcPts val="400"/>
              </a:spcAft>
              <a:defRPr/>
            </a:pPr>
            <a:r>
              <a:rPr lang="en-GB" sz="1200">
                <a:solidFill>
                  <a:srgbClr val="5C5B5A"/>
                </a:solidFill>
                <a:latin typeface="Arial"/>
                <a:cs typeface="Arial"/>
              </a:rPr>
              <a:t>Those dissatisfied with their local area (32%)</a:t>
            </a:r>
          </a:p>
          <a:p>
            <a:pPr>
              <a:spcAft>
                <a:spcPts val="400"/>
              </a:spcAft>
              <a:defRPr/>
            </a:pPr>
            <a:r>
              <a:rPr lang="en-GB" sz="1200">
                <a:solidFill>
                  <a:srgbClr val="5C5B5A"/>
                </a:solidFill>
                <a:latin typeface="Arial"/>
                <a:cs typeface="Arial"/>
              </a:rPr>
              <a:t>Those who would not recommend their local area as a place to live (28%)</a:t>
            </a:r>
          </a:p>
          <a:p>
            <a:pPr>
              <a:spcAft>
                <a:spcPts val="400"/>
              </a:spcAft>
              <a:defRPr/>
            </a:pPr>
            <a:r>
              <a:rPr lang="en-GB" sz="1200">
                <a:solidFill>
                  <a:srgbClr val="5C5B5A"/>
                </a:solidFill>
                <a:latin typeface="Arial"/>
                <a:cs typeface="Arial"/>
              </a:rPr>
              <a:t>Those with high levels of anxiety (23%)</a:t>
            </a:r>
          </a:p>
          <a:p>
            <a:pPr>
              <a:spcAft>
                <a:spcPts val="400"/>
              </a:spcAft>
              <a:defRPr/>
            </a:pPr>
            <a:r>
              <a:rPr lang="en-GB" sz="1200">
                <a:solidFill>
                  <a:srgbClr val="5C5B5A"/>
                </a:solidFill>
                <a:latin typeface="Arial"/>
                <a:cs typeface="Arial"/>
              </a:rPr>
              <a:t>Those who feel unable to save money in the next 12 months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renting their home (21%) including renting from a Local Authority / Council (26%), a Housing Association / Trust (23%) or privately (18%)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living in single person households (18%)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a:t>
            </a:r>
            <a:r>
              <a:rPr lang="en-GB">
                <a:solidFill>
                  <a:schemeClr val="bg1"/>
                </a:solidFill>
                <a:cs typeface="Arial"/>
              </a:rPr>
              <a:t>39</a:t>
            </a:r>
            <a:r>
              <a:rPr kumimoji="0" lang="en-GB" b="1" i="0" u="none" strike="noStrike" kern="1200" cap="none" spc="0" normalizeH="0" baseline="0" noProof="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Female respondents (42%)</a:t>
            </a:r>
          </a:p>
          <a:p>
            <a:pPr>
              <a:spcAft>
                <a:spcPts val="400"/>
              </a:spcAft>
              <a:defRPr/>
            </a:pPr>
            <a:r>
              <a:rPr lang="en-GB" sz="1200">
                <a:solidFill>
                  <a:srgbClr val="5C5B5A"/>
                </a:solidFill>
                <a:latin typeface="Arial"/>
                <a:cs typeface="Arial"/>
              </a:rPr>
              <a:t>Those aged 16-24 (48%) or 25-44 (45%)</a:t>
            </a:r>
          </a:p>
          <a:p>
            <a:pPr>
              <a:spcAft>
                <a:spcPts val="400"/>
              </a:spcAft>
              <a:defRPr/>
            </a:pPr>
            <a:r>
              <a:rPr lang="en-GB" sz="1200">
                <a:solidFill>
                  <a:srgbClr val="5C5B5A"/>
                </a:solidFill>
                <a:latin typeface="Arial"/>
                <a:cs typeface="Arial"/>
              </a:rPr>
              <a:t>Respondents from Minority Ethnic Groups (46%), specifically those who are Black or Black British (52%)</a:t>
            </a:r>
          </a:p>
          <a:p>
            <a:pPr>
              <a:spcAft>
                <a:spcPts val="400"/>
              </a:spcAft>
              <a:defRPr/>
            </a:pPr>
            <a:r>
              <a:rPr lang="en-GB" sz="1200">
                <a:solidFill>
                  <a:srgbClr val="5C5B5A"/>
                </a:solidFill>
                <a:latin typeface="Arial"/>
                <a:cs typeface="Arial"/>
              </a:rPr>
              <a:t>Those who are bisexual (54%)</a:t>
            </a:r>
          </a:p>
          <a:p>
            <a:pPr>
              <a:spcAft>
                <a:spcPts val="400"/>
              </a:spcAft>
              <a:defRPr/>
            </a:pPr>
            <a:r>
              <a:rPr lang="en-GB" sz="1200">
                <a:solidFill>
                  <a:srgbClr val="5C5B5A"/>
                </a:solidFill>
                <a:latin typeface="Arial"/>
                <a:cs typeface="Arial"/>
              </a:rPr>
              <a:t>Those with a disability (55%) including those with mental ill health (72%), a learning disability (55%), a mobility disability (46%) or other disability (56%)</a:t>
            </a: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not in work due to ill health or disability (69%)</a:t>
            </a:r>
          </a:p>
          <a:p>
            <a:pPr>
              <a:spcAft>
                <a:spcPts val="400"/>
              </a:spcAft>
              <a:defRPr/>
            </a:pPr>
            <a:r>
              <a:rPr lang="en-GB" sz="1200">
                <a:solidFill>
                  <a:srgbClr val="5C5B5A"/>
                </a:solidFill>
                <a:latin typeface="Arial"/>
                <a:cs typeface="Arial"/>
              </a:rPr>
              <a:t>Those with a physical or mental condition lasting longer than 12 months (51%), specifically those whose condition reduces their ability to do activities a lot (60%)</a:t>
            </a:r>
          </a:p>
          <a:p>
            <a:pPr>
              <a:spcAft>
                <a:spcPts val="400"/>
              </a:spcAft>
              <a:defRPr/>
            </a:pPr>
            <a:r>
              <a:rPr lang="en-GB" sz="1200">
                <a:solidFill>
                  <a:srgbClr val="5C5B5A"/>
                </a:solidFill>
                <a:latin typeface="Arial"/>
                <a:cs typeface="Arial"/>
              </a:rPr>
              <a:t>Those earning up to £15,599 (50%)</a:t>
            </a:r>
          </a:p>
          <a:p>
            <a:pPr>
              <a:spcAft>
                <a:spcPts val="400"/>
              </a:spcAft>
              <a:defRPr/>
            </a:pPr>
            <a:r>
              <a:rPr lang="en-GB" sz="1200">
                <a:solidFill>
                  <a:srgbClr val="5C5B5A"/>
                </a:solidFill>
                <a:latin typeface="Arial"/>
                <a:cs typeface="Arial"/>
              </a:rPr>
              <a:t>Those with children under 5 years old (49%)</a:t>
            </a:r>
          </a:p>
          <a:p>
            <a:pPr>
              <a:spcAft>
                <a:spcPts val="400"/>
              </a:spcAft>
              <a:defRPr/>
            </a:pPr>
            <a:r>
              <a:rPr lang="en-GB" sz="1200">
                <a:solidFill>
                  <a:srgbClr val="5C5B5A"/>
                </a:solidFill>
                <a:latin typeface="Arial"/>
                <a:cs typeface="Arial"/>
              </a:rPr>
              <a:t>Those renting their home (46%) including from a Local Authority / Council (51%), or a Housing Association / Trust (45%) </a:t>
            </a:r>
          </a:p>
          <a:p>
            <a:pPr>
              <a:spcAft>
                <a:spcPts val="400"/>
              </a:spcAft>
              <a:defRPr/>
            </a:pPr>
            <a:r>
              <a:rPr lang="en-GB" sz="1200">
                <a:solidFill>
                  <a:srgbClr val="5C5B5A"/>
                </a:solidFill>
                <a:latin typeface="Arial"/>
                <a:cs typeface="Arial"/>
              </a:rPr>
              <a:t>Those who currently have caring responsibilities (44%) or previously have (54%)</a:t>
            </a:r>
          </a:p>
          <a:p>
            <a:pPr marL="0" marR="0" lvl="0" indent="0" defTabSz="914400" rtl="0" eaLnBrk="1" fontAlgn="auto" latinLnBrk="0" hangingPunct="1">
              <a:lnSpc>
                <a:spcPct val="100000"/>
              </a:lnSpc>
              <a:spcBef>
                <a:spcPts val="0"/>
              </a:spcBef>
              <a:spcAft>
                <a:spcPts val="400"/>
              </a:spcAft>
              <a:buClrTx/>
              <a:buSzTx/>
              <a:buNone/>
              <a:tabLst/>
              <a:defRPr/>
            </a:pPr>
            <a:endParaRPr lang="en-GB" sz="1200" b="1">
              <a:solidFill>
                <a:srgbClr val="009690"/>
              </a:solidFill>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04694" y="5892865"/>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S10, 11 and 12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10-12, 4557</a:t>
            </a:r>
          </a:p>
        </p:txBody>
      </p:sp>
    </p:spTree>
    <p:custDataLst>
      <p:tags r:id="rId1"/>
    </p:custDataLst>
    <p:extLst>
      <p:ext uri="{BB962C8B-B14F-4D97-AF65-F5344CB8AC3E}">
        <p14:creationId xmlns:p14="http://schemas.microsoft.com/office/powerpoint/2010/main" val="256566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Around 2 in 3 </a:t>
            </a:r>
            <a:r>
              <a:rPr lang="en-GB" sz="1800" b="1" dirty="0">
                <a:solidFill>
                  <a:schemeClr val="tx1">
                    <a:lumMod val="65000"/>
                    <a:lumOff val="35000"/>
                  </a:schemeClr>
                </a:solidFill>
                <a:latin typeface="Arial"/>
                <a:ea typeface="+mn-ea"/>
                <a:cs typeface="+mn-cs"/>
              </a:rPr>
              <a:t>respondents feel very highly or highly that the </a:t>
            </a:r>
            <a:r>
              <a:rPr lang="en-GB" sz="1800" b="1" dirty="0">
                <a:solidFill>
                  <a:srgbClr val="009690"/>
                </a:solidFill>
                <a:latin typeface="Arial"/>
                <a:ea typeface="+mn-ea"/>
                <a:cs typeface="+mn-cs"/>
              </a:rPr>
              <a:t>things they do in life are worthwhile. </a:t>
            </a:r>
            <a:r>
              <a:rPr lang="en-GB" sz="1800" b="1" dirty="0">
                <a:solidFill>
                  <a:schemeClr val="tx1">
                    <a:lumMod val="65000"/>
                    <a:lumOff val="35000"/>
                  </a:schemeClr>
                </a:solidFill>
                <a:latin typeface="Arial"/>
                <a:ea typeface="+mn-ea"/>
                <a:cs typeface="+mn-cs"/>
              </a:rPr>
              <a:t>However, disabled respondents and those who rent their homes are less likely to feel that this is the case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379500" y="100838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00134" y="1742701"/>
            <a:ext cx="2397429" cy="380381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 things they do their life are not at all worthwhile c</a:t>
            </a:r>
            <a:r>
              <a:rPr kumimoji="0" lang="en-GB" sz="1200" b="1" i="0" u="none" strike="noStrike" kern="1200" cap="none" spc="0" normalizeH="0" baseline="0" noProof="0" err="1">
                <a:ln>
                  <a:noFill/>
                </a:ln>
                <a:solidFill>
                  <a:srgbClr val="5C5B5A"/>
                </a:solidFill>
                <a:effectLst/>
                <a:uLnTx/>
                <a:uFillTx/>
                <a:latin typeface="Arial"/>
                <a:cs typeface="Arial"/>
              </a:rPr>
              <a:t>ompared</a:t>
            </a:r>
            <a:r>
              <a:rPr kumimoji="0" lang="en-GB" sz="1200" b="1" i="0" u="none" strike="noStrike" kern="1200" cap="none" spc="0" normalizeH="0" baseline="0" noProof="0">
                <a:ln>
                  <a:noFill/>
                </a:ln>
                <a:solidFill>
                  <a:srgbClr val="5C5B5A"/>
                </a:solidFill>
                <a:effectLst/>
                <a:uLnTx/>
                <a:uFillTx/>
                <a:latin typeface="Arial"/>
                <a:cs typeface="Arial"/>
              </a:rPr>
              <a:t> to GM average (13</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(23%), including mental ill health (38%), a mobility disability (19%) or sensory disability (22%)</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heterosexual (</a:t>
            </a:r>
            <a:r>
              <a:rPr lang="en-GB" sz="1200">
                <a:solidFill>
                  <a:srgbClr val="5C5B5A"/>
                </a:solidFill>
                <a:latin typeface="Arial" panose="020B0604020202020204" pitchFamily="34" charset="0"/>
                <a:cs typeface="Arial" panose="020B0604020202020204" pitchFamily="34" charset="0"/>
              </a:rPr>
              <a:t>21</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(19%)</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rent their home (19%)</a:t>
            </a:r>
          </a:p>
          <a:p>
            <a:pPr>
              <a:spcBef>
                <a:spcPts val="300"/>
              </a:spcBef>
              <a:spcAft>
                <a:spcPts val="300"/>
              </a:spcAft>
              <a:defRPr/>
            </a:pPr>
            <a:r>
              <a:rPr lang="en-GB" sz="1200">
                <a:solidFill>
                  <a:srgbClr val="5C5B5A"/>
                </a:solidFill>
                <a:latin typeface="Arial"/>
                <a:cs typeface="Arial"/>
              </a:rPr>
              <a:t>Those living in single person households (17%)</a:t>
            </a:r>
            <a:endParaRPr lang="en-GB" sz="1200" b="0" i="0" u="none" strike="noStrike" kern="1200" cap="none" spc="0" normalizeH="0" baseline="0" noProof="0">
              <a:ln>
                <a:noFill/>
              </a:ln>
              <a:solidFill>
                <a:srgbClr val="5C5B5A"/>
              </a:solidFill>
              <a:effectLst/>
              <a:uLnTx/>
              <a:uFillTx/>
              <a:latin typeface="Arial"/>
              <a:cs typeface="Arial"/>
            </a:endParaRPr>
          </a:p>
        </p:txBody>
      </p:sp>
      <p:grpSp>
        <p:nvGrpSpPr>
          <p:cNvPr id="9" name="Group 8" descr="Line chart showing people's feelings that the things they do are worthwhile. 25% reported very high levels of satisfaction in Feb, up from 23% in Nov.  ">
            <a:extLst>
              <a:ext uri="{FF2B5EF4-FFF2-40B4-BE49-F238E27FC236}">
                <a16:creationId xmlns:a16="http://schemas.microsoft.com/office/drawing/2014/main" id="{B868FACE-641A-FBFD-AF3E-EC2126413CCB}"/>
              </a:ext>
            </a:extLst>
          </p:cNvPr>
          <p:cNvGrpSpPr/>
          <p:nvPr/>
        </p:nvGrpSpPr>
        <p:grpSpPr>
          <a:xfrm>
            <a:off x="655103" y="1586140"/>
            <a:ext cx="11536897" cy="4835212"/>
            <a:chOff x="655103" y="1586140"/>
            <a:chExt cx="11536897"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1706032598"/>
                </p:ext>
              </p:extLst>
            </p:nvPr>
          </p:nvGraphicFramePr>
          <p:xfrm>
            <a:off x="734799" y="1586140"/>
            <a:ext cx="11457201"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004751330"/>
                </p:ext>
              </p:extLst>
            </p:nvPr>
          </p:nvGraphicFramePr>
          <p:xfrm>
            <a:off x="655103" y="4337176"/>
            <a:ext cx="11457201"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131863565"/>
                </p:ext>
              </p:extLst>
            </p:nvPr>
          </p:nvGraphicFramePr>
          <p:xfrm>
            <a:off x="655103" y="3451204"/>
            <a:ext cx="11457201"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1122998392"/>
                </p:ext>
              </p:extLst>
            </p:nvPr>
          </p:nvGraphicFramePr>
          <p:xfrm>
            <a:off x="655103" y="2231762"/>
            <a:ext cx="11457201"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10" name="TextBox 9">
            <a:extLst>
              <a:ext uri="{FF2B5EF4-FFF2-40B4-BE49-F238E27FC236}">
                <a16:creationId xmlns:a16="http://schemas.microsoft.com/office/drawing/2014/main" id="{9F9BBAC6-D0DD-97CC-017F-6CA7434387B2}"/>
              </a:ext>
            </a:extLst>
          </p:cNvPr>
          <p:cNvSpPr txBox="1"/>
          <p:nvPr/>
        </p:nvSpPr>
        <p:spPr>
          <a:xfrm>
            <a:off x="9511262" y="5799683"/>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S10-12</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Greater Manchester Residents Survey 6, 1767, Survey 7: 1488, Survey 8: 1612, Survey 9: 1560, Survey 10: 1546, Survey 11: 1460, Survey 12: 1551. Thresholds are applied to responses to convert the 11-point scale into the categories shown. Unweighted base: Greater Manchester Residents Survey 12, 1551. Survey 10+11+12= 4557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5776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3 in 5 said they feel very high or high </a:t>
            </a:r>
            <a:r>
              <a:rPr lang="en-GB" sz="1800" b="1" dirty="0">
                <a:solidFill>
                  <a:srgbClr val="009690"/>
                </a:solidFill>
                <a:latin typeface="Arial"/>
                <a:ea typeface="+mn-ea"/>
                <a:cs typeface="+mn-cs"/>
              </a:rPr>
              <a:t>levels of happiness</a:t>
            </a:r>
            <a:r>
              <a:rPr lang="en-GB" sz="1800" b="1" dirty="0">
                <a:solidFill>
                  <a:srgbClr val="5C5B5A"/>
                </a:solidFill>
                <a:latin typeface="Arial"/>
                <a:ea typeface="+mn-ea"/>
                <a:cs typeface="+mn-cs"/>
              </a:rPr>
              <a:t> – in line with February. There has been a positive downwards trend in those who have low levels of happiness since November. As with other metrics, those less likely to feel happy include those with a disability and those who rent their home</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123436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10" name="Group 9" descr="Line chart showing people's feelings of happiness. 22% reported very high levels of satisfaction in Feb, up slightly from 20% in Nov.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3445211515"/>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2356938882"/>
                </p:ext>
              </p:extLst>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2627577260"/>
                </p:ext>
              </p:extLst>
            </p:nvPr>
          </p:nvGraphicFramePr>
          <p:xfrm>
            <a:off x="1584027" y="2619151"/>
            <a:ext cx="8756073" cy="20669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3242060556"/>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7"/>
            </a:graphicData>
          </a:graphic>
        </p:graphicFrame>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(16%)*:</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5C5B5A"/>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(31%), including those with mental ill health (44%), a mobility disability (26%) or other disability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(20%)</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(23%)</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003254"/>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S10-12</a:t>
            </a: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Survey 6: 1767, Survey 7: 1488, Survey 8: 1612, Survey 9: 1560, Survey 10: 1546, Survey 11: 1460, Survey 12: 1551 Thresholds are applied to responses to convert the 11-point scale into the categories shown. Unweighted base: Greater Manchester Residents Survey 11: 1460, Survey 12: 1551. Survey 10+11+12= 4551 (all respondents). </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20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352071" y="249803"/>
            <a:ext cx="11328898"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a:solidFill>
                  <a:srgbClr val="009690"/>
                </a:solidFill>
                <a:latin typeface="Arial"/>
              </a:rPr>
              <a:t>The majority of respondents continue to agree that they can manage their own health. There have been continued (albeit not statistically significant) improvements since February </a:t>
            </a:r>
            <a:r>
              <a:rPr lang="en-GB" sz="1800" b="1">
                <a:solidFill>
                  <a:schemeClr val="tx1">
                    <a:lumMod val="65000"/>
                    <a:lumOff val="35000"/>
                  </a:schemeClr>
                </a:solidFill>
                <a:latin typeface="Arial"/>
              </a:rPr>
              <a:t>in those agreeing that they are involved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in decisions about themselves, </a:t>
            </a:r>
            <a:r>
              <a:rPr lang="en-GB" sz="1800" b="1">
                <a:solidFill>
                  <a:schemeClr val="tx1">
                    <a:lumMod val="65000"/>
                    <a:lumOff val="35000"/>
                  </a:schemeClr>
                </a:solidFill>
                <a:latin typeface="Arial"/>
              </a:rPr>
              <a:t>that they</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know enough about </a:t>
            </a:r>
            <a:r>
              <a:rPr lang="en-GB" sz="1800" b="1">
                <a:solidFill>
                  <a:schemeClr val="tx1">
                    <a:lumMod val="65000"/>
                    <a:lumOff val="35000"/>
                  </a:schemeClr>
                </a:solidFill>
                <a:latin typeface="Arial"/>
              </a:rPr>
              <a:t>their health,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and that they can get the right help if they need it</a:t>
            </a: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extLst>
              <p:ext uri="{D42A27DB-BD31-4B8C-83A1-F6EECF244321}">
                <p14:modId xmlns:p14="http://schemas.microsoft.com/office/powerpoint/2010/main" val="1407964803"/>
              </p:ext>
            </p:extLst>
          </p:nvPr>
        </p:nvGraphicFramePr>
        <p:xfrm>
          <a:off x="1181459" y="1937909"/>
          <a:ext cx="9829083" cy="51816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a:solidFill>
                            <a:srgbClr val="5C5B5A"/>
                          </a:solidFill>
                          <a:latin typeface="Arial"/>
                          <a:ea typeface="+mn-ea"/>
                          <a:cs typeface="+mn-cs"/>
                        </a:rPr>
                        <a:t>I am involved in decisions about me</a:t>
                      </a:r>
                    </a:p>
                  </a:txBody>
                  <a:tcPr>
                    <a:noFill/>
                  </a:tcPr>
                </a:tc>
                <a:tc>
                  <a:txBody>
                    <a:bodyPr/>
                    <a:lstStyle/>
                    <a:p>
                      <a:pPr algn="ctr"/>
                      <a:r>
                        <a:rPr lang="en-GB" sz="1400" b="1" kern="1200">
                          <a:solidFill>
                            <a:srgbClr val="5C5B5A"/>
                          </a:solidFill>
                          <a:latin typeface="Arial"/>
                          <a:ea typeface="+mn-ea"/>
                          <a:cs typeface="+mn-cs"/>
                        </a:rPr>
                        <a:t>I can look after my health</a:t>
                      </a:r>
                    </a:p>
                  </a:txBody>
                  <a:tcPr>
                    <a:noFill/>
                  </a:tcPr>
                </a:tc>
                <a:tc>
                  <a:txBody>
                    <a:bodyPr/>
                    <a:lstStyle/>
                    <a:p>
                      <a:pPr algn="ct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3% agree. &#10;I can look after my health, 84% agree. &#10;I know enough about my health, 80% agree.&#10;I can get the right help if I need it, 75%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671682701"/>
              </p:ext>
            </p:extLst>
          </p:nvPr>
        </p:nvGraphicFramePr>
        <p:xfrm>
          <a:off x="805106" y="2109007"/>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48195" y="33664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30562" y="46286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22435" y="2622743"/>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2023726" y="50743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2802637" y="3688580"/>
            <a:ext cx="1386926" cy="276999"/>
          </a:xfrm>
          <a:prstGeom prst="rect">
            <a:avLst/>
          </a:prstGeom>
          <a:noFill/>
        </p:spPr>
        <p:txBody>
          <a:bodyPr wrap="square" lIns="91440" tIns="45720" rIns="91440" bIns="45720" rtlCol="0" anchor="t">
            <a:spAutoFit/>
          </a:bodyPr>
          <a:lstStyle/>
          <a:p>
            <a:r>
              <a:rPr lang="en-GB" sz="1200" b="1">
                <a:solidFill>
                  <a:srgbClr val="5C5B5A"/>
                </a:solidFill>
                <a:latin typeface="Arial"/>
              </a:rPr>
              <a:t>93% </a:t>
            </a:r>
            <a:r>
              <a:rPr lang="en-GB" sz="1200">
                <a:solidFill>
                  <a:srgbClr val="5C5B5A"/>
                </a:solidFill>
                <a:latin typeface="Arial"/>
              </a:rPr>
              <a:t>(+3pp)</a:t>
            </a:r>
            <a:endParaRPr lang="en-GB" sz="1200">
              <a:solidFill>
                <a:srgbClr val="5C5B5A"/>
              </a:solidFill>
              <a:latin typeface="Arial"/>
              <a:cs typeface="Arial"/>
            </a:endParaRP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38040" y="31361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20015" y="42641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362495" y="499755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513067" y="5153909"/>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608168"/>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5440272" y="3566699"/>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(+/-0pp)</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00160" y="30331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14325" y="41502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6900160" y="492528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086989" y="510402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646474" y="2635731"/>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835096" y="3506426"/>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80% </a:t>
            </a:r>
            <a:r>
              <a:rPr lang="en-GB" sz="1200">
                <a:solidFill>
                  <a:srgbClr val="5C5B5A"/>
                </a:solidFill>
                <a:latin typeface="Arial"/>
              </a:rPr>
              <a:t>(+1pp)</a:t>
            </a: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20083" y="3066136"/>
            <a:ext cx="679994"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55349" y="40588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20083" y="48644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573152" y="50582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80483" y="2613003"/>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0"/>
              </a:ext>
            </a:extLst>
          </p:cNvPr>
          <p:cNvSpPr txBox="1"/>
          <p:nvPr/>
        </p:nvSpPr>
        <p:spPr>
          <a:xfrm>
            <a:off x="10241404" y="3435648"/>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75% </a:t>
            </a:r>
            <a:r>
              <a:rPr lang="en-GB" sz="1200">
                <a:solidFill>
                  <a:srgbClr val="5C5B5A"/>
                </a:solidFill>
                <a:latin typeface="Arial"/>
              </a:rPr>
              <a:t>(+2pp) </a:t>
            </a:r>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12, 1551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6584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606827" y="367553"/>
            <a:ext cx="11187952" cy="618843"/>
          </a:xfrm>
        </p:spPr>
        <p:txBody>
          <a:bodyPr>
            <a:noAutofit/>
          </a:bodyPr>
          <a:lstStyle/>
          <a:p>
            <a:r>
              <a:rPr lang="en-GB" sz="1800" b="1" dirty="0">
                <a:solidFill>
                  <a:srgbClr val="009690"/>
                </a:solidFill>
                <a:latin typeface="Arial"/>
              </a:rPr>
              <a:t>The combined effect of these improvements is that Greater Manchester's health confidence score continues to grow with GM recording the highest overall Health Confidence Score since tracking began a year ago</a:t>
            </a:r>
          </a:p>
          <a:p>
            <a:endParaRPr lang="en-GB" sz="1800" b="1" dirty="0">
              <a:solidFill>
                <a:srgbClr val="009690"/>
              </a:solidFill>
              <a:latin typeface="Arial"/>
              <a:ea typeface="Calibri Light"/>
              <a:cs typeface="Arial"/>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1208576" y="1497604"/>
            <a:ext cx="3017339"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(HCS)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extLst>
              <p:ext uri="{D42A27DB-BD31-4B8C-83A1-F6EECF244321}">
                <p14:modId xmlns:p14="http://schemas.microsoft.com/office/powerpoint/2010/main" val="3141460883"/>
              </p:ext>
            </p:extLst>
          </p:nvPr>
        </p:nvGraphicFramePr>
        <p:xfrm>
          <a:off x="1434352" y="3529853"/>
          <a:ext cx="2679653" cy="1722605"/>
        </p:xfrm>
        <a:graphic>
          <a:graphicData uri="http://schemas.openxmlformats.org/drawingml/2006/table">
            <a:tbl>
              <a:tblPr firstRow="1" bandRow="1">
                <a:tableStyleId>{073A0DAA-6AF3-43AB-8588-CEC1D06C72B9}</a:tableStyleId>
              </a:tblPr>
              <a:tblGrid>
                <a:gridCol w="1683600">
                  <a:extLst>
                    <a:ext uri="{9D8B030D-6E8A-4147-A177-3AD203B41FA5}">
                      <a16:colId xmlns:a16="http://schemas.microsoft.com/office/drawing/2014/main" val="588151101"/>
                    </a:ext>
                  </a:extLst>
                </a:gridCol>
                <a:gridCol w="996053">
                  <a:extLst>
                    <a:ext uri="{9D8B030D-6E8A-4147-A177-3AD203B41FA5}">
                      <a16:colId xmlns:a16="http://schemas.microsoft.com/office/drawing/2014/main" val="311082748"/>
                    </a:ext>
                  </a:extLst>
                </a:gridCol>
              </a:tblGrid>
              <a:tr h="354956">
                <a:tc>
                  <a:txBody>
                    <a:bodyPr/>
                    <a:lstStyle/>
                    <a:p>
                      <a:pPr marL="0" algn="ctr" defTabSz="914400" rtl="0" eaLnBrk="1" latinLnBrk="0" hangingPunct="1"/>
                      <a:r>
                        <a:rPr lang="en-GB" sz="1400" b="0" kern="1200">
                          <a:solidFill>
                            <a:schemeClr val="dk1"/>
                          </a:solidFill>
                          <a:latin typeface="Arial"/>
                          <a:ea typeface="+mn-ea"/>
                          <a:cs typeface="Arial"/>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400" b="0" kern="1200">
                          <a:solidFill>
                            <a:schemeClr val="dk1"/>
                          </a:solidFill>
                          <a:latin typeface="Arial"/>
                          <a:ea typeface="+mn-ea"/>
                          <a:cs typeface="Arial"/>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455883">
                <a:tc>
                  <a:txBody>
                    <a:bodyPr/>
                    <a:lstStyle/>
                    <a:p>
                      <a:pPr algn="ctr"/>
                      <a:r>
                        <a:rPr lang="en-GB" sz="1400">
                          <a:latin typeface="Arial"/>
                          <a:cs typeface="Arial"/>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400">
                          <a:latin typeface="Arial"/>
                          <a:cs typeface="Arial"/>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455883">
                <a:tc>
                  <a:txBody>
                    <a:bodyPr/>
                    <a:lstStyle/>
                    <a:p>
                      <a:pPr algn="ctr"/>
                      <a:r>
                        <a:rPr lang="en-GB" sz="1400">
                          <a:latin typeface="Arial"/>
                          <a:cs typeface="Arial"/>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a:latin typeface="Arial"/>
                          <a:cs typeface="Arial"/>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455883">
                <a:tc>
                  <a:txBody>
                    <a:bodyPr/>
                    <a:lstStyle/>
                    <a:p>
                      <a:pPr algn="ctr"/>
                      <a:r>
                        <a:rPr lang="en-GB" sz="1400">
                          <a:latin typeface="Arial"/>
                          <a:cs typeface="Arial"/>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a:latin typeface="Arial"/>
                          <a:cs typeface="Arial"/>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311504" y="1250556"/>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66.1</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9690"/>
                </a:solidFill>
                <a:latin typeface="Arial"/>
              </a:rPr>
              <a:t>+0.8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9690"/>
                </a:solidFill>
                <a:latin typeface="Arial"/>
              </a:rPr>
              <a:t>(since Feb)</a:t>
            </a:r>
            <a:endParaRPr lang="en-GB" sz="1600"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get the right help if I need it’</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6021476" y="1250556"/>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68.1</a:t>
            </a:r>
            <a:endParaRPr lang="en-GB" sz="1600" b="1" dirty="0">
              <a:solidFill>
                <a:srgbClr val="009690"/>
              </a:solidFill>
              <a:latin typeface="Arial"/>
            </a:endParaRPr>
          </a:p>
          <a:p>
            <a:pPr algn="ctr">
              <a:defRPr/>
            </a:pPr>
            <a:r>
              <a:rPr lang="en-GB" sz="1200" dirty="0">
                <a:solidFill>
                  <a:srgbClr val="009690"/>
                </a:solidFill>
                <a:latin typeface="Arial"/>
              </a:rPr>
              <a:t>+0.5</a:t>
            </a:r>
          </a:p>
          <a:p>
            <a:pPr algn="ctr">
              <a:defRPr/>
            </a:pPr>
            <a:r>
              <a:rPr lang="en-GB" sz="1200" dirty="0">
                <a:solidFill>
                  <a:srgbClr val="009690"/>
                </a:solidFill>
                <a:latin typeface="Arial"/>
              </a:rPr>
              <a:t>(since Feb)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know enough about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7642724" y="1250556"/>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71.4</a:t>
            </a:r>
            <a:endParaRPr lang="en-GB" sz="1600" b="1" dirty="0">
              <a:solidFill>
                <a:srgbClr val="009690"/>
              </a:solidFill>
              <a:latin typeface="Arial"/>
            </a:endParaRPr>
          </a:p>
          <a:p>
            <a:pPr algn="ctr">
              <a:defRPr/>
            </a:pPr>
            <a:r>
              <a:rPr lang="en-GB" sz="1200" dirty="0">
                <a:solidFill>
                  <a:srgbClr val="009690"/>
                </a:solidFill>
                <a:latin typeface="Arial"/>
              </a:rPr>
              <a:t>+0.1</a:t>
            </a:r>
          </a:p>
          <a:p>
            <a:pPr algn="ctr">
              <a:defRPr/>
            </a:pPr>
            <a:r>
              <a:rPr lang="en-GB" sz="1200" dirty="0">
                <a:solidFill>
                  <a:srgbClr val="009690"/>
                </a:solidFill>
                <a:latin typeface="Arial"/>
              </a:rPr>
              <a:t>(since Feb)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look after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9509986" y="1250556"/>
            <a:ext cx="1863520" cy="1354217"/>
          </a:xfrm>
          <a:prstGeom prst="rect">
            <a:avLst/>
          </a:prstGeom>
          <a:noFill/>
        </p:spPr>
        <p:txBody>
          <a:bodyPr wrap="square" rtlCol="0">
            <a:spAutoFit/>
          </a:bodyPr>
          <a:lstStyle/>
          <a:p>
            <a:pPr algn="ctr">
              <a:defRPr/>
            </a:pPr>
            <a:r>
              <a:rPr lang="en-GB" sz="1400" b="1" dirty="0">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82.3</a:t>
            </a:r>
            <a:endParaRPr lang="en-GB" sz="1600" b="1" dirty="0">
              <a:solidFill>
                <a:srgbClr val="009690"/>
              </a:solidFill>
              <a:latin typeface="Arial"/>
            </a:endParaRPr>
          </a:p>
          <a:p>
            <a:pPr algn="ctr">
              <a:defRPr/>
            </a:pPr>
            <a:r>
              <a:rPr lang="en-GB" sz="1200" dirty="0">
                <a:solidFill>
                  <a:srgbClr val="009690"/>
                </a:solidFill>
                <a:latin typeface="Arial"/>
              </a:rPr>
              <a:t>+1.1</a:t>
            </a:r>
          </a:p>
          <a:p>
            <a:pPr algn="ctr">
              <a:defRPr/>
            </a:pPr>
            <a:r>
              <a:rPr lang="en-GB" sz="1200" dirty="0">
                <a:solidFill>
                  <a:srgbClr val="009690"/>
                </a:solidFill>
                <a:latin typeface="Arial"/>
              </a:rPr>
              <a:t>(since Feb)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am involved in decisions about me’</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746AEDAC-A90B-2AF6-378C-66B1012C4918}"/>
              </a:ext>
            </a:extLst>
          </p:cNvPr>
          <p:cNvSpPr txBox="1"/>
          <p:nvPr/>
        </p:nvSpPr>
        <p:spPr>
          <a:xfrm>
            <a:off x="5301274" y="3151979"/>
            <a:ext cx="4900114" cy="273921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72.1</a:t>
            </a:r>
            <a:endParaRPr lang="en-GB" sz="6000" b="1">
              <a:solidFill>
                <a:srgbClr val="00969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This is</a:t>
            </a:r>
            <a:endParaRPr lang="en-GB" sz="14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009690"/>
                </a:solidFill>
                <a:latin typeface="Arial"/>
              </a:rPr>
              <a:t>+0.7</a:t>
            </a:r>
            <a:endParaRPr lang="en-GB" sz="2400" b="1">
              <a:solidFill>
                <a:srgbClr val="009690"/>
              </a:solidFill>
              <a:latin typeface="Arial"/>
              <a:cs typeface="Arial"/>
            </a:endParaRPr>
          </a:p>
          <a:p>
            <a:pPr algn="ctr">
              <a:defRPr/>
            </a:pPr>
            <a:r>
              <a:rPr lang="en-GB" sz="1400" b="1">
                <a:solidFill>
                  <a:srgbClr val="5C5B5A"/>
                </a:solidFill>
                <a:latin typeface="Arial"/>
              </a:rPr>
              <a:t>points higher than in Feb 2024 (71.4) and 1.6 points higher than in May 2023 (70.5) - see next slide for full trend over time</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12, 1,551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19" name="Group 18">
            <a:extLst>
              <a:ext uri="{FF2B5EF4-FFF2-40B4-BE49-F238E27FC236}">
                <a16:creationId xmlns:a16="http://schemas.microsoft.com/office/drawing/2014/main" id="{52D339F3-6B0A-A0CC-E675-B0F121D19631}"/>
              </a:ext>
              <a:ext uri="{C183D7F6-B498-43B3-948B-1728B52AA6E4}">
                <adec:decorative xmlns:adec="http://schemas.microsoft.com/office/drawing/2017/decorative" val="1"/>
              </a:ext>
            </a:extLst>
          </p:cNvPr>
          <p:cNvGrpSpPr/>
          <p:nvPr/>
        </p:nvGrpSpPr>
        <p:grpSpPr>
          <a:xfrm>
            <a:off x="5045816" y="2558600"/>
            <a:ext cx="5395930" cy="513333"/>
            <a:chOff x="4789717" y="3277154"/>
            <a:chExt cx="5395930" cy="513333"/>
          </a:xfrm>
        </p:grpSpPr>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8CD2ABFC-DB9E-8773-764D-C84683756EDB}"/>
                </a:ext>
              </a:extLst>
            </p:cNvPr>
            <p:cNvCxnSpPr/>
            <p:nvPr/>
          </p:nvCxnSpPr>
          <p:spPr>
            <a:xfrm>
              <a:off x="8240944" y="3549109"/>
              <a:ext cx="1944703" cy="0"/>
            </a:xfrm>
            <a:prstGeom prst="line">
              <a:avLst/>
            </a:prstGeom>
            <a:ln w="19050">
              <a:solidFill>
                <a:srgbClr val="00969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429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dirty="0">
                <a:ln>
                  <a:noFill/>
                </a:ln>
                <a:solidFill>
                  <a:srgbClr val="009690"/>
                </a:solidFill>
                <a:effectLst/>
                <a:uLnTx/>
                <a:uFillTx/>
                <a:latin typeface="Arial"/>
                <a:ea typeface="+mn-ea"/>
                <a:cs typeface="Arial"/>
              </a:rPr>
              <a:t>Since </a:t>
            </a:r>
            <a:r>
              <a:rPr lang="en-GB" sz="1800" b="1" dirty="0">
                <a:solidFill>
                  <a:srgbClr val="009690"/>
                </a:solidFill>
                <a:latin typeface="Arial"/>
                <a:cs typeface="Arial"/>
              </a:rPr>
              <a:t>February</a:t>
            </a:r>
            <a:r>
              <a:rPr kumimoji="0" lang="en-GB" sz="1800" b="1" i="0" u="none" strike="noStrike" kern="1200" cap="none" spc="0" normalizeH="0" baseline="0" noProof="0" dirty="0">
                <a:ln>
                  <a:noFill/>
                </a:ln>
                <a:solidFill>
                  <a:srgbClr val="009690"/>
                </a:solidFill>
                <a:effectLst/>
                <a:uLnTx/>
                <a:uFillTx/>
                <a:latin typeface="Arial"/>
                <a:ea typeface="+mn-ea"/>
                <a:cs typeface="Arial"/>
              </a:rPr>
              <a:t>, all dimensions of the health confidence score have risen</a:t>
            </a:r>
            <a:r>
              <a:rPr kumimoji="0" lang="en-GB" sz="1800" b="1" i="0" u="none" strike="noStrike" kern="1200" cap="none" spc="0" normalizeH="0" baseline="0" noProof="0" dirty="0">
                <a:ln>
                  <a:noFill/>
                </a:ln>
                <a:solidFill>
                  <a:srgbClr val="5C5B5A"/>
                </a:solidFill>
                <a:effectLst/>
                <a:uLnTx/>
                <a:uFillTx/>
                <a:latin typeface="Arial"/>
                <a:ea typeface="+mn-ea"/>
                <a:cs typeface="Arial"/>
              </a:rPr>
              <a:t> – continuing the trend we have noted from November</a:t>
            </a:r>
            <a:r>
              <a:rPr lang="en-GB" sz="1800" b="1" dirty="0">
                <a:solidFill>
                  <a:srgbClr val="5C5B5A"/>
                </a:solidFill>
                <a:latin typeface="Arial"/>
                <a:cs typeface="Arial"/>
              </a:rPr>
              <a:t> </a:t>
            </a:r>
            <a:endParaRPr lang="en-GB" sz="1800" b="1" dirty="0">
              <a:solidFill>
                <a:srgbClr val="009690"/>
              </a:solidFill>
              <a:latin typeface="Arial"/>
              <a:ea typeface="+mj-ea"/>
              <a:cs typeface="Arial"/>
            </a:endParaRPr>
          </a:p>
        </p:txBody>
      </p:sp>
      <p:sp>
        <p:nvSpPr>
          <p:cNvPr id="3" name="TextBox 2">
            <a:extLst>
              <a:ext uri="{FF2B5EF4-FFF2-40B4-BE49-F238E27FC236}">
                <a16:creationId xmlns:a16="http://schemas.microsoft.com/office/drawing/2014/main" id="{547211CD-25AF-E69A-027C-4FEEE2D6CAA7}"/>
              </a:ext>
            </a:extLst>
          </p:cNvPr>
          <p:cNvSpPr txBox="1"/>
          <p:nvPr/>
        </p:nvSpPr>
        <p:spPr>
          <a:xfrm>
            <a:off x="2693443" y="1041112"/>
            <a:ext cx="6805113" cy="338554"/>
          </a:xfrm>
          <a:prstGeom prst="rect">
            <a:avLst/>
          </a:prstGeom>
          <a:noFill/>
        </p:spPr>
        <p:txBody>
          <a:bodyPr wrap="square" lIns="91440" tIns="45720" rIns="91440" bIns="45720" rtlCol="0" anchor="t">
            <a:spAutoFit/>
          </a:bodyPr>
          <a:lstStyle/>
          <a:p>
            <a:pPr algn="ctr">
              <a:defRPr/>
            </a:pPr>
            <a:r>
              <a:rPr lang="en-GB" sz="1600" b="1" dirty="0">
                <a:solidFill>
                  <a:srgbClr val="5C5B5A"/>
                </a:solidFill>
                <a:latin typeface="Arial"/>
              </a:rPr>
              <a:t>Dimensions of Greater Manchester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 </a:t>
            </a:r>
          </a:p>
        </p:txBody>
      </p:sp>
      <p:graphicFrame>
        <p:nvGraphicFramePr>
          <p:cNvPr id="7" name="Chart 6" descr="The chart shows a stacked line chart for health confidence score. the score for shared decisions is 82.3, knowledge is 68.1, self-management is 71.4 and access is 66.6">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2095614946"/>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 Survey 12, 1,551</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4520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2">
            <a:extLst>
              <a:ext uri="{FF2B5EF4-FFF2-40B4-BE49-F238E27FC236}">
                <a16:creationId xmlns:a16="http://schemas.microsoft.com/office/drawing/2014/main" id="{4BB982E5-79F2-767A-94AC-C1076C3C1F37}"/>
              </a:ext>
            </a:extLst>
          </p:cNvPr>
          <p:cNvSpPr txBox="1">
            <a:spLocks/>
          </p:cNvSpPr>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dirty="0">
                <a:solidFill>
                  <a:srgbClr val="5C5B5A"/>
                </a:solidFill>
                <a:latin typeface="Arial"/>
                <a:cs typeface="Arial"/>
              </a:rPr>
              <a:t>Dimensions of health confidence among </a:t>
            </a:r>
            <a:r>
              <a:rPr lang="en-GB" sz="1800" b="1" dirty="0">
                <a:solidFill>
                  <a:srgbClr val="009690"/>
                </a:solidFill>
                <a:latin typeface="Arial"/>
                <a:cs typeface="Arial"/>
              </a:rPr>
              <a:t>disabled respondents</a:t>
            </a:r>
            <a:r>
              <a:rPr lang="en-GB" sz="1800" b="1" dirty="0">
                <a:solidFill>
                  <a:srgbClr val="5C5B5A"/>
                </a:solidFill>
                <a:latin typeface="Arial"/>
                <a:cs typeface="Arial"/>
              </a:rPr>
              <a:t> - all significantly higher than May 2023</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374; Survey 8, 417; Survey 9, 412; Survey 10, 385; Survey 11, 346; Survey 12, 394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74DDFBDC-2F71-9E6A-D087-307DDD2669AE}"/>
              </a:ext>
              <a:ext uri="{C183D7F6-B498-43B3-948B-1728B52AA6E4}">
                <adec:decorative xmlns:adec="http://schemas.microsoft.com/office/drawing/2017/decorative" val="1"/>
              </a:ext>
            </a:extLst>
          </p:cNvPr>
          <p:cNvGrpSpPr/>
          <p:nvPr/>
        </p:nvGrpSpPr>
        <p:grpSpPr>
          <a:xfrm>
            <a:off x="8600687" y="5935506"/>
            <a:ext cx="3194438" cy="269304"/>
            <a:chOff x="229117" y="5927615"/>
            <a:chExt cx="3194438"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793AC1C8-13D6-E81A-32B9-5A11B467A625}"/>
                </a:ext>
              </a:extLst>
            </p:cNvPr>
            <p:cNvGrpSpPr/>
            <p:nvPr/>
          </p:nvGrpSpPr>
          <p:grpSpPr>
            <a:xfrm>
              <a:off x="229117" y="5927615"/>
              <a:ext cx="3194438" cy="269304"/>
              <a:chOff x="520117" y="5772736"/>
              <a:chExt cx="3194438" cy="269304"/>
            </a:xfrm>
          </p:grpSpPr>
          <p:sp>
            <p:nvSpPr>
              <p:cNvPr id="11" name="Arrow: Down 10">
                <a:extLst>
                  <a:ext uri="{FF2B5EF4-FFF2-40B4-BE49-F238E27FC236}">
                    <a16:creationId xmlns:a16="http://schemas.microsoft.com/office/drawing/2014/main" id="{E552F87E-32E0-4131-22D2-CD406DA7C88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7A44CCDF-F51E-C3C4-87F7-06BC1DF3160E}"/>
                  </a:ext>
                </a:extLst>
              </p:cNvPr>
              <p:cNvSpPr txBox="1"/>
              <p:nvPr/>
            </p:nvSpPr>
            <p:spPr>
              <a:xfrm>
                <a:off x="884934" y="5772736"/>
                <a:ext cx="2829621"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May 2023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AF276AAC-9846-E9CC-5A5E-E707BFEA0B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Arrow: Down 28">
            <a:extLst>
              <a:ext uri="{FF2B5EF4-FFF2-40B4-BE49-F238E27FC236}">
                <a16:creationId xmlns:a16="http://schemas.microsoft.com/office/drawing/2014/main" id="{FC37DCDA-7EAC-9CD5-7D81-4C8CA142656D}"/>
              </a:ext>
              <a:ext uri="{C183D7F6-B498-43B3-948B-1728B52AA6E4}">
                <adec:decorative xmlns:adec="http://schemas.microsoft.com/office/drawing/2017/decorative" val="1"/>
              </a:ext>
            </a:extLst>
          </p:cNvPr>
          <p:cNvSpPr/>
          <p:nvPr/>
        </p:nvSpPr>
        <p:spPr>
          <a:xfrm rot="10800000">
            <a:off x="10694032" y="223866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3D98AA34-E9B1-ECFB-C5EB-4B7515ABD2CD}"/>
              </a:ext>
              <a:ext uri="{C183D7F6-B498-43B3-948B-1728B52AA6E4}">
                <adec:decorative xmlns:adec="http://schemas.microsoft.com/office/drawing/2017/decorative" val="1"/>
              </a:ext>
            </a:extLst>
          </p:cNvPr>
          <p:cNvSpPr/>
          <p:nvPr/>
        </p:nvSpPr>
        <p:spPr>
          <a:xfrm rot="10800000">
            <a:off x="10694032" y="33576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DCC43D68-67E2-4198-00CD-E1AE0EB0EB41}"/>
              </a:ext>
              <a:ext uri="{C183D7F6-B498-43B3-948B-1728B52AA6E4}">
                <adec:decorative xmlns:adec="http://schemas.microsoft.com/office/drawing/2017/decorative" val="1"/>
              </a:ext>
            </a:extLst>
          </p:cNvPr>
          <p:cNvSpPr/>
          <p:nvPr/>
        </p:nvSpPr>
        <p:spPr>
          <a:xfrm rot="10800000">
            <a:off x="10695256" y="371057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11E2F26C-A949-7D7B-A2E4-ABCD8D85177B}"/>
              </a:ext>
              <a:ext uri="{C183D7F6-B498-43B3-948B-1728B52AA6E4}">
                <adec:decorative xmlns:adec="http://schemas.microsoft.com/office/drawing/2017/decorative" val="1"/>
              </a:ext>
            </a:extLst>
          </p:cNvPr>
          <p:cNvSpPr/>
          <p:nvPr/>
        </p:nvSpPr>
        <p:spPr>
          <a:xfrm rot="10800000">
            <a:off x="10694031" y="437690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Chart 4" descr="The chart shows a stacked line chart for health confidence score for disabled respondents. the score for shared decisions is 76.5, knowledge is 64.5, self-management is 60.5 and access is 57.2">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328990668"/>
              </p:ext>
            </p:extLst>
          </p:nvPr>
        </p:nvGraphicFramePr>
        <p:xfrm>
          <a:off x="872349" y="1109010"/>
          <a:ext cx="10515600" cy="47631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06569A2-4EE5-905F-3506-6C7AF2C0083B}"/>
              </a:ext>
            </a:extLst>
          </p:cNvPr>
          <p:cNvSpPr txBox="1"/>
          <p:nvPr/>
        </p:nvSpPr>
        <p:spPr>
          <a:xfrm>
            <a:off x="2693443" y="1071592"/>
            <a:ext cx="7323273" cy="338554"/>
          </a:xfrm>
          <a:prstGeom prst="rect">
            <a:avLst/>
          </a:prstGeom>
          <a:noFill/>
        </p:spPr>
        <p:txBody>
          <a:bodyPr wrap="square" lIns="91440" tIns="45720" rIns="91440" bIns="45720" rtlCol="0" anchor="t">
            <a:spAutoFit/>
          </a:bodyPr>
          <a:lstStyle/>
          <a:p>
            <a:pPr algn="ctr">
              <a:defRPr/>
            </a:pPr>
            <a:r>
              <a:rPr lang="en-GB" sz="1600" b="1" dirty="0">
                <a:solidFill>
                  <a:srgbClr val="5C5B5A"/>
                </a:solidFill>
                <a:latin typeface="Arial"/>
              </a:rPr>
              <a:t>Dimensions of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a:t>
            </a:r>
            <a:r>
              <a:rPr lang="en-GB" sz="1600" b="1" dirty="0">
                <a:solidFill>
                  <a:srgbClr val="5C5B5A"/>
                </a:solidFill>
                <a:latin typeface="Arial"/>
              </a:rPr>
              <a:t> among disabled respondents</a:t>
            </a:r>
            <a:endParaRPr kumimoji="0" lang="en-GB" sz="1600" b="1" i="0"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69675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521997987"/>
              </p:ext>
            </p:extLst>
          </p:nvPr>
        </p:nvGraphicFramePr>
        <p:xfrm>
          <a:off x="586800" y="1279750"/>
          <a:ext cx="5728275" cy="3300094"/>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0471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a:solidFill>
                            <a:schemeClr val="bg1"/>
                          </a:solidFill>
                          <a:latin typeface="Arial"/>
                          <a:cs typeface="Arial"/>
                        </a:rPr>
                        <a:t>Healthy homes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21</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58336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34</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471442">
                <a:tc>
                  <a:txBody>
                    <a:bodyPr/>
                    <a:lstStyle/>
                    <a:p>
                      <a:r>
                        <a:rPr lang="en-IN" sz="2000" b="1">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49</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69</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Appendix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79</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7575" y="120398"/>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The </a:t>
            </a:r>
            <a:r>
              <a:rPr kumimoji="0" lang="en-GB" sz="1800" b="1" i="0" u="none" strike="noStrike" kern="1200" cap="none" spc="0" normalizeH="0" baseline="0" noProof="0" dirty="0">
                <a:ln>
                  <a:noFill/>
                </a:ln>
                <a:solidFill>
                  <a:srgbClr val="009690"/>
                </a:solidFill>
                <a:effectLst/>
                <a:uLnTx/>
                <a:uFillTx/>
                <a:latin typeface="Arial"/>
                <a:ea typeface="+mn-ea"/>
                <a:cs typeface="Arial"/>
              </a:rPr>
              <a:t>overall </a:t>
            </a:r>
            <a:r>
              <a:rPr lang="en-GB" sz="1800" b="1" dirty="0">
                <a:solidFill>
                  <a:srgbClr val="009690"/>
                </a:solidFill>
                <a:latin typeface="Arial"/>
                <a:cs typeface="Arial"/>
              </a:rPr>
              <a:t>health confidence </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score </a:t>
            </a:r>
            <a:r>
              <a:rPr lang="en-GB" sz="1800" b="1" dirty="0">
                <a:solidFill>
                  <a:schemeClr val="tx1">
                    <a:lumMod val="65000"/>
                    <a:lumOff val="35000"/>
                  </a:schemeClr>
                </a:solidFill>
                <a:latin typeface="Arial"/>
                <a:cs typeface="Arial"/>
              </a:rPr>
              <a:t>remains lower</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for disabled respondents than for the general population. However, t</a:t>
            </a:r>
            <a:r>
              <a:rPr lang="en-GB" sz="1800" b="1" dirty="0">
                <a:solidFill>
                  <a:srgbClr val="5C5B5A"/>
                </a:solidFill>
                <a:latin typeface="Arial"/>
                <a:cs typeface="Arial"/>
              </a:rPr>
              <a:t>he gap in score between the total population and disabled respondents has narrowed in several regards</a:t>
            </a:r>
            <a:endParaRPr lang="en-GB" sz="1800" b="1" i="0" u="none" strike="noStrike" kern="1200" cap="none" spc="0" normalizeH="0" baseline="0" noProof="0" dirty="0">
              <a:ln>
                <a:noFill/>
              </a:ln>
              <a:solidFill>
                <a:srgbClr val="5C5B5A"/>
              </a:solidFill>
              <a:effectLst/>
              <a:uLnTx/>
              <a:uFillTx/>
              <a:latin typeface="Arial"/>
              <a:cs typeface="Arial"/>
            </a:endParaRPr>
          </a:p>
        </p:txBody>
      </p:sp>
      <p:graphicFrame>
        <p:nvGraphicFramePr>
          <p:cNvPr id="32" name="Chart 31" descr="TThe chart shows a stacked line graph for the health confidence score. The overall health confidence score for Feb is 72.1 and for disabled respondents is 64.7 . The score for shared decisions is 82.3 and for disabled respondents is 76.5. The score for self-management is 71.4 and 60.5 for disabled respondents, the score for knowledge is 68.1 and 64.5 for disabled respondents and the score for access is 66.6 and 57.2 for disabled respondents.">
            <a:extLst>
              <a:ext uri="{FF2B5EF4-FFF2-40B4-BE49-F238E27FC236}">
                <a16:creationId xmlns:a16="http://schemas.microsoft.com/office/drawing/2014/main" id="{80E74C93-0C29-4C41-AE8E-4E2CEEEFD1A5}"/>
              </a:ext>
            </a:extLst>
          </p:cNvPr>
          <p:cNvGraphicFramePr/>
          <p:nvPr/>
        </p:nvGraphicFramePr>
        <p:xfrm>
          <a:off x="628210" y="1021485"/>
          <a:ext cx="9752919" cy="16292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FA75D5D6-33C8-42EE-A768-B207E2D45E27}"/>
              </a:ext>
            </a:extLst>
          </p:cNvPr>
          <p:cNvGraphicFramePr/>
          <p:nvPr/>
        </p:nvGraphicFramePr>
        <p:xfrm>
          <a:off x="638054" y="2781895"/>
          <a:ext cx="5279278" cy="17911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0561E880-F309-49D5-874C-94BCF252481B}"/>
              </a:ext>
            </a:extLst>
          </p:cNvPr>
          <p:cNvGraphicFramePr/>
          <p:nvPr/>
        </p:nvGraphicFramePr>
        <p:xfrm>
          <a:off x="628209" y="4620682"/>
          <a:ext cx="5289123" cy="16533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Chart 52"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4E4CFF0E-4FC4-44D9-A124-3F4249266EDB}"/>
              </a:ext>
            </a:extLst>
          </p:cNvPr>
          <p:cNvGraphicFramePr/>
          <p:nvPr/>
        </p:nvGraphicFramePr>
        <p:xfrm>
          <a:off x="6339969" y="2781895"/>
          <a:ext cx="5264074" cy="17911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Chart 51"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8B334BAE-41FD-4CFD-9C70-4FFA2A55E431}"/>
              </a:ext>
            </a:extLst>
          </p:cNvPr>
          <p:cNvGraphicFramePr/>
          <p:nvPr/>
        </p:nvGraphicFramePr>
        <p:xfrm>
          <a:off x="6339969" y="4635816"/>
          <a:ext cx="5264074" cy="1658958"/>
        </p:xfrm>
        <a:graphic>
          <a:graphicData uri="http://schemas.openxmlformats.org/drawingml/2006/chart">
            <c:chart xmlns:c="http://schemas.openxmlformats.org/drawingml/2006/chart" xmlns:r="http://schemas.openxmlformats.org/officeDocument/2006/relationships" r:id="rId8"/>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12, 1551 (All responses); 394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3" name="Straight Connector 2">
            <a:extLst>
              <a:ext uri="{FF2B5EF4-FFF2-40B4-BE49-F238E27FC236}">
                <a16:creationId xmlns:a16="http://schemas.microsoft.com/office/drawing/2014/main" id="{AB5FC3AF-7870-3BE3-3CB3-00FED9E61C6A}"/>
              </a:ext>
              <a:ext uri="{C183D7F6-B498-43B3-948B-1728B52AA6E4}">
                <adec:decorative xmlns:adec="http://schemas.microsoft.com/office/drawing/2017/decorative" val="1"/>
              </a:ext>
            </a:extLst>
          </p:cNvPr>
          <p:cNvCxnSpPr>
            <a:cxnSpLocks/>
          </p:cNvCxnSpPr>
          <p:nvPr/>
        </p:nvCxnSpPr>
        <p:spPr>
          <a:xfrm>
            <a:off x="638054" y="2719140"/>
            <a:ext cx="10965989" cy="0"/>
          </a:xfrm>
          <a:prstGeom prst="line">
            <a:avLst/>
          </a:prstGeom>
          <a:ln w="28575">
            <a:solidFill>
              <a:srgbClr val="203864"/>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BF4B9B-227F-0E1B-C625-202F8ECEDF72}"/>
              </a:ext>
              <a:ext uri="{C183D7F6-B498-43B3-948B-1728B52AA6E4}">
                <adec:decorative xmlns:adec="http://schemas.microsoft.com/office/drawing/2017/decorative" val="1"/>
              </a:ext>
            </a:extLst>
          </p:cNvPr>
          <p:cNvGrpSpPr/>
          <p:nvPr/>
        </p:nvGrpSpPr>
        <p:grpSpPr>
          <a:xfrm>
            <a:off x="10525922" y="1474938"/>
            <a:ext cx="1434078" cy="719065"/>
            <a:chOff x="10416989" y="1202429"/>
            <a:chExt cx="1434078" cy="719065"/>
          </a:xfrm>
        </p:grpSpPr>
        <p:cxnSp>
          <p:nvCxnSpPr>
            <p:cNvPr id="8" name="Straight Connector 7">
              <a:extLst>
                <a:ext uri="{FF2B5EF4-FFF2-40B4-BE49-F238E27FC236}">
                  <a16:creationId xmlns:a16="http://schemas.microsoft.com/office/drawing/2014/main" id="{F882F1F8-87E7-89DD-D18B-571C3CA5B850}"/>
                </a:ext>
              </a:extLst>
            </p:cNvPr>
            <p:cNvCxnSpPr/>
            <p:nvPr/>
          </p:nvCxnSpPr>
          <p:spPr>
            <a:xfrm>
              <a:off x="10416989" y="1804737"/>
              <a:ext cx="4392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C209CC-1162-CCDD-5F93-1989C05B88DC}"/>
                </a:ext>
              </a:extLst>
            </p:cNvPr>
            <p:cNvCxnSpPr/>
            <p:nvPr/>
          </p:nvCxnSpPr>
          <p:spPr>
            <a:xfrm>
              <a:off x="10416989" y="1604682"/>
              <a:ext cx="43927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6BA83B-29F2-A7FF-FCDB-92F6403560E4}"/>
                </a:ext>
              </a:extLst>
            </p:cNvPr>
            <p:cNvSpPr txBox="1"/>
            <p:nvPr/>
          </p:nvSpPr>
          <p:spPr>
            <a:xfrm>
              <a:off x="10838055" y="1659884"/>
              <a:ext cx="1013012" cy="261610"/>
            </a:xfrm>
            <a:prstGeom prst="rect">
              <a:avLst/>
            </a:prstGeom>
            <a:noFill/>
          </p:spPr>
          <p:txBody>
            <a:bodyPr wrap="square" rtlCol="0">
              <a:spAutoFit/>
            </a:bodyPr>
            <a:lstStyle/>
            <a:p>
              <a:r>
                <a:rPr lang="en-GB" sz="1100" dirty="0"/>
                <a:t>Disabled</a:t>
              </a:r>
            </a:p>
          </p:txBody>
        </p:sp>
        <p:sp>
          <p:nvSpPr>
            <p:cNvPr id="13" name="TextBox 12">
              <a:extLst>
                <a:ext uri="{FF2B5EF4-FFF2-40B4-BE49-F238E27FC236}">
                  <a16:creationId xmlns:a16="http://schemas.microsoft.com/office/drawing/2014/main" id="{95CC7CA9-1B10-C945-EDFF-DBC56DEB763C}"/>
                </a:ext>
              </a:extLst>
            </p:cNvPr>
            <p:cNvSpPr txBox="1"/>
            <p:nvPr/>
          </p:nvSpPr>
          <p:spPr>
            <a:xfrm>
              <a:off x="10838055" y="1464039"/>
              <a:ext cx="1013012" cy="261610"/>
            </a:xfrm>
            <a:prstGeom prst="rect">
              <a:avLst/>
            </a:prstGeom>
            <a:noFill/>
          </p:spPr>
          <p:txBody>
            <a:bodyPr wrap="square" rtlCol="0">
              <a:spAutoFit/>
            </a:bodyPr>
            <a:lstStyle/>
            <a:p>
              <a:r>
                <a:rPr lang="en-GB" sz="1100" dirty="0"/>
                <a:t>Overall</a:t>
              </a:r>
            </a:p>
          </p:txBody>
        </p:sp>
        <p:sp>
          <p:nvSpPr>
            <p:cNvPr id="14" name="TextBox 13">
              <a:extLst>
                <a:ext uri="{FF2B5EF4-FFF2-40B4-BE49-F238E27FC236}">
                  <a16:creationId xmlns:a16="http://schemas.microsoft.com/office/drawing/2014/main" id="{5F2412AB-6368-998D-8CD9-B049D5642714}"/>
                </a:ext>
              </a:extLst>
            </p:cNvPr>
            <p:cNvSpPr txBox="1"/>
            <p:nvPr/>
          </p:nvSpPr>
          <p:spPr>
            <a:xfrm>
              <a:off x="10550778" y="1202429"/>
              <a:ext cx="1013012" cy="261610"/>
            </a:xfrm>
            <a:prstGeom prst="rect">
              <a:avLst/>
            </a:prstGeom>
            <a:noFill/>
          </p:spPr>
          <p:txBody>
            <a:bodyPr wrap="square" rtlCol="0">
              <a:spAutoFit/>
            </a:bodyPr>
            <a:lstStyle/>
            <a:p>
              <a:r>
                <a:rPr lang="en-GB" sz="1100" dirty="0"/>
                <a:t>Legend</a:t>
              </a:r>
            </a:p>
          </p:txBody>
        </p:sp>
      </p:grpSp>
    </p:spTree>
    <p:custDataLst>
      <p:tags r:id="rId1"/>
    </p:custDataLst>
    <p:extLst>
      <p:ext uri="{BB962C8B-B14F-4D97-AF65-F5344CB8AC3E}">
        <p14:creationId xmlns:p14="http://schemas.microsoft.com/office/powerpoint/2010/main" val="437938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a:bodyPr>
          <a:lstStyle/>
          <a:p>
            <a:r>
              <a:rPr lang="en-GB" sz="4900" b="1">
                <a:latin typeface="Arial" panose="020B0604020202020204" pitchFamily="34" charset="0"/>
                <a:cs typeface="Arial" panose="020B0604020202020204" pitchFamily="34" charset="0"/>
              </a:rPr>
              <a:t>Healthy homes</a:t>
            </a:r>
            <a:endParaRPr lang="en-GB" sz="220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982841525"/>
              </p:ext>
            </p:extLst>
          </p:nvPr>
        </p:nvGraphicFramePr>
        <p:xfrm>
          <a:off x="590400" y="381358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Healthy homes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panose="020B0604020202020204" pitchFamily="34" charset="0"/>
                          <a:cs typeface="Arial" panose="020B0604020202020204" pitchFamily="34" charset="0"/>
                        </a:rPr>
                        <a:t> 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dirty="0">
                          <a:solidFill>
                            <a:schemeClr val="bg1"/>
                          </a:solidFill>
                          <a:latin typeface="Arial"/>
                          <a:cs typeface="Arial"/>
                        </a:rPr>
                        <a:t>Healthy homes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23-24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Healthy homes topline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panose="020B0604020202020204" pitchFamily="34" charset="0"/>
                          <a:cs typeface="Arial" panose="020B0604020202020204" pitchFamily="34" charset="0"/>
                        </a:rPr>
                        <a:t>25-33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91357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896364" cy="693150"/>
          </a:xfrm>
        </p:spPr>
        <p:txBody>
          <a:bodyPr>
            <a:normAutofit/>
          </a:bodyPr>
          <a:lstStyle/>
          <a:p>
            <a:r>
              <a:rPr lang="en-GB">
                <a:latin typeface="Arial"/>
                <a:cs typeface="Arial"/>
              </a:rPr>
              <a:t>Healthy homes – context</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0E4CD-9A48-520A-9389-2645A7E9CBC8}"/>
              </a:ext>
            </a:extLst>
          </p:cNvPr>
          <p:cNvSpPr txBox="1"/>
          <p:nvPr/>
        </p:nvSpPr>
        <p:spPr>
          <a:xfrm>
            <a:off x="587749" y="1269569"/>
            <a:ext cx="11015121" cy="1969770"/>
          </a:xfrm>
          <a:prstGeom prst="rect">
            <a:avLst/>
          </a:prstGeom>
          <a:noFill/>
        </p:spPr>
        <p:txBody>
          <a:bodyPr wrap="square" lIns="91440" tIns="45720" rIns="91440" bIns="45720" rtlCol="0" anchor="t">
            <a:spAutoFit/>
          </a:bodyPr>
          <a:lstStyle/>
          <a:p>
            <a:pPr>
              <a:defRPr/>
            </a:pPr>
            <a:r>
              <a:rPr lang="en-GB" sz="1400">
                <a:solidFill>
                  <a:schemeClr val="bg1"/>
                </a:solidFill>
                <a:latin typeface="Arial"/>
                <a:ea typeface="Calibri"/>
                <a:cs typeface="Calibri"/>
              </a:rPr>
              <a:t>This is the third survey in which ‘Healthy homes’ has been explored, to better understand residents’ living environments and the extent to which any problems commonly associated with poor quality housing are experienced. Results in this section draw on merged base from Surveys 10 (Nov 2023), 11 (Feb 2024) and 12 (May 2024).  </a:t>
            </a:r>
            <a:r>
              <a:rPr lang="en-US" sz="1400">
                <a:solidFill>
                  <a:schemeClr val="bg1"/>
                </a:solidFill>
                <a:latin typeface="Arial"/>
                <a:ea typeface="Calibri"/>
                <a:cs typeface="Calibri"/>
              </a:rPr>
              <a:t> </a:t>
            </a:r>
          </a:p>
          <a:p>
            <a:pPr>
              <a:defRPr/>
            </a:pPr>
            <a:endParaRPr lang="en-GB" sz="1400">
              <a:solidFill>
                <a:schemeClr val="bg1"/>
              </a:solidFill>
              <a:latin typeface="Arial"/>
              <a:ea typeface="Calibri"/>
              <a:cs typeface="Calibri"/>
            </a:endParaRPr>
          </a:p>
          <a:p>
            <a:pPr>
              <a:defRPr/>
            </a:pPr>
            <a:r>
              <a:rPr lang="en-GB" sz="1400">
                <a:solidFill>
                  <a:schemeClr val="bg1"/>
                </a:solidFill>
                <a:latin typeface="Arial"/>
                <a:ea typeface="Calibri"/>
                <a:cs typeface="Calibri"/>
              </a:rPr>
              <a:t>Questions on this topic will now be paused (with the potential to revisit at a later point in 2024/25). Results should be used to feed into broader conversations in conjunction with other datasets and engagement activity that is underway elsewhere in Greater Manchester. </a:t>
            </a:r>
            <a:r>
              <a:rPr lang="en-US" sz="1400">
                <a:solidFill>
                  <a:schemeClr val="bg1"/>
                </a:solidFill>
                <a:latin typeface="Arial"/>
                <a:ea typeface="Calibri"/>
                <a:cs typeface="Calibri"/>
              </a:rPr>
              <a:t>  </a:t>
            </a:r>
          </a:p>
          <a:p>
            <a:pPr>
              <a:defRPr/>
            </a:pPr>
            <a:r>
              <a:rPr lang="en-GB" sz="1200">
                <a:solidFill>
                  <a:prstClr val="white"/>
                </a:solidFill>
                <a:latin typeface="Arial"/>
                <a:cs typeface="Arial"/>
              </a:rPr>
              <a:t> </a:t>
            </a:r>
            <a:r>
              <a:rPr lang="en-US" sz="1200">
                <a:solidFill>
                  <a:srgbClr val="000000"/>
                </a:solidFill>
                <a:latin typeface="Arial"/>
                <a:cs typeface="Arial"/>
              </a:rPr>
              <a:t> </a:t>
            </a:r>
            <a:endParaRPr lang="en-GB" sz="1200">
              <a:solidFill>
                <a:srgbClr val="000000"/>
              </a:solidFill>
              <a:latin typeface="Arial"/>
              <a:cs typeface="Arial"/>
            </a:endParaRPr>
          </a:p>
          <a:p>
            <a:pPr marL="0" marR="0" lvl="0" indent="0" algn="l" defTabSz="914400" rtl="0" eaLnBrk="1" fontAlgn="auto" latinLnBrk="0" hangingPunct="1">
              <a:lnSpc>
                <a:spcPct val="100000"/>
              </a:lnSpc>
              <a:spcBef>
                <a:spcPts val="0"/>
              </a:spcBef>
              <a:buClrTx/>
              <a:buSzTx/>
              <a:buFontTx/>
              <a:buNone/>
              <a:tabLst/>
              <a:defRPr/>
            </a:pPr>
            <a:endParaRPr lang="en-GB" sz="1200" b="0" i="1" u="none" strike="noStrike" kern="1200" cap="none" spc="0" normalizeH="0" baseline="0" noProof="0">
              <a:ln>
                <a:noFill/>
              </a:ln>
              <a:solidFill>
                <a:prstClr val="white"/>
              </a:solidFill>
              <a:effectLst/>
              <a:uLnTx/>
              <a:uFillTx/>
              <a:latin typeface="Arial"/>
              <a:cs typeface="Arial"/>
            </a:endParaRPr>
          </a:p>
        </p:txBody>
      </p:sp>
    </p:spTree>
    <p:custDataLst>
      <p:tags r:id="rId1"/>
    </p:custDataLst>
    <p:extLst>
      <p:ext uri="{BB962C8B-B14F-4D97-AF65-F5344CB8AC3E}">
        <p14:creationId xmlns:p14="http://schemas.microsoft.com/office/powerpoint/2010/main" val="303177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896364" cy="693150"/>
          </a:xfrm>
        </p:spPr>
        <p:txBody>
          <a:bodyPr>
            <a:normAutofit/>
          </a:bodyPr>
          <a:lstStyle/>
          <a:p>
            <a:r>
              <a:rPr lang="en-GB">
                <a:latin typeface="Arial"/>
                <a:cs typeface="Arial"/>
              </a:rPr>
              <a:t>Healthy homes – key findings (1 of 2)</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0E4CD-9A48-520A-9389-2645A7E9CBC8}"/>
              </a:ext>
            </a:extLst>
          </p:cNvPr>
          <p:cNvSpPr txBox="1"/>
          <p:nvPr/>
        </p:nvSpPr>
        <p:spPr>
          <a:xfrm>
            <a:off x="587749" y="1090275"/>
            <a:ext cx="11093563" cy="4734629"/>
          </a:xfrm>
          <a:prstGeom prst="rect">
            <a:avLst/>
          </a:prstGeom>
          <a:noFill/>
        </p:spPr>
        <p:txBody>
          <a:bodyPr wrap="square" lIns="91440" tIns="45720" rIns="91440" bIns="45720" rtlCol="0" anchor="t">
            <a:spAutoFit/>
          </a:bodyPr>
          <a:lstStyle/>
          <a:p>
            <a:pPr>
              <a:defRPr/>
            </a:pPr>
            <a:endParaRPr lang="en-US" sz="120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Arial"/>
              </a:rPr>
              <a:t>EXPERIENCES OF PROBLEMS</a:t>
            </a:r>
            <a:endParaRPr lang="en-GB" sz="1400" b="1" i="0" u="none" strike="noStrike" kern="1200" cap="none" spc="0" normalizeH="0" baseline="0" noProof="0">
              <a:ln>
                <a:noFill/>
              </a:ln>
              <a:solidFill>
                <a:prstClr val="white"/>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cs typeface="Arial"/>
              </a:rPr>
              <a:t>Residents continue to report they are experiencing issues in their home at a high rate, with three in five (61%) respondents </a:t>
            </a:r>
            <a:r>
              <a:rPr lang="en-GB" sz="1400">
                <a:solidFill>
                  <a:prstClr val="white"/>
                </a:solidFill>
                <a:latin typeface="Arial"/>
                <a:cs typeface="Arial"/>
              </a:rPr>
              <a:t>noting an issue in</a:t>
            </a:r>
            <a:r>
              <a:rPr kumimoji="0" lang="en-GB" sz="1400" b="0" i="0" u="none" strike="noStrike" kern="1200" cap="none" spc="0" normalizeH="0" baseline="0" noProof="0">
                <a:ln>
                  <a:noFill/>
                </a:ln>
                <a:solidFill>
                  <a:prstClr val="white"/>
                </a:solidFill>
                <a:effectLst/>
                <a:uLnTx/>
                <a:uFillTx/>
                <a:latin typeface="Arial"/>
                <a:cs typeface="Arial"/>
              </a:rPr>
              <a:t> the last year – including over 1 in 3 (35%) who are currently experiencing </a:t>
            </a:r>
            <a:r>
              <a:rPr lang="en-GB" sz="1400">
                <a:solidFill>
                  <a:prstClr val="white"/>
                </a:solidFill>
                <a:latin typeface="Arial"/>
                <a:cs typeface="Arial"/>
              </a:rPr>
              <a:t>an</a:t>
            </a:r>
            <a:r>
              <a:rPr kumimoji="0" lang="en-GB" sz="1400" b="0" i="0" u="none" strike="noStrike" kern="1200" cap="none" spc="0" normalizeH="0" baseline="0" noProof="0">
                <a:ln>
                  <a:noFill/>
                </a:ln>
                <a:solidFill>
                  <a:prstClr val="white"/>
                </a:solidFill>
                <a:effectLst/>
                <a:uLnTx/>
                <a:uFillTx/>
                <a:latin typeface="Arial"/>
                <a:cs typeface="Arial"/>
              </a:rPr>
              <a:t> issue</a:t>
            </a:r>
            <a:endParaRPr lang="en-GB" sz="14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70309020205020404" pitchFamily="49" charset="0"/>
              <a:buChar char="•"/>
              <a:defRPr/>
            </a:pPr>
            <a:r>
              <a:rPr lang="en-GB" sz="1400">
                <a:solidFill>
                  <a:prstClr val="white"/>
                </a:solidFill>
                <a:latin typeface="Arial"/>
                <a:cs typeface="Arial"/>
              </a:rPr>
              <a:t>This is significantly higher among 16-24-year-olds (75%), minority ethnic groups (76%) and those with a disability (72%)</a:t>
            </a:r>
            <a:endParaRPr lang="en-GB" sz="1400" b="0" i="0" u="none" strike="noStrike" kern="1200" cap="none" spc="0" normalizeH="0" baseline="0" noProof="0">
              <a:ln>
                <a:noFill/>
              </a:ln>
              <a:solidFill>
                <a:prstClr val="white"/>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cs typeface="Arial"/>
              </a:rPr>
              <a:t>The </a:t>
            </a:r>
            <a:r>
              <a:rPr lang="en-GB" sz="1400">
                <a:solidFill>
                  <a:prstClr val="white"/>
                </a:solidFill>
                <a:latin typeface="Arial"/>
                <a:cs typeface="Arial"/>
              </a:rPr>
              <a:t>most common issues experienced are damp / mould (35%), broken boilers and heating (24%) and poor/missing home insulation (18%)</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cs typeface="Arial"/>
              </a:rPr>
              <a:t>Renters are more likely than homeowners to experience all issues asked about, except pest infestations. The biggest </a:t>
            </a:r>
            <a:r>
              <a:rPr lang="en-GB" sz="1400">
                <a:solidFill>
                  <a:prstClr val="white"/>
                </a:solidFill>
                <a:latin typeface="Arial"/>
                <a:cs typeface="Arial"/>
              </a:rPr>
              <a:t>differences</a:t>
            </a:r>
            <a:r>
              <a:rPr kumimoji="0" lang="en-GB" sz="1400" b="0" i="0" u="none" strike="noStrike" kern="1200" cap="none" spc="0" normalizeH="0" baseline="0" noProof="0">
                <a:ln>
                  <a:noFill/>
                </a:ln>
                <a:solidFill>
                  <a:prstClr val="white"/>
                </a:solidFill>
                <a:effectLst/>
                <a:uLnTx/>
                <a:uFillTx/>
                <a:latin typeface="Arial"/>
                <a:cs typeface="Arial"/>
              </a:rPr>
              <a:t> between renters and owners experiencing issues are damp and mould (+17%-pt difference), and fear of losing their home (+11%-pt difference)</a:t>
            </a:r>
            <a:endParaRPr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a:spcAft>
                <a:spcPts val="600"/>
              </a:spcAft>
              <a:defRPr/>
            </a:pPr>
            <a:endParaRPr lang="en-GB" sz="1400">
              <a:solidFill>
                <a:prstClr val="white"/>
              </a:solidFill>
              <a:latin typeface="Arial"/>
              <a:cs typeface="Arial"/>
            </a:endParaRPr>
          </a:p>
          <a:p>
            <a:pPr>
              <a:spcAft>
                <a:spcPts val="600"/>
              </a:spcAft>
              <a:defRPr/>
            </a:pPr>
            <a:r>
              <a:rPr lang="en-GB" sz="1400" b="1">
                <a:solidFill>
                  <a:prstClr val="white"/>
                </a:solidFill>
                <a:latin typeface="Arial"/>
                <a:cs typeface="Arial"/>
              </a:rPr>
              <a:t>RAISING CONCERNS / SEEKING RESOLUTION OF PROBLEMS</a:t>
            </a:r>
            <a:endParaRPr lang="en-GB" sz="1400">
              <a:solidFill>
                <a:prstClr val="white"/>
              </a:solidFill>
              <a:latin typeface="Arial"/>
              <a:ea typeface="Calibri"/>
              <a:cs typeface="Calibri"/>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ea typeface="+mn-ea"/>
                <a:cs typeface="Arial"/>
              </a:rPr>
              <a:t>Two thirds (68%) of residents experiencing issues with their housing have raised these; this is </a:t>
            </a:r>
            <a:r>
              <a:rPr lang="en-GB" sz="1400">
                <a:solidFill>
                  <a:prstClr val="white"/>
                </a:solidFill>
                <a:latin typeface="Arial"/>
                <a:cs typeface="Arial"/>
              </a:rPr>
              <a:t>higher</a:t>
            </a:r>
            <a:r>
              <a:rPr kumimoji="0" lang="en-GB" sz="1400" b="0" i="0" u="none" strike="noStrike" kern="1200" cap="none" spc="0" normalizeH="0" baseline="0" noProof="0">
                <a:ln>
                  <a:noFill/>
                </a:ln>
                <a:solidFill>
                  <a:prstClr val="white"/>
                </a:solidFill>
                <a:effectLst/>
                <a:uLnTx/>
                <a:uFillTx/>
                <a:latin typeface="Arial"/>
                <a:ea typeface="+mn-ea"/>
                <a:cs typeface="Arial"/>
              </a:rPr>
              <a:t> among renters (82%)</a:t>
            </a:r>
            <a:endParaRPr lang="en-GB" sz="1400" b="0" i="0" u="none" strike="noStrike" kern="1200" cap="none" spc="0" normalizeH="0" baseline="0" noProof="0">
              <a:ln>
                <a:noFill/>
              </a:ln>
              <a:solidFill>
                <a:prstClr val="white"/>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ea typeface="+mn-ea"/>
                <a:cs typeface="Arial"/>
              </a:rPr>
              <a:t>Respondents are most likely to raise concerns </a:t>
            </a:r>
            <a:r>
              <a:rPr lang="en-GB" sz="1400">
                <a:solidFill>
                  <a:prstClr val="white"/>
                </a:solidFill>
                <a:latin typeface="Arial"/>
                <a:cs typeface="Arial"/>
              </a:rPr>
              <a:t>when they relate to </a:t>
            </a:r>
            <a:r>
              <a:rPr kumimoji="0" lang="en-GB" sz="1400" b="0" i="0" u="none" strike="noStrike" kern="1200" cap="none" spc="0" normalizeH="0" baseline="0" noProof="0">
                <a:ln>
                  <a:noFill/>
                </a:ln>
                <a:solidFill>
                  <a:prstClr val="white"/>
                </a:solidFill>
                <a:effectLst/>
                <a:uLnTx/>
                <a:uFillTx/>
                <a:latin typeface="Arial"/>
                <a:ea typeface="+mn-ea"/>
                <a:cs typeface="Arial"/>
              </a:rPr>
              <a:t>broken boilers and heating (69%), gas, electricity or water supply problems (62%) and broken electrics (59%). </a:t>
            </a:r>
            <a:r>
              <a:rPr lang="en-GB" sz="1400">
                <a:solidFill>
                  <a:prstClr val="white"/>
                </a:solidFill>
                <a:latin typeface="Arial"/>
                <a:cs typeface="Arial"/>
              </a:rPr>
              <a:t>Despite 1 in 10 (12%) people fearing losing their home, this is the issue that is least likely to be raised (43%)</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Arial"/>
                <a:ea typeface="+mn-ea"/>
                <a:cs typeface="Arial"/>
              </a:rPr>
              <a:t>Satisfaction with how these issues are being resolved is low, however. Across all problems, over half (56%) are dissatisfied with how their issues have or are being resolved. Satisfaction does not reach above </a:t>
            </a:r>
            <a:r>
              <a:rPr lang="en-GB" sz="1400">
                <a:solidFill>
                  <a:prstClr val="white"/>
                </a:solidFill>
                <a:latin typeface="Arial"/>
                <a:cs typeface="Arial"/>
              </a:rPr>
              <a:t>50% for any of the issues that have been raised</a:t>
            </a:r>
            <a:endParaRPr lang="en-GB" sz="1400" b="0" i="1" u="none" strike="noStrike" kern="1200" cap="none" spc="0" normalizeH="0" baseline="0" noProof="0">
              <a:ln>
                <a:noFill/>
              </a:ln>
              <a:solidFill>
                <a:prstClr val="white"/>
              </a:solidFill>
              <a:effectLst/>
              <a:uLnTx/>
              <a:uFillTx/>
              <a:latin typeface="Arial"/>
              <a:cs typeface="Arial"/>
            </a:endParaRPr>
          </a:p>
        </p:txBody>
      </p:sp>
    </p:spTree>
    <p:custDataLst>
      <p:tags r:id="rId1"/>
    </p:custDataLst>
    <p:extLst>
      <p:ext uri="{BB962C8B-B14F-4D97-AF65-F5344CB8AC3E}">
        <p14:creationId xmlns:p14="http://schemas.microsoft.com/office/powerpoint/2010/main" val="349451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a:cs typeface="Arial"/>
              </a:rPr>
              <a:t>Healthy Homes – key findings (2 of 2)</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66BD5A-4AB6-7AB6-D37E-E924C578A661}"/>
              </a:ext>
            </a:extLst>
          </p:cNvPr>
          <p:cNvSpPr txBox="1"/>
          <p:nvPr/>
        </p:nvSpPr>
        <p:spPr>
          <a:xfrm>
            <a:off x="586799" y="1058944"/>
            <a:ext cx="11113386" cy="529375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Arial"/>
              </a:rPr>
              <a:t>HEALTH &amp; WELLBEING IMPACTS</a:t>
            </a:r>
            <a:endParaRPr lang="en-GB" sz="1300" b="1" i="0" u="none" strike="noStrike" kern="1200" cap="none" spc="0" normalizeH="0" baseline="0" noProof="0">
              <a:ln>
                <a:noFill/>
              </a:ln>
              <a:solidFill>
                <a:prstClr val="white"/>
              </a:solidFill>
              <a:effectLst/>
              <a:uLnTx/>
              <a:uFillTx/>
              <a:latin typeface="Arial"/>
              <a:cs typeface="Arial"/>
            </a:endParaRPr>
          </a:p>
          <a:p>
            <a:pPr>
              <a:spcAft>
                <a:spcPts val="600"/>
              </a:spcAft>
              <a:defRPr/>
            </a:pPr>
            <a:r>
              <a:rPr kumimoji="0" lang="en-GB" sz="1300" b="0" i="0" u="none" strike="noStrike" kern="1200" cap="none" spc="0" normalizeH="0" baseline="0" noProof="0">
                <a:ln>
                  <a:noFill/>
                </a:ln>
                <a:solidFill>
                  <a:prstClr val="white"/>
                </a:solidFill>
                <a:effectLst/>
                <a:uLnTx/>
                <a:uFillTx/>
                <a:latin typeface="Arial"/>
                <a:ea typeface="+mn-ea"/>
                <a:cs typeface="Arial"/>
              </a:rPr>
              <a:t>Approaching 2 in 5 (38%) of those experiencing issues say their physical or mental health or wellbeing has been largely impacted negatively as a result.  This equates to </a:t>
            </a:r>
            <a:r>
              <a:rPr lang="en-GB" sz="1300">
                <a:solidFill>
                  <a:prstClr val="white"/>
                </a:solidFill>
                <a:latin typeface="Arial"/>
                <a:cs typeface="Arial"/>
              </a:rPr>
              <a:t>a fifth</a:t>
            </a:r>
            <a:r>
              <a:rPr kumimoji="0" lang="en-GB" sz="1300" b="0" i="0" u="none" strike="noStrike" kern="1200" cap="none" spc="0" normalizeH="0" baseline="0" noProof="0">
                <a:ln>
                  <a:noFill/>
                </a:ln>
                <a:solidFill>
                  <a:prstClr val="white"/>
                </a:solidFill>
                <a:effectLst/>
                <a:uLnTx/>
                <a:uFillTx/>
                <a:latin typeface="Arial"/>
                <a:ea typeface="+mn-ea"/>
                <a:cs typeface="Arial"/>
              </a:rPr>
              <a:t> (22%) of everyone included in the Residents</a:t>
            </a:r>
            <a:r>
              <a:rPr lang="en-GB" sz="1300">
                <a:solidFill>
                  <a:prstClr val="white"/>
                </a:solidFill>
                <a:latin typeface="Arial"/>
                <a:cs typeface="Arial"/>
              </a:rPr>
              <a:t>'</a:t>
            </a:r>
            <a:r>
              <a:rPr kumimoji="0" lang="en-GB" sz="1300" b="0" i="0" u="none" strike="noStrike" kern="1200" cap="none" spc="0" normalizeH="0" baseline="0" noProof="0">
                <a:ln>
                  <a:noFill/>
                </a:ln>
                <a:solidFill>
                  <a:prstClr val="white"/>
                </a:solidFill>
                <a:effectLst/>
                <a:uLnTx/>
                <a:uFillTx/>
                <a:latin typeface="Arial"/>
                <a:ea typeface="+mn-ea"/>
                <a:cs typeface="Arial"/>
              </a:rPr>
              <a:t> Survey.</a:t>
            </a:r>
            <a:r>
              <a:rPr lang="en-GB" sz="1300">
                <a:solidFill>
                  <a:prstClr val="white"/>
                </a:solidFill>
                <a:latin typeface="Arial"/>
                <a:cs typeface="Arial"/>
              </a:rPr>
              <a:t> </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Such health / wellbeing problems are more than twice as likely to be experienced by renters than homeowners (3</a:t>
            </a:r>
            <a:r>
              <a:rPr lang="en-GB" sz="1300">
                <a:solidFill>
                  <a:prstClr val="white"/>
                </a:solidFill>
                <a:latin typeface="Arial"/>
                <a:cs typeface="Arial"/>
              </a:rPr>
              <a:t>3</a:t>
            </a:r>
            <a:r>
              <a:rPr kumimoji="0" lang="en-GB" sz="1300" b="0" i="0" u="none" strike="noStrike" kern="1200" cap="none" spc="0" normalizeH="0" baseline="0" noProof="0">
                <a:ln>
                  <a:noFill/>
                </a:ln>
                <a:solidFill>
                  <a:prstClr val="white"/>
                </a:solidFill>
                <a:effectLst/>
                <a:uLnTx/>
                <a:uFillTx/>
                <a:latin typeface="Arial"/>
                <a:ea typeface="+mn-ea"/>
                <a:cs typeface="Arial"/>
              </a:rPr>
              <a:t>% vs 16%)</a:t>
            </a:r>
            <a:r>
              <a:rPr lang="en-GB" sz="1300">
                <a:solidFill>
                  <a:prstClr val="white"/>
                </a:solidFill>
                <a:latin typeface="Arial"/>
                <a:cs typeface="Arial"/>
              </a:rPr>
              <a:t> </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Across the whole population, damp / mould (9%) and fear of losing their home (6%) are the issues most commonly having large health impacts</a:t>
            </a:r>
            <a:r>
              <a:rPr lang="en-GB" sz="1300">
                <a:solidFill>
                  <a:prstClr val="white"/>
                </a:solidFill>
                <a:latin typeface="Arial"/>
                <a:cs typeface="Arial"/>
              </a:rPr>
              <a:t> </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Fear of losing the home (54%), home not meeting accessibility needs (39%) and poor/missing home insulation (32%)</a:t>
            </a:r>
            <a:r>
              <a:rPr lang="en-GB" sz="1300">
                <a:solidFill>
                  <a:prstClr val="white"/>
                </a:solidFill>
                <a:latin typeface="Arial"/>
                <a:cs typeface="Arial"/>
              </a:rPr>
              <a:t> are the issues </a:t>
            </a:r>
            <a:r>
              <a:rPr kumimoji="0" lang="en-GB" sz="1300" b="0" i="0" u="none" strike="noStrike" kern="1200" cap="none" spc="0" normalizeH="0" baseline="0" noProof="0">
                <a:ln>
                  <a:noFill/>
                </a:ln>
                <a:solidFill>
                  <a:prstClr val="white"/>
                </a:solidFill>
                <a:effectLst/>
                <a:uLnTx/>
                <a:uFillTx/>
                <a:latin typeface="Arial"/>
                <a:ea typeface="+mn-ea"/>
                <a:cs typeface="Arial"/>
              </a:rPr>
              <a:t>most frequently have large negative health / wellbeing impacts on those experiencing them</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Fewer than a quarter of people experiencing these impacts have raised them with a GP (23</a:t>
            </a:r>
            <a:r>
              <a:rPr lang="en-GB" sz="1300">
                <a:solidFill>
                  <a:prstClr val="white"/>
                </a:solidFill>
                <a:latin typeface="Arial"/>
                <a:cs typeface="Arial"/>
              </a:rPr>
              <a:t>%). The likelihood of raising things with a GP increases in some situations – e.g. those with homes not meeting accessibility needs (and those worried about losing their home)</a:t>
            </a:r>
          </a:p>
          <a:p>
            <a:pPr>
              <a:spcAft>
                <a:spcPts val="600"/>
              </a:spcAft>
              <a:defRPr/>
            </a:pPr>
            <a:r>
              <a:rPr kumimoji="0" lang="en-GB" sz="1300" b="1" i="0" u="none" strike="noStrike" kern="1200" cap="none" spc="0" normalizeH="0" baseline="0" noProof="0">
                <a:ln>
                  <a:noFill/>
                </a:ln>
                <a:solidFill>
                  <a:prstClr val="white"/>
                </a:solidFill>
                <a:effectLst/>
                <a:uLnTx/>
                <a:uFillTx/>
                <a:latin typeface="Arial"/>
                <a:ea typeface="+mn-ea"/>
                <a:cs typeface="Arial"/>
              </a:rPr>
              <a:t>EXPERIENCES OF RENTERS</a:t>
            </a:r>
            <a:r>
              <a:rPr lang="en-GB" sz="1300" b="1">
                <a:solidFill>
                  <a:prstClr val="white"/>
                </a:solidFill>
                <a:latin typeface="Arial"/>
                <a:cs typeface="Arial"/>
              </a:rPr>
              <a:t> </a:t>
            </a:r>
            <a:endParaRPr lang="en-GB" sz="1300" b="1" i="0" u="none" strike="noStrike" kern="1200" cap="none" spc="0" normalizeH="0" baseline="0" noProof="0">
              <a:ln>
                <a:noFill/>
              </a:ln>
              <a:solidFill>
                <a:prstClr val="white"/>
              </a:solidFill>
              <a:effectLst/>
              <a:uLnTx/>
              <a:uFillTx/>
              <a:latin typeface="Arial"/>
              <a:cs typeface="Arial"/>
            </a:endParaRPr>
          </a:p>
          <a:p>
            <a:pPr>
              <a:spcAft>
                <a:spcPts val="600"/>
              </a:spcAft>
              <a:defRPr/>
            </a:pPr>
            <a:r>
              <a:rPr kumimoji="0" lang="en-GB" sz="1300" b="0" i="0" u="none" strike="noStrike" kern="1200" cap="none" spc="0" normalizeH="0" baseline="0" noProof="0">
                <a:ln>
                  <a:noFill/>
                </a:ln>
                <a:solidFill>
                  <a:prstClr val="white"/>
                </a:solidFill>
                <a:effectLst/>
                <a:uLnTx/>
                <a:uFillTx/>
                <a:latin typeface="Arial"/>
                <a:ea typeface="+mn-ea"/>
                <a:cs typeface="Arial"/>
              </a:rPr>
              <a:t>Renters are significantly more likely to have experienced an issue with their home in the past year compared to homeowners (72% to 55%) and to be currently experiencing an issue (</a:t>
            </a:r>
            <a:r>
              <a:rPr lang="en-GB" sz="1300">
                <a:solidFill>
                  <a:prstClr val="white"/>
                </a:solidFill>
                <a:latin typeface="Arial"/>
                <a:cs typeface="Arial"/>
              </a:rPr>
              <a:t>45</a:t>
            </a:r>
            <a:r>
              <a:rPr kumimoji="0" lang="en-GB" sz="1300" b="0" i="0" u="none" strike="noStrike" kern="1200" cap="none" spc="0" normalizeH="0" baseline="0" noProof="0">
                <a:ln>
                  <a:noFill/>
                </a:ln>
                <a:solidFill>
                  <a:prstClr val="white"/>
                </a:solidFill>
                <a:effectLst/>
                <a:uLnTx/>
                <a:uFillTx/>
                <a:latin typeface="Arial"/>
                <a:ea typeface="+mn-ea"/>
                <a:cs typeface="Arial"/>
              </a:rPr>
              <a:t>% to </a:t>
            </a:r>
            <a:r>
              <a:rPr lang="en-GB" sz="1300">
                <a:solidFill>
                  <a:prstClr val="white"/>
                </a:solidFill>
                <a:latin typeface="Arial"/>
                <a:cs typeface="Arial"/>
              </a:rPr>
              <a:t>29</a:t>
            </a:r>
            <a:r>
              <a:rPr kumimoji="0" lang="en-GB" sz="1300" b="0" i="0" u="none" strike="noStrike" kern="1200" cap="none" spc="0" normalizeH="0" baseline="0" noProof="0">
                <a:ln>
                  <a:noFill/>
                </a:ln>
                <a:solidFill>
                  <a:prstClr val="white"/>
                </a:solidFill>
                <a:effectLst/>
                <a:uLnTx/>
                <a:uFillTx/>
                <a:latin typeface="Arial"/>
                <a:ea typeface="+mn-ea"/>
                <a:cs typeface="Arial"/>
              </a:rPr>
              <a:t>%)</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Issues are particularly experienced by those renting from housing associations/trusts (77%) or from local authorities/councils (73%), rather than from private landlords (69%) – though all are more likely to have experienced an issue than homeowners (55%)</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Problems with housing have been raised by </a:t>
            </a:r>
            <a:r>
              <a:rPr lang="en-GB" sz="1300">
                <a:solidFill>
                  <a:prstClr val="white"/>
                </a:solidFill>
                <a:latin typeface="Arial"/>
                <a:cs typeface="Arial"/>
              </a:rPr>
              <a:t>82</a:t>
            </a:r>
            <a:r>
              <a:rPr kumimoji="0" lang="en-GB" sz="1300" b="0" i="0" u="none" strike="noStrike" kern="1200" cap="none" spc="0" normalizeH="0" baseline="0" noProof="0">
                <a:ln>
                  <a:noFill/>
                </a:ln>
                <a:solidFill>
                  <a:prstClr val="white"/>
                </a:solidFill>
                <a:effectLst/>
                <a:uLnTx/>
                <a:uFillTx/>
                <a:latin typeface="Arial"/>
                <a:ea typeface="+mn-ea"/>
                <a:cs typeface="Arial"/>
              </a:rPr>
              <a:t>% of renters who experienced them, compared to 59% of owners</a:t>
            </a:r>
            <a:endParaRPr lang="en-GB" sz="1300" b="0" i="0" u="none" strike="noStrike" kern="1200" cap="none" spc="0" normalizeH="0" baseline="0" noProof="0">
              <a:ln>
                <a:noFill/>
              </a:ln>
              <a:solidFill>
                <a:prstClr val="white"/>
              </a:solidFill>
              <a:effectLst/>
              <a:uLnTx/>
              <a:uFillTx/>
              <a:latin typeface="Arial"/>
              <a:cs typeface="Arial"/>
            </a:endParaRPr>
          </a:p>
          <a:p>
            <a:pPr marL="742950" lvl="1" indent="-285750">
              <a:spcAft>
                <a:spcPts val="600"/>
              </a:spcAft>
              <a:buFont typeface="Arial" panose="020B0604020202020204" pitchFamily="34" charset="0"/>
              <a:buChar char="•"/>
              <a:defRPr/>
            </a:pPr>
            <a:r>
              <a:rPr lang="en-GB" sz="1300">
                <a:solidFill>
                  <a:prstClr val="white"/>
                </a:solidFill>
                <a:latin typeface="Arial"/>
                <a:cs typeface="Arial"/>
              </a:rPr>
              <a:t>However, there is little movement on satisfaction with how issues have or are being resolved between renters (27%) and owners (26%) </a:t>
            </a:r>
          </a:p>
          <a:p>
            <a:pPr marL="742950" lvl="1" indent="-285750">
              <a:spcAft>
                <a:spcPts val="600"/>
              </a:spcAft>
              <a:buFont typeface="Arial" panose="020B0604020202020204" pitchFamily="34" charset="0"/>
              <a:buChar char="•"/>
              <a:defRPr/>
            </a:pPr>
            <a:r>
              <a:rPr kumimoji="0" lang="en-GB" sz="1300" b="0" i="0" u="none" strike="noStrike" kern="1200" cap="none" spc="0" normalizeH="0" baseline="0" noProof="0">
                <a:ln>
                  <a:noFill/>
                </a:ln>
                <a:solidFill>
                  <a:prstClr val="white"/>
                </a:solidFill>
                <a:effectLst/>
                <a:uLnTx/>
                <a:uFillTx/>
                <a:latin typeface="Arial"/>
                <a:ea typeface="+mn-ea"/>
                <a:cs typeface="Arial"/>
              </a:rPr>
              <a:t>Despite this, renters (33%) are more likely than owners (16%) to say their physical or mental health has been largely impacted by housing problems</a:t>
            </a:r>
            <a:endParaRPr lang="en-GB" sz="1300" b="0" i="0" u="none" strike="noStrike" kern="1200" cap="none" spc="0" normalizeH="0" baseline="0" noProof="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300" b="0" i="0" u="none" strike="noStrike" kern="1200" cap="none" spc="0" normalizeH="0" baseline="0" noProof="0">
              <a:ln>
                <a:noFill/>
              </a:ln>
              <a:solidFill>
                <a:prstClr val="white"/>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300" b="1" i="0" u="none" strike="noStrike" kern="1200" cap="none" spc="0" normalizeH="0" baseline="0" noProof="0">
              <a:ln>
                <a:noFill/>
              </a:ln>
              <a:solidFill>
                <a:prstClr val="white"/>
              </a:solidFill>
              <a:effectLst/>
              <a:uLnTx/>
              <a:uFillTx/>
              <a:latin typeface="Arial"/>
              <a:cs typeface="Arial"/>
            </a:endParaRPr>
          </a:p>
        </p:txBody>
      </p:sp>
    </p:spTree>
    <p:custDataLst>
      <p:tags r:id="rId1"/>
    </p:custDataLst>
    <p:extLst>
      <p:ext uri="{BB962C8B-B14F-4D97-AF65-F5344CB8AC3E}">
        <p14:creationId xmlns:p14="http://schemas.microsoft.com/office/powerpoint/2010/main" val="626313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3BD6-4DDB-072B-7A80-0CA1178F2CFA}"/>
            </a:ext>
          </a:extLst>
        </p:cNvPr>
        <p:cNvGrpSpPr/>
        <p:nvPr/>
      </p:nvGrpSpPr>
      <p:grpSpPr>
        <a:xfrm>
          <a:off x="0" y="0"/>
          <a:ext cx="0" cy="0"/>
          <a:chOff x="0" y="0"/>
          <a:chExt cx="0" cy="0"/>
        </a:xfrm>
      </p:grpSpPr>
      <p:sp>
        <p:nvSpPr>
          <p:cNvPr id="21" name="Title 3">
            <a:extLst>
              <a:ext uri="{FF2B5EF4-FFF2-40B4-BE49-F238E27FC236}">
                <a16:creationId xmlns:a16="http://schemas.microsoft.com/office/drawing/2014/main" id="{118E25D2-8901-5E1D-6471-B69FF8D03442}"/>
              </a:ext>
            </a:extLst>
          </p:cNvPr>
          <p:cNvSpPr txBox="1">
            <a:spLocks noGrp="1"/>
          </p:cNvSpPr>
          <p:nvPr>
            <p:ph type="title" idx="4294967295"/>
          </p:nvPr>
        </p:nvSpPr>
        <p:spPr>
          <a:xfrm>
            <a:off x="421335" y="369172"/>
            <a:ext cx="11248581"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Three in five respondents are currently </a:t>
            </a:r>
            <a:r>
              <a:rPr kumimoji="0" lang="en-GB" sz="1800" b="1" i="0" u="none" strike="noStrike" kern="1200" cap="none" spc="0" normalizeH="0" baseline="0" noProof="0" dirty="0">
                <a:ln>
                  <a:noFill/>
                </a:ln>
                <a:solidFill>
                  <a:srgbClr val="009690"/>
                </a:solidFill>
                <a:effectLst/>
                <a:uLnTx/>
                <a:uFillTx/>
                <a:latin typeface="Arial"/>
                <a:ea typeface="+mn-ea"/>
                <a:cs typeface="+mn-cs"/>
              </a:rPr>
              <a:t>experiencing a problem in their home </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or have done in the last year. Damp / mould, broken boilers and poor home insulation are the most common issues</a:t>
            </a:r>
            <a:endParaRPr kumimoji="0" lang="en-GB" sz="1800" b="1" i="0" u="none" strike="noStrike" kern="1200" cap="none" spc="0" normalizeH="0" baseline="0" noProof="0" dirty="0">
              <a:ln>
                <a:noFill/>
              </a:ln>
              <a:solidFill>
                <a:schemeClr val="tx1"/>
              </a:solidFill>
              <a:effectLst/>
              <a:uLnTx/>
              <a:uFillTx/>
              <a:latin typeface="Arial"/>
              <a:ea typeface="+mn-ea"/>
              <a:cs typeface="Arial"/>
            </a:endParaRPr>
          </a:p>
        </p:txBody>
      </p:sp>
      <p:sp>
        <p:nvSpPr>
          <p:cNvPr id="31" name="TextBox 30">
            <a:extLst>
              <a:ext uri="{FF2B5EF4-FFF2-40B4-BE49-F238E27FC236}">
                <a16:creationId xmlns:a16="http://schemas.microsoft.com/office/drawing/2014/main" id="{7D1B9622-FDF5-715D-3190-C79D00CB59F5}"/>
              </a:ext>
              <a:ext uri="{C183D7F6-B498-43B3-948B-1728B52AA6E4}">
                <adec:decorative xmlns:adec="http://schemas.microsoft.com/office/drawing/2017/decorative" val="1"/>
              </a:ext>
            </a:extLst>
          </p:cNvPr>
          <p:cNvSpPr txBox="1"/>
          <p:nvPr/>
        </p:nvSpPr>
        <p:spPr>
          <a:xfrm>
            <a:off x="7387706" y="182118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(+7pp)</a:t>
            </a:r>
          </a:p>
        </p:txBody>
      </p:sp>
      <p:sp>
        <p:nvSpPr>
          <p:cNvPr id="53" name="TextBox 52">
            <a:extLst>
              <a:ext uri="{FF2B5EF4-FFF2-40B4-BE49-F238E27FC236}">
                <a16:creationId xmlns:a16="http://schemas.microsoft.com/office/drawing/2014/main" id="{C7E0C6D0-8C1E-16FB-5158-B5311EB974D3}"/>
              </a:ext>
              <a:ext uri="{C183D7F6-B498-43B3-948B-1728B52AA6E4}">
                <adec:decorative xmlns:adec="http://schemas.microsoft.com/office/drawing/2017/decorative" val="1"/>
              </a:ext>
            </a:extLst>
          </p:cNvPr>
          <p:cNvSpPr txBox="1"/>
          <p:nvPr/>
        </p:nvSpPr>
        <p:spPr>
          <a:xfrm>
            <a:off x="3911081" y="17412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6" name="TextBox 5">
            <a:extLst>
              <a:ext uri="{FF2B5EF4-FFF2-40B4-BE49-F238E27FC236}">
                <a16:creationId xmlns:a16="http://schemas.microsoft.com/office/drawing/2014/main" id="{F911275B-CBE6-B176-C785-0AA077033763}"/>
              </a:ext>
              <a:ext uri="{C183D7F6-B498-43B3-948B-1728B52AA6E4}">
                <adec:decorative xmlns:adec="http://schemas.microsoft.com/office/drawing/2017/decorative" val="1"/>
              </a:ext>
            </a:extLst>
          </p:cNvPr>
          <p:cNvSpPr txBox="1"/>
          <p:nvPr/>
        </p:nvSpPr>
        <p:spPr>
          <a:xfrm>
            <a:off x="8801291" y="2635287"/>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9" name="TextBox 18">
            <a:extLst>
              <a:ext uri="{FF2B5EF4-FFF2-40B4-BE49-F238E27FC236}">
                <a16:creationId xmlns:a16="http://schemas.microsoft.com/office/drawing/2014/main" id="{738F93C5-4B8A-1D3E-190A-914BFCCF4242}"/>
              </a:ext>
              <a:ext uri="{C183D7F6-B498-43B3-948B-1728B52AA6E4}">
                <adec:decorative xmlns:adec="http://schemas.microsoft.com/office/drawing/2017/decorative" val="1"/>
              </a:ext>
            </a:extLst>
          </p:cNvPr>
          <p:cNvSpPr txBox="1"/>
          <p:nvPr/>
        </p:nvSpPr>
        <p:spPr>
          <a:xfrm>
            <a:off x="6966043" y="2630214"/>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graphicFrame>
        <p:nvGraphicFramePr>
          <p:cNvPr id="3" name="Chart 2" descr="Stacked bar charts showing the number of respondents who are experiencing issues in their homes. 61% have experienced any issue in the last year. The most common individual issue is damp/mould where 35% of respondents have experienced this in the last year. ">
            <a:extLst>
              <a:ext uri="{FF2B5EF4-FFF2-40B4-BE49-F238E27FC236}">
                <a16:creationId xmlns:a16="http://schemas.microsoft.com/office/drawing/2014/main" id="{C962830E-2112-3DB3-1FBC-F5EC20A35870}"/>
              </a:ext>
            </a:extLst>
          </p:cNvPr>
          <p:cNvGraphicFramePr/>
          <p:nvPr>
            <p:extLst>
              <p:ext uri="{D42A27DB-BD31-4B8C-83A1-F6EECF244321}">
                <p14:modId xmlns:p14="http://schemas.microsoft.com/office/powerpoint/2010/main" val="2130169390"/>
              </p:ext>
            </p:extLst>
          </p:nvPr>
        </p:nvGraphicFramePr>
        <p:xfrm>
          <a:off x="358811" y="1555846"/>
          <a:ext cx="11805225" cy="47367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FAE9F16-5686-D50D-377B-9C1DBA882D2F}"/>
              </a:ext>
              <a:ext uri="{C183D7F6-B498-43B3-948B-1728B52AA6E4}">
                <adec:decorative xmlns:adec="http://schemas.microsoft.com/office/drawing/2017/decorative" val="1"/>
              </a:ext>
            </a:extLst>
          </p:cNvPr>
          <p:cNvSpPr txBox="1"/>
          <p:nvPr/>
        </p:nvSpPr>
        <p:spPr>
          <a:xfrm>
            <a:off x="-49720" y="1088485"/>
            <a:ext cx="947341" cy="461665"/>
          </a:xfrm>
          <a:prstGeom prst="rect">
            <a:avLst/>
          </a:prstGeom>
          <a:noFill/>
        </p:spPr>
        <p:txBody>
          <a:bodyPr wrap="square" rtlCol="0">
            <a:spAutoFit/>
          </a:bodyPr>
          <a:lstStyle/>
          <a:p>
            <a:r>
              <a:rPr lang="en-GB" sz="1200" b="1"/>
              <a:t>Summary: Problem </a:t>
            </a:r>
          </a:p>
        </p:txBody>
      </p:sp>
      <p:sp>
        <p:nvSpPr>
          <p:cNvPr id="7" name="TextBox 6">
            <a:extLst>
              <a:ext uri="{FF2B5EF4-FFF2-40B4-BE49-F238E27FC236}">
                <a16:creationId xmlns:a16="http://schemas.microsoft.com/office/drawing/2014/main" id="{1DB90AC4-2949-D8D5-C95E-38F11B93F29E}"/>
              </a:ext>
              <a:ext uri="{C183D7F6-B498-43B3-948B-1728B52AA6E4}">
                <adec:decorative xmlns:adec="http://schemas.microsoft.com/office/drawing/2017/decorative" val="1"/>
              </a:ext>
            </a:extLst>
          </p:cNvPr>
          <p:cNvSpPr txBox="1"/>
          <p:nvPr/>
        </p:nvSpPr>
        <p:spPr>
          <a:xfrm>
            <a:off x="724676" y="1150698"/>
            <a:ext cx="601994" cy="338554"/>
          </a:xfrm>
          <a:prstGeom prst="rect">
            <a:avLst/>
          </a:prstGeom>
          <a:noFill/>
        </p:spPr>
        <p:txBody>
          <a:bodyPr wrap="square" rtlCol="0">
            <a:spAutoFit/>
          </a:bodyPr>
          <a:lstStyle/>
          <a:p>
            <a:pPr algn="ctr"/>
            <a:r>
              <a:rPr lang="en-GB" sz="1600" b="1">
                <a:solidFill>
                  <a:srgbClr val="C00000"/>
                </a:solidFill>
              </a:rPr>
              <a:t>61%</a:t>
            </a:r>
          </a:p>
        </p:txBody>
      </p:sp>
      <p:sp>
        <p:nvSpPr>
          <p:cNvPr id="8" name="TextBox 7">
            <a:extLst>
              <a:ext uri="{FF2B5EF4-FFF2-40B4-BE49-F238E27FC236}">
                <a16:creationId xmlns:a16="http://schemas.microsoft.com/office/drawing/2014/main" id="{FB5D3EE6-2467-18F5-21FE-EEC172933C98}"/>
              </a:ext>
              <a:ext uri="{C183D7F6-B498-43B3-948B-1728B52AA6E4}">
                <adec:decorative xmlns:adec="http://schemas.microsoft.com/office/drawing/2017/decorative" val="1"/>
              </a:ext>
            </a:extLst>
          </p:cNvPr>
          <p:cNvSpPr txBox="1"/>
          <p:nvPr/>
        </p:nvSpPr>
        <p:spPr>
          <a:xfrm>
            <a:off x="1897559" y="1150698"/>
            <a:ext cx="601994" cy="338554"/>
          </a:xfrm>
          <a:prstGeom prst="rect">
            <a:avLst/>
          </a:prstGeom>
          <a:noFill/>
        </p:spPr>
        <p:txBody>
          <a:bodyPr wrap="square" rtlCol="0">
            <a:spAutoFit/>
          </a:bodyPr>
          <a:lstStyle/>
          <a:p>
            <a:pPr algn="ctr"/>
            <a:r>
              <a:rPr lang="en-GB" sz="1600" b="1">
                <a:solidFill>
                  <a:srgbClr val="C00000"/>
                </a:solidFill>
              </a:rPr>
              <a:t>35%</a:t>
            </a:r>
          </a:p>
        </p:txBody>
      </p:sp>
      <p:sp>
        <p:nvSpPr>
          <p:cNvPr id="9" name="TextBox 8">
            <a:extLst>
              <a:ext uri="{FF2B5EF4-FFF2-40B4-BE49-F238E27FC236}">
                <a16:creationId xmlns:a16="http://schemas.microsoft.com/office/drawing/2014/main" id="{75C97F71-293C-E8ED-F634-0D88F5BBC778}"/>
              </a:ext>
              <a:ext uri="{C183D7F6-B498-43B3-948B-1728B52AA6E4}">
                <adec:decorative xmlns:adec="http://schemas.microsoft.com/office/drawing/2017/decorative" val="1"/>
              </a:ext>
            </a:extLst>
          </p:cNvPr>
          <p:cNvSpPr txBox="1"/>
          <p:nvPr/>
        </p:nvSpPr>
        <p:spPr>
          <a:xfrm>
            <a:off x="3070442" y="1150698"/>
            <a:ext cx="601994" cy="338554"/>
          </a:xfrm>
          <a:prstGeom prst="rect">
            <a:avLst/>
          </a:prstGeom>
          <a:noFill/>
        </p:spPr>
        <p:txBody>
          <a:bodyPr wrap="square" rtlCol="0">
            <a:spAutoFit/>
          </a:bodyPr>
          <a:lstStyle/>
          <a:p>
            <a:pPr algn="ctr"/>
            <a:r>
              <a:rPr lang="en-GB" sz="1600" b="1">
                <a:solidFill>
                  <a:srgbClr val="C00000"/>
                </a:solidFill>
              </a:rPr>
              <a:t>24%</a:t>
            </a:r>
          </a:p>
        </p:txBody>
      </p:sp>
      <p:sp>
        <p:nvSpPr>
          <p:cNvPr id="10" name="TextBox 9">
            <a:extLst>
              <a:ext uri="{FF2B5EF4-FFF2-40B4-BE49-F238E27FC236}">
                <a16:creationId xmlns:a16="http://schemas.microsoft.com/office/drawing/2014/main" id="{5EBE74CF-12FA-F5A4-A16E-BB2CC6EA4EEE}"/>
              </a:ext>
              <a:ext uri="{C183D7F6-B498-43B3-948B-1728B52AA6E4}">
                <adec:decorative xmlns:adec="http://schemas.microsoft.com/office/drawing/2017/decorative" val="1"/>
              </a:ext>
            </a:extLst>
          </p:cNvPr>
          <p:cNvSpPr txBox="1"/>
          <p:nvPr/>
        </p:nvSpPr>
        <p:spPr>
          <a:xfrm>
            <a:off x="4243325" y="1150698"/>
            <a:ext cx="601994" cy="338554"/>
          </a:xfrm>
          <a:prstGeom prst="rect">
            <a:avLst/>
          </a:prstGeom>
          <a:noFill/>
        </p:spPr>
        <p:txBody>
          <a:bodyPr wrap="square" rtlCol="0">
            <a:spAutoFit/>
          </a:bodyPr>
          <a:lstStyle/>
          <a:p>
            <a:pPr algn="ctr"/>
            <a:r>
              <a:rPr lang="en-GB" sz="1600" b="1">
                <a:solidFill>
                  <a:srgbClr val="C00000"/>
                </a:solidFill>
              </a:rPr>
              <a:t>18%</a:t>
            </a:r>
          </a:p>
        </p:txBody>
      </p:sp>
      <p:sp>
        <p:nvSpPr>
          <p:cNvPr id="11" name="TextBox 10">
            <a:extLst>
              <a:ext uri="{FF2B5EF4-FFF2-40B4-BE49-F238E27FC236}">
                <a16:creationId xmlns:a16="http://schemas.microsoft.com/office/drawing/2014/main" id="{AB6EE9C7-98F6-1893-0BC4-8ECB3AE5D8A6}"/>
              </a:ext>
              <a:ext uri="{C183D7F6-B498-43B3-948B-1728B52AA6E4}">
                <adec:decorative xmlns:adec="http://schemas.microsoft.com/office/drawing/2017/decorative" val="1"/>
              </a:ext>
            </a:extLst>
          </p:cNvPr>
          <p:cNvSpPr txBox="1"/>
          <p:nvPr/>
        </p:nvSpPr>
        <p:spPr>
          <a:xfrm>
            <a:off x="5416208" y="1150698"/>
            <a:ext cx="601994" cy="338554"/>
          </a:xfrm>
          <a:prstGeom prst="rect">
            <a:avLst/>
          </a:prstGeom>
          <a:noFill/>
        </p:spPr>
        <p:txBody>
          <a:bodyPr wrap="square" rtlCol="0">
            <a:spAutoFit/>
          </a:bodyPr>
          <a:lstStyle/>
          <a:p>
            <a:pPr algn="ctr"/>
            <a:r>
              <a:rPr lang="en-GB" sz="1600" b="1">
                <a:solidFill>
                  <a:srgbClr val="C00000"/>
                </a:solidFill>
              </a:rPr>
              <a:t>18%</a:t>
            </a:r>
          </a:p>
        </p:txBody>
      </p:sp>
      <p:sp>
        <p:nvSpPr>
          <p:cNvPr id="12" name="TextBox 11">
            <a:extLst>
              <a:ext uri="{FF2B5EF4-FFF2-40B4-BE49-F238E27FC236}">
                <a16:creationId xmlns:a16="http://schemas.microsoft.com/office/drawing/2014/main" id="{A931F211-BC08-3535-84D7-9C11B5515501}"/>
              </a:ext>
              <a:ext uri="{C183D7F6-B498-43B3-948B-1728B52AA6E4}">
                <adec:decorative xmlns:adec="http://schemas.microsoft.com/office/drawing/2017/decorative" val="1"/>
              </a:ext>
            </a:extLst>
          </p:cNvPr>
          <p:cNvSpPr txBox="1"/>
          <p:nvPr/>
        </p:nvSpPr>
        <p:spPr>
          <a:xfrm>
            <a:off x="6589091" y="1150698"/>
            <a:ext cx="601994" cy="338554"/>
          </a:xfrm>
          <a:prstGeom prst="rect">
            <a:avLst/>
          </a:prstGeom>
          <a:noFill/>
        </p:spPr>
        <p:txBody>
          <a:bodyPr wrap="square" rtlCol="0">
            <a:spAutoFit/>
          </a:bodyPr>
          <a:lstStyle/>
          <a:p>
            <a:pPr algn="ctr"/>
            <a:r>
              <a:rPr lang="en-GB" sz="1600" b="1">
                <a:solidFill>
                  <a:srgbClr val="C00000"/>
                </a:solidFill>
              </a:rPr>
              <a:t>15%</a:t>
            </a:r>
          </a:p>
        </p:txBody>
      </p:sp>
      <p:sp>
        <p:nvSpPr>
          <p:cNvPr id="13" name="TextBox 12">
            <a:extLst>
              <a:ext uri="{FF2B5EF4-FFF2-40B4-BE49-F238E27FC236}">
                <a16:creationId xmlns:a16="http://schemas.microsoft.com/office/drawing/2014/main" id="{A6E29909-A483-B1B1-CF34-136144467E7C}"/>
              </a:ext>
              <a:ext uri="{C183D7F6-B498-43B3-948B-1728B52AA6E4}">
                <adec:decorative xmlns:adec="http://schemas.microsoft.com/office/drawing/2017/decorative" val="1"/>
              </a:ext>
            </a:extLst>
          </p:cNvPr>
          <p:cNvSpPr txBox="1"/>
          <p:nvPr/>
        </p:nvSpPr>
        <p:spPr>
          <a:xfrm>
            <a:off x="7761974" y="1150698"/>
            <a:ext cx="601994" cy="338554"/>
          </a:xfrm>
          <a:prstGeom prst="rect">
            <a:avLst/>
          </a:prstGeom>
          <a:noFill/>
        </p:spPr>
        <p:txBody>
          <a:bodyPr wrap="square" rtlCol="0">
            <a:spAutoFit/>
          </a:bodyPr>
          <a:lstStyle/>
          <a:p>
            <a:pPr algn="ctr"/>
            <a:r>
              <a:rPr lang="en-GB" sz="1600" b="1">
                <a:solidFill>
                  <a:srgbClr val="C00000"/>
                </a:solidFill>
              </a:rPr>
              <a:t>14%</a:t>
            </a:r>
          </a:p>
        </p:txBody>
      </p:sp>
      <p:sp>
        <p:nvSpPr>
          <p:cNvPr id="14" name="TextBox 13">
            <a:extLst>
              <a:ext uri="{FF2B5EF4-FFF2-40B4-BE49-F238E27FC236}">
                <a16:creationId xmlns:a16="http://schemas.microsoft.com/office/drawing/2014/main" id="{601DD9CE-8F4E-E89A-1C60-933CD42662EE}"/>
              </a:ext>
              <a:ext uri="{C183D7F6-B498-43B3-948B-1728B52AA6E4}">
                <adec:decorative xmlns:adec="http://schemas.microsoft.com/office/drawing/2017/decorative" val="1"/>
              </a:ext>
            </a:extLst>
          </p:cNvPr>
          <p:cNvSpPr txBox="1"/>
          <p:nvPr/>
        </p:nvSpPr>
        <p:spPr>
          <a:xfrm>
            <a:off x="8934857" y="1150698"/>
            <a:ext cx="601994" cy="338554"/>
          </a:xfrm>
          <a:prstGeom prst="rect">
            <a:avLst/>
          </a:prstGeom>
          <a:noFill/>
        </p:spPr>
        <p:txBody>
          <a:bodyPr wrap="square" rtlCol="0">
            <a:spAutoFit/>
          </a:bodyPr>
          <a:lstStyle/>
          <a:p>
            <a:pPr algn="ctr"/>
            <a:r>
              <a:rPr lang="en-GB" sz="1600" b="1">
                <a:solidFill>
                  <a:srgbClr val="C00000"/>
                </a:solidFill>
              </a:rPr>
              <a:t>13%</a:t>
            </a:r>
          </a:p>
        </p:txBody>
      </p:sp>
      <p:sp>
        <p:nvSpPr>
          <p:cNvPr id="15" name="TextBox 14">
            <a:extLst>
              <a:ext uri="{FF2B5EF4-FFF2-40B4-BE49-F238E27FC236}">
                <a16:creationId xmlns:a16="http://schemas.microsoft.com/office/drawing/2014/main" id="{ECE72FF1-34A6-FB74-053F-06F7A6D3F679}"/>
              </a:ext>
              <a:ext uri="{C183D7F6-B498-43B3-948B-1728B52AA6E4}">
                <adec:decorative xmlns:adec="http://schemas.microsoft.com/office/drawing/2017/decorative" val="1"/>
              </a:ext>
            </a:extLst>
          </p:cNvPr>
          <p:cNvSpPr txBox="1"/>
          <p:nvPr/>
        </p:nvSpPr>
        <p:spPr>
          <a:xfrm>
            <a:off x="10107740" y="1150698"/>
            <a:ext cx="601994" cy="338554"/>
          </a:xfrm>
          <a:prstGeom prst="rect">
            <a:avLst/>
          </a:prstGeom>
          <a:noFill/>
        </p:spPr>
        <p:txBody>
          <a:bodyPr wrap="square" rtlCol="0">
            <a:spAutoFit/>
          </a:bodyPr>
          <a:lstStyle/>
          <a:p>
            <a:pPr algn="ctr"/>
            <a:r>
              <a:rPr lang="en-GB" sz="1600" b="1">
                <a:solidFill>
                  <a:srgbClr val="C00000"/>
                </a:solidFill>
              </a:rPr>
              <a:t>12%</a:t>
            </a:r>
          </a:p>
        </p:txBody>
      </p:sp>
      <p:sp>
        <p:nvSpPr>
          <p:cNvPr id="16" name="TextBox 15">
            <a:extLst>
              <a:ext uri="{FF2B5EF4-FFF2-40B4-BE49-F238E27FC236}">
                <a16:creationId xmlns:a16="http://schemas.microsoft.com/office/drawing/2014/main" id="{3A0E89AF-0EA4-12F7-14DD-408204F17506}"/>
              </a:ext>
              <a:ext uri="{C183D7F6-B498-43B3-948B-1728B52AA6E4}">
                <adec:decorative xmlns:adec="http://schemas.microsoft.com/office/drawing/2017/decorative" val="1"/>
              </a:ext>
            </a:extLst>
          </p:cNvPr>
          <p:cNvSpPr txBox="1"/>
          <p:nvPr/>
        </p:nvSpPr>
        <p:spPr>
          <a:xfrm>
            <a:off x="11280626" y="1150698"/>
            <a:ext cx="601994" cy="338554"/>
          </a:xfrm>
          <a:prstGeom prst="rect">
            <a:avLst/>
          </a:prstGeom>
          <a:noFill/>
        </p:spPr>
        <p:txBody>
          <a:bodyPr wrap="square" rtlCol="0">
            <a:spAutoFit/>
          </a:bodyPr>
          <a:lstStyle/>
          <a:p>
            <a:pPr algn="ctr"/>
            <a:r>
              <a:rPr lang="en-GB" sz="1600" b="1">
                <a:solidFill>
                  <a:srgbClr val="C00000"/>
                </a:solidFill>
              </a:rPr>
              <a:t>10%</a:t>
            </a:r>
          </a:p>
        </p:txBody>
      </p:sp>
      <p:sp>
        <p:nvSpPr>
          <p:cNvPr id="2" name="Footer Placeholder 4">
            <a:extLst>
              <a:ext uri="{FF2B5EF4-FFF2-40B4-BE49-F238E27FC236}">
                <a16:creationId xmlns:a16="http://schemas.microsoft.com/office/drawing/2014/main" id="{E94FE618-CB02-DE7F-5A6F-1FD43EA83693}"/>
              </a:ext>
            </a:extLst>
          </p:cNvPr>
          <p:cNvSpPr txBox="1">
            <a:spLocks/>
          </p:cNvSpPr>
          <p:nvPr/>
        </p:nvSpPr>
        <p:spPr>
          <a:xfrm>
            <a:off x="391549" y="6353527"/>
            <a:ext cx="10889077" cy="336594"/>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HEH1. Have you experienced any of the following problems in your home in the last year? Combined data</a:t>
            </a:r>
            <a:r>
              <a:rPr kumimoji="0" lang="en-GB" sz="1000" b="0" i="0" u="none" strike="noStrike" kern="1200" cap="none" spc="0" normalizeH="0" baseline="0" noProof="0">
                <a:ln>
                  <a:noFill/>
                </a:ln>
                <a:solidFill>
                  <a:srgbClr val="5C5B5A"/>
                </a:solidFill>
                <a:effectLst/>
                <a:uLnTx/>
                <a:uFillTx/>
                <a:latin typeface="Arial"/>
                <a:ea typeface="+mn-ea"/>
                <a:cs typeface="Arial"/>
              </a:rPr>
              <a:t> from S10 + 11 + 12. </a:t>
            </a:r>
            <a:r>
              <a:rPr lang="en-GB" sz="1000">
                <a:solidFill>
                  <a:srgbClr val="5C5B5A"/>
                </a:solidFill>
                <a:latin typeface="Arial"/>
                <a:cs typeface="Arial"/>
              </a:rPr>
              <a:t>Base: All respondents (4306)		</a:t>
            </a:r>
            <a:endParaRPr lang="en-GB" sz="1000" b="0" i="1" u="none" strike="noStrike" kern="1200" cap="none" spc="0" normalizeH="0" baseline="0" noProof="0">
              <a:ln>
                <a:noFill/>
              </a:ln>
              <a:solidFill>
                <a:srgbClr val="5C5B5A"/>
              </a:solidFill>
              <a:effectLst/>
              <a:uLnTx/>
              <a:uFillTx/>
              <a:latin typeface="Arial"/>
              <a:cs typeface="Arial"/>
            </a:endParaRPr>
          </a:p>
        </p:txBody>
      </p:sp>
      <p:sp>
        <p:nvSpPr>
          <p:cNvPr id="40" name="Slide Number Placeholder 4">
            <a:extLst>
              <a:ext uri="{FF2B5EF4-FFF2-40B4-BE49-F238E27FC236}">
                <a16:creationId xmlns:a16="http://schemas.microsoft.com/office/drawing/2014/main" id="{227B42E1-0D07-ABB8-8031-E13AD203373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616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6EC9-E75A-85C7-2270-23728DB09035}"/>
            </a:ext>
          </a:extLst>
        </p:cNvPr>
        <p:cNvGrpSpPr/>
        <p:nvPr/>
      </p:nvGrpSpPr>
      <p:grpSpPr>
        <a:xfrm>
          <a:off x="0" y="0"/>
          <a:ext cx="0" cy="0"/>
          <a:chOff x="0" y="0"/>
          <a:chExt cx="0" cy="0"/>
        </a:xfrm>
      </p:grpSpPr>
      <p:sp>
        <p:nvSpPr>
          <p:cNvPr id="46" name="Title 3">
            <a:extLst>
              <a:ext uri="{FF2B5EF4-FFF2-40B4-BE49-F238E27FC236}">
                <a16:creationId xmlns:a16="http://schemas.microsoft.com/office/drawing/2014/main" id="{012CEB37-CE74-71A4-19E1-CF79839B49E0}"/>
              </a:ext>
            </a:extLst>
          </p:cNvPr>
          <p:cNvSpPr txBox="1">
            <a:spLocks noGrp="1"/>
          </p:cNvSpPr>
          <p:nvPr>
            <p:ph type="title" idx="4294967295"/>
          </p:nvPr>
        </p:nvSpPr>
        <p:spPr>
          <a:xfrm>
            <a:off x="385199" y="370800"/>
            <a:ext cx="11407683"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And these </a:t>
            </a:r>
            <a:r>
              <a:rPr kumimoji="0" lang="en-GB" sz="1800" b="1" i="0" u="none" strike="noStrike" kern="1200" cap="none" spc="0" normalizeH="0" baseline="0" noProof="0" dirty="0">
                <a:ln>
                  <a:noFill/>
                </a:ln>
                <a:solidFill>
                  <a:srgbClr val="009690"/>
                </a:solidFill>
                <a:effectLst/>
                <a:uLnTx/>
                <a:uFillTx/>
                <a:latin typeface="Arial"/>
                <a:ea typeface="+mn-ea"/>
                <a:cs typeface="+mn-cs"/>
              </a:rPr>
              <a:t>issues are more prevalent among renters</a:t>
            </a:r>
            <a:r>
              <a:rPr kumimoji="0" lang="en-GB" sz="1800" b="1" i="0" u="none" strike="noStrike" kern="1200" cap="none" spc="0" normalizeH="0" baseline="0" noProof="0" dirty="0">
                <a:ln>
                  <a:noFill/>
                </a:ln>
                <a:solidFill>
                  <a:srgbClr val="5C5B5A"/>
                </a:solidFill>
                <a:effectLst/>
                <a:uLnTx/>
                <a:uFillTx/>
                <a:latin typeface="Arial"/>
                <a:ea typeface="+mn-ea"/>
                <a:cs typeface="+mn-cs"/>
              </a:rPr>
              <a:t>, particularly those renting from local authorities and housing associations, especially damp/mould</a:t>
            </a:r>
            <a:endParaRPr kumimoji="0" lang="en-GB" sz="1800" b="1" i="0" u="none" strike="noStrike" kern="1200" cap="none" spc="0" normalizeH="0" baseline="0" noProof="0" dirty="0">
              <a:ln>
                <a:noFill/>
              </a:ln>
              <a:solidFill>
                <a:srgbClr val="009690"/>
              </a:solidFill>
              <a:effectLst/>
              <a:uLnTx/>
              <a:uFillTx/>
              <a:latin typeface="Arial"/>
              <a:ea typeface="+mn-ea"/>
              <a:cs typeface="+mn-cs"/>
            </a:endParaRPr>
          </a:p>
        </p:txBody>
      </p:sp>
      <p:sp>
        <p:nvSpPr>
          <p:cNvPr id="2" name="TextBox 1">
            <a:extLst>
              <a:ext uri="{FF2B5EF4-FFF2-40B4-BE49-F238E27FC236}">
                <a16:creationId xmlns:a16="http://schemas.microsoft.com/office/drawing/2014/main" id="{2A0ED4DC-F5BB-E9B8-D1E1-B7A2FB2FF73B}"/>
              </a:ext>
              <a:ext uri="{C183D7F6-B498-43B3-948B-1728B52AA6E4}">
                <adec:decorative xmlns:adec="http://schemas.microsoft.com/office/drawing/2017/decorative" val="0"/>
              </a:ext>
            </a:extLst>
          </p:cNvPr>
          <p:cNvSpPr txBox="1"/>
          <p:nvPr/>
        </p:nvSpPr>
        <p:spPr>
          <a:xfrm>
            <a:off x="3061597" y="1257863"/>
            <a:ext cx="606880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Have experienced problems in their home in the last year (n=4,306)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A1DFD94B-CA83-3695-2D02-82EA2CCDE021}"/>
              </a:ext>
            </a:extLst>
          </p:cNvPr>
          <p:cNvGraphicFramePr>
            <a:graphicFrameLocks noGrp="1"/>
          </p:cNvGraphicFramePr>
          <p:nvPr>
            <p:extLst>
              <p:ext uri="{D42A27DB-BD31-4B8C-83A1-F6EECF244321}">
                <p14:modId xmlns:p14="http://schemas.microsoft.com/office/powerpoint/2010/main" val="2518680732"/>
              </p:ext>
            </p:extLst>
          </p:nvPr>
        </p:nvGraphicFramePr>
        <p:xfrm>
          <a:off x="392158" y="1605454"/>
          <a:ext cx="11407683" cy="4702380"/>
        </p:xfrm>
        <a:graphic>
          <a:graphicData uri="http://schemas.openxmlformats.org/drawingml/2006/table">
            <a:tbl>
              <a:tblPr firstRow="1" bandRow="1">
                <a:tableStyleId>{D7AC3CCA-C797-4891-BE02-D94E43425B78}</a:tableStyleId>
              </a:tblPr>
              <a:tblGrid>
                <a:gridCol w="3091683">
                  <a:extLst>
                    <a:ext uri="{9D8B030D-6E8A-4147-A177-3AD203B41FA5}">
                      <a16:colId xmlns:a16="http://schemas.microsoft.com/office/drawing/2014/main" val="965915567"/>
                    </a:ext>
                  </a:extLst>
                </a:gridCol>
                <a:gridCol w="1188000">
                  <a:extLst>
                    <a:ext uri="{9D8B030D-6E8A-4147-A177-3AD203B41FA5}">
                      <a16:colId xmlns:a16="http://schemas.microsoft.com/office/drawing/2014/main" val="3310763469"/>
                    </a:ext>
                  </a:extLst>
                </a:gridCol>
                <a:gridCol w="1188000">
                  <a:extLst>
                    <a:ext uri="{9D8B030D-6E8A-4147-A177-3AD203B41FA5}">
                      <a16:colId xmlns:a16="http://schemas.microsoft.com/office/drawing/2014/main" val="3581706395"/>
                    </a:ext>
                  </a:extLst>
                </a:gridCol>
                <a:gridCol w="1188000">
                  <a:extLst>
                    <a:ext uri="{9D8B030D-6E8A-4147-A177-3AD203B41FA5}">
                      <a16:colId xmlns:a16="http://schemas.microsoft.com/office/drawing/2014/main" val="3752985692"/>
                    </a:ext>
                  </a:extLst>
                </a:gridCol>
                <a:gridCol w="1584000">
                  <a:extLst>
                    <a:ext uri="{9D8B030D-6E8A-4147-A177-3AD203B41FA5}">
                      <a16:colId xmlns:a16="http://schemas.microsoft.com/office/drawing/2014/main" val="808247925"/>
                    </a:ext>
                  </a:extLst>
                </a:gridCol>
                <a:gridCol w="1584000">
                  <a:extLst>
                    <a:ext uri="{9D8B030D-6E8A-4147-A177-3AD203B41FA5}">
                      <a16:colId xmlns:a16="http://schemas.microsoft.com/office/drawing/2014/main" val="647259512"/>
                    </a:ext>
                  </a:extLst>
                </a:gridCol>
                <a:gridCol w="1584000">
                  <a:extLst>
                    <a:ext uri="{9D8B030D-6E8A-4147-A177-3AD203B41FA5}">
                      <a16:colId xmlns:a16="http://schemas.microsoft.com/office/drawing/2014/main" val="4038445526"/>
                    </a:ext>
                  </a:extLst>
                </a:gridCol>
              </a:tblGrid>
              <a:tr h="1124115">
                <a:tc>
                  <a:txBody>
                    <a:bodyPr/>
                    <a:lstStyle/>
                    <a:p>
                      <a:pPr algn="ctr"/>
                      <a:endParaRPr lang="en-GB" sz="1200"/>
                    </a:p>
                  </a:txBody>
                  <a:tcPr anchor="ctr"/>
                </a:tc>
                <a:tc>
                  <a:txBody>
                    <a:bodyPr/>
                    <a:lstStyle/>
                    <a:p>
                      <a:pPr algn="ctr"/>
                      <a:r>
                        <a:rPr lang="en-GB" sz="1600"/>
                        <a:t>Total</a:t>
                      </a:r>
                    </a:p>
                    <a:p>
                      <a:pPr lvl="0" algn="ctr">
                        <a:buNone/>
                      </a:pPr>
                      <a:r>
                        <a:rPr lang="en-GB" sz="1100"/>
                        <a:t>(n=4306)</a:t>
                      </a:r>
                    </a:p>
                  </a:txBody>
                  <a:tcPr anchor="ctr"/>
                </a:tc>
                <a:tc>
                  <a:txBody>
                    <a:bodyPr/>
                    <a:lstStyle/>
                    <a:p>
                      <a:pPr algn="ctr"/>
                      <a:r>
                        <a:rPr lang="en-GB" sz="1600"/>
                        <a:t>Owners </a:t>
                      </a:r>
                      <a:r>
                        <a:rPr lang="en-GB" sz="1100"/>
                        <a:t>(n=2,837)</a:t>
                      </a:r>
                    </a:p>
                  </a:txBody>
                  <a:tcPr anchor="ctr"/>
                </a:tc>
                <a:tc>
                  <a:txBody>
                    <a:bodyPr/>
                    <a:lstStyle/>
                    <a:p>
                      <a:pPr algn="ctr"/>
                      <a:r>
                        <a:rPr lang="en-GB" sz="1600"/>
                        <a:t>Renters </a:t>
                      </a:r>
                    </a:p>
                    <a:p>
                      <a:pPr algn="ctr"/>
                      <a:r>
                        <a:rPr lang="en-GB" sz="1100"/>
                        <a:t>(n=1245)</a:t>
                      </a:r>
                    </a:p>
                  </a:txBody>
                  <a:tcPr anchor="ctr"/>
                </a:tc>
                <a:tc>
                  <a:txBody>
                    <a:bodyPr/>
                    <a:lstStyle/>
                    <a:p>
                      <a:pPr algn="ctr"/>
                      <a:r>
                        <a:rPr lang="en-GB" sz="1600"/>
                        <a:t>Renting from Local authorities and Councils </a:t>
                      </a:r>
                      <a:endParaRPr lang="en-US" sz="2400"/>
                    </a:p>
                    <a:p>
                      <a:pPr lvl="0" algn="ctr">
                        <a:buNone/>
                      </a:pPr>
                      <a:r>
                        <a:rPr lang="en-GB" sz="1100"/>
                        <a:t>(317 of 1245)</a:t>
                      </a:r>
                    </a:p>
                  </a:txBody>
                  <a:tcPr anchor="ctr"/>
                </a:tc>
                <a:tc>
                  <a:txBody>
                    <a:bodyPr/>
                    <a:lstStyle/>
                    <a:p>
                      <a:pPr algn="ctr"/>
                      <a:r>
                        <a:rPr lang="en-GB" sz="1600"/>
                        <a:t>Renting from a Housing Associations and Trusts</a:t>
                      </a:r>
                    </a:p>
                    <a:p>
                      <a:pPr lvl="0" algn="ctr">
                        <a:buNone/>
                      </a:pPr>
                      <a:r>
                        <a:rPr lang="en-GB" sz="1100"/>
                        <a:t>(318 of 1245)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Privately renting</a:t>
                      </a:r>
                    </a:p>
                    <a:p>
                      <a:pPr marL="0" marR="0" lvl="0" indent="0" algn="ctr">
                        <a:lnSpc>
                          <a:spcPct val="100000"/>
                        </a:lnSpc>
                        <a:spcBef>
                          <a:spcPts val="0"/>
                        </a:spcBef>
                        <a:spcAft>
                          <a:spcPts val="0"/>
                        </a:spcAft>
                        <a:buClrTx/>
                        <a:buSzTx/>
                        <a:buFontTx/>
                        <a:buNone/>
                      </a:pPr>
                      <a:r>
                        <a:rPr lang="en-GB" sz="1100"/>
                        <a:t>(610 of 1245)</a:t>
                      </a:r>
                    </a:p>
                  </a:txBody>
                  <a:tcPr anchor="ctr"/>
                </a:tc>
                <a:extLst>
                  <a:ext uri="{0D108BD9-81ED-4DB2-BD59-A6C34878D82A}">
                    <a16:rowId xmlns:a16="http://schemas.microsoft.com/office/drawing/2014/main" val="1582872079"/>
                  </a:ext>
                </a:extLst>
              </a:tr>
              <a:tr h="444095">
                <a:tc>
                  <a:txBody>
                    <a:bodyPr/>
                    <a:lstStyle/>
                    <a:p>
                      <a:pPr algn="r"/>
                      <a:r>
                        <a:rPr lang="en-GB" sz="1300" b="1"/>
                        <a:t>NET: </a:t>
                      </a:r>
                      <a:r>
                        <a:rPr lang="en-GB" sz="1300" b="1" kern="1200">
                          <a:solidFill>
                            <a:schemeClr val="dk1"/>
                          </a:solidFill>
                          <a:latin typeface="+mn-lt"/>
                          <a:ea typeface="+mn-ea"/>
                          <a:cs typeface="+mn-cs"/>
                        </a:rPr>
                        <a:t>Respondents who have reported a housing problem they have experienced </a:t>
                      </a:r>
                      <a:endParaRPr lang="en-GB" sz="1300" b="1"/>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61%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55%</a:t>
                      </a:r>
                    </a:p>
                  </a:txBody>
                  <a:tcPr marL="7620" marR="7620" marT="7620" marB="0" anchor="ctr">
                    <a:noFill/>
                  </a:tcPr>
                </a:tc>
                <a:tc>
                  <a:txBody>
                    <a:bodyPr/>
                    <a:lstStyle/>
                    <a:p>
                      <a:pPr marL="0" algn="ctr" defTabSz="914400" rtl="0" eaLnBrk="1" fontAlgn="b" latinLnBrk="0" hangingPunct="1"/>
                      <a:r>
                        <a:rPr lang="en-GB" sz="1400" b="1" kern="1200" dirty="0">
                          <a:solidFill>
                            <a:schemeClr val="tx1"/>
                          </a:solidFill>
                          <a:latin typeface="+mn-lt"/>
                          <a:ea typeface="+mn-ea"/>
                          <a:cs typeface="+mn-cs"/>
                        </a:rPr>
                        <a:t>72%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73%</a:t>
                      </a:r>
                    </a:p>
                  </a:txBody>
                  <a:tcPr marL="7620" marR="7620" marT="7620" marB="0" anchor="ctr">
                    <a:noFill/>
                  </a:tcPr>
                </a:tc>
                <a:tc>
                  <a:txBody>
                    <a:bodyPr/>
                    <a:lstStyle/>
                    <a:p>
                      <a:pPr marL="0" algn="ctr" defTabSz="914400" rtl="0" eaLnBrk="1" fontAlgn="b" latinLnBrk="0" hangingPunct="1"/>
                      <a:r>
                        <a:rPr lang="en-GB" sz="1400" b="1" kern="1200" dirty="0">
                          <a:solidFill>
                            <a:schemeClr val="tx1"/>
                          </a:solidFill>
                          <a:latin typeface="+mn-lt"/>
                          <a:ea typeface="+mn-ea"/>
                          <a:cs typeface="+mn-cs"/>
                        </a:rPr>
                        <a:t>77%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69%</a:t>
                      </a:r>
                    </a:p>
                  </a:txBody>
                  <a:tcPr marL="7620" marR="7620" marT="7620" marB="0" anchor="ctr">
                    <a:noFill/>
                  </a:tcPr>
                </a:tc>
                <a:extLst>
                  <a:ext uri="{0D108BD9-81ED-4DB2-BD59-A6C34878D82A}">
                    <a16:rowId xmlns:a16="http://schemas.microsoft.com/office/drawing/2014/main" val="16905671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Damp / mould</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35%</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29%</a:t>
                      </a:r>
                    </a:p>
                  </a:txBody>
                  <a:tcPr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46%</a:t>
                      </a:r>
                    </a:p>
                  </a:txBody>
                  <a:tcPr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48%</a:t>
                      </a:r>
                    </a:p>
                  </a:txBody>
                  <a:tcPr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47%</a:t>
                      </a:r>
                    </a:p>
                  </a:txBody>
                  <a:tcPr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44%</a:t>
                      </a:r>
                    </a:p>
                  </a:txBody>
                  <a:tcPr anchor="ctr">
                    <a:noFill/>
                  </a:tcPr>
                </a:tc>
                <a:extLst>
                  <a:ext uri="{0D108BD9-81ED-4DB2-BD59-A6C34878D82A}">
                    <a16:rowId xmlns:a16="http://schemas.microsoft.com/office/drawing/2014/main" val="35837933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boiler / heating / hot water</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24%</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33%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30%</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25%</a:t>
                      </a:r>
                    </a:p>
                  </a:txBody>
                  <a:tcPr marL="7620" marR="7620" marT="7620" marB="0" anchor="ctr">
                    <a:noFill/>
                  </a:tcPr>
                </a:tc>
                <a:extLst>
                  <a:ext uri="{0D108BD9-81ED-4DB2-BD59-A6C34878D82A}">
                    <a16:rowId xmlns:a16="http://schemas.microsoft.com/office/drawing/2014/main" val="2401446473"/>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Poor / missing home insulation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15%</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24%</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24%</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extLst>
                  <a:ext uri="{0D108BD9-81ED-4DB2-BD59-A6C34878D82A}">
                    <a16:rowId xmlns:a16="http://schemas.microsoft.com/office/drawing/2014/main" val="278140231"/>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Pest infestation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extLst>
                  <a:ext uri="{0D108BD9-81ED-4DB2-BD59-A6C34878D82A}">
                    <a16:rowId xmlns:a16="http://schemas.microsoft.com/office/drawing/2014/main" val="3921736877"/>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Gas, electricity or water supply problems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15%</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16%</a:t>
                      </a:r>
                    </a:p>
                  </a:txBody>
                  <a:tcPr marL="7620" marR="7620" marT="7620" marB="0" anchor="ctr">
                    <a:noFill/>
                  </a:tcPr>
                </a:tc>
                <a:extLst>
                  <a:ext uri="{0D108BD9-81ED-4DB2-BD59-A6C34878D82A}">
                    <a16:rowId xmlns:a16="http://schemas.microsoft.com/office/drawing/2014/main" val="1389945646"/>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electrics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20%</a:t>
                      </a:r>
                    </a:p>
                  </a:txBody>
                  <a:tcPr marL="7620" marR="7620" marT="7620" marB="0" anchor="ctr">
                    <a:noFill/>
                  </a:tcPr>
                </a:tc>
                <a:extLst>
                  <a:ext uri="{0D108BD9-81ED-4DB2-BD59-A6C34878D82A}">
                    <a16:rowId xmlns:a16="http://schemas.microsoft.com/office/drawing/2014/main" val="1783398598"/>
                  </a:ext>
                </a:extLst>
              </a:tr>
              <a:tr h="33114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300" b="1" kern="1200">
                          <a:solidFill>
                            <a:schemeClr val="dk1"/>
                          </a:solidFill>
                          <a:latin typeface="+mn-lt"/>
                          <a:ea typeface="+mn-ea"/>
                          <a:cs typeface="+mn-cs"/>
                        </a:rPr>
                        <a:t>Broken windows / doors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14%</a:t>
                      </a:r>
                    </a:p>
                  </a:txBody>
                  <a:tcPr marL="7620" marR="7620" marT="7620" marB="0" anchor="ctr">
                    <a:noFill/>
                  </a:tcPr>
                </a:tc>
                <a:extLst>
                  <a:ext uri="{0D108BD9-81ED-4DB2-BD59-A6C34878D82A}">
                    <a16:rowId xmlns:a16="http://schemas.microsoft.com/office/drawing/2014/main" val="216150425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Fear of losing my home</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21%</a:t>
                      </a:r>
                    </a:p>
                  </a:txBody>
                  <a:tcPr marL="7620" marR="7620" marT="7620" marB="0" anchor="ctr">
                    <a:noFill/>
                  </a:tcPr>
                </a:tc>
                <a:extLst>
                  <a:ext uri="{0D108BD9-81ED-4DB2-BD59-A6C34878D82A}">
                    <a16:rowId xmlns:a16="http://schemas.microsoft.com/office/drawing/2014/main" val="37897345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My home not meeting accessibility needs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15%</a:t>
                      </a:r>
                    </a:p>
                  </a:txBody>
                  <a:tcPr marL="7620" marR="7620" marT="7620" marB="0" anchor="ctr">
                    <a:noFill/>
                  </a:tcPr>
                </a:tc>
                <a:tc>
                  <a:txBody>
                    <a:bodyPr/>
                    <a:lstStyle/>
                    <a:p>
                      <a:pPr marL="0" algn="ctr" defTabSz="914400" rtl="0" eaLnBrk="1" fontAlgn="b" latinLnBrk="0" hangingPunct="1"/>
                      <a:r>
                        <a:rPr lang="en-GB" sz="1300" b="1" kern="1200" dirty="0">
                          <a:solidFill>
                            <a:schemeClr val="dk1"/>
                          </a:solidFill>
                          <a:latin typeface="+mn-lt"/>
                          <a:ea typeface="+mn-ea"/>
                          <a:cs typeface="+mn-cs"/>
                        </a:rPr>
                        <a:t>11%</a:t>
                      </a:r>
                    </a:p>
                  </a:txBody>
                  <a:tcPr marL="7620" marR="7620" marT="7620" marB="0" anchor="ctr">
                    <a:noFill/>
                  </a:tcPr>
                </a:tc>
                <a:extLst>
                  <a:ext uri="{0D108BD9-81ED-4DB2-BD59-A6C34878D82A}">
                    <a16:rowId xmlns:a16="http://schemas.microsoft.com/office/drawing/2014/main" val="3767568844"/>
                  </a:ext>
                </a:extLst>
              </a:tr>
            </a:tbl>
          </a:graphicData>
        </a:graphic>
      </p:graphicFrame>
      <p:grpSp>
        <p:nvGrpSpPr>
          <p:cNvPr id="7" name="Group 6">
            <a:extLst>
              <a:ext uri="{FF2B5EF4-FFF2-40B4-BE49-F238E27FC236}">
                <a16:creationId xmlns:a16="http://schemas.microsoft.com/office/drawing/2014/main" id="{C5409335-1E1E-C66E-FD2A-C197539AF9F1}"/>
              </a:ext>
              <a:ext uri="{C183D7F6-B498-43B3-948B-1728B52AA6E4}">
                <adec:decorative xmlns:adec="http://schemas.microsoft.com/office/drawing/2017/decorative" val="1"/>
              </a:ext>
            </a:extLst>
          </p:cNvPr>
          <p:cNvGrpSpPr/>
          <p:nvPr/>
        </p:nvGrpSpPr>
        <p:grpSpPr>
          <a:xfrm>
            <a:off x="8728200" y="645523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A2AAF868-C9D0-30E2-9EA1-D6107DF4C5D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8B25F465-10C3-B7DD-9C49-45C3DEB4B21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DCF6810-3119-2CAA-7F59-FA4EDDE879DB}"/>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30624A3A-5061-DDDF-456F-0CFEEDD83ACA}"/>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Arrow: Down 38">
            <a:extLst>
              <a:ext uri="{FF2B5EF4-FFF2-40B4-BE49-F238E27FC236}">
                <a16:creationId xmlns:a16="http://schemas.microsoft.com/office/drawing/2014/main" id="{F3B5EA16-A5DD-C694-202B-DC26ACB27D7F}"/>
              </a:ext>
              <a:ext uri="{C183D7F6-B498-43B3-948B-1728B52AA6E4}">
                <adec:decorative xmlns:adec="http://schemas.microsoft.com/office/drawing/2017/decorative" val="1"/>
              </a:ext>
            </a:extLst>
          </p:cNvPr>
          <p:cNvSpPr/>
          <p:nvPr/>
        </p:nvSpPr>
        <p:spPr>
          <a:xfrm>
            <a:off x="5566025" y="336622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6AE237C7-350D-72A3-0C4B-4168C6512880}"/>
              </a:ext>
              <a:ext uri="{C183D7F6-B498-43B3-948B-1728B52AA6E4}">
                <adec:decorative xmlns:adec="http://schemas.microsoft.com/office/drawing/2017/decorative" val="1"/>
              </a:ext>
            </a:extLst>
          </p:cNvPr>
          <p:cNvSpPr/>
          <p:nvPr/>
        </p:nvSpPr>
        <p:spPr>
          <a:xfrm rot="10800000">
            <a:off x="6721468" y="33763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894A8999-9636-F74E-831A-7133DA531639}"/>
              </a:ext>
              <a:ext uri="{C183D7F6-B498-43B3-948B-1728B52AA6E4}">
                <adec:decorative xmlns:adec="http://schemas.microsoft.com/office/drawing/2017/decorative" val="1"/>
              </a:ext>
            </a:extLst>
          </p:cNvPr>
          <p:cNvSpPr/>
          <p:nvPr/>
        </p:nvSpPr>
        <p:spPr>
          <a:xfrm>
            <a:off x="5566025" y="370316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13D9A489-5772-A50B-5909-6685D7377526}"/>
              </a:ext>
              <a:ext uri="{C183D7F6-B498-43B3-948B-1728B52AA6E4}">
                <adec:decorative xmlns:adec="http://schemas.microsoft.com/office/drawing/2017/decorative" val="1"/>
              </a:ext>
            </a:extLst>
          </p:cNvPr>
          <p:cNvSpPr/>
          <p:nvPr/>
        </p:nvSpPr>
        <p:spPr>
          <a:xfrm rot="10800000">
            <a:off x="6721468" y="372333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BF99EFAF-D1AD-C5B4-7E2B-8472A1B90012}"/>
              </a:ext>
              <a:ext uri="{C183D7F6-B498-43B3-948B-1728B52AA6E4}">
                <adec:decorative xmlns:adec="http://schemas.microsoft.com/office/drawing/2017/decorative" val="1"/>
              </a:ext>
            </a:extLst>
          </p:cNvPr>
          <p:cNvSpPr/>
          <p:nvPr/>
        </p:nvSpPr>
        <p:spPr>
          <a:xfrm rot="10800000">
            <a:off x="8190218" y="34302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A63860B9-2F63-AA6C-CD89-5E0B7FDEB1C0}"/>
              </a:ext>
              <a:ext uri="{C183D7F6-B498-43B3-948B-1728B52AA6E4}">
                <adec:decorative xmlns:adec="http://schemas.microsoft.com/office/drawing/2017/decorative" val="1"/>
              </a:ext>
            </a:extLst>
          </p:cNvPr>
          <p:cNvSpPr/>
          <p:nvPr/>
        </p:nvSpPr>
        <p:spPr>
          <a:xfrm rot="10800000">
            <a:off x="9785024" y="345824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Arrow: Down 44">
            <a:extLst>
              <a:ext uri="{FF2B5EF4-FFF2-40B4-BE49-F238E27FC236}">
                <a16:creationId xmlns:a16="http://schemas.microsoft.com/office/drawing/2014/main" id="{BCC945EF-E0D2-F041-1522-F6C245DBFAE7}"/>
              </a:ext>
              <a:ext uri="{C183D7F6-B498-43B3-948B-1728B52AA6E4}">
                <adec:decorative xmlns:adec="http://schemas.microsoft.com/office/drawing/2017/decorative" val="1"/>
              </a:ext>
            </a:extLst>
          </p:cNvPr>
          <p:cNvSpPr/>
          <p:nvPr/>
        </p:nvSpPr>
        <p:spPr>
          <a:xfrm rot="10800000">
            <a:off x="11266511" y="34302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Arrow: Down 46">
            <a:extLst>
              <a:ext uri="{FF2B5EF4-FFF2-40B4-BE49-F238E27FC236}">
                <a16:creationId xmlns:a16="http://schemas.microsoft.com/office/drawing/2014/main" id="{B18BC75B-E545-5448-34E5-3861BB86DD70}"/>
              </a:ext>
              <a:ext uri="{C183D7F6-B498-43B3-948B-1728B52AA6E4}">
                <adec:decorative xmlns:adec="http://schemas.microsoft.com/office/drawing/2017/decorative" val="1"/>
              </a:ext>
            </a:extLst>
          </p:cNvPr>
          <p:cNvSpPr/>
          <p:nvPr/>
        </p:nvSpPr>
        <p:spPr>
          <a:xfrm rot="10800000">
            <a:off x="8190218" y="376475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Arrow: Down 52">
            <a:extLst>
              <a:ext uri="{FF2B5EF4-FFF2-40B4-BE49-F238E27FC236}">
                <a16:creationId xmlns:a16="http://schemas.microsoft.com/office/drawing/2014/main" id="{47028277-19B2-AA2C-D37F-1AFE89A3A9DB}"/>
              </a:ext>
              <a:ext uri="{C183D7F6-B498-43B3-948B-1728B52AA6E4}">
                <adec:decorative xmlns:adec="http://schemas.microsoft.com/office/drawing/2017/decorative" val="1"/>
              </a:ext>
            </a:extLst>
          </p:cNvPr>
          <p:cNvSpPr/>
          <p:nvPr/>
        </p:nvSpPr>
        <p:spPr>
          <a:xfrm rot="10595420">
            <a:off x="6721468" y="507274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Arrow: Down 53">
            <a:extLst>
              <a:ext uri="{FF2B5EF4-FFF2-40B4-BE49-F238E27FC236}">
                <a16:creationId xmlns:a16="http://schemas.microsoft.com/office/drawing/2014/main" id="{3F7340FB-305D-96C4-5E3B-552DDB02EAF6}"/>
              </a:ext>
              <a:ext uri="{C183D7F6-B498-43B3-948B-1728B52AA6E4}">
                <adec:decorative xmlns:adec="http://schemas.microsoft.com/office/drawing/2017/decorative" val="1"/>
              </a:ext>
            </a:extLst>
          </p:cNvPr>
          <p:cNvSpPr/>
          <p:nvPr/>
        </p:nvSpPr>
        <p:spPr>
          <a:xfrm rot="10800000">
            <a:off x="9793914"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Arrow: Down 54">
            <a:extLst>
              <a:ext uri="{FF2B5EF4-FFF2-40B4-BE49-F238E27FC236}">
                <a16:creationId xmlns:a16="http://schemas.microsoft.com/office/drawing/2014/main" id="{B68CEE0A-EEC6-4357-22D0-BD7CAB23ADCC}"/>
              </a:ext>
              <a:ext uri="{C183D7F6-B498-43B3-948B-1728B52AA6E4}">
                <adec:decorative xmlns:adec="http://schemas.microsoft.com/office/drawing/2017/decorative" val="1"/>
              </a:ext>
            </a:extLst>
          </p:cNvPr>
          <p:cNvSpPr/>
          <p:nvPr/>
        </p:nvSpPr>
        <p:spPr>
          <a:xfrm rot="10800000">
            <a:off x="11266511" y="50741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row: Down 56">
            <a:extLst>
              <a:ext uri="{FF2B5EF4-FFF2-40B4-BE49-F238E27FC236}">
                <a16:creationId xmlns:a16="http://schemas.microsoft.com/office/drawing/2014/main" id="{16662F2D-27CE-F78A-33C0-5285701D3FDD}"/>
              </a:ext>
              <a:ext uri="{C183D7F6-B498-43B3-948B-1728B52AA6E4}">
                <adec:decorative xmlns:adec="http://schemas.microsoft.com/office/drawing/2017/decorative" val="1"/>
              </a:ext>
            </a:extLst>
          </p:cNvPr>
          <p:cNvSpPr/>
          <p:nvPr/>
        </p:nvSpPr>
        <p:spPr>
          <a:xfrm rot="10800000">
            <a:off x="6721468" y="540392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Arrow: Down 57">
            <a:extLst>
              <a:ext uri="{FF2B5EF4-FFF2-40B4-BE49-F238E27FC236}">
                <a16:creationId xmlns:a16="http://schemas.microsoft.com/office/drawing/2014/main" id="{570E1706-4C8B-6BCD-84A2-5F49A8BE30E1}"/>
              </a:ext>
              <a:ext uri="{C183D7F6-B498-43B3-948B-1728B52AA6E4}">
                <adec:decorative xmlns:adec="http://schemas.microsoft.com/office/drawing/2017/decorative" val="1"/>
              </a:ext>
            </a:extLst>
          </p:cNvPr>
          <p:cNvSpPr/>
          <p:nvPr/>
        </p:nvSpPr>
        <p:spPr>
          <a:xfrm rot="10800000">
            <a:off x="8190218" y="539053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D5577564-72AC-936D-B8D0-CE6C499D54FE}"/>
              </a:ext>
              <a:ext uri="{C183D7F6-B498-43B3-948B-1728B52AA6E4}">
                <adec:decorative xmlns:adec="http://schemas.microsoft.com/office/drawing/2017/decorative" val="1"/>
              </a:ext>
            </a:extLst>
          </p:cNvPr>
          <p:cNvSpPr/>
          <p:nvPr/>
        </p:nvSpPr>
        <p:spPr>
          <a:xfrm rot="10800000">
            <a:off x="9793914" y="541769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066F614-66A0-CF15-DF63-39868F4023C3}"/>
              </a:ext>
              <a:ext uri="{C183D7F6-B498-43B3-948B-1728B52AA6E4}">
                <adec:decorative xmlns:adec="http://schemas.microsoft.com/office/drawing/2017/decorative" val="1"/>
              </a:ext>
            </a:extLst>
          </p:cNvPr>
          <p:cNvSpPr/>
          <p:nvPr/>
        </p:nvSpPr>
        <p:spPr>
          <a:xfrm>
            <a:off x="5566025" y="471399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96057612-6FB3-F59F-DEBC-D20778F23ED4}"/>
              </a:ext>
              <a:ext uri="{C183D7F6-B498-43B3-948B-1728B52AA6E4}">
                <adec:decorative xmlns:adec="http://schemas.microsoft.com/office/drawing/2017/decorative" val="1"/>
              </a:ext>
            </a:extLst>
          </p:cNvPr>
          <p:cNvSpPr/>
          <p:nvPr/>
        </p:nvSpPr>
        <p:spPr>
          <a:xfrm rot="10800000">
            <a:off x="8192169" y="476259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0503C57E-0745-6300-A0E5-E1998EB15281}"/>
              </a:ext>
              <a:ext uri="{C183D7F6-B498-43B3-948B-1728B52AA6E4}">
                <adec:decorative xmlns:adec="http://schemas.microsoft.com/office/drawing/2017/decorative" val="1"/>
              </a:ext>
            </a:extLst>
          </p:cNvPr>
          <p:cNvSpPr/>
          <p:nvPr/>
        </p:nvSpPr>
        <p:spPr>
          <a:xfrm>
            <a:off x="5566025" y="404010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815AE36-8966-BCF7-5C15-B85FF354BDC0}"/>
              </a:ext>
              <a:ext uri="{C183D7F6-B498-43B3-948B-1728B52AA6E4}">
                <adec:decorative xmlns:adec="http://schemas.microsoft.com/office/drawing/2017/decorative" val="1"/>
              </a:ext>
            </a:extLst>
          </p:cNvPr>
          <p:cNvSpPr/>
          <p:nvPr/>
        </p:nvSpPr>
        <p:spPr>
          <a:xfrm rot="10800000">
            <a:off x="6721468" y="407035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D5E7A3C2-9DF2-B928-E2EA-AA932EE0BBE5}"/>
              </a:ext>
              <a:ext uri="{C183D7F6-B498-43B3-948B-1728B52AA6E4}">
                <adec:decorative xmlns:adec="http://schemas.microsoft.com/office/drawing/2017/decorative" val="1"/>
              </a:ext>
            </a:extLst>
          </p:cNvPr>
          <p:cNvSpPr/>
          <p:nvPr/>
        </p:nvSpPr>
        <p:spPr>
          <a:xfrm rot="10800000">
            <a:off x="8190218" y="4079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AA514CDF-32FE-EAF2-5DD9-C2DB85042580}"/>
              </a:ext>
              <a:ext uri="{C183D7F6-B498-43B3-948B-1728B52AA6E4}">
                <adec:decorative xmlns:adec="http://schemas.microsoft.com/office/drawing/2017/decorative" val="1"/>
              </a:ext>
            </a:extLst>
          </p:cNvPr>
          <p:cNvSpPr/>
          <p:nvPr/>
        </p:nvSpPr>
        <p:spPr>
          <a:xfrm rot="10800000">
            <a:off x="9793914"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DAB9D828-8CED-3DE0-5B45-B2614617EA04}"/>
              </a:ext>
              <a:ext uri="{C183D7F6-B498-43B3-948B-1728B52AA6E4}">
                <adec:decorative xmlns:adec="http://schemas.microsoft.com/office/drawing/2017/decorative" val="1"/>
              </a:ext>
            </a:extLst>
          </p:cNvPr>
          <p:cNvSpPr/>
          <p:nvPr/>
        </p:nvSpPr>
        <p:spPr>
          <a:xfrm>
            <a:off x="5566025" y="60662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26F842C3-3BC6-F362-D40B-167A9DF741F5}"/>
              </a:ext>
              <a:ext uri="{C183D7F6-B498-43B3-948B-1728B52AA6E4}">
                <adec:decorative xmlns:adec="http://schemas.microsoft.com/office/drawing/2017/decorative" val="1"/>
              </a:ext>
            </a:extLst>
          </p:cNvPr>
          <p:cNvSpPr/>
          <p:nvPr/>
        </p:nvSpPr>
        <p:spPr>
          <a:xfrm rot="10800000">
            <a:off x="6721468" y="60662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318EFEE1-B75A-B18D-A6D4-299EC998F816}"/>
              </a:ext>
              <a:ext uri="{C183D7F6-B498-43B3-948B-1728B52AA6E4}">
                <adec:decorative xmlns:adec="http://schemas.microsoft.com/office/drawing/2017/decorative" val="1"/>
              </a:ext>
            </a:extLst>
          </p:cNvPr>
          <p:cNvSpPr/>
          <p:nvPr/>
        </p:nvSpPr>
        <p:spPr>
          <a:xfrm rot="10800000">
            <a:off x="8190218" y="60662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C11D48EC-5741-D110-7C81-CA5549D05153}"/>
              </a:ext>
              <a:ext uri="{C183D7F6-B498-43B3-948B-1728B52AA6E4}">
                <adec:decorative xmlns:adec="http://schemas.microsoft.com/office/drawing/2017/decorative" val="1"/>
              </a:ext>
            </a:extLst>
          </p:cNvPr>
          <p:cNvSpPr/>
          <p:nvPr/>
        </p:nvSpPr>
        <p:spPr>
          <a:xfrm rot="10800000">
            <a:off x="9793914" y="60662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661B864-64AC-691E-ADA0-E50D0BBF34EC}"/>
              </a:ext>
              <a:ext uri="{C183D7F6-B498-43B3-948B-1728B52AA6E4}">
                <adec:decorative xmlns:adec="http://schemas.microsoft.com/office/drawing/2017/decorative" val="1"/>
              </a:ext>
            </a:extLst>
          </p:cNvPr>
          <p:cNvSpPr/>
          <p:nvPr/>
        </p:nvSpPr>
        <p:spPr>
          <a:xfrm>
            <a:off x="5566025" y="572481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659B051D-59CB-3458-0489-15E80F3109D3}"/>
              </a:ext>
              <a:ext uri="{C183D7F6-B498-43B3-948B-1728B52AA6E4}">
                <adec:decorative xmlns:adec="http://schemas.microsoft.com/office/drawing/2017/decorative" val="1"/>
              </a:ext>
            </a:extLst>
          </p:cNvPr>
          <p:cNvSpPr/>
          <p:nvPr/>
        </p:nvSpPr>
        <p:spPr>
          <a:xfrm rot="10800000">
            <a:off x="6721468" y="573510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759D905E-30EE-1E5F-A4DA-CB2B058AB822}"/>
              </a:ext>
              <a:ext uri="{C183D7F6-B498-43B3-948B-1728B52AA6E4}">
                <adec:decorative xmlns:adec="http://schemas.microsoft.com/office/drawing/2017/decorative" val="1"/>
              </a:ext>
            </a:extLst>
          </p:cNvPr>
          <p:cNvSpPr/>
          <p:nvPr/>
        </p:nvSpPr>
        <p:spPr>
          <a:xfrm rot="10800000">
            <a:off x="8190218" y="571836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64C7B0C3-D38B-B571-5243-CA1C228A6378}"/>
              </a:ext>
              <a:ext uri="{C183D7F6-B498-43B3-948B-1728B52AA6E4}">
                <adec:decorative xmlns:adec="http://schemas.microsoft.com/office/drawing/2017/decorative" val="1"/>
              </a:ext>
            </a:extLst>
          </p:cNvPr>
          <p:cNvSpPr/>
          <p:nvPr/>
        </p:nvSpPr>
        <p:spPr>
          <a:xfrm rot="10800000">
            <a:off x="9793914" y="57274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1CD0CA82-273E-F016-1037-ABC20907EE72}"/>
              </a:ext>
              <a:ext uri="{C183D7F6-B498-43B3-948B-1728B52AA6E4}">
                <adec:decorative xmlns:adec="http://schemas.microsoft.com/office/drawing/2017/decorative" val="1"/>
              </a:ext>
            </a:extLst>
          </p:cNvPr>
          <p:cNvSpPr/>
          <p:nvPr/>
        </p:nvSpPr>
        <p:spPr>
          <a:xfrm rot="10800000">
            <a:off x="11266511" y="574552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AB583A6B-F470-A7BC-4639-3FD5E2F9D12B}"/>
              </a:ext>
              <a:ext uri="{C183D7F6-B498-43B3-948B-1728B52AA6E4}">
                <adec:decorative xmlns:adec="http://schemas.microsoft.com/office/drawing/2017/decorative" val="1"/>
              </a:ext>
            </a:extLst>
          </p:cNvPr>
          <p:cNvSpPr/>
          <p:nvPr/>
        </p:nvSpPr>
        <p:spPr>
          <a:xfrm>
            <a:off x="5566025" y="30292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46D7E8D9-CEC0-91D2-1F89-666A3D558AAE}"/>
              </a:ext>
              <a:ext uri="{C183D7F6-B498-43B3-948B-1728B52AA6E4}">
                <adec:decorative xmlns:adec="http://schemas.microsoft.com/office/drawing/2017/decorative" val="1"/>
              </a:ext>
            </a:extLst>
          </p:cNvPr>
          <p:cNvSpPr/>
          <p:nvPr/>
        </p:nvSpPr>
        <p:spPr>
          <a:xfrm rot="10800000">
            <a:off x="6721468" y="30292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1DC148CB-B78B-1CCD-4D44-38D5F5B0EF51}"/>
              </a:ext>
              <a:ext uri="{C183D7F6-B498-43B3-948B-1728B52AA6E4}">
                <adec:decorative xmlns:adec="http://schemas.microsoft.com/office/drawing/2017/decorative" val="1"/>
              </a:ext>
            </a:extLst>
          </p:cNvPr>
          <p:cNvSpPr/>
          <p:nvPr/>
        </p:nvSpPr>
        <p:spPr>
          <a:xfrm rot="10800000">
            <a:off x="8190218" y="30292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8FA2F2D4-EADE-FA77-7DCD-4F8552451C36}"/>
              </a:ext>
              <a:ext uri="{C183D7F6-B498-43B3-948B-1728B52AA6E4}">
                <adec:decorative xmlns:adec="http://schemas.microsoft.com/office/drawing/2017/decorative" val="1"/>
              </a:ext>
            </a:extLst>
          </p:cNvPr>
          <p:cNvSpPr/>
          <p:nvPr/>
        </p:nvSpPr>
        <p:spPr>
          <a:xfrm rot="10800000">
            <a:off x="9793914" y="30292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6E9C4375-6E3C-E341-2F66-F33ACD0E3FB5}"/>
              </a:ext>
              <a:ext uri="{C183D7F6-B498-43B3-948B-1728B52AA6E4}">
                <adec:decorative xmlns:adec="http://schemas.microsoft.com/office/drawing/2017/decorative" val="1"/>
              </a:ext>
            </a:extLst>
          </p:cNvPr>
          <p:cNvSpPr/>
          <p:nvPr/>
        </p:nvSpPr>
        <p:spPr>
          <a:xfrm rot="10800000">
            <a:off x="11266511" y="30021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AC72437F-4CE1-451E-2D92-4A283D9A1F86}"/>
              </a:ext>
              <a:ext uri="{C183D7F6-B498-43B3-948B-1728B52AA6E4}">
                <adec:decorative xmlns:adec="http://schemas.microsoft.com/office/drawing/2017/decorative" val="1"/>
              </a:ext>
            </a:extLst>
          </p:cNvPr>
          <p:cNvSpPr/>
          <p:nvPr/>
        </p:nvSpPr>
        <p:spPr>
          <a:xfrm>
            <a:off x="5566025" y="505093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3CFE9D09-9A45-AD67-D38B-F22E0C829F7E}"/>
              </a:ext>
              <a:ext uri="{C183D7F6-B498-43B3-948B-1728B52AA6E4}">
                <adec:decorative xmlns:adec="http://schemas.microsoft.com/office/drawing/2017/decorative" val="1"/>
              </a:ext>
            </a:extLst>
          </p:cNvPr>
          <p:cNvSpPr/>
          <p:nvPr/>
        </p:nvSpPr>
        <p:spPr>
          <a:xfrm rot="10800000">
            <a:off x="6721468" y="474156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394DF827-E87B-B670-E3EC-AC0C03D3A506}"/>
              </a:ext>
              <a:ext uri="{C183D7F6-B498-43B3-948B-1728B52AA6E4}">
                <adec:decorative xmlns:adec="http://schemas.microsoft.com/office/drawing/2017/decorative" val="1"/>
              </a:ext>
            </a:extLst>
          </p:cNvPr>
          <p:cNvSpPr/>
          <p:nvPr/>
        </p:nvSpPr>
        <p:spPr>
          <a:xfrm>
            <a:off x="5566025" y="43770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6F83C1FC-C032-F727-62D1-4C4F17221139}"/>
              </a:ext>
              <a:ext uri="{C183D7F6-B498-43B3-948B-1728B52AA6E4}">
                <adec:decorative xmlns:adec="http://schemas.microsoft.com/office/drawing/2017/decorative" val="1"/>
              </a:ext>
            </a:extLst>
          </p:cNvPr>
          <p:cNvSpPr/>
          <p:nvPr/>
        </p:nvSpPr>
        <p:spPr>
          <a:xfrm rot="10800000">
            <a:off x="11266511" y="41009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AA301D9A-E6AB-A9FD-C3B6-7443B3F446D1}"/>
              </a:ext>
              <a:ext uri="{C183D7F6-B498-43B3-948B-1728B52AA6E4}">
                <adec:decorative xmlns:adec="http://schemas.microsoft.com/office/drawing/2017/decorative" val="1"/>
              </a:ext>
            </a:extLst>
          </p:cNvPr>
          <p:cNvSpPr/>
          <p:nvPr/>
        </p:nvSpPr>
        <p:spPr>
          <a:xfrm>
            <a:off x="5566025" y="54137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AFBF1EA5-0D6A-4627-FD47-959EA604E6A1}"/>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a:t>
            </a:r>
            <a:r>
              <a:rPr lang="en-GB" sz="1000">
                <a:solidFill>
                  <a:srgbClr val="FFFFFF">
                    <a:lumMod val="50000"/>
                  </a:srgbClr>
                </a:solidFill>
                <a:latin typeface="Arial"/>
                <a:cs typeface="Arial" panose="020B0604020202020204" pitchFamily="34" charset="0"/>
              </a:rPr>
              <a:t>s in parentheses.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S10+11+12.</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491C7A75-4E25-7205-6969-8B123A85BBA5}"/>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6015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solidFill>
                  <a:schemeClr val="tx1">
                    <a:lumMod val="65000"/>
                    <a:lumOff val="35000"/>
                  </a:schemeClr>
                </a:solidFill>
                <a:latin typeface="Arial"/>
                <a:ea typeface="+mn-ea"/>
                <a:cs typeface="+mn-cs"/>
              </a:rPr>
              <a:t>Across most issues, more than half of those experiencing problems </a:t>
            </a:r>
            <a:r>
              <a:rPr lang="en-GB" sz="1800" b="1">
                <a:solidFill>
                  <a:srgbClr val="009690"/>
                </a:solidFill>
                <a:latin typeface="Arial"/>
                <a:ea typeface="+mn-ea"/>
                <a:cs typeface="+mn-cs"/>
              </a:rPr>
              <a:t>have raised concerns</a:t>
            </a:r>
            <a:r>
              <a:rPr lang="en-GB" sz="1800" b="1">
                <a:solidFill>
                  <a:schemeClr val="tx1">
                    <a:lumMod val="65000"/>
                    <a:lumOff val="35000"/>
                  </a:schemeClr>
                </a:solidFill>
                <a:latin typeface="Arial"/>
                <a:ea typeface="+mn-ea"/>
                <a:cs typeface="+mn-cs"/>
              </a:rPr>
              <a:t>. However, ‘my home not meeting accessibility needs’, ‘fear of losing my home’ and ‘poor / missing home insulation’ are more likely than not to go unmentioned</a:t>
            </a: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428631" y="1180715"/>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ever raised concerns around this problem?</a:t>
            </a:r>
          </a:p>
        </p:txBody>
      </p:sp>
      <p:graphicFrame>
        <p:nvGraphicFramePr>
          <p:cNvPr id="8" name="Chart 7" descr="A stacked bar chart showing the proportion of those who have raised concerns around the issues which they have experienced in the last year. Overall 68% of those who have had an issue have reported it. ">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2658452735"/>
              </p:ext>
            </p:extLst>
          </p:nvPr>
        </p:nvGraphicFramePr>
        <p:xfrm>
          <a:off x="0" y="1320743"/>
          <a:ext cx="12192000" cy="4857564"/>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(418-1497)</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84812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6905-1BB6-1AE8-9CA7-31B9F10A93E1}"/>
            </a:ext>
          </a:extLst>
        </p:cNvPr>
        <p:cNvGrpSpPr/>
        <p:nvPr/>
      </p:nvGrpSpPr>
      <p:grpSpPr>
        <a:xfrm>
          <a:off x="0" y="0"/>
          <a:ext cx="0" cy="0"/>
          <a:chOff x="0" y="0"/>
          <a:chExt cx="0" cy="0"/>
        </a:xfrm>
      </p:grpSpPr>
      <p:sp>
        <p:nvSpPr>
          <p:cNvPr id="27" name="Title 13">
            <a:extLst>
              <a:ext uri="{FF2B5EF4-FFF2-40B4-BE49-F238E27FC236}">
                <a16:creationId xmlns:a16="http://schemas.microsoft.com/office/drawing/2014/main" id="{4873CC4B-DA19-36B1-0ED9-3CE3E48AA348}"/>
              </a:ext>
            </a:extLst>
          </p:cNvPr>
          <p:cNvSpPr txBox="1">
            <a:spLocks noGrp="1"/>
          </p:cNvSpPr>
          <p:nvPr>
            <p:ph type="title" idx="4294967295"/>
          </p:nvPr>
        </p:nvSpPr>
        <p:spPr>
          <a:xfrm>
            <a:off x="372281" y="338105"/>
            <a:ext cx="115953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…and this is </a:t>
            </a:r>
            <a:r>
              <a:rPr kumimoji="0" lang="en-GB" sz="1800" b="1" i="0" u="none" strike="noStrike" kern="1200" cap="none" spc="0" normalizeH="0" baseline="0" noProof="0" dirty="0">
                <a:ln>
                  <a:noFill/>
                </a:ln>
                <a:solidFill>
                  <a:srgbClr val="009690"/>
                </a:solidFill>
                <a:effectLst/>
                <a:uLnTx/>
                <a:uFillTx/>
                <a:latin typeface="Arial"/>
                <a:ea typeface="+mn-ea"/>
                <a:cs typeface="+mn-cs"/>
              </a:rPr>
              <a:t>particularly true of renters</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Supply issues, lack of accessibility and fear of losing their home are the only issues that buck this trend – tenure does not affect likelihood to have raised concerns</a:t>
            </a:r>
          </a:p>
        </p:txBody>
      </p:sp>
      <p:sp>
        <p:nvSpPr>
          <p:cNvPr id="4" name="TextBox 3">
            <a:extLst>
              <a:ext uri="{FF2B5EF4-FFF2-40B4-BE49-F238E27FC236}">
                <a16:creationId xmlns:a16="http://schemas.microsoft.com/office/drawing/2014/main" id="{083F4990-D7BB-97C9-9246-E95A79716067}"/>
              </a:ext>
              <a:ext uri="{C183D7F6-B498-43B3-948B-1728B52AA6E4}">
                <adec:decorative xmlns:adec="http://schemas.microsoft.com/office/drawing/2017/decorative" val="0"/>
              </a:ext>
            </a:extLst>
          </p:cNvPr>
          <p:cNvSpPr txBox="1"/>
          <p:nvPr/>
        </p:nvSpPr>
        <p:spPr>
          <a:xfrm>
            <a:off x="2969318" y="1388495"/>
            <a:ext cx="606880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All who have raised concerns around issues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F1BCF122-3265-175B-53B2-58479E6BCA60}"/>
              </a:ext>
            </a:extLst>
          </p:cNvPr>
          <p:cNvGraphicFramePr>
            <a:graphicFrameLocks noGrp="1"/>
          </p:cNvGraphicFramePr>
          <p:nvPr>
            <p:extLst>
              <p:ext uri="{D42A27DB-BD31-4B8C-83A1-F6EECF244321}">
                <p14:modId xmlns:p14="http://schemas.microsoft.com/office/powerpoint/2010/main" val="2122629439"/>
              </p:ext>
            </p:extLst>
          </p:nvPr>
        </p:nvGraphicFramePr>
        <p:xfrm>
          <a:off x="1917721" y="1660685"/>
          <a:ext cx="8172000" cy="4305482"/>
        </p:xfrm>
        <a:graphic>
          <a:graphicData uri="http://schemas.openxmlformats.org/drawingml/2006/table">
            <a:tbl>
              <a:tblPr firstRow="1" bandRow="1">
                <a:tableStyleId>{D7AC3CCA-C797-4891-BE02-D94E43425B78}</a:tableStyleId>
              </a:tblPr>
              <a:tblGrid>
                <a:gridCol w="4284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406007">
                <a:tc>
                  <a:txBody>
                    <a:bodyPr/>
                    <a:lstStyle/>
                    <a:p>
                      <a:pPr algn="ctr"/>
                      <a:endParaRPr lang="en-GB" sz="1600"/>
                    </a:p>
                  </a:txBody>
                  <a:tcPr anchor="ctr"/>
                </a:tc>
                <a:tc>
                  <a:txBody>
                    <a:bodyPr/>
                    <a:lstStyle/>
                    <a:p>
                      <a:pPr algn="ctr"/>
                      <a:r>
                        <a:rPr lang="en-GB" sz="1400"/>
                        <a:t>Total</a:t>
                      </a:r>
                    </a:p>
                  </a:txBody>
                  <a:tcPr anchor="ctr">
                    <a:solidFill>
                      <a:srgbClr val="E7E7E7"/>
                    </a:solidFill>
                  </a:tcPr>
                </a:tc>
                <a:tc>
                  <a:txBody>
                    <a:bodyPr/>
                    <a:lstStyle/>
                    <a:p>
                      <a:pPr algn="ctr"/>
                      <a:r>
                        <a:rPr lang="en-GB" sz="1400"/>
                        <a:t>Owners</a:t>
                      </a:r>
                    </a:p>
                  </a:txBody>
                  <a:tcPr anchor="ctr"/>
                </a:tc>
                <a:tc>
                  <a:txBody>
                    <a:bodyPr/>
                    <a:lstStyle/>
                    <a:p>
                      <a:pPr algn="ctr"/>
                      <a:r>
                        <a:rPr lang="en-GB" sz="1400"/>
                        <a:t>Renters</a:t>
                      </a:r>
                    </a:p>
                  </a:txBody>
                  <a:tcPr anchor="ctr"/>
                </a:tc>
                <a:extLst>
                  <a:ext uri="{0D108BD9-81ED-4DB2-BD59-A6C34878D82A}">
                    <a16:rowId xmlns:a16="http://schemas.microsoft.com/office/drawing/2014/main" val="1582872079"/>
                  </a:ext>
                </a:extLst>
              </a:tr>
              <a:tr h="464022">
                <a:tc>
                  <a:txBody>
                    <a:bodyPr/>
                    <a:lstStyle/>
                    <a:p>
                      <a:pPr algn="r"/>
                      <a:r>
                        <a:rPr lang="en-GB" sz="1400" b="1"/>
                        <a:t>NET</a:t>
                      </a:r>
                      <a:r>
                        <a:rPr lang="en-GB" sz="1400" b="1" kern="1200">
                          <a:solidFill>
                            <a:schemeClr val="dk1"/>
                          </a:solidFill>
                          <a:latin typeface="+mn-lt"/>
                          <a:ea typeface="+mn-ea"/>
                          <a:cs typeface="+mn-cs"/>
                        </a:rPr>
                        <a:t>: Respondents who have reported a housing problem they have experienced </a:t>
                      </a:r>
                      <a:r>
                        <a:rPr lang="en-GB" sz="1400" b="1"/>
                        <a:t>(n=2517)</a:t>
                      </a:r>
                    </a:p>
                  </a:txBody>
                  <a:tcPr anchor="ctr">
                    <a:solidFill>
                      <a:srgbClr val="CBCBCB"/>
                    </a:solidFill>
                  </a:tcPr>
                </a:tc>
                <a:tc>
                  <a:txBody>
                    <a:bodyPr/>
                    <a:lstStyle/>
                    <a:p>
                      <a:pPr algn="ctr"/>
                      <a:r>
                        <a:rPr lang="en-GB" sz="1400" b="1">
                          <a:solidFill>
                            <a:schemeClr val="tx1"/>
                          </a:solidFill>
                        </a:rPr>
                        <a:t>68%</a:t>
                      </a:r>
                    </a:p>
                  </a:txBody>
                  <a:tcPr anchor="ctr">
                    <a:noFill/>
                  </a:tcPr>
                </a:tc>
                <a:tc>
                  <a:txBody>
                    <a:bodyPr/>
                    <a:lstStyle/>
                    <a:p>
                      <a:pPr algn="ctr"/>
                      <a:r>
                        <a:rPr lang="en-GB" sz="1400" b="1">
                          <a:solidFill>
                            <a:schemeClr val="tx1"/>
                          </a:solidFill>
                        </a:rPr>
                        <a:t>59%</a:t>
                      </a:r>
                    </a:p>
                  </a:txBody>
                  <a:tcPr anchor="ctr">
                    <a:noFill/>
                  </a:tcPr>
                </a:tc>
                <a:tc>
                  <a:txBody>
                    <a:bodyPr/>
                    <a:lstStyle/>
                    <a:p>
                      <a:pPr algn="ctr"/>
                      <a:r>
                        <a:rPr lang="en-GB" sz="1400" b="1">
                          <a:solidFill>
                            <a:schemeClr val="tx1"/>
                          </a:solidFill>
                        </a:rPr>
                        <a:t>82%</a:t>
                      </a:r>
                    </a:p>
                  </a:txBody>
                  <a:tcPr anchor="ctr">
                    <a:noFill/>
                  </a:tcPr>
                </a:tc>
                <a:extLst>
                  <a:ext uri="{0D108BD9-81ED-4DB2-BD59-A6C34878D82A}">
                    <a16:rowId xmlns:a16="http://schemas.microsoft.com/office/drawing/2014/main" val="1690567108"/>
                  </a:ext>
                </a:extLst>
              </a:tr>
              <a:tr h="369073">
                <a:tc>
                  <a:txBody>
                    <a:bodyPr/>
                    <a:lstStyle/>
                    <a:p>
                      <a:pPr marL="0" algn="r" defTabSz="914400" rtl="0" eaLnBrk="1" fontAlgn="b" latinLnBrk="0" hangingPunct="1"/>
                      <a:r>
                        <a:rPr lang="en-GB" sz="1400" b="1" kern="1200">
                          <a:solidFill>
                            <a:schemeClr val="dk1"/>
                          </a:solidFill>
                          <a:latin typeface="+mn-lt"/>
                          <a:ea typeface="+mn-ea"/>
                          <a:cs typeface="+mn-cs"/>
                        </a:rPr>
                        <a:t>Broken boiler / heating / hot water (n=974)</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69%</a:t>
                      </a:r>
                    </a:p>
                  </a:txBody>
                  <a:tcPr marL="7620" marR="7620" marT="7620" marB="0" anchor="ctr">
                    <a:noFill/>
                  </a:tcPr>
                </a:tc>
                <a:tc>
                  <a:txBody>
                    <a:bodyPr/>
                    <a:lstStyle/>
                    <a:p>
                      <a:pPr algn="ctr"/>
                      <a:r>
                        <a:rPr lang="en-GB" sz="1400" b="1">
                          <a:solidFill>
                            <a:schemeClr val="tx1"/>
                          </a:solidFill>
                        </a:rPr>
                        <a:t>61%</a:t>
                      </a:r>
                    </a:p>
                  </a:txBody>
                  <a:tcPr anchor="ctr">
                    <a:noFill/>
                  </a:tcPr>
                </a:tc>
                <a:tc>
                  <a:txBody>
                    <a:bodyPr/>
                    <a:lstStyle/>
                    <a:p>
                      <a:pPr algn="ctr"/>
                      <a:r>
                        <a:rPr lang="en-GB" sz="1400" b="1">
                          <a:solidFill>
                            <a:schemeClr val="tx1"/>
                          </a:solidFill>
                        </a:rPr>
                        <a:t>83%</a:t>
                      </a:r>
                    </a:p>
                  </a:txBody>
                  <a:tcPr anchor="ctr">
                    <a:noFill/>
                  </a:tcPr>
                </a:tc>
                <a:extLst>
                  <a:ext uri="{0D108BD9-81ED-4DB2-BD59-A6C34878D82A}">
                    <a16:rowId xmlns:a16="http://schemas.microsoft.com/office/drawing/2014/main" val="358379334"/>
                  </a:ext>
                </a:extLst>
              </a:tr>
              <a:tr h="388959">
                <a:tc>
                  <a:txBody>
                    <a:bodyPr/>
                    <a:lstStyle/>
                    <a:p>
                      <a:pPr marL="0" algn="r" defTabSz="914400" rtl="0" eaLnBrk="1" fontAlgn="b" latinLnBrk="0" hangingPunct="1"/>
                      <a:r>
                        <a:rPr lang="en-GB" sz="1400" b="1" kern="1200">
                          <a:solidFill>
                            <a:schemeClr val="dk1"/>
                          </a:solidFill>
                          <a:latin typeface="+mn-lt"/>
                          <a:ea typeface="+mn-ea"/>
                          <a:cs typeface="+mn-cs"/>
                        </a:rPr>
                        <a:t>Problems with supply of gas, electricity or water (n=573)</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62%</a:t>
                      </a:r>
                    </a:p>
                  </a:txBody>
                  <a:tcPr marL="7620" marR="7620" marT="7620" marB="0" anchor="ctr">
                    <a:noFill/>
                  </a:tcPr>
                </a:tc>
                <a:tc>
                  <a:txBody>
                    <a:bodyPr/>
                    <a:lstStyle/>
                    <a:p>
                      <a:pPr algn="ctr"/>
                      <a:r>
                        <a:rPr lang="en-GB" sz="1400" b="1"/>
                        <a:t>60%</a:t>
                      </a:r>
                    </a:p>
                  </a:txBody>
                  <a:tcPr anchor="ctr">
                    <a:noFill/>
                  </a:tcPr>
                </a:tc>
                <a:tc>
                  <a:txBody>
                    <a:bodyPr/>
                    <a:lstStyle/>
                    <a:p>
                      <a:pPr algn="ctr"/>
                      <a:r>
                        <a:rPr lang="en-GB" sz="1400" b="1"/>
                        <a:t>64%</a:t>
                      </a:r>
                    </a:p>
                  </a:txBody>
                  <a:tcPr anchor="ctr">
                    <a:noFill/>
                  </a:tcPr>
                </a:tc>
                <a:extLst>
                  <a:ext uri="{0D108BD9-81ED-4DB2-BD59-A6C34878D82A}">
                    <a16:rowId xmlns:a16="http://schemas.microsoft.com/office/drawing/2014/main" val="2401446473"/>
                  </a:ext>
                </a:extLst>
              </a:tr>
              <a:tr h="369073">
                <a:tc>
                  <a:txBody>
                    <a:bodyPr/>
                    <a:lstStyle/>
                    <a:p>
                      <a:pPr marL="0" algn="r" defTabSz="914400" rtl="0" eaLnBrk="1" fontAlgn="b" latinLnBrk="0" hangingPunct="1"/>
                      <a:r>
                        <a:rPr lang="en-GB" sz="1400" b="1" kern="1200">
                          <a:solidFill>
                            <a:schemeClr val="dk1"/>
                          </a:solidFill>
                          <a:latin typeface="+mn-lt"/>
                          <a:ea typeface="+mn-ea"/>
                          <a:cs typeface="+mn-cs"/>
                        </a:rPr>
                        <a:t>Broken electrics (n=538) </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59%</a:t>
                      </a:r>
                    </a:p>
                  </a:txBody>
                  <a:tcPr marL="7620" marR="7620" marT="7620" marB="0" anchor="ctr">
                    <a:noFill/>
                  </a:tcPr>
                </a:tc>
                <a:tc>
                  <a:txBody>
                    <a:bodyPr/>
                    <a:lstStyle/>
                    <a:p>
                      <a:pPr algn="ctr"/>
                      <a:r>
                        <a:rPr lang="en-GB" sz="1400" b="1"/>
                        <a:t>54%</a:t>
                      </a:r>
                    </a:p>
                  </a:txBody>
                  <a:tcPr anchor="ctr">
                    <a:noFill/>
                  </a:tcPr>
                </a:tc>
                <a:tc>
                  <a:txBody>
                    <a:bodyPr/>
                    <a:lstStyle/>
                    <a:p>
                      <a:pPr algn="ctr"/>
                      <a:r>
                        <a:rPr lang="en-GB" sz="1400" b="1"/>
                        <a:t>68%</a:t>
                      </a:r>
                    </a:p>
                  </a:txBody>
                  <a:tcPr anchor="ctr">
                    <a:noFill/>
                  </a:tcPr>
                </a:tc>
                <a:extLst>
                  <a:ext uri="{0D108BD9-81ED-4DB2-BD59-A6C34878D82A}">
                    <a16:rowId xmlns:a16="http://schemas.microsoft.com/office/drawing/2014/main" val="278140231"/>
                  </a:ext>
                </a:extLst>
              </a:tr>
              <a:tr h="369073">
                <a:tc>
                  <a:txBody>
                    <a:bodyPr/>
                    <a:lstStyle/>
                    <a:p>
                      <a:pPr marL="0" algn="r" defTabSz="914400" rtl="0" eaLnBrk="1" fontAlgn="b" latinLnBrk="0" hangingPunct="1"/>
                      <a:r>
                        <a:rPr lang="en-GB" sz="1400" b="1" kern="1200">
                          <a:solidFill>
                            <a:schemeClr val="dk1"/>
                          </a:solidFill>
                          <a:latin typeface="+mn-lt"/>
                          <a:ea typeface="+mn-ea"/>
                          <a:cs typeface="+mn-cs"/>
                        </a:rPr>
                        <a:t>Broken windows / doors (n=517)</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58%</a:t>
                      </a:r>
                    </a:p>
                  </a:txBody>
                  <a:tcPr marL="7620" marR="7620" marT="7620" marB="0" anchor="ctr">
                    <a:noFill/>
                  </a:tcPr>
                </a:tc>
                <a:tc>
                  <a:txBody>
                    <a:bodyPr/>
                    <a:lstStyle/>
                    <a:p>
                      <a:pPr algn="ctr"/>
                      <a:r>
                        <a:rPr lang="en-GB" sz="1400" b="1"/>
                        <a:t>45%</a:t>
                      </a:r>
                    </a:p>
                  </a:txBody>
                  <a:tcPr anchor="ctr">
                    <a:noFill/>
                  </a:tcPr>
                </a:tc>
                <a:tc>
                  <a:txBody>
                    <a:bodyPr/>
                    <a:lstStyle/>
                    <a:p>
                      <a:pPr algn="ctr"/>
                      <a:r>
                        <a:rPr lang="en-GB" sz="1400" b="1"/>
                        <a:t>74%</a:t>
                      </a:r>
                    </a:p>
                  </a:txBody>
                  <a:tcPr anchor="ctr">
                    <a:noFill/>
                  </a:tcPr>
                </a:tc>
                <a:extLst>
                  <a:ext uri="{0D108BD9-81ED-4DB2-BD59-A6C34878D82A}">
                    <a16:rowId xmlns:a16="http://schemas.microsoft.com/office/drawing/2014/main" val="3921736877"/>
                  </a:ext>
                </a:extLst>
              </a:tr>
              <a:tr h="369073">
                <a:tc>
                  <a:txBody>
                    <a:bodyPr/>
                    <a:lstStyle/>
                    <a:p>
                      <a:pPr marL="0" algn="r" defTabSz="914400" rtl="0" eaLnBrk="1" fontAlgn="b" latinLnBrk="0" hangingPunct="1"/>
                      <a:r>
                        <a:rPr lang="en-GB" sz="1400" b="1" kern="1200">
                          <a:solidFill>
                            <a:schemeClr val="dk1"/>
                          </a:solidFill>
                          <a:latin typeface="+mn-lt"/>
                          <a:ea typeface="+mn-ea"/>
                          <a:cs typeface="+mn-cs"/>
                        </a:rPr>
                        <a:t>Damp / mould (n=1391)</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56%</a:t>
                      </a:r>
                    </a:p>
                  </a:txBody>
                  <a:tcPr marL="7620" marR="7620" marT="7620" marB="0" anchor="ctr">
                    <a:noFill/>
                  </a:tcPr>
                </a:tc>
                <a:tc>
                  <a:txBody>
                    <a:bodyPr/>
                    <a:lstStyle/>
                    <a:p>
                      <a:pPr algn="ctr"/>
                      <a:r>
                        <a:rPr lang="en-GB" sz="1400" b="1">
                          <a:solidFill>
                            <a:schemeClr val="tx1"/>
                          </a:solidFill>
                        </a:rPr>
                        <a:t>43%</a:t>
                      </a:r>
                    </a:p>
                  </a:txBody>
                  <a:tcPr anchor="ctr">
                    <a:noFill/>
                  </a:tcPr>
                </a:tc>
                <a:tc>
                  <a:txBody>
                    <a:bodyPr/>
                    <a:lstStyle/>
                    <a:p>
                      <a:pPr algn="ctr"/>
                      <a:r>
                        <a:rPr lang="en-GB" sz="1400" b="1">
                          <a:solidFill>
                            <a:schemeClr val="tx1"/>
                          </a:solidFill>
                        </a:rPr>
                        <a:t>75%</a:t>
                      </a:r>
                    </a:p>
                  </a:txBody>
                  <a:tcPr anchor="ctr">
                    <a:noFill/>
                  </a:tcPr>
                </a:tc>
                <a:extLst>
                  <a:ext uri="{0D108BD9-81ED-4DB2-BD59-A6C34878D82A}">
                    <a16:rowId xmlns:a16="http://schemas.microsoft.com/office/drawing/2014/main" val="1389945646"/>
                  </a:ext>
                </a:extLst>
              </a:tr>
              <a:tr h="369073">
                <a:tc>
                  <a:txBody>
                    <a:bodyPr/>
                    <a:lstStyle/>
                    <a:p>
                      <a:pPr marL="0" algn="r" defTabSz="914400" rtl="0" eaLnBrk="1" fontAlgn="b" latinLnBrk="0" hangingPunct="1"/>
                      <a:r>
                        <a:rPr lang="en-GB" sz="1400" b="1" kern="1200">
                          <a:solidFill>
                            <a:schemeClr val="dk1"/>
                          </a:solidFill>
                          <a:latin typeface="+mn-lt"/>
                          <a:ea typeface="+mn-ea"/>
                          <a:cs typeface="+mn-cs"/>
                        </a:rPr>
                        <a:t>Pest infestation (n=713)</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55%</a:t>
                      </a:r>
                    </a:p>
                  </a:txBody>
                  <a:tcPr marL="7620" marR="7620" marT="7620" marB="0" anchor="ctr">
                    <a:noFill/>
                  </a:tcPr>
                </a:tc>
                <a:tc>
                  <a:txBody>
                    <a:bodyPr/>
                    <a:lstStyle/>
                    <a:p>
                      <a:pPr algn="ctr"/>
                      <a:r>
                        <a:rPr lang="en-GB" sz="1400" b="1"/>
                        <a:t>50%</a:t>
                      </a:r>
                    </a:p>
                  </a:txBody>
                  <a:tcPr anchor="ctr">
                    <a:noFill/>
                  </a:tcPr>
                </a:tc>
                <a:tc>
                  <a:txBody>
                    <a:bodyPr/>
                    <a:lstStyle/>
                    <a:p>
                      <a:pPr algn="ctr"/>
                      <a:r>
                        <a:rPr lang="en-GB" sz="1400" b="1"/>
                        <a:t>63%</a:t>
                      </a:r>
                    </a:p>
                  </a:txBody>
                  <a:tcPr anchor="ctr">
                    <a:noFill/>
                  </a:tcPr>
                </a:tc>
                <a:extLst>
                  <a:ext uri="{0D108BD9-81ED-4DB2-BD59-A6C34878D82A}">
                    <a16:rowId xmlns:a16="http://schemas.microsoft.com/office/drawing/2014/main" val="1783398598"/>
                  </a:ext>
                </a:extLst>
              </a:tr>
              <a:tr h="388959">
                <a:tc>
                  <a:txBody>
                    <a:bodyPr/>
                    <a:lstStyle/>
                    <a:p>
                      <a:pPr marL="0" algn="r" defTabSz="914400" rtl="0" eaLnBrk="1" fontAlgn="b" latinLnBrk="0" hangingPunct="1"/>
                      <a:r>
                        <a:rPr lang="en-GB" sz="1400" b="1" kern="1200">
                          <a:solidFill>
                            <a:schemeClr val="dk1"/>
                          </a:solidFill>
                          <a:latin typeface="+mn-lt"/>
                          <a:ea typeface="+mn-ea"/>
                          <a:cs typeface="+mn-cs"/>
                        </a:rPr>
                        <a:t>My home not meeting accessibility needs (n=394) </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48%</a:t>
                      </a:r>
                    </a:p>
                  </a:txBody>
                  <a:tcPr marL="7620" marR="7620" marT="7620" marB="0" anchor="ctr">
                    <a:noFill/>
                  </a:tcPr>
                </a:tc>
                <a:tc>
                  <a:txBody>
                    <a:bodyPr/>
                    <a:lstStyle/>
                    <a:p>
                      <a:pPr algn="ctr"/>
                      <a:r>
                        <a:rPr lang="en-GB" sz="1400" b="1"/>
                        <a:t>43%</a:t>
                      </a:r>
                    </a:p>
                  </a:txBody>
                  <a:tcPr anchor="ctr">
                    <a:noFill/>
                  </a:tcPr>
                </a:tc>
                <a:tc>
                  <a:txBody>
                    <a:bodyPr/>
                    <a:lstStyle/>
                    <a:p>
                      <a:pPr algn="ctr"/>
                      <a:r>
                        <a:rPr lang="en-GB" sz="1400" b="1"/>
                        <a:t>52%</a:t>
                      </a:r>
                    </a:p>
                  </a:txBody>
                  <a:tcPr anchor="ctr">
                    <a:noFill/>
                  </a:tcPr>
                </a:tc>
                <a:extLst>
                  <a:ext uri="{0D108BD9-81ED-4DB2-BD59-A6C34878D82A}">
                    <a16:rowId xmlns:a16="http://schemas.microsoft.com/office/drawing/2014/main" val="2161504254"/>
                  </a:ext>
                </a:extLst>
              </a:tr>
              <a:tr h="388959">
                <a:tc>
                  <a:txBody>
                    <a:bodyPr/>
                    <a:lstStyle/>
                    <a:p>
                      <a:pPr marL="0" algn="r" defTabSz="914400" rtl="0" eaLnBrk="1" fontAlgn="b" latinLnBrk="0" hangingPunct="1"/>
                      <a:r>
                        <a:rPr lang="en-GB" sz="1400" b="1" kern="1200">
                          <a:solidFill>
                            <a:schemeClr val="dk1"/>
                          </a:solidFill>
                          <a:latin typeface="+mn-lt"/>
                          <a:ea typeface="+mn-ea"/>
                          <a:cs typeface="+mn-cs"/>
                        </a:rPr>
                        <a:t>Poor / missing home insulation (n=699)</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46%</a:t>
                      </a:r>
                    </a:p>
                  </a:txBody>
                  <a:tcPr marL="7620" marR="7620" marT="7620" marB="0" anchor="ctr">
                    <a:noFill/>
                  </a:tcPr>
                </a:tc>
                <a:tc>
                  <a:txBody>
                    <a:bodyPr/>
                    <a:lstStyle/>
                    <a:p>
                      <a:pPr algn="ctr"/>
                      <a:r>
                        <a:rPr lang="en-GB" sz="1400" b="1"/>
                        <a:t>39%</a:t>
                      </a:r>
                    </a:p>
                  </a:txBody>
                  <a:tcPr anchor="ctr">
                    <a:noFill/>
                  </a:tcPr>
                </a:tc>
                <a:tc>
                  <a:txBody>
                    <a:bodyPr/>
                    <a:lstStyle/>
                    <a:p>
                      <a:pPr algn="ctr"/>
                      <a:r>
                        <a:rPr lang="en-GB" sz="1400" b="1"/>
                        <a:t>56%</a:t>
                      </a:r>
                    </a:p>
                  </a:txBody>
                  <a:tcPr anchor="ctr">
                    <a:noFill/>
                  </a:tcPr>
                </a:tc>
                <a:extLst>
                  <a:ext uri="{0D108BD9-81ED-4DB2-BD59-A6C34878D82A}">
                    <a16:rowId xmlns:a16="http://schemas.microsoft.com/office/drawing/2014/main" val="2142008003"/>
                  </a:ext>
                </a:extLst>
              </a:tr>
              <a:tr h="369073">
                <a:tc>
                  <a:txBody>
                    <a:bodyPr/>
                    <a:lstStyle/>
                    <a:p>
                      <a:pPr marL="0" algn="r" defTabSz="914400" rtl="0" eaLnBrk="1" fontAlgn="b" latinLnBrk="0" hangingPunct="1"/>
                      <a:r>
                        <a:rPr lang="en-GB" sz="1400" b="1" kern="1200">
                          <a:solidFill>
                            <a:schemeClr val="dk1"/>
                          </a:solidFill>
                          <a:latin typeface="+mn-lt"/>
                          <a:ea typeface="+mn-ea"/>
                          <a:cs typeface="+mn-cs"/>
                        </a:rPr>
                        <a:t>Fear of losing my home (n=447)</a:t>
                      </a:r>
                    </a:p>
                  </a:txBody>
                  <a:tcPr marL="7620" marR="7620" marT="7620" marB="0" anchor="ctr"/>
                </a:tc>
                <a:tc>
                  <a:txBody>
                    <a:bodyPr/>
                    <a:lstStyle/>
                    <a:p>
                      <a:pPr marL="0" algn="ctr" defTabSz="914400" rtl="0" eaLnBrk="1" fontAlgn="b" latinLnBrk="0" hangingPunct="1"/>
                      <a:r>
                        <a:rPr lang="en-GB" sz="1400" b="1" kern="1200">
                          <a:solidFill>
                            <a:schemeClr val="dk1"/>
                          </a:solidFill>
                          <a:latin typeface="+mn-lt"/>
                          <a:ea typeface="+mn-ea"/>
                          <a:cs typeface="+mn-cs"/>
                        </a:rPr>
                        <a:t>43%</a:t>
                      </a:r>
                    </a:p>
                  </a:txBody>
                  <a:tcPr marL="7620" marR="7620" marT="7620" marB="0" anchor="ctr">
                    <a:noFill/>
                  </a:tcPr>
                </a:tc>
                <a:tc>
                  <a:txBody>
                    <a:bodyPr/>
                    <a:lstStyle/>
                    <a:p>
                      <a:pPr algn="ctr"/>
                      <a:r>
                        <a:rPr lang="en-GB" sz="1400" b="1"/>
                        <a:t>41%</a:t>
                      </a:r>
                    </a:p>
                  </a:txBody>
                  <a:tcPr anchor="ctr">
                    <a:noFill/>
                  </a:tcPr>
                </a:tc>
                <a:tc>
                  <a:txBody>
                    <a:bodyPr/>
                    <a:lstStyle/>
                    <a:p>
                      <a:pPr algn="ctr"/>
                      <a:r>
                        <a:rPr lang="en-GB" sz="1400" b="1" dirty="0"/>
                        <a:t>46%</a:t>
                      </a:r>
                    </a:p>
                  </a:txBody>
                  <a:tcPr anchor="ctr">
                    <a:noFill/>
                  </a:tcPr>
                </a:tc>
                <a:extLst>
                  <a:ext uri="{0D108BD9-81ED-4DB2-BD59-A6C34878D82A}">
                    <a16:rowId xmlns:a16="http://schemas.microsoft.com/office/drawing/2014/main" val="3789734508"/>
                  </a:ext>
                </a:extLst>
              </a:tr>
            </a:tbl>
          </a:graphicData>
        </a:graphic>
      </p:graphicFrame>
      <p:grpSp>
        <p:nvGrpSpPr>
          <p:cNvPr id="7" name="Group 6">
            <a:extLst>
              <a:ext uri="{FF2B5EF4-FFF2-40B4-BE49-F238E27FC236}">
                <a16:creationId xmlns:a16="http://schemas.microsoft.com/office/drawing/2014/main" id="{40813E5A-C639-F4B8-2B62-42D396BC73D6}"/>
              </a:ext>
              <a:ext uri="{C183D7F6-B498-43B3-948B-1728B52AA6E4}">
                <adec:decorative xmlns:adec="http://schemas.microsoft.com/office/drawing/2017/decorative" val="1"/>
              </a:ext>
            </a:extLst>
          </p:cNvPr>
          <p:cNvGrpSpPr/>
          <p:nvPr/>
        </p:nvGrpSpPr>
        <p:grpSpPr>
          <a:xfrm>
            <a:off x="9141882" y="598976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DA8CB194-8A25-4B33-76B1-024DE51A6BEF}"/>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A15BAFB8-F964-F3B5-2D7E-17F33FAA849F}"/>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CC31327-AD00-1BB0-758F-82D8B65DF1CD}"/>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5E68438C-86DD-C86C-29E6-479B5827FCA0}"/>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C38D79C5-1044-2114-AC47-933FE14D14BB}"/>
              </a:ext>
              <a:ext uri="{C183D7F6-B498-43B3-948B-1728B52AA6E4}">
                <adec:decorative xmlns:adec="http://schemas.microsoft.com/office/drawing/2017/decorative" val="1"/>
              </a:ext>
            </a:extLst>
          </p:cNvPr>
          <p:cNvSpPr/>
          <p:nvPr/>
        </p:nvSpPr>
        <p:spPr>
          <a:xfrm rot="10800000">
            <a:off x="9669746" y="412132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2C45199D-7434-7783-71B5-C6290BCB05DE}"/>
              </a:ext>
              <a:ext uri="{C183D7F6-B498-43B3-948B-1728B52AA6E4}">
                <adec:decorative xmlns:adec="http://schemas.microsoft.com/office/drawing/2017/decorative" val="1"/>
              </a:ext>
            </a:extLst>
          </p:cNvPr>
          <p:cNvSpPr/>
          <p:nvPr/>
        </p:nvSpPr>
        <p:spPr>
          <a:xfrm>
            <a:off x="8374448" y="412132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13DFF487-0A7D-7DCC-8C01-9A501B1D0639}"/>
              </a:ext>
              <a:ext uri="{C183D7F6-B498-43B3-948B-1728B52AA6E4}">
                <adec:decorative xmlns:adec="http://schemas.microsoft.com/office/drawing/2017/decorative" val="1"/>
              </a:ext>
            </a:extLst>
          </p:cNvPr>
          <p:cNvSpPr/>
          <p:nvPr/>
        </p:nvSpPr>
        <p:spPr>
          <a:xfrm rot="10800000">
            <a:off x="9669746" y="26584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664CB57A-FB35-82DC-5D15-4C90EF54CC76}"/>
              </a:ext>
              <a:ext uri="{C183D7F6-B498-43B3-948B-1728B52AA6E4}">
                <adec:decorative xmlns:adec="http://schemas.microsoft.com/office/drawing/2017/decorative" val="1"/>
              </a:ext>
            </a:extLst>
          </p:cNvPr>
          <p:cNvSpPr/>
          <p:nvPr/>
        </p:nvSpPr>
        <p:spPr>
          <a:xfrm>
            <a:off x="8374448" y="267005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A222E712-02C8-B418-AFBC-537B360AB8EA}"/>
              </a:ext>
              <a:ext uri="{C183D7F6-B498-43B3-948B-1728B52AA6E4}">
                <adec:decorative xmlns:adec="http://schemas.microsoft.com/office/drawing/2017/decorative" val="1"/>
              </a:ext>
            </a:extLst>
          </p:cNvPr>
          <p:cNvSpPr/>
          <p:nvPr/>
        </p:nvSpPr>
        <p:spPr>
          <a:xfrm rot="10800000">
            <a:off x="9669745" y="34271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35F6EC73-9372-6CC7-B8F1-91EF9AFC1845}"/>
              </a:ext>
              <a:ext uri="{C183D7F6-B498-43B3-948B-1728B52AA6E4}">
                <adec:decorative xmlns:adec="http://schemas.microsoft.com/office/drawing/2017/decorative" val="1"/>
              </a:ext>
            </a:extLst>
          </p:cNvPr>
          <p:cNvSpPr/>
          <p:nvPr/>
        </p:nvSpPr>
        <p:spPr>
          <a:xfrm>
            <a:off x="8354530" y="34675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DE0D9333-6F69-1876-C26D-64F82D12AB66}"/>
              </a:ext>
              <a:ext uri="{C183D7F6-B498-43B3-948B-1728B52AA6E4}">
                <adec:decorative xmlns:adec="http://schemas.microsoft.com/office/drawing/2017/decorative" val="1"/>
              </a:ext>
            </a:extLst>
          </p:cNvPr>
          <p:cNvSpPr/>
          <p:nvPr/>
        </p:nvSpPr>
        <p:spPr>
          <a:xfrm rot="10800000">
            <a:off x="9669746" y="448727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592FA012-314E-4E9E-A975-07614C3C134F}"/>
              </a:ext>
              <a:ext uri="{C183D7F6-B498-43B3-948B-1728B52AA6E4}">
                <adec:decorative xmlns:adec="http://schemas.microsoft.com/office/drawing/2017/decorative" val="1"/>
              </a:ext>
            </a:extLst>
          </p:cNvPr>
          <p:cNvSpPr/>
          <p:nvPr/>
        </p:nvSpPr>
        <p:spPr>
          <a:xfrm rot="10800000">
            <a:off x="9669746" y="530609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EAEE9E49-5A4E-BE06-4974-370A6221C323}"/>
              </a:ext>
              <a:ext uri="{C183D7F6-B498-43B3-948B-1728B52AA6E4}">
                <adec:decorative xmlns:adec="http://schemas.microsoft.com/office/drawing/2017/decorative" val="1"/>
              </a:ext>
            </a:extLst>
          </p:cNvPr>
          <p:cNvSpPr/>
          <p:nvPr/>
        </p:nvSpPr>
        <p:spPr>
          <a:xfrm>
            <a:off x="8374448" y="53060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1ADEF1BE-C4D6-9E76-BD91-1C5D1587F4CD}"/>
              </a:ext>
              <a:ext uri="{C183D7F6-B498-43B3-948B-1728B52AA6E4}">
                <adec:decorative xmlns:adec="http://schemas.microsoft.com/office/drawing/2017/decorative" val="1"/>
              </a:ext>
            </a:extLst>
          </p:cNvPr>
          <p:cNvSpPr/>
          <p:nvPr/>
        </p:nvSpPr>
        <p:spPr>
          <a:xfrm rot="10800000">
            <a:off x="9669746" y="22176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2AF45DA3-E4BE-5AAC-44F5-FEC858B918F3}"/>
              </a:ext>
              <a:ext uri="{C183D7F6-B498-43B3-948B-1728B52AA6E4}">
                <adec:decorative xmlns:adec="http://schemas.microsoft.com/office/drawing/2017/decorative" val="1"/>
              </a:ext>
            </a:extLst>
          </p:cNvPr>
          <p:cNvSpPr/>
          <p:nvPr/>
        </p:nvSpPr>
        <p:spPr>
          <a:xfrm>
            <a:off x="8374448" y="221766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9C130DAC-758A-982F-55D6-1878362B4E4D}"/>
              </a:ext>
              <a:ext uri="{C183D7F6-B498-43B3-948B-1728B52AA6E4}">
                <adec:decorative xmlns:adec="http://schemas.microsoft.com/office/drawing/2017/decorative" val="1"/>
              </a:ext>
            </a:extLst>
          </p:cNvPr>
          <p:cNvSpPr/>
          <p:nvPr/>
        </p:nvSpPr>
        <p:spPr>
          <a:xfrm>
            <a:off x="8374448" y="37964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2FB7C792-5E13-558E-BD37-EDF5D8EC998B}"/>
              </a:ext>
              <a:ext uri="{C183D7F6-B498-43B3-948B-1728B52AA6E4}">
                <adec:decorative xmlns:adec="http://schemas.microsoft.com/office/drawing/2017/decorative" val="1"/>
              </a:ext>
            </a:extLst>
          </p:cNvPr>
          <p:cNvSpPr/>
          <p:nvPr/>
        </p:nvSpPr>
        <p:spPr>
          <a:xfrm rot="10800000">
            <a:off x="9669744" y="38034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E6FAA64D-1330-8473-D33C-B0F71D8F8675}"/>
              </a:ext>
              <a:ext uri="{C183D7F6-B498-43B3-948B-1728B52AA6E4}">
                <adec:decorative xmlns:adec="http://schemas.microsoft.com/office/drawing/2017/decorative" val="1"/>
              </a:ext>
            </a:extLst>
          </p:cNvPr>
          <p:cNvSpPr/>
          <p:nvPr/>
        </p:nvSpPr>
        <p:spPr>
          <a:xfrm>
            <a:off x="8354530" y="453171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9F231493-7D1E-4D6D-D085-1F3F0E002F83}"/>
              </a:ext>
            </a:extLst>
          </p:cNvPr>
          <p:cNvSpPr txBox="1">
            <a:spLocks/>
          </p:cNvSpPr>
          <p:nvPr/>
        </p:nvSpPr>
        <p:spPr>
          <a:xfrm>
            <a:off x="517959" y="6429601"/>
            <a:ext cx="10953012" cy="36870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chemeClr val="tx1">
                    <a:lumMod val="75000"/>
                    <a:lumOff val="25000"/>
                  </a:schemeClr>
                </a:solidFill>
                <a:effectLst/>
                <a:uLnTx/>
                <a:uFillTx/>
                <a:latin typeface="Arial"/>
                <a:ea typeface="+mn-ea"/>
                <a:cs typeface="Arial"/>
              </a:rPr>
              <a:t>HEH1A. Have you ever raised concerns around this problem? </a:t>
            </a:r>
            <a:r>
              <a:rPr lang="en-GB" sz="1000">
                <a:solidFill>
                  <a:schemeClr val="tx1">
                    <a:lumMod val="75000"/>
                    <a:lumOff val="25000"/>
                  </a:schemeClr>
                </a:solidFill>
                <a:latin typeface="Arial"/>
                <a:cs typeface="Arial"/>
              </a:rPr>
              <a:t>Base: Those who have experienced any problem in the last year (418 - 1497). Data from S10+11+12</a:t>
            </a:r>
          </a:p>
        </p:txBody>
      </p:sp>
      <p:sp>
        <p:nvSpPr>
          <p:cNvPr id="8" name="Slide Number Placeholder 4">
            <a:extLst>
              <a:ext uri="{FF2B5EF4-FFF2-40B4-BE49-F238E27FC236}">
                <a16:creationId xmlns:a16="http://schemas.microsoft.com/office/drawing/2014/main" id="{0D08AC54-A866-A684-9354-9C931CE7DEDB}"/>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0709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36AC0-BC14-B042-0545-DBBEA135BF10}"/>
            </a:ext>
          </a:extLst>
        </p:cNvPr>
        <p:cNvGrpSpPr/>
        <p:nvPr/>
      </p:nvGrpSpPr>
      <p:grpSpPr>
        <a:xfrm>
          <a:off x="0" y="0"/>
          <a:ext cx="0" cy="0"/>
          <a:chOff x="0" y="0"/>
          <a:chExt cx="0" cy="0"/>
        </a:xfrm>
      </p:grpSpPr>
      <p:sp>
        <p:nvSpPr>
          <p:cNvPr id="6" name="Title 13">
            <a:extLst>
              <a:ext uri="{FF2B5EF4-FFF2-40B4-BE49-F238E27FC236}">
                <a16:creationId xmlns:a16="http://schemas.microsoft.com/office/drawing/2014/main" id="{C81D6676-4056-063E-D38D-C99D525AABD8}"/>
              </a:ext>
              <a:ext uri="{C183D7F6-B498-43B3-948B-1728B52AA6E4}">
                <adec:decorative xmlns:adec="http://schemas.microsoft.com/office/drawing/2017/decorative" val="0"/>
              </a:ext>
            </a:extLst>
          </p:cNvPr>
          <p:cNvSpPr txBox="1">
            <a:spLocks noGrp="1"/>
          </p:cNvSpPr>
          <p:nvPr>
            <p:ph type="title" idx="4294967295"/>
          </p:nvPr>
        </p:nvSpPr>
        <p:spPr>
          <a:xfrm>
            <a:off x="226088" y="171981"/>
            <a:ext cx="11680557"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However, satisfaction with the resolution of these raised concerns is fairly low. Overall, over half of those who have raised issues about problems in their home are </a:t>
            </a:r>
            <a:r>
              <a:rPr kumimoji="0" lang="en-GB" sz="1800" b="1" i="0" u="none" strike="noStrike" kern="1200" cap="none" spc="0" normalizeH="0" baseline="0" noProof="0" dirty="0">
                <a:ln>
                  <a:noFill/>
                </a:ln>
                <a:solidFill>
                  <a:srgbClr val="009690"/>
                </a:solidFill>
                <a:effectLst/>
                <a:uLnTx/>
                <a:uFillTx/>
                <a:latin typeface="Arial"/>
                <a:ea typeface="+mn-ea"/>
                <a:cs typeface="+mn-cs"/>
              </a:rPr>
              <a:t>dissatisfied with the outcome</a:t>
            </a:r>
            <a:endPar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p:txBody>
      </p:sp>
      <p:sp>
        <p:nvSpPr>
          <p:cNvPr id="2" name="TextBox 1">
            <a:extLst>
              <a:ext uri="{FF2B5EF4-FFF2-40B4-BE49-F238E27FC236}">
                <a16:creationId xmlns:a16="http://schemas.microsoft.com/office/drawing/2014/main" id="{1AF28F17-F286-61B4-F5A7-213AF17C60BD}"/>
              </a:ext>
              <a:ext uri="{C183D7F6-B498-43B3-948B-1728B52AA6E4}">
                <adec:decorative xmlns:adec="http://schemas.microsoft.com/office/drawing/2017/decorative" val="0"/>
              </a:ext>
            </a:extLst>
          </p:cNvPr>
          <p:cNvSpPr txBox="1"/>
          <p:nvPr/>
        </p:nvSpPr>
        <p:spPr>
          <a:xfrm>
            <a:off x="1536086" y="134524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satisfied or dissatisfied are you with how these issues have been or are being resolved</a:t>
            </a:r>
            <a:r>
              <a:rPr lang="en-GB" sz="1400" b="1">
                <a:solidFill>
                  <a:srgbClr val="5C5B5A"/>
                </a:solidFill>
                <a:latin typeface="Arial"/>
              </a:rPr>
              <a: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stacked horizontal bar chart showing the satisfaction levels of how issues in homes have been resolved. 56% are dissatisfied with how any issue in their home has been or is being resolved.">
            <a:extLst>
              <a:ext uri="{FF2B5EF4-FFF2-40B4-BE49-F238E27FC236}">
                <a16:creationId xmlns:a16="http://schemas.microsoft.com/office/drawing/2014/main" id="{ADFEC6A9-B285-CAFD-7BFA-FC504905ADA2}"/>
              </a:ext>
            </a:extLst>
          </p:cNvPr>
          <p:cNvGraphicFramePr/>
          <p:nvPr>
            <p:extLst>
              <p:ext uri="{D42A27DB-BD31-4B8C-83A1-F6EECF244321}">
                <p14:modId xmlns:p14="http://schemas.microsoft.com/office/powerpoint/2010/main" val="159309252"/>
              </p:ext>
            </p:extLst>
          </p:nvPr>
        </p:nvGraphicFramePr>
        <p:xfrm>
          <a:off x="143159" y="1602863"/>
          <a:ext cx="11919866" cy="476612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6D5F7BFA-F720-6191-46F5-8627B78AFA1D}"/>
              </a:ext>
              <a:ext uri="{C183D7F6-B498-43B3-948B-1728B52AA6E4}">
                <adec:decorative xmlns:adec="http://schemas.microsoft.com/office/drawing/2017/decorative" val="1"/>
              </a:ext>
            </a:extLst>
          </p:cNvPr>
          <p:cNvSpPr txBox="1"/>
          <p:nvPr/>
        </p:nvSpPr>
        <p:spPr>
          <a:xfrm>
            <a:off x="11128807" y="1171975"/>
            <a:ext cx="10635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Very / fairly dissatisfied</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0B02A4A8-52D4-6FF2-C989-BD064D661A3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5949870"/>
              </p:ext>
            </p:extLst>
          </p:nvPr>
        </p:nvGraphicFramePr>
        <p:xfrm>
          <a:off x="11239131" y="1645033"/>
          <a:ext cx="823894" cy="423372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23372">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56%</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5819951"/>
                  </a:ext>
                </a:extLst>
              </a:tr>
              <a:tr h="423372">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8020244"/>
                  </a:ext>
                </a:extLst>
              </a:tr>
              <a:tr h="423372">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51%</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3860028"/>
                  </a:ext>
                </a:extLst>
              </a:tr>
              <a:tr h="423372">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49%</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4900511"/>
                  </a:ext>
                </a:extLst>
              </a:tr>
              <a:tr h="423372">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46%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2337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5C5B5A"/>
                          </a:solidFill>
                          <a:effectLst/>
                          <a:latin typeface="Arial" panose="020B0604020202020204" pitchFamily="34" charset="0"/>
                          <a:cs typeface="Arial" panose="020B0604020202020204" pitchFamily="34" charset="0"/>
                        </a:rPr>
                        <a:t>41%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147212"/>
                  </a:ext>
                </a:extLst>
              </a:tr>
              <a:tr h="423372">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23372">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23372">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23372">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35%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bl>
          </a:graphicData>
        </a:graphic>
      </p:graphicFrame>
      <p:sp>
        <p:nvSpPr>
          <p:cNvPr id="4" name="Footer Placeholder 4">
            <a:extLst>
              <a:ext uri="{FF2B5EF4-FFF2-40B4-BE49-F238E27FC236}">
                <a16:creationId xmlns:a16="http://schemas.microsoft.com/office/drawing/2014/main" id="{F39FC105-7079-5C15-DE1B-1DFAC376AA5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HEH2. Overall, how satisfied or dissatisfied are you with how these issues have been or are being resolved? Base: Those who have raised concerns about problems in their home (201-844). Data from S10+11+12</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D363BDE6-76EA-26BD-D74B-4DE91F0D3AD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7372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64065298"/>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646331"/>
          </a:xfrm>
        </p:spPr>
        <p:txBody>
          <a:bodyPr vert="horz" wrap="square" anchor="t">
            <a:spAutoFit/>
          </a:bodyPr>
          <a:lstStyle/>
          <a:p>
            <a:pPr>
              <a:lnSpc>
                <a:spcPct val="100000"/>
              </a:lnSpc>
            </a:pPr>
            <a:r>
              <a:rPr lang="en-GB" sz="1800" b="1">
                <a:solidFill>
                  <a:schemeClr val="tx1">
                    <a:lumMod val="65000"/>
                    <a:lumOff val="35000"/>
                  </a:schemeClr>
                </a:solidFill>
                <a:latin typeface="Arial"/>
                <a:ea typeface="+mn-ea"/>
                <a:cs typeface="+mn-cs"/>
              </a:rPr>
              <a:t>Satisfaction remains mostly stable </a:t>
            </a:r>
            <a:r>
              <a:rPr lang="en-GB" sz="1800" b="1">
                <a:solidFill>
                  <a:srgbClr val="009690"/>
                </a:solidFill>
                <a:latin typeface="Arial"/>
                <a:ea typeface="+mn-ea"/>
                <a:cs typeface="+mn-cs"/>
              </a:rPr>
              <a:t>between owners and renters</a:t>
            </a:r>
            <a:r>
              <a:rPr lang="en-GB" sz="1800" b="1">
                <a:solidFill>
                  <a:schemeClr val="tx1">
                    <a:lumMod val="65000"/>
                    <a:lumOff val="35000"/>
                  </a:schemeClr>
                </a:solidFill>
                <a:latin typeface="Arial"/>
                <a:ea typeface="+mn-ea"/>
                <a:cs typeface="+mn-cs"/>
              </a:rPr>
              <a:t>, except for fear of losing their home. Here, owners are less satisfied than renters on resolution</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200622"/>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Satisfaction with </a:t>
            </a:r>
            <a:r>
              <a:rPr kumimoji="0" lang="en-GB" sz="1400" b="1" i="0" u="none" strike="noStrike" kern="1200" cap="none" spc="0" normalizeH="0" baseline="0" noProof="0">
                <a:ln>
                  <a:noFill/>
                </a:ln>
                <a:solidFill>
                  <a:srgbClr val="5C5B5A"/>
                </a:solidFill>
                <a:effectLst/>
                <a:uLnTx/>
                <a:uFillTx/>
                <a:latin typeface="Arial"/>
                <a:ea typeface="+mn-ea"/>
                <a:cs typeface="+mn-cs"/>
              </a:rPr>
              <a:t>how issues have been or are being resolved</a:t>
            </a: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2369984351"/>
              </p:ext>
            </p:extLst>
          </p:nvPr>
        </p:nvGraphicFramePr>
        <p:xfrm>
          <a:off x="2010000" y="1575713"/>
          <a:ext cx="8172000" cy="4526589"/>
        </p:xfrm>
        <a:graphic>
          <a:graphicData uri="http://schemas.openxmlformats.org/drawingml/2006/table">
            <a:tbl>
              <a:tblPr firstRow="1" bandRow="1">
                <a:tableStyleId>{D7AC3CCA-C797-4891-BE02-D94E43425B78}</a:tableStyleId>
              </a:tblPr>
              <a:tblGrid>
                <a:gridCol w="4068000">
                  <a:extLst>
                    <a:ext uri="{9D8B030D-6E8A-4147-A177-3AD203B41FA5}">
                      <a16:colId xmlns:a16="http://schemas.microsoft.com/office/drawing/2014/main" val="965915567"/>
                    </a:ext>
                  </a:extLst>
                </a:gridCol>
                <a:gridCol w="1512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926589">
                <a:tc>
                  <a:txBody>
                    <a:bodyPr/>
                    <a:lstStyle/>
                    <a:p>
                      <a:pPr algn="ctr"/>
                      <a:endParaRPr lang="en-GB" sz="1200"/>
                    </a:p>
                  </a:txBody>
                  <a:tcPr anchor="ctr">
                    <a:solidFill>
                      <a:srgbClr val="E7E7E7"/>
                    </a:solidFill>
                  </a:tcPr>
                </a:tc>
                <a:tc>
                  <a:txBody>
                    <a:bodyPr/>
                    <a:lstStyle/>
                    <a:p>
                      <a:pPr algn="ctr"/>
                      <a:r>
                        <a:rPr lang="en-GB" sz="1200"/>
                        <a:t>Total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(Very / somewhat satisfied)</a:t>
                      </a:r>
                    </a:p>
                  </a:txBody>
                  <a:tcPr anchor="ct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Net: Any problem (n=1,696)</a:t>
                      </a:r>
                    </a:p>
                  </a:txBody>
                  <a:tcPr anchor="ctr"/>
                </a:tc>
                <a:tc>
                  <a:txBody>
                    <a:bodyPr/>
                    <a:lstStyle/>
                    <a:p>
                      <a:pPr algn="ctr"/>
                      <a:r>
                        <a:rPr lang="en-GB" sz="1400" b="1" dirty="0">
                          <a:solidFill>
                            <a:schemeClr val="tx1"/>
                          </a:solidFill>
                        </a:rPr>
                        <a:t>27%</a:t>
                      </a:r>
                    </a:p>
                  </a:txBody>
                  <a:tcPr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27%</a:t>
                      </a:r>
                    </a:p>
                  </a:txBody>
                  <a:tcPr marL="7620" marR="7620" marT="7620" marB="0" anchor="ctr">
                    <a:noFill/>
                  </a:tcPr>
                </a:tc>
                <a:extLst>
                  <a:ext uri="{0D108BD9-81ED-4DB2-BD59-A6C34878D82A}">
                    <a16:rowId xmlns:a16="http://schemas.microsoft.com/office/drawing/2014/main" val="188015608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(n=325)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45%</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49%</a:t>
                      </a:r>
                    </a:p>
                  </a:txBody>
                  <a:tcPr marL="7620" marR="7620" marT="7620" marB="0" anchor="ctr">
                    <a:noFill/>
                  </a:tcPr>
                </a:tc>
                <a:extLst>
                  <a:ext uri="{0D108BD9-81ED-4DB2-BD59-A6C34878D82A}">
                    <a16:rowId xmlns:a16="http://schemas.microsoft.com/office/drawing/2014/main" val="35837933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(n=196)</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44%</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49%</a:t>
                      </a:r>
                    </a:p>
                  </a:txBody>
                  <a:tcPr marL="7620" marR="7620" marT="7620" marB="0" anchor="ctr">
                    <a:noFill/>
                  </a:tcPr>
                </a:tc>
                <a:extLst>
                  <a:ext uri="{0D108BD9-81ED-4DB2-BD59-A6C34878D82A}">
                    <a16:rowId xmlns:a16="http://schemas.microsoft.com/office/drawing/2014/main" val="2401446473"/>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(n=390)</a:t>
                      </a:r>
                    </a:p>
                  </a:txBody>
                  <a:tcPr anchor="ctr"/>
                </a:tc>
                <a:tc>
                  <a:txBody>
                    <a:bodyPr/>
                    <a:lstStyle/>
                    <a:p>
                      <a:pPr marL="0" algn="ctr" defTabSz="914400" rtl="0" eaLnBrk="1" fontAlgn="b" latinLnBrk="0" hangingPunct="1"/>
                      <a:r>
                        <a:rPr lang="en-GB" sz="1400" b="1" kern="1200" dirty="0">
                          <a:solidFill>
                            <a:schemeClr val="tx1"/>
                          </a:solidFill>
                          <a:latin typeface="+mn-lt"/>
                          <a:ea typeface="+mn-ea"/>
                          <a:cs typeface="+mn-cs"/>
                        </a:rPr>
                        <a:t>41%</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extLst>
                  <a:ext uri="{0D108BD9-81ED-4DB2-BD59-A6C34878D82A}">
                    <a16:rowId xmlns:a16="http://schemas.microsoft.com/office/drawing/2014/main" val="278140231"/>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(n=768)</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6350" marR="6350" marT="6350" marB="0" anchor="ctr">
                    <a:noFill/>
                  </a:tcPr>
                </a:tc>
                <a:tc>
                  <a:txBody>
                    <a:bodyPr/>
                    <a:lstStyle/>
                    <a:p>
                      <a:pPr marL="0" algn="ctr" defTabSz="914400" rtl="0" eaLnBrk="1" fontAlgn="b" latinLnBrk="0" hangingPunct="1"/>
                      <a:r>
                        <a:rPr lang="en-GB" sz="1400" b="1" kern="1200" dirty="0">
                          <a:solidFill>
                            <a:schemeClr val="tx1"/>
                          </a:solidFill>
                          <a:latin typeface="+mn-lt"/>
                          <a:ea typeface="+mn-ea"/>
                          <a:cs typeface="+mn-cs"/>
                        </a:rPr>
                        <a:t>35%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44%</a:t>
                      </a:r>
                    </a:p>
                  </a:txBody>
                  <a:tcPr marL="7620" marR="7620" marT="7620" marB="0" anchor="ctr">
                    <a:noFill/>
                  </a:tcPr>
                </a:tc>
                <a:extLst>
                  <a:ext uri="{0D108BD9-81ED-4DB2-BD59-A6C34878D82A}">
                    <a16:rowId xmlns:a16="http://schemas.microsoft.com/office/drawing/2014/main" val="3921736877"/>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windows/doors (n=305)</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44%</a:t>
                      </a:r>
                    </a:p>
                  </a:txBody>
                  <a:tcPr marL="7620" marR="7620" marT="7620" marB="0" anchor="ctr">
                    <a:noFill/>
                  </a:tcPr>
                </a:tc>
                <a:extLst>
                  <a:ext uri="{0D108BD9-81ED-4DB2-BD59-A6C34878D82A}">
                    <a16:rowId xmlns:a16="http://schemas.microsoft.com/office/drawing/2014/main" val="1389945646"/>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(n=692)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37%</a:t>
                      </a:r>
                    </a:p>
                  </a:txBody>
                  <a:tcPr marL="6350" marR="6350" marT="6350" marB="0" anchor="ctr">
                    <a:noFill/>
                  </a:tcPr>
                </a:tc>
                <a:tc>
                  <a:txBody>
                    <a:bodyPr/>
                    <a:lstStyle/>
                    <a:p>
                      <a:pPr marL="0" algn="ctr" defTabSz="914400" rtl="0" eaLnBrk="1" fontAlgn="b" latinLnBrk="0" hangingPunct="1"/>
                      <a:r>
                        <a:rPr lang="en-GB" sz="1400" b="1" kern="1200" dirty="0">
                          <a:solidFill>
                            <a:schemeClr val="tx1"/>
                          </a:solidFill>
                          <a:latin typeface="+mn-lt"/>
                          <a:ea typeface="+mn-ea"/>
                          <a:cs typeface="+mn-cs"/>
                        </a:rPr>
                        <a:t>33%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extLst>
                  <a:ext uri="{0D108BD9-81ED-4DB2-BD59-A6C34878D82A}">
                    <a16:rowId xmlns:a16="http://schemas.microsoft.com/office/drawing/2014/main" val="178339859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(n=322)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35%</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38%</a:t>
                      </a:r>
                    </a:p>
                  </a:txBody>
                  <a:tcPr marL="7620" marR="7620" marT="7620" marB="0" anchor="ctr">
                    <a:noFill/>
                  </a:tcPr>
                </a:tc>
                <a:extLst>
                  <a:ext uri="{0D108BD9-81ED-4DB2-BD59-A6C34878D82A}">
                    <a16:rowId xmlns:a16="http://schemas.microsoft.com/office/drawing/2014/main" val="216150425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(n=189)</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34%</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dirty="0">
                          <a:solidFill>
                            <a:schemeClr val="tx1"/>
                          </a:solidFill>
                          <a:latin typeface="+mn-lt"/>
                          <a:ea typeface="+mn-ea"/>
                          <a:cs typeface="+mn-cs"/>
                        </a:rPr>
                        <a:t>45%</a:t>
                      </a:r>
                    </a:p>
                  </a:txBody>
                  <a:tcPr marL="7620" marR="7620" marT="7620" marB="0" anchor="ctr">
                    <a:noFill/>
                  </a:tcPr>
                </a:tc>
                <a:extLst>
                  <a:ext uri="{0D108BD9-81ED-4DB2-BD59-A6C34878D82A}">
                    <a16:rowId xmlns:a16="http://schemas.microsoft.com/office/drawing/2014/main" val="378973450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(n=365)</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31%</a:t>
                      </a:r>
                    </a:p>
                  </a:txBody>
                  <a:tcPr marL="6350" marR="6350" marT="635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29%</a:t>
                      </a:r>
                    </a:p>
                  </a:txBody>
                  <a:tcPr marL="7620" marR="7620" marT="7620" marB="0" anchor="ctr">
                    <a:noFill/>
                  </a:tcPr>
                </a:tc>
                <a:tc>
                  <a:txBody>
                    <a:bodyPr/>
                    <a:lstStyle/>
                    <a:p>
                      <a:pPr marL="0" algn="ctr" defTabSz="914400" rtl="0" eaLnBrk="1" fontAlgn="b" latinLnBrk="0" hangingPunct="1"/>
                      <a:r>
                        <a:rPr lang="en-GB" sz="1400" b="1" kern="1200" dirty="0">
                          <a:solidFill>
                            <a:schemeClr val="tx1"/>
                          </a:solidFill>
                          <a:latin typeface="+mn-lt"/>
                          <a:ea typeface="+mn-ea"/>
                          <a:cs typeface="+mn-cs"/>
                        </a:rPr>
                        <a:t>34%</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46" name="Arrow: Down 45">
            <a:extLst>
              <a:ext uri="{FF2B5EF4-FFF2-40B4-BE49-F238E27FC236}">
                <a16:creationId xmlns:a16="http://schemas.microsoft.com/office/drawing/2014/main" id="{216C6F6A-2A0B-BEDA-7D2E-3FF3173F18BF}"/>
              </a:ext>
              <a:ext uri="{C183D7F6-B498-43B3-948B-1728B52AA6E4}">
                <adec:decorative xmlns:adec="http://schemas.microsoft.com/office/drawing/2017/decorative" val="1"/>
              </a:ext>
            </a:extLst>
          </p:cNvPr>
          <p:cNvSpPr/>
          <p:nvPr/>
        </p:nvSpPr>
        <p:spPr>
          <a:xfrm rot="10800000">
            <a:off x="9777830" y="545208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Arrow: Down 52">
            <a:extLst>
              <a:ext uri="{FF2B5EF4-FFF2-40B4-BE49-F238E27FC236}">
                <a16:creationId xmlns:a16="http://schemas.microsoft.com/office/drawing/2014/main" id="{90CDC307-3D47-97DF-680E-DEB6C368B58F}"/>
              </a:ext>
              <a:ext uri="{C183D7F6-B498-43B3-948B-1728B52AA6E4}">
                <adec:decorative xmlns:adec="http://schemas.microsoft.com/office/drawing/2017/decorative" val="1"/>
              </a:ext>
            </a:extLst>
          </p:cNvPr>
          <p:cNvSpPr/>
          <p:nvPr/>
        </p:nvSpPr>
        <p:spPr>
          <a:xfrm rot="10800000">
            <a:off x="9777831" y="402681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613873" y="6420816"/>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80361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HEH2. Overall, how satisfied or dissatisfied are with you with how these issues have been or are being resolved? </a:t>
            </a:r>
            <a:r>
              <a:rPr lang="en-GB" sz="1000">
                <a:solidFill>
                  <a:srgbClr val="FFFFFF">
                    <a:lumMod val="50000"/>
                  </a:srgbClr>
                </a:solidFill>
                <a:latin typeface="Arial"/>
                <a:cs typeface="Arial" panose="020B0604020202020204" pitchFamily="34" charset="0"/>
              </a:rPr>
              <a:t>Base: Those who have raised concerns about problems in their home</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430777AC-51B4-E3AA-F637-21936EC571D5}"/>
              </a:ext>
              <a:ext uri="{C183D7F6-B498-43B3-948B-1728B52AA6E4}">
                <adec:decorative xmlns:adec="http://schemas.microsoft.com/office/drawing/2017/decorative" val="1"/>
              </a:ext>
            </a:extLst>
          </p:cNvPr>
          <p:cNvSpPr/>
          <p:nvPr/>
        </p:nvSpPr>
        <p:spPr>
          <a:xfrm>
            <a:off x="8454482" y="545208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7892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26715"/>
            <a:ext cx="1181021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These issues and their lack of satisfactory resolution are clearly impacting on residents’ </a:t>
            </a:r>
            <a:r>
              <a:rPr lang="en-GB" sz="1800" b="1">
                <a:solidFill>
                  <a:srgbClr val="009690"/>
                </a:solidFill>
                <a:latin typeface="Arial"/>
                <a:ea typeface="+mn-ea"/>
                <a:cs typeface="+mn-cs"/>
              </a:rPr>
              <a:t>physical or mental health or wellbeing</a:t>
            </a:r>
            <a:r>
              <a:rPr lang="en-GB" sz="1800" b="1">
                <a:solidFill>
                  <a:schemeClr val="tx1">
                    <a:lumMod val="65000"/>
                    <a:lumOff val="35000"/>
                  </a:schemeClr>
                </a:solidFill>
                <a:latin typeface="Arial"/>
                <a:ea typeface="+mn-ea"/>
                <a:cs typeface="+mn-cs"/>
              </a:rPr>
              <a:t>, with three in four saying any issue in their home is having an impact on them</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To what extent have these problems negatively impacted your physical or mental health or wellbeing?</a:t>
            </a:r>
          </a:p>
        </p:txBody>
      </p:sp>
      <p:graphicFrame>
        <p:nvGraphicFramePr>
          <p:cNvPr id="8" name="Chart 7" descr="A stacked horizontal bar chart showing the negative impact which issues have had on respondents' physical and mental health. 74% of respondents have had some impact on their health due to issues in their home.">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82196924"/>
              </p:ext>
            </p:extLst>
          </p:nvPr>
        </p:nvGraphicFramePr>
        <p:xfrm>
          <a:off x="161838" y="1589103"/>
          <a:ext cx="11059537" cy="468735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6F9C926-F35D-35CA-7C58-C1C52157614A}"/>
              </a:ext>
              <a:ext uri="{C183D7F6-B498-43B3-948B-1728B52AA6E4}">
                <adec:decorative xmlns:adec="http://schemas.microsoft.com/office/drawing/2017/decorative" val="0"/>
              </a:ext>
            </a:extLst>
          </p:cNvPr>
          <p:cNvSpPr txBox="1"/>
          <p:nvPr/>
        </p:nvSpPr>
        <p:spPr>
          <a:xfrm>
            <a:off x="11019405" y="1284947"/>
            <a:ext cx="113905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Large / small impact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6" name="Table 25">
            <a:extLst>
              <a:ext uri="{FF2B5EF4-FFF2-40B4-BE49-F238E27FC236}">
                <a16:creationId xmlns:a16="http://schemas.microsoft.com/office/drawing/2014/main" id="{90432D95-07E4-B7DD-2F9E-7AB17BCE5071}"/>
              </a:ext>
            </a:extLst>
          </p:cNvPr>
          <p:cNvGraphicFramePr>
            <a:graphicFrameLocks noGrp="1"/>
          </p:cNvGraphicFramePr>
          <p:nvPr>
            <p:extLst>
              <p:ext uri="{D42A27DB-BD31-4B8C-83A1-F6EECF244321}">
                <p14:modId xmlns:p14="http://schemas.microsoft.com/office/powerpoint/2010/main" val="1241315251"/>
              </p:ext>
            </p:extLst>
          </p:nvPr>
        </p:nvGraphicFramePr>
        <p:xfrm>
          <a:off x="11221375" y="1654338"/>
          <a:ext cx="823894" cy="411781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11781">
                <a:tc>
                  <a:txBody>
                    <a:bodyPr/>
                    <a:lstStyle/>
                    <a:p>
                      <a:pPr algn="ctr" fontAlgn="b"/>
                      <a:r>
                        <a:rPr lang="en-GB" sz="1400" b="1" kern="1200" dirty="0">
                          <a:solidFill>
                            <a:srgbClr val="5C5B5A"/>
                          </a:solidFill>
                          <a:latin typeface="Arial"/>
                          <a:ea typeface="+mn-ea"/>
                          <a:cs typeface="+mn-cs"/>
                        </a:rPr>
                        <a:t>74%</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855526"/>
                  </a:ext>
                </a:extLst>
              </a:tr>
              <a:tr h="411781">
                <a:tc>
                  <a:txBody>
                    <a:bodyPr/>
                    <a:lstStyle/>
                    <a:p>
                      <a:pPr algn="ctr" fontAlgn="b"/>
                      <a:r>
                        <a:rPr lang="en-GB" sz="1400" b="1" kern="1200">
                          <a:solidFill>
                            <a:srgbClr val="5C5B5A"/>
                          </a:solidFill>
                          <a:latin typeface="Arial"/>
                          <a:ea typeface="+mn-ea"/>
                          <a:cs typeface="+mn-cs"/>
                        </a:rPr>
                        <a:t>85%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11781">
                <a:tc>
                  <a:txBody>
                    <a:bodyPr/>
                    <a:lstStyle/>
                    <a:p>
                      <a:pPr algn="ctr" fontAlgn="b"/>
                      <a:r>
                        <a:rPr lang="en-GB" sz="1400" b="1" kern="1200">
                          <a:solidFill>
                            <a:srgbClr val="5C5B5A"/>
                          </a:solidFill>
                          <a:latin typeface="Arial"/>
                          <a:ea typeface="+mn-ea"/>
                          <a:cs typeface="+mn-cs"/>
                        </a:rPr>
                        <a:t>79%</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11781">
                <a:tc>
                  <a:txBody>
                    <a:bodyPr/>
                    <a:lstStyle/>
                    <a:p>
                      <a:pPr algn="ctr" fontAlgn="b"/>
                      <a:r>
                        <a:rPr lang="en-GB" sz="1400" b="1" kern="1200">
                          <a:solidFill>
                            <a:srgbClr val="5C5B5A"/>
                          </a:solidFill>
                          <a:latin typeface="Arial"/>
                          <a:ea typeface="+mn-ea"/>
                          <a:cs typeface="+mn-cs"/>
                        </a:rPr>
                        <a:t>74%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11781">
                <a:tc>
                  <a:txBody>
                    <a:bodyPr/>
                    <a:lstStyle/>
                    <a:p>
                      <a:pPr algn="ctr" fontAlgn="b"/>
                      <a:r>
                        <a:rPr lang="en-GB" sz="1400" b="1" kern="1200" dirty="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11781">
                <a:tc>
                  <a:txBody>
                    <a:bodyPr/>
                    <a:lstStyle/>
                    <a:p>
                      <a:pPr algn="ctr" fontAlgn="b"/>
                      <a:r>
                        <a:rPr lang="en-GB" sz="1400" b="1" kern="1200">
                          <a:solidFill>
                            <a:srgbClr val="5C5B5A"/>
                          </a:solidFill>
                          <a:latin typeface="Arial"/>
                          <a:ea typeface="+mn-ea"/>
                          <a:cs typeface="+mn-cs"/>
                        </a:rPr>
                        <a:t>67%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11781">
                <a:tc>
                  <a:txBody>
                    <a:bodyPr/>
                    <a:lstStyle/>
                    <a:p>
                      <a:pPr algn="ctr" fontAlgn="b"/>
                      <a:r>
                        <a:rPr lang="en-GB" sz="1400" b="1" kern="1200" dirty="0">
                          <a:solidFill>
                            <a:srgbClr val="5C5B5A"/>
                          </a:solidFill>
                          <a:latin typeface="Arial"/>
                          <a:ea typeface="+mn-ea"/>
                          <a:cs typeface="+mn-cs"/>
                        </a:rPr>
                        <a:t>66%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82714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a:extLst>
              <a:ext uri="{FF2B5EF4-FFF2-40B4-BE49-F238E27FC236}">
                <a16:creationId xmlns:a16="http://schemas.microsoft.com/office/drawing/2014/main" id="{9E34510C-69F1-0358-B74B-C528FAA02E44}"/>
              </a:ext>
              <a:ext uri="{C183D7F6-B498-43B3-948B-1728B52AA6E4}">
                <adec:decorative xmlns:adec="http://schemas.microsoft.com/office/drawing/2017/decorative" val="0"/>
              </a:ext>
            </a:extLst>
          </p:cNvPr>
          <p:cNvSpPr txBox="1">
            <a:spLocks noGrp="1"/>
          </p:cNvSpPr>
          <p:nvPr>
            <p:ph type="title" idx="4294967295"/>
          </p:nvPr>
        </p:nvSpPr>
        <p:spPr>
          <a:xfrm>
            <a:off x="226088" y="144821"/>
            <a:ext cx="11810215"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…and this translates to a fifth of the total population having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health or wellbeing impacted in a large way</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This is higher still among renters, where a third of this group are largely impacted</a:t>
            </a:r>
            <a:endParaRPr kumimoji="0" lang="en-GB" sz="1800" b="1" i="0" u="none" strike="noStrike" kern="1200" cap="none" spc="0" normalizeH="0" baseline="0" noProof="0" dirty="0">
              <a:ln>
                <a:noFill/>
              </a:ln>
              <a:solidFill>
                <a:srgbClr val="009690"/>
              </a:solidFill>
              <a:effectLst/>
              <a:uLnTx/>
              <a:uFillTx/>
              <a:latin typeface="Arial"/>
              <a:ea typeface="+mn-ea"/>
              <a:cs typeface="+mn-cs"/>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00126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Problems have a large negative impact on your physical or mental health or wellbeing</a:t>
            </a:r>
          </a:p>
        </p:txBody>
      </p:sp>
      <p:sp>
        <p:nvSpPr>
          <p:cNvPr id="5" name="TextBox 4">
            <a:extLst>
              <a:ext uri="{FF2B5EF4-FFF2-40B4-BE49-F238E27FC236}">
                <a16:creationId xmlns:a16="http://schemas.microsoft.com/office/drawing/2014/main" id="{72E47EBB-E07B-9340-6F6C-2B3F0F76BAC3}"/>
              </a:ext>
              <a:ext uri="{C183D7F6-B498-43B3-948B-1728B52AA6E4}">
                <adec:decorative xmlns:adec="http://schemas.microsoft.com/office/drawing/2017/decorative" val="0"/>
              </a:ext>
            </a:extLst>
          </p:cNvPr>
          <p:cNvSpPr txBox="1"/>
          <p:nvPr/>
        </p:nvSpPr>
        <p:spPr>
          <a:xfrm>
            <a:off x="5931476" y="1395145"/>
            <a:ext cx="245043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total population</a:t>
            </a:r>
            <a:r>
              <a:rPr lang="en-GB" sz="1400" b="1">
                <a:solidFill>
                  <a:srgbClr val="5C5B5A"/>
                </a:solidFill>
                <a:latin typeface="Arial"/>
              </a:rPr>
              <a:t> with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horizontal bar chart showing how much each of the home problems have had a large impact on the total population. Across all problems, 22% of the total population has had an issue largely impact their physical or mental health or wellbeing.">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4143316053"/>
              </p:ext>
            </p:extLst>
          </p:nvPr>
        </p:nvGraphicFramePr>
        <p:xfrm>
          <a:off x="2791240" y="1826158"/>
          <a:ext cx="7092077" cy="43181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6FCE207-E3D8-18B1-23F2-AA5948C7585C}"/>
              </a:ext>
              <a:ext uri="{C183D7F6-B498-43B3-948B-1728B52AA6E4}">
                <adec:decorative xmlns:adec="http://schemas.microsoft.com/office/drawing/2017/decorative" val="0"/>
              </a:ext>
            </a:extLst>
          </p:cNvPr>
          <p:cNvSpPr txBox="1"/>
          <p:nvPr/>
        </p:nvSpPr>
        <p:spPr>
          <a:xfrm>
            <a:off x="8589677" y="1395145"/>
            <a:ext cx="290411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 of </a:t>
            </a:r>
            <a:r>
              <a:rPr lang="en-GB" sz="1400" b="1" u="sng" dirty="0">
                <a:solidFill>
                  <a:srgbClr val="5C5B5A"/>
                </a:solidFill>
                <a:latin typeface="Arial"/>
              </a:rPr>
              <a:t>those experiencing the issue </a:t>
            </a:r>
            <a:r>
              <a:rPr lang="en-GB" sz="1400" b="1" dirty="0">
                <a:solidFill>
                  <a:srgbClr val="5C5B5A"/>
                </a:solidFill>
                <a:latin typeface="Arial"/>
              </a:rPr>
              <a:t>who have large health impacts</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32035A7A-8B8C-88DB-4E93-51730B742629}"/>
              </a:ext>
            </a:extLst>
          </p:cNvPr>
          <p:cNvGraphicFramePr>
            <a:graphicFrameLocks noGrp="1"/>
          </p:cNvGraphicFramePr>
          <p:nvPr>
            <p:extLst>
              <p:ext uri="{D42A27DB-BD31-4B8C-83A1-F6EECF244321}">
                <p14:modId xmlns:p14="http://schemas.microsoft.com/office/powerpoint/2010/main" val="3133725498"/>
              </p:ext>
            </p:extLst>
          </p:nvPr>
        </p:nvGraphicFramePr>
        <p:xfrm>
          <a:off x="9640224" y="1826158"/>
          <a:ext cx="823894" cy="429835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897747"/>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29835">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29835">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26%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3" name="TextBox 2">
            <a:extLst>
              <a:ext uri="{FF2B5EF4-FFF2-40B4-BE49-F238E27FC236}">
                <a16:creationId xmlns:a16="http://schemas.microsoft.com/office/drawing/2014/main" id="{69386129-4075-640E-0038-3892743CC455}"/>
              </a:ext>
              <a:ext uri="{C183D7F6-B498-43B3-948B-1728B52AA6E4}">
                <adec:decorative xmlns:adec="http://schemas.microsoft.com/office/drawing/2017/decorative" val="1"/>
              </a:ext>
            </a:extLst>
          </p:cNvPr>
          <p:cNvSpPr txBox="1"/>
          <p:nvPr/>
        </p:nvSpPr>
        <p:spPr>
          <a:xfrm>
            <a:off x="226088" y="2579645"/>
            <a:ext cx="2450437" cy="1723549"/>
          </a:xfrm>
          <a:prstGeom prst="rect">
            <a:avLst/>
          </a:prstGeom>
          <a:noFill/>
        </p:spPr>
        <p:txBody>
          <a:bodyPr wrap="square" rtlCol="0">
            <a:spAutoFit/>
          </a:bodyPr>
          <a:lstStyle/>
          <a:p>
            <a:pPr algn="ctr"/>
            <a:r>
              <a:rPr lang="en-GB" sz="3600" b="1" dirty="0">
                <a:solidFill>
                  <a:srgbClr val="FF0000"/>
                </a:solidFill>
                <a:latin typeface="Arial"/>
              </a:rPr>
              <a:t>22% </a:t>
            </a:r>
          </a:p>
          <a:p>
            <a:pPr algn="ctr"/>
            <a:r>
              <a:rPr lang="en-GB" sz="1400" b="1" dirty="0">
                <a:solidFill>
                  <a:srgbClr val="5C5B5A"/>
                </a:solidFill>
                <a:latin typeface="Arial"/>
              </a:rPr>
              <a:t>of the total population say an issue in their home has had a large impact on their physical or mental health or wellbeing</a:t>
            </a:r>
          </a:p>
        </p:txBody>
      </p:sp>
      <p:sp>
        <p:nvSpPr>
          <p:cNvPr id="7" name="TextBox 6">
            <a:extLst>
              <a:ext uri="{FF2B5EF4-FFF2-40B4-BE49-F238E27FC236}">
                <a16:creationId xmlns:a16="http://schemas.microsoft.com/office/drawing/2014/main" id="{993B073D-98F9-C5A6-C7E0-22CD188341C9}"/>
              </a:ext>
              <a:ext uri="{C183D7F6-B498-43B3-948B-1728B52AA6E4}">
                <adec:decorative xmlns:adec="http://schemas.microsoft.com/office/drawing/2017/decorative" val="1"/>
              </a:ext>
            </a:extLst>
          </p:cNvPr>
          <p:cNvSpPr txBox="1"/>
          <p:nvPr/>
        </p:nvSpPr>
        <p:spPr>
          <a:xfrm>
            <a:off x="226088" y="4467657"/>
            <a:ext cx="2450437" cy="1046440"/>
          </a:xfrm>
          <a:prstGeom prst="rect">
            <a:avLst/>
          </a:prstGeom>
          <a:noFill/>
        </p:spPr>
        <p:txBody>
          <a:bodyPr wrap="square" rtlCol="0">
            <a:spAutoFit/>
          </a:bodyPr>
          <a:lstStyle/>
          <a:p>
            <a:pPr algn="ctr"/>
            <a:r>
              <a:rPr lang="en-GB" sz="1400" b="1" dirty="0">
                <a:solidFill>
                  <a:srgbClr val="5C5B5A"/>
                </a:solidFill>
                <a:latin typeface="Arial"/>
              </a:rPr>
              <a:t>This equates to</a:t>
            </a:r>
          </a:p>
          <a:p>
            <a:pPr algn="ctr"/>
            <a:r>
              <a:rPr lang="en-GB" sz="2400" b="1" dirty="0">
                <a:solidFill>
                  <a:srgbClr val="FF0000"/>
                </a:solidFill>
                <a:latin typeface="Arial"/>
              </a:rPr>
              <a:t>33%</a:t>
            </a:r>
            <a:r>
              <a:rPr lang="en-GB" sz="1400" b="1" dirty="0">
                <a:solidFill>
                  <a:srgbClr val="FF0000"/>
                </a:solidFill>
                <a:latin typeface="Arial"/>
              </a:rPr>
              <a:t> </a:t>
            </a:r>
            <a:r>
              <a:rPr lang="en-GB" sz="1400" b="1" dirty="0">
                <a:solidFill>
                  <a:srgbClr val="5C5B5A"/>
                </a:solidFill>
                <a:latin typeface="Arial"/>
              </a:rPr>
              <a:t>of renters and </a:t>
            </a:r>
          </a:p>
          <a:p>
            <a:pPr algn="ctr"/>
            <a:r>
              <a:rPr lang="en-GB" sz="2400" b="1" dirty="0">
                <a:solidFill>
                  <a:srgbClr val="FF0000"/>
                </a:solidFill>
                <a:latin typeface="Arial"/>
              </a:rPr>
              <a:t>16%</a:t>
            </a:r>
            <a:r>
              <a:rPr lang="en-GB" sz="1400" b="1" dirty="0">
                <a:solidFill>
                  <a:srgbClr val="FF0000"/>
                </a:solidFill>
                <a:latin typeface="Arial"/>
              </a:rPr>
              <a:t> </a:t>
            </a:r>
            <a:r>
              <a:rPr lang="en-GB" sz="1400" b="1" dirty="0">
                <a:solidFill>
                  <a:srgbClr val="5C5B5A"/>
                </a:solidFill>
                <a:latin typeface="Arial"/>
              </a:rPr>
              <a:t>of owners</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 Data from S10+11+12</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7695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Despite this, only a quarter of those whose health is negatively impacted have raised these issues with a GP. Whilst this is higher for those whose homes are not meeting their accessibility needs, it is still only a fifth of those with any issue</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686100" y="1229420"/>
            <a:ext cx="367510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raised issues with a GP?</a:t>
            </a:r>
          </a:p>
        </p:txBody>
      </p:sp>
      <p:graphicFrame>
        <p:nvGraphicFramePr>
          <p:cNvPr id="3" name="Chart 2" descr="A pie chart showing who has raised issues with a GP if they have had their health impacted by issues in their home. 23% have raised issues with a GP. ">
            <a:extLst>
              <a:ext uri="{FF2B5EF4-FFF2-40B4-BE49-F238E27FC236}">
                <a16:creationId xmlns:a16="http://schemas.microsoft.com/office/drawing/2014/main" id="{90F2734B-3956-D5DE-C876-005D53CAF9E3}"/>
              </a:ext>
            </a:extLst>
          </p:cNvPr>
          <p:cNvGraphicFramePr/>
          <p:nvPr>
            <p:extLst>
              <p:ext uri="{D42A27DB-BD31-4B8C-83A1-F6EECF244321}">
                <p14:modId xmlns:p14="http://schemas.microsoft.com/office/powerpoint/2010/main" val="1932377634"/>
              </p:ext>
            </p:extLst>
          </p:nvPr>
        </p:nvGraphicFramePr>
        <p:xfrm>
          <a:off x="977897" y="1531904"/>
          <a:ext cx="4919794" cy="27481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7">
            <a:extLst>
              <a:ext uri="{FF2B5EF4-FFF2-40B4-BE49-F238E27FC236}">
                <a16:creationId xmlns:a16="http://schemas.microsoft.com/office/drawing/2014/main" id="{4E658B65-F9A7-B138-3C8D-21CE4C75C28F}"/>
              </a:ext>
            </a:extLst>
          </p:cNvPr>
          <p:cNvSpPr txBox="1">
            <a:spLocks/>
          </p:cNvSpPr>
          <p:nvPr/>
        </p:nvSpPr>
        <p:spPr>
          <a:xfrm>
            <a:off x="1191236" y="4274784"/>
            <a:ext cx="4715999" cy="560101"/>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Those significantly </a:t>
            </a:r>
            <a:r>
              <a:rPr lang="en-GB" sz="1200">
                <a:solidFill>
                  <a:prstClr val="white"/>
                </a:solidFill>
                <a:latin typeface="Arial" panose="020B0604020202020204"/>
              </a:rPr>
              <a:t>more</a:t>
            </a: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 likely to not have raised a housing issue negatively impacting their health with a GP, compared to the GM average (75%):</a:t>
            </a:r>
            <a:endParaRPr kumimoji="0" lang="en-GB"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5184428F-1EF3-8C1E-F1B4-31A2CCE77CFE}"/>
              </a:ext>
            </a:extLst>
          </p:cNvPr>
          <p:cNvSpPr txBox="1">
            <a:spLocks/>
          </p:cNvSpPr>
          <p:nvPr/>
        </p:nvSpPr>
        <p:spPr>
          <a:xfrm>
            <a:off x="1191236" y="4834885"/>
            <a:ext cx="4715999" cy="1334306"/>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aged 65 and over (86%)</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a:ln>
                <a:noFill/>
              </a:ln>
              <a:solidFill>
                <a:srgbClr val="009690"/>
              </a:solidFill>
              <a:effectLst/>
              <a:uLnTx/>
              <a:uFillTx/>
              <a:latin typeface="Arial"/>
              <a:cs typeface="Arial"/>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retired (87%)</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over £52,000 (83%)</a:t>
            </a:r>
          </a:p>
          <a:p>
            <a:pPr>
              <a:spcAft>
                <a:spcPts val="200"/>
              </a:spcAft>
              <a:defRPr/>
            </a:pPr>
            <a:r>
              <a:rPr lang="en-GB" sz="1200">
                <a:solidFill>
                  <a:srgbClr val="5C5B5A"/>
                </a:solidFill>
                <a:latin typeface="Arial" panose="020B0604020202020204" pitchFamily="34" charset="0"/>
                <a:cs typeface="Arial" panose="020B0604020202020204" pitchFamily="34" charset="0"/>
              </a:rPr>
              <a:t>Homeowners (79%)</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1E406EA-86B9-3027-D4E6-1396D6EC9EF0}"/>
              </a:ext>
            </a:extLst>
          </p:cNvPr>
          <p:cNvGraphicFramePr>
            <a:graphicFrameLocks noGrp="1"/>
          </p:cNvGraphicFramePr>
          <p:nvPr>
            <p:extLst>
              <p:ext uri="{D42A27DB-BD31-4B8C-83A1-F6EECF244321}">
                <p14:modId xmlns:p14="http://schemas.microsoft.com/office/powerpoint/2010/main" val="2498375399"/>
              </p:ext>
            </p:extLst>
          </p:nvPr>
        </p:nvGraphicFramePr>
        <p:xfrm>
          <a:off x="6864072" y="1275855"/>
          <a:ext cx="4716000" cy="4981370"/>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254550036"/>
                    </a:ext>
                  </a:extLst>
                </a:gridCol>
                <a:gridCol w="1224000">
                  <a:extLst>
                    <a:ext uri="{9D8B030D-6E8A-4147-A177-3AD203B41FA5}">
                      <a16:colId xmlns:a16="http://schemas.microsoft.com/office/drawing/2014/main" val="1092298969"/>
                    </a:ext>
                  </a:extLst>
                </a:gridCol>
                <a:gridCol w="1224000">
                  <a:extLst>
                    <a:ext uri="{9D8B030D-6E8A-4147-A177-3AD203B41FA5}">
                      <a16:colId xmlns:a16="http://schemas.microsoft.com/office/drawing/2014/main" val="3637402078"/>
                    </a:ext>
                  </a:extLst>
                </a:gridCol>
              </a:tblGrid>
              <a:tr h="697660">
                <a:tc>
                  <a:txBody>
                    <a:bodyPr/>
                    <a:lstStyle/>
                    <a:p>
                      <a:pPr algn="ctr"/>
                      <a:endParaRPr kumimoji="0" lang="en-GB" sz="1200" b="1" i="0" u="none" strike="noStrike" kern="1200" cap="none" spc="0" normalizeH="0" baseline="0">
                        <a:ln>
                          <a:noFill/>
                        </a:ln>
                        <a:solidFill>
                          <a:srgbClr val="5C5B5A"/>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Impacted negatively (small/large impact)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Proportion impacted who raised issue with a 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482566000"/>
                  </a:ext>
                </a:extLst>
              </a:tr>
              <a:tr h="424223">
                <a:tc>
                  <a:txBody>
                    <a:bodyPr/>
                    <a:lstStyle/>
                    <a:p>
                      <a:pPr algn="ctr" rtl="0" fontAlgn="ctr"/>
                      <a:r>
                        <a:rPr lang="en-GB" sz="1200" b="1" i="0" u="none" strike="noStrike">
                          <a:solidFill>
                            <a:schemeClr val="tx1"/>
                          </a:solidFill>
                          <a:effectLst/>
                          <a:latin typeface="Arial" panose="020B0604020202020204" pitchFamily="34" charset="0"/>
                        </a:rPr>
                        <a:t>Net: Any problem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977127"/>
                  </a:ext>
                </a:extLst>
              </a:tr>
              <a:tr h="424223">
                <a:tc>
                  <a:txBody>
                    <a:bodyPr/>
                    <a:lstStyle/>
                    <a:p>
                      <a:pPr algn="ctr" rtl="0" fontAlgn="ctr"/>
                      <a:r>
                        <a:rPr lang="en-GB" sz="1200" b="1" i="0" u="none" strike="noStrike">
                          <a:solidFill>
                            <a:schemeClr val="tx1"/>
                          </a:solidFill>
                          <a:effectLst/>
                          <a:latin typeface="Arial" panose="020B0604020202020204" pitchFamily="34" charset="0"/>
                        </a:rPr>
                        <a:t>My home not meeting accessibility needs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320035"/>
                  </a:ext>
                </a:extLst>
              </a:tr>
              <a:tr h="424223">
                <a:tc>
                  <a:txBody>
                    <a:bodyPr/>
                    <a:lstStyle/>
                    <a:p>
                      <a:pPr algn="ctr" rtl="0" fontAlgn="ctr"/>
                      <a:r>
                        <a:rPr lang="en-GB" sz="1200" b="1" i="0" u="none" strike="noStrike">
                          <a:solidFill>
                            <a:schemeClr val="tx1"/>
                          </a:solidFill>
                          <a:effectLst/>
                          <a:latin typeface="Arial" panose="020B0604020202020204" pitchFamily="34" charset="0"/>
                        </a:rPr>
                        <a:t>Fear of losing my home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682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electrics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357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windows / doors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548978"/>
                  </a:ext>
                </a:extLst>
              </a:tr>
              <a:tr h="424223">
                <a:tc>
                  <a:txBody>
                    <a:bodyPr/>
                    <a:lstStyle/>
                    <a:p>
                      <a:pPr algn="ctr" rtl="0" fontAlgn="ctr"/>
                      <a:r>
                        <a:rPr lang="en-GB" sz="1200" b="1" i="0" u="none" strike="noStrike">
                          <a:solidFill>
                            <a:schemeClr val="tx1"/>
                          </a:solidFill>
                          <a:effectLst/>
                          <a:latin typeface="Arial" panose="020B0604020202020204" pitchFamily="34" charset="0"/>
                        </a:rPr>
                        <a:t>Gas, electricity or water supply problems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879694"/>
                  </a:ext>
                </a:extLst>
              </a:tr>
              <a:tr h="424223">
                <a:tc>
                  <a:txBody>
                    <a:bodyPr/>
                    <a:lstStyle/>
                    <a:p>
                      <a:pPr algn="ctr" rtl="0" fontAlgn="ctr"/>
                      <a:r>
                        <a:rPr lang="en-GB" sz="1200" b="1" i="0" u="none" strike="noStrike">
                          <a:solidFill>
                            <a:schemeClr val="tx1"/>
                          </a:solidFill>
                          <a:effectLst/>
                          <a:latin typeface="Arial" panose="020B0604020202020204" pitchFamily="34" charset="0"/>
                        </a:rPr>
                        <a:t>Pest infestation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479834"/>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boiler / heating / hot water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56952"/>
                  </a:ext>
                </a:extLst>
              </a:tr>
              <a:tr h="424223">
                <a:tc>
                  <a:txBody>
                    <a:bodyPr/>
                    <a:lstStyle/>
                    <a:p>
                      <a:pPr algn="ctr" rtl="0" fontAlgn="ctr"/>
                      <a:r>
                        <a:rPr lang="en-GB" sz="1200" b="1" i="0" u="none" strike="noStrike">
                          <a:solidFill>
                            <a:schemeClr val="tx1"/>
                          </a:solidFill>
                          <a:effectLst/>
                          <a:latin typeface="Arial" panose="020B0604020202020204" pitchFamily="34" charset="0"/>
                        </a:rPr>
                        <a:t>Poor / missing home insulation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356446"/>
                  </a:ext>
                </a:extLst>
              </a:tr>
              <a:tr h="424223">
                <a:tc>
                  <a:txBody>
                    <a:bodyPr/>
                    <a:lstStyle/>
                    <a:p>
                      <a:pPr algn="ctr" rtl="0" fontAlgn="ctr"/>
                      <a:r>
                        <a:rPr lang="en-GB" sz="1200" b="1" i="0" u="none" strike="noStrike">
                          <a:solidFill>
                            <a:schemeClr val="tx1"/>
                          </a:solidFill>
                          <a:effectLst/>
                          <a:latin typeface="Arial" panose="020B0604020202020204" pitchFamily="34" charset="0"/>
                        </a:rPr>
                        <a:t>Damp / mould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979668"/>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HEH3A. You’ve told us the problems in your home have negatively impacted your physical or mental health or wellbeing. Have you raised concerns with a GP? Base: Those whose health is being negatively impacted by problems in the home (1,821)</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3422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dirty="0">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372619489"/>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35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36-37</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38-48</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207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Your local area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556743"/>
          </a:xfrm>
          <a:prstGeom prst="rect">
            <a:avLst/>
          </a:prstGeom>
          <a:noFill/>
        </p:spPr>
        <p:txBody>
          <a:bodyPr wrap="square" lIns="91440" tIns="45720" rIns="91440" bIns="45720" rtlCol="0" anchor="t">
            <a:spAutoFit/>
          </a:bodyPr>
          <a:lstStyle/>
          <a:p>
            <a:pPr>
              <a:lnSpc>
                <a:spcPct val="113999"/>
              </a:lnSpc>
              <a:spcAft>
                <a:spcPts val="1400"/>
              </a:spcAft>
            </a:pPr>
            <a:r>
              <a:rPr lang="en-GB" sz="1400" dirty="0">
                <a:solidFill>
                  <a:schemeClr val="bg1"/>
                </a:solidFill>
                <a:latin typeface="Arial"/>
                <a:cs typeface="Arial"/>
              </a:rPr>
              <a:t>The survey continues to explore residents' experiences of their local area, along with their sense of community, local pride and belonging. The questions have been included to explore how happy people feel living in the city region, and to support collective activity across the system to make GM the best place for people to grow up and live a full, happy, healthy life.</a:t>
            </a:r>
          </a:p>
          <a:p>
            <a:pPr>
              <a:lnSpc>
                <a:spcPct val="113999"/>
              </a:lnSpc>
              <a:spcAft>
                <a:spcPts val="1400"/>
              </a:spcAft>
            </a:pPr>
            <a:r>
              <a:rPr lang="en-GB" sz="14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10, 11 and 12. </a:t>
            </a:r>
          </a:p>
          <a:p>
            <a:pPr>
              <a:lnSpc>
                <a:spcPct val="114000"/>
              </a:lnSpc>
              <a:spcAft>
                <a:spcPts val="1400"/>
              </a:spcAft>
            </a:pPr>
            <a:r>
              <a:rPr lang="en-GB" sz="1400" dirty="0">
                <a:solidFill>
                  <a:schemeClr val="bg1"/>
                </a:solidFill>
                <a:latin typeface="Arial"/>
                <a:cs typeface="Arial"/>
              </a:rPr>
              <a:t>Benchmarks, where included, reflect newly-published national data from the DCMS' Community Life Survey (covering October 2023 - December 2023)*. The DCMS survey is conducted through self-completion, either online or on a paper questionnaire. This is comparable with the Residents’ Survey, which (in the main) follows a self-conducted online method. </a:t>
            </a:r>
            <a:endParaRPr lang="en-GB" sz="1550" b="1" dirty="0">
              <a:solidFill>
                <a:schemeClr val="bg1"/>
              </a:solidFill>
              <a:cs typeface="Calibri" panose="020F0502020204030204"/>
            </a:endParaRPr>
          </a:p>
          <a:p>
            <a:endParaRPr lang="en-GB" sz="1550" b="1" dirty="0">
              <a:solidFill>
                <a:schemeClr val="bg1"/>
              </a:solidFill>
              <a:cs typeface="Calibri" panose="020F0502020204030204"/>
            </a:endParaRPr>
          </a:p>
          <a:p>
            <a:pPr marL="742950" lvl="1" indent="-285750">
              <a:buFont typeface="Arial" panose="020B0604020202020204" pitchFamily="34" charset="0"/>
              <a:buChar char="•"/>
            </a:pP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185153"/>
            <a:ext cx="11017826" cy="584293"/>
          </a:xfrm>
        </p:spPr>
        <p:txBody>
          <a:bodyPr vert="horz" lIns="91440" tIns="45720" rIns="91440" bIns="45720" rtlCol="0" anchor="t">
            <a:noAutofit/>
          </a:bodyPr>
          <a:lstStyle/>
          <a:p>
            <a:r>
              <a:rPr lang="en-GB" sz="1200">
                <a:latin typeface="Calibri"/>
                <a:cs typeface="Arial"/>
              </a:rPr>
              <a:t>*</a:t>
            </a:r>
            <a:r>
              <a:rPr lang="en-GB" sz="1200">
                <a:ea typeface="+mn-lt"/>
                <a:cs typeface="+mn-lt"/>
              </a:rPr>
              <a:t> The Community Life Survey is a key national evidence source for understanding more about community engagement, volunteering and social cohesion, sampling adults (aged 16+) throughout England. Fieldwork for 2023/24 was delivered over two quarters (October – December 2023 and January – March 2024). The Oct – Dec 2023 survey results were published in May 2024, and updated results are due in August 2024</a:t>
            </a:r>
            <a:endParaRPr lang="en-GB" sz="1200">
              <a:latin typeface="Calibri"/>
              <a:cs typeface="Calibri"/>
            </a:endParaRPr>
          </a:p>
        </p:txBody>
      </p:sp>
    </p:spTree>
    <p:custDataLst>
      <p:tags r:id="rId1"/>
    </p:custDataLst>
    <p:extLst>
      <p:ext uri="{BB962C8B-B14F-4D97-AF65-F5344CB8AC3E}">
        <p14:creationId xmlns:p14="http://schemas.microsoft.com/office/powerpoint/2010/main" val="1813758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(1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3628"/>
            <a:ext cx="11017826" cy="5537413"/>
          </a:xfrm>
          <a:prstGeom prst="rect">
            <a:avLst/>
          </a:prstGeom>
          <a:noFill/>
        </p:spPr>
        <p:txBody>
          <a:bodyPr wrap="square" lIns="91440" tIns="45720" rIns="91440" bIns="45720" rtlCol="0" anchor="t">
            <a:spAutoFit/>
          </a:bodyPr>
          <a:lstStyle/>
          <a:p>
            <a:pPr>
              <a:spcAft>
                <a:spcPts val="500"/>
              </a:spcAft>
            </a:pPr>
            <a:r>
              <a:rPr lang="en-GB" sz="1600" b="1" dirty="0">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400" dirty="0">
                <a:solidFill>
                  <a:schemeClr val="bg1"/>
                </a:solidFill>
                <a:latin typeface="Arial"/>
                <a:cs typeface="Arial"/>
              </a:rPr>
              <a:t>Overall satisfaction with respondents’ local areas as a place to live has significantly increased since February (was 72%, now 76%), with satisfaction now being higher than the England benchmark of 74%, and returned to GM levels reported in May 2023 (also 76%)</a:t>
            </a:r>
          </a:p>
          <a:p>
            <a:pPr marL="742950" lvl="1" indent="-285750">
              <a:spcAft>
                <a:spcPts val="600"/>
              </a:spcAft>
              <a:buFont typeface="Arial" panose="02070309020205020404" pitchFamily="49" charset="0"/>
              <a:buChar char="•"/>
            </a:pPr>
            <a:r>
              <a:rPr lang="en-GB" sz="1400" dirty="0">
                <a:solidFill>
                  <a:schemeClr val="bg1"/>
                </a:solidFill>
                <a:latin typeface="Arial"/>
                <a:cs typeface="Arial"/>
              </a:rPr>
              <a:t>Those satisfied has significantly increased since February (50%, was 46%) and those who are 'very' dissatisfied has dropped significantly (5%, 3%)</a:t>
            </a:r>
          </a:p>
          <a:p>
            <a:pPr marL="285750" indent="-285750">
              <a:spcAft>
                <a:spcPts val="800"/>
              </a:spcAft>
              <a:buFont typeface="Arial" panose="020B0604020202020204" pitchFamily="34" charset="0"/>
              <a:buChar char="•"/>
            </a:pPr>
            <a:r>
              <a:rPr lang="en-GB" sz="1400" dirty="0">
                <a:solidFill>
                  <a:schemeClr val="bg1"/>
                </a:solidFill>
                <a:latin typeface="Arial"/>
                <a:cs typeface="Arial"/>
              </a:rPr>
              <a:t>Close to 4 in 5 (79%) of respondents would recommend their local area as a place to live. This is an increase from the figure in February 2024 and significantly higher than in November 2023</a:t>
            </a:r>
          </a:p>
          <a:p>
            <a:pPr marL="285750" indent="-285750">
              <a:spcAft>
                <a:spcPts val="800"/>
              </a:spcAft>
              <a:buFont typeface="Arial" panose="020B0604020202020204" pitchFamily="34" charset="0"/>
              <a:buChar char="•"/>
            </a:pPr>
            <a:endParaRPr lang="en-GB" sz="1400" dirty="0">
              <a:solidFill>
                <a:schemeClr val="bg1"/>
              </a:solidFill>
              <a:latin typeface="Arial"/>
              <a:cs typeface="Arial"/>
            </a:endParaRPr>
          </a:p>
          <a:p>
            <a:pPr>
              <a:spcAft>
                <a:spcPts val="800"/>
              </a:spcAft>
            </a:pPr>
            <a:r>
              <a:rPr lang="en-GB" sz="1600" b="1" dirty="0">
                <a:solidFill>
                  <a:schemeClr val="bg1"/>
                </a:solidFill>
                <a:latin typeface="Arial"/>
                <a:cs typeface="Arial"/>
              </a:rPr>
              <a:t>SATISFACTION MEASURES - SIGNIFICANT IMPROVEMENT </a:t>
            </a:r>
            <a:endParaRPr lang="en-GB" dirty="0">
              <a:solidFill>
                <a:schemeClr val="bg1"/>
              </a:solidFill>
              <a:latin typeface="Calibri" panose="020F0502020204030204"/>
              <a:ea typeface="Calibri" panose="020F0502020204030204"/>
              <a:cs typeface="Calibri" panose="020F0502020204030204"/>
            </a:endParaRPr>
          </a:p>
          <a:p>
            <a:pPr>
              <a:spcAft>
                <a:spcPts val="800"/>
              </a:spcAft>
            </a:pPr>
            <a:r>
              <a:rPr lang="en-GB" sz="1400" dirty="0">
                <a:solidFill>
                  <a:schemeClr val="bg1"/>
                </a:solidFill>
                <a:latin typeface="Arial"/>
                <a:cs typeface="Arial"/>
              </a:rPr>
              <a:t>Improvements in satisfaction with specific services have been noted in several areas: </a:t>
            </a:r>
            <a:endParaRPr lang="en-GB" dirty="0">
              <a:solidFill>
                <a:schemeClr val="bg1"/>
              </a:solidFill>
              <a:latin typeface="Calibri" panose="020F0502020204030204"/>
              <a:ea typeface="Calibri" panose="020F0502020204030204"/>
              <a:cs typeface="Calibri" panose="020F0502020204030204"/>
            </a:endParaRP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65% are satisfied with the availability of public transport – with a significant increase in those fairly satisfied. There have also been significant increases in those fairly satisfied with bus services (satisfaction now at 58%) and train services (satisfaction now at 46%)</a:t>
            </a:r>
            <a:endParaRPr lang="en-US" sz="1400" dirty="0">
              <a:solidFill>
                <a:schemeClr val="bg1"/>
              </a:solidFill>
              <a:latin typeface="Arial"/>
              <a:cs typeface="Arial"/>
            </a:endParaRP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There have been significant increases in respondents satisfaction with parks and other green spaces, with satisfaction now 76%. This increase matches the levels observed in July 2023 is so may be partly attributable to seasonal variation / weather (but still a positive)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There has also been a significant increase in satisfaction with local services and amenities since February (67%, was 62%) - though, again this may possible be a reflection of seasonal impacts (</a:t>
            </a:r>
            <a:r>
              <a:rPr lang="en-GB" sz="1400" dirty="0" err="1">
                <a:solidFill>
                  <a:schemeClr val="bg1"/>
                </a:solidFill>
                <a:latin typeface="Arial"/>
                <a:cs typeface="Arial"/>
              </a:rPr>
              <a:t>nb.</a:t>
            </a:r>
            <a:r>
              <a:rPr lang="en-GB" sz="1400" dirty="0">
                <a:solidFill>
                  <a:schemeClr val="bg1"/>
                </a:solidFill>
                <a:latin typeface="Arial"/>
                <a:cs typeface="Arial"/>
              </a:rPr>
              <a:t> (a similar figure of 65% was observed in May 2023)</a:t>
            </a:r>
            <a:endParaRPr lang="en-GB" dirty="0">
              <a:solidFill>
                <a:schemeClr val="bg1"/>
              </a:solidFill>
              <a:latin typeface="Calibri" panose="020F0502020204030204"/>
              <a:ea typeface="Calibri" panose="020F0502020204030204"/>
              <a:cs typeface="Calibri" panose="020F0502020204030204"/>
            </a:endParaRP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There has been a significant increase in those agreeing that their local area is well maintained, which is now at 62%. While this is something which could be attributed to seasonal changes, it still represents the highest level for this metric since tracking began.</a:t>
            </a:r>
          </a:p>
        </p:txBody>
      </p:sp>
    </p:spTree>
    <p:custDataLst>
      <p:tags r:id="rId1"/>
    </p:custDataLst>
    <p:extLst>
      <p:ext uri="{BB962C8B-B14F-4D97-AF65-F5344CB8AC3E}">
        <p14:creationId xmlns:p14="http://schemas.microsoft.com/office/powerpoint/2010/main" val="4286370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(2 of 2)</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369651" y="877020"/>
            <a:ext cx="11234974" cy="5514330"/>
          </a:xfrm>
          <a:prstGeom prst="rect">
            <a:avLst/>
          </a:prstGeom>
          <a:noFill/>
        </p:spPr>
        <p:txBody>
          <a:bodyPr wrap="square" lIns="91440" tIns="45720" rIns="91440" bIns="45720" anchor="t">
            <a:spAutoFit/>
          </a:bodyPr>
          <a:lstStyle/>
          <a:p>
            <a:pPr>
              <a:spcAft>
                <a:spcPts val="600"/>
              </a:spcAft>
            </a:pPr>
            <a:r>
              <a:rPr lang="en-GB" sz="1400" b="1" dirty="0">
                <a:solidFill>
                  <a:schemeClr val="bg1"/>
                </a:solidFill>
                <a:latin typeface="Arial"/>
                <a:cs typeface="Arial"/>
              </a:rPr>
              <a:t>SATISFACTION MEASURES – NO SIGNIFICANT CHANGE</a:t>
            </a:r>
            <a:endParaRPr lang="en-US" sz="1400" dirty="0">
              <a:solidFill>
                <a:schemeClr val="bg1"/>
              </a:solidFill>
              <a:latin typeface="Arial"/>
              <a:cs typeface="Aria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Satisfaction with health and care services has remained in line with February (62%) </a:t>
            </a:r>
          </a:p>
          <a:p>
            <a:pPr marL="285750" indent="-285750">
              <a:spcAft>
                <a:spcPts val="600"/>
              </a:spcAft>
              <a:buFont typeface="Arial" panose="020B0604020202020204" pitchFamily="34" charset="0"/>
              <a:buChar char="•"/>
            </a:pPr>
            <a:r>
              <a:rPr lang="en-GB" sz="1400" dirty="0">
                <a:solidFill>
                  <a:schemeClr val="bg1"/>
                </a:solidFill>
                <a:latin typeface="Arial"/>
                <a:cs typeface="Arial"/>
              </a:rPr>
              <a:t>Parents have remained just as satisfied with schools and colleges since February (76%). Parents of children in Primary School report the highest satisfaction (83%) while parents of children in college are the least satisfied (63%)</a:t>
            </a:r>
          </a:p>
          <a:p>
            <a:pPr marL="285750" indent="-285750">
              <a:spcAft>
                <a:spcPts val="600"/>
              </a:spcAft>
              <a:buFont typeface="Arial" panose="020B0604020202020204" pitchFamily="34" charset="0"/>
              <a:buChar char="•"/>
            </a:pPr>
            <a:r>
              <a:rPr lang="en-GB" sz="1400" dirty="0">
                <a:solidFill>
                  <a:schemeClr val="bg1"/>
                </a:solidFill>
                <a:latin typeface="Arial"/>
                <a:cs typeface="Arial"/>
              </a:rPr>
              <a:t>Satisfaction with cultural facilities continues to sit just below half (46%) and has remained in line with February. The proportion of respondents satisfied with the opportunities to take part in cultural events and activities has, however, nudged upwards (increase of 3pp to 57%) - though this is not a statistically significant change </a:t>
            </a:r>
          </a:p>
          <a:p>
            <a:pPr marL="285750" indent="-285750">
              <a:spcAft>
                <a:spcPts val="600"/>
              </a:spcAft>
              <a:buFont typeface="Arial,Sans-Serif" panose="020B0604020202020204" pitchFamily="34" charset="0"/>
              <a:buChar char="•"/>
            </a:pPr>
            <a:r>
              <a:rPr lang="en-GB" sz="1400" dirty="0">
                <a:solidFill>
                  <a:schemeClr val="bg1"/>
                </a:solidFill>
                <a:latin typeface="Arial"/>
                <a:cs typeface="Arial"/>
              </a:rPr>
              <a:t>There has been no significant change in satisfaction with the condition of roads, cycle lanes or paved pedestrian areas</a:t>
            </a:r>
            <a:endParaRPr lang="en-US" sz="1400" dirty="0">
              <a:solidFill>
                <a:schemeClr val="bg1"/>
              </a:solidFill>
              <a:latin typeface="Arial"/>
              <a:cs typeface="Arial"/>
            </a:endParaRPr>
          </a:p>
          <a:p>
            <a:pPr>
              <a:spcAft>
                <a:spcPts val="600"/>
              </a:spcAft>
            </a:pPr>
            <a:endParaRPr lang="en-GB" sz="1400" dirty="0">
              <a:solidFill>
                <a:srgbClr val="000000"/>
              </a:solidFill>
              <a:latin typeface="Arial"/>
              <a:cs typeface="Arial"/>
            </a:endParaRPr>
          </a:p>
          <a:p>
            <a:pPr>
              <a:spcAft>
                <a:spcPts val="500"/>
              </a:spcAft>
            </a:pPr>
            <a:r>
              <a:rPr lang="en-GB" sz="1400" b="1" dirty="0">
                <a:solidFill>
                  <a:schemeClr val="bg1"/>
                </a:solidFill>
                <a:latin typeface="Arial"/>
                <a:cs typeface="Arial"/>
              </a:rPr>
              <a:t>NEIGHBOURHOOD AND COMMUNITY </a:t>
            </a:r>
          </a:p>
          <a:p>
            <a:pPr marL="285750" indent="-285750">
              <a:spcAft>
                <a:spcPts val="600"/>
              </a:spcAft>
              <a:buFont typeface="Arial" panose="020B0604020202020204" pitchFamily="34" charset="0"/>
              <a:buChar char="•"/>
            </a:pPr>
            <a:r>
              <a:rPr lang="en-GB" sz="1400" dirty="0">
                <a:solidFill>
                  <a:schemeClr val="bg1"/>
                </a:solidFill>
                <a:latin typeface="Arial"/>
                <a:cs typeface="Arial"/>
              </a:rPr>
              <a:t>There has been no notable change in respondents’ sense of whether where people from different backgrounds get on well together, or in terms of levels of pride in their local area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However, there has been a significant reduction in those who ‘definitely disagree’ that their local area is a place where people look out for each other (12% in February, declining to 8% in May). A further positive signal from this survey round is the significant increase since February in those agreeing that if they needed help, people would be there for them (80% in February, increasing to 84% in May)</a:t>
            </a:r>
            <a:endParaRPr lang="en-GB" sz="1400" dirty="0">
              <a:solidFill>
                <a:schemeClr val="bg1"/>
              </a:solidFill>
              <a:latin typeface="Arial"/>
              <a:ea typeface="Calibri" panose="020F0502020204030204"/>
              <a:cs typeface="Calibri" panose="020F0502020204030204"/>
            </a:endParaRPr>
          </a:p>
          <a:p>
            <a:pPr>
              <a:spcAft>
                <a:spcPts val="500"/>
              </a:spcAft>
            </a:pPr>
            <a:r>
              <a:rPr lang="en-GB" sz="1400" b="1" dirty="0">
                <a:solidFill>
                  <a:schemeClr val="bg1"/>
                </a:solidFill>
                <a:latin typeface="Arial"/>
                <a:cs typeface="Arial"/>
              </a:rPr>
              <a:t>VOLUNTEERING</a:t>
            </a:r>
          </a:p>
          <a:p>
            <a:pPr marL="285750" indent="-285750">
              <a:spcAft>
                <a:spcPts val="600"/>
              </a:spcAft>
              <a:buFont typeface="Arial" panose="020B0604020202020204" pitchFamily="34" charset="0"/>
              <a:buChar char="•"/>
            </a:pPr>
            <a:r>
              <a:rPr lang="en-GB" sz="1400" dirty="0">
                <a:solidFill>
                  <a:schemeClr val="bg1"/>
                </a:solidFill>
                <a:latin typeface="Arial"/>
                <a:cs typeface="Arial"/>
              </a:rPr>
              <a:t>A third (30%) of respondents continue to have volunteered in the last year. Volunteering is more frequent amongst a range of demographics (e.g. younger respondents aged 16-24; but also parents; and those living in households with 4+ people)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Less positively, there has been a significant drop in those saying that they volunteer at least once a week to 12% (from 16%)</a:t>
            </a:r>
            <a:endParaRPr lang="en-GB" dirty="0">
              <a:solidFill>
                <a:schemeClr val="bg1"/>
              </a:solidFill>
            </a:endParaRPr>
          </a:p>
          <a:p>
            <a:pPr marL="742950" lvl="1" indent="-285750">
              <a:spcAft>
                <a:spcPts val="600"/>
              </a:spcAft>
              <a:buFont typeface="Arial" panose="020B0604020202020204" pitchFamily="34" charset="0"/>
              <a:buChar char="•"/>
            </a:pPr>
            <a:endParaRPr lang="en-GB" sz="1400" dirty="0">
              <a:solidFill>
                <a:schemeClr val="bg1"/>
              </a:solidFill>
              <a:latin typeface="Arial"/>
              <a:cs typeface="Arial"/>
            </a:endParaRPr>
          </a:p>
        </p:txBody>
      </p:sp>
    </p:spTree>
    <p:extLst>
      <p:ext uri="{BB962C8B-B14F-4D97-AF65-F5344CB8AC3E}">
        <p14:creationId xmlns:p14="http://schemas.microsoft.com/office/powerpoint/2010/main" val="226343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ight Brace 85">
            <a:extLst>
              <a:ext uri="{FF2B5EF4-FFF2-40B4-BE49-F238E27FC236}">
                <a16:creationId xmlns:a16="http://schemas.microsoft.com/office/drawing/2014/main" id="{250BAFEF-FF18-91E6-BC31-92256962E06E}"/>
              </a:ext>
              <a:ext uri="{C183D7F6-B498-43B3-948B-1728B52AA6E4}">
                <adec:decorative xmlns:adec="http://schemas.microsoft.com/office/drawing/2017/decorative" val="1"/>
              </a:ext>
            </a:extLst>
          </p:cNvPr>
          <p:cNvSpPr/>
          <p:nvPr/>
        </p:nvSpPr>
        <p:spPr>
          <a:xfrm>
            <a:off x="4732501" y="1404955"/>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Right Brace 96">
            <a:extLst>
              <a:ext uri="{FF2B5EF4-FFF2-40B4-BE49-F238E27FC236}">
                <a16:creationId xmlns:a16="http://schemas.microsoft.com/office/drawing/2014/main" id="{3A7CEDB2-4FF3-B221-789B-8E6356C3EB3A}"/>
              </a:ext>
              <a:ext uri="{C183D7F6-B498-43B3-948B-1728B52AA6E4}">
                <adec:decorative xmlns:adec="http://schemas.microsoft.com/office/drawing/2017/decorative" val="1"/>
              </a:ext>
            </a:extLst>
          </p:cNvPr>
          <p:cNvSpPr/>
          <p:nvPr/>
        </p:nvSpPr>
        <p:spPr>
          <a:xfrm>
            <a:off x="5725062" y="1423843"/>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Right Brace 74">
            <a:extLst>
              <a:ext uri="{FF2B5EF4-FFF2-40B4-BE49-F238E27FC236}">
                <a16:creationId xmlns:a16="http://schemas.microsoft.com/office/drawing/2014/main" id="{212085C0-3A0A-334C-BA57-E5F76472FFED}"/>
              </a:ext>
              <a:ext uri="{C183D7F6-B498-43B3-948B-1728B52AA6E4}">
                <adec:decorative xmlns:adec="http://schemas.microsoft.com/office/drawing/2017/decorative" val="1"/>
              </a:ext>
            </a:extLst>
          </p:cNvPr>
          <p:cNvSpPr/>
          <p:nvPr/>
        </p:nvSpPr>
        <p:spPr>
          <a:xfrm>
            <a:off x="3753822" y="1397043"/>
            <a:ext cx="171559" cy="27185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e 47">
            <a:extLst>
              <a:ext uri="{FF2B5EF4-FFF2-40B4-BE49-F238E27FC236}">
                <a16:creationId xmlns:a16="http://schemas.microsoft.com/office/drawing/2014/main" id="{35DCACE5-47FD-E42F-C6EF-025CBE66E715}"/>
              </a:ext>
              <a:ext uri="{C183D7F6-B498-43B3-948B-1728B52AA6E4}">
                <adec:decorative xmlns:adec="http://schemas.microsoft.com/office/drawing/2017/decorative" val="1"/>
              </a:ext>
            </a:extLst>
          </p:cNvPr>
          <p:cNvSpPr/>
          <p:nvPr/>
        </p:nvSpPr>
        <p:spPr>
          <a:xfrm>
            <a:off x="1758210" y="1383750"/>
            <a:ext cx="244750" cy="287021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itle 13"/>
          <p:cNvSpPr>
            <a:spLocks noGrp="1"/>
          </p:cNvSpPr>
          <p:nvPr>
            <p:ph type="title"/>
          </p:nvPr>
        </p:nvSpPr>
        <p:spPr>
          <a:xfrm>
            <a:off x="359757" y="164305"/>
            <a:ext cx="11670166" cy="553998"/>
          </a:xfrm>
        </p:spPr>
        <p:txBody>
          <a:bodyPr vert="horz" wrap="square" lIns="0" tIns="0" rIns="0" bIns="0" rtlCol="0" anchor="t" anchorCtr="0">
            <a:spAutoFit/>
          </a:bodyPr>
          <a:lstStyle/>
          <a:p>
            <a:pPr>
              <a:lnSpc>
                <a:spcPct val="100000"/>
              </a:lnSpc>
            </a:pPr>
            <a:r>
              <a:rPr lang="en-GB" sz="1800" b="1">
                <a:solidFill>
                  <a:schemeClr val="tx1">
                    <a:lumMod val="65000"/>
                    <a:lumOff val="35000"/>
                  </a:schemeClr>
                </a:solidFill>
                <a:latin typeface="Arial" panose="020B0604020202020204" pitchFamily="34" charset="0"/>
                <a:cs typeface="Arial" panose="020B0604020202020204" pitchFamily="34" charset="0"/>
              </a:rPr>
              <a:t>Over three quarters of respondents are </a:t>
            </a:r>
            <a:r>
              <a:rPr lang="en-GB" sz="1800" b="1">
                <a:solidFill>
                  <a:srgbClr val="388A8C"/>
                </a:solidFill>
                <a:latin typeface="Arial" panose="020B0604020202020204" pitchFamily="34" charset="0"/>
                <a:cs typeface="Arial" panose="020B0604020202020204" pitchFamily="34" charset="0"/>
              </a:rPr>
              <a:t>satisfied with their local area </a:t>
            </a:r>
            <a:r>
              <a:rPr lang="en-GB" sz="1800" b="1">
                <a:solidFill>
                  <a:schemeClr val="tx1">
                    <a:lumMod val="65000"/>
                    <a:lumOff val="35000"/>
                  </a:schemeClr>
                </a:solidFill>
                <a:latin typeface="Arial" panose="020B0604020202020204" pitchFamily="34" charset="0"/>
                <a:cs typeface="Arial" panose="020B0604020202020204" pitchFamily="34" charset="0"/>
              </a:rPr>
              <a:t>as a place to live, a significant increase since February, in line with May ‘23. This is now slightly higher than the England average...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6% are satisfied in May, compared to 74%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1982111040"/>
              </p:ext>
            </p:extLst>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0" name="Right Brace 29">
            <a:extLst>
              <a:ext uri="{FF2B5EF4-FFF2-40B4-BE49-F238E27FC236}">
                <a16:creationId xmlns:a16="http://schemas.microsoft.com/office/drawing/2014/main" id="{4B700BBB-D848-C582-46FF-8C3132E38093}"/>
              </a:ext>
              <a:ext uri="{C183D7F6-B498-43B3-948B-1728B52AA6E4}">
                <adec:decorative xmlns:adec="http://schemas.microsoft.com/office/drawing/2017/decorative" val="1"/>
              </a:ext>
            </a:extLst>
          </p:cNvPr>
          <p:cNvSpPr/>
          <p:nvPr/>
        </p:nvSpPr>
        <p:spPr>
          <a:xfrm>
            <a:off x="808998" y="1443492"/>
            <a:ext cx="207480" cy="275072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A96309CC-63DA-8413-4B85-B94672AE9C5D}"/>
              </a:ext>
              <a:ext uri="{C183D7F6-B498-43B3-948B-1728B52AA6E4}">
                <adec:decorative xmlns:adec="http://schemas.microsoft.com/office/drawing/2017/decorative" val="1"/>
              </a:ext>
            </a:extLst>
          </p:cNvPr>
          <p:cNvSpPr txBox="1"/>
          <p:nvPr/>
        </p:nvSpPr>
        <p:spPr>
          <a:xfrm>
            <a:off x="778380" y="2706076"/>
            <a:ext cx="734984" cy="276999"/>
          </a:xfrm>
          <a:prstGeom prst="rect">
            <a:avLst/>
          </a:prstGeom>
          <a:noFill/>
        </p:spPr>
        <p:txBody>
          <a:bodyPr wrap="square" rtlCol="0">
            <a:spAutoFit/>
          </a:bodyPr>
          <a:lstStyle/>
          <a:p>
            <a:pPr algn="ctr"/>
            <a:r>
              <a:rPr lang="en-GB" sz="1200" dirty="0">
                <a:solidFill>
                  <a:srgbClr val="5C5B5A"/>
                </a:solidFill>
                <a:latin typeface="Arial"/>
              </a:rPr>
              <a:t>76%</a:t>
            </a:r>
          </a:p>
        </p:txBody>
      </p:sp>
      <p:sp>
        <p:nvSpPr>
          <p:cNvPr id="50" name="TextBox 49">
            <a:extLst>
              <a:ext uri="{FF2B5EF4-FFF2-40B4-BE49-F238E27FC236}">
                <a16:creationId xmlns:a16="http://schemas.microsoft.com/office/drawing/2014/main" id="{7D9E1E36-7A5F-67E9-36C1-8B8FA108C274}"/>
              </a:ext>
              <a:ext uri="{C183D7F6-B498-43B3-948B-1728B52AA6E4}">
                <adec:decorative xmlns:adec="http://schemas.microsoft.com/office/drawing/2017/decorative" val="1"/>
              </a:ext>
            </a:extLst>
          </p:cNvPr>
          <p:cNvSpPr txBox="1"/>
          <p:nvPr/>
        </p:nvSpPr>
        <p:spPr>
          <a:xfrm>
            <a:off x="1774550" y="2692469"/>
            <a:ext cx="734984" cy="276999"/>
          </a:xfrm>
          <a:prstGeom prst="rect">
            <a:avLst/>
          </a:prstGeom>
          <a:noFill/>
        </p:spPr>
        <p:txBody>
          <a:bodyPr wrap="square" rtlCol="0">
            <a:spAutoFit/>
          </a:bodyPr>
          <a:lstStyle/>
          <a:p>
            <a:pPr algn="ctr"/>
            <a:r>
              <a:rPr lang="en-GB" sz="1200">
                <a:solidFill>
                  <a:srgbClr val="5C5B5A"/>
                </a:solidFill>
                <a:latin typeface="Arial"/>
              </a:rPr>
              <a:t>75%</a:t>
            </a:r>
          </a:p>
        </p:txBody>
      </p:sp>
      <p:sp>
        <p:nvSpPr>
          <p:cNvPr id="62" name="Right Brace 61">
            <a:extLst>
              <a:ext uri="{FF2B5EF4-FFF2-40B4-BE49-F238E27FC236}">
                <a16:creationId xmlns:a16="http://schemas.microsoft.com/office/drawing/2014/main" id="{02F4DF3B-C713-408C-8E9E-7B6909887CD4}"/>
              </a:ext>
              <a:ext uri="{C183D7F6-B498-43B3-948B-1728B52AA6E4}">
                <adec:decorative xmlns:adec="http://schemas.microsoft.com/office/drawing/2017/decorative" val="1"/>
              </a:ext>
            </a:extLst>
          </p:cNvPr>
          <p:cNvSpPr/>
          <p:nvPr/>
        </p:nvSpPr>
        <p:spPr>
          <a:xfrm>
            <a:off x="2775566" y="1395862"/>
            <a:ext cx="171136" cy="273861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a:extLst>
              <a:ext uri="{FF2B5EF4-FFF2-40B4-BE49-F238E27FC236}">
                <a16:creationId xmlns:a16="http://schemas.microsoft.com/office/drawing/2014/main" id="{A20B4485-C34F-21BF-6563-82D0B06E9D66}"/>
              </a:ext>
              <a:ext uri="{C183D7F6-B498-43B3-948B-1728B52AA6E4}">
                <adec:decorative xmlns:adec="http://schemas.microsoft.com/office/drawing/2017/decorative" val="1"/>
              </a:ext>
            </a:extLst>
          </p:cNvPr>
          <p:cNvSpPr txBox="1"/>
          <p:nvPr/>
        </p:nvSpPr>
        <p:spPr>
          <a:xfrm>
            <a:off x="2742335" y="2646723"/>
            <a:ext cx="734984" cy="276999"/>
          </a:xfrm>
          <a:prstGeom prst="rect">
            <a:avLst/>
          </a:prstGeom>
          <a:noFill/>
        </p:spPr>
        <p:txBody>
          <a:bodyPr wrap="square" rtlCol="0">
            <a:spAutoFit/>
          </a:bodyPr>
          <a:lstStyle/>
          <a:p>
            <a:pPr algn="ctr"/>
            <a:r>
              <a:rPr lang="en-GB" sz="1200">
                <a:solidFill>
                  <a:srgbClr val="5C5B5A"/>
                </a:solidFill>
                <a:latin typeface="Arial"/>
              </a:rPr>
              <a:t>73%</a:t>
            </a:r>
          </a:p>
        </p:txBody>
      </p:sp>
      <p:sp>
        <p:nvSpPr>
          <p:cNvPr id="77" name="TextBox 76">
            <a:extLst>
              <a:ext uri="{FF2B5EF4-FFF2-40B4-BE49-F238E27FC236}">
                <a16:creationId xmlns:a16="http://schemas.microsoft.com/office/drawing/2014/main" id="{B2C9D51F-5EB6-7C70-5D2C-D71DE68AC6CE}"/>
              </a:ext>
              <a:ext uri="{C183D7F6-B498-43B3-948B-1728B52AA6E4}">
                <adec:decorative xmlns:adec="http://schemas.microsoft.com/office/drawing/2017/decorative" val="1"/>
              </a:ext>
            </a:extLst>
          </p:cNvPr>
          <p:cNvSpPr txBox="1"/>
          <p:nvPr/>
        </p:nvSpPr>
        <p:spPr>
          <a:xfrm>
            <a:off x="3726324" y="2640662"/>
            <a:ext cx="734984" cy="276999"/>
          </a:xfrm>
          <a:prstGeom prst="rect">
            <a:avLst/>
          </a:prstGeom>
          <a:noFill/>
        </p:spPr>
        <p:txBody>
          <a:bodyPr wrap="square" rtlCol="0">
            <a:spAutoFit/>
          </a:bodyPr>
          <a:lstStyle/>
          <a:p>
            <a:pPr algn="ctr"/>
            <a:r>
              <a:rPr lang="en-GB" sz="1200" dirty="0">
                <a:solidFill>
                  <a:srgbClr val="5C5B5A"/>
                </a:solidFill>
                <a:latin typeface="Arial"/>
              </a:rPr>
              <a:t>71%</a:t>
            </a:r>
          </a:p>
        </p:txBody>
      </p:sp>
      <p:sp>
        <p:nvSpPr>
          <p:cNvPr id="87" name="TextBox 86">
            <a:extLst>
              <a:ext uri="{FF2B5EF4-FFF2-40B4-BE49-F238E27FC236}">
                <a16:creationId xmlns:a16="http://schemas.microsoft.com/office/drawing/2014/main" id="{25A16811-EE2C-705D-0917-0C098FE383D3}"/>
              </a:ext>
              <a:ext uri="{C183D7F6-B498-43B3-948B-1728B52AA6E4}">
                <adec:decorative xmlns:adec="http://schemas.microsoft.com/office/drawing/2017/decorative" val="1"/>
              </a:ext>
            </a:extLst>
          </p:cNvPr>
          <p:cNvSpPr txBox="1"/>
          <p:nvPr/>
        </p:nvSpPr>
        <p:spPr>
          <a:xfrm>
            <a:off x="4705003" y="2640662"/>
            <a:ext cx="734984" cy="276999"/>
          </a:xfrm>
          <a:prstGeom prst="rect">
            <a:avLst/>
          </a:prstGeom>
          <a:noFill/>
        </p:spPr>
        <p:txBody>
          <a:bodyPr wrap="square" rtlCol="0">
            <a:spAutoFit/>
          </a:bodyPr>
          <a:lstStyle/>
          <a:p>
            <a:pPr algn="ctr"/>
            <a:r>
              <a:rPr lang="en-GB" sz="1200">
                <a:solidFill>
                  <a:srgbClr val="5C5B5A"/>
                </a:solidFill>
                <a:latin typeface="Arial"/>
              </a:rPr>
              <a:t>72%</a:t>
            </a:r>
          </a:p>
        </p:txBody>
      </p:sp>
      <p:sp>
        <p:nvSpPr>
          <p:cNvPr id="95" name="Arrow: Down 94">
            <a:extLst>
              <a:ext uri="{FF2B5EF4-FFF2-40B4-BE49-F238E27FC236}">
                <a16:creationId xmlns:a16="http://schemas.microsoft.com/office/drawing/2014/main" id="{3E2C38A4-CE11-557E-126A-D5B43F8F09E2}"/>
              </a:ext>
              <a:ext uri="{C183D7F6-B498-43B3-948B-1728B52AA6E4}">
                <adec:decorative xmlns:adec="http://schemas.microsoft.com/office/drawing/2017/decorative" val="1"/>
              </a:ext>
            </a:extLst>
          </p:cNvPr>
          <p:cNvSpPr/>
          <p:nvPr/>
        </p:nvSpPr>
        <p:spPr>
          <a:xfrm rot="10800000">
            <a:off x="5986697" y="29136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Arrow: Down 95">
            <a:extLst>
              <a:ext uri="{FF2B5EF4-FFF2-40B4-BE49-F238E27FC236}">
                <a16:creationId xmlns:a16="http://schemas.microsoft.com/office/drawing/2014/main" id="{E9B898D0-D6AD-85B9-0B32-52D619C2271C}"/>
              </a:ext>
              <a:ext uri="{C183D7F6-B498-43B3-948B-1728B52AA6E4}">
                <adec:decorative xmlns:adec="http://schemas.microsoft.com/office/drawing/2017/decorative" val="1"/>
              </a:ext>
            </a:extLst>
          </p:cNvPr>
          <p:cNvSpPr/>
          <p:nvPr/>
        </p:nvSpPr>
        <p:spPr>
          <a:xfrm>
            <a:off x="5645366" y="50827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6C3A7AED-5183-5BD0-531E-95324B7F1B60}"/>
              </a:ext>
              <a:ext uri="{C183D7F6-B498-43B3-948B-1728B52AA6E4}">
                <adec:decorative xmlns:adec="http://schemas.microsoft.com/office/drawing/2017/decorative" val="1"/>
              </a:ext>
            </a:extLst>
          </p:cNvPr>
          <p:cNvSpPr txBox="1"/>
          <p:nvPr/>
        </p:nvSpPr>
        <p:spPr>
          <a:xfrm>
            <a:off x="5698901" y="2640662"/>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98" name="Right Brace 97">
            <a:extLst>
              <a:ext uri="{FF2B5EF4-FFF2-40B4-BE49-F238E27FC236}">
                <a16:creationId xmlns:a16="http://schemas.microsoft.com/office/drawing/2014/main" id="{8CB1EBD0-F2A0-E81C-C640-289B93CFF3D5}"/>
              </a:ext>
              <a:ext uri="{C183D7F6-B498-43B3-948B-1728B52AA6E4}">
                <adec:decorative xmlns:adec="http://schemas.microsoft.com/office/drawing/2017/decorative" val="1"/>
              </a:ext>
            </a:extLst>
          </p:cNvPr>
          <p:cNvSpPr/>
          <p:nvPr/>
        </p:nvSpPr>
        <p:spPr>
          <a:xfrm>
            <a:off x="6753639" y="1462250"/>
            <a:ext cx="171559" cy="273743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a:extLst>
              <a:ext uri="{FF2B5EF4-FFF2-40B4-BE49-F238E27FC236}">
                <a16:creationId xmlns:a16="http://schemas.microsoft.com/office/drawing/2014/main" id="{6DBEC4C5-F00D-C1AA-5544-E4A51D954B4E}"/>
              </a:ext>
              <a:ext uri="{C183D7F6-B498-43B3-948B-1728B52AA6E4}">
                <adec:decorative xmlns:adec="http://schemas.microsoft.com/office/drawing/2017/decorative" val="1"/>
              </a:ext>
            </a:extLst>
          </p:cNvPr>
          <p:cNvSpPr txBox="1"/>
          <p:nvPr/>
        </p:nvSpPr>
        <p:spPr>
          <a:xfrm>
            <a:off x="6737488" y="2640661"/>
            <a:ext cx="734984"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274808" y="106199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S10-12 GM average (</a:t>
            </a:r>
            <a:r>
              <a:rPr lang="en-GB" sz="1200" b="1">
                <a:solidFill>
                  <a:srgbClr val="5C5B5A"/>
                </a:solidFill>
                <a:latin typeface="Arial" panose="020B0604020202020204" pitchFamily="34" charset="0"/>
                <a:cs typeface="Arial" panose="020B0604020202020204" pitchFamily="34" charset="0"/>
              </a:rPr>
              <a:t>14</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274808" y="1537091"/>
            <a:ext cx="4903059"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(24%) </a:t>
            </a:r>
            <a:r>
              <a:rPr lang="en-GB" sz="1200">
                <a:solidFill>
                  <a:srgbClr val="5C5B5A"/>
                </a:solidFill>
                <a:latin typeface="Arial" panose="020B0604020202020204" pitchFamily="34" charset="0"/>
                <a:cs typeface="Arial" panose="020B0604020202020204" pitchFamily="34" charset="0"/>
              </a:rPr>
              <a:t>including those with mental ill health (28%), a mobility disability (21%), or other disability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Female respondents (16%)</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as a place to live (59%)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disagree that people in their local area look out for each other (34%)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life satisfaction (34%)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(32%)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happiness (29%)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aged 65+ and who are deprived (24%)</a:t>
            </a:r>
          </a:p>
          <a:p>
            <a:pPr>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a physical or mental health condition lasting longer than 12 months (20%)</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currently experiencing an issue in their home (20%)</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currently have caring responsibilities (18%)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(18%) specifically those renting from Local Authority / Council (20%) or a Housing Association / Trust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BBAD4FD-15F5-5F7C-CAC1-E09E55E067E9}"/>
              </a:ext>
              <a:ext uri="{C183D7F6-B498-43B3-948B-1728B52AA6E4}">
                <adec:decorative xmlns:adec="http://schemas.microsoft.com/office/drawing/2017/decorative" val="1"/>
              </a:ext>
            </a:extLst>
          </p:cNvPr>
          <p:cNvGrpSpPr/>
          <p:nvPr/>
        </p:nvGrpSpPr>
        <p:grpSpPr>
          <a:xfrm>
            <a:off x="4406783" y="5967283"/>
            <a:ext cx="2808115" cy="269304"/>
            <a:chOff x="229117" y="5927615"/>
            <a:chExt cx="2808115" cy="269304"/>
          </a:xfrm>
        </p:grpSpPr>
        <p:grpSp>
          <p:nvGrpSpPr>
            <p:cNvPr id="22" name="Group 21" descr="Green and Red arrows to signify when a statistic is significantly higher or lower than the previous survey.">
              <a:extLst>
                <a:ext uri="{FF2B5EF4-FFF2-40B4-BE49-F238E27FC236}">
                  <a16:creationId xmlns:a16="http://schemas.microsoft.com/office/drawing/2014/main" id="{8E3BD472-569F-6C6F-34EB-2BB19F7C9310}"/>
                </a:ext>
              </a:extLst>
            </p:cNvPr>
            <p:cNvGrpSpPr/>
            <p:nvPr/>
          </p:nvGrpSpPr>
          <p:grpSpPr>
            <a:xfrm>
              <a:off x="229117" y="5927615"/>
              <a:ext cx="2808115" cy="269304"/>
              <a:chOff x="520117" y="5772736"/>
              <a:chExt cx="2808115" cy="269304"/>
            </a:xfrm>
          </p:grpSpPr>
          <p:sp>
            <p:nvSpPr>
              <p:cNvPr id="25" name="Arrow: Down 24">
                <a:extLst>
                  <a:ext uri="{FF2B5EF4-FFF2-40B4-BE49-F238E27FC236}">
                    <a16:creationId xmlns:a16="http://schemas.microsoft.com/office/drawing/2014/main" id="{353072B4-EF27-02DA-5572-4517E8B3E00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D68BA16F-B34B-3783-09B4-B8AC112C09D7}"/>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17280C4A-D875-441D-A279-10BF3E73F5C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7: 1488, Survey 8: 1612, Survey 9: 1560, Survey 10: 1546, Survey 11: 1460, Survey 12: 1551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85140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a:latin typeface="Arial"/>
                <a:cs typeface="Calibri"/>
              </a:rPr>
              <a:t>As with satisfaction, there has been a slight increase from February in those who would </a:t>
            </a:r>
            <a:r>
              <a:rPr lang="en-GB" sz="1800" b="1">
                <a:solidFill>
                  <a:srgbClr val="009690"/>
                </a:solidFill>
                <a:latin typeface="Arial"/>
                <a:cs typeface="Calibri"/>
              </a:rPr>
              <a:t>recommend their local area </a:t>
            </a:r>
            <a:r>
              <a:rPr lang="en-GB" sz="1800" b="1">
                <a:latin typeface="Arial"/>
                <a:cs typeface="Calibri"/>
              </a:rPr>
              <a:t>as a place to live (79%). Those more likely to be dissatisfied include respondents with a disability and those who feel there is a lack of social cohesion in their local area</a:t>
            </a:r>
            <a:endParaRPr kumimoji="0" lang="en-GB" sz="1800" b="1" i="0" u="none" strike="noStrike" kern="1200" cap="none" spc="0" normalizeH="0" baseline="0" noProof="0">
              <a:ln>
                <a:noFill/>
              </a:ln>
              <a:solidFill>
                <a:srgbClr val="5C5B5A"/>
              </a:solidFill>
              <a:effectLst/>
              <a:uLnTx/>
              <a:uFillTx/>
              <a:latin typeface="Arial"/>
              <a:ea typeface="+mj-ea"/>
              <a:cs typeface="Calibri"/>
            </a:endParaRPr>
          </a:p>
        </p:txBody>
      </p:sp>
      <p:graphicFrame>
        <p:nvGraphicFramePr>
          <p:cNvPr id="8" name="Chart 7" descr="A stacked vertical bar chart showing how far people would agree that their would recommend their local area as a place to live. 76% agree that they would recommend it. ">
            <a:extLst>
              <a:ext uri="{FF2B5EF4-FFF2-40B4-BE49-F238E27FC236}">
                <a16:creationId xmlns:a16="http://schemas.microsoft.com/office/drawing/2014/main" id="{C021F563-ECBC-5152-F095-BE7587EA1A00}"/>
              </a:ext>
            </a:extLst>
          </p:cNvPr>
          <p:cNvGraphicFramePr/>
          <p:nvPr>
            <p:extLst>
              <p:ext uri="{D42A27DB-BD31-4B8C-83A1-F6EECF244321}">
                <p14:modId xmlns:p14="http://schemas.microsoft.com/office/powerpoint/2010/main" val="1616368924"/>
              </p:ext>
            </p:extLst>
          </p:nvPr>
        </p:nvGraphicFramePr>
        <p:xfrm>
          <a:off x="371134" y="465498"/>
          <a:ext cx="5958382" cy="5756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A stacked vertical bar chart showing how far people would agree that their would recommend their local area as a place to live. 76% agree that they would recommend it. ">
            <a:extLst>
              <a:ext uri="{FF2B5EF4-FFF2-40B4-BE49-F238E27FC236}">
                <a16:creationId xmlns:a16="http://schemas.microsoft.com/office/drawing/2014/main" id="{9D2D4730-6292-8881-E02A-C5D75C328AA8}"/>
              </a:ext>
            </a:extLst>
          </p:cNvPr>
          <p:cNvGraphicFramePr/>
          <p:nvPr>
            <p:extLst>
              <p:ext uri="{D42A27DB-BD31-4B8C-83A1-F6EECF244321}">
                <p14:modId xmlns:p14="http://schemas.microsoft.com/office/powerpoint/2010/main" val="3341194135"/>
              </p:ext>
            </p:extLst>
          </p:nvPr>
        </p:nvGraphicFramePr>
        <p:xfrm>
          <a:off x="404024" y="2264707"/>
          <a:ext cx="5958382" cy="5273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descr="A stacked vertical line chart showing how far people would agree that their would recommend their local area as a place to live. 29% definitely agree and 50% tend to agree that they would recommend it. ">
            <a:extLst>
              <a:ext uri="{FF2B5EF4-FFF2-40B4-BE49-F238E27FC236}">
                <a16:creationId xmlns:a16="http://schemas.microsoft.com/office/drawing/2014/main" id="{15CA7362-A27E-C1BD-90C9-8F34864EA26C}"/>
              </a:ext>
            </a:extLst>
          </p:cNvPr>
          <p:cNvGraphicFramePr/>
          <p:nvPr>
            <p:extLst>
              <p:ext uri="{D42A27DB-BD31-4B8C-83A1-F6EECF244321}">
                <p14:modId xmlns:p14="http://schemas.microsoft.com/office/powerpoint/2010/main" val="679888905"/>
              </p:ext>
            </p:extLst>
          </p:nvPr>
        </p:nvGraphicFramePr>
        <p:xfrm>
          <a:off x="410133" y="1387941"/>
          <a:ext cx="5958382" cy="5273038"/>
        </p:xfrm>
        <a:graphic>
          <a:graphicData uri="http://schemas.openxmlformats.org/drawingml/2006/chart">
            <c:chart xmlns:c="http://schemas.openxmlformats.org/drawingml/2006/chart" xmlns:r="http://schemas.openxmlformats.org/officeDocument/2006/relationships" r:id="rId6"/>
          </a:graphicData>
        </a:graphic>
      </p:graphicFrame>
      <p:sp>
        <p:nvSpPr>
          <p:cNvPr id="41" name="TextBox 40">
            <a:extLst>
              <a:ext uri="{FF2B5EF4-FFF2-40B4-BE49-F238E27FC236}">
                <a16:creationId xmlns:a16="http://schemas.microsoft.com/office/drawing/2014/main" id="{1528D6A0-4205-FE04-E0BD-64A6C3E8A818}"/>
              </a:ext>
            </a:extLst>
          </p:cNvPr>
          <p:cNvSpPr txBox="1"/>
          <p:nvPr/>
        </p:nvSpPr>
        <p:spPr>
          <a:xfrm>
            <a:off x="799897" y="1251880"/>
            <a:ext cx="5044348" cy="784830"/>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To what extent do you agree or disagree with the statement: I would recommend my local area as a place to live</a:t>
            </a:r>
          </a:p>
        </p:txBody>
      </p:sp>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6455391" y="129850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S10-12 GM average (21%)*:</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6455391" y="1773601"/>
            <a:ext cx="4903059" cy="43553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Respondents who are not heterosexual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Respondents with a disability (32%) including those with mental ill health (38%), a mobility disability (28%) or other disability (34%)</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do not agree that people from different backgrounds get on well together (53%)</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do not feel the things they do in their life are worthwhile (42%)</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do not agree that they are able to look after their own health (40%)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(36%) </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renting their home (28%) specifically those renting from a Local Authority / Council (29%), or a Housing Association / Trust (32%)</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finding it difficult to afford energy costs (28%) or their rent or mortgage (28%)</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up to £15,599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do not have the ability to save any money in the next 12 months (27%)</a:t>
            </a:r>
          </a:p>
        </p:txBody>
      </p:sp>
      <p:sp>
        <p:nvSpPr>
          <p:cNvPr id="30" name="TextBox 29">
            <a:extLst>
              <a:ext uri="{FF2B5EF4-FFF2-40B4-BE49-F238E27FC236}">
                <a16:creationId xmlns:a16="http://schemas.microsoft.com/office/drawing/2014/main" id="{E95DFEF4-222E-4D9D-95EA-464AB6C6136F}"/>
              </a:ext>
            </a:extLst>
          </p:cNvPr>
          <p:cNvSpPr txBox="1"/>
          <p:nvPr/>
        </p:nvSpPr>
        <p:spPr>
          <a:xfrm>
            <a:off x="7954165" y="6083051"/>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S10+11+12</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12: 1551</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974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885721"/>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carried out </a:t>
            </a:r>
            <a:r>
              <a:rPr lang="en-GB" sz="1400" b="1" dirty="0">
                <a:solidFill>
                  <a:srgbClr val="009690"/>
                </a:solidFill>
                <a:latin typeface="Arial" panose="020B0604020202020204"/>
              </a:rPr>
              <a:t>between 13</a:t>
            </a:r>
            <a:r>
              <a:rPr lang="en-GB" sz="1400" b="1" baseline="30000" dirty="0">
                <a:solidFill>
                  <a:srgbClr val="009690"/>
                </a:solidFill>
                <a:latin typeface="Arial" panose="020B0604020202020204"/>
              </a:rPr>
              <a:t>th</a:t>
            </a:r>
            <a:r>
              <a:rPr lang="en-GB" sz="1400" b="1" dirty="0">
                <a:solidFill>
                  <a:srgbClr val="009690"/>
                </a:solidFill>
                <a:latin typeface="Arial" panose="020B0604020202020204"/>
              </a:rPr>
              <a:t> and 25</a:t>
            </a:r>
            <a:r>
              <a:rPr lang="en-GB" sz="1400" b="1" baseline="30000" dirty="0">
                <a:solidFill>
                  <a:srgbClr val="009690"/>
                </a:solidFill>
                <a:latin typeface="Arial" panose="020B0604020202020204"/>
              </a:rPr>
              <a:t>th</a:t>
            </a:r>
            <a:r>
              <a:rPr lang="en-GB" sz="1400" b="1" dirty="0">
                <a:solidFill>
                  <a:srgbClr val="009690"/>
                </a:solidFill>
                <a:latin typeface="Arial" panose="020B0604020202020204"/>
              </a:rPr>
              <a:t> May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2024, with a representative sample of </a:t>
            </a:r>
            <a:r>
              <a:rPr lang="en-GB" sz="1400" b="1" dirty="0">
                <a:solidFill>
                  <a:srgbClr val="009690"/>
                </a:solidFill>
                <a:latin typeface="Arial" panose="020B0604020202020204"/>
              </a:rPr>
              <a:t>1,551</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residents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across all ten Greater Manchester local authority areas.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dirty="0">
                <a:latin typeface="Arial" panose="020B0604020202020204"/>
                <a:cs typeface="Arial"/>
              </a:rPr>
              <a:t>The report is divided into themed sections, providing an overview into </a:t>
            </a:r>
            <a:r>
              <a:rPr lang="en-GB" sz="1400" b="1" dirty="0">
                <a:solidFill>
                  <a:srgbClr val="009690"/>
                </a:solidFill>
                <a:latin typeface="Arial" panose="020B0604020202020204"/>
                <a:cs typeface="Arial"/>
              </a:rPr>
              <a:t>respondents’ feelings and behaviours around personal health and wellbeing, healthy homes, satisfaction with their local area, costs of living and digital access</a:t>
            </a:r>
            <a:r>
              <a:rPr lang="en-GB" sz="1400" dirty="0">
                <a:latin typeface="Arial" panose="020B0604020202020204"/>
                <a:cs typeface="Arial"/>
              </a:rPr>
              <a:t>.</a:t>
            </a:r>
            <a:endParaRPr lang="en-GB" sz="1400" dirty="0">
              <a:latin typeface="Arial" panose="020B0604020202020204"/>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a:t>
            </a:r>
            <a:r>
              <a:rPr lang="en-GB" sz="1400" dirty="0">
                <a:latin typeface="Arial" panose="020B0604020202020204"/>
              </a:rPr>
              <a:t>May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(survey 12) is presented alongside that from similar Greater Manchester resident surveys undertaken in February 2024 (survey 11) and November 2023 (survey 10).</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following approaches have been used, as felt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healthy homes </a:t>
            </a:r>
            <a:r>
              <a:rPr lang="en-GB" sz="1400" dirty="0">
                <a:latin typeface="Arial" panose="020B0604020202020204"/>
              </a:rPr>
              <a:t>– merged data from surveys 10, 11 and 12 is shown</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10+11+12</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is used, drawing on telephone </a:t>
            </a:r>
            <a:r>
              <a:rPr lang="en-GB" sz="1400" dirty="0">
                <a:latin typeface="Arial" panose="020B0604020202020204"/>
              </a:rPr>
              <a:t>(10 + 11) and face-to-face (survey 12) responses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lang="en-GB" sz="1400" dirty="0">
                <a:latin typeface="Arial" panose="020B0604020202020204"/>
                <a:cs typeface="Arial"/>
              </a:rPr>
              <a:t>To provide a national comparison, where available, </a:t>
            </a:r>
            <a:r>
              <a:rPr lang="en-GB" sz="1400" b="1" dirty="0">
                <a:solidFill>
                  <a:srgbClr val="009690"/>
                </a:solidFill>
                <a:latin typeface="Arial" panose="020B0604020202020204"/>
                <a:cs typeface="Arial"/>
              </a:rPr>
              <a:t>Greater Manchester findings are presented alongside the most recent benchmarking data from relevant national surveys</a:t>
            </a:r>
            <a:r>
              <a:rPr lang="en-GB" sz="1400" dirty="0">
                <a:latin typeface="Arial" panose="020B0604020202020204"/>
                <a:cs typeface="Arial"/>
              </a:rPr>
              <a:t> – for example, published figures from the Office for National Statistics (ONS) and the Department for Culture Media and Sport (DCMS).</a:t>
            </a:r>
            <a:endParaRPr lang="en-GB" sz="1400" dirty="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Respondents continue to be more satisfied than not with </a:t>
            </a:r>
            <a:r>
              <a:rPr kumimoji="0" lang="en-GB" sz="1800" b="1" i="0" u="none" strike="noStrike" kern="1200" cap="none" spc="0" normalizeH="0" baseline="0" noProof="0" dirty="0">
                <a:ln>
                  <a:noFill/>
                </a:ln>
                <a:solidFill>
                  <a:srgbClr val="009690"/>
                </a:solidFill>
                <a:effectLst/>
                <a:uLnTx/>
                <a:uFillTx/>
                <a:latin typeface="Arial"/>
                <a:ea typeface="+mn-ea"/>
                <a:cs typeface="+mn-cs"/>
              </a:rPr>
              <a:t>transport and travel facilities</a:t>
            </a:r>
            <a:r>
              <a:rPr kumimoji="0" lang="en-GB" sz="1800" b="1" i="0" u="none" strike="noStrike" kern="1200" cap="none" spc="0" normalizeH="0" baseline="0" noProof="0" dirty="0">
                <a:ln>
                  <a:noFill/>
                </a:ln>
                <a:solidFill>
                  <a:srgbClr val="5C5B5A"/>
                </a:solidFill>
                <a:effectLst/>
                <a:uLnTx/>
                <a:uFillTx/>
                <a:latin typeface="Arial"/>
                <a:ea typeface="+mn-ea"/>
                <a:cs typeface="+mn-cs"/>
              </a:rPr>
              <a:t>. Since February there ha</a:t>
            </a:r>
            <a:r>
              <a:rPr lang="en-GB" sz="1800" b="1" dirty="0" err="1">
                <a:solidFill>
                  <a:srgbClr val="5C5B5A"/>
                </a:solidFill>
                <a:latin typeface="Arial"/>
                <a:ea typeface="+mn-ea"/>
                <a:cs typeface="+mn-cs"/>
              </a:rPr>
              <a:t>ve</a:t>
            </a:r>
            <a:r>
              <a:rPr lang="en-GB" sz="1800" b="1" dirty="0">
                <a:solidFill>
                  <a:srgbClr val="5C5B5A"/>
                </a:solidFill>
                <a:latin typeface="Arial"/>
                <a:ea typeface="+mn-ea"/>
                <a:cs typeface="+mn-cs"/>
              </a:rPr>
              <a:t> been significant increases in those who are fairly satisfied with the availability of public transport, bus services and train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5% are satisfied with the availability of public transport. 58%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980399001"/>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0C885D80-56EC-FCD1-622C-CE28D8645C31}"/>
              </a:ext>
              <a:ext uri="{C183D7F6-B498-43B3-948B-1728B52AA6E4}">
                <adec:decorative xmlns:adec="http://schemas.microsoft.com/office/drawing/2017/decorative" val="1"/>
              </a:ext>
            </a:extLst>
          </p:cNvPr>
          <p:cNvSpPr txBox="1"/>
          <p:nvPr/>
        </p:nvSpPr>
        <p:spPr>
          <a:xfrm>
            <a:off x="1473742" y="242343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 uri="{C183D7F6-B498-43B3-948B-1728B52AA6E4}">
                <adec:decorative xmlns:adec="http://schemas.microsoft.com/office/drawing/2017/decorative" val="1"/>
              </a:ext>
            </a:extLst>
          </p:cNvPr>
          <p:cNvSpPr txBox="1"/>
          <p:nvPr/>
        </p:nvSpPr>
        <p:spPr>
          <a:xfrm>
            <a:off x="1442304" y="34882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(+5</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 uri="{C183D7F6-B498-43B3-948B-1728B52AA6E4}">
                <adec:decorative xmlns:adec="http://schemas.microsoft.com/office/drawing/2017/decorative" val="1"/>
              </a:ext>
            </a:extLst>
          </p:cNvPr>
          <p:cNvSpPr txBox="1"/>
          <p:nvPr/>
        </p:nvSpPr>
        <p:spPr>
          <a:xfrm>
            <a:off x="1425461" y="43341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 uri="{C183D7F6-B498-43B3-948B-1728B52AA6E4}">
                <adec:decorative xmlns:adec="http://schemas.microsoft.com/office/drawing/2017/decorative" val="1"/>
              </a:ext>
            </a:extLst>
          </p:cNvPr>
          <p:cNvSpPr txBox="1"/>
          <p:nvPr/>
        </p:nvSpPr>
        <p:spPr>
          <a:xfrm>
            <a:off x="1460727" y="46576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 uri="{C183D7F6-B498-43B3-948B-1728B52AA6E4}">
                <adec:decorative xmlns:adec="http://schemas.microsoft.com/office/drawing/2017/decorative" val="1"/>
              </a:ext>
            </a:extLst>
          </p:cNvPr>
          <p:cNvSpPr txBox="1"/>
          <p:nvPr/>
        </p:nvSpPr>
        <p:spPr>
          <a:xfrm>
            <a:off x="1621461" y="481477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 uri="{C183D7F6-B498-43B3-948B-1728B52AA6E4}">
                <adec:decorative xmlns:adec="http://schemas.microsoft.com/office/drawing/2017/decorative" val="1"/>
              </a:ext>
            </a:extLst>
          </p:cNvPr>
          <p:cNvSpPr txBox="1"/>
          <p:nvPr/>
        </p:nvSpPr>
        <p:spPr>
          <a:xfrm>
            <a:off x="1618763" y="50000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28476" y="2064091"/>
            <a:ext cx="184349" cy="19625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 uri="{C183D7F6-B498-43B3-948B-1728B52AA6E4}">
                <adec:decorative xmlns:adec="http://schemas.microsoft.com/office/drawing/2017/decorative" val="0"/>
              </a:ext>
            </a:extLst>
          </p:cNvPr>
          <p:cNvSpPr txBox="1"/>
          <p:nvPr/>
        </p:nvSpPr>
        <p:spPr>
          <a:xfrm>
            <a:off x="2503568" y="2854964"/>
            <a:ext cx="931743" cy="523220"/>
          </a:xfrm>
          <a:prstGeom prst="rect">
            <a:avLst/>
          </a:prstGeom>
          <a:noFill/>
        </p:spPr>
        <p:txBody>
          <a:bodyPr wrap="square" rtlCol="0">
            <a:spAutoFit/>
          </a:bodyPr>
          <a:lstStyle/>
          <a:p>
            <a:pPr algn="ctr"/>
            <a:r>
              <a:rPr lang="en-GB" sz="1400" b="1">
                <a:solidFill>
                  <a:srgbClr val="5C5B5A"/>
                </a:solidFill>
                <a:latin typeface="Arial"/>
              </a:rPr>
              <a:t>65%</a:t>
            </a:r>
          </a:p>
          <a:p>
            <a:pPr algn="ctr"/>
            <a:r>
              <a:rPr lang="en-GB" sz="1400" b="1">
                <a:solidFill>
                  <a:srgbClr val="5C5B5A"/>
                </a:solidFill>
                <a:latin typeface="Arial"/>
              </a:rPr>
              <a:t>(+2pp)</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27785" y="4483060"/>
            <a:ext cx="187067" cy="65096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13510" y="4558601"/>
            <a:ext cx="931743" cy="523220"/>
          </a:xfrm>
          <a:prstGeom prst="rect">
            <a:avLst/>
          </a:prstGeom>
          <a:noFill/>
        </p:spPr>
        <p:txBody>
          <a:bodyPr wrap="square" rtlCol="0">
            <a:spAutoFit/>
          </a:bodyPr>
          <a:lstStyle/>
          <a:p>
            <a:pPr algn="ctr"/>
            <a:r>
              <a:rPr lang="en-GB" sz="1400" b="1">
                <a:solidFill>
                  <a:srgbClr val="5C5B5A"/>
                </a:solidFill>
                <a:latin typeface="Arial"/>
              </a:rPr>
              <a:t>14%</a:t>
            </a:r>
          </a:p>
          <a:p>
            <a:pPr algn="ctr"/>
            <a:r>
              <a:rPr lang="en-GB" sz="1400" b="1">
                <a:solidFill>
                  <a:srgbClr val="5C5B5A"/>
                </a:solidFill>
                <a:latin typeface="Arial"/>
              </a:rPr>
              <a:t>(-4pp)</a:t>
            </a:r>
          </a:p>
        </p:txBody>
      </p:sp>
      <p:sp>
        <p:nvSpPr>
          <p:cNvPr id="2" name="TextBox 1">
            <a:extLst>
              <a:ext uri="{FF2B5EF4-FFF2-40B4-BE49-F238E27FC236}">
                <a16:creationId xmlns:a16="http://schemas.microsoft.com/office/drawing/2014/main" id="{6C4035EC-BF62-B766-DAB6-D00CFBC080F0}"/>
              </a:ext>
              <a:ext uri="{C183D7F6-B498-43B3-948B-1728B52AA6E4}">
                <adec:decorative xmlns:adec="http://schemas.microsoft.com/office/drawing/2017/decorative" val="1"/>
              </a:ext>
            </a:extLst>
          </p:cNvPr>
          <p:cNvSpPr txBox="1"/>
          <p:nvPr/>
        </p:nvSpPr>
        <p:spPr>
          <a:xfrm>
            <a:off x="4366580" y="242343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9D1EEBFF-30F5-D37D-8AA3-D2457ED54E36}"/>
              </a:ext>
              <a:ext uri="{C183D7F6-B498-43B3-948B-1728B52AA6E4}">
                <adec:decorative xmlns:adec="http://schemas.microsoft.com/office/drawing/2017/decorative" val="1"/>
              </a:ext>
            </a:extLst>
          </p:cNvPr>
          <p:cNvSpPr txBox="1"/>
          <p:nvPr/>
        </p:nvSpPr>
        <p:spPr>
          <a:xfrm>
            <a:off x="4348947" y="32940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(+5</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07B3C56-EB29-7746-D3A5-F603E9BEB91A}"/>
              </a:ext>
              <a:ext uri="{C183D7F6-B498-43B3-948B-1728B52AA6E4}">
                <adec:decorative xmlns:adec="http://schemas.microsoft.com/office/drawing/2017/decorative" val="1"/>
              </a:ext>
            </a:extLst>
          </p:cNvPr>
          <p:cNvSpPr txBox="1"/>
          <p:nvPr/>
        </p:nvSpPr>
        <p:spPr>
          <a:xfrm>
            <a:off x="4366580" y="41098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E486C2AA-0CCF-4F1E-8D8F-24ACAB982E5D}"/>
              </a:ext>
              <a:ext uri="{C183D7F6-B498-43B3-948B-1728B52AA6E4}">
                <adec:decorative xmlns:adec="http://schemas.microsoft.com/office/drawing/2017/decorative" val="1"/>
              </a:ext>
            </a:extLst>
          </p:cNvPr>
          <p:cNvSpPr txBox="1"/>
          <p:nvPr/>
        </p:nvSpPr>
        <p:spPr>
          <a:xfrm>
            <a:off x="4366580" y="44319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53CDB7B8-A750-C438-0009-D98D19707A81}"/>
              </a:ext>
              <a:ext uri="{C183D7F6-B498-43B3-948B-1728B52AA6E4}">
                <adec:decorative xmlns:adec="http://schemas.microsoft.com/office/drawing/2017/decorative" val="1"/>
              </a:ext>
            </a:extLst>
          </p:cNvPr>
          <p:cNvSpPr txBox="1"/>
          <p:nvPr/>
        </p:nvSpPr>
        <p:spPr>
          <a:xfrm>
            <a:off x="4756952" y="46330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 name="TextBox 9">
            <a:extLst>
              <a:ext uri="{FF2B5EF4-FFF2-40B4-BE49-F238E27FC236}">
                <a16:creationId xmlns:a16="http://schemas.microsoft.com/office/drawing/2014/main" id="{7D76BEFF-2BEB-7181-63AE-583058F975F1}"/>
              </a:ext>
              <a:ext uri="{C183D7F6-B498-43B3-948B-1728B52AA6E4}">
                <adec:decorative xmlns:adec="http://schemas.microsoft.com/office/drawing/2017/decorative" val="1"/>
              </a:ext>
            </a:extLst>
          </p:cNvPr>
          <p:cNvSpPr txBox="1"/>
          <p:nvPr/>
        </p:nvSpPr>
        <p:spPr>
          <a:xfrm>
            <a:off x="4756952" y="488952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75959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438546" y="2722953"/>
            <a:ext cx="862017" cy="523220"/>
          </a:xfrm>
          <a:prstGeom prst="rect">
            <a:avLst/>
          </a:prstGeom>
          <a:noFill/>
        </p:spPr>
        <p:txBody>
          <a:bodyPr wrap="square" rtlCol="0">
            <a:spAutoFit/>
          </a:bodyPr>
          <a:lstStyle/>
          <a:p>
            <a:pPr algn="ctr"/>
            <a:r>
              <a:rPr lang="en-GB" sz="1400" b="1">
                <a:solidFill>
                  <a:srgbClr val="5C5B5A"/>
                </a:solidFill>
                <a:latin typeface="Arial"/>
              </a:rPr>
              <a:t>58%</a:t>
            </a:r>
          </a:p>
          <a:p>
            <a:pPr algn="ctr"/>
            <a:r>
              <a:rPr lang="en-GB" sz="1400" b="1">
                <a:solidFill>
                  <a:srgbClr val="5C5B5A"/>
                </a:solidFill>
                <a:latin typeface="Arial"/>
              </a:rPr>
              <a:t>(+3pp)</a:t>
            </a:r>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28402" y="4301843"/>
            <a:ext cx="177967" cy="602023"/>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05840" y="4407201"/>
            <a:ext cx="931743" cy="523220"/>
          </a:xfrm>
          <a:prstGeom prst="rect">
            <a:avLst/>
          </a:prstGeom>
          <a:noFill/>
        </p:spPr>
        <p:txBody>
          <a:bodyPr wrap="square" rtlCol="0">
            <a:spAutoFit/>
          </a:bodyPr>
          <a:lstStyle/>
          <a:p>
            <a:pPr algn="ctr"/>
            <a:r>
              <a:rPr lang="en-GB" sz="1400" b="1">
                <a:solidFill>
                  <a:srgbClr val="5C5B5A"/>
                </a:solidFill>
                <a:latin typeface="Arial"/>
              </a:rPr>
              <a:t>15%</a:t>
            </a:r>
          </a:p>
          <a:p>
            <a:pPr algn="ctr"/>
            <a:r>
              <a:rPr lang="en-GB" sz="1400" b="1">
                <a:solidFill>
                  <a:srgbClr val="5C5B5A"/>
                </a:solidFill>
                <a:latin typeface="Arial"/>
              </a:rPr>
              <a:t>(-4pp)</a:t>
            </a:r>
          </a:p>
        </p:txBody>
      </p:sp>
      <p:sp>
        <p:nvSpPr>
          <p:cNvPr id="95" name="TextBox 94">
            <a:extLst>
              <a:ext uri="{FF2B5EF4-FFF2-40B4-BE49-F238E27FC236}">
                <a16:creationId xmlns:a16="http://schemas.microsoft.com/office/drawing/2014/main" id="{47F78CF9-2532-86D5-EF26-90C08DF77322}"/>
              </a:ext>
              <a:ext uri="{C183D7F6-B498-43B3-948B-1728B52AA6E4}">
                <adec:decorative xmlns:adec="http://schemas.microsoft.com/office/drawing/2017/decorative" val="1"/>
              </a:ext>
            </a:extLst>
          </p:cNvPr>
          <p:cNvSpPr txBox="1"/>
          <p:nvPr/>
        </p:nvSpPr>
        <p:spPr>
          <a:xfrm>
            <a:off x="10179317" y="236789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6" name="TextBox 95">
            <a:extLst>
              <a:ext uri="{FF2B5EF4-FFF2-40B4-BE49-F238E27FC236}">
                <a16:creationId xmlns:a16="http://schemas.microsoft.com/office/drawing/2014/main" id="{84722E8B-CEB7-DCAD-3E15-D3DCFE531E63}"/>
              </a:ext>
              <a:ext uri="{C183D7F6-B498-43B3-948B-1728B52AA6E4}">
                <adec:decorative xmlns:adec="http://schemas.microsoft.com/office/drawing/2017/decorative" val="1"/>
              </a:ext>
            </a:extLst>
          </p:cNvPr>
          <p:cNvSpPr txBox="1"/>
          <p:nvPr/>
        </p:nvSpPr>
        <p:spPr>
          <a:xfrm>
            <a:off x="10119204" y="309391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99" name="TextBox 98">
            <a:extLst>
              <a:ext uri="{FF2B5EF4-FFF2-40B4-BE49-F238E27FC236}">
                <a16:creationId xmlns:a16="http://schemas.microsoft.com/office/drawing/2014/main" id="{A6F7D2D6-678F-B383-10FD-370DD2C0BB9A}"/>
              </a:ext>
              <a:ext uri="{C183D7F6-B498-43B3-948B-1728B52AA6E4}">
                <adec:decorative xmlns:adec="http://schemas.microsoft.com/office/drawing/2017/decorative" val="1"/>
              </a:ext>
            </a:extLst>
          </p:cNvPr>
          <p:cNvSpPr txBox="1"/>
          <p:nvPr/>
        </p:nvSpPr>
        <p:spPr>
          <a:xfrm>
            <a:off x="10161683" y="361036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7" name="TextBox 96">
            <a:extLst>
              <a:ext uri="{FF2B5EF4-FFF2-40B4-BE49-F238E27FC236}">
                <a16:creationId xmlns:a16="http://schemas.microsoft.com/office/drawing/2014/main" id="{FD680A04-7BF3-09AB-522A-FB7102B0E27A}"/>
              </a:ext>
              <a:ext uri="{C183D7F6-B498-43B3-948B-1728B52AA6E4}">
                <adec:decorative xmlns:adec="http://schemas.microsoft.com/office/drawing/2017/decorative" val="1"/>
              </a:ext>
            </a:extLst>
          </p:cNvPr>
          <p:cNvSpPr txBox="1"/>
          <p:nvPr/>
        </p:nvSpPr>
        <p:spPr>
          <a:xfrm>
            <a:off x="10492440" y="393023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8" name="TextBox 97">
            <a:extLst>
              <a:ext uri="{FF2B5EF4-FFF2-40B4-BE49-F238E27FC236}">
                <a16:creationId xmlns:a16="http://schemas.microsoft.com/office/drawing/2014/main" id="{920989BF-B43E-17B3-8E17-2FEC5D806BAC}"/>
              </a:ext>
              <a:ext uri="{C183D7F6-B498-43B3-948B-1728B52AA6E4}">
                <adec:decorative xmlns:adec="http://schemas.microsoft.com/office/drawing/2017/decorative" val="1"/>
              </a:ext>
            </a:extLst>
          </p:cNvPr>
          <p:cNvSpPr txBox="1"/>
          <p:nvPr/>
        </p:nvSpPr>
        <p:spPr>
          <a:xfrm>
            <a:off x="10470639" y="37930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0" name="TextBox 99">
            <a:extLst>
              <a:ext uri="{FF2B5EF4-FFF2-40B4-BE49-F238E27FC236}">
                <a16:creationId xmlns:a16="http://schemas.microsoft.com/office/drawing/2014/main" id="{2BEA893F-0605-9F7C-D77C-16B677AD9BD4}"/>
              </a:ext>
              <a:ext uri="{C183D7F6-B498-43B3-948B-1728B52AA6E4}">
                <adec:decorative xmlns:adec="http://schemas.microsoft.com/office/drawing/2017/decorative" val="1"/>
              </a:ext>
            </a:extLst>
          </p:cNvPr>
          <p:cNvSpPr txBox="1"/>
          <p:nvPr/>
        </p:nvSpPr>
        <p:spPr>
          <a:xfrm>
            <a:off x="10152305" y="43297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B6BFE5E3-1325-FAD4-C56B-75234E4D57FC}"/>
              </a:ext>
              <a:ext uri="{C183D7F6-B498-43B3-948B-1728B52AA6E4}">
                <adec:decorative xmlns:adec="http://schemas.microsoft.com/office/drawing/2017/decorative" val="1"/>
              </a:ext>
            </a:extLst>
          </p:cNvPr>
          <p:cNvSpPr txBox="1"/>
          <p:nvPr/>
        </p:nvSpPr>
        <p:spPr>
          <a:xfrm>
            <a:off x="10570539" y="478606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6219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0"/>
              </a:ext>
            </a:extLst>
          </p:cNvPr>
          <p:cNvSpPr txBox="1"/>
          <p:nvPr/>
        </p:nvSpPr>
        <p:spPr>
          <a:xfrm>
            <a:off x="8362349" y="2530801"/>
            <a:ext cx="886661" cy="523220"/>
          </a:xfrm>
          <a:prstGeom prst="rect">
            <a:avLst/>
          </a:prstGeom>
          <a:noFill/>
        </p:spPr>
        <p:txBody>
          <a:bodyPr wrap="square" rtlCol="0">
            <a:spAutoFit/>
          </a:bodyPr>
          <a:lstStyle/>
          <a:p>
            <a:pPr algn="ctr"/>
            <a:r>
              <a:rPr lang="en-GB" sz="1400" b="1">
                <a:solidFill>
                  <a:srgbClr val="5C5B5A"/>
                </a:solidFill>
                <a:latin typeface="Arial"/>
              </a:rPr>
              <a:t>46%</a:t>
            </a:r>
          </a:p>
          <a:p>
            <a:pPr algn="ctr"/>
            <a:r>
              <a:rPr lang="en-GB" sz="1400" b="1">
                <a:solidFill>
                  <a:srgbClr val="5C5B5A"/>
                </a:solidFill>
                <a:latin typeface="Arial"/>
              </a:rPr>
              <a:t>(+3pp)</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29196" y="4109863"/>
            <a:ext cx="200042" cy="50838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298818" y="4153437"/>
            <a:ext cx="931743" cy="523220"/>
          </a:xfrm>
          <a:prstGeom prst="rect">
            <a:avLst/>
          </a:prstGeom>
          <a:noFill/>
        </p:spPr>
        <p:txBody>
          <a:bodyPr wrap="square" rtlCol="0">
            <a:spAutoFit/>
          </a:bodyPr>
          <a:lstStyle/>
          <a:p>
            <a:pPr algn="ctr"/>
            <a:r>
              <a:rPr lang="en-GB" sz="1400" b="1">
                <a:solidFill>
                  <a:srgbClr val="5C5B5A"/>
                </a:solidFill>
                <a:latin typeface="Arial"/>
              </a:rPr>
              <a:t>17%</a:t>
            </a:r>
          </a:p>
          <a:p>
            <a:pPr algn="ctr"/>
            <a:r>
              <a:rPr lang="en-GB" sz="1400" b="1">
                <a:solidFill>
                  <a:srgbClr val="5C5B5A"/>
                </a:solidFill>
                <a:latin typeface="Arial"/>
              </a:rPr>
              <a:t>(-3pp)</a:t>
            </a:r>
          </a:p>
        </p:txBody>
      </p:sp>
      <p:sp>
        <p:nvSpPr>
          <p:cNvPr id="105" name="TextBox 104">
            <a:extLst>
              <a:ext uri="{FF2B5EF4-FFF2-40B4-BE49-F238E27FC236}">
                <a16:creationId xmlns:a16="http://schemas.microsoft.com/office/drawing/2014/main" id="{FBAC7DF0-EE5D-8A02-0BAC-341400C08FF2}"/>
              </a:ext>
              <a:ext uri="{C183D7F6-B498-43B3-948B-1728B52AA6E4}">
                <adec:decorative xmlns:adec="http://schemas.microsoft.com/office/drawing/2017/decorative" val="1"/>
              </a:ext>
            </a:extLst>
          </p:cNvPr>
          <p:cNvSpPr txBox="1"/>
          <p:nvPr/>
        </p:nvSpPr>
        <p:spPr>
          <a:xfrm>
            <a:off x="7303028" y="223229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6" name="TextBox 105">
            <a:extLst>
              <a:ext uri="{FF2B5EF4-FFF2-40B4-BE49-F238E27FC236}">
                <a16:creationId xmlns:a16="http://schemas.microsoft.com/office/drawing/2014/main" id="{F8FDEE49-0CD2-FACF-1ED9-35A5E92A3438}"/>
              </a:ext>
              <a:ext uri="{C183D7F6-B498-43B3-948B-1728B52AA6E4}">
                <adec:decorative xmlns:adec="http://schemas.microsoft.com/office/drawing/2017/decorative" val="1"/>
              </a:ext>
            </a:extLst>
          </p:cNvPr>
          <p:cNvSpPr txBox="1"/>
          <p:nvPr/>
        </p:nvSpPr>
        <p:spPr>
          <a:xfrm>
            <a:off x="7280424" y="30453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(+6</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107" name="TextBox 106">
            <a:extLst>
              <a:ext uri="{FF2B5EF4-FFF2-40B4-BE49-F238E27FC236}">
                <a16:creationId xmlns:a16="http://schemas.microsoft.com/office/drawing/2014/main" id="{18E09BE2-BE54-5FA3-D9E9-CEE272770C24}"/>
              </a:ext>
              <a:ext uri="{C183D7F6-B498-43B3-948B-1728B52AA6E4}">
                <adec:decorative xmlns:adec="http://schemas.microsoft.com/office/drawing/2017/decorative" val="1"/>
              </a:ext>
            </a:extLst>
          </p:cNvPr>
          <p:cNvSpPr txBox="1"/>
          <p:nvPr/>
        </p:nvSpPr>
        <p:spPr>
          <a:xfrm>
            <a:off x="7242915" y="381017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8" name="TextBox 107">
            <a:extLst>
              <a:ext uri="{FF2B5EF4-FFF2-40B4-BE49-F238E27FC236}">
                <a16:creationId xmlns:a16="http://schemas.microsoft.com/office/drawing/2014/main" id="{941FE088-CB2A-D27A-3E58-0483D7C4F17A}"/>
              </a:ext>
              <a:ext uri="{C183D7F6-B498-43B3-948B-1728B52AA6E4}">
                <adec:decorative xmlns:adec="http://schemas.microsoft.com/office/drawing/2017/decorative" val="1"/>
              </a:ext>
            </a:extLst>
          </p:cNvPr>
          <p:cNvSpPr txBox="1"/>
          <p:nvPr/>
        </p:nvSpPr>
        <p:spPr>
          <a:xfrm>
            <a:off x="7285395" y="41756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9" name="TextBox 108">
            <a:extLst>
              <a:ext uri="{FF2B5EF4-FFF2-40B4-BE49-F238E27FC236}">
                <a16:creationId xmlns:a16="http://schemas.microsoft.com/office/drawing/2014/main" id="{F679D71E-A27F-0DC7-E225-A2FB1EDC6EE9}"/>
              </a:ext>
              <a:ext uri="{C183D7F6-B498-43B3-948B-1728B52AA6E4}">
                <adec:decorative xmlns:adec="http://schemas.microsoft.com/office/drawing/2017/decorative" val="1"/>
              </a:ext>
            </a:extLst>
          </p:cNvPr>
          <p:cNvSpPr txBox="1"/>
          <p:nvPr/>
        </p:nvSpPr>
        <p:spPr>
          <a:xfrm>
            <a:off x="7705355" y="43982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0" name="TextBox 109">
            <a:extLst>
              <a:ext uri="{FF2B5EF4-FFF2-40B4-BE49-F238E27FC236}">
                <a16:creationId xmlns:a16="http://schemas.microsoft.com/office/drawing/2014/main" id="{58359121-4F00-D625-A41B-39770E583941}"/>
              </a:ext>
              <a:ext uri="{C183D7F6-B498-43B3-948B-1728B52AA6E4}">
                <adec:decorative xmlns:adec="http://schemas.microsoft.com/office/drawing/2017/decorative" val="1"/>
              </a:ext>
            </a:extLst>
          </p:cNvPr>
          <p:cNvSpPr txBox="1"/>
          <p:nvPr/>
        </p:nvSpPr>
        <p:spPr>
          <a:xfrm>
            <a:off x="7670089" y="465245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1" name="TextBox 110">
            <a:extLst>
              <a:ext uri="{FF2B5EF4-FFF2-40B4-BE49-F238E27FC236}">
                <a16:creationId xmlns:a16="http://schemas.microsoft.com/office/drawing/2014/main" id="{5BE6D7B6-6AF9-3484-6CFA-FD335A384CA4}"/>
              </a:ext>
              <a:ext uri="{C183D7F6-B498-43B3-948B-1728B52AA6E4}">
                <adec:decorative xmlns:adec="http://schemas.microsoft.com/office/drawing/2017/decorative" val="1"/>
              </a:ext>
            </a:extLst>
          </p:cNvPr>
          <p:cNvSpPr txBox="1"/>
          <p:nvPr/>
        </p:nvSpPr>
        <p:spPr>
          <a:xfrm>
            <a:off x="7705354" y="49455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0"/>
              </a:ext>
            </a:extLst>
          </p:cNvPr>
          <p:cNvSpPr txBox="1"/>
          <p:nvPr/>
        </p:nvSpPr>
        <p:spPr>
          <a:xfrm>
            <a:off x="11310337" y="2541598"/>
            <a:ext cx="734813" cy="523220"/>
          </a:xfrm>
          <a:prstGeom prst="rect">
            <a:avLst/>
          </a:prstGeom>
          <a:noFill/>
        </p:spPr>
        <p:txBody>
          <a:bodyPr wrap="square" rtlCol="0">
            <a:spAutoFit/>
          </a:bodyPr>
          <a:lstStyle/>
          <a:p>
            <a:pPr algn="ctr"/>
            <a:r>
              <a:rPr lang="en-GB" sz="1400" b="1">
                <a:solidFill>
                  <a:srgbClr val="5C5B5A"/>
                </a:solidFill>
                <a:latin typeface="Arial"/>
              </a:rPr>
              <a:t>43%</a:t>
            </a:r>
          </a:p>
          <a:p>
            <a:pPr algn="ctr"/>
            <a:r>
              <a:rPr lang="en-GB" sz="1400" b="1">
                <a:solidFill>
                  <a:srgbClr val="5C5B5A"/>
                </a:solidFill>
                <a:latin typeface="Arial"/>
              </a:rPr>
              <a:t>(-2pp)</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840" y="3832530"/>
            <a:ext cx="174009" cy="27733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0"/>
              </a:ext>
            </a:extLst>
          </p:cNvPr>
          <p:cNvSpPr txBox="1"/>
          <p:nvPr/>
        </p:nvSpPr>
        <p:spPr>
          <a:xfrm>
            <a:off x="11209689" y="3778458"/>
            <a:ext cx="931743" cy="523220"/>
          </a:xfrm>
          <a:prstGeom prst="rect">
            <a:avLst/>
          </a:prstGeom>
          <a:noFill/>
        </p:spPr>
        <p:txBody>
          <a:bodyPr wrap="square" rtlCol="0">
            <a:spAutoFit/>
          </a:bodyPr>
          <a:lstStyle/>
          <a:p>
            <a:pPr algn="ctr"/>
            <a:r>
              <a:rPr lang="en-GB" sz="1400" b="1">
                <a:solidFill>
                  <a:srgbClr val="5C5B5A"/>
                </a:solidFill>
                <a:latin typeface="Arial"/>
              </a:rPr>
              <a:t>10%</a:t>
            </a:r>
          </a:p>
          <a:p>
            <a:pPr algn="ctr"/>
            <a:r>
              <a:rPr lang="en-GB" sz="1400" b="1">
                <a:solidFill>
                  <a:srgbClr val="5C5B5A"/>
                </a:solidFill>
                <a:latin typeface="Arial"/>
              </a:rPr>
              <a:t>(-1pp)</a:t>
            </a:r>
          </a:p>
        </p:txBody>
      </p:sp>
      <p:sp>
        <p:nvSpPr>
          <p:cNvPr id="5" name="TextBox 4">
            <a:extLst>
              <a:ext uri="{FF2B5EF4-FFF2-40B4-BE49-F238E27FC236}">
                <a16:creationId xmlns:a16="http://schemas.microsoft.com/office/drawing/2014/main" id="{E08446D9-FBCD-7B8B-AFDA-3618CFCCFD3E}"/>
              </a:ext>
              <a:ext uri="{C183D7F6-B498-43B3-948B-1728B52AA6E4}">
                <adec:decorative xmlns:adec="http://schemas.microsoft.com/office/drawing/2017/decorative" val="0"/>
              </a:ext>
            </a:extLst>
          </p:cNvPr>
          <p:cNvSpPr txBox="1"/>
          <p:nvPr/>
        </p:nvSpPr>
        <p:spPr>
          <a:xfrm>
            <a:off x="8858157" y="6108193"/>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07257EDC-92F9-DCC2-2665-4BCA2602E110}"/>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1" name="Group 10" descr="Green and Red arrows to signify when a statistic is significantly higher or lower than the previous survey.">
              <a:extLst>
                <a:ext uri="{FF2B5EF4-FFF2-40B4-BE49-F238E27FC236}">
                  <a16:creationId xmlns:a16="http://schemas.microsoft.com/office/drawing/2014/main" id="{CE4946B3-7A34-BA66-C3F8-72424FA8A85B}"/>
                </a:ext>
              </a:extLst>
            </p:cNvPr>
            <p:cNvGrpSpPr/>
            <p:nvPr/>
          </p:nvGrpSpPr>
          <p:grpSpPr>
            <a:xfrm>
              <a:off x="229117" y="5927615"/>
              <a:ext cx="2808115" cy="269304"/>
              <a:chOff x="520117" y="5772736"/>
              <a:chExt cx="2808115" cy="269304"/>
            </a:xfrm>
          </p:grpSpPr>
          <p:sp>
            <p:nvSpPr>
              <p:cNvPr id="14" name="Arrow: Down 13">
                <a:extLst>
                  <a:ext uri="{FF2B5EF4-FFF2-40B4-BE49-F238E27FC236}">
                    <a16:creationId xmlns:a16="http://schemas.microsoft.com/office/drawing/2014/main" id="{956A33B7-7322-065C-7567-20CFA7AAFCE7}"/>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8D3D8EC5-9EEB-4F96-ABBC-3EFCE46C09DC}"/>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2" name="Arrow: Down 11">
              <a:extLst>
                <a:ext uri="{FF2B5EF4-FFF2-40B4-BE49-F238E27FC236}">
                  <a16:creationId xmlns:a16="http://schemas.microsoft.com/office/drawing/2014/main" id="{7925BD77-9113-465C-FB38-3F267A82F23A}"/>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6" name="Arrow: Down 15">
            <a:extLst>
              <a:ext uri="{FF2B5EF4-FFF2-40B4-BE49-F238E27FC236}">
                <a16:creationId xmlns:a16="http://schemas.microsoft.com/office/drawing/2014/main" id="{AB3DD0AB-F86C-4701-4799-FCFE60E3DB76}"/>
              </a:ext>
              <a:ext uri="{C183D7F6-B498-43B3-948B-1728B52AA6E4}">
                <adec:decorative xmlns:adec="http://schemas.microsoft.com/office/drawing/2017/decorative" val="1"/>
              </a:ext>
            </a:extLst>
          </p:cNvPr>
          <p:cNvSpPr/>
          <p:nvPr/>
        </p:nvSpPr>
        <p:spPr>
          <a:xfrm rot="10800000">
            <a:off x="1946458" y="332859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1FBC1886-86AB-8F76-E246-D195FB9E44DC}"/>
              </a:ext>
              <a:ext uri="{C183D7F6-B498-43B3-948B-1728B52AA6E4}">
                <adec:decorative xmlns:adec="http://schemas.microsoft.com/office/drawing/2017/decorative" val="1"/>
              </a:ext>
            </a:extLst>
          </p:cNvPr>
          <p:cNvSpPr/>
          <p:nvPr/>
        </p:nvSpPr>
        <p:spPr>
          <a:xfrm>
            <a:off x="1944570" y="46663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92256D5A-3988-C5F2-4958-386BA860EE4E}"/>
              </a:ext>
              <a:ext uri="{C183D7F6-B498-43B3-948B-1728B52AA6E4}">
                <adec:decorative xmlns:adec="http://schemas.microsoft.com/office/drawing/2017/decorative" val="1"/>
              </a:ext>
            </a:extLst>
          </p:cNvPr>
          <p:cNvSpPr/>
          <p:nvPr/>
        </p:nvSpPr>
        <p:spPr>
          <a:xfrm rot="10800000">
            <a:off x="2162806" y="502756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54D7C2FC-73B9-BCCF-94A0-7703AC2B9FDF}"/>
              </a:ext>
              <a:ext uri="{C183D7F6-B498-43B3-948B-1728B52AA6E4}">
                <adec:decorative xmlns:adec="http://schemas.microsoft.com/office/drawing/2017/decorative" val="1"/>
              </a:ext>
            </a:extLst>
          </p:cNvPr>
          <p:cNvSpPr/>
          <p:nvPr/>
        </p:nvSpPr>
        <p:spPr>
          <a:xfrm>
            <a:off x="3192599" y="462758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69F2DBF7-B361-F971-3D42-ACB00FF49CED}"/>
              </a:ext>
              <a:ext uri="{C183D7F6-B498-43B3-948B-1728B52AA6E4}">
                <adec:decorative xmlns:adec="http://schemas.microsoft.com/office/drawing/2017/decorative" val="1"/>
              </a:ext>
            </a:extLst>
          </p:cNvPr>
          <p:cNvSpPr/>
          <p:nvPr/>
        </p:nvSpPr>
        <p:spPr>
          <a:xfrm rot="10800000">
            <a:off x="7721899" y="28800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2F84B83D-D310-2A63-9EFC-944CA032719C}"/>
              </a:ext>
              <a:ext uri="{C183D7F6-B498-43B3-948B-1728B52AA6E4}">
                <adec:decorative xmlns:adec="http://schemas.microsoft.com/office/drawing/2017/decorative" val="1"/>
              </a:ext>
            </a:extLst>
          </p:cNvPr>
          <p:cNvSpPr/>
          <p:nvPr/>
        </p:nvSpPr>
        <p:spPr>
          <a:xfrm>
            <a:off x="8164642" y="44372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404A565F-98FB-2292-4D42-453BC90180BE}"/>
              </a:ext>
              <a:ext uri="{C183D7F6-B498-43B3-948B-1728B52AA6E4}">
                <adec:decorative xmlns:adec="http://schemas.microsoft.com/office/drawing/2017/decorative" val="1"/>
              </a:ext>
            </a:extLst>
          </p:cNvPr>
          <p:cNvSpPr/>
          <p:nvPr/>
        </p:nvSpPr>
        <p:spPr>
          <a:xfrm rot="10800000">
            <a:off x="10732139" y="422966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56AC21FB-C84B-B240-9903-01347D264FB2}"/>
              </a:ext>
              <a:ext uri="{C183D7F6-B498-43B3-948B-1728B52AA6E4}">
                <adec:decorative xmlns:adec="http://schemas.microsoft.com/office/drawing/2017/decorative" val="1"/>
              </a:ext>
            </a:extLst>
          </p:cNvPr>
          <p:cNvSpPr/>
          <p:nvPr/>
        </p:nvSpPr>
        <p:spPr>
          <a:xfrm rot="10800000">
            <a:off x="4841771" y="322513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FB707EF1-2D45-3433-412C-A705B7AAAF70}"/>
              </a:ext>
              <a:ext uri="{C183D7F6-B498-43B3-948B-1728B52AA6E4}">
                <adec:decorative xmlns:adec="http://schemas.microsoft.com/office/drawing/2017/decorative" val="1"/>
              </a:ext>
            </a:extLst>
          </p:cNvPr>
          <p:cNvSpPr/>
          <p:nvPr/>
        </p:nvSpPr>
        <p:spPr>
          <a:xfrm>
            <a:off x="8185223" y="502756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12, 1551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546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Respondents are significantly more likely to be satisfied with </a:t>
            </a:r>
            <a:r>
              <a:rPr lang="en-GB" sz="1800" b="1" dirty="0">
                <a:solidFill>
                  <a:srgbClr val="009690"/>
                </a:solidFill>
                <a:latin typeface="Arial"/>
                <a:ea typeface="+mn-ea"/>
                <a:cs typeface="+mn-cs"/>
              </a:rPr>
              <a:t>local parks and other green spaces and local services and amenities</a:t>
            </a:r>
            <a:r>
              <a:rPr lang="en-GB" sz="1800" b="1" dirty="0">
                <a:solidFill>
                  <a:schemeClr val="tx1">
                    <a:lumMod val="65000"/>
                    <a:lumOff val="35000"/>
                  </a:schemeClr>
                </a:solidFill>
                <a:latin typeface="Arial"/>
                <a:ea typeface="+mn-ea"/>
                <a:cs typeface="+mn-cs"/>
              </a:rPr>
              <a:t> than they were in February. Recognising that some of this will be a seasonal effect, this is positive. Conversely, however, satisfaction with town centres has not significantly changed – and over a quarter continue to be dissatisfied </a:t>
            </a:r>
            <a:endParaRPr lang="en-US" sz="1800" b="0" i="0" u="none" strike="noStrike" kern="1200" cap="none" spc="0" normalizeH="0" baseline="0" noProof="0" dirty="0">
              <a:ln>
                <a:noFill/>
              </a:ln>
              <a:solidFill>
                <a:schemeClr val="tx1">
                  <a:lumMod val="65000"/>
                  <a:lumOff val="35000"/>
                </a:schemeClr>
              </a:solidFill>
              <a:effectLst/>
              <a:uLnTx/>
              <a:uFillTx/>
              <a:latin typeface="+mn-lt"/>
              <a:ea typeface="Calibri" panose="020F0502020204030204"/>
              <a:cs typeface="Calibri" panose="020F0502020204030204"/>
            </a:endParaRPr>
          </a:p>
        </p:txBody>
      </p:sp>
      <p:graphicFrame>
        <p:nvGraphicFramePr>
          <p:cNvPr id="4" name="Chart 3" descr="Stacked vertical bar charts showing the extent of satisfaction with certain aspects of local areas, including parks and other green spaces (76%), local services and amenities (67%), your nearest town centre (59%)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2737188090"/>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02CF753-9ADF-4D9A-BD3D-B3C4575B7CA0}"/>
              </a:ext>
              <a:ext uri="{C183D7F6-B498-43B3-948B-1728B52AA6E4}">
                <adec:decorative xmlns:adec="http://schemas.microsoft.com/office/drawing/2017/decorative" val="1"/>
              </a:ext>
            </a:extLst>
          </p:cNvPr>
          <p:cNvSpPr txBox="1"/>
          <p:nvPr/>
        </p:nvSpPr>
        <p:spPr>
          <a:xfrm>
            <a:off x="3083998" y="259315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0" name="TextBox 19">
            <a:extLst>
              <a:ext uri="{FF2B5EF4-FFF2-40B4-BE49-F238E27FC236}">
                <a16:creationId xmlns:a16="http://schemas.microsoft.com/office/drawing/2014/main" id="{D3CBC84A-AF5D-4838-BA4E-6B118422C35C}"/>
              </a:ext>
              <a:ext uri="{C183D7F6-B498-43B3-948B-1728B52AA6E4}">
                <adec:decorative xmlns:adec="http://schemas.microsoft.com/office/drawing/2017/decorative" val="1"/>
              </a:ext>
            </a:extLst>
          </p:cNvPr>
          <p:cNvSpPr txBox="1"/>
          <p:nvPr/>
        </p:nvSpPr>
        <p:spPr>
          <a:xfrm>
            <a:off x="3055023" y="375212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(+3</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 uri="{C183D7F6-B498-43B3-948B-1728B52AA6E4}">
                <adec:decorative xmlns:adec="http://schemas.microsoft.com/office/drawing/2017/decorative" val="1"/>
              </a:ext>
            </a:extLst>
          </p:cNvPr>
          <p:cNvSpPr txBox="1"/>
          <p:nvPr/>
        </p:nvSpPr>
        <p:spPr>
          <a:xfrm>
            <a:off x="3044455" y="45629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22" name="TextBox 21">
            <a:extLst>
              <a:ext uri="{FF2B5EF4-FFF2-40B4-BE49-F238E27FC236}">
                <a16:creationId xmlns:a16="http://schemas.microsoft.com/office/drawing/2014/main" id="{5CE46231-C1F6-4CB8-BCD5-B2C6DC1EFB68}"/>
              </a:ext>
              <a:ext uri="{C183D7F6-B498-43B3-948B-1728B52AA6E4}">
                <adec:decorative xmlns:adec="http://schemas.microsoft.com/office/drawing/2017/decorative" val="1"/>
              </a:ext>
            </a:extLst>
          </p:cNvPr>
          <p:cNvSpPr txBox="1"/>
          <p:nvPr/>
        </p:nvSpPr>
        <p:spPr>
          <a:xfrm>
            <a:off x="3239530" y="474767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3" name="TextBox 22">
            <a:extLst>
              <a:ext uri="{FF2B5EF4-FFF2-40B4-BE49-F238E27FC236}">
                <a16:creationId xmlns:a16="http://schemas.microsoft.com/office/drawing/2014/main" id="{2F6704FF-57A1-4EFC-B363-21555E57BAB8}"/>
              </a:ext>
              <a:ext uri="{C183D7F6-B498-43B3-948B-1728B52AA6E4}">
                <adec:decorative xmlns:adec="http://schemas.microsoft.com/office/drawing/2017/decorative" val="1"/>
              </a:ext>
            </a:extLst>
          </p:cNvPr>
          <p:cNvSpPr txBox="1"/>
          <p:nvPr/>
        </p:nvSpPr>
        <p:spPr>
          <a:xfrm>
            <a:off x="3239530" y="493786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4030937"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 uri="{C183D7F6-B498-43B3-948B-1728B52AA6E4}">
                <adec:decorative xmlns:adec="http://schemas.microsoft.com/office/drawing/2017/decorative" val="1"/>
              </a:ext>
            </a:extLst>
          </p:cNvPr>
          <p:cNvSpPr txBox="1"/>
          <p:nvPr/>
        </p:nvSpPr>
        <p:spPr>
          <a:xfrm>
            <a:off x="4193413" y="2857520"/>
            <a:ext cx="712563" cy="95410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76%</a:t>
            </a:r>
          </a:p>
          <a:p>
            <a:pPr algn="ctr"/>
            <a:r>
              <a:rPr lang="en-GB" sz="1400">
                <a:solidFill>
                  <a:srgbClr val="5C5B5A"/>
                </a:solidFill>
                <a:latin typeface="Arial"/>
              </a:rPr>
              <a:t>(+7pp since Feb)</a:t>
            </a:r>
            <a:endParaRPr lang="en-GB" sz="1400">
              <a:solidFill>
                <a:srgbClr val="5C5B5A"/>
              </a:solidFill>
              <a:latin typeface="Arial"/>
              <a:cs typeface="Arial"/>
            </a:endParaRPr>
          </a:p>
        </p:txBody>
      </p:sp>
      <p:sp>
        <p:nvSpPr>
          <p:cNvPr id="36" name="TextBox 35">
            <a:extLst>
              <a:ext uri="{FF2B5EF4-FFF2-40B4-BE49-F238E27FC236}">
                <a16:creationId xmlns:a16="http://schemas.microsoft.com/office/drawing/2014/main" id="{B51BA3C1-839D-AC20-8743-DE3362192F40}"/>
              </a:ext>
              <a:ext uri="{C183D7F6-B498-43B3-948B-1728B52AA6E4}">
                <adec:decorative xmlns:adec="http://schemas.microsoft.com/office/drawing/2017/decorative" val="1"/>
              </a:ext>
            </a:extLst>
          </p:cNvPr>
          <p:cNvSpPr txBox="1"/>
          <p:nvPr/>
        </p:nvSpPr>
        <p:spPr>
          <a:xfrm>
            <a:off x="6440060" y="24078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D530ABC0-D059-30CB-0C28-F826DD3B4DEB}"/>
              </a:ext>
              <a:ext uri="{C183D7F6-B498-43B3-948B-1728B52AA6E4}">
                <adec:decorative xmlns:adec="http://schemas.microsoft.com/office/drawing/2017/decorative" val="1"/>
              </a:ext>
            </a:extLst>
          </p:cNvPr>
          <p:cNvSpPr txBox="1"/>
          <p:nvPr/>
        </p:nvSpPr>
        <p:spPr>
          <a:xfrm>
            <a:off x="6475109" y="33944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(+4</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40D30BC8-8EE5-44B7-B6E3-AEE2E3D4DD0A}"/>
              </a:ext>
              <a:ext uri="{C183D7F6-B498-43B3-948B-1728B52AA6E4}">
                <adec:decorative xmlns:adec="http://schemas.microsoft.com/office/drawing/2017/decorative" val="1"/>
              </a:ext>
            </a:extLst>
          </p:cNvPr>
          <p:cNvSpPr txBox="1"/>
          <p:nvPr/>
        </p:nvSpPr>
        <p:spPr>
          <a:xfrm>
            <a:off x="6452074" y="436993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43" name="TextBox 42">
            <a:extLst>
              <a:ext uri="{FF2B5EF4-FFF2-40B4-BE49-F238E27FC236}">
                <a16:creationId xmlns:a16="http://schemas.microsoft.com/office/drawing/2014/main" id="{52F9D52D-9B5B-B5D1-B17F-8E67736C1311}"/>
              </a:ext>
              <a:ext uri="{C183D7F6-B498-43B3-948B-1728B52AA6E4}">
                <adec:decorative xmlns:adec="http://schemas.microsoft.com/office/drawing/2017/decorative" val="1"/>
              </a:ext>
            </a:extLst>
          </p:cNvPr>
          <p:cNvSpPr txBox="1"/>
          <p:nvPr/>
        </p:nvSpPr>
        <p:spPr>
          <a:xfrm>
            <a:off x="6428308" y="47410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4" name="TextBox 43">
            <a:extLst>
              <a:ext uri="{FF2B5EF4-FFF2-40B4-BE49-F238E27FC236}">
                <a16:creationId xmlns:a16="http://schemas.microsoft.com/office/drawing/2014/main" id="{02810EED-E86A-3A24-DC8A-414F37D78FAF}"/>
              </a:ext>
              <a:ext uri="{C183D7F6-B498-43B3-948B-1728B52AA6E4}">
                <adec:decorative xmlns:adec="http://schemas.microsoft.com/office/drawing/2017/decorative" val="1"/>
              </a:ext>
            </a:extLst>
          </p:cNvPr>
          <p:cNvSpPr txBox="1"/>
          <p:nvPr/>
        </p:nvSpPr>
        <p:spPr>
          <a:xfrm>
            <a:off x="6671613" y="491253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Right Brace 23">
            <a:extLst>
              <a:ext uri="{FF2B5EF4-FFF2-40B4-BE49-F238E27FC236}">
                <a16:creationId xmlns:a16="http://schemas.microsoft.com/office/drawing/2014/main" id="{D2947E37-02AB-D26A-A176-34D7CD09537C}"/>
              </a:ext>
              <a:ext uri="{C183D7F6-B498-43B3-948B-1728B52AA6E4}">
                <adec:decorative xmlns:adec="http://schemas.microsoft.com/office/drawing/2017/decorative" val="1"/>
              </a:ext>
            </a:extLst>
          </p:cNvPr>
          <p:cNvSpPr/>
          <p:nvPr/>
        </p:nvSpPr>
        <p:spPr>
          <a:xfrm>
            <a:off x="7403556" y="2031045"/>
            <a:ext cx="263450" cy="1937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 uri="{C183D7F6-B498-43B3-948B-1728B52AA6E4}">
                <adec:decorative xmlns:adec="http://schemas.microsoft.com/office/drawing/2017/decorative" val="1"/>
              </a:ext>
            </a:extLst>
          </p:cNvPr>
          <p:cNvSpPr txBox="1"/>
          <p:nvPr/>
        </p:nvSpPr>
        <p:spPr>
          <a:xfrm>
            <a:off x="7486931" y="2825133"/>
            <a:ext cx="891816" cy="523220"/>
          </a:xfrm>
          <a:prstGeom prst="rect">
            <a:avLst/>
          </a:prstGeom>
          <a:noFill/>
        </p:spPr>
        <p:txBody>
          <a:bodyPr wrap="square" rtlCol="0">
            <a:spAutoFit/>
          </a:bodyPr>
          <a:lstStyle/>
          <a:p>
            <a:pPr algn="ctr"/>
            <a:r>
              <a:rPr lang="en-GB" sz="1400" b="1">
                <a:solidFill>
                  <a:srgbClr val="5C5B5A"/>
                </a:solidFill>
                <a:latin typeface="Arial"/>
              </a:rPr>
              <a:t>67%</a:t>
            </a:r>
          </a:p>
          <a:p>
            <a:pPr algn="ctr"/>
            <a:r>
              <a:rPr lang="en-GB" sz="1400">
                <a:solidFill>
                  <a:srgbClr val="5C5B5A"/>
                </a:solidFill>
                <a:latin typeface="Arial"/>
              </a:rPr>
              <a:t>(+5pp)</a:t>
            </a:r>
          </a:p>
        </p:txBody>
      </p:sp>
      <p:sp>
        <p:nvSpPr>
          <p:cNvPr id="54" name="TextBox 53">
            <a:extLst>
              <a:ext uri="{FF2B5EF4-FFF2-40B4-BE49-F238E27FC236}">
                <a16:creationId xmlns:a16="http://schemas.microsoft.com/office/drawing/2014/main" id="{6C8D4508-7B5D-AB11-6BE5-DF13BF32381F}"/>
              </a:ext>
              <a:ext uri="{C183D7F6-B498-43B3-948B-1728B52AA6E4}">
                <adec:decorative xmlns:adec="http://schemas.microsoft.com/office/drawing/2017/decorative" val="1"/>
              </a:ext>
            </a:extLst>
          </p:cNvPr>
          <p:cNvSpPr txBox="1"/>
          <p:nvPr/>
        </p:nvSpPr>
        <p:spPr>
          <a:xfrm>
            <a:off x="9847103" y="23827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5" name="TextBox 54">
            <a:extLst>
              <a:ext uri="{FF2B5EF4-FFF2-40B4-BE49-F238E27FC236}">
                <a16:creationId xmlns:a16="http://schemas.microsoft.com/office/drawing/2014/main" id="{EB228417-1C57-3EA3-07B0-61A8B293EF69}"/>
              </a:ext>
              <a:ext uri="{C183D7F6-B498-43B3-948B-1728B52AA6E4}">
                <adec:decorative xmlns:adec="http://schemas.microsoft.com/office/drawing/2017/decorative" val="1"/>
              </a:ext>
            </a:extLst>
          </p:cNvPr>
          <p:cNvSpPr txBox="1"/>
          <p:nvPr/>
        </p:nvSpPr>
        <p:spPr>
          <a:xfrm>
            <a:off x="9836858" y="330338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(+4</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9F75DFE3-E19E-8469-3F5A-5E6C92448F26}"/>
              </a:ext>
              <a:ext uri="{C183D7F6-B498-43B3-948B-1728B52AA6E4}">
                <adec:decorative xmlns:adec="http://schemas.microsoft.com/office/drawing/2017/decorative" val="1"/>
              </a:ext>
            </a:extLst>
          </p:cNvPr>
          <p:cNvSpPr txBox="1"/>
          <p:nvPr/>
        </p:nvSpPr>
        <p:spPr>
          <a:xfrm>
            <a:off x="9829469" y="40703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7" name="TextBox 56">
            <a:extLst>
              <a:ext uri="{FF2B5EF4-FFF2-40B4-BE49-F238E27FC236}">
                <a16:creationId xmlns:a16="http://schemas.microsoft.com/office/drawing/2014/main" id="{3D9CB9D4-4310-D48E-34BC-A1EF98BFD4E0}"/>
              </a:ext>
              <a:ext uri="{C183D7F6-B498-43B3-948B-1728B52AA6E4}">
                <adec:decorative xmlns:adec="http://schemas.microsoft.com/office/drawing/2017/decorative" val="1"/>
              </a:ext>
            </a:extLst>
          </p:cNvPr>
          <p:cNvSpPr txBox="1"/>
          <p:nvPr/>
        </p:nvSpPr>
        <p:spPr>
          <a:xfrm>
            <a:off x="9836858" y="457226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4F8EDA1A-3397-D733-A348-585D04AB5B6E}"/>
              </a:ext>
              <a:ext uri="{C183D7F6-B498-43B3-948B-1728B52AA6E4}">
                <adec:decorative xmlns:adec="http://schemas.microsoft.com/office/drawing/2017/decorative" val="1"/>
              </a:ext>
            </a:extLst>
          </p:cNvPr>
          <p:cNvSpPr txBox="1"/>
          <p:nvPr/>
        </p:nvSpPr>
        <p:spPr>
          <a:xfrm>
            <a:off x="9847103" y="492438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2" name="Right Brace 51">
            <a:extLst>
              <a:ext uri="{FF2B5EF4-FFF2-40B4-BE49-F238E27FC236}">
                <a16:creationId xmlns:a16="http://schemas.microsoft.com/office/drawing/2014/main" id="{02A20E00-B511-4B8C-9BEF-91FB989B3E6B}"/>
              </a:ext>
              <a:ext uri="{C183D7F6-B498-43B3-948B-1728B52AA6E4}">
                <adec:decorative xmlns:adec="http://schemas.microsoft.com/office/drawing/2017/decorative" val="1"/>
              </a:ext>
            </a:extLst>
          </p:cNvPr>
          <p:cNvSpPr/>
          <p:nvPr/>
        </p:nvSpPr>
        <p:spPr>
          <a:xfrm>
            <a:off x="10833055" y="2031046"/>
            <a:ext cx="270308" cy="16951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 uri="{C183D7F6-B498-43B3-948B-1728B52AA6E4}">
                <adec:decorative xmlns:adec="http://schemas.microsoft.com/office/drawing/2017/decorative" val="1"/>
              </a:ext>
            </a:extLst>
          </p:cNvPr>
          <p:cNvSpPr txBox="1"/>
          <p:nvPr/>
        </p:nvSpPr>
        <p:spPr>
          <a:xfrm>
            <a:off x="10944328" y="2728814"/>
            <a:ext cx="768178"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59% </a:t>
            </a:r>
          </a:p>
          <a:p>
            <a:pPr algn="ctr"/>
            <a:r>
              <a:rPr lang="en-GB" sz="1400">
                <a:solidFill>
                  <a:srgbClr val="5C5B5A"/>
                </a:solidFill>
                <a:latin typeface="Arial"/>
              </a:rPr>
              <a:t>(+2pp)</a:t>
            </a:r>
          </a:p>
        </p:txBody>
      </p:sp>
      <p:grpSp>
        <p:nvGrpSpPr>
          <p:cNvPr id="60" name="Group 59">
            <a:extLst>
              <a:ext uri="{FF2B5EF4-FFF2-40B4-BE49-F238E27FC236}">
                <a16:creationId xmlns:a16="http://schemas.microsoft.com/office/drawing/2014/main" id="{ECA63625-2105-BA83-25BC-EB708BA42E87}"/>
              </a:ext>
              <a:ext uri="{C183D7F6-B498-43B3-948B-1728B52AA6E4}">
                <adec:decorative xmlns:adec="http://schemas.microsoft.com/office/drawing/2017/decorative" val="1"/>
              </a:ext>
            </a:extLst>
          </p:cNvPr>
          <p:cNvGrpSpPr/>
          <p:nvPr/>
        </p:nvGrpSpPr>
        <p:grpSpPr>
          <a:xfrm>
            <a:off x="569613" y="6005422"/>
            <a:ext cx="2808115" cy="269304"/>
            <a:chOff x="229117" y="5927615"/>
            <a:chExt cx="2808115" cy="269304"/>
          </a:xfrm>
        </p:grpSpPr>
        <p:grpSp>
          <p:nvGrpSpPr>
            <p:cNvPr id="61" name="Group 60" descr="Green and Red arrows to signify when a statistic is significantly higher or lower than the previous survey.">
              <a:extLst>
                <a:ext uri="{FF2B5EF4-FFF2-40B4-BE49-F238E27FC236}">
                  <a16:creationId xmlns:a16="http://schemas.microsoft.com/office/drawing/2014/main" id="{0BC8CAAF-9B62-45BE-9CC0-401549085D2A}"/>
                </a:ext>
              </a:extLst>
            </p:cNvPr>
            <p:cNvGrpSpPr/>
            <p:nvPr/>
          </p:nvGrpSpPr>
          <p:grpSpPr>
            <a:xfrm>
              <a:off x="229117" y="5927615"/>
              <a:ext cx="2808115" cy="269304"/>
              <a:chOff x="520117" y="5772736"/>
              <a:chExt cx="2808115" cy="269304"/>
            </a:xfrm>
          </p:grpSpPr>
          <p:sp>
            <p:nvSpPr>
              <p:cNvPr id="63" name="Arrow: Down 62">
                <a:extLst>
                  <a:ext uri="{FF2B5EF4-FFF2-40B4-BE49-F238E27FC236}">
                    <a16:creationId xmlns:a16="http://schemas.microsoft.com/office/drawing/2014/main" id="{13ACC2F4-304E-95F3-7478-8E120374D9B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TextBox 63">
                <a:extLst>
                  <a:ext uri="{FF2B5EF4-FFF2-40B4-BE49-F238E27FC236}">
                    <a16:creationId xmlns:a16="http://schemas.microsoft.com/office/drawing/2014/main" id="{E57280BF-C0EA-3F5B-B895-C1E8169670A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2" name="Arrow: Down 61">
              <a:extLst>
                <a:ext uri="{FF2B5EF4-FFF2-40B4-BE49-F238E27FC236}">
                  <a16:creationId xmlns:a16="http://schemas.microsoft.com/office/drawing/2014/main" id="{10C8685B-5DE3-2D50-1F1C-1DF681DDBDA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TextBox 1">
            <a:extLst>
              <a:ext uri="{FF2B5EF4-FFF2-40B4-BE49-F238E27FC236}">
                <a16:creationId xmlns:a16="http://schemas.microsoft.com/office/drawing/2014/main" id="{7B5DA8F1-2988-79E6-D402-02B29AEF69A9}"/>
              </a:ext>
              <a:ext uri="{C183D7F6-B498-43B3-948B-1728B52AA6E4}">
                <adec:decorative xmlns:adec="http://schemas.microsoft.com/office/drawing/2017/decorative" val="1"/>
              </a:ext>
            </a:extLst>
          </p:cNvPr>
          <p:cNvSpPr txBox="1"/>
          <p:nvPr/>
        </p:nvSpPr>
        <p:spPr>
          <a:xfrm>
            <a:off x="4386363" y="6048225"/>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80EEF77A-8F37-9D76-415B-B716FB0AF327}"/>
              </a:ext>
              <a:ext uri="{C183D7F6-B498-43B3-948B-1728B52AA6E4}">
                <adec:decorative xmlns:adec="http://schemas.microsoft.com/office/drawing/2017/decorative" val="1"/>
              </a:ext>
            </a:extLst>
          </p:cNvPr>
          <p:cNvSpPr/>
          <p:nvPr/>
        </p:nvSpPr>
        <p:spPr>
          <a:xfrm rot="10800000">
            <a:off x="8103434" y="285752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22C9B4F1-F51D-242E-4039-A57971740D44}"/>
              </a:ext>
              <a:ext uri="{C183D7F6-B498-43B3-948B-1728B52AA6E4}">
                <adec:decorative xmlns:adec="http://schemas.microsoft.com/office/drawing/2017/decorative" val="1"/>
              </a:ext>
            </a:extLst>
          </p:cNvPr>
          <p:cNvSpPr/>
          <p:nvPr/>
        </p:nvSpPr>
        <p:spPr>
          <a:xfrm rot="10800000">
            <a:off x="4724851" y="29057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DCFC975E-2878-1EF9-421B-03761C3AD5C0}"/>
              </a:ext>
              <a:ext uri="{C183D7F6-B498-43B3-948B-1728B52AA6E4}">
                <adec:decorative xmlns:adec="http://schemas.microsoft.com/office/drawing/2017/decorative" val="1"/>
              </a:ext>
            </a:extLst>
          </p:cNvPr>
          <p:cNvSpPr/>
          <p:nvPr/>
        </p:nvSpPr>
        <p:spPr>
          <a:xfrm>
            <a:off x="3570362" y="45410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 name="Connector: Elbow 6">
            <a:extLst>
              <a:ext uri="{FF2B5EF4-FFF2-40B4-BE49-F238E27FC236}">
                <a16:creationId xmlns:a16="http://schemas.microsoft.com/office/drawing/2014/main" id="{C772DCC9-0962-1698-1697-4EB80902F670}"/>
              </a:ext>
              <a:ext uri="{C183D7F6-B498-43B3-948B-1728B52AA6E4}">
                <adec:decorative xmlns:adec="http://schemas.microsoft.com/office/drawing/2017/decorative" val="1"/>
              </a:ext>
            </a:extLst>
          </p:cNvPr>
          <p:cNvCxnSpPr>
            <a:cxnSpLocks/>
          </p:cNvCxnSpPr>
          <p:nvPr/>
        </p:nvCxnSpPr>
        <p:spPr>
          <a:xfrm rot="5400000" flipH="1" flipV="1">
            <a:off x="4303739" y="2252447"/>
            <a:ext cx="824625" cy="241937"/>
          </a:xfrm>
          <a:prstGeom prst="bentConnector3">
            <a:avLst>
              <a:gd name="adj1" fmla="val 50000"/>
            </a:avLst>
          </a:prstGeom>
          <a:ln w="15875">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1656F6-E517-ED47-ABF1-17FD44CF5641}"/>
              </a:ext>
              <a:ext uri="{C183D7F6-B498-43B3-948B-1728B52AA6E4}">
                <adec:decorative xmlns:adec="http://schemas.microsoft.com/office/drawing/2017/decorative" val="1"/>
              </a:ext>
            </a:extLst>
          </p:cNvPr>
          <p:cNvSpPr txBox="1"/>
          <p:nvPr/>
        </p:nvSpPr>
        <p:spPr>
          <a:xfrm>
            <a:off x="3570362" y="1330693"/>
            <a:ext cx="2617454" cy="600164"/>
          </a:xfrm>
          <a:prstGeom prst="rect">
            <a:avLst/>
          </a:prstGeom>
          <a:noFill/>
        </p:spPr>
        <p:txBody>
          <a:bodyPr wrap="square" rtlCol="0">
            <a:spAutoFit/>
          </a:bodyPr>
          <a:lstStyle/>
          <a:p>
            <a:pPr algn="ctr"/>
            <a:r>
              <a:rPr lang="en-GB" sz="1100">
                <a:solidFill>
                  <a:srgbClr val="5C5B5A"/>
                </a:solidFill>
                <a:latin typeface="Arial"/>
              </a:rPr>
              <a:t>This increase can be attributed to seasonality and increased usage – in July 2023, satisfaction was also 76%</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12: 1551 (All responses)</a:t>
            </a:r>
          </a:p>
        </p:txBody>
      </p:sp>
      <p:sp>
        <p:nvSpPr>
          <p:cNvPr id="9" name="Slide Number Placeholder 4">
            <a:extLst>
              <a:ext uri="{FF2B5EF4-FFF2-40B4-BE49-F238E27FC236}">
                <a16:creationId xmlns:a16="http://schemas.microsoft.com/office/drawing/2014/main" id="{EEEA64CA-1D4D-368B-6A04-0DA9E3C0921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711252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The </a:t>
            </a:r>
            <a:r>
              <a:rPr kumimoji="0" lang="en-GB" sz="1800" b="1" i="0" u="none" strike="noStrike" kern="1200" cap="none" spc="0" normalizeH="0" baseline="0" noProof="0" dirty="0">
                <a:ln>
                  <a:noFill/>
                </a:ln>
                <a:solidFill>
                  <a:srgbClr val="009690"/>
                </a:solidFill>
                <a:effectLst/>
                <a:uLnTx/>
                <a:uFillTx/>
                <a:latin typeface="Arial"/>
                <a:ea typeface="+mn-ea"/>
                <a:cs typeface="+mn-cs"/>
              </a:rPr>
              <a:t>proportion who agree </a:t>
            </a:r>
            <a:r>
              <a:rPr kumimoji="0" lang="en-GB" sz="1800" b="1" i="0" u="none" strike="noStrike" kern="1200" cap="none" spc="0" normalizeH="0" baseline="0" noProof="0" dirty="0">
                <a:ln>
                  <a:noFill/>
                </a:ln>
                <a:solidFill>
                  <a:srgbClr val="5C5B5A"/>
                </a:solidFill>
                <a:effectLst/>
                <a:uLnTx/>
                <a:uFillTx/>
                <a:latin typeface="Arial"/>
                <a:ea typeface="+mn-ea"/>
                <a:cs typeface="+mn-cs"/>
              </a:rPr>
              <a:t>that their local area is well maintained is at its highest level since tracking began, with 62% agreeing</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2785035" y="1347088"/>
            <a:ext cx="699230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 ‘my local area is well maintained’…..</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44" name="Chart 43">
            <a:extLst>
              <a:ext uri="{FF2B5EF4-FFF2-40B4-BE49-F238E27FC236}">
                <a16:creationId xmlns:a16="http://schemas.microsoft.com/office/drawing/2014/main" id="{4ADEF817-4E73-74BA-F0CD-32B445617B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0327156"/>
              </p:ext>
            </p:extLst>
          </p:nvPr>
        </p:nvGraphicFramePr>
        <p:xfrm>
          <a:off x="1084715" y="1582944"/>
          <a:ext cx="10022569" cy="4446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E44F065-B4E6-4521-37D4-2AE9C3BA1B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693731"/>
              </p:ext>
            </p:extLst>
          </p:nvPr>
        </p:nvGraphicFramePr>
        <p:xfrm>
          <a:off x="1135535" y="2232720"/>
          <a:ext cx="10022569" cy="4172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Stacked line chart showing agreement with local area being well maintained, 63% agree, 37% disagree in May.">
            <a:extLst>
              <a:ext uri="{FF2B5EF4-FFF2-40B4-BE49-F238E27FC236}">
                <a16:creationId xmlns:a16="http://schemas.microsoft.com/office/drawing/2014/main" id="{EB9BEE48-0482-A365-8B09-A1C437A6EBC5}"/>
              </a:ext>
            </a:extLst>
          </p:cNvPr>
          <p:cNvGraphicFramePr/>
          <p:nvPr>
            <p:extLst>
              <p:ext uri="{D42A27DB-BD31-4B8C-83A1-F6EECF244321}">
                <p14:modId xmlns:p14="http://schemas.microsoft.com/office/powerpoint/2010/main" val="2765763959"/>
              </p:ext>
            </p:extLst>
          </p:nvPr>
        </p:nvGraphicFramePr>
        <p:xfrm>
          <a:off x="1186355" y="3312185"/>
          <a:ext cx="10022569" cy="4172531"/>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5" name="Arrow: Down 44">
            <a:extLst>
              <a:ext uri="{FF2B5EF4-FFF2-40B4-BE49-F238E27FC236}">
                <a16:creationId xmlns:a16="http://schemas.microsoft.com/office/drawing/2014/main" id="{11FAAECE-0F1C-0D43-B163-90EE60DA5357}"/>
              </a:ext>
              <a:ext uri="{C183D7F6-B498-43B3-948B-1728B52AA6E4}">
                <adec:decorative xmlns:adec="http://schemas.microsoft.com/office/drawing/2017/decorative" val="1"/>
              </a:ext>
            </a:extLst>
          </p:cNvPr>
          <p:cNvSpPr/>
          <p:nvPr/>
        </p:nvSpPr>
        <p:spPr>
          <a:xfrm rot="10800000">
            <a:off x="10575322" y="271585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Arrow: Down 46">
            <a:extLst>
              <a:ext uri="{FF2B5EF4-FFF2-40B4-BE49-F238E27FC236}">
                <a16:creationId xmlns:a16="http://schemas.microsoft.com/office/drawing/2014/main" id="{CBE65E9D-AB02-D9AA-8BD7-188C0713147C}"/>
              </a:ext>
              <a:ext uri="{C183D7F6-B498-43B3-948B-1728B52AA6E4}">
                <adec:decorative xmlns:adec="http://schemas.microsoft.com/office/drawing/2017/decorative" val="1"/>
              </a:ext>
            </a:extLst>
          </p:cNvPr>
          <p:cNvSpPr/>
          <p:nvPr/>
        </p:nvSpPr>
        <p:spPr>
          <a:xfrm>
            <a:off x="10575322" y="39762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Survey 12, 1551 (All responses)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4903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j-ea"/>
                <a:cs typeface="Calibri"/>
              </a:rPr>
              <a:t>Nearly 3 in 5 agree there are </a:t>
            </a:r>
            <a:r>
              <a:rPr kumimoji="0" lang="en-GB" sz="1800" b="1" i="0" u="none" strike="noStrike" kern="1200" cap="none" spc="0" normalizeH="0" baseline="0" noProof="0" dirty="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dirty="0">
                <a:ln>
                  <a:noFill/>
                </a:ln>
                <a:solidFill>
                  <a:srgbClr val="5C5B5A"/>
                </a:solidFill>
                <a:effectLst/>
                <a:uLnTx/>
                <a:uFillTx/>
                <a:latin typeface="Arial"/>
                <a:ea typeface="+mj-ea"/>
                <a:cs typeface="Calibri"/>
              </a:rPr>
              <a:t>in their local area, although less than half are satisfied with cultural facilities </a:t>
            </a:r>
            <a:r>
              <a:rPr lang="en-GB" sz="1800" b="1" dirty="0">
                <a:latin typeface="Arial"/>
                <a:cs typeface="Calibri"/>
              </a:rPr>
              <a:t>available, </a:t>
            </a:r>
            <a:r>
              <a:rPr kumimoji="0" lang="en-GB" sz="1800" b="1" i="0" u="none" strike="noStrike" kern="1200" cap="none" spc="0" normalizeH="0" baseline="0" noProof="0" dirty="0">
                <a:ln>
                  <a:noFill/>
                </a:ln>
                <a:solidFill>
                  <a:srgbClr val="5C5B5A"/>
                </a:solidFill>
                <a:effectLst/>
                <a:uLnTx/>
                <a:uFillTx/>
                <a:latin typeface="Arial"/>
                <a:ea typeface="+mj-ea"/>
                <a:cs typeface="Calibri"/>
              </a:rPr>
              <a:t>such as museums, theatres and events – neither has significantly changed since February. </a:t>
            </a: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7%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2426002438"/>
              </p:ext>
            </p:extLst>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AEB261A-540C-6866-150C-2168D2CA92CB}"/>
              </a:ext>
              <a:ext uri="{C183D7F6-B498-43B3-948B-1728B52AA6E4}">
                <adec:decorative xmlns:adec="http://schemas.microsoft.com/office/drawing/2017/decorative" val="1"/>
              </a:ext>
            </a:extLst>
          </p:cNvPr>
          <p:cNvSpPr txBox="1"/>
          <p:nvPr/>
        </p:nvSpPr>
        <p:spPr>
          <a:xfrm>
            <a:off x="2921508" y="208479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49BF1A9D-2AA7-EB21-DC21-6F8C769E4512}"/>
              </a:ext>
              <a:ext uri="{C183D7F6-B498-43B3-948B-1728B52AA6E4}">
                <adec:decorative xmlns:adec="http://schemas.microsoft.com/office/drawing/2017/decorative" val="1"/>
              </a:ext>
            </a:extLst>
          </p:cNvPr>
          <p:cNvSpPr txBox="1"/>
          <p:nvPr/>
        </p:nvSpPr>
        <p:spPr>
          <a:xfrm>
            <a:off x="2962426" y="31143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A9D616BD-E496-F385-8879-9126682DF684}"/>
              </a:ext>
              <a:ext uri="{C183D7F6-B498-43B3-948B-1728B52AA6E4}">
                <adec:decorative xmlns:adec="http://schemas.microsoft.com/office/drawing/2017/decorative" val="1"/>
              </a:ext>
            </a:extLst>
          </p:cNvPr>
          <p:cNvSpPr txBox="1"/>
          <p:nvPr/>
        </p:nvSpPr>
        <p:spPr>
          <a:xfrm>
            <a:off x="2919946" y="422556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5" name="TextBox 24">
            <a:extLst>
              <a:ext uri="{FF2B5EF4-FFF2-40B4-BE49-F238E27FC236}">
                <a16:creationId xmlns:a16="http://schemas.microsoft.com/office/drawing/2014/main" id="{CE9634A5-EFEB-03E8-2C36-6131AFBC69FF}"/>
              </a:ext>
              <a:ext uri="{C183D7F6-B498-43B3-948B-1728B52AA6E4}">
                <adec:decorative xmlns:adec="http://schemas.microsoft.com/office/drawing/2017/decorative" val="1"/>
              </a:ext>
            </a:extLst>
          </p:cNvPr>
          <p:cNvSpPr txBox="1"/>
          <p:nvPr/>
        </p:nvSpPr>
        <p:spPr>
          <a:xfrm>
            <a:off x="3321617" y="454410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34116DEE-538E-6641-4CAD-B878512933F7}"/>
              </a:ext>
              <a:ext uri="{C183D7F6-B498-43B3-948B-1728B52AA6E4}">
                <adec:decorative xmlns:adec="http://schemas.microsoft.com/office/drawing/2017/decorative" val="1"/>
              </a:ext>
            </a:extLst>
          </p:cNvPr>
          <p:cNvSpPr txBox="1"/>
          <p:nvPr/>
        </p:nvSpPr>
        <p:spPr>
          <a:xfrm>
            <a:off x="2919946" y="50751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73062" y="1895241"/>
            <a:ext cx="281655" cy="1889108"/>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634748"/>
            <a:ext cx="920681" cy="523220"/>
          </a:xfrm>
          <a:prstGeom prst="rect">
            <a:avLst/>
          </a:prstGeom>
          <a:noFill/>
        </p:spPr>
        <p:txBody>
          <a:bodyPr wrap="square" rtlCol="0">
            <a:spAutoFit/>
          </a:bodyPr>
          <a:lstStyle/>
          <a:p>
            <a:pPr algn="ctr"/>
            <a:r>
              <a:rPr lang="en-GB" sz="1400" b="1">
                <a:solidFill>
                  <a:srgbClr val="5C5B5A"/>
                </a:solidFill>
                <a:latin typeface="Arial"/>
              </a:rPr>
              <a:t>57%</a:t>
            </a:r>
          </a:p>
          <a:p>
            <a:pPr algn="ctr"/>
            <a:r>
              <a:rPr lang="en-GB" sz="1400" b="1">
                <a:solidFill>
                  <a:srgbClr val="5C5B5A"/>
                </a:solidFill>
                <a:latin typeface="Arial"/>
              </a:rPr>
              <a:t>(+3pp)</a:t>
            </a:r>
          </a:p>
        </p:txBody>
      </p:sp>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agreement that there are opportunities to take part in cultural events and activities. 46% agree. ">
            <a:extLst>
              <a:ext uri="{FF2B5EF4-FFF2-40B4-BE49-F238E27FC236}">
                <a16:creationId xmlns:a16="http://schemas.microsoft.com/office/drawing/2014/main" id="{2580ED44-5542-57A9-EAD3-0B06C763F4E7}"/>
              </a:ext>
            </a:extLst>
          </p:cNvPr>
          <p:cNvGraphicFramePr/>
          <p:nvPr>
            <p:extLst>
              <p:ext uri="{D42A27DB-BD31-4B8C-83A1-F6EECF244321}">
                <p14:modId xmlns:p14="http://schemas.microsoft.com/office/powerpoint/2010/main" val="677165958"/>
              </p:ext>
            </p:extLst>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61837" y="1916600"/>
            <a:ext cx="267969" cy="1495261"/>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57327"/>
            <a:ext cx="920681" cy="523220"/>
          </a:xfrm>
          <a:prstGeom prst="rect">
            <a:avLst/>
          </a:prstGeom>
          <a:noFill/>
        </p:spPr>
        <p:txBody>
          <a:bodyPr wrap="square" rtlCol="0">
            <a:spAutoFit/>
          </a:bodyPr>
          <a:lstStyle/>
          <a:p>
            <a:pPr algn="ctr"/>
            <a:r>
              <a:rPr lang="en-GB" sz="1400" b="1">
                <a:solidFill>
                  <a:srgbClr val="5C5B5A"/>
                </a:solidFill>
                <a:latin typeface="Arial"/>
              </a:rPr>
              <a:t>46%</a:t>
            </a:r>
          </a:p>
          <a:p>
            <a:pPr algn="ctr"/>
            <a:r>
              <a:rPr lang="en-GB" sz="1400" b="1">
                <a:solidFill>
                  <a:srgbClr val="5C5B5A"/>
                </a:solidFill>
                <a:latin typeface="Arial"/>
              </a:rPr>
              <a:t>(+1pp)</a:t>
            </a:r>
          </a:p>
        </p:txBody>
      </p:sp>
      <p:sp>
        <p:nvSpPr>
          <p:cNvPr id="2" name="TextBox 1">
            <a:extLst>
              <a:ext uri="{FF2B5EF4-FFF2-40B4-BE49-F238E27FC236}">
                <a16:creationId xmlns:a16="http://schemas.microsoft.com/office/drawing/2014/main" id="{76B77BFB-EF9B-FCF7-BDC0-40FBD5A5B267}"/>
              </a:ext>
              <a:ext uri="{C183D7F6-B498-43B3-948B-1728B52AA6E4}">
                <adec:decorative xmlns:adec="http://schemas.microsoft.com/office/drawing/2017/decorative" val="0"/>
              </a:ext>
            </a:extLst>
          </p:cNvPr>
          <p:cNvSpPr txBox="1"/>
          <p:nvPr/>
        </p:nvSpPr>
        <p:spPr>
          <a:xfrm>
            <a:off x="4651392" y="6046778"/>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3" name="TextBox 2">
            <a:extLst>
              <a:ext uri="{FF2B5EF4-FFF2-40B4-BE49-F238E27FC236}">
                <a16:creationId xmlns:a16="http://schemas.microsoft.com/office/drawing/2014/main" id="{B5886B79-E46F-F3B9-8F92-2CAC968CA721}"/>
              </a:ext>
              <a:ext uri="{C183D7F6-B498-43B3-948B-1728B52AA6E4}">
                <adec:decorative xmlns:adec="http://schemas.microsoft.com/office/drawing/2017/decorative" val="1"/>
              </a:ext>
            </a:extLst>
          </p:cNvPr>
          <p:cNvSpPr txBox="1"/>
          <p:nvPr/>
        </p:nvSpPr>
        <p:spPr>
          <a:xfrm>
            <a:off x="8899273" y="2123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9B0A0981-08A6-ACC3-0C6C-CC77B2CBE4BC}"/>
              </a:ext>
              <a:ext uri="{C183D7F6-B498-43B3-948B-1728B52AA6E4}">
                <adec:decorative xmlns:adec="http://schemas.microsoft.com/office/drawing/2017/decorative" val="1"/>
              </a:ext>
            </a:extLst>
          </p:cNvPr>
          <p:cNvSpPr txBox="1"/>
          <p:nvPr/>
        </p:nvSpPr>
        <p:spPr>
          <a:xfrm>
            <a:off x="8864007" y="297665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54295A5C-720D-3EC6-C618-66BD8E62EBD3}"/>
              </a:ext>
              <a:ext uri="{C183D7F6-B498-43B3-948B-1728B52AA6E4}">
                <adec:decorative xmlns:adec="http://schemas.microsoft.com/office/drawing/2017/decorative" val="1"/>
              </a:ext>
            </a:extLst>
          </p:cNvPr>
          <p:cNvSpPr txBox="1"/>
          <p:nvPr/>
        </p:nvSpPr>
        <p:spPr>
          <a:xfrm>
            <a:off x="8864007" y="395029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7BFBADD3-8974-6932-6154-3363240914CE}"/>
              </a:ext>
              <a:ext uri="{C183D7F6-B498-43B3-948B-1728B52AA6E4}">
                <adec:decorative xmlns:adec="http://schemas.microsoft.com/office/drawing/2017/decorative" val="1"/>
              </a:ext>
            </a:extLst>
          </p:cNvPr>
          <p:cNvSpPr txBox="1"/>
          <p:nvPr/>
        </p:nvSpPr>
        <p:spPr>
          <a:xfrm>
            <a:off x="8899273" y="459909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7B9281AC-B22D-2D66-926E-D9C228B11385}"/>
              </a:ext>
              <a:ext uri="{C183D7F6-B498-43B3-948B-1728B52AA6E4}">
                <adec:decorative xmlns:adec="http://schemas.microsoft.com/office/drawing/2017/decorative" val="1"/>
              </a:ext>
            </a:extLst>
          </p:cNvPr>
          <p:cNvSpPr txBox="1"/>
          <p:nvPr/>
        </p:nvSpPr>
        <p:spPr>
          <a:xfrm>
            <a:off x="9290120" y="49115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5D71608A-F6E1-4700-9B42-56CD1271ABCF}"/>
              </a:ext>
              <a:ext uri="{C183D7F6-B498-43B3-948B-1728B52AA6E4}">
                <adec:decorative xmlns:adec="http://schemas.microsoft.com/office/drawing/2017/decorative" val="1"/>
              </a:ext>
            </a:extLst>
          </p:cNvPr>
          <p:cNvSpPr txBox="1"/>
          <p:nvPr/>
        </p:nvSpPr>
        <p:spPr>
          <a:xfrm>
            <a:off x="9299651" y="51070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12: 1551</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07859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rgbClr val="5C5B5A"/>
                </a:solidFill>
                <a:latin typeface="Arial"/>
                <a:ea typeface="+mn-ea"/>
                <a:cs typeface="+mn-cs"/>
              </a:rPr>
              <a:t>There has been little movement in the proportion of respondents satisfied with local </a:t>
            </a:r>
            <a:r>
              <a:rPr lang="en-GB" sz="1800" b="1" dirty="0">
                <a:solidFill>
                  <a:srgbClr val="009690"/>
                </a:solidFill>
                <a:latin typeface="Arial"/>
                <a:ea typeface="+mn-ea"/>
                <a:cs typeface="+mn-cs"/>
              </a:rPr>
              <a:t>health and care services. </a:t>
            </a:r>
            <a:r>
              <a:rPr lang="en-GB" sz="1800" b="1" dirty="0">
                <a:solidFill>
                  <a:srgbClr val="5C5B5A"/>
                </a:solidFill>
                <a:latin typeface="Arial"/>
                <a:ea typeface="+mn-ea"/>
                <a:cs typeface="+mn-cs"/>
              </a:rPr>
              <a:t>There has been some shift in feelings about </a:t>
            </a:r>
            <a:r>
              <a:rPr lang="en-GB" sz="1800" b="1" dirty="0">
                <a:solidFill>
                  <a:srgbClr val="009690"/>
                </a:solidFill>
                <a:latin typeface="Arial"/>
                <a:ea typeface="+mn-ea"/>
                <a:cs typeface="+mn-cs"/>
              </a:rPr>
              <a:t>schools and colleges among parents</a:t>
            </a:r>
            <a:r>
              <a:rPr lang="en-GB" sz="1800" b="1" dirty="0">
                <a:solidFill>
                  <a:srgbClr val="5C5B5A"/>
                </a:solidFill>
                <a:latin typeface="Arial"/>
                <a:ea typeface="+mn-ea"/>
                <a:cs typeface="+mn-cs"/>
              </a:rPr>
              <a:t>, but the picture is varied depending on the age of the child</a:t>
            </a:r>
          </a:p>
        </p:txBody>
      </p:sp>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2% are satisfied with the health and care services in their local area. 76%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010750743"/>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8832" y="2019303"/>
            <a:ext cx="910185" cy="3002837"/>
            <a:chOff x="2138832" y="2019303"/>
            <a:chExt cx="910185" cy="3002837"/>
          </a:xfrm>
        </p:grpSpPr>
        <p:sp>
          <p:nvSpPr>
            <p:cNvPr id="29" name="TextBox 28">
              <a:extLst>
                <a:ext uri="{FF2B5EF4-FFF2-40B4-BE49-F238E27FC236}">
                  <a16:creationId xmlns:a16="http://schemas.microsoft.com/office/drawing/2014/main" id="{839D38A3-F246-646A-1150-B1DABDF049E6}"/>
                </a:ext>
              </a:extLst>
            </p:cNvPr>
            <p:cNvSpPr txBox="1"/>
            <p:nvPr/>
          </p:nvSpPr>
          <p:spPr>
            <a:xfrm>
              <a:off x="2174098" y="20193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30409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74098" y="40793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48121" y="45433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489248" y="47605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grpSp>
      <p:sp>
        <p:nvSpPr>
          <p:cNvPr id="11" name="Right Brace 10" descr="Sum of &quot;Very satisfied&quot; and &quot;Fairly satisfied">
            <a:extLst>
              <a:ext uri="{FF2B5EF4-FFF2-40B4-BE49-F238E27FC236}">
                <a16:creationId xmlns:a16="http://schemas.microsoft.com/office/drawing/2014/main" id="{CA14E5CB-EB3C-2770-3559-2E237AAF17A3}"/>
              </a:ext>
              <a:ext uri="{C183D7F6-B498-43B3-948B-1728B52AA6E4}">
                <adec:decorative xmlns:adec="http://schemas.microsoft.com/office/drawing/2017/decorative" val="0"/>
              </a:ext>
            </a:extLst>
          </p:cNvPr>
          <p:cNvSpPr/>
          <p:nvPr/>
        </p:nvSpPr>
        <p:spPr>
          <a:xfrm>
            <a:off x="3198078" y="1676810"/>
            <a:ext cx="302385" cy="18379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87026" y="2427010"/>
            <a:ext cx="734813" cy="523220"/>
          </a:xfrm>
          <a:prstGeom prst="rect">
            <a:avLst/>
          </a:prstGeom>
          <a:noFill/>
        </p:spPr>
        <p:txBody>
          <a:bodyPr wrap="square" rtlCol="0">
            <a:spAutoFit/>
          </a:bodyPr>
          <a:lstStyle/>
          <a:p>
            <a:pPr algn="ctr"/>
            <a:r>
              <a:rPr lang="en-GB" sz="1400" b="1">
                <a:solidFill>
                  <a:srgbClr val="5C5B5A"/>
                </a:solidFill>
                <a:latin typeface="Arial"/>
              </a:rPr>
              <a:t>62% </a:t>
            </a:r>
          </a:p>
          <a:p>
            <a:pPr algn="ctr"/>
            <a:r>
              <a:rPr lang="en-GB" sz="1400">
                <a:solidFill>
                  <a:srgbClr val="5C5B5A"/>
                </a:solidFill>
                <a:latin typeface="Arial"/>
              </a:rPr>
              <a:t>(+1pp)</a:t>
            </a: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17445" y="2165400"/>
            <a:ext cx="1050329" cy="2866085"/>
            <a:chOff x="5911880" y="2225107"/>
            <a:chExt cx="1050329" cy="2866085"/>
          </a:xfrm>
        </p:grpSpPr>
        <p:sp>
          <p:nvSpPr>
            <p:cNvPr id="5" name="TextBox 4">
              <a:extLst>
                <a:ext uri="{FF2B5EF4-FFF2-40B4-BE49-F238E27FC236}">
                  <a16:creationId xmlns:a16="http://schemas.microsoft.com/office/drawing/2014/main" id="{0101D8F9-9A94-9EDC-15B4-AF1B52D73791}"/>
                </a:ext>
              </a:extLst>
            </p:cNvPr>
            <p:cNvSpPr txBox="1"/>
            <p:nvPr/>
          </p:nvSpPr>
          <p:spPr>
            <a:xfrm>
              <a:off x="5919101" y="22251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11880" y="349885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11880" y="447817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277396" y="467266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82215" y="482958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descr="Sum of &quot;Very satisfied&quot; and &quot;Fairly satisfied">
            <a:extLst>
              <a:ext uri="{FF2B5EF4-FFF2-40B4-BE49-F238E27FC236}">
                <a16:creationId xmlns:a16="http://schemas.microsoft.com/office/drawing/2014/main" id="{8A87EE20-E5AE-1D4E-D45C-04A47D8CF1F7}"/>
              </a:ext>
              <a:ext uri="{C183D7F6-B498-43B3-948B-1728B52AA6E4}">
                <adec:decorative xmlns:adec="http://schemas.microsoft.com/office/drawing/2017/decorative" val="0"/>
              </a:ext>
            </a:extLst>
          </p:cNvPr>
          <p:cNvSpPr/>
          <p:nvPr/>
        </p:nvSpPr>
        <p:spPr>
          <a:xfrm>
            <a:off x="6956046" y="1677114"/>
            <a:ext cx="302385" cy="238789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a:solidFill>
                  <a:srgbClr val="5C5B5A"/>
                </a:solidFill>
                <a:latin typeface="Arial"/>
              </a:rPr>
              <a:t>76% </a:t>
            </a:r>
            <a:r>
              <a:rPr lang="en-GB" sz="1200">
                <a:solidFill>
                  <a:srgbClr val="5C5B5A"/>
                </a:solidFill>
                <a:latin typeface="Arial"/>
              </a:rPr>
              <a:t>(+/-0pp) </a:t>
            </a:r>
            <a:r>
              <a:rPr lang="en-GB" sz="1400" b="1">
                <a:solidFill>
                  <a:srgbClr val="5C5B5A"/>
                </a:solidFill>
                <a:latin typeface="Arial"/>
              </a:rPr>
              <a:t>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lIns="91440" tIns="45720" rIns="91440" bIns="45720" rtlCol="0" anchor="t">
            <a:spAutoFit/>
          </a:bodyPr>
          <a:lstStyle/>
          <a:p>
            <a:pPr algn="ctr"/>
            <a:r>
              <a:rPr lang="en-GB" sz="1400" b="1" dirty="0">
                <a:solidFill>
                  <a:srgbClr val="5C5B5A"/>
                </a:solidFill>
              </a:rPr>
              <a:t>75% </a:t>
            </a:r>
            <a:endParaRPr lang="en-GB" sz="1400" b="1">
              <a:solidFill>
                <a:srgbClr val="5C5B5A"/>
              </a:solidFill>
            </a:endParaRPr>
          </a:p>
          <a:p>
            <a:pPr algn="ctr"/>
            <a:r>
              <a:rPr lang="en-GB" sz="1200" dirty="0">
                <a:solidFill>
                  <a:srgbClr val="5C5B5A"/>
                </a:solidFill>
              </a:rPr>
              <a:t>(+5pp) </a:t>
            </a:r>
            <a:endParaRPr lang="en-GB" sz="1200" dirty="0">
              <a:solidFill>
                <a:srgbClr val="5C5B5A"/>
              </a:solidFill>
              <a:cs typeface="Calibri"/>
            </a:endParaRPr>
          </a:p>
          <a:p>
            <a:pPr algn="ctr"/>
            <a:r>
              <a:rPr lang="en-GB" sz="1400" b="1" dirty="0">
                <a:solidFill>
                  <a:srgbClr val="5C5B5A"/>
                </a:solidFill>
              </a:rPr>
              <a:t>among parents of children in </a:t>
            </a:r>
            <a:r>
              <a:rPr lang="en-GB" sz="1400" b="1" dirty="0">
                <a:solidFill>
                  <a:srgbClr val="009690"/>
                </a:solidFill>
              </a:rPr>
              <a:t>Early Years (n=108)</a:t>
            </a:r>
            <a:endParaRPr lang="en-GB" sz="1400" b="1" dirty="0">
              <a:solidFill>
                <a:srgbClr val="009690"/>
              </a:solidFill>
              <a:cs typeface="Calibri"/>
            </a:endParaRPr>
          </a:p>
          <a:p>
            <a:pPr algn="ctr"/>
            <a:endParaRPr lang="en-GB" sz="600" b="1">
              <a:solidFill>
                <a:srgbClr val="5C5B5A"/>
              </a:solidFill>
            </a:endParaRPr>
          </a:p>
          <a:p>
            <a:pPr algn="ctr"/>
            <a:r>
              <a:rPr lang="en-GB" sz="1400" b="1" dirty="0">
                <a:solidFill>
                  <a:srgbClr val="5C5B5A"/>
                </a:solidFill>
              </a:rPr>
              <a:t>83%</a:t>
            </a:r>
            <a:endParaRPr lang="en-GB" sz="1400" b="1" dirty="0">
              <a:solidFill>
                <a:srgbClr val="5C5B5A"/>
              </a:solidFill>
              <a:cs typeface="Calibri"/>
            </a:endParaRPr>
          </a:p>
          <a:p>
            <a:pPr algn="ctr"/>
            <a:r>
              <a:rPr lang="en-GB" sz="1200" dirty="0">
                <a:solidFill>
                  <a:srgbClr val="5C5B5A"/>
                </a:solidFill>
              </a:rPr>
              <a:t>(+1pp)</a:t>
            </a:r>
            <a:endParaRPr lang="en-GB" sz="1200" dirty="0">
              <a:solidFill>
                <a:srgbClr val="5C5B5A"/>
              </a:solidFill>
              <a:cs typeface="Calibri"/>
            </a:endParaRPr>
          </a:p>
          <a:p>
            <a:pPr algn="ctr"/>
            <a:r>
              <a:rPr lang="en-GB" sz="1400" b="1" dirty="0">
                <a:solidFill>
                  <a:srgbClr val="5C5B5A"/>
                </a:solidFill>
              </a:rPr>
              <a:t>among parents of children in </a:t>
            </a:r>
            <a:r>
              <a:rPr lang="en-GB" sz="1400" b="1" dirty="0">
                <a:solidFill>
                  <a:srgbClr val="009690"/>
                </a:solidFill>
              </a:rPr>
              <a:t>Primary School (n=243)</a:t>
            </a:r>
            <a:endParaRPr lang="en-GB" sz="1400" b="1" dirty="0">
              <a:solidFill>
                <a:srgbClr val="009690"/>
              </a:solidFill>
              <a:cs typeface="Calibri"/>
            </a:endParaRPr>
          </a:p>
          <a:p>
            <a:pPr algn="ctr"/>
            <a:endParaRPr lang="en-GB" sz="600" b="1">
              <a:solidFill>
                <a:srgbClr val="5C5B5A"/>
              </a:solidFill>
            </a:endParaRPr>
          </a:p>
          <a:p>
            <a:pPr algn="ctr"/>
            <a:r>
              <a:rPr lang="en-GB" sz="1400" b="1" dirty="0">
                <a:solidFill>
                  <a:srgbClr val="5C5B5A"/>
                </a:solidFill>
              </a:rPr>
              <a:t>78%</a:t>
            </a:r>
            <a:endParaRPr lang="en-GB" sz="1400" b="1" dirty="0">
              <a:solidFill>
                <a:srgbClr val="5C5B5A"/>
              </a:solidFill>
              <a:cs typeface="Calibri"/>
            </a:endParaRPr>
          </a:p>
          <a:p>
            <a:pPr algn="ctr"/>
            <a:r>
              <a:rPr lang="en-GB" sz="1200" dirty="0">
                <a:solidFill>
                  <a:srgbClr val="5C5B5A"/>
                </a:solidFill>
              </a:rPr>
              <a:t>(+5pp)</a:t>
            </a:r>
            <a:endParaRPr lang="en-GB" sz="1200" dirty="0">
              <a:solidFill>
                <a:srgbClr val="5C5B5A"/>
              </a:solidFill>
              <a:cs typeface="Calibri"/>
            </a:endParaRPr>
          </a:p>
          <a:p>
            <a:pPr algn="ctr"/>
            <a:r>
              <a:rPr lang="en-GB" sz="1400" b="1" dirty="0">
                <a:solidFill>
                  <a:srgbClr val="5C5B5A"/>
                </a:solidFill>
              </a:rPr>
              <a:t>among parents of children in </a:t>
            </a:r>
            <a:r>
              <a:rPr lang="en-GB" sz="1400" b="1" dirty="0">
                <a:solidFill>
                  <a:srgbClr val="009690"/>
                </a:solidFill>
              </a:rPr>
              <a:t>Secondary School (n=202)</a:t>
            </a:r>
            <a:endParaRPr lang="en-GB" sz="1400" b="1" dirty="0">
              <a:solidFill>
                <a:srgbClr val="009690"/>
              </a:solidFill>
              <a:cs typeface="Calibri"/>
            </a:endParaRPr>
          </a:p>
          <a:p>
            <a:pPr algn="ctr"/>
            <a:endParaRPr lang="en-GB" sz="600" b="1">
              <a:solidFill>
                <a:srgbClr val="5C5B5A"/>
              </a:solidFill>
            </a:endParaRPr>
          </a:p>
          <a:p>
            <a:pPr algn="ctr"/>
            <a:r>
              <a:rPr lang="en-GB" sz="1400" b="1" dirty="0">
                <a:solidFill>
                  <a:srgbClr val="5C5B5A"/>
                </a:solidFill>
              </a:rPr>
              <a:t>63%</a:t>
            </a:r>
            <a:endParaRPr lang="en-GB" sz="1400" b="1" dirty="0">
              <a:solidFill>
                <a:srgbClr val="5C5B5A"/>
              </a:solidFill>
              <a:cs typeface="Calibri"/>
            </a:endParaRPr>
          </a:p>
          <a:p>
            <a:pPr algn="ctr"/>
            <a:r>
              <a:rPr lang="en-GB" sz="1200" dirty="0">
                <a:solidFill>
                  <a:srgbClr val="5C5B5A"/>
                </a:solidFill>
              </a:rPr>
              <a:t>(-14pp)</a:t>
            </a:r>
            <a:endParaRPr lang="en-GB" sz="1200" dirty="0">
              <a:solidFill>
                <a:srgbClr val="5C5B5A"/>
              </a:solidFill>
              <a:cs typeface="Calibri"/>
            </a:endParaRPr>
          </a:p>
          <a:p>
            <a:pPr algn="ctr"/>
            <a:r>
              <a:rPr lang="en-GB" sz="1400" b="1" dirty="0">
                <a:solidFill>
                  <a:srgbClr val="5C5B5A"/>
                </a:solidFill>
              </a:rPr>
              <a:t>among parents of children in </a:t>
            </a:r>
            <a:r>
              <a:rPr lang="en-GB" sz="1400" b="1" dirty="0">
                <a:solidFill>
                  <a:srgbClr val="009690"/>
                </a:solidFill>
              </a:rPr>
              <a:t>College (n=85)</a:t>
            </a:r>
          </a:p>
        </p:txBody>
      </p:sp>
      <p:sp>
        <p:nvSpPr>
          <p:cNvPr id="19" name="Arrow: Down 18">
            <a:extLst>
              <a:ext uri="{FF2B5EF4-FFF2-40B4-BE49-F238E27FC236}">
                <a16:creationId xmlns:a16="http://schemas.microsoft.com/office/drawing/2014/main" id="{45E30600-FF39-863C-0743-CD5A9EFB0855}"/>
              </a:ext>
              <a:ext uri="{C183D7F6-B498-43B3-948B-1728B52AA6E4}">
                <adec:decorative xmlns:adec="http://schemas.microsoft.com/office/drawing/2017/decorative" val="1"/>
              </a:ext>
            </a:extLst>
          </p:cNvPr>
          <p:cNvSpPr/>
          <p:nvPr/>
        </p:nvSpPr>
        <p:spPr>
          <a:xfrm rot="10800000">
            <a:off x="265291" y="60985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36AC77C-2D51-E6A2-A4C8-1A1218C15FD6}"/>
              </a:ext>
              <a:ext uri="{C183D7F6-B498-43B3-948B-1728B52AA6E4}">
                <adec:decorative xmlns:adec="http://schemas.microsoft.com/office/drawing/2017/decorative" val="1"/>
              </a:ext>
            </a:extLst>
          </p:cNvPr>
          <p:cNvSpPr/>
          <p:nvPr/>
        </p:nvSpPr>
        <p:spPr>
          <a:xfrm>
            <a:off x="480060" y="61125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0FD434F-3494-F4DF-ED36-C0902987B4DE}"/>
              </a:ext>
            </a:extLst>
          </p:cNvPr>
          <p:cNvSpPr txBox="1"/>
          <p:nvPr/>
        </p:nvSpPr>
        <p:spPr>
          <a:xfrm>
            <a:off x="630108" y="6032680"/>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4EC3EC2E-4047-A0B2-44EE-2310A71ED9A6}"/>
              </a:ext>
              <a:ext uri="{C183D7F6-B498-43B3-948B-1728B52AA6E4}">
                <adec:decorative xmlns:adec="http://schemas.microsoft.com/office/drawing/2017/decorative" val="0"/>
              </a:ext>
            </a:extLst>
          </p:cNvPr>
          <p:cNvSpPr txBox="1"/>
          <p:nvPr/>
        </p:nvSpPr>
        <p:spPr>
          <a:xfrm>
            <a:off x="8321287" y="6127158"/>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Survey 12, 1551 (All respondents); Summary: Parents of children in education, 473; Parents with children at…Early years: 108, primary school: 243, children at secondary school: 202, at college: 85</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2574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Dissatisfaction continues to be higher with </a:t>
            </a:r>
            <a:r>
              <a:rPr kumimoji="0" lang="en-GB" sz="1800" b="1" i="0" u="none" strike="noStrike" kern="1200" cap="none" spc="0" normalizeH="0" baseline="0" noProof="0">
                <a:ln>
                  <a:noFill/>
                </a:ln>
                <a:solidFill>
                  <a:srgbClr val="009690"/>
                </a:solidFill>
                <a:effectLst/>
                <a:uLnTx/>
                <a:uFillTx/>
                <a:latin typeface="Arial"/>
                <a:ea typeface="+mn-ea"/>
                <a:cs typeface="+mn-cs"/>
              </a:rPr>
              <a:t>road and pavement conditions, as well as cycle routes</a:t>
            </a:r>
            <a:r>
              <a:rPr kumimoji="0" lang="en-GB" sz="1800" b="1" i="0" u="none" strike="noStrike" kern="1200" cap="none" spc="0" normalizeH="0" baseline="0" noProof="0">
                <a:ln>
                  <a:noFill/>
                </a:ln>
                <a:solidFill>
                  <a:srgbClr val="5C5B5A"/>
                </a:solidFill>
                <a:effectLst/>
                <a:uLnTx/>
                <a:uFillTx/>
                <a:latin typeface="Arial"/>
                <a:ea typeface="+mn-ea"/>
                <a:cs typeface="+mn-cs"/>
              </a:rPr>
              <a:t>. Dissatisfaction with the condition of paved / pedestrian areas and cycle lanes has lessened slightly, while the majority of respondents are still dissatisfied with the conditions of roads (55%).</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7% are satisfied with the condition of paved areas. 32% are satisfied with the cycle lanes and routes. 31% are satisfied with the conditions of the roads. ">
            <a:extLst>
              <a:ext uri="{FF2B5EF4-FFF2-40B4-BE49-F238E27FC236}">
                <a16:creationId xmlns:a16="http://schemas.microsoft.com/office/drawing/2014/main" id="{5C15CF79-5723-7F96-FF7B-4B6BAA71F806}"/>
              </a:ext>
            </a:extLst>
          </p:cNvPr>
          <p:cNvGraphicFramePr/>
          <p:nvPr/>
        </p:nvGraphicFramePr>
        <p:xfrm>
          <a:off x="133765"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178DB300-610A-883B-1BD0-D4AA0FF74CEC}"/>
              </a:ext>
              <a:ext uri="{C183D7F6-B498-43B3-948B-1728B52AA6E4}">
                <adec:decorative xmlns:adec="http://schemas.microsoft.com/office/drawing/2017/decorative" val="1"/>
              </a:ext>
            </a:extLst>
          </p:cNvPr>
          <p:cNvSpPr txBox="1"/>
          <p:nvPr/>
        </p:nvSpPr>
        <p:spPr>
          <a:xfrm>
            <a:off x="2349814" y="20704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 uri="{C183D7F6-B498-43B3-948B-1728B52AA6E4}">
                <adec:decorative xmlns:adec="http://schemas.microsoft.com/office/drawing/2017/decorative" val="1"/>
              </a:ext>
            </a:extLst>
          </p:cNvPr>
          <p:cNvSpPr txBox="1"/>
          <p:nvPr/>
        </p:nvSpPr>
        <p:spPr>
          <a:xfrm>
            <a:off x="1924060" y="302686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 uri="{C183D7F6-B498-43B3-948B-1728B52AA6E4}">
                <adec:decorative xmlns:adec="http://schemas.microsoft.com/office/drawing/2017/decorative" val="1"/>
              </a:ext>
            </a:extLst>
          </p:cNvPr>
          <p:cNvSpPr txBox="1"/>
          <p:nvPr/>
        </p:nvSpPr>
        <p:spPr>
          <a:xfrm>
            <a:off x="1924060" y="38836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8" name="TextBox 77">
            <a:extLst>
              <a:ext uri="{FF2B5EF4-FFF2-40B4-BE49-F238E27FC236}">
                <a16:creationId xmlns:a16="http://schemas.microsoft.com/office/drawing/2014/main" id="{58DA7277-DAC6-D225-172D-19D0C0D22C71}"/>
              </a:ext>
              <a:ext uri="{C183D7F6-B498-43B3-948B-1728B52AA6E4}">
                <adec:decorative xmlns:adec="http://schemas.microsoft.com/office/drawing/2017/decorative" val="1"/>
              </a:ext>
            </a:extLst>
          </p:cNvPr>
          <p:cNvSpPr txBox="1"/>
          <p:nvPr/>
        </p:nvSpPr>
        <p:spPr>
          <a:xfrm>
            <a:off x="1941693" y="44809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 uri="{C183D7F6-B498-43B3-948B-1728B52AA6E4}">
                <adec:decorative xmlns:adec="http://schemas.microsoft.com/office/drawing/2017/decorative" val="1"/>
              </a:ext>
            </a:extLst>
          </p:cNvPr>
          <p:cNvSpPr txBox="1"/>
          <p:nvPr/>
        </p:nvSpPr>
        <p:spPr>
          <a:xfrm>
            <a:off x="1941693" y="50201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312093" y="2034273"/>
            <a:ext cx="215614" cy="15066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550129"/>
            <a:ext cx="797431" cy="523220"/>
          </a:xfrm>
          <a:prstGeom prst="rect">
            <a:avLst/>
          </a:prstGeom>
          <a:noFill/>
        </p:spPr>
        <p:txBody>
          <a:bodyPr wrap="square" rtlCol="0">
            <a:spAutoFit/>
          </a:bodyPr>
          <a:lstStyle/>
          <a:p>
            <a:pPr algn="ctr"/>
            <a:r>
              <a:rPr lang="en-GB" sz="1400" b="1">
                <a:solidFill>
                  <a:srgbClr val="5C5B5A"/>
                </a:solidFill>
                <a:latin typeface="Arial"/>
              </a:rPr>
              <a:t>47%</a:t>
            </a:r>
          </a:p>
          <a:p>
            <a:pPr algn="ctr"/>
            <a:r>
              <a:rPr lang="en-GB" sz="1400" b="1">
                <a:solidFill>
                  <a:srgbClr val="5C5B5A"/>
                </a:solidFill>
                <a:latin typeface="Arial"/>
              </a:rPr>
              <a:t>(+1pp)</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312093" y="4043615"/>
            <a:ext cx="193081" cy="117468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53517" y="4368049"/>
            <a:ext cx="931743" cy="523220"/>
          </a:xfrm>
          <a:prstGeom prst="rect">
            <a:avLst/>
          </a:prstGeom>
          <a:noFill/>
        </p:spPr>
        <p:txBody>
          <a:bodyPr wrap="square" rtlCol="0">
            <a:spAutoFit/>
          </a:bodyPr>
          <a:lstStyle/>
          <a:p>
            <a:pPr algn="ctr"/>
            <a:r>
              <a:rPr lang="en-GB" sz="1400" b="1">
                <a:solidFill>
                  <a:srgbClr val="5C5B5A"/>
                </a:solidFill>
                <a:latin typeface="Arial"/>
              </a:rPr>
              <a:t>34%</a:t>
            </a:r>
          </a:p>
          <a:p>
            <a:pPr algn="ctr"/>
            <a:r>
              <a:rPr lang="en-GB" sz="1400" b="1">
                <a:solidFill>
                  <a:srgbClr val="5C5B5A"/>
                </a:solidFill>
                <a:latin typeface="Arial"/>
              </a:rPr>
              <a:t>(-3pp)</a:t>
            </a:r>
          </a:p>
        </p:txBody>
      </p:sp>
      <p:sp>
        <p:nvSpPr>
          <p:cNvPr id="73" name="TextBox 72">
            <a:extLst>
              <a:ext uri="{FF2B5EF4-FFF2-40B4-BE49-F238E27FC236}">
                <a16:creationId xmlns:a16="http://schemas.microsoft.com/office/drawing/2014/main" id="{221B35F6-3F96-CE42-CB88-2F3D86B71187}"/>
              </a:ext>
              <a:ext uri="{C183D7F6-B498-43B3-948B-1728B52AA6E4}">
                <adec:decorative xmlns:adec="http://schemas.microsoft.com/office/drawing/2017/decorative" val="1"/>
              </a:ext>
            </a:extLst>
          </p:cNvPr>
          <p:cNvSpPr txBox="1"/>
          <p:nvPr/>
        </p:nvSpPr>
        <p:spPr>
          <a:xfrm>
            <a:off x="6192775" y="20450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4" name="TextBox 73">
            <a:extLst>
              <a:ext uri="{FF2B5EF4-FFF2-40B4-BE49-F238E27FC236}">
                <a16:creationId xmlns:a16="http://schemas.microsoft.com/office/drawing/2014/main" id="{8BB498F9-DE6C-2655-005F-F3F21271FF6A}"/>
              </a:ext>
              <a:ext uri="{C183D7F6-B498-43B3-948B-1728B52AA6E4}">
                <adec:decorative xmlns:adec="http://schemas.microsoft.com/office/drawing/2017/decorative" val="1"/>
              </a:ext>
            </a:extLst>
          </p:cNvPr>
          <p:cNvSpPr txBox="1"/>
          <p:nvPr/>
        </p:nvSpPr>
        <p:spPr>
          <a:xfrm>
            <a:off x="5828822" y="27398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FC1694EB-03E9-124F-80D6-391267E33985}"/>
              </a:ext>
              <a:ext uri="{C183D7F6-B498-43B3-948B-1728B52AA6E4}">
                <adec:decorative xmlns:adec="http://schemas.microsoft.com/office/drawing/2017/decorative" val="1"/>
              </a:ext>
            </a:extLst>
          </p:cNvPr>
          <p:cNvSpPr txBox="1"/>
          <p:nvPr/>
        </p:nvSpPr>
        <p:spPr>
          <a:xfrm>
            <a:off x="5811189" y="344906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4" name="TextBox 83">
            <a:extLst>
              <a:ext uri="{FF2B5EF4-FFF2-40B4-BE49-F238E27FC236}">
                <a16:creationId xmlns:a16="http://schemas.microsoft.com/office/drawing/2014/main" id="{B81E44EF-A5BD-7515-D2BD-79673C9AAD2E}"/>
              </a:ext>
              <a:ext uri="{C183D7F6-B498-43B3-948B-1728B52AA6E4}">
                <adec:decorative xmlns:adec="http://schemas.microsoft.com/office/drawing/2017/decorative" val="1"/>
              </a:ext>
            </a:extLst>
          </p:cNvPr>
          <p:cNvSpPr txBox="1"/>
          <p:nvPr/>
        </p:nvSpPr>
        <p:spPr>
          <a:xfrm>
            <a:off x="6255709" y="37528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0" name="TextBox 89">
            <a:extLst>
              <a:ext uri="{FF2B5EF4-FFF2-40B4-BE49-F238E27FC236}">
                <a16:creationId xmlns:a16="http://schemas.microsoft.com/office/drawing/2014/main" id="{E126C483-C099-A6F9-0DAE-D824CB65315B}"/>
              </a:ext>
              <a:ext uri="{C183D7F6-B498-43B3-948B-1728B52AA6E4}">
                <adec:decorative xmlns:adec="http://schemas.microsoft.com/office/drawing/2017/decorative" val="1"/>
              </a:ext>
            </a:extLst>
          </p:cNvPr>
          <p:cNvSpPr txBox="1"/>
          <p:nvPr/>
        </p:nvSpPr>
        <p:spPr>
          <a:xfrm>
            <a:off x="6255709" y="40699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5" name="TextBox 84">
            <a:extLst>
              <a:ext uri="{FF2B5EF4-FFF2-40B4-BE49-F238E27FC236}">
                <a16:creationId xmlns:a16="http://schemas.microsoft.com/office/drawing/2014/main" id="{A1FC9AC4-6E61-A182-5063-2176405BC11B}"/>
              </a:ext>
              <a:ext uri="{C183D7F6-B498-43B3-948B-1728B52AA6E4}">
                <adec:decorative xmlns:adec="http://schemas.microsoft.com/office/drawing/2017/decorative" val="1"/>
              </a:ext>
            </a:extLst>
          </p:cNvPr>
          <p:cNvSpPr txBox="1"/>
          <p:nvPr/>
        </p:nvSpPr>
        <p:spPr>
          <a:xfrm>
            <a:off x="5811189" y="46943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6" name="TextBox 85">
            <a:extLst>
              <a:ext uri="{FF2B5EF4-FFF2-40B4-BE49-F238E27FC236}">
                <a16:creationId xmlns:a16="http://schemas.microsoft.com/office/drawing/2014/main" id="{2B38924D-5026-1DE0-6860-62D3C9D051FE}"/>
              </a:ext>
              <a:ext uri="{C183D7F6-B498-43B3-948B-1728B52AA6E4}">
                <adec:decorative xmlns:adec="http://schemas.microsoft.com/office/drawing/2017/decorative" val="1"/>
              </a:ext>
            </a:extLst>
          </p:cNvPr>
          <p:cNvSpPr txBox="1"/>
          <p:nvPr/>
        </p:nvSpPr>
        <p:spPr>
          <a:xfrm>
            <a:off x="6255709" y="48806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7" name="TextBox 86">
            <a:extLst>
              <a:ext uri="{FF2B5EF4-FFF2-40B4-BE49-F238E27FC236}">
                <a16:creationId xmlns:a16="http://schemas.microsoft.com/office/drawing/2014/main" id="{A4F33B25-9493-A8CA-6F4C-2FF7CA01B46E}"/>
              </a:ext>
              <a:ext uri="{C183D7F6-B498-43B3-948B-1728B52AA6E4}">
                <adec:decorative xmlns:adec="http://schemas.microsoft.com/office/drawing/2017/decorative" val="1"/>
              </a:ext>
            </a:extLst>
          </p:cNvPr>
          <p:cNvSpPr txBox="1"/>
          <p:nvPr/>
        </p:nvSpPr>
        <p:spPr>
          <a:xfrm>
            <a:off x="6255709" y="5072250"/>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2070444"/>
            <a:ext cx="243636" cy="98581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411340"/>
            <a:ext cx="734813"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32%</a:t>
            </a:r>
          </a:p>
          <a:p>
            <a:pPr algn="ctr"/>
            <a:r>
              <a:rPr lang="en-GB" sz="1400" b="1">
                <a:solidFill>
                  <a:srgbClr val="5C5B5A"/>
                </a:solidFill>
                <a:latin typeface="Arial"/>
              </a:rPr>
              <a:t>(-2pp)</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740019"/>
            <a:ext cx="243636" cy="657102"/>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244475" y="3887613"/>
            <a:ext cx="897929" cy="523220"/>
          </a:xfrm>
          <a:prstGeom prst="rect">
            <a:avLst/>
          </a:prstGeom>
          <a:noFill/>
        </p:spPr>
        <p:txBody>
          <a:bodyPr wrap="square" rtlCol="0">
            <a:spAutoFit/>
          </a:bodyPr>
          <a:lstStyle/>
          <a:p>
            <a:pPr algn="ctr"/>
            <a:r>
              <a:rPr lang="en-GB" sz="1400" b="1">
                <a:solidFill>
                  <a:srgbClr val="5C5B5A"/>
                </a:solidFill>
                <a:latin typeface="Arial"/>
              </a:rPr>
              <a:t>18%</a:t>
            </a:r>
          </a:p>
          <a:p>
            <a:pPr algn="ctr"/>
            <a:r>
              <a:rPr lang="en-GB" sz="1400" b="1">
                <a:solidFill>
                  <a:srgbClr val="5C5B5A"/>
                </a:solidFill>
                <a:latin typeface="Arial"/>
              </a:rPr>
              <a:t>(-3pp)</a:t>
            </a:r>
          </a:p>
        </p:txBody>
      </p:sp>
      <p:sp>
        <p:nvSpPr>
          <p:cNvPr id="2" name="TextBox 1">
            <a:extLst>
              <a:ext uri="{FF2B5EF4-FFF2-40B4-BE49-F238E27FC236}">
                <a16:creationId xmlns:a16="http://schemas.microsoft.com/office/drawing/2014/main" id="{6B0168AC-31E1-648C-1D00-503F15FEAF0B}"/>
              </a:ext>
              <a:ext uri="{C183D7F6-B498-43B3-948B-1728B52AA6E4}">
                <adec:decorative xmlns:adec="http://schemas.microsoft.com/office/drawing/2017/decorative" val="1"/>
              </a:ext>
            </a:extLst>
          </p:cNvPr>
          <p:cNvSpPr txBox="1"/>
          <p:nvPr/>
        </p:nvSpPr>
        <p:spPr>
          <a:xfrm>
            <a:off x="10046791" y="20203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03CA1904-97AF-54E3-1535-6C6251776630}"/>
              </a:ext>
              <a:ext uri="{C183D7F6-B498-43B3-948B-1728B52AA6E4}">
                <adec:decorative xmlns:adec="http://schemas.microsoft.com/office/drawing/2017/decorative" val="1"/>
              </a:ext>
            </a:extLst>
          </p:cNvPr>
          <p:cNvSpPr txBox="1"/>
          <p:nvPr/>
        </p:nvSpPr>
        <p:spPr>
          <a:xfrm>
            <a:off x="9699704" y="27148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CA6652EF-E2B0-551C-1818-C75C006D7E5E}"/>
              </a:ext>
              <a:ext uri="{C183D7F6-B498-43B3-948B-1728B52AA6E4}">
                <adec:decorative xmlns:adec="http://schemas.microsoft.com/office/drawing/2017/decorative" val="1"/>
              </a:ext>
            </a:extLst>
          </p:cNvPr>
          <p:cNvSpPr txBox="1"/>
          <p:nvPr/>
        </p:nvSpPr>
        <p:spPr>
          <a:xfrm>
            <a:off x="9682071" y="32458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D38235B0-37B4-2806-E17D-98B3DE763FED}"/>
              </a:ext>
              <a:ext uri="{C183D7F6-B498-43B3-948B-1728B52AA6E4}">
                <adec:decorative xmlns:adec="http://schemas.microsoft.com/office/drawing/2017/decorative" val="1"/>
              </a:ext>
            </a:extLst>
          </p:cNvPr>
          <p:cNvSpPr txBox="1"/>
          <p:nvPr/>
        </p:nvSpPr>
        <p:spPr>
          <a:xfrm>
            <a:off x="9682071" y="38984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6C0D35DC-74F4-A96F-4FF9-14930A65FF2D}"/>
              </a:ext>
              <a:ext uri="{C183D7F6-B498-43B3-948B-1728B52AA6E4}">
                <adec:decorative xmlns:adec="http://schemas.microsoft.com/office/drawing/2017/decorative" val="1"/>
              </a:ext>
            </a:extLst>
          </p:cNvPr>
          <p:cNvSpPr txBox="1"/>
          <p:nvPr/>
        </p:nvSpPr>
        <p:spPr>
          <a:xfrm>
            <a:off x="9699704" y="47950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0993960" y="2050595"/>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083638" y="2390889"/>
            <a:ext cx="819983" cy="523220"/>
          </a:xfrm>
          <a:prstGeom prst="rect">
            <a:avLst/>
          </a:prstGeom>
          <a:noFill/>
        </p:spPr>
        <p:txBody>
          <a:bodyPr wrap="square" rtlCol="0">
            <a:spAutoFit/>
          </a:bodyPr>
          <a:lstStyle/>
          <a:p>
            <a:pPr algn="ctr"/>
            <a:r>
              <a:rPr lang="en-GB" sz="1400" b="1">
                <a:solidFill>
                  <a:srgbClr val="5C5B5A"/>
                </a:solidFill>
                <a:latin typeface="Arial"/>
              </a:rPr>
              <a:t>31%</a:t>
            </a:r>
          </a:p>
          <a:p>
            <a:pPr algn="ctr"/>
            <a:r>
              <a:rPr lang="en-GB" sz="1400" b="1">
                <a:solidFill>
                  <a:srgbClr val="5C5B5A"/>
                </a:solidFill>
                <a:latin typeface="Arial"/>
              </a:rPr>
              <a:t>(-2pp)</a:t>
            </a: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0985992" y="3483282"/>
            <a:ext cx="207050" cy="170482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13887" y="4116174"/>
            <a:ext cx="931743" cy="523220"/>
          </a:xfrm>
          <a:prstGeom prst="rect">
            <a:avLst/>
          </a:prstGeom>
          <a:noFill/>
        </p:spPr>
        <p:txBody>
          <a:bodyPr wrap="square" rtlCol="0">
            <a:spAutoFit/>
          </a:bodyPr>
          <a:lstStyle/>
          <a:p>
            <a:pPr algn="ctr"/>
            <a:r>
              <a:rPr lang="en-GB" sz="1400" b="1">
                <a:solidFill>
                  <a:srgbClr val="5C5B5A"/>
                </a:solidFill>
                <a:latin typeface="Arial"/>
              </a:rPr>
              <a:t>55%</a:t>
            </a:r>
          </a:p>
          <a:p>
            <a:pPr algn="ctr"/>
            <a:r>
              <a:rPr lang="en-GB" sz="1400" b="1">
                <a:solidFill>
                  <a:srgbClr val="5C5B5A"/>
                </a:solidFill>
                <a:latin typeface="Arial"/>
              </a:rPr>
              <a:t>(+1pp)</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12: 1551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621D5EC-844B-C2CA-5B3D-052FBF957BCD}"/>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February (S11)</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B0E47767-F30B-BBC4-653D-74517EC35C2C}"/>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6" name="Group 15" descr="Green and Red arrows to signify when a statistic is significantly higher or lower than the previous survey.">
              <a:extLst>
                <a:ext uri="{FF2B5EF4-FFF2-40B4-BE49-F238E27FC236}">
                  <a16:creationId xmlns:a16="http://schemas.microsoft.com/office/drawing/2014/main" id="{EA3AB34E-8B5C-B68F-295F-9529E366F18A}"/>
                </a:ext>
              </a:extLst>
            </p:cNvPr>
            <p:cNvGrpSpPr/>
            <p:nvPr/>
          </p:nvGrpSpPr>
          <p:grpSpPr>
            <a:xfrm>
              <a:off x="229117" y="5927615"/>
              <a:ext cx="2808115" cy="269304"/>
              <a:chOff x="520117" y="5772736"/>
              <a:chExt cx="2808115" cy="269304"/>
            </a:xfrm>
          </p:grpSpPr>
          <p:sp>
            <p:nvSpPr>
              <p:cNvPr id="20" name="Arrow: Down 19">
                <a:extLst>
                  <a:ext uri="{FF2B5EF4-FFF2-40B4-BE49-F238E27FC236}">
                    <a16:creationId xmlns:a16="http://schemas.microsoft.com/office/drawing/2014/main" id="{61A3ABAE-BA3D-7600-BA37-99B96FD129E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B8010FA-AA03-7BE3-828A-32E9AFF816DC}"/>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S11</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7" name="Arrow: Down 16">
              <a:extLst>
                <a:ext uri="{FF2B5EF4-FFF2-40B4-BE49-F238E27FC236}">
                  <a16:creationId xmlns:a16="http://schemas.microsoft.com/office/drawing/2014/main" id="{57EA06EE-DCE7-C05E-9278-595BDD6D7E19}"/>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2" name="Arrow: Down 21">
            <a:extLst>
              <a:ext uri="{FF2B5EF4-FFF2-40B4-BE49-F238E27FC236}">
                <a16:creationId xmlns:a16="http://schemas.microsoft.com/office/drawing/2014/main" id="{70A592FA-3E73-A230-AF8A-7AEAA8AD55CC}"/>
              </a:ext>
              <a:ext uri="{C183D7F6-B498-43B3-948B-1728B52AA6E4}">
                <adec:decorative xmlns:adec="http://schemas.microsoft.com/office/drawing/2017/decorative" val="1"/>
              </a:ext>
            </a:extLst>
          </p:cNvPr>
          <p:cNvSpPr/>
          <p:nvPr/>
        </p:nvSpPr>
        <p:spPr>
          <a:xfrm rot="10800000">
            <a:off x="6376203" y="458017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46371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353423"/>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There has been some positive movement around those who agree that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area is a place where people look out for each other</a:t>
            </a:r>
            <a:r>
              <a:rPr kumimoji="0" lang="en-GB" sz="1800" b="1" i="0" u="none" strike="noStrike" kern="1200" cap="none" spc="0" normalizeH="0" baseline="0" noProof="0" dirty="0">
                <a:ln>
                  <a:noFill/>
                </a:ln>
                <a:solidFill>
                  <a:srgbClr val="5C5B5A"/>
                </a:solidFill>
                <a:effectLst/>
                <a:uLnTx/>
                <a:uFillTx/>
                <a:latin typeface="Arial"/>
                <a:ea typeface="+mn-ea"/>
                <a:cs typeface="+mn-cs"/>
              </a:rPr>
              <a:t>, with those who definitely disagree dropping to 8%</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4528336" y="1672520"/>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on people in local areas. 79% agree their local area is a place where people from different backgrounds get on well together. 72% agree their local area is a place where people look out for each other. 71% are proud of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640654809"/>
              </p:ext>
            </p:extLst>
          </p:nvPr>
        </p:nvGraphicFramePr>
        <p:xfrm>
          <a:off x="2216266" y="2148257"/>
          <a:ext cx="8882739" cy="4172531"/>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4306202" y="2267328"/>
            <a:ext cx="158278" cy="198778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4367358" y="3103237"/>
            <a:ext cx="1133622"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79% (+1pp)</a:t>
            </a:r>
          </a:p>
        </p:txBody>
      </p:sp>
      <p:sp>
        <p:nvSpPr>
          <p:cNvPr id="12" name="TextBox 11">
            <a:extLst>
              <a:ext uri="{FF2B5EF4-FFF2-40B4-BE49-F238E27FC236}">
                <a16:creationId xmlns:a16="http://schemas.microsoft.com/office/drawing/2014/main" id="{EBBA37D3-3CE6-5223-6981-18B86032B97E}"/>
              </a:ext>
              <a:ext uri="{C183D7F6-B498-43B3-948B-1728B52AA6E4}">
                <adec:decorative xmlns:adec="http://schemas.microsoft.com/office/drawing/2017/decorative" val="1"/>
              </a:ext>
            </a:extLst>
          </p:cNvPr>
          <p:cNvSpPr txBox="1"/>
          <p:nvPr/>
        </p:nvSpPr>
        <p:spPr>
          <a:xfrm>
            <a:off x="4464210" y="3415687"/>
            <a:ext cx="1082526" cy="1015663"/>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82% in national Community Life Survey</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261892" y="2247171"/>
            <a:ext cx="157886" cy="16869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273568" y="2925821"/>
            <a:ext cx="112443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72% (+3pp)</a:t>
            </a:r>
          </a:p>
        </p:txBody>
      </p:sp>
      <p:sp>
        <p:nvSpPr>
          <p:cNvPr id="14" name="TextBox 13">
            <a:extLst>
              <a:ext uri="{FF2B5EF4-FFF2-40B4-BE49-F238E27FC236}">
                <a16:creationId xmlns:a16="http://schemas.microsoft.com/office/drawing/2014/main" id="{FBEAAF82-FDAC-2B47-D747-D0C64AA906F4}"/>
              </a:ext>
              <a:ext uri="{C183D7F6-B498-43B3-948B-1728B52AA6E4}">
                <adec:decorative xmlns:adec="http://schemas.microsoft.com/office/drawing/2017/decorative" val="1"/>
              </a:ext>
            </a:extLst>
          </p:cNvPr>
          <p:cNvSpPr txBox="1"/>
          <p:nvPr/>
        </p:nvSpPr>
        <p:spPr>
          <a:xfrm>
            <a:off x="7396723" y="3267240"/>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99388" y="2246740"/>
            <a:ext cx="214435" cy="16869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323895" y="2955516"/>
            <a:ext cx="1094836"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71% (+2pp)</a:t>
            </a:r>
          </a:p>
        </p:txBody>
      </p:sp>
      <p:sp>
        <p:nvSpPr>
          <p:cNvPr id="22" name="TextBox 21">
            <a:extLst>
              <a:ext uri="{FF2B5EF4-FFF2-40B4-BE49-F238E27FC236}">
                <a16:creationId xmlns:a16="http://schemas.microsoft.com/office/drawing/2014/main" id="{737ED08C-A51A-3216-1F5F-2087F7737DAB}"/>
              </a:ext>
              <a:ext uri="{C183D7F6-B498-43B3-948B-1728B52AA6E4}">
                <adec:decorative xmlns:adec="http://schemas.microsoft.com/office/drawing/2017/decorative" val="1"/>
              </a:ext>
            </a:extLst>
          </p:cNvPr>
          <p:cNvSpPr txBox="1"/>
          <p:nvPr/>
        </p:nvSpPr>
        <p:spPr>
          <a:xfrm>
            <a:off x="10516299" y="3265581"/>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33" name="TextBox 32">
            <a:extLst>
              <a:ext uri="{FF2B5EF4-FFF2-40B4-BE49-F238E27FC236}">
                <a16:creationId xmlns:a16="http://schemas.microsoft.com/office/drawing/2014/main" id="{8D293104-79EA-9FC9-32E6-666E3454F699}"/>
              </a:ext>
              <a:ext uri="{C183D7F6-B498-43B3-948B-1728B52AA6E4}">
                <adec:decorative xmlns:adec="http://schemas.microsoft.com/office/drawing/2017/decorative" val="1"/>
              </a:ext>
            </a:extLst>
          </p:cNvPr>
          <p:cNvSpPr txBox="1"/>
          <p:nvPr/>
        </p:nvSpPr>
        <p:spPr>
          <a:xfrm>
            <a:off x="353635" y="2227529"/>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sp>
        <p:nvSpPr>
          <p:cNvPr id="2" name="TextBox 1">
            <a:extLst>
              <a:ext uri="{FF2B5EF4-FFF2-40B4-BE49-F238E27FC236}">
                <a16:creationId xmlns:a16="http://schemas.microsoft.com/office/drawing/2014/main" id="{020E8FEE-484D-0A42-8E4B-238B7E9278DE}"/>
              </a:ext>
              <a:ext uri="{C183D7F6-B498-43B3-948B-1728B52AA6E4}">
                <adec:decorative xmlns:adec="http://schemas.microsoft.com/office/drawing/2017/decorative" val="1"/>
              </a:ext>
            </a:extLst>
          </p:cNvPr>
          <p:cNvSpPr txBox="1"/>
          <p:nvPr/>
        </p:nvSpPr>
        <p:spPr>
          <a:xfrm>
            <a:off x="3404436" y="24784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F0485FAE-93FD-EEB6-F1B4-CFDA44D7B515}"/>
              </a:ext>
              <a:ext uri="{C183D7F6-B498-43B3-948B-1728B52AA6E4}">
                <adec:decorative xmlns:adec="http://schemas.microsoft.com/office/drawing/2017/decorative" val="1"/>
              </a:ext>
            </a:extLst>
          </p:cNvPr>
          <p:cNvSpPr txBox="1"/>
          <p:nvPr/>
        </p:nvSpPr>
        <p:spPr>
          <a:xfrm>
            <a:off x="3397492" y="34290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9" name="TextBox 8">
            <a:extLst>
              <a:ext uri="{FF2B5EF4-FFF2-40B4-BE49-F238E27FC236}">
                <a16:creationId xmlns:a16="http://schemas.microsoft.com/office/drawing/2014/main" id="{D1ABC67D-8DC8-A7A2-621E-09713D9CB472}"/>
              </a:ext>
              <a:ext uri="{C183D7F6-B498-43B3-948B-1728B52AA6E4}">
                <adec:decorative xmlns:adec="http://schemas.microsoft.com/office/drawing/2017/decorative" val="1"/>
              </a:ext>
            </a:extLst>
          </p:cNvPr>
          <p:cNvSpPr txBox="1"/>
          <p:nvPr/>
        </p:nvSpPr>
        <p:spPr>
          <a:xfrm>
            <a:off x="3355012" y="44313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13" name="TextBox 12">
            <a:extLst>
              <a:ext uri="{FF2B5EF4-FFF2-40B4-BE49-F238E27FC236}">
                <a16:creationId xmlns:a16="http://schemas.microsoft.com/office/drawing/2014/main" id="{06CA3C5D-4AE1-2CDE-1C6A-627141BF2B6F}"/>
              </a:ext>
              <a:ext uri="{C183D7F6-B498-43B3-948B-1728B52AA6E4}">
                <adec:decorative xmlns:adec="http://schemas.microsoft.com/office/drawing/2017/decorative" val="1"/>
              </a:ext>
            </a:extLst>
          </p:cNvPr>
          <p:cNvSpPr txBox="1"/>
          <p:nvPr/>
        </p:nvSpPr>
        <p:spPr>
          <a:xfrm>
            <a:off x="3622675" y="457296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15" name="TextBox 14">
            <a:extLst>
              <a:ext uri="{FF2B5EF4-FFF2-40B4-BE49-F238E27FC236}">
                <a16:creationId xmlns:a16="http://schemas.microsoft.com/office/drawing/2014/main" id="{46919544-601F-7474-08B4-721C93244491}"/>
              </a:ext>
              <a:ext uri="{C183D7F6-B498-43B3-948B-1728B52AA6E4}">
                <adec:decorative xmlns:adec="http://schemas.microsoft.com/office/drawing/2017/decorative" val="1"/>
              </a:ext>
            </a:extLst>
          </p:cNvPr>
          <p:cNvSpPr txBox="1"/>
          <p:nvPr/>
        </p:nvSpPr>
        <p:spPr>
          <a:xfrm>
            <a:off x="6532007" y="45259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20" name="TextBox 19">
            <a:extLst>
              <a:ext uri="{FF2B5EF4-FFF2-40B4-BE49-F238E27FC236}">
                <a16:creationId xmlns:a16="http://schemas.microsoft.com/office/drawing/2014/main" id="{E8426063-43E3-78AC-0BF5-75E7217C549A}"/>
              </a:ext>
              <a:ext uri="{C183D7F6-B498-43B3-948B-1728B52AA6E4}">
                <adec:decorative xmlns:adec="http://schemas.microsoft.com/office/drawing/2017/decorative" val="1"/>
              </a:ext>
            </a:extLst>
          </p:cNvPr>
          <p:cNvSpPr txBox="1"/>
          <p:nvPr/>
        </p:nvSpPr>
        <p:spPr>
          <a:xfrm>
            <a:off x="9294599" y="24567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1" name="TextBox 20">
            <a:extLst>
              <a:ext uri="{FF2B5EF4-FFF2-40B4-BE49-F238E27FC236}">
                <a16:creationId xmlns:a16="http://schemas.microsoft.com/office/drawing/2014/main" id="{2CCE555F-3A5D-A089-F566-F830936D6B96}"/>
              </a:ext>
              <a:ext uri="{C183D7F6-B498-43B3-948B-1728B52AA6E4}">
                <adec:decorative xmlns:adec="http://schemas.microsoft.com/office/drawing/2017/decorative" val="1"/>
              </a:ext>
            </a:extLst>
          </p:cNvPr>
          <p:cNvSpPr txBox="1"/>
          <p:nvPr/>
        </p:nvSpPr>
        <p:spPr>
          <a:xfrm>
            <a:off x="9289055" y="337281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23" name="TextBox 22">
            <a:extLst>
              <a:ext uri="{FF2B5EF4-FFF2-40B4-BE49-F238E27FC236}">
                <a16:creationId xmlns:a16="http://schemas.microsoft.com/office/drawing/2014/main" id="{DC7420DF-49D6-B777-7EC5-DB928672E737}"/>
              </a:ext>
              <a:ext uri="{C183D7F6-B498-43B3-948B-1728B52AA6E4}">
                <adec:decorative xmlns:adec="http://schemas.microsoft.com/office/drawing/2017/decorative" val="1"/>
              </a:ext>
            </a:extLst>
          </p:cNvPr>
          <p:cNvSpPr txBox="1"/>
          <p:nvPr/>
        </p:nvSpPr>
        <p:spPr>
          <a:xfrm>
            <a:off x="9324321" y="426339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4" name="TextBox 23">
            <a:extLst>
              <a:ext uri="{FF2B5EF4-FFF2-40B4-BE49-F238E27FC236}">
                <a16:creationId xmlns:a16="http://schemas.microsoft.com/office/drawing/2014/main" id="{2CAC58A5-3772-CC19-CC51-194ABF4DC51F}"/>
              </a:ext>
              <a:ext uri="{C183D7F6-B498-43B3-948B-1728B52AA6E4}">
                <adec:decorative xmlns:adec="http://schemas.microsoft.com/office/drawing/2017/decorative" val="1"/>
              </a:ext>
            </a:extLst>
          </p:cNvPr>
          <p:cNvSpPr txBox="1"/>
          <p:nvPr/>
        </p:nvSpPr>
        <p:spPr>
          <a:xfrm>
            <a:off x="9464561" y="44868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04489" y="6054014"/>
            <a:ext cx="367858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February (S11)</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Arrow: Down 38">
            <a:extLst>
              <a:ext uri="{FF2B5EF4-FFF2-40B4-BE49-F238E27FC236}">
                <a16:creationId xmlns:a16="http://schemas.microsoft.com/office/drawing/2014/main" id="{6DE0E374-5E67-6418-531E-3CC046B5ACF4}"/>
              </a:ext>
              <a:ext uri="{C183D7F6-B498-43B3-948B-1728B52AA6E4}">
                <adec:decorative xmlns:adec="http://schemas.microsoft.com/office/drawing/2017/decorative" val="1"/>
              </a:ext>
            </a:extLst>
          </p:cNvPr>
          <p:cNvSpPr/>
          <p:nvPr/>
        </p:nvSpPr>
        <p:spPr>
          <a:xfrm>
            <a:off x="7072625" y="4574542"/>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12, 1551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11492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solidFill>
                  <a:schemeClr val="tx1">
                    <a:lumMod val="65000"/>
                    <a:lumOff val="35000"/>
                  </a:schemeClr>
                </a:solidFill>
                <a:latin typeface="Arial"/>
                <a:cs typeface="Calibri"/>
              </a:rPr>
              <a:t>There are high levels of agreements that the area is sociable and helpful, with over 4 in 5 agreeing </a:t>
            </a:r>
            <a:r>
              <a:rPr lang="en-GB" sz="1800" b="1">
                <a:solidFill>
                  <a:srgbClr val="009690"/>
                </a:solidFill>
                <a:latin typeface="Arial"/>
                <a:cs typeface="Calibri"/>
              </a:rPr>
              <a:t>other people </a:t>
            </a:r>
            <a:r>
              <a:rPr lang="en-GB" sz="1800" b="1">
                <a:solidFill>
                  <a:schemeClr val="tx1">
                    <a:lumMod val="65000"/>
                    <a:lumOff val="35000"/>
                  </a:schemeClr>
                </a:solidFill>
                <a:latin typeface="Arial"/>
                <a:cs typeface="Calibri"/>
              </a:rPr>
              <a:t>who would be there for them if they needed help, and that if they wanted company or to socialise there are people they can call on. </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4% agree that if they needed help, there are people who would be there for them. 80%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1181796310"/>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310766" y="22607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293132" y="379874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(+7</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310766" y="493686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711524" y="5137476"/>
            <a:ext cx="559769"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33" name="Right Brace 32" descr="Sum of &quot;Definitely Agree&quot; and &quot;Trend to Agree&quot;">
            <a:extLst>
              <a:ext uri="{FF2B5EF4-FFF2-40B4-BE49-F238E27FC236}">
                <a16:creationId xmlns:a16="http://schemas.microsoft.com/office/drawing/2014/main" id="{2ECD7855-1CEF-060B-6C13-91C6BEE74845}"/>
              </a:ext>
              <a:ext uri="{C183D7F6-B498-43B3-948B-1728B52AA6E4}">
                <adec:decorative xmlns:adec="http://schemas.microsoft.com/office/drawing/2017/decorative" val="0"/>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796739" y="2883242"/>
            <a:ext cx="988764" cy="523220"/>
          </a:xfrm>
          <a:prstGeom prst="rect">
            <a:avLst/>
          </a:prstGeom>
          <a:noFill/>
        </p:spPr>
        <p:txBody>
          <a:bodyPr wrap="square" rtlCol="0">
            <a:spAutoFit/>
          </a:bodyPr>
          <a:lstStyle/>
          <a:p>
            <a:pPr algn="ctr"/>
            <a:r>
              <a:rPr lang="en-GB" sz="1400" b="1" dirty="0">
                <a:solidFill>
                  <a:srgbClr val="5C5B5A"/>
                </a:solidFill>
                <a:latin typeface="Arial"/>
              </a:rPr>
              <a:t>84%</a:t>
            </a:r>
          </a:p>
          <a:p>
            <a:pPr algn="ctr"/>
            <a:r>
              <a:rPr lang="en-GB" sz="1400" b="1" dirty="0">
                <a:solidFill>
                  <a:srgbClr val="5C5B5A"/>
                </a:solidFill>
                <a:latin typeface="Arial"/>
              </a:rPr>
              <a:t>(+4pp)</a:t>
            </a:r>
          </a:p>
        </p:txBody>
      </p:sp>
      <p:sp>
        <p:nvSpPr>
          <p:cNvPr id="35" name="TextBox 34">
            <a:extLst>
              <a:ext uri="{FF2B5EF4-FFF2-40B4-BE49-F238E27FC236}">
                <a16:creationId xmlns:a16="http://schemas.microsoft.com/office/drawing/2014/main" id="{E634110C-894E-7C8A-E823-4A01B06FE858}"/>
              </a:ext>
              <a:ext uri="{C183D7F6-B498-43B3-948B-1728B52AA6E4}">
                <adec:decorative xmlns:adec="http://schemas.microsoft.com/office/drawing/2017/decorative" val="0"/>
              </a:ext>
            </a:extLst>
          </p:cNvPr>
          <p:cNvSpPr txBox="1"/>
          <p:nvPr/>
        </p:nvSpPr>
        <p:spPr>
          <a:xfrm>
            <a:off x="5626823" y="2637019"/>
            <a:ext cx="1082526" cy="1692771"/>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95% in national Community Life Survey</a:t>
            </a:r>
          </a:p>
          <a:p>
            <a:pPr algn="ctr"/>
            <a:r>
              <a:rPr lang="en-GB" sz="1100" dirty="0">
                <a:solidFill>
                  <a:srgbClr val="5C5B5A"/>
                </a:solidFill>
                <a:latin typeface="Arial"/>
              </a:rPr>
              <a:t>(historic benchmark, not asked in recent survey)</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51117" y="22607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84012" y="37258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(+6pp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340798" y="488603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767615" y="51077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8" name="Right Brace 47" descr="Sum of &quot;Definitely Agree&quot; and &quot;Trend to Agree&quot;">
            <a:extLst>
              <a:ext uri="{FF2B5EF4-FFF2-40B4-BE49-F238E27FC236}">
                <a16:creationId xmlns:a16="http://schemas.microsoft.com/office/drawing/2014/main" id="{B28FF01D-3831-EC3C-0278-B8071B4DF44A}"/>
              </a:ext>
              <a:ext uri="{C183D7F6-B498-43B3-948B-1728B52AA6E4}">
                <adec:decorative xmlns:adec="http://schemas.microsoft.com/office/drawing/2017/decorative" val="0"/>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DDF3A50F-15DA-8440-548B-88DC7BD856DC}"/>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80%</a:t>
            </a:r>
          </a:p>
          <a:p>
            <a:pPr algn="ctr"/>
            <a:r>
              <a:rPr lang="en-GB" sz="1400" b="1">
                <a:solidFill>
                  <a:srgbClr val="5C5B5A"/>
                </a:solidFill>
                <a:latin typeface="Arial"/>
              </a:rPr>
              <a:t>(+3pp)</a:t>
            </a:r>
          </a:p>
        </p:txBody>
      </p:sp>
      <p:sp>
        <p:nvSpPr>
          <p:cNvPr id="50" name="TextBox 49">
            <a:extLst>
              <a:ext uri="{FF2B5EF4-FFF2-40B4-BE49-F238E27FC236}">
                <a16:creationId xmlns:a16="http://schemas.microsoft.com/office/drawing/2014/main" id="{73B0EB16-B016-4127-386B-EC54B200D912}"/>
              </a:ext>
            </a:extLst>
          </p:cNvPr>
          <p:cNvSpPr txBox="1"/>
          <p:nvPr/>
        </p:nvSpPr>
        <p:spPr>
          <a:xfrm>
            <a:off x="10599293" y="2637019"/>
            <a:ext cx="1082526" cy="1692771"/>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93% in national Community Life Survey</a:t>
            </a:r>
          </a:p>
          <a:p>
            <a:pPr algn="ctr"/>
            <a:r>
              <a:rPr lang="en-GB" sz="1100" dirty="0">
                <a:solidFill>
                  <a:srgbClr val="5C5B5A"/>
                </a:solidFill>
                <a:latin typeface="Arial"/>
              </a:rPr>
              <a:t>(historic benchmark, not asked in recent survey)</a:t>
            </a:r>
          </a:p>
        </p:txBody>
      </p:sp>
      <p:sp>
        <p:nvSpPr>
          <p:cNvPr id="2" name="TextBox 1">
            <a:extLst>
              <a:ext uri="{FF2B5EF4-FFF2-40B4-BE49-F238E27FC236}">
                <a16:creationId xmlns:a16="http://schemas.microsoft.com/office/drawing/2014/main" id="{C580C1B9-E358-0500-EB80-0B946D59F49A}"/>
              </a:ext>
              <a:ext uri="{C183D7F6-B498-43B3-948B-1728B52AA6E4}">
                <adec:decorative xmlns:adec="http://schemas.microsoft.com/office/drawing/2017/decorative" val="0"/>
              </a:ext>
            </a:extLst>
          </p:cNvPr>
          <p:cNvSpPr txBox="1"/>
          <p:nvPr/>
        </p:nvSpPr>
        <p:spPr>
          <a:xfrm>
            <a:off x="8413245" y="6046265"/>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98F438D3-B233-8211-E204-043BDC86E35B}"/>
              </a:ext>
              <a:ext uri="{C183D7F6-B498-43B3-948B-1728B52AA6E4}">
                <adec:decorative xmlns:adec="http://schemas.microsoft.com/office/drawing/2017/decorative" val="1"/>
              </a:ext>
            </a:extLst>
          </p:cNvPr>
          <p:cNvGrpSpPr/>
          <p:nvPr/>
        </p:nvGrpSpPr>
        <p:grpSpPr>
          <a:xfrm>
            <a:off x="740055" y="5988557"/>
            <a:ext cx="2808115" cy="269304"/>
            <a:chOff x="229117" y="5927615"/>
            <a:chExt cx="2808115" cy="269304"/>
          </a:xfrm>
        </p:grpSpPr>
        <p:grpSp>
          <p:nvGrpSpPr>
            <p:cNvPr id="4" name="Group 3" descr="Green and Red arrows to signify when a statistic is significantly higher or lower than the previous survey.">
              <a:extLst>
                <a:ext uri="{FF2B5EF4-FFF2-40B4-BE49-F238E27FC236}">
                  <a16:creationId xmlns:a16="http://schemas.microsoft.com/office/drawing/2014/main" id="{AC3DEE71-45BB-06D8-F90B-0725A592EA8A}"/>
                </a:ext>
              </a:extLst>
            </p:cNvPr>
            <p:cNvGrpSpPr/>
            <p:nvPr/>
          </p:nvGrpSpPr>
          <p:grpSpPr>
            <a:xfrm>
              <a:off x="229117" y="5927615"/>
              <a:ext cx="2808115" cy="269304"/>
              <a:chOff x="520117" y="5772736"/>
              <a:chExt cx="2808115" cy="269304"/>
            </a:xfrm>
          </p:grpSpPr>
          <p:sp>
            <p:nvSpPr>
              <p:cNvPr id="6" name="Arrow: Down 5">
                <a:extLst>
                  <a:ext uri="{FF2B5EF4-FFF2-40B4-BE49-F238E27FC236}">
                    <a16:creationId xmlns:a16="http://schemas.microsoft.com/office/drawing/2014/main" id="{56DC8FBF-C136-16FA-552A-0E874BA8757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82DA6044-FB29-5935-4092-A44AD71FD5AC}"/>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5" name="Arrow: Down 4">
              <a:extLst>
                <a:ext uri="{FF2B5EF4-FFF2-40B4-BE49-F238E27FC236}">
                  <a16:creationId xmlns:a16="http://schemas.microsoft.com/office/drawing/2014/main" id="{B7C551CD-512E-7088-ABBB-8423E52A1EDD}"/>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8" name="Arrow: Down 7">
            <a:extLst>
              <a:ext uri="{FF2B5EF4-FFF2-40B4-BE49-F238E27FC236}">
                <a16:creationId xmlns:a16="http://schemas.microsoft.com/office/drawing/2014/main" id="{8A814F7E-3367-878B-1EA0-7F8C3B03C178}"/>
              </a:ext>
              <a:ext uri="{C183D7F6-B498-43B3-948B-1728B52AA6E4}">
                <adec:decorative xmlns:adec="http://schemas.microsoft.com/office/drawing/2017/decorative" val="1"/>
              </a:ext>
            </a:extLst>
          </p:cNvPr>
          <p:cNvSpPr/>
          <p:nvPr/>
        </p:nvSpPr>
        <p:spPr>
          <a:xfrm rot="10800000">
            <a:off x="3816132" y="36084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323EC0E4-5F9A-F920-7D6E-B03B90AB2AB7}"/>
              </a:ext>
              <a:ext uri="{C183D7F6-B498-43B3-948B-1728B52AA6E4}">
                <adec:decorative xmlns:adec="http://schemas.microsoft.com/office/drawing/2017/decorative" val="1"/>
              </a:ext>
            </a:extLst>
          </p:cNvPr>
          <p:cNvSpPr/>
          <p:nvPr/>
        </p:nvSpPr>
        <p:spPr>
          <a:xfrm>
            <a:off x="4258186" y="515108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0B86867E-203F-FE94-1126-9E83336598DA}"/>
              </a:ext>
              <a:ext uri="{C183D7F6-B498-43B3-948B-1728B52AA6E4}">
                <adec:decorative xmlns:adec="http://schemas.microsoft.com/office/drawing/2017/decorative" val="1"/>
              </a:ext>
            </a:extLst>
          </p:cNvPr>
          <p:cNvSpPr/>
          <p:nvPr/>
        </p:nvSpPr>
        <p:spPr>
          <a:xfrm rot="10800000">
            <a:off x="5191156" y="33673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E140EBAF-B495-2E21-DB9F-54A51DF2E826}"/>
              </a:ext>
              <a:ext uri="{C183D7F6-B498-43B3-948B-1728B52AA6E4}">
                <adec:decorative xmlns:adec="http://schemas.microsoft.com/office/drawing/2017/decorative" val="1"/>
              </a:ext>
            </a:extLst>
          </p:cNvPr>
          <p:cNvSpPr/>
          <p:nvPr/>
        </p:nvSpPr>
        <p:spPr>
          <a:xfrm rot="10800000">
            <a:off x="8875333" y="35357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DF73BE06-AFBD-2DD5-3E8E-FC90EA9D27F9}"/>
              </a:ext>
              <a:ext uri="{C183D7F6-B498-43B3-948B-1728B52AA6E4}">
                <adec:decorative xmlns:adec="http://schemas.microsoft.com/office/drawing/2017/decorative" val="1"/>
              </a:ext>
            </a:extLst>
          </p:cNvPr>
          <p:cNvSpPr/>
          <p:nvPr/>
        </p:nvSpPr>
        <p:spPr>
          <a:xfrm>
            <a:off x="9318986" y="51476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12: 1551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62281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a:solidFill>
                  <a:srgbClr val="5C5B5A"/>
                </a:solidFill>
                <a:latin typeface="Arial"/>
              </a:rPr>
              <a:t>1 in 3 respondents have </a:t>
            </a:r>
            <a:r>
              <a:rPr lang="en-GB" sz="1800" b="1">
                <a:solidFill>
                  <a:srgbClr val="009690"/>
                </a:solidFill>
                <a:latin typeface="Arial"/>
              </a:rPr>
              <a:t>volunteered in the past year, </a:t>
            </a:r>
            <a:r>
              <a:rPr lang="en-GB" sz="1800" b="1">
                <a:solidFill>
                  <a:schemeClr val="tx1">
                    <a:lumMod val="65000"/>
                    <a:lumOff val="35000"/>
                  </a:schemeClr>
                </a:solidFill>
                <a:latin typeface="Arial"/>
              </a:rPr>
              <a:t>but there has however been a significant decline since then in those volunteering at least once a week. Those aged 16-24, those with 4+ people in their household and parents are more likely to have volunteered. </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0%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3746475324"/>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55432" y="376844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30</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(-4</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18563" y="27609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703522" y="33950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384995"/>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The following groups are more likely to volunteer, compared to the Greater Manchester average (33%)*: </a:t>
            </a:r>
          </a:p>
          <a:p>
            <a:pPr algn="ctr"/>
            <a:r>
              <a:rPr lang="en-GB" sz="1200" b="1" dirty="0">
                <a:solidFill>
                  <a:srgbClr val="5C5B5A"/>
                </a:solidFill>
                <a:latin typeface="Arial"/>
              </a:rPr>
              <a:t>45% </a:t>
            </a:r>
            <a:r>
              <a:rPr lang="en-GB" sz="1200" dirty="0">
                <a:solidFill>
                  <a:srgbClr val="5C5B5A"/>
                </a:solidFill>
                <a:latin typeface="Arial"/>
              </a:rPr>
              <a:t>Those aged 16-24 </a:t>
            </a:r>
          </a:p>
          <a:p>
            <a:pPr algn="ctr"/>
            <a:r>
              <a:rPr lang="en-GB" sz="1200" b="1" dirty="0">
                <a:solidFill>
                  <a:srgbClr val="5C5B5A"/>
                </a:solidFill>
                <a:latin typeface="Arial"/>
              </a:rPr>
              <a:t>41% </a:t>
            </a:r>
            <a:r>
              <a:rPr lang="en-GB" sz="1200" dirty="0">
                <a:solidFill>
                  <a:srgbClr val="5C5B5A"/>
                </a:solidFill>
                <a:latin typeface="Arial"/>
              </a:rPr>
              <a:t>Those living with 4+ people in their household </a:t>
            </a:r>
          </a:p>
          <a:p>
            <a:pPr algn="ctr"/>
            <a:r>
              <a:rPr lang="en-GB" sz="1200" b="1" dirty="0">
                <a:solidFill>
                  <a:srgbClr val="5C5B5A"/>
                </a:solidFill>
                <a:latin typeface="Arial"/>
              </a:rPr>
              <a:t>37% </a:t>
            </a:r>
            <a:r>
              <a:rPr lang="en-GB" sz="1200" dirty="0">
                <a:solidFill>
                  <a:srgbClr val="5C5B5A"/>
                </a:solidFill>
                <a:latin typeface="Arial"/>
              </a:rPr>
              <a:t>Parents</a:t>
            </a:r>
          </a:p>
          <a:p>
            <a:pPr algn="ctr"/>
            <a:r>
              <a:rPr lang="en-GB" sz="1200" b="1" dirty="0">
                <a:solidFill>
                  <a:srgbClr val="5C5B5A"/>
                </a:solidFill>
                <a:latin typeface="Arial"/>
              </a:rPr>
              <a:t>36% </a:t>
            </a:r>
            <a:r>
              <a:rPr lang="en-GB" sz="1200" dirty="0">
                <a:solidFill>
                  <a:srgbClr val="5C5B5A"/>
                </a:solidFill>
                <a:latin typeface="Arial"/>
              </a:rPr>
              <a:t>Those with a full-time paid job </a:t>
            </a:r>
          </a:p>
          <a:p>
            <a:pPr algn="ctr"/>
            <a:r>
              <a:rPr lang="en-GB" sz="1200" b="1" dirty="0">
                <a:solidFill>
                  <a:srgbClr val="5C5B5A"/>
                </a:solidFill>
                <a:latin typeface="Arial"/>
              </a:rPr>
              <a:t>36% </a:t>
            </a:r>
            <a:r>
              <a:rPr lang="en-GB" sz="1200" dirty="0">
                <a:solidFill>
                  <a:srgbClr val="5C5B5A"/>
                </a:solidFill>
                <a:latin typeface="Arial"/>
              </a:rPr>
              <a:t>Those with very high levels of life satisfaction </a:t>
            </a:r>
            <a:endParaRPr lang="en-GB" sz="1200" b="1" dirty="0">
              <a:solidFill>
                <a:srgbClr val="5C5B5A"/>
              </a:solidFill>
              <a:latin typeface="Arial"/>
            </a:endParaRPr>
          </a:p>
        </p:txBody>
      </p:sp>
      <p:sp>
        <p:nvSpPr>
          <p:cNvPr id="20" name="TextBox 19">
            <a:extLst>
              <a:ext uri="{FF2B5EF4-FFF2-40B4-BE49-F238E27FC236}">
                <a16:creationId xmlns:a16="http://schemas.microsoft.com/office/drawing/2014/main" id="{DDFB5F3B-9D38-4A12-82AF-B66F40171CB3}"/>
              </a:ext>
            </a:extLst>
          </p:cNvPr>
          <p:cNvSpPr txBox="1"/>
          <p:nvPr/>
        </p:nvSpPr>
        <p:spPr>
          <a:xfrm>
            <a:off x="7231330" y="3013540"/>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S10+11+12</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384995"/>
          </a:xfrm>
          <a:prstGeom prst="rect">
            <a:avLst/>
          </a:prstGeom>
          <a:noFill/>
          <a:ln>
            <a:solidFill>
              <a:srgbClr val="5C5B5A"/>
            </a:solidFill>
          </a:ln>
        </p:spPr>
        <p:txBody>
          <a:bodyPr wrap="square" lIns="91440" tIns="45720" rIns="91440" bIns="45720" rtlCol="0" anchor="t">
            <a:spAutoFit/>
          </a:bodyPr>
          <a:lstStyle/>
          <a:p>
            <a:pPr algn="ctr"/>
            <a:r>
              <a:rPr lang="en-GB" sz="1200" dirty="0">
                <a:solidFill>
                  <a:srgbClr val="5C5B5A"/>
                </a:solidFill>
                <a:latin typeface="Arial"/>
              </a:rPr>
              <a:t>The following groups are less likely to volunteer, compared to the Greater Manchester average (where 67% have not volunteered)*: </a:t>
            </a:r>
          </a:p>
          <a:p>
            <a:pPr algn="ctr"/>
            <a:r>
              <a:rPr lang="en-GB" sz="1200" b="1" dirty="0">
                <a:solidFill>
                  <a:srgbClr val="5C5B5A"/>
                </a:solidFill>
                <a:latin typeface="Arial"/>
              </a:rPr>
              <a:t>70% </a:t>
            </a:r>
            <a:r>
              <a:rPr lang="en-GB" sz="1200" dirty="0">
                <a:solidFill>
                  <a:srgbClr val="5C5B5A"/>
                </a:solidFill>
                <a:latin typeface="Arial"/>
              </a:rPr>
              <a:t>Female respondents</a:t>
            </a:r>
          </a:p>
          <a:p>
            <a:pPr algn="ctr"/>
            <a:r>
              <a:rPr lang="en-GB" sz="1200" b="1" dirty="0">
                <a:solidFill>
                  <a:srgbClr val="5C5B5A"/>
                </a:solidFill>
                <a:latin typeface="Arial"/>
              </a:rPr>
              <a:t>77% </a:t>
            </a:r>
            <a:r>
              <a:rPr lang="en-GB" sz="1200" dirty="0">
                <a:solidFill>
                  <a:srgbClr val="5C5B5A"/>
                </a:solidFill>
                <a:latin typeface="Arial"/>
              </a:rPr>
              <a:t>Those</a:t>
            </a:r>
            <a:r>
              <a:rPr lang="en-GB" sz="1200" b="1" dirty="0">
                <a:solidFill>
                  <a:srgbClr val="5C5B5A"/>
                </a:solidFill>
                <a:latin typeface="Arial"/>
              </a:rPr>
              <a:t> </a:t>
            </a:r>
            <a:r>
              <a:rPr lang="en-GB" sz="1200" dirty="0">
                <a:solidFill>
                  <a:srgbClr val="5C5B5A"/>
                </a:solidFill>
                <a:latin typeface="Arial"/>
              </a:rPr>
              <a:t>aged 55-64 </a:t>
            </a:r>
          </a:p>
          <a:p>
            <a:pPr algn="ctr"/>
            <a:r>
              <a:rPr lang="en-GB" sz="1200" b="1" dirty="0">
                <a:solidFill>
                  <a:srgbClr val="5C5B5A"/>
                </a:solidFill>
                <a:latin typeface="Arial"/>
              </a:rPr>
              <a:t>75% </a:t>
            </a:r>
            <a:r>
              <a:rPr lang="en-GB" sz="1200" dirty="0">
                <a:solidFill>
                  <a:srgbClr val="5C5B5A"/>
                </a:solidFill>
                <a:latin typeface="Arial"/>
              </a:rPr>
              <a:t>Those with a mobility disability </a:t>
            </a:r>
          </a:p>
          <a:p>
            <a:pPr algn="ctr"/>
            <a:r>
              <a:rPr lang="en-GB" sz="1200" b="1" dirty="0">
                <a:solidFill>
                  <a:srgbClr val="5C5B5A"/>
                </a:solidFill>
                <a:latin typeface="Arial"/>
              </a:rPr>
              <a:t>80% </a:t>
            </a:r>
            <a:r>
              <a:rPr lang="en-GB" sz="1200" dirty="0">
                <a:solidFill>
                  <a:srgbClr val="5C5B5A"/>
                </a:solidFill>
                <a:latin typeface="Arial"/>
              </a:rPr>
              <a:t>Those not in work due to ill health or disability </a:t>
            </a:r>
          </a:p>
          <a:p>
            <a:pPr algn="ctr"/>
            <a:r>
              <a:rPr lang="en-GB" sz="1200" b="1" dirty="0">
                <a:solidFill>
                  <a:srgbClr val="5C5B5A"/>
                </a:solidFill>
                <a:latin typeface="Arial"/>
              </a:rPr>
              <a:t>71% </a:t>
            </a:r>
            <a:r>
              <a:rPr lang="en-GB" sz="1200" dirty="0">
                <a:solidFill>
                  <a:srgbClr val="5C5B5A"/>
                </a:solidFill>
                <a:latin typeface="Arial"/>
              </a:rPr>
              <a:t>Those who rent their home</a:t>
            </a:r>
          </a:p>
        </p:txBody>
      </p:sp>
      <p:sp>
        <p:nvSpPr>
          <p:cNvPr id="21" name="TextBox 20">
            <a:extLst>
              <a:ext uri="{FF2B5EF4-FFF2-40B4-BE49-F238E27FC236}">
                <a16:creationId xmlns:a16="http://schemas.microsoft.com/office/drawing/2014/main" id="{5F36FB54-2A90-4712-8CBC-BE85220E4861}"/>
              </a:ext>
            </a:extLst>
          </p:cNvPr>
          <p:cNvSpPr txBox="1"/>
          <p:nvPr/>
        </p:nvSpPr>
        <p:spPr>
          <a:xfrm>
            <a:off x="7231330" y="5307335"/>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S10+11+12</a:t>
            </a: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3306970" y="6086930"/>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38157C29-FABE-C185-12B7-C0352E1D4E4B}"/>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4" name="Group 13" descr="Green and Red arrows to signify when a statistic is significantly higher or lower than the previous survey.">
              <a:extLst>
                <a:ext uri="{FF2B5EF4-FFF2-40B4-BE49-F238E27FC236}">
                  <a16:creationId xmlns:a16="http://schemas.microsoft.com/office/drawing/2014/main" id="{29DBECD3-F4C1-A962-D0F5-034C125BE574}"/>
                </a:ext>
              </a:extLst>
            </p:cNvPr>
            <p:cNvGrpSpPr/>
            <p:nvPr/>
          </p:nvGrpSpPr>
          <p:grpSpPr>
            <a:xfrm>
              <a:off x="229117" y="5927615"/>
              <a:ext cx="2808115" cy="269304"/>
              <a:chOff x="520117" y="5772736"/>
              <a:chExt cx="2808115" cy="269304"/>
            </a:xfrm>
          </p:grpSpPr>
          <p:sp>
            <p:nvSpPr>
              <p:cNvPr id="18" name="Arrow: Down 17">
                <a:extLst>
                  <a:ext uri="{FF2B5EF4-FFF2-40B4-BE49-F238E27FC236}">
                    <a16:creationId xmlns:a16="http://schemas.microsoft.com/office/drawing/2014/main" id="{9BC50D65-AF8C-21F6-C71A-C8C4CE2986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3DF4C40E-7507-E98D-B93D-31E02DB7B46B}"/>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2A85200F-CBC9-08A9-D810-8215A07071F5}"/>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Arrow: Down 22">
            <a:extLst>
              <a:ext uri="{FF2B5EF4-FFF2-40B4-BE49-F238E27FC236}">
                <a16:creationId xmlns:a16="http://schemas.microsoft.com/office/drawing/2014/main" id="{06904732-66B0-6124-4B08-235E4E980D8B}"/>
              </a:ext>
              <a:ext uri="{C183D7F6-B498-43B3-948B-1728B52AA6E4}">
                <adec:decorative xmlns:adec="http://schemas.microsoft.com/office/drawing/2017/decorative" val="1"/>
              </a:ext>
            </a:extLst>
          </p:cNvPr>
          <p:cNvSpPr/>
          <p:nvPr/>
        </p:nvSpPr>
        <p:spPr>
          <a:xfrm>
            <a:off x="3675150" y="215094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1551 (All respondents)</a:t>
            </a:r>
          </a:p>
          <a:p>
            <a:pPr>
              <a:defRPr/>
            </a:pPr>
            <a:r>
              <a:rPr lang="en-GB" sz="1000">
                <a:solidFill>
                  <a:srgbClr val="FFFFFF">
                    <a:lumMod val="50000"/>
                  </a:srgbClr>
                </a:solidFill>
                <a:latin typeface="Arial"/>
                <a:cs typeface="Arial" panose="020B0604020202020204" pitchFamily="34" charset="0"/>
              </a:rPr>
              <a:t>*subgroup analysis using data from S10+11+12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818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a:t>Cost of living</a:t>
            </a: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990030584"/>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5</a:t>
                      </a:r>
                      <a:r>
                        <a:rPr lang="en-GB" sz="1400" b="1" u="sng" dirty="0">
                          <a:solidFill>
                            <a:schemeClr val="bg1"/>
                          </a:solidFill>
                          <a:latin typeface="Arial"/>
                          <a:cs typeface="Arial"/>
                        </a:rPr>
                        <a:t>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51-53</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54-68</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42786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0547928"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May 2024</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a:t>
            </a:r>
            <a:r>
              <a:rPr lang="en-GB" sz="1400" dirty="0">
                <a:latin typeface="Arial" panose="020B0604020202020204"/>
              </a:rPr>
              <a:t>twelve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a:t>
            </a:r>
            <a:r>
              <a:rPr lang="en-GB" sz="1400" dirty="0">
                <a:latin typeface="Arial" panose="020B0604020202020204"/>
              </a:rPr>
              <a:t>surveys 1 to 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sample was comprised of approximately 750 online panel respondents, </a:t>
            </a:r>
            <a:r>
              <a:rPr lang="en-GB" sz="1400" dirty="0">
                <a:latin typeface="Arial" panose="020B0604020202020204"/>
              </a:rPr>
              <a:t>250 telephone respondents, and 500 online ‘river sampled’ respondents (those who responded to adverts, offers and invitations to take part in the surveys).</a:t>
            </a:r>
            <a:endParaRPr lang="en-GB" sz="1400" dirty="0">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This wave, the methodology for the resident's survey has changed.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sample for this wave includes around:</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dirty="0">
                <a:latin typeface="Arial" panose="020B0604020202020204"/>
                <a:cs typeface="Arial"/>
              </a:rPr>
              <a:t>750 online panel respondents</a:t>
            </a:r>
          </a:p>
          <a:p>
            <a:pPr lvl="1">
              <a:lnSpc>
                <a:spcPct val="100000"/>
              </a:lnSpc>
              <a:spcBef>
                <a:spcPts val="0"/>
              </a:spcBef>
              <a:spcAft>
                <a:spcPts val="800"/>
              </a:spcAft>
              <a:defRPr/>
            </a:pPr>
            <a:r>
              <a:rPr lang="en-GB" sz="1400" dirty="0">
                <a:latin typeface="Arial" panose="020B0604020202020204"/>
                <a:cs typeface="Arial"/>
              </a:rPr>
              <a:t>500 online rapid respondents, and </a:t>
            </a:r>
          </a:p>
          <a:p>
            <a:pPr lvl="1">
              <a:lnSpc>
                <a:spcPct val="100000"/>
              </a:lnSpc>
              <a:spcBef>
                <a:spcPts val="0"/>
              </a:spcBef>
              <a:spcAft>
                <a:spcPts val="800"/>
              </a:spcAft>
              <a:defRPr/>
            </a:pPr>
            <a:r>
              <a:rPr lang="en-GB" sz="1400" dirty="0">
                <a:latin typeface="Arial" panose="020B0604020202020204"/>
                <a:cs typeface="Arial"/>
              </a:rPr>
              <a:t>250 face-to-face respondents</a:t>
            </a:r>
            <a:endParaRPr lang="en-GB" sz="1400" dirty="0">
              <a:latin typeface="Arial"/>
              <a:ea typeface="Calibri" panose="020F0502020204030204"/>
              <a:cs typeface="Arial"/>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majority online sampling with a smaller face-to-face element </a:t>
            </a:r>
            <a:r>
              <a:rPr lang="en-GB" sz="1400" dirty="0">
                <a:latin typeface="Arial" panose="020B0604020202020204"/>
              </a:rPr>
              <a:t>has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rPr>
              <a:t>been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selected so that </a:t>
            </a:r>
            <a:r>
              <a:rPr lang="en-GB" sz="1400" dirty="0">
                <a:latin typeface="Arial" panose="020B0604020202020204"/>
              </a:rPr>
              <a:t>the most representative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and robust sample of Greater Manchester residents </a:t>
            </a:r>
            <a:r>
              <a:rPr lang="en-GB" sz="1400" dirty="0">
                <a:latin typeface="Arial" panose="020B0604020202020204"/>
              </a:rPr>
              <a:t>can be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regularly sourced within available time and budget.</a:t>
            </a:r>
            <a:r>
              <a:rPr lang="en-GB" sz="1400" dirty="0">
                <a:latin typeface="Arial" panose="020B0604020202020204"/>
              </a:rPr>
              <a:t> </a:t>
            </a:r>
            <a:r>
              <a:rPr lang="en-GB" sz="1400" b="1" dirty="0">
                <a:solidFill>
                  <a:srgbClr val="009690"/>
                </a:solidFill>
                <a:latin typeface="Arial" panose="020B0604020202020204"/>
              </a:rPr>
              <a:t>One of the main reasons the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face-to-face element </a:t>
            </a:r>
            <a:r>
              <a:rPr lang="en-GB" sz="1400" b="1" dirty="0">
                <a:solidFill>
                  <a:srgbClr val="009690"/>
                </a:solidFill>
                <a:latin typeface="Arial" panose="020B0604020202020204"/>
              </a:rPr>
              <a:t>is included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a:t>
            </a:r>
            <a:r>
              <a:rPr lang="en-GB" sz="1400" b="1" dirty="0">
                <a:solidFill>
                  <a:srgbClr val="009690"/>
                </a:solidFill>
                <a:latin typeface="Arial" panose="020B0604020202020204"/>
              </a:rPr>
              <a:t>is so</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that those without internet access </a:t>
            </a:r>
            <a:r>
              <a:rPr lang="en-GB" sz="1400" b="1" dirty="0">
                <a:solidFill>
                  <a:srgbClr val="009690"/>
                </a:solidFill>
                <a:latin typeface="Arial" panose="020B0604020202020204"/>
              </a:rPr>
              <a:t>can take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part in the survey. It </a:t>
            </a:r>
            <a:r>
              <a:rPr lang="en-GB" sz="1400" b="1" dirty="0">
                <a:solidFill>
                  <a:srgbClr val="009690"/>
                </a:solidFill>
                <a:latin typeface="Arial" panose="020B0604020202020204"/>
              </a:rPr>
              <a:t>has replaced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the previous telephone approach because analysis</a:t>
            </a:r>
            <a:r>
              <a:rPr lang="en-GB" sz="1400" b="1" dirty="0">
                <a:solidFill>
                  <a:srgbClr val="009690"/>
                </a:solidFill>
                <a:latin typeface="Arial" panose="020B0604020202020204"/>
              </a:rPr>
              <a:t> suggests those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who are truly digitally excluded are less likely to be able to take part on the phone</a:t>
            </a:r>
            <a:r>
              <a:rPr lang="en-GB" sz="1400" b="1" dirty="0">
                <a:solidFill>
                  <a:srgbClr val="009690"/>
                </a:solidFill>
                <a:latin typeface="Arial" panose="020B0604020202020204"/>
              </a:rPr>
              <a:t>.* </a:t>
            </a:r>
            <a:endParaRPr lang="en-GB" sz="1400" dirty="0">
              <a:solidFill>
                <a:srgbClr val="009690"/>
              </a:solidFill>
              <a:latin typeface="Arial" panose="020B0604020202020204"/>
              <a:cs typeface="Arial" panose="020B0604020202020204"/>
            </a:endParaRPr>
          </a:p>
          <a:p>
            <a:pPr>
              <a:lnSpc>
                <a:spcPct val="100000"/>
              </a:lnSpc>
              <a:spcBef>
                <a:spcPts val="0"/>
              </a:spcBef>
              <a:spcAft>
                <a:spcPts val="800"/>
              </a:spcAft>
              <a:defRPr/>
            </a:pPr>
            <a:r>
              <a:rPr lang="en-GB" sz="1400" dirty="0">
                <a:latin typeface="Arial" panose="020B0604020202020204"/>
                <a:cs typeface="Arial" panose="020B0604020202020204"/>
              </a:rPr>
              <a:t>This new methodology will remain consistent for the duration of 2024/25. See Appendix for more details.</a:t>
            </a:r>
            <a:endParaRPr lang="en-GB" sz="1400" dirty="0">
              <a:solidFill>
                <a:srgbClr val="000000"/>
              </a:solidFill>
              <a:latin typeface="Arial" panose="020B0604020202020204"/>
              <a:cs typeface="Arial"/>
            </a:endParaRPr>
          </a:p>
          <a:p>
            <a:pPr marL="228600" marR="0" lvl="0" indent="-228600" algn="l" defTabSz="914400">
              <a:lnSpc>
                <a:spcPct val="100000"/>
              </a:lnSpc>
              <a:spcBef>
                <a:spcPts val="0"/>
              </a:spcBef>
              <a:spcAft>
                <a:spcPts val="8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 average for respondents to complete; however, due to the emotive nature of some topics covered, interviews by telephone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2" name="TextBox 1">
            <a:extLst>
              <a:ext uri="{FF2B5EF4-FFF2-40B4-BE49-F238E27FC236}">
                <a16:creationId xmlns:a16="http://schemas.microsoft.com/office/drawing/2014/main" id="{A50CE881-DD36-9307-B222-C05304157606}"/>
              </a:ext>
            </a:extLst>
          </p:cNvPr>
          <p:cNvSpPr txBox="1"/>
          <p:nvPr/>
        </p:nvSpPr>
        <p:spPr>
          <a:xfrm>
            <a:off x="548116" y="6269076"/>
            <a:ext cx="109965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5C5B5A"/>
                </a:solidFill>
                <a:latin typeface="Arial"/>
                <a:cs typeface="Arial"/>
              </a:rPr>
              <a:t>*When reviewing digital inclusion findings in this report, readers should be aware that some modal impacts do exist between telephone and face-to-face approaches because of the way participants are recruited. See relevant section of this report for more details on the rationale for changes in methodology for 2024/25 waves of the survey.</a:t>
            </a: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3793346"/>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Cost of living has been a central theme in the Greater Manchester Residents' Surveys since September 2022 (and has now been covered across ten waves). 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10, 11 and 12. </a:t>
            </a:r>
          </a:p>
          <a:p>
            <a:pPr>
              <a:lnSpc>
                <a:spcPct val="114000"/>
              </a:lnSpc>
              <a:spcAft>
                <a:spcPts val="1400"/>
              </a:spcAft>
            </a:pPr>
            <a:r>
              <a:rPr lang="en-GB" sz="1400" dirty="0">
                <a:solidFill>
                  <a:schemeClr val="bg1"/>
                </a:solidFill>
                <a:latin typeface="Arial"/>
                <a:cs typeface="Arial"/>
              </a:rPr>
              <a:t>As this evidence base has grown across multiple surveys, we are able to provide greater depth on which groups are likely to be more affected by the issues explored, highlighting those where more investigation would prove useful. </a:t>
            </a:r>
          </a:p>
          <a:p>
            <a:pPr>
              <a:lnSpc>
                <a:spcPct val="114000"/>
              </a:lnSpc>
              <a:spcAft>
                <a:spcPts val="1400"/>
              </a:spcAft>
            </a:pPr>
            <a:r>
              <a:rPr lang="en-GB" sz="1400" dirty="0">
                <a:solidFill>
                  <a:schemeClr val="bg1"/>
                </a:solidFill>
                <a:latin typeface="Arial"/>
                <a:cs typeface="Arial"/>
              </a:rPr>
              <a:t>Data in the cost-of-living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 May  2024) have been compared to the most closely matched ONS fieldwork period, between 8</a:t>
            </a:r>
            <a:r>
              <a:rPr lang="en-GB" sz="1400" baseline="30000" dirty="0">
                <a:solidFill>
                  <a:schemeClr val="bg1"/>
                </a:solidFill>
                <a:latin typeface="Arial"/>
                <a:cs typeface="Arial"/>
              </a:rPr>
              <a:t>TH</a:t>
            </a:r>
            <a:r>
              <a:rPr lang="en-GB" sz="1400" dirty="0">
                <a:solidFill>
                  <a:schemeClr val="bg1"/>
                </a:solidFill>
                <a:latin typeface="Arial"/>
                <a:cs typeface="Arial"/>
              </a:rPr>
              <a:t> May – 19</a:t>
            </a:r>
            <a:r>
              <a:rPr lang="en-GB" sz="1400" baseline="30000" dirty="0">
                <a:solidFill>
                  <a:schemeClr val="bg1"/>
                </a:solidFill>
                <a:latin typeface="Arial"/>
                <a:cs typeface="Arial"/>
              </a:rPr>
              <a:t>th</a:t>
            </a:r>
            <a:r>
              <a:rPr lang="en-GB" sz="1400" dirty="0">
                <a:solidFill>
                  <a:schemeClr val="bg1"/>
                </a:solidFill>
                <a:latin typeface="Arial"/>
                <a:cs typeface="Arial"/>
              </a:rPr>
              <a:t> May 2024.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2039089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(1 of 3)</a:t>
            </a:r>
            <a:endParaRPr lang="en-GB"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1017731"/>
            <a:ext cx="11570644" cy="5632311"/>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SOME POSITIVE POINTS... </a:t>
            </a:r>
          </a:p>
          <a:p>
            <a:pPr>
              <a:spcAft>
                <a:spcPts val="600"/>
              </a:spcAft>
            </a:pPr>
            <a:endParaRPr lang="en-GB" sz="1600" b="1" dirty="0">
              <a:solidFill>
                <a:schemeClr val="bg1"/>
              </a:solidFill>
              <a:latin typeface="Arial"/>
              <a:cs typeface="Aria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clear overall that, whilst residents are still feeling an impact on their daily lives from the cost-of-living, the total picture is improving somewhat on selected metrics compared to previous months. For example: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It is encouraging that a smaller proportion of respondents overall have reported mounting challenges with debt. 26% of respondents report borrowing more in the last month than was the case this time last year. This is 3 percentage points (ppts) lower than the February 2024 figure, and the lowest proportion since tracking began in September 2022</a:t>
            </a:r>
            <a:endParaRPr lang="en-GB" dirty="0">
              <a:solidFill>
                <a:schemeClr val="bg1"/>
              </a:solidFill>
              <a:latin typeface="Calibri" panose="020F0502020204030204"/>
              <a:ea typeface="Calibri" panose="020F0502020204030204"/>
              <a:cs typeface="Calibri" panose="020F0502020204030204"/>
            </a:endParaRPr>
          </a:p>
          <a:p>
            <a:pPr marL="742950" lvl="1" indent="-285750">
              <a:spcAft>
                <a:spcPts val="600"/>
              </a:spcAft>
              <a:buFont typeface="Arial,Sans-Serif" panose="020B0604020202020204" pitchFamily="34" charset="0"/>
              <a:buChar char="•"/>
            </a:pPr>
            <a:r>
              <a:rPr lang="en-GB" sz="1400" dirty="0">
                <a:solidFill>
                  <a:schemeClr val="bg1"/>
                </a:solidFill>
                <a:latin typeface="Arial"/>
                <a:cs typeface="Arial"/>
              </a:rPr>
              <a:t>It is also a positive sign that approaching half of respondents feel they may now be able to save money over the coming 12 months.</a:t>
            </a:r>
            <a:r>
              <a:rPr lang="en-GB" sz="1400" dirty="0">
                <a:solidFill>
                  <a:schemeClr val="bg1"/>
                </a:solidFill>
                <a:latin typeface="Arial"/>
                <a:ea typeface="Calibri"/>
                <a:cs typeface="Arial"/>
              </a:rPr>
              <a:t> </a:t>
            </a:r>
            <a:r>
              <a:rPr lang="en-GB" sz="1400" dirty="0">
                <a:solidFill>
                  <a:schemeClr val="bg1"/>
                </a:solidFill>
                <a:latin typeface="Arial"/>
                <a:cs typeface="Arial"/>
              </a:rPr>
              <a:t>Around 2 in 5 (44%) say they will be able to save money over the next 12 months; this figure has declined by 2 percentage points since February 2024 (46%) but remains 11 percentage points higher than when the question was first asked in September 2022 (33%).</a:t>
            </a:r>
          </a:p>
          <a:p>
            <a:pPr lvl="1">
              <a:spcAft>
                <a:spcPts val="600"/>
              </a:spcAft>
            </a:pPr>
            <a:endParaRPr lang="en-GB" sz="1400" dirty="0">
              <a:solidFill>
                <a:schemeClr val="bg1"/>
              </a:solidFill>
              <a:latin typeface="Arial"/>
              <a:cs typeface="Aria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Just over half of (55%) respondents still feel their cost of living has continued to increase in the last month. This figure is reflected across Great Britain*, where 55% also report an increase to their cost of living</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While many residents are still taking various actions in response to cost-of-living increases, many of the individual actions taken have become much less common since February. These include, for example, those taking fewer non-essential journeys in their own vehicles (was 36%, now 25%) and those spending less on non-essentials (was 60% in February,  now 53%) </a:t>
            </a:r>
            <a:endParaRPr lang="en-GB" dirty="0">
              <a:solidFill>
                <a:schemeClr val="bg1"/>
              </a:solidFill>
              <a:cs typeface="Calibri" panose="020F0502020204030204"/>
            </a:endParaRPr>
          </a:p>
          <a:p>
            <a:pPr>
              <a:spcAft>
                <a:spcPts val="600"/>
              </a:spcAft>
            </a:pPr>
            <a:endParaRPr lang="en-GB" sz="1600" b="1" dirty="0">
              <a:solidFill>
                <a:schemeClr val="bg1"/>
              </a:solidFill>
              <a:latin typeface="Arial"/>
              <a:cs typeface="Arial"/>
            </a:endParaRPr>
          </a:p>
          <a:p>
            <a:pPr marL="285750" indent="-285750">
              <a:spcAft>
                <a:spcPts val="600"/>
              </a:spcAft>
              <a:buFont typeface="Arial" panose="020B0604020202020204" pitchFamily="34" charset="0"/>
              <a:buChar char="•"/>
            </a:pPr>
            <a:endParaRPr lang="en-GB" sz="1400" dirty="0">
              <a:solidFill>
                <a:schemeClr val="bg1"/>
              </a:solidFill>
              <a:latin typeface="Arial"/>
              <a:cs typeface="Arial"/>
            </a:endParaRPr>
          </a:p>
          <a:p>
            <a:pPr marL="285750" indent="-285750">
              <a:spcAft>
                <a:spcPts val="600"/>
              </a:spcAft>
              <a:buFont typeface="Arial" panose="020B0604020202020204" pitchFamily="34" charset="0"/>
              <a:buChar char="•"/>
            </a:pPr>
            <a:endParaRPr lang="en-GB" sz="1400"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p:txBody>
      </p:sp>
      <p:sp>
        <p:nvSpPr>
          <p:cNvPr id="3" name="Footer Placeholder 4">
            <a:extLst>
              <a:ext uri="{FF2B5EF4-FFF2-40B4-BE49-F238E27FC236}">
                <a16:creationId xmlns:a16="http://schemas.microsoft.com/office/drawing/2014/main" id="{3478345F-7A55-FFD8-6A25-4280FB148B14}"/>
              </a:ext>
            </a:extLst>
          </p:cNvPr>
          <p:cNvSpPr txBox="1">
            <a:spLocks/>
          </p:cNvSpPr>
          <p:nvPr/>
        </p:nvSpPr>
        <p:spPr>
          <a:xfrm>
            <a:off x="619494" y="6206683"/>
            <a:ext cx="10953012" cy="51591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schemeClr val="bg1"/>
                </a:solidFill>
                <a:latin typeface="Arial"/>
                <a:cs typeface="Arial"/>
              </a:rPr>
              <a:t>*Since February’s survey was carried out, the ONS survey used for benchmarking throughout this section has changed its methodology. This change has influenced the results, and is part of the reason why the GM and Great Britain figures now appear more similar. </a:t>
            </a:r>
            <a:endParaRPr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44509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(2 of 3) </a:t>
            </a:r>
            <a:endParaRPr lang="en-GB"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1017731"/>
            <a:ext cx="11570644" cy="553997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SIGNIFICANT CHALLENGES REMAIN ... </a:t>
            </a:r>
            <a:endParaRPr lang="en-GB" dirty="0">
              <a:solidFill>
                <a:schemeClr val="bg1"/>
              </a:solidFill>
            </a:endParaRPr>
          </a:p>
          <a:p>
            <a:pPr marL="285750" indent="-285750">
              <a:spcAft>
                <a:spcPts val="600"/>
              </a:spcAft>
              <a:buFont typeface="Arial" panose="020B0604020202020204" pitchFamily="34" charset="0"/>
              <a:buChar char="•"/>
            </a:pPr>
            <a:endParaRPr lang="en-GB" sz="1400" dirty="0">
              <a:solidFill>
                <a:schemeClr val="bg1"/>
              </a:solidFill>
              <a:latin typeface="Arial"/>
              <a:cs typeface="Arial"/>
            </a:endParaRPr>
          </a:p>
          <a:p>
            <a:pPr marL="285750" lvl="1" indent="-285750">
              <a:spcAft>
                <a:spcPts val="600"/>
              </a:spcAft>
              <a:buFont typeface="Arial,Sans-Serif" panose="020B0604020202020204" pitchFamily="34" charset="0"/>
              <a:buChar char="•"/>
            </a:pPr>
            <a:r>
              <a:rPr lang="en-GB" sz="1400" dirty="0">
                <a:solidFill>
                  <a:schemeClr val="bg1"/>
                </a:solidFill>
                <a:latin typeface="Arial"/>
                <a:cs typeface="Arial"/>
              </a:rPr>
              <a:t>FINANCIAL RESILIENCE - Despite this improving picture in some aspects of the survey, GM respondents continue to show less financial resilience than respondents to similar national surveys, as has been the case across the past 8 surveys, since September 2022:</a:t>
            </a:r>
            <a:endParaRPr lang="en-US" sz="1400" dirty="0">
              <a:solidFill>
                <a:schemeClr val="bg1"/>
              </a:solidFill>
              <a:latin typeface="Arial"/>
              <a:ea typeface="Calibri" panose="020F0502020204030204"/>
              <a:cs typeface="Arial"/>
            </a:endParaRPr>
          </a:p>
          <a:p>
            <a:pPr marL="742950" lvl="1" indent="-285750">
              <a:spcAft>
                <a:spcPts val="600"/>
              </a:spcAft>
              <a:buFont typeface="Arial,Sans-Serif" panose="020B0604020202020204" pitchFamily="34" charset="0"/>
              <a:buChar char="•"/>
            </a:pPr>
            <a:r>
              <a:rPr lang="en-GB" sz="1400" dirty="0">
                <a:solidFill>
                  <a:schemeClr val="bg1"/>
                </a:solidFill>
                <a:latin typeface="Arial"/>
                <a:cs typeface="Arial"/>
              </a:rPr>
              <a:t>Around half (51%) of GM respondents say that they would be able to afford an unexpected but necessary expense of £850, compared to over 3 in 5 (65%) for GB</a:t>
            </a:r>
            <a:endParaRPr lang="en-US" sz="1600"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a:p>
            <a:pPr marL="285750" indent="-285750">
              <a:spcAft>
                <a:spcPts val="600"/>
              </a:spcAft>
              <a:buFont typeface="Arial,Sans-Serif"/>
              <a:buChar char="•"/>
            </a:pPr>
            <a:r>
              <a:rPr lang="en-GB" sz="1400" dirty="0">
                <a:solidFill>
                  <a:schemeClr val="bg1"/>
                </a:solidFill>
                <a:latin typeface="Arial"/>
                <a:cs typeface="Arial"/>
              </a:rPr>
              <a:t>ENERGY COSTS - 2 in 5 (43%) of respondents say they have difficulty affording energy costs. This continues to be significantly higher than the GB average (31%), with most of this difference driven by the proportion who say they find these costs very difficult (10% in GM vs 7% GB average)</a:t>
            </a:r>
            <a:endParaRPr lang="en-US" sz="1400" dirty="0">
              <a:solidFill>
                <a:schemeClr val="bg1"/>
              </a:solidFill>
              <a:latin typeface="Arial"/>
              <a:cs typeface="Arial"/>
            </a:endParaRPr>
          </a:p>
          <a:p>
            <a:pPr marL="742950" lvl="1" indent="-285750">
              <a:spcAft>
                <a:spcPts val="600"/>
              </a:spcAft>
              <a:buFont typeface="Arial,Sans-Serif"/>
              <a:buChar char="•"/>
            </a:pPr>
            <a:r>
              <a:rPr lang="en-GB" sz="1400" dirty="0">
                <a:solidFill>
                  <a:schemeClr val="bg1"/>
                </a:solidFill>
                <a:latin typeface="Arial"/>
                <a:cs typeface="Arial"/>
              </a:rPr>
              <a:t>On a positive note, the warmer weather naturally translates into fewer GM residents citing difficulty with their energy costs compared to February (43% cf. 47% in February)</a:t>
            </a:r>
            <a:endParaRPr lang="en-GB" dirty="0">
              <a:solidFill>
                <a:schemeClr val="bg1"/>
              </a:solidFill>
              <a:ea typeface="Calibri" panose="020F0502020204030204"/>
              <a:cs typeface="Calibri" panose="020F0502020204030204"/>
            </a:endParaRPr>
          </a:p>
          <a:p>
            <a:pPr marL="742950" lvl="1" indent="-285750">
              <a:spcAft>
                <a:spcPts val="600"/>
              </a:spcAft>
              <a:buFont typeface="Arial,Sans-Serif"/>
              <a:buChar char="•"/>
            </a:pPr>
            <a:endParaRPr lang="en-GB" sz="1400"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a:p>
            <a:pPr marL="285750" indent="-285750">
              <a:spcAft>
                <a:spcPts val="600"/>
              </a:spcAft>
              <a:buFont typeface="Arial" panose="020B0604020202020204" pitchFamily="34" charset="0"/>
              <a:buChar char="•"/>
            </a:pPr>
            <a:endParaRPr lang="en-GB" sz="1400" dirty="0">
              <a:solidFill>
                <a:schemeClr val="bg1"/>
              </a:solidFill>
              <a:latin typeface="Arial"/>
              <a:cs typeface="Arial"/>
            </a:endParaRPr>
          </a:p>
          <a:p>
            <a:pPr>
              <a:spcAft>
                <a:spcPts val="600"/>
              </a:spcAft>
            </a:pPr>
            <a:endParaRPr lang="en-GB" sz="1600" b="1" dirty="0">
              <a:solidFill>
                <a:schemeClr val="bg1"/>
              </a:solidFill>
              <a:latin typeface="Arial"/>
              <a:cs typeface="Arial"/>
            </a:endParaRPr>
          </a:p>
          <a:p>
            <a:pPr marL="285750" indent="-285750">
              <a:spcAft>
                <a:spcPts val="600"/>
              </a:spcAft>
              <a:buFont typeface="Arial" panose="020B0604020202020204" pitchFamily="34" charset="0"/>
              <a:buChar char="•"/>
            </a:pPr>
            <a:endParaRPr lang="en-GB" sz="1400" dirty="0">
              <a:solidFill>
                <a:schemeClr val="bg1"/>
              </a:solidFill>
              <a:latin typeface="Arial"/>
              <a:cs typeface="Arial"/>
            </a:endParaRPr>
          </a:p>
          <a:p>
            <a:pPr marL="285750" indent="-285750">
              <a:spcAft>
                <a:spcPts val="600"/>
              </a:spcAft>
              <a:buFont typeface="Arial" panose="020B0604020202020204" pitchFamily="34" charset="0"/>
              <a:buChar char="•"/>
            </a:pPr>
            <a:endParaRPr lang="en-GB" sz="1400"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p:txBody>
      </p:sp>
      <p:sp>
        <p:nvSpPr>
          <p:cNvPr id="3" name="Footer Placeholder 4">
            <a:extLst>
              <a:ext uri="{FF2B5EF4-FFF2-40B4-BE49-F238E27FC236}">
                <a16:creationId xmlns:a16="http://schemas.microsoft.com/office/drawing/2014/main" id="{3478345F-7A55-FFD8-6A25-4280FB148B14}"/>
              </a:ext>
            </a:extLst>
          </p:cNvPr>
          <p:cNvSpPr txBox="1">
            <a:spLocks/>
          </p:cNvSpPr>
          <p:nvPr/>
        </p:nvSpPr>
        <p:spPr>
          <a:xfrm>
            <a:off x="619494" y="6206683"/>
            <a:ext cx="10953012" cy="51591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dirty="0">
                <a:solidFill>
                  <a:schemeClr val="bg1"/>
                </a:solidFill>
                <a:latin typeface="Arial"/>
                <a:cs typeface="Arial"/>
              </a:rPr>
              <a:t>*Since February’s survey was carried out, the ONS survey used for benchmarking throughout this section has changed its methodology. This change has influenced the results, and is part of the reason why the GM and Great Britain figures now appear more similar. </a:t>
            </a:r>
            <a:endParaRPr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55989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(3 of 3)</a:t>
            </a:r>
            <a:endParaRPr lang="en-GB" dirty="0">
              <a:solidFill>
                <a:srgbClr val="FF0000"/>
              </a:solidFill>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842508"/>
            <a:ext cx="11570644" cy="5663089"/>
          </a:xfrm>
          <a:prstGeom prst="rect">
            <a:avLst/>
          </a:prstGeom>
          <a:noFill/>
        </p:spPr>
        <p:txBody>
          <a:bodyPr wrap="square" lIns="91440" tIns="45720" rIns="91440" bIns="45720" rtlCol="0" anchor="t">
            <a:spAutoFit/>
          </a:bodyPr>
          <a:lstStyle/>
          <a:p>
            <a:pPr marL="0" lvl="1">
              <a:spcAft>
                <a:spcPts val="600"/>
              </a:spcAft>
            </a:pPr>
            <a:r>
              <a:rPr lang="en-GB" sz="1400" b="1" dirty="0">
                <a:solidFill>
                  <a:schemeClr val="bg1"/>
                </a:solidFill>
                <a:latin typeface="Arial"/>
                <a:cs typeface="Arial"/>
              </a:rPr>
              <a:t>ONGOING TRACKING (HOUSING)</a:t>
            </a:r>
          </a:p>
          <a:p>
            <a:pPr marL="285750" indent="-285750">
              <a:spcAft>
                <a:spcPts val="600"/>
              </a:spcAft>
              <a:buFont typeface="Arial"/>
              <a:buChar char="•"/>
            </a:pPr>
            <a:r>
              <a:rPr lang="en-GB" sz="1400" dirty="0">
                <a:solidFill>
                  <a:schemeClr val="bg1"/>
                </a:solidFill>
                <a:latin typeface="Arial"/>
                <a:cs typeface="Arial"/>
              </a:rPr>
              <a:t>Over a quarter (28%) of renters and mortgage holders report that they have seen their payments increase over the last month.</a:t>
            </a:r>
          </a:p>
          <a:p>
            <a:pPr marL="285750" indent="-285750">
              <a:spcAft>
                <a:spcPts val="600"/>
              </a:spcAft>
              <a:buFont typeface="Arial" panose="020B0604020202020204" pitchFamily="34" charset="0"/>
              <a:buChar char="•"/>
            </a:pPr>
            <a:r>
              <a:rPr lang="en-GB" sz="1400" dirty="0">
                <a:solidFill>
                  <a:schemeClr val="bg1"/>
                </a:solidFill>
                <a:latin typeface="Arial"/>
                <a:cs typeface="Arial"/>
              </a:rPr>
              <a:t>Since February 2024, proportions of mortgage holders (33%) and renters (46%) finding it difficult to afford these payments have remained broadly in line. Comparing back to March 2023, those mortgage holders having difficulties is unchanged (at 35%), while among renters has fallen (was 53%)</a:t>
            </a:r>
          </a:p>
          <a:p>
            <a:pPr marL="285750" indent="-285750">
              <a:spcAft>
                <a:spcPts val="600"/>
              </a:spcAft>
              <a:buFont typeface="Arial" panose="020B0604020202020204" pitchFamily="34" charset="0"/>
              <a:buChar char="•"/>
            </a:pPr>
            <a:r>
              <a:rPr lang="en-GB" sz="1400" dirty="0">
                <a:solidFill>
                  <a:schemeClr val="bg1"/>
                </a:solidFill>
                <a:latin typeface="Arial"/>
                <a:cs typeface="Arial"/>
              </a:rPr>
              <a:t>The proportion of renters who say they are behind has decreased since the last survey (12%, was 13% in February). This most recent fluctuation is driven by tenants of Housing Association (13%, was 16%) and Local Authorities social housing (18%, was 20%)</a:t>
            </a:r>
          </a:p>
          <a:p>
            <a:pPr>
              <a:spcAft>
                <a:spcPts val="600"/>
              </a:spcAft>
            </a:pPr>
            <a:endParaRPr lang="en-GB" sz="1400" dirty="0">
              <a:solidFill>
                <a:schemeClr val="bg1"/>
              </a:solidFill>
              <a:latin typeface="Arial"/>
              <a:cs typeface="Arial"/>
            </a:endParaRPr>
          </a:p>
          <a:p>
            <a:pPr>
              <a:spcAft>
                <a:spcPts val="600"/>
              </a:spcAft>
            </a:pPr>
            <a:r>
              <a:rPr lang="en-GB" sz="1400" b="1" dirty="0">
                <a:solidFill>
                  <a:schemeClr val="bg1"/>
                </a:solidFill>
                <a:latin typeface="Arial"/>
                <a:cs typeface="Arial"/>
              </a:rPr>
              <a:t>ONGOING TRACKING (FOOD)</a:t>
            </a:r>
          </a:p>
          <a:p>
            <a:pPr marL="285750" indent="-285750">
              <a:spcAft>
                <a:spcPts val="600"/>
              </a:spcAft>
              <a:buFont typeface="Arial,Sans-Serif"/>
              <a:buChar char="•"/>
            </a:pPr>
            <a:r>
              <a:rPr lang="en-GB" sz="1400" dirty="0">
                <a:solidFill>
                  <a:schemeClr val="bg1"/>
                </a:solidFill>
                <a:latin typeface="Arial"/>
                <a:cs typeface="Arial"/>
              </a:rPr>
              <a:t>There has been a positive continuing trend in respondents saying they have not, at any point in the last 12 months, experienced any food security issues (though see November’s survey results which confirm acute challenges are continuing for a significant minority):</a:t>
            </a:r>
            <a:endParaRPr lang="en-US" sz="1400" dirty="0">
              <a:solidFill>
                <a:schemeClr val="bg1"/>
              </a:solidFill>
              <a:latin typeface="Arial"/>
              <a:cs typeface="Arial"/>
            </a:endParaRPr>
          </a:p>
          <a:p>
            <a:pPr marL="742950" lvl="1" indent="-285750">
              <a:spcAft>
                <a:spcPts val="600"/>
              </a:spcAft>
              <a:buFont typeface="Arial,Sans-Serif"/>
              <a:buChar char="•"/>
            </a:pPr>
            <a:r>
              <a:rPr lang="en-GB" sz="1400" dirty="0">
                <a:solidFill>
                  <a:schemeClr val="bg1"/>
                </a:solidFill>
                <a:latin typeface="Arial"/>
                <a:cs typeface="Arial"/>
              </a:rPr>
              <a:t>69% have never found that the food they bought didn’t last and didn’t have the money to buy more </a:t>
            </a:r>
            <a:endParaRPr lang="en-GB" sz="1400" dirty="0">
              <a:solidFill>
                <a:schemeClr val="bg1"/>
              </a:solidFill>
              <a:latin typeface="Arial"/>
              <a:ea typeface="Calibri" panose="020F0502020204030204"/>
              <a:cs typeface="Calibri" panose="020F0502020204030204"/>
            </a:endParaRPr>
          </a:p>
          <a:p>
            <a:pPr marL="742950" lvl="1" indent="-285750">
              <a:spcAft>
                <a:spcPts val="600"/>
              </a:spcAft>
              <a:buFont typeface="Arial,Sans-Serif"/>
              <a:buChar char="•"/>
            </a:pPr>
            <a:r>
              <a:rPr lang="en-GB" sz="1400" dirty="0">
                <a:solidFill>
                  <a:schemeClr val="bg1"/>
                </a:solidFill>
                <a:latin typeface="Arial"/>
                <a:cs typeface="Arial"/>
              </a:rPr>
              <a:t>66% have never worried whether their food is going to run out before being able to buy more</a:t>
            </a:r>
            <a:endParaRPr lang="en-GB" sz="1400" dirty="0">
              <a:solidFill>
                <a:schemeClr val="bg1"/>
              </a:solidFill>
              <a:latin typeface="Arial"/>
              <a:ea typeface="Calibri" panose="020F0502020204030204"/>
              <a:cs typeface="Calibri" panose="020F0502020204030204"/>
            </a:endParaRPr>
          </a:p>
          <a:p>
            <a:pPr marL="742950" lvl="1" indent="-285750">
              <a:spcAft>
                <a:spcPts val="600"/>
              </a:spcAft>
              <a:buFont typeface="Arial,Sans-Serif"/>
              <a:buChar char="•"/>
            </a:pPr>
            <a:r>
              <a:rPr lang="en-GB" sz="1400" dirty="0">
                <a:solidFill>
                  <a:schemeClr val="bg1"/>
                </a:solidFill>
                <a:latin typeface="Arial"/>
                <a:cs typeface="Arial"/>
              </a:rPr>
              <a:t>64% say that they have never been unable to afford to eat balanced meals</a:t>
            </a:r>
            <a:endParaRPr lang="en-GB" sz="1400" dirty="0">
              <a:solidFill>
                <a:schemeClr val="bg1"/>
              </a:solidFill>
              <a:latin typeface="Arial"/>
              <a:ea typeface="Calibri"/>
              <a:cs typeface="Calibri"/>
            </a:endParaRPr>
          </a:p>
          <a:p>
            <a:pPr marL="742950" lvl="1" indent="-285750">
              <a:spcAft>
                <a:spcPts val="600"/>
              </a:spcAft>
              <a:buFont typeface="Arial,Sans-Serif"/>
              <a:buChar char="•"/>
            </a:pPr>
            <a:endParaRPr lang="en-GB" sz="1400" dirty="0">
              <a:solidFill>
                <a:schemeClr val="bg1"/>
              </a:solidFill>
              <a:latin typeface="Arial"/>
              <a:cs typeface="Arial"/>
            </a:endParaRPr>
          </a:p>
          <a:p>
            <a:pPr>
              <a:spcAft>
                <a:spcPts val="600"/>
              </a:spcAft>
            </a:pPr>
            <a:r>
              <a:rPr lang="en-GB" sz="1400" b="1" dirty="0">
                <a:solidFill>
                  <a:schemeClr val="bg1"/>
                </a:solidFill>
                <a:latin typeface="Arial"/>
                <a:cs typeface="Arial"/>
              </a:rPr>
              <a:t>NEW INSIGHTS* (NHS SERVICES)</a:t>
            </a:r>
            <a:endParaRPr lang="en-GB" sz="1400" dirty="0">
              <a:solidFill>
                <a:schemeClr val="bg1"/>
              </a:solidFill>
              <a:latin typeface="Arial"/>
              <a:cs typeface="Arial"/>
            </a:endParaRPr>
          </a:p>
          <a:p>
            <a:pPr marL="285750" indent="-285750">
              <a:spcAft>
                <a:spcPts val="600"/>
              </a:spcAft>
              <a:buFont typeface="Arial"/>
              <a:buChar char="•"/>
            </a:pPr>
            <a:r>
              <a:rPr lang="en-GB" sz="1400" dirty="0">
                <a:solidFill>
                  <a:schemeClr val="bg1"/>
                </a:solidFill>
                <a:latin typeface="Arial"/>
                <a:cs typeface="Arial"/>
              </a:rPr>
              <a:t>10% of GM residents say that in the past month, they have experienced an occasion when they were unable to access an NHS health and / or social care service due to cost implications. This rises among renters, young people and those with a disability</a:t>
            </a:r>
          </a:p>
          <a:p>
            <a:pPr marL="285750" indent="-285750">
              <a:spcAft>
                <a:spcPts val="600"/>
              </a:spcAft>
              <a:buFont typeface="Arial"/>
              <a:buChar char="•"/>
            </a:pPr>
            <a:endParaRPr lang="en-GB" sz="1400" dirty="0">
              <a:solidFill>
                <a:schemeClr val="bg1"/>
              </a:solidFill>
              <a:latin typeface="Arial"/>
              <a:cs typeface="Arial"/>
            </a:endParaRPr>
          </a:p>
          <a:p>
            <a:pPr>
              <a:spcAft>
                <a:spcPts val="600"/>
              </a:spcAft>
            </a:pPr>
            <a:endParaRPr lang="en-GB" sz="1400" dirty="0">
              <a:solidFill>
                <a:schemeClr val="bg1"/>
              </a:solidFill>
              <a:latin typeface="Arial"/>
              <a:cs typeface="Arial"/>
            </a:endParaRPr>
          </a:p>
        </p:txBody>
      </p:sp>
      <p:sp>
        <p:nvSpPr>
          <p:cNvPr id="2" name="TextBox 1">
            <a:extLst>
              <a:ext uri="{FF2B5EF4-FFF2-40B4-BE49-F238E27FC236}">
                <a16:creationId xmlns:a16="http://schemas.microsoft.com/office/drawing/2014/main" id="{0FD7C08D-8E31-6FAA-5A1E-0FD81E75CE30}"/>
              </a:ext>
            </a:extLst>
          </p:cNvPr>
          <p:cNvSpPr txBox="1"/>
          <p:nvPr/>
        </p:nvSpPr>
        <p:spPr>
          <a:xfrm>
            <a:off x="411192" y="6234023"/>
            <a:ext cx="1122584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solidFill>
                  <a:srgbClr val="FFFFFF"/>
                </a:solidFill>
                <a:latin typeface="Arial"/>
              </a:rPr>
              <a:t>*This was the first time the cost-of-living impact on accessing NHS services has been explored - results should be taken as a "first look", and the next survey wave will explore in more detail</a:t>
            </a:r>
            <a:endParaRPr lang="en-GB" sz="1000" dirty="0">
              <a:ea typeface="Calibri"/>
              <a:cs typeface="Calibri"/>
            </a:endParaRPr>
          </a:p>
        </p:txBody>
      </p:sp>
    </p:spTree>
    <p:custDataLst>
      <p:tags r:id="rId1"/>
    </p:custDataLst>
    <p:extLst>
      <p:ext uri="{BB962C8B-B14F-4D97-AF65-F5344CB8AC3E}">
        <p14:creationId xmlns:p14="http://schemas.microsoft.com/office/powerpoint/2010/main" val="2498628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792832"/>
          </a:xfrm>
        </p:spPr>
        <p:txBody>
          <a:bodyPr>
            <a:noAutofit/>
          </a:bodyPr>
          <a:lstStyle/>
          <a:p>
            <a:r>
              <a:rPr lang="en-GB" sz="1800" b="1" dirty="0">
                <a:solidFill>
                  <a:srgbClr val="5C5B5A"/>
                </a:solidFill>
                <a:latin typeface="Arial"/>
                <a:ea typeface="+mn-ea"/>
                <a:cs typeface="+mn-cs"/>
              </a:rPr>
              <a:t>The proportion of respondents who </a:t>
            </a:r>
            <a:r>
              <a:rPr lang="en-GB" sz="1800" b="1" dirty="0">
                <a:solidFill>
                  <a:srgbClr val="009690"/>
                </a:solidFill>
                <a:latin typeface="Arial"/>
                <a:ea typeface="+mn-ea"/>
                <a:cs typeface="+mn-cs"/>
              </a:rPr>
              <a:t>borrowed more money or used more credit in the past month</a:t>
            </a:r>
            <a:r>
              <a:rPr lang="en-GB" sz="1800" b="1" dirty="0">
                <a:solidFill>
                  <a:srgbClr val="5C5B5A"/>
                </a:solidFill>
                <a:latin typeface="Arial"/>
                <a:ea typeface="+mn-ea"/>
                <a:cs typeface="+mn-cs"/>
              </a:rPr>
              <a:t> compared to the same time last year has fallen to one quarter, indicating a positive outlook. This is significantly lower than February and the lowest result since the question was introduced in Sep 2022</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9% of Greater Manchester residents say they have in May 24, compared to 67% in Feb.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774369109"/>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Down 7">
            <a:extLst>
              <a:ext uri="{FF2B5EF4-FFF2-40B4-BE49-F238E27FC236}">
                <a16:creationId xmlns:a16="http://schemas.microsoft.com/office/drawing/2014/main" id="{4ACBB23B-F522-1FCD-407B-A286196E9C2A}"/>
              </a:ext>
              <a:ext uri="{C183D7F6-B498-43B3-948B-1728B52AA6E4}">
                <adec:decorative xmlns:adec="http://schemas.microsoft.com/office/drawing/2017/decorative" val="1"/>
              </a:ext>
            </a:extLst>
          </p:cNvPr>
          <p:cNvSpPr/>
          <p:nvPr/>
        </p:nvSpPr>
        <p:spPr>
          <a:xfrm rot="10800000">
            <a:off x="6104587" y="2224403"/>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C943C87B-5D35-40CF-B664-8CCAF4B5122B}"/>
              </a:ext>
              <a:ext uri="{C183D7F6-B498-43B3-948B-1728B52AA6E4}">
                <adec:decorative xmlns:adec="http://schemas.microsoft.com/office/drawing/2017/decorative" val="1"/>
              </a:ext>
            </a:extLst>
          </p:cNvPr>
          <p:cNvSpPr/>
          <p:nvPr/>
        </p:nvSpPr>
        <p:spPr>
          <a:xfrm>
            <a:off x="6104587" y="3979531"/>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530195" y="1435017"/>
            <a:ext cx="5506107"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a:t>
            </a:r>
            <a:r>
              <a:rPr lang="en-GB" sz="1100">
                <a:solidFill>
                  <a:prstClr val="white"/>
                </a:solidFill>
                <a:latin typeface="Arial" panose="020B0604020202020204"/>
              </a:rPr>
              <a:t>November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and May (surveys 10</a:t>
            </a:r>
            <a:r>
              <a:rPr lang="en-GB" sz="1100">
                <a:solidFill>
                  <a:prstClr val="white"/>
                </a:solidFill>
                <a:latin typeface="Arial" panose="020B0604020202020204"/>
              </a:rPr>
              <a:t>-12</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those who </a:t>
            </a:r>
            <a:r>
              <a:rPr lang="en-GB" sz="110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compared to the GM average (29%),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530195" y="1970360"/>
            <a:ext cx="5506107" cy="38131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disability (38%); including those with mental ill health (51%), learning disabilities (43%), other disabilities (37%)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25-44 (39%), and 16-24 (38%)</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not heterosexual (37%)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from within racially minoritised communities (36%), including Black respondents (40%)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caring responsibilities (35%)</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who are financially vulnerable (72%)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renting (40%)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Parents (38%), including children aged under 5 (45%), and 5-15yos (40%)</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working in </a:t>
            </a:r>
            <a:r>
              <a:rPr lang="en-GB" sz="1200">
                <a:solidFill>
                  <a:srgbClr val="5C5B5A"/>
                </a:solidFill>
                <a:latin typeface="Arial" panose="020B0604020202020204" pitchFamily="34" charset="0"/>
                <a:cs typeface="Arial" panose="020B0604020202020204" pitchFamily="34" charset="0"/>
              </a:rPr>
              <a:t>the public sector (37%)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full time employment (34%), out of work for 6 months or less (46%), homemakers (39%), those not in work due to ill health or disability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above the Real Living Wage </a:t>
            </a:r>
            <a:r>
              <a:rPr lang="en-GB" sz="1200">
                <a:solidFill>
                  <a:srgbClr val="5C5B5A"/>
                </a:solidFill>
                <a:latin typeface="Arial" panose="020B0604020202020204" pitchFamily="34" charset="0"/>
                <a:cs typeface="Arial" panose="020B0604020202020204" pitchFamily="34" charset="0"/>
              </a:rPr>
              <a:t>(34%)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0" y="5830395"/>
            <a:ext cx="5811596" cy="276999"/>
            <a:chOff x="520117" y="5800810"/>
            <a:chExt cx="5850623"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10" name="TextBox 9">
            <a:extLst>
              <a:ext uri="{FF2B5EF4-FFF2-40B4-BE49-F238E27FC236}">
                <a16:creationId xmlns:a16="http://schemas.microsoft.com/office/drawing/2014/main" id="{D2990DE9-249B-409F-AF98-22C1B662E29E}"/>
              </a:ext>
            </a:extLst>
          </p:cNvPr>
          <p:cNvSpPr txBox="1"/>
          <p:nvPr/>
        </p:nvSpPr>
        <p:spPr>
          <a:xfrm>
            <a:off x="8132422" y="5737340"/>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S10-12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Survey 5, 1470; Survey 6, 1767; Survey 7, 1488; Survey 8, 1612; Survey 9, 1560; Survey 10, 1546; Survey 11, 1460; Survey 12, 1551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66284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solidFill>
                  <a:srgbClr val="5C5B5A"/>
                </a:solidFill>
                <a:latin typeface="Arial"/>
                <a:ea typeface="+mn-ea"/>
                <a:cs typeface="+mn-cs"/>
              </a:rPr>
              <a:t>Over two fifths of respondents think they will be </a:t>
            </a:r>
            <a:r>
              <a:rPr lang="en-GB" sz="1800" b="1" dirty="0">
                <a:solidFill>
                  <a:srgbClr val="009690"/>
                </a:solidFill>
                <a:latin typeface="Arial"/>
                <a:ea typeface="+mn-ea"/>
                <a:cs typeface="+mn-cs"/>
              </a:rPr>
              <a:t>able to save money </a:t>
            </a:r>
            <a:r>
              <a:rPr lang="en-GB" sz="1800" b="1" dirty="0">
                <a:solidFill>
                  <a:srgbClr val="5C5B5A"/>
                </a:solidFill>
                <a:latin typeface="Arial"/>
                <a:ea typeface="+mn-ea"/>
                <a:cs typeface="+mn-cs"/>
              </a:rPr>
              <a:t>over the next 12 months, in line with November. This proportion has remained relatively consistent since May 2023, and positively hasn’t fallen below 2 in 5 respondents since Nov 2022</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4% of Greater Manchester residents say they would be able to in May, falling to usual levels.">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4135395958"/>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Survey 9, 1,560; Survey 10, 1546; Survey 11, 1460; Survey 12, 1551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26040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224248"/>
            <a:ext cx="11894122" cy="1013086"/>
          </a:xfrm>
        </p:spPr>
        <p:txBody>
          <a:bodyPr>
            <a:noAutofit/>
          </a:bodyPr>
          <a:lstStyle/>
          <a:p>
            <a:pPr>
              <a:lnSpc>
                <a:spcPct val="100000"/>
              </a:lnSpc>
            </a:pPr>
            <a:r>
              <a:rPr lang="en-GB" sz="1800" b="1">
                <a:solidFill>
                  <a:srgbClr val="009690"/>
                </a:solidFill>
                <a:latin typeface="Arial"/>
                <a:cs typeface="Arial"/>
              </a:rPr>
              <a:t>3 in 5 respondents say their cost of living has increased in the last month – 4 percentage points (pp) lower than in February 2023 and in line with the GB average</a:t>
            </a:r>
            <a:r>
              <a:rPr lang="en-GB" sz="1800" b="1">
                <a:solidFill>
                  <a:srgbClr val="5C5B5A"/>
                </a:solidFill>
                <a:latin typeface="Arial"/>
                <a:cs typeface="Arial"/>
              </a:rPr>
              <a:t>. GM respondents are more likely than those in ONS surveys to report recent increases in rent / mortgage costs and childcare costs</a:t>
            </a:r>
            <a:br>
              <a:rPr lang="en-GB" sz="1800" b="1">
                <a:solidFill>
                  <a:srgbClr val="5C5B5A"/>
                </a:solidFill>
                <a:latin typeface="Arial"/>
                <a:cs typeface="Arial"/>
              </a:rPr>
            </a:br>
            <a:endParaRPr lang="en-GB" sz="1800" b="1">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5% say their cost of living has increased, compared to 55% of the national average. 43% say their cost of living has stayed the same, compared to 42%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4195832895"/>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a:ln>
                  <a:noFill/>
                </a:ln>
                <a:solidFill>
                  <a:srgbClr val="5C5B5A"/>
                </a:solidFill>
                <a:effectLst/>
                <a:uLnTx/>
                <a:uFillTx/>
                <a:latin typeface="Arial"/>
                <a:ea typeface="+mn-ea"/>
                <a:cs typeface="+mn-cs"/>
              </a:rPr>
              <a:t>=</a:t>
            </a:r>
            <a:r>
              <a:rPr lang="en-GB" sz="1400" b="1">
                <a:solidFill>
                  <a:srgbClr val="5C5B5A"/>
                </a:solidFill>
                <a:latin typeface="Arial"/>
              </a:rPr>
              <a:t>854</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6% of GM respondents say the price of their food shop has increased, 67% say the price of their energy has increased.">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2421796326"/>
              </p:ext>
            </p:extLst>
          </p:nvPr>
        </p:nvGraphicFramePr>
        <p:xfrm>
          <a:off x="6160743" y="1535466"/>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rot="10800000">
            <a:off x="9901128" y="4225974"/>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9797D111-97A9-4330-0061-24194A0DFDE2}"/>
              </a:ext>
              <a:ext uri="{C183D7F6-B498-43B3-948B-1728B52AA6E4}">
                <adec:decorative xmlns:adec="http://schemas.microsoft.com/office/drawing/2017/decorative" val="1"/>
              </a:ext>
            </a:extLst>
          </p:cNvPr>
          <p:cNvSpPr/>
          <p:nvPr/>
        </p:nvSpPr>
        <p:spPr>
          <a:xfrm rot="10800000">
            <a:off x="9343340" y="5322534"/>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796736" y="4532445"/>
            <a:ext cx="1667885" cy="1327442"/>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This figure relates to all respondents whose cost of living has increased. Amongst parents, this figure is </a:t>
            </a:r>
            <a:r>
              <a:rPr lang="en-GB" sz="1200" b="1">
                <a:solidFill>
                  <a:schemeClr val="tx1"/>
                </a:solidFill>
              </a:rPr>
              <a:t>21% </a:t>
            </a:r>
            <a:r>
              <a:rPr lang="en-GB" sz="1100">
                <a:solidFill>
                  <a:schemeClr val="tx1"/>
                </a:solidFill>
              </a:rPr>
              <a:t>(+11pp)</a:t>
            </a:r>
            <a:endParaRPr lang="en-GB" sz="120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r>
              <a:rPr lang="en-GB" sz="1400" b="1">
                <a:solidFill>
                  <a:schemeClr val="tx1">
                    <a:lumMod val="65000"/>
                    <a:lumOff val="35000"/>
                  </a:schemeClr>
                </a:solidFill>
              </a:rPr>
              <a:t>94%</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55714" y="2267842"/>
            <a:ext cx="685816" cy="307777"/>
          </a:xfrm>
          <a:prstGeom prst="rect">
            <a:avLst/>
          </a:prstGeom>
          <a:noFill/>
        </p:spPr>
        <p:txBody>
          <a:bodyPr wrap="square" rtlCol="0">
            <a:spAutoFit/>
          </a:bodyPr>
          <a:lstStyle/>
          <a:p>
            <a:r>
              <a:rPr lang="en-GB" sz="1400" b="1">
                <a:solidFill>
                  <a:schemeClr val="tx1">
                    <a:lumMod val="65000"/>
                    <a:lumOff val="35000"/>
                  </a:schemeClr>
                </a:solidFill>
              </a:rPr>
              <a:t>53%</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877909"/>
            <a:ext cx="685816" cy="307777"/>
          </a:xfrm>
          <a:prstGeom prst="rect">
            <a:avLst/>
          </a:prstGeom>
          <a:noFill/>
        </p:spPr>
        <p:txBody>
          <a:bodyPr wrap="square" rtlCol="0">
            <a:spAutoFit/>
          </a:bodyPr>
          <a:lstStyle/>
          <a:p>
            <a:r>
              <a:rPr lang="en-GB" sz="1400" b="1">
                <a:solidFill>
                  <a:schemeClr val="tx1">
                    <a:lumMod val="65000"/>
                    <a:lumOff val="35000"/>
                  </a:schemeClr>
                </a:solidFill>
              </a:rPr>
              <a:t>61%</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r>
              <a:rPr lang="en-GB" sz="1400" b="1">
                <a:solidFill>
                  <a:schemeClr val="tx1">
                    <a:lumMod val="65000"/>
                    <a:lumOff val="35000"/>
                  </a:schemeClr>
                </a:solidFill>
              </a:rPr>
              <a:t>26%</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539404"/>
            <a:ext cx="685816" cy="307777"/>
          </a:xfrm>
          <a:prstGeom prst="rect">
            <a:avLst/>
          </a:prstGeom>
          <a:noFill/>
        </p:spPr>
        <p:txBody>
          <a:bodyPr wrap="square" rtlCol="0">
            <a:spAutoFit/>
          </a:bodyPr>
          <a:lstStyle/>
          <a:p>
            <a:r>
              <a:rPr lang="en-GB" sz="1400" b="1">
                <a:solidFill>
                  <a:schemeClr val="tx1">
                    <a:lumMod val="65000"/>
                    <a:lumOff val="35000"/>
                  </a:schemeClr>
                </a:solidFill>
              </a:rPr>
              <a:t>16%</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r>
              <a:rPr lang="en-GB" sz="1400" b="1">
                <a:solidFill>
                  <a:schemeClr val="tx1">
                    <a:lumMod val="65000"/>
                    <a:lumOff val="35000"/>
                  </a:schemeClr>
                </a:solidFill>
              </a:rPr>
              <a:t>6%</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r>
              <a:rPr lang="en-GB" sz="1400" b="1">
                <a:solidFill>
                  <a:schemeClr val="tx1">
                    <a:lumMod val="65000"/>
                    <a:lumOff val="35000"/>
                  </a:schemeClr>
                </a:solidFill>
              </a:rPr>
              <a:t>13%</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S9, 1560, S10, 1546, S11, 1460, S12, 1551 (All respondents); S9, 945; S10, 964; S11</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860; S12, 854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8</a:t>
            </a:r>
            <a:r>
              <a:rPr lang="en-GB" sz="1000" baseline="30000">
                <a:solidFill>
                  <a:srgbClr val="FFFFFF">
                    <a:lumMod val="50000"/>
                  </a:srgbClr>
                </a:solidFill>
                <a:latin typeface="Arial"/>
                <a:cs typeface="Arial" panose="020B0604020202020204" pitchFamily="34" charset="0"/>
              </a:rPr>
              <a:t>th</a:t>
            </a:r>
            <a:r>
              <a:rPr lang="en-GB" sz="1000">
                <a:solidFill>
                  <a:srgbClr val="FFFFFF">
                    <a:lumMod val="50000"/>
                  </a:srgbClr>
                </a:solidFill>
                <a:latin typeface="Arial"/>
                <a:cs typeface="Arial" panose="020B0604020202020204" pitchFamily="34" charset="0"/>
              </a:rPr>
              <a:t> – 19</a:t>
            </a:r>
            <a:r>
              <a:rPr lang="en-GB" sz="1000" baseline="30000">
                <a:solidFill>
                  <a:srgbClr val="FFFFFF">
                    <a:lumMod val="50000"/>
                  </a:srgbClr>
                </a:solidFill>
                <a:latin typeface="Arial"/>
                <a:cs typeface="Arial" panose="020B0604020202020204" pitchFamily="34" charset="0"/>
              </a:rPr>
              <a:t>th</a:t>
            </a:r>
            <a:r>
              <a:rPr lang="en-GB" sz="1000">
                <a:solidFill>
                  <a:srgbClr val="FFFFFF">
                    <a:lumMod val="50000"/>
                  </a:srgbClr>
                </a:solidFill>
                <a:latin typeface="Arial"/>
                <a:cs typeface="Arial" panose="020B0604020202020204" pitchFamily="34" charset="0"/>
              </a:rPr>
              <a:t> May 2024</a:t>
            </a:r>
            <a:r>
              <a:rPr kumimoji="0" lang="en-GB" sz="1000" b="0" i="0" u="none" strike="noStrike" kern="1200" cap="none" spc="0" normalizeH="0" baseline="0" noProof="0">
                <a:ln>
                  <a:noFill/>
                </a:ln>
                <a:solidFill>
                  <a:srgbClr val="FFFFFF">
                    <a:lumMod val="50000"/>
                  </a:srgbClr>
                </a:solidFill>
                <a:effectLst/>
                <a:highlight>
                  <a:srgbClr val="00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42664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287548" y="266775"/>
            <a:ext cx="11369736" cy="498598"/>
          </a:xfrm>
          <a:noFill/>
        </p:spPr>
        <p:txBody>
          <a:bodyPr vert="horz" wrap="square" lIns="0" tIns="0" rIns="0" bIns="0" rtlCol="0" anchor="ctr">
            <a:spAutoFit/>
          </a:bodyPr>
          <a:lstStyle/>
          <a:p>
            <a:pPr>
              <a:defRPr/>
            </a:pPr>
            <a:r>
              <a:rPr lang="en-GB" sz="1800" b="1" dirty="0">
                <a:solidFill>
                  <a:srgbClr val="5C5B5A"/>
                </a:solidFill>
                <a:latin typeface="Arial"/>
              </a:rPr>
              <a:t>The </a:t>
            </a:r>
            <a:r>
              <a:rPr lang="en-GB" sz="1800" b="1" dirty="0">
                <a:solidFill>
                  <a:srgbClr val="009690"/>
                </a:solidFill>
                <a:latin typeface="Arial"/>
              </a:rPr>
              <a:t>proportion of respondents saying their cost of living has increased </a:t>
            </a:r>
            <a:r>
              <a:rPr lang="en-GB" sz="1800" b="1" dirty="0">
                <a:solidFill>
                  <a:srgbClr val="5C5B5A"/>
                </a:solidFill>
                <a:latin typeface="Arial"/>
              </a:rPr>
              <a:t>has fallen since February 2024, in line with the Great Britain average. It is now at its lowest point since first introduced in Sep 2022</a:t>
            </a:r>
            <a:endParaRPr lang="en-US" sz="1800" b="1" dirty="0">
              <a:solidFill>
                <a:srgbClr val="5C5B5A"/>
              </a:solidFill>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Proportion reporting an increase in their cost of living over the past month</a:t>
            </a:r>
          </a:p>
        </p:txBody>
      </p:sp>
      <p:graphicFrame>
        <p:nvGraphicFramePr>
          <p:cNvPr id="23" name="Chart 22" descr="Line chart showing that 55% say their cost of living has increased in GM, compared to 55% in GB. This has fallen over time. ">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27231094"/>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258FC09-53B0-3185-7D00-09693CE6A99C}"/>
              </a:ext>
            </a:extLst>
          </p:cNvPr>
          <p:cNvSpPr txBox="1"/>
          <p:nvPr/>
        </p:nvSpPr>
        <p:spPr>
          <a:xfrm>
            <a:off x="6997959" y="5844205"/>
            <a:ext cx="5194041" cy="461665"/>
          </a:xfrm>
          <a:prstGeom prst="rect">
            <a:avLst/>
          </a:prstGeom>
          <a:noFill/>
        </p:spPr>
        <p:txBody>
          <a:bodyPr wrap="square" lIns="91440" tIns="45720" rIns="91440" bIns="45720" rtlCol="0" anchor="t">
            <a:spAutoFit/>
          </a:bodyPr>
          <a:lstStyle/>
          <a:p>
            <a:r>
              <a:rPr lang="en-GB" sz="1200">
                <a:solidFill>
                  <a:schemeClr val="tx1">
                    <a:lumMod val="65000"/>
                    <a:lumOff val="35000"/>
                  </a:schemeClr>
                </a:solidFill>
              </a:rPr>
              <a:t>*changes to the ONS wider survey methodology have contributed to a shift in the GB benchmarking since the last GM Residents' Survey</a:t>
            </a:r>
          </a:p>
        </p:txBody>
      </p:sp>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Survey 5, 1470; Survey 6, 1767; Survey 7, 1488; Survey 8, 1612; Survey 9, 1560; Survey 10, 1546; Survey 11, 146; Survey 12, 1551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96044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2105" y="168100"/>
            <a:ext cx="11443020" cy="10156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a typeface="+mn-ea"/>
                <a:cs typeface="+mn-cs"/>
              </a:rPr>
              <a:t>Just over 8</a:t>
            </a:r>
            <a:r>
              <a:rPr kumimoji="0" lang="en-GB" sz="1800" b="1" i="0" u="none" strike="noStrike" kern="1200" cap="none" spc="0" normalizeH="0" baseline="0" noProof="0" dirty="0">
                <a:ln>
                  <a:noFill/>
                </a:ln>
                <a:solidFill>
                  <a:srgbClr val="5C5B5A"/>
                </a:solidFill>
                <a:effectLst/>
                <a:uLnTx/>
                <a:uFillTx/>
                <a:latin typeface="Arial"/>
                <a:ea typeface="+mn-ea"/>
                <a:cs typeface="+mn-cs"/>
              </a:rPr>
              <a:t> in 10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taking action to save money </a:t>
            </a:r>
            <a:r>
              <a:rPr kumimoji="0" lang="en-GB" sz="1800" b="1" i="0" u="none" strike="noStrike" kern="1200" cap="none" spc="0" normalizeH="0" baseline="0" noProof="0" dirty="0">
                <a:ln>
                  <a:noFill/>
                </a:ln>
                <a:solidFill>
                  <a:srgbClr val="5C5B5A"/>
                </a:solidFill>
                <a:effectLst/>
                <a:uLnTx/>
                <a:uFillTx/>
                <a:latin typeface="Arial"/>
                <a:ea typeface="+mn-ea"/>
                <a:cs typeface="+mn-cs"/>
              </a:rPr>
              <a:t>as a result of cost-of-living increases. This has remained stable across waves. </a:t>
            </a:r>
            <a:r>
              <a:rPr lang="en-GB" sz="1800" dirty="0">
                <a:ea typeface="+mn-ea"/>
                <a:cs typeface="+mn-cs"/>
              </a:rPr>
              <a:t>Despite over half saying their cost of living has increased, t</a:t>
            </a:r>
            <a:r>
              <a:rPr kumimoji="0" lang="en-GB" sz="1800" b="1" i="0" u="none" strike="noStrike" kern="1200" cap="none" spc="0" normalizeH="0" baseline="0" noProof="0" dirty="0">
                <a:ln>
                  <a:noFill/>
                </a:ln>
                <a:solidFill>
                  <a:srgbClr val="5C5B5A"/>
                </a:solidFill>
                <a:effectLst/>
                <a:uLnTx/>
                <a:uFillTx/>
                <a:latin typeface="Arial"/>
                <a:ea typeface="+mn-ea"/>
                <a:cs typeface="+mn-cs"/>
              </a:rPr>
              <a:t>here have been significant drops across some actions which are being undertaken since February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50000"/>
                  </a:schemeClr>
                </a:solidFill>
              </a:rPr>
              <a:t>Cutting back on non-essential journeys in my vehicle* </a:t>
            </a:r>
            <a:endParaRPr lang="en-US" sz="1400" b="1">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75000"/>
                  </a:schemeClr>
                </a:solidFill>
              </a:rPr>
              <a:t>Walking more to save money </a:t>
            </a:r>
            <a:endParaRPr lang="en-US" sz="1400" b="1">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lumMod val="75000"/>
                  </a:schemeClr>
                </a:solidFill>
              </a:rPr>
              <a:t>Cutting back on non-essential journeys on public transport </a:t>
            </a:r>
            <a:endParaRPr lang="en-US" sz="1400" b="1">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solidFill>
              </a:rPr>
              <a:t>Cycling more to save money</a:t>
            </a:r>
            <a:endParaRPr lang="en-US" sz="1400" b="1">
              <a:solidFill>
                <a:schemeClr val="accent5"/>
              </a:solidFill>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41804" y="1125306"/>
            <a:ext cx="107121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3" name="Chart 2" descr="Line chart showing different actions taken due to the cost of living with respect to travel. 25% are cutting back on non-essential journeys in their vehicle, compared to 28% GB average. 24% are walking more to save money.">
            <a:extLst>
              <a:ext uri="{FF2B5EF4-FFF2-40B4-BE49-F238E27FC236}">
                <a16:creationId xmlns:a16="http://schemas.microsoft.com/office/drawing/2014/main" id="{459342E0-238E-F359-4E96-4A9FEBFFF7E3}"/>
              </a:ext>
            </a:extLst>
          </p:cNvPr>
          <p:cNvGraphicFramePr/>
          <p:nvPr>
            <p:extLst>
              <p:ext uri="{D42A27DB-BD31-4B8C-83A1-F6EECF244321}">
                <p14:modId xmlns:p14="http://schemas.microsoft.com/office/powerpoint/2010/main" val="373543194"/>
              </p:ext>
            </p:extLst>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25130" y="246026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grpSp>
        <p:nvGrpSpPr>
          <p:cNvPr id="14" name="Group 13">
            <a:extLst>
              <a:ext uri="{FF2B5EF4-FFF2-40B4-BE49-F238E27FC236}">
                <a16:creationId xmlns:a16="http://schemas.microsoft.com/office/drawing/2014/main" id="{E18DC082-1260-47B9-C788-E9D619BED0BA}"/>
              </a:ext>
              <a:ext uri="{C183D7F6-B498-43B3-948B-1728B52AA6E4}">
                <adec:decorative xmlns:adec="http://schemas.microsoft.com/office/drawing/2017/decorative" val="1"/>
              </a:ext>
            </a:extLst>
          </p:cNvPr>
          <p:cNvGrpSpPr/>
          <p:nvPr/>
        </p:nvGrpSpPr>
        <p:grpSpPr>
          <a:xfrm>
            <a:off x="9281202" y="1745644"/>
            <a:ext cx="2808115" cy="269304"/>
            <a:chOff x="229117" y="5927615"/>
            <a:chExt cx="2808115" cy="269304"/>
          </a:xfrm>
        </p:grpSpPr>
        <p:grpSp>
          <p:nvGrpSpPr>
            <p:cNvPr id="15" name="Group 14" descr="Green and Red arrows to signify when a statistic is significantly higher or lower than the previous survey.">
              <a:extLst>
                <a:ext uri="{FF2B5EF4-FFF2-40B4-BE49-F238E27FC236}">
                  <a16:creationId xmlns:a16="http://schemas.microsoft.com/office/drawing/2014/main" id="{266D113D-F394-DDF9-F9BB-F0D40CB20A12}"/>
                </a:ext>
              </a:extLst>
            </p:cNvPr>
            <p:cNvGrpSpPr/>
            <p:nvPr/>
          </p:nvGrpSpPr>
          <p:grpSpPr>
            <a:xfrm>
              <a:off x="229117" y="5927615"/>
              <a:ext cx="2808115" cy="269304"/>
              <a:chOff x="520117" y="5772736"/>
              <a:chExt cx="2808115" cy="269304"/>
            </a:xfrm>
          </p:grpSpPr>
          <p:sp>
            <p:nvSpPr>
              <p:cNvPr id="18" name="Arrow: Down 17">
                <a:extLst>
                  <a:ext uri="{FF2B5EF4-FFF2-40B4-BE49-F238E27FC236}">
                    <a16:creationId xmlns:a16="http://schemas.microsoft.com/office/drawing/2014/main" id="{E67D5DB6-82D0-09D4-1A2E-A137DE7BC1C5}"/>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1117B460-FD63-C610-826E-42C773D77789}"/>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7" name="Arrow: Down 16">
              <a:extLst>
                <a:ext uri="{FF2B5EF4-FFF2-40B4-BE49-F238E27FC236}">
                  <a16:creationId xmlns:a16="http://schemas.microsoft.com/office/drawing/2014/main" id="{228A1B72-E9C5-E471-7E4B-F052A6C263CD}"/>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0" name="Arrow: Down 19">
            <a:extLst>
              <a:ext uri="{FF2B5EF4-FFF2-40B4-BE49-F238E27FC236}">
                <a16:creationId xmlns:a16="http://schemas.microsoft.com/office/drawing/2014/main" id="{A42C80C9-D4D3-F3A6-7B6E-DEC8117EDF80}"/>
              </a:ext>
              <a:ext uri="{C183D7F6-B498-43B3-948B-1728B52AA6E4}">
                <adec:decorative xmlns:adec="http://schemas.microsoft.com/office/drawing/2017/decorative" val="1"/>
              </a:ext>
            </a:extLst>
          </p:cNvPr>
          <p:cNvSpPr/>
          <p:nvPr/>
        </p:nvSpPr>
        <p:spPr>
          <a:xfrm>
            <a:off x="11935425" y="339257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86207B19-876B-C3C7-BC44-42077A2DC743}"/>
              </a:ext>
              <a:ext uri="{C183D7F6-B498-43B3-948B-1728B52AA6E4}">
                <adec:decorative xmlns:adec="http://schemas.microsoft.com/office/drawing/2017/decorative" val="1"/>
              </a:ext>
            </a:extLst>
          </p:cNvPr>
          <p:cNvSpPr/>
          <p:nvPr/>
        </p:nvSpPr>
        <p:spPr>
          <a:xfrm>
            <a:off x="11571381" y="3591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66DC2178-4E1E-F7C8-7ADF-39A9737316AA}"/>
              </a:ext>
              <a:ext uri="{C183D7F6-B498-43B3-948B-1728B52AA6E4}">
                <adec:decorative xmlns:adec="http://schemas.microsoft.com/office/drawing/2017/decorative" val="1"/>
              </a:ext>
            </a:extLst>
          </p:cNvPr>
          <p:cNvSpPr/>
          <p:nvPr/>
        </p:nvSpPr>
        <p:spPr>
          <a:xfrm>
            <a:off x="11573310" y="410208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1,551 (All respondents).</a:t>
            </a:r>
          </a:p>
          <a:p>
            <a:pPr>
              <a:defRPr/>
            </a:pPr>
            <a:r>
              <a:rPr lang="en-GB" sz="100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34635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57094" y="373578"/>
            <a:ext cx="11379186"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lang="en-GB" sz="1800" dirty="0">
                <a:ea typeface="+mn-ea"/>
                <a:cs typeface="+mn-cs"/>
              </a:rPr>
              <a:t>5</a:t>
            </a:r>
            <a:r>
              <a:rPr kumimoji="0" lang="en-GB" sz="1800" b="1" i="0" u="none" strike="noStrike" kern="1200" cap="none" spc="0" normalizeH="0" baseline="0" noProof="0" dirty="0">
                <a:ln>
                  <a:noFill/>
                </a:ln>
                <a:solidFill>
                  <a:srgbClr val="5C5B5A"/>
                </a:solidFill>
                <a:effectLst/>
                <a:uLnTx/>
                <a:uFillTx/>
                <a:latin typeface="Arial"/>
                <a:ea typeface="+mn-ea"/>
                <a:cs typeface="+mn-cs"/>
              </a:rPr>
              <a:t> in 10 Greater Manchester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spending less </a:t>
            </a:r>
            <a:r>
              <a:rPr kumimoji="0" lang="en-GB" sz="1800" b="1" i="0" u="none" strike="noStrike" kern="1200" cap="none" spc="0" normalizeH="0" baseline="0" noProof="0" dirty="0">
                <a:ln>
                  <a:noFill/>
                </a:ln>
                <a:solidFill>
                  <a:srgbClr val="5C5B5A"/>
                </a:solidFill>
                <a:effectLst/>
                <a:uLnTx/>
                <a:uFillTx/>
                <a:latin typeface="Arial"/>
                <a:ea typeface="+mn-ea"/>
                <a:cs typeface="+mn-cs"/>
              </a:rPr>
              <a:t>on non-essentials due to the increase in the cost of living – </a:t>
            </a:r>
            <a:r>
              <a:rPr lang="en-GB" sz="1800" dirty="0">
                <a:ea typeface="+mn-ea"/>
                <a:cs typeface="+mn-cs"/>
              </a:rPr>
              <a:t>lower than</a:t>
            </a:r>
            <a:r>
              <a:rPr kumimoji="0" lang="en-GB" sz="1800" b="1" i="0" u="none" strike="noStrike" kern="1200" cap="none" spc="0" normalizeH="0" baseline="0" noProof="0" dirty="0">
                <a:ln>
                  <a:noFill/>
                </a:ln>
                <a:solidFill>
                  <a:srgbClr val="5C5B5A"/>
                </a:solidFill>
                <a:effectLst/>
                <a:uLnTx/>
                <a:uFillTx/>
                <a:latin typeface="Arial"/>
                <a:ea typeface="+mn-ea"/>
                <a:cs typeface="+mn-cs"/>
              </a:rPr>
              <a:t> the GB average</a:t>
            </a: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50000"/>
                  </a:schemeClr>
                </a:solidFill>
                <a:effectLst/>
              </a:rPr>
              <a:t>Spending less on non-essentials</a:t>
            </a:r>
            <a:r>
              <a:rPr lang="en-GB" sz="1400" b="1" dirty="0">
                <a:solidFill>
                  <a:schemeClr val="accent6">
                    <a:lumMod val="50000"/>
                  </a:schemeClr>
                </a:solidFill>
              </a:rPr>
              <a:t> </a:t>
            </a:r>
            <a:endParaRPr lang="en-US" sz="1400" b="1" dirty="0">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63149" y="2591701"/>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00B050"/>
                </a:solidFill>
                <a:effectLst/>
                <a:latin typeface="+mn-lt"/>
                <a:ea typeface="+mn-ea"/>
                <a:cs typeface="+mn-cs"/>
              </a:rPr>
              <a:t>Shopping around more</a:t>
            </a:r>
            <a:r>
              <a:rPr lang="en-GB" sz="1400" b="1">
                <a:solidFill>
                  <a:srgbClr val="00B050"/>
                </a:solidFill>
              </a:rPr>
              <a:t> </a:t>
            </a:r>
            <a:endParaRPr lang="en-US" sz="1400" b="1">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93360" y="1647375"/>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75000"/>
                  </a:schemeClr>
                </a:solidFill>
                <a:effectLst/>
                <a:latin typeface="+mn-lt"/>
                <a:ea typeface="+mn-ea"/>
                <a:cs typeface="+mn-cs"/>
              </a:rPr>
              <a:t>Using less fuel such as gas or electricity in my home</a:t>
            </a:r>
            <a:r>
              <a:rPr lang="en-GB" sz="1400" b="1">
                <a:solidFill>
                  <a:schemeClr val="accent6">
                    <a:lumMod val="75000"/>
                  </a:schemeClr>
                </a:solidFill>
              </a:rPr>
              <a:t> </a:t>
            </a:r>
            <a:endParaRPr lang="en-US" sz="1400" b="1">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51261" y="2081762"/>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solidFill>
                <a:effectLst/>
              </a:rPr>
              <a:t>Spending less on food shopping and essentials</a:t>
            </a:r>
            <a:r>
              <a:rPr lang="en-GB" sz="1400" b="1" dirty="0">
                <a:solidFill>
                  <a:schemeClr val="accent6"/>
                </a:solidFill>
              </a:rPr>
              <a:t> </a:t>
            </a:r>
            <a:endParaRPr lang="en-US" sz="1400" b="1" dirty="0">
              <a:solidFill>
                <a:schemeClr val="accent6"/>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92D050"/>
                </a:solidFill>
              </a:rPr>
              <a:t>Making energy efficiency improvements to my home*</a:t>
            </a:r>
            <a:endParaRPr lang="en-US" sz="1400" b="1">
              <a:solidFill>
                <a:srgbClr val="92D050"/>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60000"/>
                    <a:lumOff val="40000"/>
                  </a:schemeClr>
                </a:solidFill>
                <a:effectLst/>
                <a:latin typeface="+mn-lt"/>
                <a:ea typeface="+mn-ea"/>
                <a:cs typeface="+mn-cs"/>
              </a:rPr>
              <a:t>Cutting back on home broadband or mobile data plans</a:t>
            </a:r>
            <a:endParaRPr lang="en-US" sz="1400" b="1">
              <a:solidFill>
                <a:schemeClr val="accent6">
                  <a:lumMod val="60000"/>
                  <a:lumOff val="40000"/>
                </a:schemeClr>
              </a:solidFill>
            </a:endParaRPr>
          </a:p>
        </p:txBody>
      </p:sp>
      <p:sp>
        <p:nvSpPr>
          <p:cNvPr id="29" name="TextBox 28">
            <a:extLst>
              <a:ext uri="{FF2B5EF4-FFF2-40B4-BE49-F238E27FC236}">
                <a16:creationId xmlns:a16="http://schemas.microsoft.com/office/drawing/2014/main" id="{99FC57CB-B762-FCAB-5B02-8B641ED4E1F1}"/>
              </a:ext>
              <a:ext uri="{C183D7F6-B498-43B3-948B-1728B52AA6E4}">
                <adec:decorative xmlns:adec="http://schemas.microsoft.com/office/drawing/2017/decorative" val="0"/>
              </a:ext>
            </a:extLst>
          </p:cNvPr>
          <p:cNvSpPr txBox="1"/>
          <p:nvPr/>
        </p:nvSpPr>
        <p:spPr>
          <a:xfrm>
            <a:off x="2064472" y="1082655"/>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13" name="Chart 12" descr="Line chart showing different actions taken due to the cost of living with respect to shopping and spending. 53% are spending less on non-essentials, compared to 61% GB average. 43% are shopping around more, compared to 47%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3683196496"/>
              </p:ext>
            </p:extLst>
          </p:nvPr>
        </p:nvGraphicFramePr>
        <p:xfrm>
          <a:off x="2379261" y="1413946"/>
          <a:ext cx="9657035"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4">
            <a:extLst>
              <a:ext uri="{FF2B5EF4-FFF2-40B4-BE49-F238E27FC236}">
                <a16:creationId xmlns:a16="http://schemas.microsoft.com/office/drawing/2014/main" id="{9E3AFC66-AC50-2A3D-7C1C-321EFE8DD682}"/>
              </a:ext>
            </a:extLst>
          </p:cNvPr>
          <p:cNvSpPr txBox="1">
            <a:spLocks/>
          </p:cNvSpPr>
          <p:nvPr/>
        </p:nvSpPr>
        <p:spPr>
          <a:xfrm>
            <a:off x="10425130" y="164746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grpSp>
        <p:nvGrpSpPr>
          <p:cNvPr id="20" name="Group 19">
            <a:extLst>
              <a:ext uri="{FF2B5EF4-FFF2-40B4-BE49-F238E27FC236}">
                <a16:creationId xmlns:a16="http://schemas.microsoft.com/office/drawing/2014/main" id="{23A52C3F-3ACA-A144-0A5D-50F58D184643}"/>
              </a:ext>
              <a:ext uri="{C183D7F6-B498-43B3-948B-1728B52AA6E4}">
                <adec:decorative xmlns:adec="http://schemas.microsoft.com/office/drawing/2017/decorative" val="1"/>
              </a:ext>
            </a:extLst>
          </p:cNvPr>
          <p:cNvGrpSpPr/>
          <p:nvPr/>
        </p:nvGrpSpPr>
        <p:grpSpPr>
          <a:xfrm>
            <a:off x="9400667" y="1233028"/>
            <a:ext cx="2808115" cy="269304"/>
            <a:chOff x="229117" y="5927615"/>
            <a:chExt cx="2808115" cy="269304"/>
          </a:xfrm>
        </p:grpSpPr>
        <p:grpSp>
          <p:nvGrpSpPr>
            <p:cNvPr id="21" name="Group 20" descr="Green and Red arrows to signify when a statistic is significantly higher or lower than the previous survey.">
              <a:extLst>
                <a:ext uri="{FF2B5EF4-FFF2-40B4-BE49-F238E27FC236}">
                  <a16:creationId xmlns:a16="http://schemas.microsoft.com/office/drawing/2014/main" id="{F88E8728-A9CC-8AC3-D4E5-BEF126CC9475}"/>
                </a:ext>
              </a:extLst>
            </p:cNvPr>
            <p:cNvGrpSpPr/>
            <p:nvPr/>
          </p:nvGrpSpPr>
          <p:grpSpPr>
            <a:xfrm>
              <a:off x="229117" y="5927615"/>
              <a:ext cx="2808115" cy="269304"/>
              <a:chOff x="520117" y="5772736"/>
              <a:chExt cx="2808115" cy="269304"/>
            </a:xfrm>
          </p:grpSpPr>
          <p:sp>
            <p:nvSpPr>
              <p:cNvPr id="23" name="Arrow: Down 22">
                <a:extLst>
                  <a:ext uri="{FF2B5EF4-FFF2-40B4-BE49-F238E27FC236}">
                    <a16:creationId xmlns:a16="http://schemas.microsoft.com/office/drawing/2014/main" id="{9B0DBECD-DA75-3881-E642-9F66FCBF356E}"/>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56C59A9-B591-5077-F999-0DD227DD89BE}"/>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2" name="Arrow: Down 21">
              <a:extLst>
                <a:ext uri="{FF2B5EF4-FFF2-40B4-BE49-F238E27FC236}">
                  <a16:creationId xmlns:a16="http://schemas.microsoft.com/office/drawing/2014/main" id="{5D17A44D-1999-0BDE-57BD-24D67DBF8A03}"/>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CF168770-0CAD-D708-FB7C-470628F86125}"/>
              </a:ext>
              <a:ext uri="{C183D7F6-B498-43B3-948B-1728B52AA6E4}">
                <adec:decorative xmlns:adec="http://schemas.microsoft.com/office/drawing/2017/decorative" val="1"/>
              </a:ext>
            </a:extLst>
          </p:cNvPr>
          <p:cNvSpPr/>
          <p:nvPr/>
        </p:nvSpPr>
        <p:spPr>
          <a:xfrm>
            <a:off x="11981348" y="224989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EE138DEF-0517-FB05-BE8D-E9A0ED473F3B}"/>
              </a:ext>
              <a:ext uri="{C183D7F6-B498-43B3-948B-1728B52AA6E4}">
                <adec:decorative xmlns:adec="http://schemas.microsoft.com/office/drawing/2017/decorative" val="1"/>
              </a:ext>
            </a:extLst>
          </p:cNvPr>
          <p:cNvSpPr/>
          <p:nvPr/>
        </p:nvSpPr>
        <p:spPr>
          <a:xfrm>
            <a:off x="11981348" y="27178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FD7F0882-B500-2373-8B67-C3F8E6DEC270}"/>
              </a:ext>
              <a:ext uri="{C183D7F6-B498-43B3-948B-1728B52AA6E4}">
                <adec:decorative xmlns:adec="http://schemas.microsoft.com/office/drawing/2017/decorative" val="1"/>
              </a:ext>
            </a:extLst>
          </p:cNvPr>
          <p:cNvSpPr/>
          <p:nvPr/>
        </p:nvSpPr>
        <p:spPr>
          <a:xfrm>
            <a:off x="11981348" y="423662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AFE5EA09-BE8B-DCC0-9CCA-2E32C6E967E8}"/>
              </a:ext>
              <a:ext uri="{C183D7F6-B498-43B3-948B-1728B52AA6E4}">
                <adec:decorative xmlns:adec="http://schemas.microsoft.com/office/drawing/2017/decorative" val="1"/>
              </a:ext>
            </a:extLst>
          </p:cNvPr>
          <p:cNvSpPr/>
          <p:nvPr/>
        </p:nvSpPr>
        <p:spPr>
          <a:xfrm>
            <a:off x="11981348" y="470562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1,551 (All respondents). </a:t>
            </a:r>
          </a:p>
          <a:p>
            <a:pPr>
              <a:defRPr/>
            </a:pPr>
            <a:r>
              <a:rPr lang="en-GB" sz="100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0964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a:latin typeface="Arial" panose="020B0604020202020204"/>
                <a:cs typeface="Arial" panose="020B0604020202020204"/>
              </a:rPr>
              <a:t>Identifying significant differences / change</a:t>
            </a:r>
          </a:p>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are also reported. These differences are only highlighted where they are significantly different statistically (at the 95% level of confidence) compared with the ‘total’ figures (i.e. the Greater Manchester average).</a:t>
            </a:r>
            <a:r>
              <a:rPr lang="en-GB" sz="1400">
                <a:latin typeface="Arial" panose="020B0604020202020204"/>
              </a:rPr>
              <a:t> Significant differences are shown in charts and tables with the use of up     and down     arrows. Further detail on significance testing can be found in the Appendix of this report.</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On some questions, it should be noted that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(e.g. those in work, or with children), and so bases are lower than the full sample of </a:t>
            </a:r>
            <a:r>
              <a:rPr lang="en-GB" sz="1400">
                <a:latin typeface="Arial" panose="020B0604020202020204"/>
              </a:rPr>
              <a:t>1,551</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a:latin typeface="Arial" panose="020B0604020202020204"/>
              </a:rPr>
              <a:t>It</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a:latin typeface="Arial" panose="020B0604020202020204"/>
              </a:rPr>
              <a:t>.</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615872"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612582"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391549" y="309877"/>
            <a:ext cx="11421249"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a typeface="+mn-ea"/>
                <a:cs typeface="+mn-cs"/>
              </a:rPr>
              <a:t>1</a:t>
            </a:r>
            <a:r>
              <a:rPr kumimoji="0" lang="en-GB" sz="1800" b="1" i="0" u="none" strike="noStrike" kern="1200" cap="none" spc="0" normalizeH="0" baseline="0" noProof="0" dirty="0">
                <a:ln>
                  <a:noFill/>
                </a:ln>
                <a:solidFill>
                  <a:srgbClr val="5C5B5A"/>
                </a:solidFill>
                <a:effectLst/>
                <a:uLnTx/>
                <a:uFillTx/>
                <a:latin typeface="Arial"/>
                <a:ea typeface="+mn-ea"/>
                <a:cs typeface="+mn-cs"/>
              </a:rPr>
              <a:t> in </a:t>
            </a:r>
            <a:r>
              <a:rPr lang="en-GB" sz="1800" dirty="0">
                <a:ea typeface="+mn-ea"/>
                <a:cs typeface="+mn-cs"/>
              </a:rPr>
              <a:t>4 </a:t>
            </a:r>
            <a:r>
              <a:rPr kumimoji="0" lang="en-GB" sz="1800" b="1" i="0" u="none" strike="noStrike" kern="1200" cap="none" spc="0" normalizeH="0" baseline="0" noProof="0" dirty="0">
                <a:ln>
                  <a:noFill/>
                </a:ln>
                <a:solidFill>
                  <a:srgbClr val="5C5B5A"/>
                </a:solidFill>
                <a:effectLst/>
                <a:uLnTx/>
                <a:uFillTx/>
                <a:latin typeface="Arial"/>
                <a:ea typeface="+mn-ea"/>
                <a:cs typeface="+mn-cs"/>
              </a:rPr>
              <a:t>Greater Manchester respondents are using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savings</a:t>
            </a:r>
            <a:r>
              <a:rPr kumimoji="0" lang="en-GB" sz="1800" b="1" i="0" u="none" strike="noStrike" kern="1200" cap="none" spc="0" normalizeH="0" baseline="0" noProof="0" dirty="0">
                <a:ln>
                  <a:noFill/>
                </a:ln>
                <a:solidFill>
                  <a:srgbClr val="5C5B5A"/>
                </a:solidFill>
                <a:effectLst/>
                <a:uLnTx/>
                <a:uFillTx/>
                <a:latin typeface="Arial"/>
                <a:ea typeface="+mn-ea"/>
                <a:cs typeface="+mn-cs"/>
              </a:rPr>
              <a:t> due to the increases in the cost of living. This is the first time since tracking that the GM average has been below the GB average </a:t>
            </a:r>
          </a:p>
        </p:txBody>
      </p:sp>
      <p:graphicFrame>
        <p:nvGraphicFramePr>
          <p:cNvPr id="8" name="Chart 7" descr="Line chart showing different actions taken due to the cost of living with respect to credit and support. 24% are using their savings, compared to 27% of the GB average. 10%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1079780595"/>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680EF171-3D48-8E70-3D83-01F97DFBA43A}"/>
              </a:ext>
              <a:ext uri="{C183D7F6-B498-43B3-948B-1728B52AA6E4}">
                <adec:decorative xmlns:adec="http://schemas.microsoft.com/office/drawing/2017/decorative" val="0"/>
              </a:ext>
            </a:extLst>
          </p:cNvPr>
          <p:cNvSpPr txBox="1"/>
          <p:nvPr/>
        </p:nvSpPr>
        <p:spPr>
          <a:xfrm>
            <a:off x="2312300" y="1602697"/>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Which of these, if any, are you doing because of the increases in the cost of living?</a:t>
            </a:r>
          </a:p>
        </p:txBody>
      </p:sp>
      <p:sp>
        <p:nvSpPr>
          <p:cNvPr id="17" name="Footer Placeholder 4">
            <a:extLst>
              <a:ext uri="{FF2B5EF4-FFF2-40B4-BE49-F238E27FC236}">
                <a16:creationId xmlns:a16="http://schemas.microsoft.com/office/drawing/2014/main" id="{7C8C30F6-F0C0-64E0-A8B5-BC9F04A1ED43}"/>
              </a:ext>
            </a:extLst>
          </p:cNvPr>
          <p:cNvSpPr txBox="1">
            <a:spLocks/>
          </p:cNvSpPr>
          <p:nvPr/>
        </p:nvSpPr>
        <p:spPr>
          <a:xfrm>
            <a:off x="10364170" y="239930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2">
                    <a:lumMod val="75000"/>
                  </a:schemeClr>
                </a:solidFill>
              </a:rPr>
              <a:t>Checking that I am benefiting from all the financial support available to me</a:t>
            </a:r>
            <a:endParaRPr lang="en-US" sz="1400" b="1">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FFC000"/>
                </a:solidFill>
              </a:rPr>
              <a:t>Looking for safe, warm and free places*</a:t>
            </a:r>
            <a:endParaRPr lang="en-US" sz="1400" b="1">
              <a:solidFill>
                <a:srgbClr val="FFC000"/>
              </a:solidFill>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grpSp>
        <p:nvGrpSpPr>
          <p:cNvPr id="11" name="Group 10">
            <a:extLst>
              <a:ext uri="{FF2B5EF4-FFF2-40B4-BE49-F238E27FC236}">
                <a16:creationId xmlns:a16="http://schemas.microsoft.com/office/drawing/2014/main" id="{7FF04634-449A-89A0-098F-4BA86C80E3A2}"/>
              </a:ext>
              <a:ext uri="{C183D7F6-B498-43B3-948B-1728B52AA6E4}">
                <adec:decorative xmlns:adec="http://schemas.microsoft.com/office/drawing/2017/decorative" val="1"/>
              </a:ext>
            </a:extLst>
          </p:cNvPr>
          <p:cNvGrpSpPr/>
          <p:nvPr/>
        </p:nvGrpSpPr>
        <p:grpSpPr>
          <a:xfrm>
            <a:off x="9306036" y="1855126"/>
            <a:ext cx="2808115" cy="269304"/>
            <a:chOff x="229117" y="5927615"/>
            <a:chExt cx="2808115" cy="269304"/>
          </a:xfrm>
        </p:grpSpPr>
        <p:grpSp>
          <p:nvGrpSpPr>
            <p:cNvPr id="12" name="Group 11" descr="Green and Red arrows to signify when a statistic is significantly higher or lower than the previous survey.">
              <a:extLst>
                <a:ext uri="{FF2B5EF4-FFF2-40B4-BE49-F238E27FC236}">
                  <a16:creationId xmlns:a16="http://schemas.microsoft.com/office/drawing/2014/main" id="{94C3FFD3-2949-3C33-092B-79ADE6F607FF}"/>
                </a:ext>
              </a:extLst>
            </p:cNvPr>
            <p:cNvGrpSpPr/>
            <p:nvPr/>
          </p:nvGrpSpPr>
          <p:grpSpPr>
            <a:xfrm>
              <a:off x="229117" y="5927615"/>
              <a:ext cx="2808115" cy="269304"/>
              <a:chOff x="520117" y="5772736"/>
              <a:chExt cx="2808115" cy="269304"/>
            </a:xfrm>
          </p:grpSpPr>
          <p:sp>
            <p:nvSpPr>
              <p:cNvPr id="14" name="Arrow: Down 13">
                <a:extLst>
                  <a:ext uri="{FF2B5EF4-FFF2-40B4-BE49-F238E27FC236}">
                    <a16:creationId xmlns:a16="http://schemas.microsoft.com/office/drawing/2014/main" id="{DACDC148-D8B2-4549-6408-6D069179013B}"/>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E1903F73-B752-8A74-50B2-A8B77B855408}"/>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3" name="Arrow: Down 12">
              <a:extLst>
                <a:ext uri="{FF2B5EF4-FFF2-40B4-BE49-F238E27FC236}">
                  <a16:creationId xmlns:a16="http://schemas.microsoft.com/office/drawing/2014/main" id="{125A0B42-E8C1-EC99-3A7A-91E414D7C25F}"/>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2" name="Arrow: Down 21">
            <a:extLst>
              <a:ext uri="{FF2B5EF4-FFF2-40B4-BE49-F238E27FC236}">
                <a16:creationId xmlns:a16="http://schemas.microsoft.com/office/drawing/2014/main" id="{6073FAF4-3F26-3E38-9FC8-919FBF4B64EA}"/>
              </a:ext>
              <a:ext uri="{C183D7F6-B498-43B3-948B-1728B52AA6E4}">
                <adec:decorative xmlns:adec="http://schemas.microsoft.com/office/drawing/2017/decorative" val="1"/>
              </a:ext>
            </a:extLst>
          </p:cNvPr>
          <p:cNvSpPr/>
          <p:nvPr/>
        </p:nvSpPr>
        <p:spPr>
          <a:xfrm>
            <a:off x="11635734" y="32532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492E7246-0C2F-FB16-97E1-80E33D59E81D}"/>
              </a:ext>
              <a:ext uri="{C183D7F6-B498-43B3-948B-1728B52AA6E4}">
                <adec:decorative xmlns:adec="http://schemas.microsoft.com/office/drawing/2017/decorative" val="1"/>
              </a:ext>
            </a:extLst>
          </p:cNvPr>
          <p:cNvSpPr/>
          <p:nvPr/>
        </p:nvSpPr>
        <p:spPr>
          <a:xfrm>
            <a:off x="11635734" y="437143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8AE51A9A-D3C6-17F0-611D-D600148FDA45}"/>
              </a:ext>
              <a:ext uri="{C183D7F6-B498-43B3-948B-1728B52AA6E4}">
                <adec:decorative xmlns:adec="http://schemas.microsoft.com/office/drawing/2017/decorative" val="1"/>
              </a:ext>
            </a:extLst>
          </p:cNvPr>
          <p:cNvSpPr/>
          <p:nvPr/>
        </p:nvSpPr>
        <p:spPr>
          <a:xfrm>
            <a:off x="11635734" y="484357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1,551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44437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a:solidFill>
                  <a:srgbClr val="5C5B5A"/>
                </a:solidFill>
                <a:latin typeface="Arial"/>
                <a:ea typeface="+mn-ea"/>
                <a:cs typeface="+mn-cs"/>
              </a:rPr>
              <a:t>However, Greater Manchester respondents continue to be considerably less likely than the GB average to be able to </a:t>
            </a:r>
            <a:r>
              <a:rPr lang="en-GB" sz="1800" b="1">
                <a:solidFill>
                  <a:srgbClr val="009690"/>
                </a:solidFill>
                <a:latin typeface="Arial"/>
                <a:ea typeface="+mn-ea"/>
                <a:cs typeface="+mn-cs"/>
              </a:rPr>
              <a:t>afford an unexpected expense of £850</a:t>
            </a:r>
            <a:r>
              <a:rPr lang="en-GB" sz="1800" b="1">
                <a:solidFill>
                  <a:srgbClr val="5C5B5A"/>
                </a:solidFill>
                <a:latin typeface="Arial"/>
                <a:ea typeface="+mn-ea"/>
                <a:cs typeface="+mn-cs"/>
              </a:rPr>
              <a:t>. This ability has remained largely stable since July 2023, at around half of local respondents</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51% of Greater Manchester residents say they would be able to afford this in May 24, compared to 65%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2389560297"/>
              </p:ext>
            </p:extLst>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Survey 11, 1460; Survey 12, 1551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8</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May 2024.</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4311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500473" cy="720945"/>
          </a:xfrm>
        </p:spPr>
        <p:txBody>
          <a:bodyPr anchor="t">
            <a:noAutofit/>
          </a:bodyPr>
          <a:lstStyle/>
          <a:p>
            <a:r>
              <a:rPr lang="en-GB" sz="1800" b="1" dirty="0">
                <a:solidFill>
                  <a:srgbClr val="5C5B5A"/>
                </a:solidFill>
                <a:latin typeface="Arial"/>
                <a:ea typeface="+mn-ea"/>
                <a:cs typeface="+mn-cs"/>
              </a:rPr>
              <a:t>2 in 5 say they have </a:t>
            </a:r>
            <a:r>
              <a:rPr lang="en-GB" sz="1800" b="1" dirty="0">
                <a:solidFill>
                  <a:srgbClr val="009690"/>
                </a:solidFill>
                <a:latin typeface="Arial"/>
                <a:ea typeface="+mn-ea"/>
                <a:cs typeface="+mn-cs"/>
              </a:rPr>
              <a:t>difficulty affording energy costs</a:t>
            </a:r>
            <a:r>
              <a:rPr lang="en-GB" sz="1800" b="1" dirty="0">
                <a:solidFill>
                  <a:srgbClr val="5C5B5A"/>
                </a:solidFill>
                <a:latin typeface="Arial"/>
                <a:ea typeface="+mn-ea"/>
                <a:cs typeface="+mn-cs"/>
              </a:rPr>
              <a:t>, a slight decline since February, again suggesting positive movement, though is still significantly higher than the GB average. Those with a disability, parents, and renters remain more likely to be having difficulties</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3% say they find it difficult to afford their energy costs, compared to the GB average of 48%.">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2796678561"/>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1268614" y="3029490"/>
            <a:ext cx="186561" cy="157961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1472269" y="367033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49%</a:t>
            </a:r>
          </a:p>
        </p:txBody>
      </p:sp>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2490409" y="3161524"/>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2698531" y="375369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3" name="Right Brace 2" descr="Arrow showing in total, 30% are worried about coronavirus.">
            <a:extLst>
              <a:ext uri="{FF2B5EF4-FFF2-40B4-BE49-F238E27FC236}">
                <a16:creationId xmlns:a16="http://schemas.microsoft.com/office/drawing/2014/main" id="{506CABCC-1443-53FE-3ECB-8D1FED7C9C05}"/>
              </a:ext>
              <a:ext uri="{C183D7F6-B498-43B3-948B-1728B52AA6E4}">
                <adec:decorative xmlns:adec="http://schemas.microsoft.com/office/drawing/2017/decorative" val="1"/>
              </a:ext>
            </a:extLst>
          </p:cNvPr>
          <p:cNvSpPr/>
          <p:nvPr/>
        </p:nvSpPr>
        <p:spPr>
          <a:xfrm>
            <a:off x="3750355" y="3132019"/>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6E9F4564-5549-32FA-4667-4C3268831433}"/>
              </a:ext>
              <a:ext uri="{C183D7F6-B498-43B3-948B-1728B52AA6E4}">
                <adec:decorative xmlns:adec="http://schemas.microsoft.com/office/drawing/2017/decorative" val="1"/>
              </a:ext>
            </a:extLst>
          </p:cNvPr>
          <p:cNvSpPr txBox="1"/>
          <p:nvPr/>
        </p:nvSpPr>
        <p:spPr>
          <a:xfrm>
            <a:off x="3962379" y="375369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5005106" y="3347748"/>
            <a:ext cx="115930" cy="128437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5166180" y="393465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43%</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287013"/>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a:solidFill>
                  <a:srgbClr val="5C5B5A"/>
                </a:solidFill>
                <a:latin typeface="Arial"/>
                <a:cs typeface="Arial"/>
              </a:rPr>
              <a:t>Those with a disability (60%); including mental ill health (65%), other disabilities (63%), mobility disabilities (62%) and sensory disabilities (58%)</a:t>
            </a:r>
          </a:p>
          <a:p>
            <a:pPr>
              <a:lnSpc>
                <a:spcPct val="100000"/>
              </a:lnSpc>
              <a:spcBef>
                <a:spcPts val="0"/>
              </a:spcBef>
              <a:spcAft>
                <a:spcPts val="400"/>
              </a:spcAft>
              <a:defRPr/>
            </a:pPr>
            <a:r>
              <a:rPr lang="en-GB" sz="1200">
                <a:solidFill>
                  <a:srgbClr val="5C5B5A"/>
                </a:solidFill>
                <a:latin typeface="Arial"/>
                <a:cs typeface="Arial"/>
              </a:rPr>
              <a:t>Those from within racially minoritised communities (53%); including Asian respondents (57%)</a:t>
            </a:r>
          </a:p>
          <a:p>
            <a:pPr>
              <a:lnSpc>
                <a:spcPct val="100000"/>
              </a:lnSpc>
              <a:spcBef>
                <a:spcPts val="0"/>
              </a:spcBef>
              <a:spcAft>
                <a:spcPts val="400"/>
              </a:spcAft>
              <a:defRPr/>
            </a:pPr>
            <a:r>
              <a:rPr lang="en-GB" sz="1200">
                <a:solidFill>
                  <a:srgbClr val="5C5B5A"/>
                </a:solidFill>
                <a:latin typeface="Arial"/>
                <a:cs typeface="Arial"/>
              </a:rPr>
              <a:t>Those aged 25-34 (52%)</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who have had to borrow money or use more credit in the last m</a:t>
            </a:r>
            <a:r>
              <a:rPr lang="en-GB" sz="1200" err="1">
                <a:solidFill>
                  <a:srgbClr val="5C5B5A"/>
                </a:solidFill>
                <a:latin typeface="Arial"/>
                <a:cs typeface="Arial"/>
              </a:rPr>
              <a:t>onth</a:t>
            </a:r>
            <a:r>
              <a:rPr lang="en-GB" sz="1200">
                <a:solidFill>
                  <a:srgbClr val="5C5B5A"/>
                </a:solidFill>
                <a:latin typeface="Arial"/>
                <a:cs typeface="Arial"/>
              </a:rPr>
              <a:t> (70%)</a:t>
            </a:r>
            <a:endParaRPr lang="en-GB" sz="1200" b="0"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without the</a:t>
            </a:r>
            <a:r>
              <a:rPr lang="en-GB" sz="1200">
                <a:solidFill>
                  <a:srgbClr val="5C5B5A"/>
                </a:solidFill>
                <a:latin typeface="Arial"/>
                <a:cs typeface="Arial"/>
              </a:rPr>
              <a:t> ability to save money in the next year (69%)</a:t>
            </a:r>
          </a:p>
          <a:p>
            <a:pPr marL="171450" indent="-171450">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renting (59%)</a:t>
            </a:r>
          </a:p>
          <a:p>
            <a:pPr marL="171450" indent="-171450">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a:t>
            </a:r>
            <a:r>
              <a:rPr lang="en-GB" sz="1200">
                <a:solidFill>
                  <a:srgbClr val="5C5B5A"/>
                </a:solidFill>
                <a:latin typeface="Arial"/>
                <a:cs typeface="Arial"/>
              </a:rPr>
              <a:t>earning below the Real Living Wage (54%)</a:t>
            </a:r>
          </a:p>
          <a:p>
            <a:pPr marL="171450" indent="-171450">
              <a:lnSpc>
                <a:spcPct val="100000"/>
              </a:lnSpc>
              <a:spcBef>
                <a:spcPts val="0"/>
              </a:spcBef>
              <a:spcAft>
                <a:spcPts val="400"/>
              </a:spcAft>
              <a:defRPr/>
            </a:pPr>
            <a:r>
              <a:rPr lang="en-GB" sz="1200">
                <a:solidFill>
                  <a:srgbClr val="5C5B5A"/>
                </a:solidFill>
                <a:latin typeface="Arial"/>
                <a:cs typeface="Arial"/>
              </a:rPr>
              <a:t>Those in households with 4+ adults (53%)</a:t>
            </a:r>
          </a:p>
          <a:p>
            <a:pPr marL="171450" indent="-171450">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in part time employment (52%), home makers (67%), not in work due to ill health or disability (75%) or not in employment (48%)</a:t>
            </a:r>
          </a:p>
          <a:p>
            <a:pPr marL="171450" indent="-171450">
              <a:lnSpc>
                <a:spcPct val="100000"/>
              </a:lnSpc>
              <a:spcBef>
                <a:spcPts val="0"/>
              </a:spcBef>
              <a:spcAft>
                <a:spcPts val="400"/>
              </a:spcAft>
              <a:defRPr/>
            </a:pPr>
            <a:r>
              <a:rPr lang="en-GB" sz="1200">
                <a:solidFill>
                  <a:srgbClr val="5C5B5A"/>
                </a:solidFill>
                <a:latin typeface="Arial"/>
                <a:cs typeface="Arial"/>
              </a:rPr>
              <a:t>Those working in the public sector (51%)</a:t>
            </a:r>
          </a:p>
          <a:p>
            <a:pPr marL="171450" indent="-171450">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Parents (5</a:t>
            </a:r>
            <a:r>
              <a:rPr lang="en-GB" sz="1200">
                <a:solidFill>
                  <a:srgbClr val="5C5B5A"/>
                </a:solidFill>
                <a:latin typeface="Arial"/>
                <a:cs typeface="Arial"/>
              </a:rPr>
              <a:t>1%); including those aged under 5 (54%), or aged 5-15 (50%)</a:t>
            </a:r>
          </a:p>
          <a:p>
            <a:pPr marL="171450" indent="-171450">
              <a:lnSpc>
                <a:spcPct val="100000"/>
              </a:lnSpc>
              <a:spcBef>
                <a:spcPts val="0"/>
              </a:spcBef>
              <a:spcAft>
                <a:spcPts val="400"/>
              </a:spcAf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832195" y="5860998"/>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S10-12</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9, 1497</a:t>
            </a:r>
            <a:r>
              <a:rPr lang="en-GB" sz="1000">
                <a:solidFill>
                  <a:srgbClr val="FFFFFF">
                    <a:lumMod val="50000"/>
                  </a:srgbClr>
                </a:solidFill>
                <a:latin typeface="Arial"/>
                <a:cs typeface="Arial" panose="020B0604020202020204" pitchFamily="34" charset="0"/>
              </a:rPr>
              <a:t>; Survey 10, 1488; Survey 11, 1403; Survey 12, 1551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8</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19</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May 2024</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6" name="Right Brace 15" descr="Arrow showing in total, 30% are worried about coronavirus.">
            <a:extLst>
              <a:ext uri="{FF2B5EF4-FFF2-40B4-BE49-F238E27FC236}">
                <a16:creationId xmlns:a16="http://schemas.microsoft.com/office/drawing/2014/main" id="{953A6B18-A493-521B-0ABF-2F1B4B3C4332}"/>
              </a:ext>
              <a:ext uri="{C183D7F6-B498-43B3-948B-1728B52AA6E4}">
                <adec:decorative xmlns:adec="http://schemas.microsoft.com/office/drawing/2017/decorative" val="1"/>
              </a:ext>
            </a:extLst>
          </p:cNvPr>
          <p:cNvSpPr/>
          <p:nvPr/>
        </p:nvSpPr>
        <p:spPr>
          <a:xfrm>
            <a:off x="6265052" y="3670330"/>
            <a:ext cx="171600" cy="90651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4FE855E-0018-9AB0-79F3-C4DB2E254209}"/>
              </a:ext>
              <a:ext uri="{C183D7F6-B498-43B3-948B-1728B52AA6E4}">
                <adec:decorative xmlns:adec="http://schemas.microsoft.com/office/drawing/2017/decorative" val="1"/>
              </a:ext>
            </a:extLst>
          </p:cNvPr>
          <p:cNvSpPr txBox="1"/>
          <p:nvPr/>
        </p:nvSpPr>
        <p:spPr>
          <a:xfrm>
            <a:off x="6486614" y="401586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31</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12" name="Arrow: Down 11">
            <a:extLst>
              <a:ext uri="{FF2B5EF4-FFF2-40B4-BE49-F238E27FC236}">
                <a16:creationId xmlns:a16="http://schemas.microsoft.com/office/drawing/2014/main" id="{65B80EF2-2D4D-73C3-A610-1E7A3DC5FC81}"/>
              </a:ext>
              <a:ext uri="{C183D7F6-B498-43B3-948B-1728B52AA6E4}">
                <adec:decorative xmlns:adec="http://schemas.microsoft.com/office/drawing/2017/decorative" val="1"/>
              </a:ext>
            </a:extLst>
          </p:cNvPr>
          <p:cNvSpPr/>
          <p:nvPr/>
        </p:nvSpPr>
        <p:spPr>
          <a:xfrm rot="10800000">
            <a:off x="5251849" y="41598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85241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1997" y="148436"/>
            <a:ext cx="11373128" cy="793632"/>
          </a:xfrm>
        </p:spPr>
        <p:txBody>
          <a:bodyPr anchor="t">
            <a:noAutofit/>
          </a:bodyPr>
          <a:lstStyle/>
          <a:p>
            <a:r>
              <a:rPr lang="en-GB" sz="1800" b="1" dirty="0">
                <a:solidFill>
                  <a:srgbClr val="5C5B5A"/>
                </a:solidFill>
                <a:latin typeface="Arial"/>
                <a:ea typeface="+mn-ea"/>
                <a:cs typeface="+mn-cs"/>
              </a:rPr>
              <a:t>The proportion of respondents finding it </a:t>
            </a:r>
            <a:r>
              <a:rPr lang="en-GB" sz="1800" b="1" dirty="0">
                <a:solidFill>
                  <a:srgbClr val="009690"/>
                </a:solidFill>
                <a:latin typeface="Arial"/>
                <a:ea typeface="+mn-ea"/>
                <a:cs typeface="+mn-cs"/>
              </a:rPr>
              <a:t>difficult to afford either their mortgage or rental payments </a:t>
            </a:r>
            <a:r>
              <a:rPr lang="en-GB" sz="1800" b="1" dirty="0">
                <a:solidFill>
                  <a:srgbClr val="5C5B5A"/>
                </a:solidFill>
                <a:latin typeface="Arial"/>
                <a:ea typeface="+mn-ea"/>
                <a:cs typeface="+mn-cs"/>
              </a:rPr>
              <a:t>has remained in line with February. Respondents more likely to find it difficult to afford these payments include those who are financially vulnerable</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33% of Greater Manchester mortgage holders say it is difficult to afford their payments. 46%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1912973560"/>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75654" y="418382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79024" y="3817655"/>
            <a:ext cx="163179" cy="113896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TextBox 54">
            <a:extLst>
              <a:ext uri="{FF2B5EF4-FFF2-40B4-BE49-F238E27FC236}">
                <a16:creationId xmlns:a16="http://schemas.microsoft.com/office/drawing/2014/main" id="{B4155AD0-9FB0-DD0D-0D88-7F28F3BFCFDB}"/>
              </a:ext>
              <a:ext uri="{C183D7F6-B498-43B3-948B-1728B52AA6E4}">
                <adec:decorative xmlns:adec="http://schemas.microsoft.com/office/drawing/2017/decorative" val="1"/>
              </a:ext>
            </a:extLst>
          </p:cNvPr>
          <p:cNvSpPr txBox="1"/>
          <p:nvPr/>
        </p:nvSpPr>
        <p:spPr>
          <a:xfrm>
            <a:off x="1613608" y="18829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6" name="TextBox 55">
            <a:extLst>
              <a:ext uri="{FF2B5EF4-FFF2-40B4-BE49-F238E27FC236}">
                <a16:creationId xmlns:a16="http://schemas.microsoft.com/office/drawing/2014/main" id="{562B61F8-6391-BC99-4237-FC50029C93D6}"/>
              </a:ext>
              <a:ext uri="{C183D7F6-B498-43B3-948B-1728B52AA6E4}">
                <adec:decorative xmlns:adec="http://schemas.microsoft.com/office/drawing/2017/decorative" val="1"/>
              </a:ext>
            </a:extLst>
          </p:cNvPr>
          <p:cNvSpPr txBox="1"/>
          <p:nvPr/>
        </p:nvSpPr>
        <p:spPr>
          <a:xfrm>
            <a:off x="1634946" y="30119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7" name="TextBox 56">
            <a:extLst>
              <a:ext uri="{FF2B5EF4-FFF2-40B4-BE49-F238E27FC236}">
                <a16:creationId xmlns:a16="http://schemas.microsoft.com/office/drawing/2014/main" id="{5AF15528-0B00-FA1D-F031-AB20A5C0557A}"/>
              </a:ext>
              <a:ext uri="{C183D7F6-B498-43B3-948B-1728B52AA6E4}">
                <adec:decorative xmlns:adec="http://schemas.microsoft.com/office/drawing/2017/decorative" val="1"/>
              </a:ext>
            </a:extLst>
          </p:cNvPr>
          <p:cNvSpPr txBox="1"/>
          <p:nvPr/>
        </p:nvSpPr>
        <p:spPr>
          <a:xfrm>
            <a:off x="1657598" y="43168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A9A78361-18BE-D9C2-F617-3343E9B2A1D4}"/>
              </a:ext>
              <a:ext uri="{C183D7F6-B498-43B3-948B-1728B52AA6E4}">
                <adec:decorative xmlns:adec="http://schemas.microsoft.com/office/drawing/2017/decorative" val="1"/>
              </a:ext>
            </a:extLst>
          </p:cNvPr>
          <p:cNvSpPr txBox="1"/>
          <p:nvPr/>
        </p:nvSpPr>
        <p:spPr>
          <a:xfrm>
            <a:off x="2059403" y="4759772"/>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59" name="TextBox 58">
            <a:extLst>
              <a:ext uri="{FF2B5EF4-FFF2-40B4-BE49-F238E27FC236}">
                <a16:creationId xmlns:a16="http://schemas.microsoft.com/office/drawing/2014/main" id="{D6C15663-5EB8-E481-2825-A1FE050A8F93}"/>
              </a:ext>
              <a:ext uri="{C183D7F6-B498-43B3-948B-1728B52AA6E4}">
                <adec:decorative xmlns:adec="http://schemas.microsoft.com/office/drawing/2017/decorative" val="1"/>
              </a:ext>
            </a:extLst>
          </p:cNvPr>
          <p:cNvSpPr txBox="1"/>
          <p:nvPr/>
        </p:nvSpPr>
        <p:spPr>
          <a:xfrm>
            <a:off x="2068145" y="491359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a:cxnSpLocks/>
          </p:cNvCxnSpPr>
          <p:nvPr/>
        </p:nvCxnSpPr>
        <p:spPr>
          <a:xfrm>
            <a:off x="3784201" y="1486834"/>
            <a:ext cx="0" cy="367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753856" y="3982558"/>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77468" y="3378009"/>
            <a:ext cx="185967" cy="156262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7535BC2-8F69-9E7E-1D47-AF571F11D52C}"/>
              </a:ext>
              <a:ext uri="{C183D7F6-B498-43B3-948B-1728B52AA6E4}">
                <adec:decorative xmlns:adec="http://schemas.microsoft.com/office/drawing/2017/decorative" val="1"/>
              </a:ext>
            </a:extLst>
          </p:cNvPr>
          <p:cNvSpPr txBox="1"/>
          <p:nvPr/>
        </p:nvSpPr>
        <p:spPr>
          <a:xfrm>
            <a:off x="5309329" y="178924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4" name="TextBox 63">
            <a:extLst>
              <a:ext uri="{FF2B5EF4-FFF2-40B4-BE49-F238E27FC236}">
                <a16:creationId xmlns:a16="http://schemas.microsoft.com/office/drawing/2014/main" id="{80FBFC6C-AA47-F1DA-B458-907C25FFA991}"/>
              </a:ext>
              <a:ext uri="{C183D7F6-B498-43B3-948B-1728B52AA6E4}">
                <adec:decorative xmlns:adec="http://schemas.microsoft.com/office/drawing/2017/decorative" val="1"/>
              </a:ext>
            </a:extLst>
          </p:cNvPr>
          <p:cNvSpPr txBox="1"/>
          <p:nvPr/>
        </p:nvSpPr>
        <p:spPr>
          <a:xfrm>
            <a:off x="5309329" y="26810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65" name="TextBox 64">
            <a:extLst>
              <a:ext uri="{FF2B5EF4-FFF2-40B4-BE49-F238E27FC236}">
                <a16:creationId xmlns:a16="http://schemas.microsoft.com/office/drawing/2014/main" id="{F5AFB6AA-0533-A638-1B21-C6A6EFF3FA0E}"/>
              </a:ext>
              <a:ext uri="{C183D7F6-B498-43B3-948B-1728B52AA6E4}">
                <adec:decorative xmlns:adec="http://schemas.microsoft.com/office/drawing/2017/decorative" val="1"/>
              </a:ext>
            </a:extLst>
          </p:cNvPr>
          <p:cNvSpPr txBox="1"/>
          <p:nvPr/>
        </p:nvSpPr>
        <p:spPr>
          <a:xfrm>
            <a:off x="5256514" y="40408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6" name="TextBox 65">
            <a:extLst>
              <a:ext uri="{FF2B5EF4-FFF2-40B4-BE49-F238E27FC236}">
                <a16:creationId xmlns:a16="http://schemas.microsoft.com/office/drawing/2014/main" id="{81B0A7EC-5DA2-33E0-31B9-369758557D74}"/>
              </a:ext>
              <a:ext uri="{C183D7F6-B498-43B3-948B-1728B52AA6E4}">
                <adec:decorative xmlns:adec="http://schemas.microsoft.com/office/drawing/2017/decorative" val="1"/>
              </a:ext>
            </a:extLst>
          </p:cNvPr>
          <p:cNvSpPr txBox="1"/>
          <p:nvPr/>
        </p:nvSpPr>
        <p:spPr>
          <a:xfrm>
            <a:off x="5337512" y="4742949"/>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7" name="TextBox 66">
            <a:extLst>
              <a:ext uri="{FF2B5EF4-FFF2-40B4-BE49-F238E27FC236}">
                <a16:creationId xmlns:a16="http://schemas.microsoft.com/office/drawing/2014/main" id="{F9C6F9F6-90F4-C729-FFD4-AE752620BB65}"/>
              </a:ext>
              <a:ext uri="{C183D7F6-B498-43B3-948B-1728B52AA6E4}">
                <adec:decorative xmlns:adec="http://schemas.microsoft.com/office/drawing/2017/decorative" val="1"/>
              </a:ext>
            </a:extLst>
          </p:cNvPr>
          <p:cNvSpPr txBox="1"/>
          <p:nvPr/>
        </p:nvSpPr>
        <p:spPr>
          <a:xfrm>
            <a:off x="5772654" y="4897096"/>
            <a:ext cx="595035"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(+1pp</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2" name="TextBox 1">
            <a:extLst>
              <a:ext uri="{FF2B5EF4-FFF2-40B4-BE49-F238E27FC236}">
                <a16:creationId xmlns:a16="http://schemas.microsoft.com/office/drawing/2014/main" id="{2353E6E6-2CE2-2C1F-540C-86DDC24DA1F9}"/>
              </a:ext>
              <a:ext uri="{C183D7F6-B498-43B3-948B-1728B52AA6E4}">
                <adec:decorative xmlns:adec="http://schemas.microsoft.com/office/drawing/2017/decorative" val="0"/>
              </a:ext>
            </a:extLst>
          </p:cNvPr>
          <p:cNvSpPr txBox="1"/>
          <p:nvPr/>
        </p:nvSpPr>
        <p:spPr>
          <a:xfrm>
            <a:off x="2332074" y="6040757"/>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February (S11)</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(34%):</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03799"/>
            <a:ext cx="4471132" cy="159244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from within racially minoritised communities </a:t>
            </a: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(55%), Muslim respondents (65%)</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aged between 16-24 (50%)</a:t>
            </a:r>
          </a:p>
          <a:p>
            <a:pPr>
              <a:lnSpc>
                <a:spcPct val="100000"/>
              </a:lnSpc>
              <a:spcBef>
                <a:spcPts val="0"/>
              </a:spcBef>
              <a:spcAft>
                <a:spcPts val="200"/>
              </a:spcAf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had to borrow money or use more credit in the last month (49%)</a:t>
            </a:r>
          </a:p>
          <a:p>
            <a:pPr>
              <a:lnSpc>
                <a:spcPct val="100000"/>
              </a:lnSpc>
              <a:spcBef>
                <a:spcPts val="0"/>
              </a:spcBef>
              <a:spcAft>
                <a:spcPts val="200"/>
              </a:spcAf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below the Real Living Wage (49%)</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in Manchester (47%)</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not in employment (46%)</a:t>
            </a:r>
          </a:p>
          <a:p>
            <a:pPr>
              <a:lnSpc>
                <a:spcPct val="100000"/>
              </a:lnSpc>
              <a:spcBef>
                <a:spcPts val="0"/>
              </a:spcBef>
              <a:spcAft>
                <a:spcPts val="400"/>
              </a:spcAf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188799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who are financially vulnerable (69%)</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without the ability to look after their own health (62%)</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who identify as bisexual (61%)</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who have had to borrow money or use more credit in the last month (60%)</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unable to save money in the next year (59%)</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Those currently experiencing an issue in their home (54%)</a:t>
            </a:r>
          </a:p>
          <a:p>
            <a:pPr>
              <a:lnSpc>
                <a:spcPct val="100000"/>
              </a:lnSpc>
              <a:spcBef>
                <a:spcPts val="0"/>
              </a:spcBef>
              <a:spcAft>
                <a:spcPts val="200"/>
              </a:spcAft>
              <a:defRPr/>
            </a:pPr>
            <a:r>
              <a:rPr lang="en-GB" sz="1100">
                <a:solidFill>
                  <a:srgbClr val="5C5B5A"/>
                </a:solidFill>
                <a:latin typeface="Arial" panose="020B0604020202020204" pitchFamily="34" charset="0"/>
                <a:cs typeface="Arial" panose="020B0604020202020204" pitchFamily="34" charset="0"/>
              </a:rPr>
              <a:t>Parents (51%); including those with children aged 19-25yos (63%)</a:t>
            </a:r>
          </a:p>
          <a:p>
            <a:pPr>
              <a:lnSpc>
                <a:spcPct val="100000"/>
              </a:lnSpc>
              <a:spcBef>
                <a:spcPts val="0"/>
              </a:spcBef>
              <a:spcAft>
                <a:spcPts val="2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CCF456-890F-0A8C-596D-4B31370FC374}"/>
              </a:ext>
            </a:extLst>
          </p:cNvPr>
          <p:cNvSpPr txBox="1"/>
          <p:nvPr/>
        </p:nvSpPr>
        <p:spPr>
          <a:xfrm>
            <a:off x="8503357" y="5518259"/>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S10-12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409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do not own their home outright – except those that don’t pay this); 488 (All who rent their home – except those that don’t pay this)  </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64357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501235" cy="739200"/>
          </a:xfrm>
        </p:spPr>
        <p:txBody>
          <a:bodyPr vert="horz" anchor="t">
            <a:noAutofit/>
          </a:bodyPr>
          <a:lstStyle/>
          <a:p>
            <a:r>
              <a:rPr lang="en-GB" sz="1800" b="1" dirty="0">
                <a:solidFill>
                  <a:srgbClr val="5C5B5A"/>
                </a:solidFill>
                <a:latin typeface="Arial"/>
                <a:ea typeface="+mn-ea"/>
                <a:cs typeface="+mn-cs"/>
              </a:rPr>
              <a:t>Using merged data across the past three surveys, almost half of renters have said they find it </a:t>
            </a:r>
            <a:r>
              <a:rPr lang="en-GB" sz="1800" b="1" dirty="0">
                <a:solidFill>
                  <a:srgbClr val="009690"/>
                </a:solidFill>
                <a:latin typeface="Arial"/>
                <a:ea typeface="+mn-ea"/>
                <a:cs typeface="+mn-cs"/>
              </a:rPr>
              <a:t>difficult to afford rental costs</a:t>
            </a:r>
            <a:r>
              <a:rPr lang="en-GB" sz="1800" b="1" dirty="0">
                <a:solidFill>
                  <a:srgbClr val="5C5B5A"/>
                </a:solidFill>
                <a:latin typeface="Arial"/>
                <a:ea typeface="+mn-ea"/>
                <a:cs typeface="+mn-cs"/>
              </a:rPr>
              <a:t>. Those renting from Local Authorities or Councils continue to report some difficulty.</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3591297" y="1220177"/>
            <a:ext cx="5253249"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 (November – May)</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rent. 47% of those renting from local authority or council in Greater Manchester say it is difficult to afford their rent. 45% of those renting from a housing association or a trust in Greater Manchester say it is difficult to afford their rent. 46%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280097610"/>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01160" y="3332059"/>
            <a:ext cx="208436" cy="16816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40527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6" y="3513035"/>
            <a:ext cx="190812"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293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47</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4212" y="3183017"/>
            <a:ext cx="190812" cy="17699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92711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45%</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51377" y="3429000"/>
            <a:ext cx="174254" cy="163101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25630" y="40868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Surveys 10+11+12= 1269 (Respondents who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62810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a:solidFill>
                  <a:srgbClr val="5C5B5A"/>
                </a:solidFill>
                <a:latin typeface="Arial"/>
                <a:ea typeface="+mn-ea"/>
                <a:cs typeface="+mn-cs"/>
              </a:rPr>
              <a:t>Across the past three surveys, a higher proportion of respondents renting from the local authority continue to indicate they are </a:t>
            </a:r>
            <a:r>
              <a:rPr lang="en-GB" sz="1800" b="1">
                <a:solidFill>
                  <a:srgbClr val="009690"/>
                </a:solidFill>
                <a:latin typeface="Arial"/>
                <a:ea typeface="+mn-ea"/>
                <a:cs typeface="+mn-cs"/>
              </a:rPr>
              <a:t>behind on their payments </a:t>
            </a:r>
            <a:r>
              <a:rPr lang="en-GB" sz="1800" b="1">
                <a:solidFill>
                  <a:srgbClr val="5C5B5A"/>
                </a:solidFill>
                <a:latin typeface="Arial"/>
                <a:ea typeface="+mn-ea"/>
                <a:cs typeface="+mn-cs"/>
              </a:rPr>
              <a:t>(18%), when compared to respondents in Housing Association properties (13%) or those in the private rented sector (8%)</a:t>
            </a: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(Nov - May) </a:t>
            </a:r>
          </a:p>
        </p:txBody>
      </p:sp>
      <p:graphicFrame>
        <p:nvGraphicFramePr>
          <p:cNvPr id="9" name="Chart Placeholder 10" descr="Stacked column chart showing the proportion of GM residents who are behind on their rent and their mortgage payments. 12% are behind on their rent. 5%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986547440"/>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Placeholder 10" descr="Stacked column chart showing the proportion of GM residents who are behind on their rent and their mortgage payments. 5% of mortgage holders are behind on their mortgage payments. 18% of those renting from a local authority or council are behind on their rent. 15% of those renting from a housing association or trust are behind on their rent. 7%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2929921980"/>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Surveys 9+10+11; 11</a:t>
            </a:r>
            <a:r>
              <a:rPr lang="en-GB" sz="1000">
                <a:solidFill>
                  <a:srgbClr val="FFFFFF">
                    <a:lumMod val="50000"/>
                  </a:srgbClr>
                </a:solidFill>
                <a:latin typeface="Arial"/>
                <a:cs typeface="Arial" panose="020B0604020202020204" pitchFamily="34" charset="0"/>
              </a:rPr>
              <a:t>98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(Mortgage holders – all ‘Being bought on a mortgage’ and ‘Shared ownership scheme’); 1365 (Renters – all renting from ‘Local Authority / Council’, ‘Housing Association / Trust’ and ‘Private’); </a:t>
            </a:r>
            <a:r>
              <a:rPr lang="en-GB" sz="1000">
                <a:solidFill>
                  <a:srgbClr val="FFFFFF">
                    <a:lumMod val="50000"/>
                  </a:srgbClr>
                </a:solidFill>
                <a:latin typeface="Arial"/>
                <a:cs typeface="Arial" panose="020B0604020202020204" pitchFamily="34" charset="0"/>
              </a:rPr>
              <a:t>1170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(Being bought on a mortgage); </a:t>
            </a:r>
            <a:r>
              <a:rPr lang="en-GB" sz="1000">
                <a:solidFill>
                  <a:srgbClr val="FFFFFF">
                    <a:lumMod val="50000"/>
                  </a:srgbClr>
                </a:solidFill>
                <a:latin typeface="Arial"/>
                <a:cs typeface="Arial" panose="020B0604020202020204" pitchFamily="34" charset="0"/>
              </a:rPr>
              <a:t>350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347 (Rented (Housing Association/Trust)); 668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93108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1" y="289985"/>
            <a:ext cx="11683777"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r>
              <a:rPr lang="en-GB" sz="1800">
                <a:solidFill>
                  <a:srgbClr val="5C5B5A"/>
                </a:solidFill>
                <a:latin typeface="Arial"/>
              </a:rPr>
              <a:t>There has been a positive continuing trend in respondents saying they have not, at any point in the last 12 months, experienced any </a:t>
            </a:r>
            <a:r>
              <a:rPr lang="en-GB" sz="1800">
                <a:solidFill>
                  <a:srgbClr val="009690"/>
                </a:solidFill>
                <a:latin typeface="Arial"/>
              </a:rPr>
              <a:t>food security issues. </a:t>
            </a:r>
            <a:r>
              <a:rPr lang="en-GB" sz="1800"/>
              <a:t>Our more detailed food security questions (asked in survey 10) show the continuation of acute challenges for a significant minority, so the picture remains mixed</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154131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a:t>
            </a:r>
            <a:r>
              <a:rPr lang="en-GB" sz="1400" b="1">
                <a:solidFill>
                  <a:srgbClr val="5C5B5A"/>
                </a:solidFill>
                <a:latin typeface="Arial"/>
              </a:rPr>
              <a:t> have you</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183903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3" name="Chart 12" descr="Line chart showing that 10% are often worried whether their food would run before you got money to buy more, was 11% in Feb. 21% say this is sometimes true, was 22% in Feb.">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2350941750"/>
              </p:ext>
            </p:extLst>
          </p:nvPr>
        </p:nvGraphicFramePr>
        <p:xfrm>
          <a:off x="229116" y="2123079"/>
          <a:ext cx="3822213" cy="4220921"/>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184513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…found the food you bought didn’t last and you didn’t have money to get more</a:t>
            </a:r>
          </a:p>
        </p:txBody>
      </p:sp>
      <p:graphicFrame>
        <p:nvGraphicFramePr>
          <p:cNvPr id="17" name="Chart 16" descr="Line chart showing that 8% have often found the food they bought didn't last and you didn't have the money to get more, the same as Feb. 19% say this is sometimes true, was 22% in Feb. ">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1529839153"/>
              </p:ext>
            </p:extLst>
          </p:nvPr>
        </p:nvGraphicFramePr>
        <p:xfrm>
          <a:off x="4293068" y="2123079"/>
          <a:ext cx="3822213" cy="4266559"/>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184513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…been unable to afford to eat balanced meals </a:t>
            </a:r>
          </a:p>
        </p:txBody>
      </p:sp>
      <p:graphicFrame>
        <p:nvGraphicFramePr>
          <p:cNvPr id="20" name="Chart 19" descr="Line chart showing that 11% have often been unable to afford to eat balanced meals, was 12% in Feb. 22% say this is sometimes true, was 23% in Feb. ">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126659240"/>
              </p:ext>
            </p:extLst>
          </p:nvPr>
        </p:nvGraphicFramePr>
        <p:xfrm>
          <a:off x="8010174" y="2123079"/>
          <a:ext cx="3822213" cy="4111008"/>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a:solidFill>
                  <a:srgbClr val="FFFFFF">
                    <a:lumMod val="50000"/>
                  </a:srgbClr>
                </a:solidFill>
                <a:latin typeface="Arial"/>
                <a:cs typeface="Arial" panose="020B0604020202020204" pitchFamily="34" charset="0"/>
              </a:rPr>
              <a:t>Unweighted base: 1,442 (S3); 1,366 (S4); 1,220 (S5); 1,517 (S6); 1,235 (S7); 1,362 (S8), 1,312 (S9), 1296 (S10), 1201 (S11), 1300 (S12).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440886" y="6320787"/>
            <a:ext cx="595417" cy="4174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94562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E3C987CF-4EB0-75A8-4074-B9C5F66680F2}"/>
              </a:ext>
            </a:extLst>
          </p:cNvPr>
          <p:cNvSpPr txBox="1">
            <a:spLocks noGrp="1"/>
          </p:cNvSpPr>
          <p:nvPr>
            <p:ph type="title" idx="4294967295"/>
          </p:nvPr>
        </p:nvSpPr>
        <p:spPr>
          <a:xfrm>
            <a:off x="366718" y="69676"/>
            <a:ext cx="11551197" cy="923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1 in 10 have been </a:t>
            </a:r>
            <a:r>
              <a:rPr kumimoji="0" lang="en-GB" sz="2000" b="1" i="0" u="none" strike="noStrike" kern="1200" cap="none" spc="0" normalizeH="0" baseline="0" noProof="0" dirty="0">
                <a:ln>
                  <a:noFill/>
                </a:ln>
                <a:solidFill>
                  <a:srgbClr val="009690"/>
                </a:solidFill>
                <a:effectLst/>
                <a:uLnTx/>
                <a:uFillTx/>
                <a:latin typeface="Arial"/>
                <a:ea typeface="+mn-ea"/>
                <a:cs typeface="+mn-cs"/>
              </a:rPr>
              <a:t>unable to access an NHS health or social care </a:t>
            </a:r>
            <a:r>
              <a:rPr kumimoji="0" lang="en-GB" sz="2000" b="1" i="0" u="none" strike="noStrike" kern="1200" cap="none" spc="0" normalizeH="0" baseline="0" noProof="0" dirty="0">
                <a:ln>
                  <a:noFill/>
                </a:ln>
                <a:solidFill>
                  <a:srgbClr val="5C5B5A"/>
                </a:solidFill>
                <a:effectLst/>
                <a:uLnTx/>
                <a:uFillTx/>
                <a:latin typeface="Arial"/>
                <a:ea typeface="+mn-ea"/>
                <a:cs typeface="+mn-cs"/>
              </a:rPr>
              <a:t>service due to cost implications. Those more likely to have not been able to access a service include respondents with a disability and those aged 16-24</a:t>
            </a:r>
          </a:p>
        </p:txBody>
      </p:sp>
      <p:graphicFrame>
        <p:nvGraphicFramePr>
          <p:cNvPr id="19" name="Chart Placeholder 10" descr="Pie chart showing that 10% of respondents have been unable to access an NHS health or social care service due to cost in the last month">
            <a:extLst>
              <a:ext uri="{FF2B5EF4-FFF2-40B4-BE49-F238E27FC236}">
                <a16:creationId xmlns:a16="http://schemas.microsoft.com/office/drawing/2014/main" id="{866A5E69-2011-28BA-8C0A-4A72C592FB3E}"/>
              </a:ext>
            </a:extLst>
          </p:cNvPr>
          <p:cNvGraphicFramePr>
            <a:graphicFrameLocks/>
          </p:cNvGraphicFramePr>
          <p:nvPr>
            <p:extLst>
              <p:ext uri="{D42A27DB-BD31-4B8C-83A1-F6EECF244321}">
                <p14:modId xmlns:p14="http://schemas.microsoft.com/office/powerpoint/2010/main" val="3286147144"/>
              </p:ext>
            </p:extLst>
          </p:nvPr>
        </p:nvGraphicFramePr>
        <p:xfrm>
          <a:off x="776676" y="1906253"/>
          <a:ext cx="5019044" cy="366916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624179" y="1402443"/>
            <a:ext cx="5570620" cy="778675"/>
          </a:xfrm>
          <a:prstGeom prst="rect">
            <a:avLst/>
          </a:prstGeom>
          <a:noFill/>
        </p:spPr>
        <p:txBody>
          <a:bodyPr wrap="square" lIns="0" tIns="0" rIns="0" bIns="0" rtlCol="0" anchor="t">
            <a:spAutoFit/>
          </a:bodyPr>
          <a:lstStyle/>
          <a:p>
            <a:pPr algn="ctr">
              <a:lnSpc>
                <a:spcPct val="107000"/>
              </a:lnSpc>
              <a:spcAft>
                <a:spcPts val="800"/>
              </a:spcAft>
            </a:pPr>
            <a:r>
              <a:rPr lang="en-GB" sz="1600" b="1" dirty="0">
                <a:solidFill>
                  <a:srgbClr val="515151"/>
                </a:solidFill>
                <a:effectLst/>
                <a:latin typeface="Arial" panose="020B0604020202020204" pitchFamily="34" charset="0"/>
                <a:ea typeface="Calibri" panose="020F0502020204030204" pitchFamily="34" charset="0"/>
                <a:cs typeface="Arial" panose="020B0604020202020204" pitchFamily="34" charset="0"/>
              </a:rPr>
              <a:t>In the last month has there been an occasion(s) when have you been unable to access an NHS health and /or social care service due to cost implications?*</a:t>
            </a:r>
          </a:p>
        </p:txBody>
      </p:sp>
      <p:cxnSp>
        <p:nvCxnSpPr>
          <p:cNvPr id="5" name="Connector: Elbow 4">
            <a:extLst>
              <a:ext uri="{FF2B5EF4-FFF2-40B4-BE49-F238E27FC236}">
                <a16:creationId xmlns:a16="http://schemas.microsoft.com/office/drawing/2014/main" id="{E3643B57-0E63-4E53-2B4A-6D5FD0BB3048}"/>
              </a:ext>
              <a:ext uri="{C183D7F6-B498-43B3-948B-1728B52AA6E4}">
                <adec:decorative xmlns:adec="http://schemas.microsoft.com/office/drawing/2017/decorative" val="1"/>
              </a:ext>
            </a:extLst>
          </p:cNvPr>
          <p:cNvCxnSpPr/>
          <p:nvPr/>
        </p:nvCxnSpPr>
        <p:spPr>
          <a:xfrm>
            <a:off x="4049000" y="2839452"/>
            <a:ext cx="2204185" cy="789272"/>
          </a:xfrm>
          <a:prstGeom prst="bentConnector3">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Chart 9" descr="Bar chart showing that 17% of disabled respondents and those aged 16-24 have been unable to access an NHS health or social care service due to cost in the last month">
            <a:extLst>
              <a:ext uri="{FF2B5EF4-FFF2-40B4-BE49-F238E27FC236}">
                <a16:creationId xmlns:a16="http://schemas.microsoft.com/office/drawing/2014/main" id="{9EC2ACD7-6B3A-CE58-BB72-883B9DE0BDE2}"/>
              </a:ext>
            </a:extLst>
          </p:cNvPr>
          <p:cNvGraphicFramePr/>
          <p:nvPr>
            <p:extLst>
              <p:ext uri="{D42A27DB-BD31-4B8C-83A1-F6EECF244321}">
                <p14:modId xmlns:p14="http://schemas.microsoft.com/office/powerpoint/2010/main" val="1484664324"/>
              </p:ext>
            </p:extLst>
          </p:nvPr>
        </p:nvGraphicFramePr>
        <p:xfrm>
          <a:off x="6589986" y="1986965"/>
          <a:ext cx="4825338" cy="366916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588850B-3029-A65D-41E3-D6E7AD6A9A54}"/>
              </a:ext>
              <a:ext uri="{C183D7F6-B498-43B3-948B-1728B52AA6E4}">
                <adec:decorative xmlns:adec="http://schemas.microsoft.com/office/drawing/2017/decorative" val="1"/>
              </a:ext>
            </a:extLst>
          </p:cNvPr>
          <p:cNvSpPr txBox="1"/>
          <p:nvPr/>
        </p:nvSpPr>
        <p:spPr>
          <a:xfrm>
            <a:off x="6347296" y="1402442"/>
            <a:ext cx="5570620" cy="515206"/>
          </a:xfrm>
          <a:prstGeom prst="rect">
            <a:avLst/>
          </a:prstGeom>
          <a:noFill/>
        </p:spPr>
        <p:txBody>
          <a:bodyPr wrap="square" lIns="0" tIns="0" rIns="0" bIns="0" rtlCol="0" anchor="t">
            <a:spAutoFit/>
          </a:bodyPr>
          <a:lstStyle/>
          <a:p>
            <a:pPr algn="ctr">
              <a:lnSpc>
                <a:spcPct val="107000"/>
              </a:lnSpc>
              <a:spcAft>
                <a:spcPts val="800"/>
              </a:spcAft>
            </a:pPr>
            <a:r>
              <a:rPr lang="en-GB" sz="1600" b="1" dirty="0">
                <a:solidFill>
                  <a:srgbClr val="515151"/>
                </a:solidFill>
                <a:effectLst/>
                <a:latin typeface="Arial" panose="020B0604020202020204" pitchFamily="34" charset="0"/>
                <a:ea typeface="Calibri" panose="020F0502020204030204" pitchFamily="34" charset="0"/>
                <a:cs typeface="Arial" panose="020B0604020202020204" pitchFamily="34" charset="0"/>
              </a:rPr>
              <a:t>Those more likely to have been unable to access an NHS health or social care service includes…*</a:t>
            </a:r>
          </a:p>
        </p:txBody>
      </p:sp>
      <p:sp>
        <p:nvSpPr>
          <p:cNvPr id="2" name="TextBox 1">
            <a:extLst>
              <a:ext uri="{FF2B5EF4-FFF2-40B4-BE49-F238E27FC236}">
                <a16:creationId xmlns:a16="http://schemas.microsoft.com/office/drawing/2014/main" id="{9865F8EE-9212-E6CE-52F6-59A393D39E15}"/>
              </a:ext>
            </a:extLst>
          </p:cNvPr>
          <p:cNvSpPr txBox="1"/>
          <p:nvPr/>
        </p:nvSpPr>
        <p:spPr>
          <a:xfrm>
            <a:off x="6887858" y="5656131"/>
            <a:ext cx="4666089" cy="460767"/>
          </a:xfrm>
          <a:prstGeom prst="rect">
            <a:avLst/>
          </a:prstGeom>
          <a:noFill/>
        </p:spPr>
        <p:txBody>
          <a:bodyPr wrap="square" rtlCol="0">
            <a:spAutoFit/>
          </a:bodyPr>
          <a:lstStyle/>
          <a:p>
            <a:pPr>
              <a:defRPr sz="1197" b="0" i="0" u="none" strike="noStrike" kern="1200" baseline="0">
                <a:solidFill>
                  <a:schemeClr val="tx1">
                    <a:lumMod val="65000"/>
                    <a:lumOff val="35000"/>
                  </a:schemeClr>
                </a:solidFill>
                <a:latin typeface="+mn-lt"/>
                <a:ea typeface="+mn-ea"/>
                <a:cs typeface="+mn-cs"/>
              </a:defRPr>
            </a:pPr>
            <a:r>
              <a:rPr lang="en-GB" sz="1197" dirty="0">
                <a:solidFill>
                  <a:schemeClr val="tx1">
                    <a:lumMod val="65000"/>
                    <a:lumOff val="35000"/>
                  </a:schemeClr>
                </a:solidFill>
              </a:rPr>
              <a:t>*Findings are from S12 only so sub-group analysis should be approached with caution</a:t>
            </a:r>
          </a:p>
        </p:txBody>
      </p:sp>
      <p:sp>
        <p:nvSpPr>
          <p:cNvPr id="7" name="TextBox 6">
            <a:extLst>
              <a:ext uri="{FF2B5EF4-FFF2-40B4-BE49-F238E27FC236}">
                <a16:creationId xmlns:a16="http://schemas.microsoft.com/office/drawing/2014/main" id="{08E18F63-B88A-A2A9-D494-E74A4BD6AA2F}"/>
              </a:ext>
              <a:ext uri="{C183D7F6-B498-43B3-948B-1728B52AA6E4}">
                <adec:decorative xmlns:adec="http://schemas.microsoft.com/office/drawing/2017/decorative" val="1"/>
              </a:ext>
            </a:extLst>
          </p:cNvPr>
          <p:cNvSpPr txBox="1"/>
          <p:nvPr/>
        </p:nvSpPr>
        <p:spPr>
          <a:xfrm>
            <a:off x="620965" y="5656131"/>
            <a:ext cx="5885580" cy="829201"/>
          </a:xfrm>
          <a:prstGeom prst="rect">
            <a:avLst/>
          </a:prstGeom>
          <a:noFill/>
        </p:spPr>
        <p:txBody>
          <a:bodyPr wrap="square" rtlCol="0">
            <a:spAutoFit/>
          </a:bodyPr>
          <a:lstStyle>
            <a:defPPr>
              <a:defRPr lang="en-US"/>
            </a:defPPr>
            <a:lvl1pPr>
              <a:defRPr sz="1197" b="0" i="0" u="none" strike="noStrike" baseline="0">
                <a:solidFill>
                  <a:schemeClr val="tx1">
                    <a:lumMod val="65000"/>
                    <a:lumOff val="35000"/>
                  </a:schemeClr>
                </a:solidFill>
              </a:defRPr>
            </a:lvl1pPr>
          </a:lstStyle>
          <a:p>
            <a:r>
              <a:rPr lang="en-GB" dirty="0"/>
              <a:t>*Note: This is first time the cost-of-living impact on accessing NHS services was explored, and so these results should be taken as exploratory. Future waves will consolidate these findings, and will probe on barriers to access</a:t>
            </a:r>
            <a:endParaRPr lang="en-US" dirty="0"/>
          </a:p>
          <a:p>
            <a:endParaRPr lang="en-GB" dirty="0"/>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QNHS1. In the last month have you been unable to access an NHS health and / or social care service due to cost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May (S12).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1,551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78581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E3C987CF-4EB0-75A8-4074-B9C5F66680F2}"/>
              </a:ext>
            </a:extLst>
          </p:cNvPr>
          <p:cNvSpPr txBox="1">
            <a:spLocks noGrp="1"/>
          </p:cNvSpPr>
          <p:nvPr>
            <p:ph type="title" idx="4294967295"/>
          </p:nvPr>
        </p:nvSpPr>
        <p:spPr>
          <a:xfrm>
            <a:off x="343808" y="151399"/>
            <a:ext cx="10515600" cy="923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mn-cs"/>
              </a:rPr>
              <a:t>Nearly half (47%) of respondents who have </a:t>
            </a:r>
            <a:r>
              <a:rPr kumimoji="0" lang="en-GB" sz="2000" b="1" i="0" u="none" strike="noStrike" kern="1200" cap="none" spc="0" normalizeH="0" baseline="0" noProof="0" dirty="0">
                <a:ln>
                  <a:noFill/>
                </a:ln>
                <a:solidFill>
                  <a:srgbClr val="009690"/>
                </a:solidFill>
                <a:effectLst/>
                <a:uLnTx/>
                <a:uFillTx/>
                <a:latin typeface="Arial"/>
                <a:ea typeface="+mn-ea"/>
                <a:cs typeface="+mn-cs"/>
              </a:rPr>
              <a:t>paid for a care package </a:t>
            </a:r>
            <a:r>
              <a:rPr kumimoji="0" lang="en-GB" sz="2000" b="1" i="0" u="none" strike="noStrike" kern="1200" cap="none" spc="0" normalizeH="0" baseline="0" noProof="0" dirty="0">
                <a:ln>
                  <a:noFill/>
                </a:ln>
                <a:solidFill>
                  <a:srgbClr val="5C5B5A"/>
                </a:solidFill>
                <a:effectLst/>
                <a:uLnTx/>
                <a:uFillTx/>
                <a:latin typeface="Arial"/>
                <a:ea typeface="+mn-ea"/>
                <a:cs typeface="+mn-cs"/>
              </a:rPr>
              <a:t>in the past 12 months have had to cut back or cancel this due to not being able to afford it. 2 in 5 report having been behind in payments for care packages.</a:t>
            </a:r>
          </a:p>
        </p:txBody>
      </p:sp>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226250" y="1389210"/>
            <a:ext cx="5570620" cy="492443"/>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Have you paid for a care package from your local authority in the past 12 months?</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Placeholder 10" descr="Bar chart showing that 47% of those who have paid for a care package have had to cut back or cancel them because they can no longer afford to pay for it. ">
            <a:extLst>
              <a:ext uri="{FF2B5EF4-FFF2-40B4-BE49-F238E27FC236}">
                <a16:creationId xmlns:a16="http://schemas.microsoft.com/office/drawing/2014/main" id="{87177429-211A-21BE-2BCA-D9F96E224167}"/>
              </a:ext>
            </a:extLst>
          </p:cNvPr>
          <p:cNvGraphicFramePr>
            <a:graphicFrameLocks/>
          </p:cNvGraphicFramePr>
          <p:nvPr>
            <p:extLst>
              <p:ext uri="{D42A27DB-BD31-4B8C-83A1-F6EECF244321}">
                <p14:modId xmlns:p14="http://schemas.microsoft.com/office/powerpoint/2010/main" val="3628294208"/>
              </p:ext>
            </p:extLst>
          </p:nvPr>
        </p:nvGraphicFramePr>
        <p:xfrm>
          <a:off x="343808" y="4392270"/>
          <a:ext cx="5980441" cy="18905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D72FD58-80FB-E497-691B-91D1480D6CF3}"/>
              </a:ext>
              <a:ext uri="{C183D7F6-B498-43B3-948B-1728B52AA6E4}">
                <adec:decorative xmlns:adec="http://schemas.microsoft.com/office/drawing/2017/decorative" val="1"/>
              </a:ext>
            </a:extLst>
          </p:cNvPr>
          <p:cNvSpPr txBox="1"/>
          <p:nvPr/>
        </p:nvSpPr>
        <p:spPr>
          <a:xfrm>
            <a:off x="297132" y="3904052"/>
            <a:ext cx="5570620" cy="738664"/>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Among those who have paid for a care package, have you had to cut back or cancel because you can no longer afford to pay for it?</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sp>
        <p:nvSpPr>
          <p:cNvPr id="5" name="TextBox 4">
            <a:extLst>
              <a:ext uri="{FF2B5EF4-FFF2-40B4-BE49-F238E27FC236}">
                <a16:creationId xmlns:a16="http://schemas.microsoft.com/office/drawing/2014/main" id="{945E776C-9474-7FBA-5694-C736A7B2824F}"/>
              </a:ext>
              <a:ext uri="{C183D7F6-B498-43B3-948B-1728B52AA6E4}">
                <adec:decorative xmlns:adec="http://schemas.microsoft.com/office/drawing/2017/decorative" val="1"/>
              </a:ext>
            </a:extLst>
          </p:cNvPr>
          <p:cNvSpPr txBox="1"/>
          <p:nvPr/>
        </p:nvSpPr>
        <p:spPr>
          <a:xfrm>
            <a:off x="226250" y="2813447"/>
            <a:ext cx="5570620" cy="615553"/>
          </a:xfrm>
          <a:prstGeom prst="rect">
            <a:avLst/>
          </a:prstGeom>
          <a:noFill/>
        </p:spPr>
        <p:txBody>
          <a:bodyPr wrap="square" lIns="0" tIns="0" rIns="0" bIns="0" rtlCol="0" anchor="t">
            <a:spAutoFit/>
          </a:bodyPr>
          <a:lstStyle/>
          <a:p>
            <a:pPr algn="ctr">
              <a:defRPr/>
            </a:pPr>
            <a:r>
              <a:rPr lang="en-GB" sz="1400" b="1" dirty="0">
                <a:solidFill>
                  <a:srgbClr val="5C5B5A"/>
                </a:solidFill>
                <a:latin typeface="Arial"/>
              </a:rPr>
              <a:t>4% have paid for a care package for themselves</a:t>
            </a:r>
          </a:p>
          <a:p>
            <a:pPr algn="ctr">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 have </a:t>
            </a:r>
            <a:r>
              <a:rPr lang="en-GB" sz="1400" b="1" dirty="0">
                <a:solidFill>
                  <a:srgbClr val="5C5B5A"/>
                </a:solidFill>
                <a:latin typeface="Arial"/>
              </a:rPr>
              <a:t>paid for a care package for their family members</a:t>
            </a:r>
          </a:p>
          <a:p>
            <a:pPr algn="ctr">
              <a:defRPr/>
            </a:pPr>
            <a:r>
              <a:rPr kumimoji="0" lang="en-GB" sz="1100" i="0" u="none" strike="noStrike" kern="1200" cap="none" spc="0" normalizeH="0" baseline="0" noProof="0" dirty="0">
                <a:ln>
                  <a:noFill/>
                </a:ln>
                <a:solidFill>
                  <a:srgbClr val="5C5B5A"/>
                </a:solidFill>
                <a:effectLst/>
                <a:uLnTx/>
                <a:uFillTx/>
                <a:latin typeface="Arial"/>
                <a:ea typeface="+mn-ea"/>
                <a:cs typeface="+mn-cs"/>
              </a:rPr>
              <a:t>There has been </a:t>
            </a:r>
            <a:r>
              <a:rPr lang="en-GB" sz="1100" dirty="0">
                <a:solidFill>
                  <a:srgbClr val="5C5B5A"/>
                </a:solidFill>
                <a:latin typeface="Arial"/>
              </a:rPr>
              <a:t>no significant change in these metrics since February ‘24</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D0F66E38-3A1A-3B06-B861-510A81B3E776}"/>
              </a:ext>
              <a:ext uri="{C183D7F6-B498-43B3-948B-1728B52AA6E4}">
                <adec:decorative xmlns:adec="http://schemas.microsoft.com/office/drawing/2017/decorative" val="1"/>
              </a:ext>
            </a:extLst>
          </p:cNvPr>
          <p:cNvSpPr txBox="1"/>
          <p:nvPr/>
        </p:nvSpPr>
        <p:spPr>
          <a:xfrm>
            <a:off x="313030" y="1954182"/>
            <a:ext cx="5570620" cy="800219"/>
          </a:xfrm>
          <a:prstGeom prst="rect">
            <a:avLst/>
          </a:prstGeom>
          <a:noFill/>
        </p:spPr>
        <p:txBody>
          <a:bodyPr wrap="square" lIns="0" tIns="0" rIns="0" bIns="0" rtlCol="0" anchor="t">
            <a:spAutoFit/>
          </a:bodyPr>
          <a:lstStyle/>
          <a:p>
            <a:pPr algn="ctr">
              <a:defRPr/>
            </a:pPr>
            <a:r>
              <a:rPr lang="en-GB" sz="3600" b="1" dirty="0">
                <a:solidFill>
                  <a:srgbClr val="009690"/>
                </a:solidFill>
                <a:latin typeface="Arial"/>
              </a:rPr>
              <a:t>8% </a:t>
            </a:r>
            <a:endParaRPr lang="en-GB" sz="3600" b="1" dirty="0">
              <a:solidFill>
                <a:srgbClr val="009690"/>
              </a:solidFill>
              <a:latin typeface="Arial"/>
              <a:cs typeface="Arial"/>
            </a:endParaRPr>
          </a:p>
          <a:p>
            <a:pPr algn="ctr">
              <a:defRPr/>
            </a:pPr>
            <a:r>
              <a:rPr lang="en-GB" sz="1600" b="1" dirty="0">
                <a:solidFill>
                  <a:srgbClr val="009690"/>
                </a:solidFill>
                <a:latin typeface="Arial"/>
              </a:rPr>
              <a:t>have paid for a care package</a:t>
            </a:r>
            <a:endParaRPr lang="en-GB" sz="1600" b="1" i="0" u="none" strike="noStrike" kern="1200" cap="none" spc="0" normalizeH="0" baseline="0" noProof="0" dirty="0">
              <a:ln>
                <a:noFill/>
              </a:ln>
              <a:solidFill>
                <a:srgbClr val="009690"/>
              </a:solidFill>
              <a:effectLst/>
              <a:uLnTx/>
              <a:uFillTx/>
              <a:latin typeface="Arial"/>
              <a:cs typeface="Arial"/>
            </a:endParaRPr>
          </a:p>
        </p:txBody>
      </p:sp>
      <p:cxnSp>
        <p:nvCxnSpPr>
          <p:cNvPr id="10" name="Straight Connector 9">
            <a:extLst>
              <a:ext uri="{FF2B5EF4-FFF2-40B4-BE49-F238E27FC236}">
                <a16:creationId xmlns:a16="http://schemas.microsoft.com/office/drawing/2014/main" id="{8041DDAD-1022-8A77-665B-BC2F71D06778}"/>
              </a:ext>
              <a:ext uri="{C183D7F6-B498-43B3-948B-1728B52AA6E4}">
                <adec:decorative xmlns:adec="http://schemas.microsoft.com/office/drawing/2017/decorative" val="1"/>
              </a:ext>
            </a:extLst>
          </p:cNvPr>
          <p:cNvCxnSpPr>
            <a:cxnSpLocks/>
          </p:cNvCxnSpPr>
          <p:nvPr/>
        </p:nvCxnSpPr>
        <p:spPr>
          <a:xfrm>
            <a:off x="6096000" y="1303699"/>
            <a:ext cx="0" cy="4941237"/>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09F34B3-37E9-48B3-3A0A-670DA500DB80}"/>
              </a:ext>
              <a:ext uri="{C183D7F6-B498-43B3-948B-1728B52AA6E4}">
                <adec:decorative xmlns:adec="http://schemas.microsoft.com/office/drawing/2017/decorative" val="1"/>
              </a:ext>
            </a:extLst>
          </p:cNvPr>
          <p:cNvSpPr txBox="1"/>
          <p:nvPr/>
        </p:nvSpPr>
        <p:spPr>
          <a:xfrm>
            <a:off x="6395131" y="1172678"/>
            <a:ext cx="5570620" cy="984885"/>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Among those who have paid for a care package (approaching 200 GM respondents over 2 survey waves), in the last 12 months have you ever been behind in your payments for your care package?</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2" name="Chart Placeholder 10" descr="Pie chart showing that 40% of respondents who have paid for a care package have been behind in their payments for these ">
            <a:extLst>
              <a:ext uri="{FF2B5EF4-FFF2-40B4-BE49-F238E27FC236}">
                <a16:creationId xmlns:a16="http://schemas.microsoft.com/office/drawing/2014/main" id="{91E1A55C-C06D-773B-75FC-D64F798B5246}"/>
              </a:ext>
            </a:extLst>
          </p:cNvPr>
          <p:cNvGraphicFramePr>
            <a:graphicFrameLocks/>
          </p:cNvGraphicFramePr>
          <p:nvPr>
            <p:extLst>
              <p:ext uri="{D42A27DB-BD31-4B8C-83A1-F6EECF244321}">
                <p14:modId xmlns:p14="http://schemas.microsoft.com/office/powerpoint/2010/main" val="1627284684"/>
              </p:ext>
            </p:extLst>
          </p:nvPr>
        </p:nvGraphicFramePr>
        <p:xfrm>
          <a:off x="6286652" y="2279125"/>
          <a:ext cx="5561540" cy="366916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A42803D-8176-6E0A-E790-686FC7473226}"/>
              </a:ext>
              <a:ext uri="{C183D7F6-B498-43B3-948B-1728B52AA6E4}">
                <adec:decorative xmlns:adec="http://schemas.microsoft.com/office/drawing/2017/decorative" val="1"/>
              </a:ext>
            </a:extLst>
          </p:cNvPr>
          <p:cNvSpPr txBox="1"/>
          <p:nvPr/>
        </p:nvSpPr>
        <p:spPr>
          <a:xfrm>
            <a:off x="6370925" y="5566309"/>
            <a:ext cx="5570620" cy="646331"/>
          </a:xfrm>
          <a:prstGeom prst="rect">
            <a:avLst/>
          </a:prstGeom>
          <a:noFill/>
        </p:spPr>
        <p:txBody>
          <a:bodyPr wrap="square" lIns="0" tIns="0" rIns="0" bIns="0" rtlCol="0" anchor="t">
            <a:spAutoFit/>
          </a:bodyPr>
          <a:lstStyle/>
          <a:p>
            <a:pPr algn="ctr">
              <a:defRPr/>
            </a:pPr>
            <a:r>
              <a:rPr lang="en-GB" sz="1400" b="1" dirty="0">
                <a:solidFill>
                  <a:srgbClr val="5C5B5A"/>
                </a:solidFill>
                <a:latin typeface="Arial"/>
              </a:rPr>
              <a:t>62% of those who have been behind in payments for their care package have received contact from a debt collector about these arrears</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cxnSp>
        <p:nvCxnSpPr>
          <p:cNvPr id="15" name="Connector: Elbow 14">
            <a:extLst>
              <a:ext uri="{FF2B5EF4-FFF2-40B4-BE49-F238E27FC236}">
                <a16:creationId xmlns:a16="http://schemas.microsoft.com/office/drawing/2014/main" id="{6B01E3AC-9D0D-3351-96AA-3AC8318CF896}"/>
              </a:ext>
              <a:ext uri="{C183D7F6-B498-43B3-948B-1728B52AA6E4}">
                <adec:decorative xmlns:adec="http://schemas.microsoft.com/office/drawing/2017/decorative" val="1"/>
              </a:ext>
            </a:extLst>
          </p:cNvPr>
          <p:cNvCxnSpPr/>
          <p:nvPr/>
        </p:nvCxnSpPr>
        <p:spPr>
          <a:xfrm rot="16200000" flipH="1">
            <a:off x="8320289" y="4756431"/>
            <a:ext cx="865374" cy="62889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QL30</a:t>
            </a:r>
            <a:r>
              <a:rPr lang="en-GB" sz="1000" dirty="0">
                <a:solidFill>
                  <a:srgbClr val="FFFFFF">
                    <a:lumMod val="50000"/>
                  </a:srgbClr>
                </a:solidFill>
                <a:latin typeface="Arial"/>
                <a:cs typeface="Arial" panose="020B0604020202020204" pitchFamily="34" charset="0"/>
              </a:rPr>
              <a:t> Do you pay for a care package from your Local Authority? QCL31. Have you had to cut back or cancel your care package because you can no longer afford to pay for it? QCL32. In the last 12 months, have you ever been behind in your payments for your care package?  QCL33. Have you received contact from a debt collector about these arrears?  Base: All respondents: S11 + S12 (3011); All who pay for care packages for themselves or families (193)</a:t>
            </a:r>
          </a:p>
        </p:txBody>
      </p:sp>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359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dirty="0">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(Findings from winter 2023 and first half of 2024 merged into groups of three waves, telephone / face to face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dirty="0">
                <a:solidFill>
                  <a:schemeClr val="bg1"/>
                </a:solidFill>
                <a:latin typeface="Arial" panose="020B0604020202020204" pitchFamily="34" charset="0"/>
                <a:cs typeface="Arial" panose="020B0604020202020204" pitchFamily="34" charset="0"/>
              </a:rPr>
              <a:t>760</a:t>
            </a:r>
            <a:r>
              <a:rPr kumimoji="0" lang="en-GB" sz="14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(Telephone / Face to face respondents S10+S11+S12)</a:t>
            </a:r>
            <a:endParaRPr kumimoji="0" lang="en-GB" sz="14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4129420839"/>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latin typeface="Arial"/>
                          <a:cs typeface="Arial"/>
                        </a:rPr>
                        <a:t>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latin typeface="Arial"/>
                          <a:cs typeface="Arial"/>
                        </a:rPr>
                        <a:t>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72-</a:t>
                      </a:r>
                      <a:r>
                        <a:rPr lang="en-GB" sz="1400" b="1" u="sng" dirty="0">
                          <a:solidFill>
                            <a:schemeClr val="bg1"/>
                          </a:solidFill>
                          <a:latin typeface="Arial"/>
                          <a:cs typeface="Arial"/>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6086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1259795443"/>
              </p:ext>
            </p:extLst>
          </p:nvPr>
        </p:nvGraphicFramePr>
        <p:xfrm>
          <a:off x="590400" y="3718800"/>
          <a:ext cx="4922631" cy="906686"/>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330686">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8</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9</a:t>
                      </a:r>
                      <a:r>
                        <a:rPr lang="en-GB" sz="1400" b="1" u="sng" dirty="0">
                          <a:solidFill>
                            <a:schemeClr val="bg1"/>
                          </a:solidFill>
                          <a:latin typeface="Arial"/>
                          <a:cs typeface="Arial"/>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11-20</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587974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a:cs typeface="Arial"/>
              </a:rPr>
              <a:t>Digital inclusion – context</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93925" y="1044448"/>
            <a:ext cx="10818235" cy="4766946"/>
          </a:xfrm>
          <a:prstGeom prst="rect">
            <a:avLst/>
          </a:prstGeom>
          <a:noFill/>
        </p:spPr>
        <p:txBody>
          <a:bodyPr wrap="square" lIns="91440" tIns="45720" rIns="91440" bIns="45720" rtlCol="0" anchor="t">
            <a:spAutoFit/>
          </a:bodyPr>
          <a:lstStyle/>
          <a:p>
            <a:pPr>
              <a:lnSpc>
                <a:spcPct val="114000"/>
              </a:lnSpc>
              <a:spcAft>
                <a:spcPts val="600"/>
              </a:spcAft>
            </a:pPr>
            <a:r>
              <a:rPr lang="en-GB" sz="1200" b="1" dirty="0">
                <a:solidFill>
                  <a:schemeClr val="bg1"/>
                </a:solidFill>
                <a:latin typeface="Arial"/>
                <a:cs typeface="Arial"/>
              </a:rPr>
              <a:t>Sampling</a:t>
            </a:r>
            <a:endParaRPr lang="en-US" sz="1600" b="1" dirty="0">
              <a:solidFill>
                <a:schemeClr val="bg1"/>
              </a:solidFill>
              <a:latin typeface="Calibri" panose="020F0502020204030204"/>
              <a:ea typeface="Calibri"/>
              <a:cs typeface="Calibri"/>
            </a:endParaRPr>
          </a:p>
          <a:p>
            <a:pPr>
              <a:lnSpc>
                <a:spcPct val="113999"/>
              </a:lnSpc>
              <a:spcAft>
                <a:spcPts val="600"/>
              </a:spcAft>
            </a:pPr>
            <a:r>
              <a:rPr lang="en-GB" sz="1200" dirty="0">
                <a:solidFill>
                  <a:schemeClr val="bg1"/>
                </a:solidFill>
                <a:latin typeface="Arial"/>
                <a:cs typeface="Arial"/>
              </a:rPr>
              <a:t>Digital inclusion questions have been included in the survey since Spring 2022 (though the methodology / approach was amended in September 2022).</a:t>
            </a:r>
            <a:endParaRPr lang="en-US" sz="1600" dirty="0">
              <a:solidFill>
                <a:schemeClr val="bg1"/>
              </a:solidFill>
              <a:ea typeface="Calibri"/>
              <a:cs typeface="Calibri"/>
            </a:endParaRPr>
          </a:p>
          <a:p>
            <a:pPr>
              <a:lnSpc>
                <a:spcPct val="114000"/>
              </a:lnSpc>
              <a:spcAft>
                <a:spcPts val="600"/>
              </a:spcAft>
            </a:pPr>
            <a:r>
              <a:rPr lang="en-GB" sz="1200" dirty="0">
                <a:solidFill>
                  <a:schemeClr val="bg1"/>
                </a:solidFill>
                <a:latin typeface="Arial"/>
                <a:cs typeface="Arial"/>
              </a:rPr>
              <a:t>The sampling approach covers all ages and provides a sample of around 250 responses per survey* (excludes online respondents). The reporting approach places a particular focus on over 75-year-olds, under 25-year-olds, and disabled people – as priority groups for Greater Manchester activity to address digital exclusion.</a:t>
            </a:r>
          </a:p>
          <a:p>
            <a:pPr>
              <a:lnSpc>
                <a:spcPct val="113999"/>
              </a:lnSpc>
              <a:spcAft>
                <a:spcPts val="600"/>
              </a:spcAft>
            </a:pPr>
            <a:r>
              <a:rPr lang="en-GB" sz="1200" b="1" dirty="0">
                <a:solidFill>
                  <a:schemeClr val="bg1"/>
                </a:solidFill>
                <a:latin typeface="Arial"/>
                <a:cs typeface="Arial"/>
              </a:rPr>
              <a:t>Merged Findings</a:t>
            </a:r>
          </a:p>
          <a:p>
            <a:pPr>
              <a:lnSpc>
                <a:spcPct val="114000"/>
              </a:lnSpc>
              <a:spcAft>
                <a:spcPts val="600"/>
              </a:spcAft>
            </a:pPr>
            <a:r>
              <a:rPr lang="en-GB" sz="1200" dirty="0">
                <a:solidFill>
                  <a:schemeClr val="bg1"/>
                </a:solidFill>
                <a:latin typeface="Arial"/>
                <a:cs typeface="Arial"/>
              </a:rPr>
              <a:t>For this report, we have merged findings for survey 12 (May 2024), with those from survey 11 (February 2024) and survey 10 (November 2023) to provide a robust sample size for sub-group analysis. Note that as survey 12 used a different methodological approach (with face-to-face interviews as opposed to telephone interviews), the merged sample contains different methodologies.</a:t>
            </a:r>
            <a:endParaRPr lang="en-GB" sz="1200" dirty="0">
              <a:solidFill>
                <a:schemeClr val="bg1"/>
              </a:solidFill>
              <a:cs typeface="Arial"/>
            </a:endParaRPr>
          </a:p>
          <a:p>
            <a:pPr>
              <a:lnSpc>
                <a:spcPct val="114000"/>
              </a:lnSpc>
              <a:spcAft>
                <a:spcPts val="600"/>
              </a:spcAft>
            </a:pPr>
            <a:r>
              <a:rPr lang="en-GB" sz="1200" dirty="0">
                <a:solidFill>
                  <a:schemeClr val="bg1"/>
                </a:solidFill>
                <a:latin typeface="Arial"/>
                <a:cs typeface="Arial"/>
              </a:rPr>
              <a:t>Headlines reported are based on the most recent three waves combined, with careful analysis of individual differences between waves where appropriate. </a:t>
            </a:r>
          </a:p>
          <a:p>
            <a:pPr>
              <a:lnSpc>
                <a:spcPct val="113999"/>
              </a:lnSpc>
              <a:spcAft>
                <a:spcPts val="600"/>
              </a:spcAft>
            </a:pPr>
            <a:r>
              <a:rPr lang="en-GB" sz="1200" b="1" dirty="0">
                <a:solidFill>
                  <a:schemeClr val="bg1"/>
                </a:solidFill>
                <a:latin typeface="Arial"/>
                <a:cs typeface="Arial"/>
              </a:rPr>
              <a:t>Change in Methodology</a:t>
            </a:r>
          </a:p>
          <a:p>
            <a:pPr>
              <a:lnSpc>
                <a:spcPct val="114000"/>
              </a:lnSpc>
              <a:spcAft>
                <a:spcPts val="600"/>
              </a:spcAft>
            </a:pPr>
            <a:r>
              <a:rPr lang="en-GB" sz="1200" dirty="0">
                <a:solidFill>
                  <a:schemeClr val="bg1"/>
                </a:solidFill>
                <a:latin typeface="Arial"/>
                <a:cs typeface="Arial"/>
              </a:rPr>
              <a:t>Survey 12 is the first time where the face-to-face methodology has been used. While our sampling approach, alongside the interviewer-led interviewing, is comparable with a telephone approach, changes in who we are able to talk to has impacted the results in this section of the report. This is because those who are recruited to take part in telephone research are often recruited through online methods or live in homes which are generally more likely to be connected to the internet and phoneline in combination. Both factors reduce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p>
          <a:p>
            <a:pPr>
              <a:lnSpc>
                <a:spcPct val="114000"/>
              </a:lnSpc>
              <a:spcAft>
                <a:spcPts val="600"/>
              </a:spcAft>
            </a:pPr>
            <a:endParaRPr lang="en-GB" sz="1200" dirty="0">
              <a:solidFill>
                <a:schemeClr val="bg1"/>
              </a:solidFill>
              <a:latin typeface="Arial"/>
              <a:cs typeface="Arial"/>
            </a:endParaRPr>
          </a:p>
          <a:p>
            <a:pPr>
              <a:lnSpc>
                <a:spcPct val="114000"/>
              </a:lnSpc>
              <a:spcAft>
                <a:spcPts val="600"/>
              </a:spcAft>
            </a:pPr>
            <a:r>
              <a:rPr lang="en-GB" sz="1200" i="1" dirty="0">
                <a:solidFill>
                  <a:schemeClr val="bg1"/>
                </a:solidFill>
                <a:latin typeface="Arial"/>
                <a:cs typeface="Arial"/>
              </a:rPr>
              <a:t>*</a:t>
            </a:r>
            <a:r>
              <a:rPr lang="en-GB" sz="1200" i="1" dirty="0">
                <a:solidFill>
                  <a:srgbClr val="FFFFFF"/>
                </a:solidFill>
                <a:latin typeface="Arial"/>
                <a:cs typeface="Arial"/>
              </a:rPr>
              <a:t> </a:t>
            </a:r>
            <a:r>
              <a:rPr lang="en-GB" sz="1200" i="1" dirty="0">
                <a:solidFill>
                  <a:schemeClr val="bg1"/>
                </a:solidFill>
                <a:latin typeface="Arial"/>
                <a:cs typeface="Arial"/>
              </a:rPr>
              <a:t>Base sizes: Survey 10 (250), Survey 11 (259), Survey 12 (251) </a:t>
            </a: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rgbClr val="FFFFFF"/>
                </a:solidFill>
                <a:latin typeface="Arial" panose="020B0604020202020204" pitchFamily="34" charset="0"/>
                <a:cs typeface="Arial" panose="020B0604020202020204" pitchFamily="34" charset="0"/>
              </a:rPr>
              <a:t>Although early waves included digital inclusion questions for all survey respondents, the decision was taken to only ask digital inclusion questions in telephone or face to face samples (and not of respondents taking part in the survey online, who are therefore less likely to be digitally excluded than the population as a whole).</a:t>
            </a:r>
            <a:endParaRPr lang="en-GB"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22305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38992" y="1204641"/>
            <a:ext cx="11852031" cy="4981172"/>
          </a:xfrm>
          <a:prstGeom prst="rect">
            <a:avLst/>
          </a:prstGeom>
          <a:noFill/>
        </p:spPr>
        <p:txBody>
          <a:bodyPr wrap="square" lIns="91440" tIns="45720" rIns="91440" bIns="45720" rtlCol="0" anchor="t">
            <a:spAutoFit/>
          </a:bodyPr>
          <a:lstStyle/>
          <a:p>
            <a:pPr>
              <a:spcAft>
                <a:spcPts val="600"/>
              </a:spcAft>
            </a:pPr>
            <a:r>
              <a:rPr lang="en-GB" sz="1400" b="1" dirty="0">
                <a:solidFill>
                  <a:schemeClr val="bg1"/>
                </a:solidFill>
                <a:latin typeface="Arial"/>
                <a:cs typeface="Arial"/>
              </a:rPr>
              <a:t> EXPERIENCE OF DIGITAL EXCLUSION </a:t>
            </a:r>
            <a:r>
              <a:rPr lang="en-GB" sz="1100" b="1" dirty="0">
                <a:solidFill>
                  <a:schemeClr val="bg1"/>
                </a:solidFill>
                <a:latin typeface="Arial"/>
                <a:cs typeface="Arial"/>
              </a:rPr>
              <a:t>(survey 10+11+12 combined data)</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Over a third (36%) of respondents said that their household experienced some form of digital exclusion </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16% of Greater Manchester households experienced a single aspect of digital exclusion, while 4% have experienced all 5 aspects of digital exclusion</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Overall levels of digital exclusion (36%) have increased from surveys 7-9 (32%)</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There have been changes in both respondents aged 75+ and disabled respondents reporting any form of digital exclusion, though 16–24-year-olds digital exclusion has remained steady:</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70% of those aged 75+ now say they have experienced one or more aspect of digital exclusion, compared to 62% in surveys 7-9</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56% of disabled respondents report experiencing at least one form of digital exclusion, rising from 40% in surveys 7-9</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27% of 16-24 year olds now say they have experienced one or more aspect of digital exclusion, in line with 28% reported in surveys 7-9</a:t>
            </a:r>
          </a:p>
          <a:p>
            <a:pPr marL="285750" indent="-285750">
              <a:lnSpc>
                <a:spcPct val="114000"/>
              </a:lnSpc>
              <a:spcAft>
                <a:spcPts val="600"/>
              </a:spcAft>
              <a:buFont typeface="Arial" panose="020B0604020202020204" pitchFamily="34" charset="0"/>
              <a:buChar char="•"/>
            </a:pPr>
            <a:r>
              <a:rPr lang="en-GB" sz="1200" b="1" u="sng" dirty="0">
                <a:solidFill>
                  <a:schemeClr val="bg1"/>
                </a:solidFill>
                <a:latin typeface="Arial"/>
                <a:cs typeface="Arial"/>
              </a:rPr>
              <a:t>However</a:t>
            </a:r>
            <a:r>
              <a:rPr lang="en-GB" sz="1200" dirty="0">
                <a:solidFill>
                  <a:schemeClr val="bg1"/>
                </a:solidFill>
                <a:latin typeface="Arial"/>
                <a:cs typeface="Arial"/>
              </a:rPr>
              <a:t>, the change in methodology to face to face has increased the likelihood of interviewing those that are digitally excluded, suggesting the change highlighted above reflects the methodology change, rather than an underlying change in levels of experienced digital inclusion. Subgroups have seen a larger shift in the findings, due to the methodological change impacting smaller base sizes more</a:t>
            </a:r>
          </a:p>
          <a:p>
            <a:pPr>
              <a:lnSpc>
                <a:spcPct val="114000"/>
              </a:lnSpc>
              <a:spcAft>
                <a:spcPts val="600"/>
              </a:spcAft>
            </a:pPr>
            <a:r>
              <a:rPr lang="en-GB" sz="1400" b="1" dirty="0">
                <a:solidFill>
                  <a:schemeClr val="bg1"/>
                </a:solidFill>
                <a:latin typeface="Arial"/>
                <a:cs typeface="Arial"/>
              </a:rPr>
              <a:t>CONFIDENCE USING DIGITAL SERVICES (</a:t>
            </a:r>
            <a:r>
              <a:rPr lang="en-GB" sz="1100" b="1" dirty="0">
                <a:solidFill>
                  <a:schemeClr val="bg1"/>
                </a:solidFill>
                <a:latin typeface="Arial"/>
                <a:cs typeface="Arial"/>
              </a:rPr>
              <a:t>survey 10+11+12 combined data</a:t>
            </a:r>
            <a:r>
              <a:rPr lang="en-GB" sz="1400" b="1" dirty="0">
                <a:solidFill>
                  <a:schemeClr val="bg1"/>
                </a:solidFill>
                <a:latin typeface="Arial"/>
                <a:cs typeface="Arial"/>
              </a:rPr>
              <a:t>)</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18% of respondents say either they (13%) or someone in their household (10%) is not confident using digital services online. Modal changes have seen those reporting on themselves experience more digital exclusion, whilst others in their household have generally remained in line with previous waves</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Using subgroup analysis from S10-12, this proportion is also higher among older cohorts aged 75+ (59%) and disabled respondents (33%)</a:t>
            </a:r>
          </a:p>
          <a:p>
            <a:pPr marL="285750" indent="-285750">
              <a:lnSpc>
                <a:spcPct val="114000"/>
              </a:lnSpc>
              <a:spcAft>
                <a:spcPts val="1200"/>
              </a:spcAft>
              <a:buFont typeface="Arial" panose="020B0604020202020204" pitchFamily="34" charset="0"/>
              <a:buChar char="•"/>
            </a:pPr>
            <a:endParaRPr lang="en-GB" sz="1100" dirty="0">
              <a:solidFill>
                <a:schemeClr val="bg1"/>
              </a:solidFill>
              <a:latin typeface="Arial"/>
              <a:cs typeface="Arial"/>
            </a:endParaRPr>
          </a:p>
          <a:p>
            <a:pPr>
              <a:lnSpc>
                <a:spcPct val="114000"/>
              </a:lnSpc>
              <a:spcAft>
                <a:spcPts val="1200"/>
              </a:spcAft>
            </a:pPr>
            <a:endParaRPr lang="en-GB" sz="1100" b="1" dirty="0">
              <a:solidFill>
                <a:schemeClr val="bg1"/>
              </a:solidFill>
              <a:latin typeface="Arial"/>
              <a:cs typeface="Arial"/>
            </a:endParaRPr>
          </a:p>
        </p:txBody>
      </p:sp>
      <p:sp>
        <p:nvSpPr>
          <p:cNvPr id="2" name="TextBox 1">
            <a:extLst>
              <a:ext uri="{FF2B5EF4-FFF2-40B4-BE49-F238E27FC236}">
                <a16:creationId xmlns:a16="http://schemas.microsoft.com/office/drawing/2014/main" id="{D5FDEB44-14D8-242D-41EC-311CBBAC705F}"/>
              </a:ext>
            </a:extLst>
          </p:cNvPr>
          <p:cNvSpPr txBox="1"/>
          <p:nvPr/>
        </p:nvSpPr>
        <p:spPr>
          <a:xfrm>
            <a:off x="508000" y="6035040"/>
            <a:ext cx="5588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Segoe UI"/>
              </a:rPr>
              <a:t>​</a:t>
            </a:r>
          </a:p>
          <a:p>
            <a:r>
              <a:rPr lang="en-GB" sz="1200" i="1">
                <a:solidFill>
                  <a:srgbClr val="FFFFFF"/>
                </a:solidFill>
                <a:latin typeface="Arial"/>
                <a:cs typeface="Segoe UI"/>
              </a:rPr>
              <a:t>* Base sizes: Survey 10 (250), Survey 11 (259), Survey 12 (251) </a:t>
            </a:r>
          </a:p>
        </p:txBody>
      </p:sp>
    </p:spTree>
    <p:custDataLst>
      <p:tags r:id="rId1"/>
    </p:custDataLst>
    <p:extLst>
      <p:ext uri="{BB962C8B-B14F-4D97-AF65-F5344CB8AC3E}">
        <p14:creationId xmlns:p14="http://schemas.microsoft.com/office/powerpoint/2010/main" val="3858147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Over a third of respondents report experience of </a:t>
            </a:r>
            <a:r>
              <a:rPr lang="en-GB" sz="1800" b="1" dirty="0">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dirty="0">
                <a:solidFill>
                  <a:srgbClr val="5C5B5A"/>
                </a:solidFill>
                <a:latin typeface="Arial" panose="020B0604020202020204" pitchFamily="34" charset="0"/>
                <a:cs typeface="Arial" panose="020B0604020202020204" pitchFamily="34" charset="0"/>
              </a:rPr>
              <a:t>.</a:t>
            </a:r>
            <a:r>
              <a:rPr lang="en-GB" sz="1800" b="1" dirty="0">
                <a:latin typeface="Arial" panose="020B0604020202020204" pitchFamily="34" charset="0"/>
                <a:cs typeface="Arial" panose="020B0604020202020204" pitchFamily="34" charset="0"/>
              </a:rPr>
              <a:t> </a:t>
            </a:r>
            <a:r>
              <a:rPr lang="en-GB" sz="1800" b="1" dirty="0">
                <a:solidFill>
                  <a:srgbClr val="5C5B5A"/>
                </a:solidFill>
                <a:latin typeface="Arial" panose="020B0604020202020204" pitchFamily="34" charset="0"/>
                <a:cs typeface="Arial" panose="020B0604020202020204" pitchFamily="34" charset="0"/>
              </a:rPr>
              <a:t>This rises to 56% of disabled respondents and 70% of respondents over 75</a:t>
            </a:r>
          </a:p>
        </p:txBody>
      </p:sp>
      <p:graphicFrame>
        <p:nvGraphicFramePr>
          <p:cNvPr id="37" name="Table Placeholder 6" descr="Column chart showing the proportion of respondents who are experiencing some form of digital exclusion. 64% are not experiencing any form of digital exclusion, 16% are experiencing one aspect, 10% two aspects, 4% 3 aspects, 2% 4 aspects and 4%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4170672253"/>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1 or more aspect of digital exclusion ...</a:t>
            </a:r>
            <a:endParaRPr lang="en-GB" sz="140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27%</a:t>
                      </a:r>
                    </a:p>
                  </a:txBody>
                  <a:tcPr>
                    <a:solidFill>
                      <a:srgbClr val="5C5B5A">
                        <a:alpha val="21000"/>
                      </a:srgbClr>
                    </a:solidFill>
                  </a:tcPr>
                </a:tc>
                <a:tc>
                  <a:txBody>
                    <a:bodyPr/>
                    <a:lstStyle/>
                    <a:p>
                      <a:pPr algn="ctr"/>
                      <a:r>
                        <a:rPr lang="en-GB" sz="1400" b="1">
                          <a:solidFill>
                            <a:srgbClr val="5C5B5A"/>
                          </a:solidFill>
                          <a:latin typeface="Arial"/>
                          <a:cs typeface="Arial"/>
                        </a:rPr>
                        <a:t>70%</a:t>
                      </a:r>
                    </a:p>
                  </a:txBody>
                  <a:tcPr>
                    <a:solidFill>
                      <a:srgbClr val="5C5B5A">
                        <a:alpha val="21000"/>
                      </a:srgbClr>
                    </a:solidFill>
                  </a:tcPr>
                </a:tc>
                <a:tc>
                  <a:txBody>
                    <a:bodyPr/>
                    <a:lstStyle/>
                    <a:p>
                      <a:pPr algn="ctr"/>
                      <a:r>
                        <a:rPr lang="en-GB" sz="1400" b="1" dirty="0">
                          <a:solidFill>
                            <a:srgbClr val="5C5B5A"/>
                          </a:solidFill>
                          <a:latin typeface="Arial"/>
                          <a:cs typeface="Arial"/>
                        </a:rPr>
                        <a:t>56%</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760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1864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Where respondents are experiencing digital exclusion, this continues to be driven by those saying that they have a </a:t>
            </a:r>
            <a:r>
              <a:rPr lang="en-GB" sz="1800" b="1" dirty="0">
                <a:solidFill>
                  <a:srgbClr val="009690"/>
                </a:solidFill>
                <a:latin typeface="Arial" panose="020B0604020202020204" pitchFamily="34" charset="0"/>
                <a:cs typeface="Arial" panose="020B0604020202020204" pitchFamily="34" charset="0"/>
              </a:rPr>
              <a:t>lack of skills or support </a:t>
            </a:r>
            <a:r>
              <a:rPr lang="en-GB" sz="1800" b="1" dirty="0">
                <a:solidFill>
                  <a:srgbClr val="5C5B5A"/>
                </a:solidFill>
                <a:latin typeface="Arial" panose="020B0604020202020204" pitchFamily="34" charset="0"/>
                <a:cs typeface="Arial" panose="020B0604020202020204" pitchFamily="34" charset="0"/>
              </a:rPr>
              <a:t>to allow them to access digital online services</a:t>
            </a: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774214591"/>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nvGraphicFramePr>
        <p:xfrm>
          <a:off x="1146253" y="2552929"/>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2134962"/>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4168287"/>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2220158"/>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8%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2077365"/>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9%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996859"/>
            <a:ext cx="574157" cy="523220"/>
          </a:xfrm>
          <a:prstGeom prst="rect">
            <a:avLst/>
          </a:prstGeom>
          <a:noFill/>
        </p:spPr>
        <p:txBody>
          <a:bodyPr wrap="square" rtlCol="0">
            <a:spAutoFit/>
          </a:bodyPr>
          <a:lstStyle/>
          <a:p>
            <a:pPr algn="ctr"/>
            <a:r>
              <a:rPr lang="en-GB" sz="1400" b="1">
                <a:solidFill>
                  <a:srgbClr val="5C5B5A"/>
                </a:solidFill>
              </a:rPr>
              <a:t>16%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953769"/>
            <a:ext cx="574157" cy="523220"/>
          </a:xfrm>
          <a:prstGeom prst="rect">
            <a:avLst/>
          </a:prstGeom>
          <a:noFill/>
        </p:spPr>
        <p:txBody>
          <a:bodyPr wrap="square" rtlCol="0">
            <a:spAutoFit/>
          </a:bodyPr>
          <a:lstStyle/>
          <a:p>
            <a:pPr algn="ctr"/>
            <a:r>
              <a:rPr lang="en-GB" sz="1400" b="1">
                <a:solidFill>
                  <a:srgbClr val="5C5B5A"/>
                </a:solidFill>
              </a:rPr>
              <a:t>14%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50071"/>
            <a:ext cx="574157" cy="523220"/>
          </a:xfrm>
          <a:prstGeom prst="rect">
            <a:avLst/>
          </a:prstGeom>
          <a:noFill/>
        </p:spPr>
        <p:txBody>
          <a:bodyPr wrap="square" rtlCol="0">
            <a:spAutoFit/>
          </a:bodyPr>
          <a:lstStyle/>
          <a:p>
            <a:pPr algn="ctr"/>
            <a:r>
              <a:rPr lang="en-GB" sz="1400" b="1">
                <a:solidFill>
                  <a:srgbClr val="5C5B5A"/>
                </a:solidFill>
              </a:rPr>
              <a:t>19%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77963"/>
            <a:ext cx="574157" cy="523220"/>
          </a:xfrm>
          <a:prstGeom prst="rect">
            <a:avLst/>
          </a:prstGeom>
          <a:noFill/>
        </p:spPr>
        <p:txBody>
          <a:bodyPr wrap="square" rtlCol="0">
            <a:spAutoFit/>
          </a:bodyPr>
          <a:lstStyle/>
          <a:p>
            <a:pPr algn="ctr"/>
            <a:r>
              <a:rPr lang="en-GB" sz="1400" b="1">
                <a:solidFill>
                  <a:srgbClr val="5C5B5A"/>
                </a:solidFill>
              </a:rPr>
              <a:t>13%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760, </a:t>
            </a:r>
            <a:r>
              <a:rPr lang="en-GB" sz="1000">
                <a:solidFill>
                  <a:srgbClr val="FFFFFF">
                    <a:lumMod val="50000"/>
                  </a:srgbClr>
                </a:solidFill>
                <a:latin typeface="Arial" panose="020B0604020202020204" pitchFamily="34" charset="0"/>
                <a:cs typeface="Arial" panose="020B0604020202020204" pitchFamily="34" charset="0"/>
              </a:rPr>
              <a:t>Survey 10, 250, Survey 11, 259, Survey 12, 251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53377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238081"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Those</a:t>
            </a:r>
            <a:r>
              <a:rPr lang="en-GB" sz="1800" b="1" dirty="0"/>
              <a:t> </a:t>
            </a:r>
            <a:r>
              <a:rPr lang="en-GB" sz="1800" b="1" dirty="0">
                <a:solidFill>
                  <a:srgbClr val="009690"/>
                </a:solidFill>
                <a:latin typeface="Arial" panose="020B0604020202020204" pitchFamily="34" charset="0"/>
                <a:cs typeface="Arial" panose="020B0604020202020204" pitchFamily="34" charset="0"/>
              </a:rPr>
              <a:t>aged 75+ continue to consistently be </a:t>
            </a:r>
            <a:r>
              <a:rPr lang="en-GB" sz="1800" b="1" dirty="0">
                <a:solidFill>
                  <a:srgbClr val="5C5B5A"/>
                </a:solidFill>
                <a:latin typeface="Arial" panose="020B0604020202020204" pitchFamily="34" charset="0"/>
                <a:cs typeface="Arial" panose="020B0604020202020204" pitchFamily="34" charset="0"/>
              </a:rPr>
              <a:t>far more likely not to have access to enable them to get online all or most of the time, or the skills and support to do so, this is consistent with previous waves</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November – May 2024</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782569"/>
          <a:ext cx="10253332" cy="3989580"/>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(n=105)</a:t>
                      </a:r>
                    </a:p>
                  </a:txBody>
                  <a:tcPr anchor="b"/>
                </a:tc>
                <a:tc>
                  <a:txBody>
                    <a:bodyPr/>
                    <a:lstStyle/>
                    <a:p>
                      <a:pPr algn="ctr"/>
                      <a:r>
                        <a:rPr lang="en-GB" sz="1200"/>
                        <a:t>Aged 75+ (n=69)</a:t>
                      </a:r>
                    </a:p>
                  </a:txBody>
                  <a:tcPr anchor="b"/>
                </a:tc>
                <a:tc>
                  <a:txBody>
                    <a:bodyPr/>
                    <a:lstStyle/>
                    <a:p>
                      <a:pPr algn="ctr"/>
                      <a:r>
                        <a:rPr lang="en-GB" sz="1200"/>
                        <a:t>Disabled respondents (n=152)</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dirty="0">
                          <a:solidFill>
                            <a:schemeClr val="tx1"/>
                          </a:solidFill>
                        </a:rPr>
                        <a:t>11%</a:t>
                      </a:r>
                    </a:p>
                  </a:txBody>
                  <a:tcPr anchor="ctr">
                    <a:noFill/>
                  </a:tcPr>
                </a:tc>
                <a:tc>
                  <a:txBody>
                    <a:bodyPr/>
                    <a:lstStyle/>
                    <a:p>
                      <a:pPr algn="ctr"/>
                      <a:r>
                        <a:rPr lang="en-GB" sz="1400" b="1" dirty="0">
                          <a:solidFill>
                            <a:schemeClr val="tx1"/>
                          </a:solidFill>
                        </a:rPr>
                        <a:t>6%</a:t>
                      </a:r>
                    </a:p>
                  </a:txBody>
                  <a:tcPr anchor="ctr">
                    <a:noFill/>
                  </a:tcPr>
                </a:tc>
                <a:tc>
                  <a:txBody>
                    <a:bodyPr/>
                    <a:lstStyle/>
                    <a:p>
                      <a:pPr algn="ctr"/>
                      <a:r>
                        <a:rPr lang="en-GB" sz="1400" b="1">
                          <a:solidFill>
                            <a:schemeClr val="tx1"/>
                          </a:solidFill>
                        </a:rPr>
                        <a:t>23%</a:t>
                      </a:r>
                    </a:p>
                  </a:txBody>
                  <a:tcPr anchor="ctr">
                    <a:noFill/>
                  </a:tcPr>
                </a:tc>
                <a:tc>
                  <a:txBody>
                    <a:bodyPr/>
                    <a:lstStyle/>
                    <a:p>
                      <a:pPr algn="ctr"/>
                      <a:r>
                        <a:rPr lang="en-GB" sz="1400" b="1">
                          <a:solidFill>
                            <a:schemeClr val="tx1"/>
                          </a:solidFill>
                        </a:rPr>
                        <a:t>22%</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10%</a:t>
                      </a:r>
                    </a:p>
                  </a:txBody>
                  <a:tcPr anchor="ctr">
                    <a:noFill/>
                  </a:tcP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27%</a:t>
                      </a:r>
                    </a:p>
                  </a:txBody>
                  <a:tcPr anchor="ctr">
                    <a:noFill/>
                  </a:tcPr>
                </a:tc>
                <a:tc>
                  <a:txBody>
                    <a:bodyPr/>
                    <a:lstStyle/>
                    <a:p>
                      <a:pPr algn="ctr"/>
                      <a:r>
                        <a:rPr lang="en-GB" sz="1400" b="1">
                          <a:solidFill>
                            <a:schemeClr val="tx1"/>
                          </a:solidFill>
                        </a:rPr>
                        <a:t>17%</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10%</a:t>
                      </a:r>
                    </a:p>
                  </a:txBody>
                  <a:tcPr anchor="ctr">
                    <a:noFill/>
                  </a:tcPr>
                </a:tc>
                <a:tc>
                  <a:txBody>
                    <a:bodyPr/>
                    <a:lstStyle/>
                    <a:p>
                      <a:pPr algn="ctr"/>
                      <a:r>
                        <a:rPr lang="en-GB" sz="1400" b="1"/>
                        <a:t>9%</a:t>
                      </a:r>
                    </a:p>
                  </a:txBody>
                  <a:tcPr anchor="ctr">
                    <a:noFill/>
                  </a:tcPr>
                </a:tc>
                <a:tc>
                  <a:txBody>
                    <a:bodyPr/>
                    <a:lstStyle/>
                    <a:p>
                      <a:pPr algn="ctr"/>
                      <a:r>
                        <a:rPr lang="en-GB" sz="1400" b="1"/>
                        <a:t>26%</a:t>
                      </a:r>
                    </a:p>
                  </a:txBody>
                  <a:tcPr anchor="ctr">
                    <a:noFill/>
                  </a:tcPr>
                </a:tc>
                <a:tc>
                  <a:txBody>
                    <a:bodyPr/>
                    <a:lstStyle/>
                    <a:p>
                      <a:pPr algn="ctr"/>
                      <a:r>
                        <a:rPr lang="en-GB" sz="1400" b="1"/>
                        <a:t>21%</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12%</a:t>
                      </a:r>
                    </a:p>
                  </a:txBody>
                  <a:tcPr anchor="ctr">
                    <a:noFill/>
                  </a:tcPr>
                </a:tc>
                <a:tc>
                  <a:txBody>
                    <a:bodyPr/>
                    <a:lstStyle/>
                    <a:p>
                      <a:pPr algn="ctr"/>
                      <a:r>
                        <a:rPr lang="en-GB" sz="1400" b="1"/>
                        <a:t>5%</a:t>
                      </a:r>
                    </a:p>
                  </a:txBody>
                  <a:tcPr anchor="ctr">
                    <a:noFill/>
                  </a:tcPr>
                </a:tc>
                <a:tc>
                  <a:txBody>
                    <a:bodyPr/>
                    <a:lstStyle/>
                    <a:p>
                      <a:pPr algn="ctr"/>
                      <a:r>
                        <a:rPr lang="en-GB" sz="1400" b="1"/>
                        <a:t>47%</a:t>
                      </a:r>
                    </a:p>
                  </a:txBody>
                  <a:tcPr anchor="ctr">
                    <a:noFill/>
                  </a:tcPr>
                </a:tc>
                <a:tc>
                  <a:txBody>
                    <a:bodyPr/>
                    <a:lstStyle/>
                    <a:p>
                      <a:pPr algn="ctr"/>
                      <a:r>
                        <a:rPr lang="en-GB" sz="1400" b="1"/>
                        <a:t>25%</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16%</a:t>
                      </a:r>
                    </a:p>
                  </a:txBody>
                  <a:tcPr anchor="ctr">
                    <a:noFill/>
                  </a:tcPr>
                </a:tc>
                <a:tc>
                  <a:txBody>
                    <a:bodyPr/>
                    <a:lstStyle/>
                    <a:p>
                      <a:pPr algn="ctr"/>
                      <a:r>
                        <a:rPr lang="en-GB" sz="1400" b="1"/>
                        <a:t>8%</a:t>
                      </a:r>
                    </a:p>
                  </a:txBody>
                  <a:tcPr anchor="ctr">
                    <a:noFill/>
                  </a:tcPr>
                </a:tc>
                <a:tc>
                  <a:txBody>
                    <a:bodyPr/>
                    <a:lstStyle/>
                    <a:p>
                      <a:pPr algn="ctr"/>
                      <a:r>
                        <a:rPr lang="en-GB" sz="1400" b="1"/>
                        <a:t>40%</a:t>
                      </a:r>
                    </a:p>
                  </a:txBody>
                  <a:tcPr anchor="ctr">
                    <a:noFill/>
                  </a:tcPr>
                </a:tc>
                <a:tc>
                  <a:txBody>
                    <a:bodyPr/>
                    <a:lstStyle/>
                    <a:p>
                      <a:pPr algn="ctr"/>
                      <a:r>
                        <a:rPr lang="en-GB" sz="1400" b="1" dirty="0"/>
                        <a:t>22%</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4869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6500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2313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577770" y="483621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760, </a:t>
            </a:r>
            <a:r>
              <a:rPr lang="en-GB" sz="1000">
                <a:solidFill>
                  <a:srgbClr val="FFFFFF">
                    <a:lumMod val="50000"/>
                  </a:srgbClr>
                </a:solidFill>
                <a:latin typeface="Arial" panose="020B0604020202020204" pitchFamily="34" charset="0"/>
                <a:cs typeface="Arial" panose="020B0604020202020204" pitchFamily="34" charset="0"/>
              </a:rPr>
              <a:t>Survey 10, 250, Survey 11, 259, Survey 12, 251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613289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8959021-6AF4-30F5-F144-6A37F0ADE0BB}"/>
              </a:ext>
            </a:extLst>
          </p:cNvPr>
          <p:cNvSpPr txBox="1">
            <a:spLocks noGrp="1"/>
          </p:cNvSpPr>
          <p:nvPr>
            <p:ph type="title" idx="4294967295"/>
          </p:nvPr>
        </p:nvSpPr>
        <p:spPr>
          <a:xfrm>
            <a:off x="120406" y="152933"/>
            <a:ext cx="1161513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9690"/>
                </a:solidFill>
                <a:effectLst/>
                <a:uLnTx/>
                <a:uFillTx/>
                <a:latin typeface="Arial" panose="020B0604020202020204" pitchFamily="34" charset="0"/>
                <a:ea typeface="+mj-ea"/>
                <a:cs typeface="Arial" panose="020B0604020202020204" pitchFamily="34" charset="0"/>
              </a:rPr>
              <a:t>Wave-on-wave trends: </a:t>
            </a:r>
            <a:r>
              <a:rPr kumimoji="0" lang="en-GB"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May shows that there has been a significant increase in those who are completely digitally excluded, with an increase of 4pp since February. However, it is highly likely that these changes are driven by sample composition – see slide 93 for more details</a:t>
            </a:r>
            <a:endParaRPr kumimoji="0" lang="en-US"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graphicFrame>
        <p:nvGraphicFramePr>
          <p:cNvPr id="3" name="Table Placeholder 6" descr="Column chart showing the proportion of respondents who answer 0 to 3 to statements at the previous question. 60% answer 0 to 3 to none of the statements, 66% in Feb. ">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198692026"/>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77FF7991-DC92-F094-2B4C-ED5DA40B55DA}"/>
              </a:ext>
              <a:ext uri="{C183D7F6-B498-43B3-948B-1728B52AA6E4}">
                <adec:decorative xmlns:adec="http://schemas.microsoft.com/office/drawing/2017/decorative" val="1"/>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 name="Arrow: Down 1">
            <a:extLst>
              <a:ext uri="{FF2B5EF4-FFF2-40B4-BE49-F238E27FC236}">
                <a16:creationId xmlns:a16="http://schemas.microsoft.com/office/drawing/2014/main" id="{FC1AC5E1-F913-781B-1024-D365875226CC}"/>
              </a:ext>
              <a:ext uri="{C183D7F6-B498-43B3-948B-1728B52AA6E4}">
                <adec:decorative xmlns:adec="http://schemas.microsoft.com/office/drawing/2017/decorative" val="1"/>
              </a:ext>
            </a:extLst>
          </p:cNvPr>
          <p:cNvSpPr/>
          <p:nvPr/>
        </p:nvSpPr>
        <p:spPr>
          <a:xfrm rot="10800000">
            <a:off x="11474251" y="445818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dirty="0">
                <a:solidFill>
                  <a:srgbClr val="FFFFFF">
                    <a:lumMod val="50000"/>
                  </a:srgbClr>
                </a:solidFill>
                <a:latin typeface="Arial" panose="020B0604020202020204" pitchFamily="34" charset="0"/>
                <a:cs typeface="Arial" panose="020B0604020202020204" pitchFamily="34" charset="0"/>
              </a:rPr>
              <a:t>Unweighted base: S10+11+12 total; 760; Survey 10, 250, Survey 11, 259, Survey 12, 251 (Telephone respondents/ Face to Face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99363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923330"/>
          </a:xfrm>
        </p:spPr>
        <p:txBody>
          <a:bodyPr vert="horz" wrap="square" anchor="t">
            <a:spAutoFit/>
          </a:bodyPr>
          <a:lstStyle/>
          <a:p>
            <a:pPr>
              <a:lnSpc>
                <a:spcPct val="100000"/>
              </a:lnSpc>
            </a:pPr>
            <a:r>
              <a:rPr lang="en-GB" sz="1800" b="1" dirty="0">
                <a:solidFill>
                  <a:srgbClr val="009690"/>
                </a:solidFill>
                <a:latin typeface="Arial" panose="020B0604020202020204" pitchFamily="34" charset="0"/>
                <a:cs typeface="Arial" panose="020B0604020202020204" pitchFamily="34" charset="0"/>
              </a:rPr>
              <a:t>Longer term trends: </a:t>
            </a:r>
            <a:r>
              <a:rPr lang="en-GB" sz="1800" b="1" dirty="0">
                <a:solidFill>
                  <a:srgbClr val="5C5B5A"/>
                </a:solidFill>
                <a:latin typeface="Arial" panose="020B0604020202020204" pitchFamily="34" charset="0"/>
                <a:cs typeface="Arial" panose="020B0604020202020204" pitchFamily="34" charset="0"/>
              </a:rPr>
              <a:t>It appears that the proportion of respondents experiencing any form of digital exclusion has increased, with respondents aged 75+ or those with a disability reporting substantially higher levels of digital exclusion. Again, sample composition is highly likely to be impacting this data</a:t>
            </a:r>
          </a:p>
        </p:txBody>
      </p:sp>
      <p:graphicFrame>
        <p:nvGraphicFramePr>
          <p:cNvPr id="37" name="Table Placeholder 6" descr="Column chart showing the proportion of respondents who are experiencing some form of digital exclusion. 64% are not experiencing any form of digital exclusion in Spring 2023, down from 68% in surveys 7 to 9">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183313462"/>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3656985" y="2033338"/>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1 or more aspect of digital exclusion...</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3388537" y="2312260"/>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S7-9</a:t>
                      </a:r>
                    </a:p>
                  </a:txBody>
                  <a:tcPr>
                    <a:solidFill>
                      <a:srgbClr val="5C5B5A">
                        <a:alpha val="21000"/>
                      </a:srgbClr>
                    </a:solidFill>
                  </a:tcPr>
                </a:tc>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28%</a:t>
                      </a:r>
                    </a:p>
                  </a:txBody>
                  <a:tcPr>
                    <a:solidFill>
                      <a:srgbClr val="5C5B5A">
                        <a:alpha val="21000"/>
                      </a:srgbClr>
                    </a:solidFill>
                  </a:tcPr>
                </a:tc>
                <a:tc>
                  <a:txBody>
                    <a:bodyPr/>
                    <a:lstStyle/>
                    <a:p>
                      <a:pPr algn="ctr"/>
                      <a:r>
                        <a:rPr lang="en-GB" sz="1400" b="1">
                          <a:solidFill>
                            <a:srgbClr val="5C5B5A"/>
                          </a:solidFill>
                          <a:latin typeface="Arial"/>
                          <a:cs typeface="Arial"/>
                        </a:rPr>
                        <a:t>62%</a:t>
                      </a:r>
                    </a:p>
                  </a:txBody>
                  <a:tcPr>
                    <a:solidFill>
                      <a:srgbClr val="5C5B5A">
                        <a:alpha val="21000"/>
                      </a:srgbClr>
                    </a:solidFill>
                  </a:tcPr>
                </a:tc>
                <a:tc>
                  <a:txBody>
                    <a:bodyPr/>
                    <a:lstStyle/>
                    <a:p>
                      <a:pPr algn="ctr"/>
                      <a:r>
                        <a:rPr lang="en-GB" sz="1400" b="1">
                          <a:solidFill>
                            <a:srgbClr val="5C5B5A"/>
                          </a:solidFill>
                          <a:latin typeface="Arial"/>
                          <a:cs typeface="Arial"/>
                        </a:rPr>
                        <a:t>40%</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S10-12</a:t>
                      </a:r>
                    </a:p>
                  </a:txBody>
                  <a:tcPr>
                    <a:solidFill>
                      <a:srgbClr val="5C5B5A">
                        <a:alpha val="21000"/>
                      </a:srgbClr>
                    </a:solidFill>
                  </a:tcPr>
                </a:tc>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27%</a:t>
                      </a:r>
                    </a:p>
                  </a:txBody>
                  <a:tcPr>
                    <a:solidFill>
                      <a:srgbClr val="5C5B5A">
                        <a:alpha val="21000"/>
                      </a:srgbClr>
                    </a:solidFill>
                  </a:tcPr>
                </a:tc>
                <a:tc>
                  <a:txBody>
                    <a:bodyPr/>
                    <a:lstStyle/>
                    <a:p>
                      <a:pPr algn="ctr"/>
                      <a:r>
                        <a:rPr lang="en-GB" sz="1400" b="1">
                          <a:solidFill>
                            <a:srgbClr val="5C5B5A"/>
                          </a:solidFill>
                          <a:latin typeface="Arial"/>
                          <a:cs typeface="Arial"/>
                        </a:rPr>
                        <a:t>70%</a:t>
                      </a:r>
                    </a:p>
                  </a:txBody>
                  <a:tcPr>
                    <a:solidFill>
                      <a:srgbClr val="5C5B5A">
                        <a:alpha val="21000"/>
                      </a:srgbClr>
                    </a:solidFill>
                  </a:tcPr>
                </a:tc>
                <a:tc>
                  <a:txBody>
                    <a:bodyPr/>
                    <a:lstStyle/>
                    <a:p>
                      <a:pPr algn="ctr"/>
                      <a:r>
                        <a:rPr lang="en-GB" sz="1400" b="1">
                          <a:solidFill>
                            <a:srgbClr val="5C5B5A"/>
                          </a:solidFill>
                          <a:latin typeface="Arial"/>
                          <a:cs typeface="Arial"/>
                        </a:rPr>
                        <a:t>56%</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75016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S7-9 (749), S10-12 (760)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 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27470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Just over 1 in 10 respondents say they are </a:t>
            </a:r>
            <a:r>
              <a:rPr lang="en-GB" sz="1800" b="1" dirty="0">
                <a:solidFill>
                  <a:srgbClr val="009690"/>
                </a:solidFill>
                <a:latin typeface="Arial" panose="020B0604020202020204" pitchFamily="34" charset="0"/>
                <a:cs typeface="Arial" panose="020B0604020202020204" pitchFamily="34" charset="0"/>
              </a:rPr>
              <a:t>not confident using digital services online, </a:t>
            </a:r>
            <a:r>
              <a:rPr lang="en-GB" sz="1800" b="1" dirty="0">
                <a:solidFill>
                  <a:srgbClr val="5C5B5A"/>
                </a:solidFill>
                <a:latin typeface="Arial" panose="020B0604020202020204" pitchFamily="34" charset="0"/>
                <a:cs typeface="Arial" panose="020B0604020202020204" pitchFamily="34" charset="0"/>
              </a:rPr>
              <a:t>with 1 in 10 saying others in their household are not confident. This has largely remained in line with February. Those aged 65+ living on their own, and disabled respondents are more likely to not be confident. </a:t>
            </a:r>
          </a:p>
        </p:txBody>
      </p:sp>
      <p:graphicFrame>
        <p:nvGraphicFramePr>
          <p:cNvPr id="5" name="Chart 4" descr="Stacked bar chart showing that 13% of respondents do not feel confident in using digital services online. 10%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214925853"/>
              </p:ext>
            </p:extLst>
          </p:nvPr>
        </p:nvGraphicFramePr>
        <p:xfrm>
          <a:off x="257452" y="1217928"/>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2536515"/>
            <a:chOff x="6895709" y="343639"/>
            <a:chExt cx="5204392" cy="945186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18%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575509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(59%)</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a:t>
              </a:r>
              <a:r>
                <a:rPr lang="en-GB" sz="1200">
                  <a:solidFill>
                    <a:srgbClr val="5C5B5A"/>
                  </a:solidFill>
                  <a:latin typeface="Arial" panose="020B0604020202020204" pitchFamily="34" charset="0"/>
                  <a:cs typeface="Arial" panose="020B0604020202020204" pitchFamily="34" charset="0"/>
                </a:rPr>
                <a:t>57</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(42%)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(33%)</a:t>
              </a:r>
              <a:r>
                <a:rPr lang="en-GB" sz="1200">
                  <a:solidFill>
                    <a:srgbClr val="5C5B5A"/>
                  </a:solidFill>
                  <a:latin typeface="Arial" panose="020B0604020202020204" pitchFamily="34" charset="0"/>
                  <a:cs typeface="Arial" panose="020B0604020202020204" pitchFamily="34" charset="0"/>
                </a:rPr>
                <a:t> including those with a mobility disability (50%)</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59" y="4698460"/>
            <a:ext cx="194855" cy="400785"/>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49817" y="475990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13%</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7" y="4799040"/>
            <a:ext cx="94029" cy="300205"/>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843391" y="4844663"/>
            <a:ext cx="359073" cy="215444"/>
          </a:xfrm>
          <a:prstGeom prst="rect">
            <a:avLst/>
          </a:prstGeom>
          <a:noFill/>
        </p:spPr>
        <p:txBody>
          <a:bodyPr wrap="none" lIns="0" tIns="0" rIns="0" bIns="0" rtlCol="0">
            <a:spAutoFit/>
          </a:bodyPr>
          <a:lstStyle/>
          <a:p>
            <a:pPr>
              <a:defRPr/>
            </a:pPr>
            <a:r>
              <a:rPr lang="en-GB" sz="1400" b="1">
                <a:solidFill>
                  <a:srgbClr val="5C5B5A"/>
                </a:solidFill>
                <a:latin typeface="Arial"/>
              </a:rPr>
              <a:t>10%</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3260329"/>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49" y="5859123"/>
            <a:ext cx="4592628" cy="646331"/>
          </a:xfrm>
          <a:prstGeom prst="rect">
            <a:avLst/>
          </a:prstGeom>
          <a:noFill/>
        </p:spPr>
        <p:txBody>
          <a:bodyPr wrap="square" lIns="0" tIns="0" rIns="0" bIns="0" rtlCol="0">
            <a:spAutoFit/>
          </a:bodyPr>
          <a:lstStyle/>
          <a:p>
            <a:pPr algn="ctr">
              <a:defRPr/>
            </a:pPr>
            <a:r>
              <a:rPr lang="en-GB" sz="1400" b="1">
                <a:solidFill>
                  <a:srgbClr val="5C5B5A"/>
                </a:solidFill>
                <a:latin typeface="Arial"/>
              </a:rPr>
              <a:t>18%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760</a:t>
            </a:r>
            <a:r>
              <a:rPr lang="en-GB" sz="1000">
                <a:solidFill>
                  <a:srgbClr val="FFFFFF">
                    <a:lumMod val="50000"/>
                  </a:srgbClr>
                </a:solidFill>
                <a:latin typeface="Arial" panose="020B0604020202020204" pitchFamily="34" charset="0"/>
                <a:cs typeface="Arial" panose="020B0604020202020204" pitchFamily="34" charset="0"/>
              </a:rPr>
              <a:t>, Survey 10, 250, Survey 11, 259, Survey 12, 251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658415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Around 1 in 5 (21%) of households </a:t>
            </a:r>
            <a:r>
              <a:rPr lang="en-GB" sz="1800" b="1" dirty="0">
                <a:solidFill>
                  <a:srgbClr val="009690"/>
                </a:solidFill>
                <a:latin typeface="Arial" panose="020B0604020202020204" pitchFamily="34" charset="0"/>
                <a:cs typeface="Arial" panose="020B0604020202020204" pitchFamily="34" charset="0"/>
              </a:rPr>
              <a:t>use digital services</a:t>
            </a:r>
            <a:r>
              <a:rPr lang="en-GB" sz="1800" b="1" dirty="0">
                <a:solidFill>
                  <a:schemeClr val="tx1">
                    <a:lumMod val="65000"/>
                    <a:lumOff val="35000"/>
                  </a:schemeClr>
                </a:solidFill>
                <a:latin typeface="Arial" panose="020B0604020202020204" pitchFamily="34" charset="0"/>
                <a:cs typeface="Arial" panose="020B0604020202020204" pitchFamily="34" charset="0"/>
              </a:rPr>
              <a:t> but want to use them more. Just 1% of people who do not use digital services online want to be able to do so</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4105920"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a:t>
            </a:r>
            <a:r>
              <a:rPr lang="en-GB" dirty="0">
                <a:solidFill>
                  <a:srgbClr val="5C5B5A"/>
                </a:solidFill>
                <a:latin typeface="Arial"/>
              </a:rPr>
              <a:t>  </a:t>
            </a:r>
            <a:r>
              <a:rPr kumimoji="0" lang="en-GB" sz="1600" b="1" i="0" u="none" strike="noStrike" kern="1200" cap="none" spc="0" normalizeH="0" baseline="0" noProof="0" dirty="0">
                <a:ln>
                  <a:noFill/>
                </a:ln>
                <a:solidFill>
                  <a:srgbClr val="5C5B5A"/>
                </a:solidFill>
                <a:effectLst/>
                <a:uLnTx/>
                <a:uFillTx/>
                <a:latin typeface="Arial"/>
                <a:ea typeface="+mn-ea"/>
                <a:cs typeface="+mn-cs"/>
              </a:rPr>
              <a:t> </a:t>
            </a:r>
            <a:r>
              <a:rPr lang="en-GB" dirty="0">
                <a:solidFill>
                  <a:srgbClr val="5C5B5A"/>
                </a:solidFill>
                <a:latin typeface="Arial"/>
              </a:rPr>
              <a:t>(November – May 2024)</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10% use digital services online and want to use them less. 6% of others in their household use digital services online and want to use them less. 15% use digital services online and want to use them more. 19%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133904826"/>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760</a:t>
            </a:r>
            <a:r>
              <a:rPr lang="en-GB" sz="1000">
                <a:solidFill>
                  <a:srgbClr val="FFFFFF">
                    <a:lumMod val="50000"/>
                  </a:srgbClr>
                </a:solidFill>
                <a:latin typeface="Arial"/>
                <a:cs typeface="Arial" panose="020B0604020202020204" pitchFamily="34" charset="0"/>
              </a:rPr>
              <a:t>, </a:t>
            </a:r>
            <a:r>
              <a:rPr lang="en-GB" sz="1000">
                <a:solidFill>
                  <a:srgbClr val="FFFFFF">
                    <a:lumMod val="50000"/>
                  </a:srgbClr>
                </a:solidFill>
                <a:latin typeface="Arial" panose="020B0604020202020204" pitchFamily="34" charset="0"/>
                <a:cs typeface="Arial" panose="020B0604020202020204" pitchFamily="34" charset="0"/>
              </a:rPr>
              <a:t>Survey 10, 250, Survey 11, 259, Survey 12, 251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04834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3126707825"/>
              </p:ext>
            </p:extLst>
          </p:nvPr>
        </p:nvGraphicFramePr>
        <p:xfrm>
          <a:off x="484435" y="3959609"/>
          <a:ext cx="5728105" cy="115200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8</a:t>
                      </a:r>
                      <a:r>
                        <a:rPr lang="en-GB" sz="1400" b="1" u="sng" dirty="0">
                          <a:solidFill>
                            <a:schemeClr val="bg1"/>
                          </a:solidFill>
                          <a:latin typeface="Arial"/>
                          <a:cs typeface="Arial"/>
                        </a:rPr>
                        <a:t>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dirty="0">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8</a:t>
                      </a:r>
                      <a:r>
                        <a:rPr lang="en-GB" sz="1400" b="1" u="sng" dirty="0">
                          <a:solidFill>
                            <a:schemeClr val="bg1"/>
                          </a:solidFill>
                          <a:latin typeface="Arial"/>
                          <a:cs typeface="Arial"/>
                        </a:rPr>
                        <a:t>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Key demographics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8</a:t>
                      </a:r>
                      <a:r>
                        <a:rPr lang="en-GB" sz="1400" b="1" u="sng" dirty="0">
                          <a:solidFill>
                            <a:schemeClr val="bg1"/>
                          </a:solidFill>
                          <a:latin typeface="Arial"/>
                          <a:cs typeface="Arial"/>
                        </a:rPr>
                        <a:t>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algn="l" rtl="0" eaLnBrk="1" latinLnBrk="0" hangingPunct="1"/>
                      <a:r>
                        <a:rPr lang="en-GB" sz="1400" b="1" kern="1200">
                          <a:solidFill>
                            <a:schemeClr val="bg1"/>
                          </a:solidFill>
                          <a:latin typeface="Arial"/>
                          <a:ea typeface="+mn-ea"/>
                          <a:cs typeface="Arial"/>
                        </a:rPr>
                        <a:t>Significance Testing and statistical difference </a:t>
                      </a:r>
                      <a:endParaRPr lang="en-GB" sz="1400" b="1" kern="120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8</a:t>
                      </a:r>
                      <a:r>
                        <a:rPr lang="en-GB" sz="1400" b="1" u="sng" dirty="0">
                          <a:solidFill>
                            <a:schemeClr val="bg1"/>
                          </a:solidFill>
                          <a:latin typeface="Arial"/>
                          <a:cs typeface="Arial"/>
                        </a:rPr>
                        <a:t>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bl>
          </a:graphicData>
        </a:graphic>
      </p:graphicFrame>
    </p:spTree>
    <p:extLst>
      <p:ext uri="{BB962C8B-B14F-4D97-AF65-F5344CB8AC3E}">
        <p14:creationId xmlns:p14="http://schemas.microsoft.com/office/powerpoint/2010/main" val="10720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2641108"/>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The Greater Manchester Residents' Survey investigates the four measures of personal wellbeing commonly asked in national surveys – life satisfaction, anxiety, happiness and feelings that things done in life are worthwhile. Up until April 2023 (survey 6), due to survey time constraints, questions were asked only on the first two of these measures; changes across the survey have more recently allowed us to make capacity for exploring wellbeing in broader terms. As this is now the sixth time that we have asked all four questions, findings in relation to wellbeing are becoming more robust at different spatial levels and for different sub-groups.</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dirty="0">
                <a:solidFill>
                  <a:schemeClr val="bg1"/>
                </a:solidFill>
                <a:latin typeface="Arial"/>
                <a:cs typeface="Arial"/>
              </a:rPr>
              <a:t>The wellbeing questions used are replicated from the </a:t>
            </a:r>
            <a:r>
              <a:rPr lang="en-GB" sz="1400" dirty="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dirty="0">
                <a:solidFill>
                  <a:schemeClr val="bg1"/>
                </a:solidFill>
                <a:latin typeface="Arial"/>
                <a:cs typeface="Arial"/>
              </a:rPr>
              <a:t>. These are nationally recognised metrics, used in their current form since 2011. </a:t>
            </a:r>
          </a:p>
          <a:p>
            <a:pPr>
              <a:lnSpc>
                <a:spcPct val="114000"/>
              </a:lnSpc>
              <a:spcAft>
                <a:spcPts val="1400"/>
              </a:spcAft>
            </a:pPr>
            <a:r>
              <a:rPr lang="en-GB" sz="1400" dirty="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dirty="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dirty="0">
                <a:solidFill>
                  <a:schemeClr val="bg1"/>
                </a:solidFill>
                <a:latin typeface="Arial"/>
                <a:cs typeface="Arial"/>
              </a:rPr>
              <a:t>. </a:t>
            </a:r>
          </a:p>
        </p:txBody>
      </p:sp>
    </p:spTree>
    <p:custDataLst>
      <p:tags r:id="rId1"/>
    </p:custDataLst>
    <p:extLst>
      <p:ext uri="{BB962C8B-B14F-4D97-AF65-F5344CB8AC3E}">
        <p14:creationId xmlns:p14="http://schemas.microsoft.com/office/powerpoint/2010/main" val="627876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a:latin typeface="Arial"/>
                <a:ea typeface="+mn-ea"/>
                <a:cs typeface="+mn-cs"/>
              </a:rPr>
              <a:t>More detail on changes in survey methodology</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dirty="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r>
              <a:rPr lang="en-GB" sz="1400" dirty="0">
                <a:latin typeface="Arial" panose="020B0604020202020204"/>
              </a:rPr>
              <a:t>The renewal of the Residents’ Survey for another six waves provided an opportunity to update our methodology to improve robustness.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river sampling to online rapid</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means we are better able to target underrepresented digital users and extend our reach outside those who are typically found on panels. Previously, we were not able to set hard quotas on river sampling, however by partnering with Find Out Now on this methodological change, we are now able to set hard quotas and control the sample makeup more accurately. Alongside enjoying better control and a more extensive scope over residents, sample analysis confirms online rapid sampling has the same data quality river sampling offers. </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telephone to face-to-face</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ensures improved delivery of an interviewer-led offline approach. This change allows for a higher degree of control over fieldwork progress, whilst still ensuring traditional offline groups are reached,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dirty="0">
                <a:latin typeface="Arial" panose="020B0604020202020204"/>
              </a:rPr>
              <a:t>Overall, the changes to the sampling approach were made to upgrade our approach while still ensuring the quality of data produced.</a:t>
            </a:r>
            <a:endParaRPr lang="en-GB" sz="1400" dirty="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2851504469"/>
              </p:ext>
            </p:extLst>
          </p:nvPr>
        </p:nvGraphicFramePr>
        <p:xfrm>
          <a:off x="1995055" y="981512"/>
          <a:ext cx="8128000" cy="1219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96213975"/>
                    </a:ext>
                  </a:extLst>
                </a:gridCol>
                <a:gridCol w="4064000">
                  <a:extLst>
                    <a:ext uri="{9D8B030D-6E8A-4147-A177-3AD203B41FA5}">
                      <a16:colId xmlns:a16="http://schemas.microsoft.com/office/drawing/2014/main" val="2606647237"/>
                    </a:ext>
                  </a:extLst>
                </a:gridCol>
              </a:tblGrid>
              <a:tr h="285226">
                <a:tc>
                  <a:txBody>
                    <a:bodyPr/>
                    <a:lstStyle/>
                    <a:p>
                      <a:pPr algn="ctr"/>
                      <a:r>
                        <a:rPr lang="en-GB" sz="1400"/>
                        <a:t>Surveys 1-11</a:t>
                      </a:r>
                    </a:p>
                  </a:txBody>
                  <a:tcPr/>
                </a:tc>
                <a:tc>
                  <a:txBody>
                    <a:bodyPr/>
                    <a:lstStyle/>
                    <a:p>
                      <a:pPr algn="ctr"/>
                      <a:r>
                        <a:rPr lang="en-GB" sz="1400"/>
                        <a:t>Surveys 12 onwards</a:t>
                      </a:r>
                    </a:p>
                  </a:txBody>
                  <a:tcPr/>
                </a:tc>
                <a:extLst>
                  <a:ext uri="{0D108BD9-81ED-4DB2-BD59-A6C34878D82A}">
                    <a16:rowId xmlns:a16="http://schemas.microsoft.com/office/drawing/2014/main" val="3321104939"/>
                  </a:ext>
                </a:extLst>
              </a:tr>
              <a:tr h="285226">
                <a:tc>
                  <a:txBody>
                    <a:bodyPr/>
                    <a:lstStyle/>
                    <a:p>
                      <a:pPr algn="ctr"/>
                      <a:r>
                        <a:rPr lang="en-GB" sz="140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panels (n=750)</a:t>
                      </a:r>
                    </a:p>
                  </a:txBody>
                  <a:tcPr/>
                </a:tc>
                <a:extLst>
                  <a:ext uri="{0D108BD9-81ED-4DB2-BD59-A6C34878D82A}">
                    <a16:rowId xmlns:a16="http://schemas.microsoft.com/office/drawing/2014/main" val="3571694846"/>
                  </a:ext>
                </a:extLst>
              </a:tr>
              <a:tr h="285226">
                <a:tc>
                  <a:txBody>
                    <a:bodyPr/>
                    <a:lstStyle/>
                    <a:p>
                      <a:pPr algn="ctr"/>
                      <a:r>
                        <a:rPr lang="en-GB" sz="140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rapid sampling (n=500)</a:t>
                      </a:r>
                    </a:p>
                  </a:txBody>
                  <a:tcPr/>
                </a:tc>
                <a:extLst>
                  <a:ext uri="{0D108BD9-81ED-4DB2-BD59-A6C34878D82A}">
                    <a16:rowId xmlns:a16="http://schemas.microsoft.com/office/drawing/2014/main" val="2331407590"/>
                  </a:ext>
                </a:extLst>
              </a:tr>
              <a:tr h="285226">
                <a:tc>
                  <a:txBody>
                    <a:bodyPr/>
                    <a:lstStyle/>
                    <a:p>
                      <a:pPr algn="ctr"/>
                      <a:r>
                        <a:rPr lang="en-GB" sz="140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Face-to-face sampling (n=250)</a:t>
                      </a:r>
                    </a:p>
                  </a:txBody>
                  <a:tcPr/>
                </a:tc>
                <a:extLst>
                  <a:ext uri="{0D108BD9-81ED-4DB2-BD59-A6C34878D82A}">
                    <a16:rowId xmlns:a16="http://schemas.microsoft.com/office/drawing/2014/main" val="92102449"/>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1187680404"/>
              </p:ext>
            </p:extLst>
          </p:nvPr>
        </p:nvGraphicFramePr>
        <p:xfrm>
          <a:off x="426080" y="690283"/>
          <a:ext cx="11380442" cy="4215688"/>
        </p:xfrm>
        <a:graphic>
          <a:graphicData uri="http://schemas.openxmlformats.org/drawingml/2006/table">
            <a:tbl>
              <a:tblPr firstRow="1" bandRow="1">
                <a:tableStyleId>{D7AC3CCA-C797-4891-BE02-D94E43425B78}</a:tableStyleId>
              </a:tblPr>
              <a:tblGrid>
                <a:gridCol w="1214810">
                  <a:extLst>
                    <a:ext uri="{9D8B030D-6E8A-4147-A177-3AD203B41FA5}">
                      <a16:colId xmlns:a16="http://schemas.microsoft.com/office/drawing/2014/main" val="2475330351"/>
                    </a:ext>
                  </a:extLst>
                </a:gridCol>
                <a:gridCol w="847136">
                  <a:extLst>
                    <a:ext uri="{9D8B030D-6E8A-4147-A177-3AD203B41FA5}">
                      <a16:colId xmlns:a16="http://schemas.microsoft.com/office/drawing/2014/main" val="1879578340"/>
                    </a:ext>
                  </a:extLst>
                </a:gridCol>
                <a:gridCol w="847136">
                  <a:extLst>
                    <a:ext uri="{9D8B030D-6E8A-4147-A177-3AD203B41FA5}">
                      <a16:colId xmlns:a16="http://schemas.microsoft.com/office/drawing/2014/main" val="1245112500"/>
                    </a:ext>
                  </a:extLst>
                </a:gridCol>
                <a:gridCol w="847136">
                  <a:extLst>
                    <a:ext uri="{9D8B030D-6E8A-4147-A177-3AD203B41FA5}">
                      <a16:colId xmlns:a16="http://schemas.microsoft.com/office/drawing/2014/main" val="463256089"/>
                    </a:ext>
                  </a:extLst>
                </a:gridCol>
                <a:gridCol w="847136">
                  <a:extLst>
                    <a:ext uri="{9D8B030D-6E8A-4147-A177-3AD203B41FA5}">
                      <a16:colId xmlns:a16="http://schemas.microsoft.com/office/drawing/2014/main" val="3989623761"/>
                    </a:ext>
                  </a:extLst>
                </a:gridCol>
                <a:gridCol w="847136">
                  <a:extLst>
                    <a:ext uri="{9D8B030D-6E8A-4147-A177-3AD203B41FA5}">
                      <a16:colId xmlns:a16="http://schemas.microsoft.com/office/drawing/2014/main" val="2669063577"/>
                    </a:ext>
                  </a:extLst>
                </a:gridCol>
                <a:gridCol w="847136">
                  <a:extLst>
                    <a:ext uri="{9D8B030D-6E8A-4147-A177-3AD203B41FA5}">
                      <a16:colId xmlns:a16="http://schemas.microsoft.com/office/drawing/2014/main" val="2313577419"/>
                    </a:ext>
                  </a:extLst>
                </a:gridCol>
                <a:gridCol w="847136">
                  <a:extLst>
                    <a:ext uri="{9D8B030D-6E8A-4147-A177-3AD203B41FA5}">
                      <a16:colId xmlns:a16="http://schemas.microsoft.com/office/drawing/2014/main" val="1224113153"/>
                    </a:ext>
                  </a:extLst>
                </a:gridCol>
                <a:gridCol w="847136">
                  <a:extLst>
                    <a:ext uri="{9D8B030D-6E8A-4147-A177-3AD203B41FA5}">
                      <a16:colId xmlns:a16="http://schemas.microsoft.com/office/drawing/2014/main" val="2888558591"/>
                    </a:ext>
                  </a:extLst>
                </a:gridCol>
                <a:gridCol w="847136">
                  <a:extLst>
                    <a:ext uri="{9D8B030D-6E8A-4147-A177-3AD203B41FA5}">
                      <a16:colId xmlns:a16="http://schemas.microsoft.com/office/drawing/2014/main" val="2589896462"/>
                    </a:ext>
                  </a:extLst>
                </a:gridCol>
                <a:gridCol w="847136">
                  <a:extLst>
                    <a:ext uri="{9D8B030D-6E8A-4147-A177-3AD203B41FA5}">
                      <a16:colId xmlns:a16="http://schemas.microsoft.com/office/drawing/2014/main" val="211608633"/>
                    </a:ext>
                  </a:extLst>
                </a:gridCol>
                <a:gridCol w="847136">
                  <a:extLst>
                    <a:ext uri="{9D8B030D-6E8A-4147-A177-3AD203B41FA5}">
                      <a16:colId xmlns:a16="http://schemas.microsoft.com/office/drawing/2014/main" val="4035907083"/>
                    </a:ext>
                  </a:extLst>
                </a:gridCol>
                <a:gridCol w="847136">
                  <a:extLst>
                    <a:ext uri="{9D8B030D-6E8A-4147-A177-3AD203B41FA5}">
                      <a16:colId xmlns:a16="http://schemas.microsoft.com/office/drawing/2014/main" val="3959142110"/>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 May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 Sept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29 Jan 24 </a:t>
                      </a:r>
                      <a:endParaRPr lang="en-GB" sz="1200" b="0"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May 24</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18 Sept 23 </a:t>
                      </a:r>
                      <a:endParaRPr lang="en-GB" sz="1200" b="0"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Feb </a:t>
                      </a:r>
                      <a:r>
                        <a:rPr lang="en-GB" sz="1200" b="0" kern="1200" noProof="0">
                          <a:solidFill>
                            <a:srgbClr val="5C5B5A"/>
                          </a:solidFill>
                          <a:latin typeface="Arial"/>
                          <a:ea typeface="+mn-ea"/>
                          <a:cs typeface="Arial"/>
                        </a:rPr>
                        <a:t>24</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May 24</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July 2023 </a:t>
                      </a:r>
                      <a:endParaRPr lang="en-GB" sz="1100" b="0"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July 2024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1551</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Online rapid (previously 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4825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4160828038"/>
              </p:ext>
            </p:extLst>
          </p:nvPr>
        </p:nvGraphicFramePr>
        <p:xfrm>
          <a:off x="519954" y="914400"/>
          <a:ext cx="11161052" cy="4195480"/>
        </p:xfrm>
        <a:graphic>
          <a:graphicData uri="http://schemas.openxmlformats.org/drawingml/2006/table">
            <a:tbl>
              <a:tblPr firstRow="1" bandRow="1">
                <a:tableStyleId>{D7AC3CCA-C797-4891-BE02-D94E43425B78}</a:tableStyleId>
              </a:tblPr>
              <a:tblGrid>
                <a:gridCol w="1257584">
                  <a:extLst>
                    <a:ext uri="{9D8B030D-6E8A-4147-A177-3AD203B41FA5}">
                      <a16:colId xmlns:a16="http://schemas.microsoft.com/office/drawing/2014/main" val="1657065372"/>
                    </a:ext>
                  </a:extLst>
                </a:gridCol>
                <a:gridCol w="825289">
                  <a:extLst>
                    <a:ext uri="{9D8B030D-6E8A-4147-A177-3AD203B41FA5}">
                      <a16:colId xmlns:a16="http://schemas.microsoft.com/office/drawing/2014/main" val="2117730278"/>
                    </a:ext>
                  </a:extLst>
                </a:gridCol>
                <a:gridCol w="825289">
                  <a:extLst>
                    <a:ext uri="{9D8B030D-6E8A-4147-A177-3AD203B41FA5}">
                      <a16:colId xmlns:a16="http://schemas.microsoft.com/office/drawing/2014/main" val="886160411"/>
                    </a:ext>
                  </a:extLst>
                </a:gridCol>
                <a:gridCol w="825289">
                  <a:extLst>
                    <a:ext uri="{9D8B030D-6E8A-4147-A177-3AD203B41FA5}">
                      <a16:colId xmlns:a16="http://schemas.microsoft.com/office/drawing/2014/main" val="2118861217"/>
                    </a:ext>
                  </a:extLst>
                </a:gridCol>
                <a:gridCol w="825289">
                  <a:extLst>
                    <a:ext uri="{9D8B030D-6E8A-4147-A177-3AD203B41FA5}">
                      <a16:colId xmlns:a16="http://schemas.microsoft.com/office/drawing/2014/main" val="1048187716"/>
                    </a:ext>
                  </a:extLst>
                </a:gridCol>
                <a:gridCol w="825289">
                  <a:extLst>
                    <a:ext uri="{9D8B030D-6E8A-4147-A177-3AD203B41FA5}">
                      <a16:colId xmlns:a16="http://schemas.microsoft.com/office/drawing/2014/main" val="559171377"/>
                    </a:ext>
                  </a:extLst>
                </a:gridCol>
                <a:gridCol w="825289">
                  <a:extLst>
                    <a:ext uri="{9D8B030D-6E8A-4147-A177-3AD203B41FA5}">
                      <a16:colId xmlns:a16="http://schemas.microsoft.com/office/drawing/2014/main" val="3958360860"/>
                    </a:ext>
                  </a:extLst>
                </a:gridCol>
                <a:gridCol w="825289">
                  <a:extLst>
                    <a:ext uri="{9D8B030D-6E8A-4147-A177-3AD203B41FA5}">
                      <a16:colId xmlns:a16="http://schemas.microsoft.com/office/drawing/2014/main" val="299843012"/>
                    </a:ext>
                  </a:extLst>
                </a:gridCol>
                <a:gridCol w="825289">
                  <a:extLst>
                    <a:ext uri="{9D8B030D-6E8A-4147-A177-3AD203B41FA5}">
                      <a16:colId xmlns:a16="http://schemas.microsoft.com/office/drawing/2014/main" val="3413573297"/>
                    </a:ext>
                  </a:extLst>
                </a:gridCol>
                <a:gridCol w="825289">
                  <a:extLst>
                    <a:ext uri="{9D8B030D-6E8A-4147-A177-3AD203B41FA5}">
                      <a16:colId xmlns:a16="http://schemas.microsoft.com/office/drawing/2014/main" val="2351847485"/>
                    </a:ext>
                  </a:extLst>
                </a:gridCol>
                <a:gridCol w="825289">
                  <a:extLst>
                    <a:ext uri="{9D8B030D-6E8A-4147-A177-3AD203B41FA5}">
                      <a16:colId xmlns:a16="http://schemas.microsoft.com/office/drawing/2014/main" val="4077300636"/>
                    </a:ext>
                  </a:extLst>
                </a:gridCol>
                <a:gridCol w="825289">
                  <a:extLst>
                    <a:ext uri="{9D8B030D-6E8A-4147-A177-3AD203B41FA5}">
                      <a16:colId xmlns:a16="http://schemas.microsoft.com/office/drawing/2014/main" val="297698610"/>
                    </a:ext>
                  </a:extLst>
                </a:gridCol>
                <a:gridCol w="825289">
                  <a:extLst>
                    <a:ext uri="{9D8B030D-6E8A-4147-A177-3AD203B41FA5}">
                      <a16:colId xmlns:a16="http://schemas.microsoft.com/office/drawing/2014/main" val="2268066612"/>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678</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Female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843</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16-24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138</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25-44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531</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45-64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546</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65+</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336</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White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1251</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Within racially minoritised communities</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2461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a:latin typeface="Arial"/>
              <a:cs typeface="Arial"/>
            </a:endParaRPr>
          </a:p>
          <a:p>
            <a:pPr algn="just">
              <a:lnSpc>
                <a:spcPct val="100000"/>
              </a:lnSpc>
              <a:spcBef>
                <a:spcPts val="0"/>
              </a:spcBef>
              <a:spcAft>
                <a:spcPts val="200"/>
              </a:spcAft>
            </a:pPr>
            <a:r>
              <a:rPr lang="en-GB" sz="3600">
                <a:latin typeface="Arial"/>
                <a:cs typeface="Arial"/>
              </a:rPr>
              <a:t>The confidence interval is an estimate of the amount of uncertainty associated with a sample. A 95% confidence interval is where you can be 95% certain a difference is statistically significant. </a:t>
            </a: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a:latin typeface="Arial"/>
                <a:cs typeface="Arial"/>
              </a:rPr>
              <a:t>The </a:t>
            </a:r>
            <a:r>
              <a:rPr lang="en-GB" sz="3600">
                <a:latin typeface="Arial"/>
                <a:cs typeface="Arial"/>
              </a:rPr>
              <a:t>sample size</a:t>
            </a:r>
            <a:r>
              <a:rPr lang="en-GB">
                <a:latin typeface="Arial"/>
                <a:cs typeface="Arial"/>
              </a:rPr>
              <a:t> included in each wave of the survey </a:t>
            </a:r>
            <a:r>
              <a:rPr lang="en-GB" sz="3600">
                <a:latin typeface="Arial"/>
                <a:cs typeface="Arial"/>
              </a:rPr>
              <a:t>has differed (see the previous slide for details on the size).</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20196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a:cs typeface="Arial"/>
              </a:rPr>
              <a:t>Health and wellbeing– key findings (1 of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1027940"/>
            <a:ext cx="11707750" cy="3139321"/>
          </a:xfrm>
          <a:prstGeom prst="rect">
            <a:avLst/>
          </a:prstGeom>
          <a:noFill/>
        </p:spPr>
        <p:txBody>
          <a:bodyPr wrap="square" lIns="91440" tIns="45720" rIns="91440" bIns="45720" rtlCol="0" anchor="t">
            <a:spAutoFit/>
          </a:bodyPr>
          <a:lstStyle/>
          <a:p>
            <a:pPr>
              <a:spcAft>
                <a:spcPts val="600"/>
              </a:spcAft>
            </a:pPr>
            <a:r>
              <a:rPr lang="en-GB" sz="1400" b="1" dirty="0">
                <a:solidFill>
                  <a:schemeClr val="bg1"/>
                </a:solidFill>
                <a:latin typeface="Arial"/>
                <a:cs typeface="Arial"/>
              </a:rPr>
              <a:t>WELLBEING</a:t>
            </a:r>
          </a:p>
          <a:p>
            <a:pPr marL="285750" lvl="1" indent="-285750">
              <a:spcAft>
                <a:spcPts val="600"/>
              </a:spcAft>
              <a:buFont typeface="Arial" panose="020B0604020202020204" pitchFamily="34" charset="0"/>
              <a:buChar char="•"/>
            </a:pPr>
            <a:r>
              <a:rPr lang="en-GB" sz="1400" dirty="0">
                <a:solidFill>
                  <a:schemeClr val="bg1"/>
                </a:solidFill>
                <a:latin typeface="Arial"/>
                <a:cs typeface="Arial"/>
              </a:rPr>
              <a:t>Life satisfaction and anxiety among respondents overall appear to be improving somewhat / on selected measures, when survey results are considered over an 18-month time horizon. For example, the proportion of respondents in the latest survey reporting ‘low’ levels of life satisfaction and ‘high’ levels of anxiety is below that typically reported in that time.</a:t>
            </a:r>
          </a:p>
          <a:p>
            <a:pPr marL="285750" lvl="1" indent="-285750">
              <a:spcAft>
                <a:spcPts val="600"/>
              </a:spcAft>
              <a:buFont typeface="Arial" panose="020B0604020202020204" pitchFamily="34" charset="0"/>
              <a:buChar char="•"/>
            </a:pPr>
            <a:r>
              <a:rPr lang="en-GB" sz="1400" dirty="0">
                <a:solidFill>
                  <a:schemeClr val="bg1"/>
                </a:solidFill>
                <a:latin typeface="Arial"/>
                <a:cs typeface="Arial"/>
              </a:rPr>
              <a:t>In the short term, wellbeing measures have remained broadly in line with February. This is particularly the case around life satisfaction (65% reporting ‘very high’ or ‘high’ satisfaction) as well as anxiety levels, with a quarter experiencing ‘very low’ levels of anxiety. However, some aspects of positive movement can be seen:</a:t>
            </a:r>
          </a:p>
          <a:p>
            <a:pPr marL="687070" lvl="2" indent="-229870">
              <a:spcAft>
                <a:spcPts val="600"/>
              </a:spcAft>
              <a:buFont typeface="Arial" panose="020B0604020202020204" pitchFamily="34" charset="0"/>
              <a:buChar char="•"/>
            </a:pPr>
            <a:r>
              <a:rPr lang="en-GB" sz="1400" dirty="0">
                <a:solidFill>
                  <a:schemeClr val="bg1"/>
                </a:solidFill>
                <a:latin typeface="Arial"/>
                <a:cs typeface="Arial"/>
              </a:rPr>
              <a:t>Those who feel 'low' satisfaction with their life has dropped slightly from 14% to 12%</a:t>
            </a:r>
          </a:p>
          <a:p>
            <a:pPr marL="687070" lvl="2" indent="-229870">
              <a:spcAft>
                <a:spcPts val="600"/>
              </a:spcAft>
              <a:buFont typeface="Arial" panose="020B0604020202020204" pitchFamily="34" charset="0"/>
              <a:buChar char="•"/>
            </a:pPr>
            <a:r>
              <a:rPr lang="en-GB" sz="1400" dirty="0">
                <a:solidFill>
                  <a:schemeClr val="bg1"/>
                </a:solidFill>
                <a:latin typeface="Arial"/>
                <a:cs typeface="Arial"/>
              </a:rPr>
              <a:t>Those experiencing high levels of anxiety has dropped 2pp to 36% from February</a:t>
            </a:r>
          </a:p>
          <a:p>
            <a:pPr marL="229870" lvl="1" indent="-229870">
              <a:spcAft>
                <a:spcPts val="600"/>
              </a:spcAft>
              <a:buFont typeface="Arial" panose="020B0604020202020204" pitchFamily="34" charset="0"/>
              <a:buChar char="•"/>
            </a:pPr>
            <a:r>
              <a:rPr lang="en-GB" sz="1400" dirty="0">
                <a:solidFill>
                  <a:schemeClr val="bg1"/>
                </a:solidFill>
                <a:latin typeface="Arial"/>
                <a:cs typeface="Arial"/>
              </a:rPr>
              <a:t>Those who feel the things they do in their life are worthwhile has remained at around two thirds (65%), while those reporting high levels of happiness is sitting slightly lower at 61%. Positively, those reporting 'low' levels of happiness has dropped from 16% in February to 14% </a:t>
            </a:r>
          </a:p>
          <a:p>
            <a:pPr lvl="1">
              <a:spcAft>
                <a:spcPts val="600"/>
              </a:spcAft>
            </a:pPr>
            <a:endParaRPr lang="en-GB" sz="1400" dirty="0">
              <a:solidFill>
                <a:schemeClr val="bg1"/>
              </a:solidFill>
              <a:latin typeface="Arial"/>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217558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8" ma:contentTypeDescription="Create a new document." ma:contentTypeScope="" ma:versionID="c89bb8c13c7172f55caaaaf32aeecb73">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717aecb07612ae3805a019624646a07c"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2.xml><?xml version="1.0" encoding="utf-8"?>
<ds:datastoreItem xmlns:ds="http://schemas.openxmlformats.org/officeDocument/2006/customXml" ds:itemID="{8983B584-1C39-4698-9541-386B06E75BC0}">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20240410-w11-residents-survey-full-report-published</Template>
  <TotalTime>1289</TotalTime>
  <Words>18025</Words>
  <Application>Microsoft Office PowerPoint</Application>
  <PresentationFormat>Widescreen</PresentationFormat>
  <Paragraphs>1897</Paragraphs>
  <Slides>84</Slides>
  <Notes>65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92" baseType="lpstr">
      <vt:lpstr>Arial</vt:lpstr>
      <vt:lpstr>Arial,Sans-Serif</vt:lpstr>
      <vt:lpstr>Calibri</vt:lpstr>
      <vt:lpstr>Calibri Light</vt:lpstr>
      <vt:lpstr>Courier New</vt:lpstr>
      <vt:lpstr>Office Theme</vt:lpstr>
      <vt:lpstr>1_Office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 (1 of 2)</vt:lpstr>
      <vt:lpstr>Health and wellbeing– key findings (2 of 2)</vt:lpstr>
      <vt:lpstr>While life satisfaction has been broadly stable since February, over the long term it has improved - with very high satisfaction tracking in line with its highest level (equal with S8), and low satisfaction at its lowest level since tracking began</vt:lpstr>
      <vt:lpstr>While not a significant change since February, levels of anxiety continue to improve in the long term, with 'high' levels of anxiety having fallen to their lowest point since tracking began, and 'low' levels reaching their highest (equal with survey results in September 2023)</vt:lpstr>
      <vt:lpstr>Despite slight positive movement, those more likely to have low levels of life satisfaction and high levels of anxiety continue to include those with long term health conditions and renters </vt:lpstr>
      <vt:lpstr>Around 2 in 3 respondents feel very highly or highly that the things they do in life are worthwhile. However, disabled respondents and those who rent their homes are less likely to feel that this is the case</vt:lpstr>
      <vt:lpstr>3 in 5 said they feel very high or high levels of happiness – in line with February. There has been a positive downwards trend in those who have low levels of happiness since November. As with other metrics, those less likely to feel happy include those with a disability and those who rent their home</vt:lpstr>
      <vt:lpstr>The majority of respondents continue to agree that they can manage their own health. There have been continued (albeit not statistically significant) improvements since February in those agreeing that they are involved in decisions about themselves, that they know enough about their health, and that they can get the right help if they need it</vt:lpstr>
      <vt:lpstr>The combined effect of these improvements is that Greater Manchester's health confidence score continues to grow with GM recording the highest overall Health Confidence Score since tracking began a year ago </vt:lpstr>
      <vt:lpstr>Since February, all dimensions of the health confidence score have risen – continuing the trend we have noted from November </vt:lpstr>
      <vt:lpstr>PowerPoint Presentation</vt:lpstr>
      <vt:lpstr>The overall health confidence score remains lower for disabled respondents than for the general population. However, the gap in score between the total population and disabled respondents has narrowed in several regards</vt:lpstr>
      <vt:lpstr>Healthy homes</vt:lpstr>
      <vt:lpstr>Healthy homes – context</vt:lpstr>
      <vt:lpstr>Healthy homes – key findings (1 of 2)</vt:lpstr>
      <vt:lpstr>Healthy Homes – key findings (2 of 2)</vt:lpstr>
      <vt:lpstr>Three in five respondents are currently experiencing a problem in their home or have done in the last year. Damp / mould, broken boilers and poor home insulation are the most common issues</vt:lpstr>
      <vt:lpstr>And these issues are more prevalent among renters, particularly those renting from local authorities and housing associations, especially damp/mould</vt:lpstr>
      <vt:lpstr>Across most issues, more than half of those experiencing problems have raised concerns. However, ‘my home not meeting accessibility needs’, ‘fear of losing my home’ and ‘poor / missing home insulation’ are more likely than not to go unmentioned</vt:lpstr>
      <vt:lpstr>…and this is particularly true of renters. Supply issues, lack of accessibility and fear of losing their home are the only issues that buck this trend – tenure does not affect likelihood to have raised concerns</vt:lpstr>
      <vt:lpstr>However, satisfaction with the resolution of these raised concerns is fairly low. Overall, over half of those who have raised issues about problems in their home are dissatisfied with the outcome</vt:lpstr>
      <vt:lpstr>Satisfaction remains mostly stable between owners and renters, except for fear of losing their home. Here, owners are less satisfied than renters on resolution</vt:lpstr>
      <vt:lpstr>These issues and their lack of satisfactory resolution are clearly impacting on residents’ physical or mental health or wellbeing, with three in four saying any issue in their home is having an impact on them</vt:lpstr>
      <vt:lpstr>…and this translates to a fifth of the total population having their health or wellbeing impacted in a large way. This is higher still among renters, where a third of this group are largely impacted</vt:lpstr>
      <vt:lpstr>Despite this, only a quarter of those whose health is negatively impacted have raised these issues with a GP. Whilst this is higher for those whose homes are not meeting their accessibility needs, it is still only a fifth of those with any issue</vt:lpstr>
      <vt:lpstr>Your local area</vt:lpstr>
      <vt:lpstr>Your local area – context</vt:lpstr>
      <vt:lpstr>Your local area – key findings (1 of 2)</vt:lpstr>
      <vt:lpstr>Your local area – key findings (2 of 2)</vt:lpstr>
      <vt:lpstr>Over three quarters of respondents are satisfied with their local area as a place to live, a significant increase since February, in line with May ‘23. This is now slightly higher than the England average... </vt:lpstr>
      <vt:lpstr>As with satisfaction, there has been a slight increase from February in those who would recommend their local area as a place to live (79%). Those more likely to be dissatisfied include respondents with a disability and those who feel there is a lack of social cohesion in their local area</vt:lpstr>
      <vt:lpstr>Respondents continue to be more satisfied than not with transport and travel facilities. Since February there have been significant increases in those who are fairly satisfied with the availability of public transport, bus services and train services. </vt:lpstr>
      <vt:lpstr>Respondents are significantly more likely to be satisfied with local parks and other green spaces and local services and amenities than they were in February. Recognising that some of this will be a seasonal effect, this is positive. Conversely, however, satisfaction with town centres has not significantly changed – and over a quarter continue to be dissatisfied </vt:lpstr>
      <vt:lpstr>The proportion who agree that their local area is well maintained is at its highest level since tracking began, with 62% agreeing</vt:lpstr>
      <vt:lpstr>Nearly 3 in 5 agree there are opportunities to take part in cultural events and activities in their local area, although less than half are satisfied with cultural facilities available, such as museums, theatres and events – neither has significantly changed since February. </vt:lpstr>
      <vt:lpstr>There has been little movement in the proportion of respondents satisfied with local health and care services. There has been some shift in feelings about schools and colleges among parents, but the picture is varied depending on the age of the child</vt:lpstr>
      <vt:lpstr>Dissatisfaction continues to be higher with road and pavement conditions, as well as cycle routes. Dissatisfaction with the condition of paved / pedestrian areas and cycle lanes has lessened slightly, while the majority of respondents are still dissatisfied with the conditions of roads (55%).</vt:lpstr>
      <vt:lpstr>There has been some positive movement around those who agree that their local area is a place where people look out for each other, with those who definitely disagree dropping to 8%</vt:lpstr>
      <vt:lpstr>There are high levels of agreements that the area is sociable and helpful, with over 4 in 5 agreeing other people who would be there for them if they needed help, and that if they wanted company or to socialise there are people they can call on. </vt:lpstr>
      <vt:lpstr>1 in 3 respondents have volunteered in the past year, but there has however been a significant decline since then in those volunteering at least once a week. Those aged 16-24, those with 4+ people in their household and parents are more likely to have volunteered. </vt:lpstr>
      <vt:lpstr>Cost of living</vt:lpstr>
      <vt:lpstr>Cost of living and food security – context and approach</vt:lpstr>
      <vt:lpstr>Cost of living – key findings (1 of 3)</vt:lpstr>
      <vt:lpstr>Cost of living – key findings (2 of 3) </vt:lpstr>
      <vt:lpstr>Cost of living – key findings (3 of 3)</vt:lpstr>
      <vt:lpstr>The proportion of respondents who borrowed more money or used more credit in the past month compared to the same time last year has fallen to one quarter, indicating a positive outlook. This is significantly lower than February and the lowest result since the question was introduced in Sep 2022</vt:lpstr>
      <vt:lpstr>Over two fifths of respondents think they will be able to save money over the next 12 months, in line with November. This proportion has remained relatively consistent since May 2023, and positively hasn’t fallen below 2 in 5 respondents since Nov 2022</vt:lpstr>
      <vt:lpstr>3 in 5 respondents say their cost of living has increased in the last month – 4 percentage points (pp) lower than in February 2023 and in line with the GB average. GM respondents are more likely than those in ONS surveys to report recent increases in rent / mortgage costs and childcare costs </vt:lpstr>
      <vt:lpstr>The proportion of respondents saying their cost of living has increased has fallen since February 2024, in line with the Great Britain average. It is now at its lowest point since first introduced in Sep 2022</vt:lpstr>
      <vt:lpstr>Just over 8 in 10 respondents are taking action to save money as a result of cost-of-living increases. This has remained stable across waves. Despite over half saying their cost of living has increased, there have been significant drops across some actions which are being undertaken since February </vt:lpstr>
      <vt:lpstr>5 in 10 Greater Manchester respondents are spending less on non-essentials due to the increase in the cost of living – lower than the GB average</vt:lpstr>
      <vt:lpstr>1 in 4 Greater Manchester respondents are using their savings due to the increases in the cost of living. This is the first time since tracking that the GM average has been below the GB average </vt:lpstr>
      <vt:lpstr>However, Greater Manchester respondents continue to be considerably less likely than the GB average to be able to afford an unexpected expense of £850. This ability has remained largely stable since July 2023, at around half of local respondents</vt:lpstr>
      <vt:lpstr>2 in 5 say they have difficulty affording energy costs, a slight decline since February, again suggesting positive movement, though is still significantly higher than the GB average. Those with a disability, parents, and renters remain more likely to be having difficulties</vt:lpstr>
      <vt:lpstr>The proportion of respondents finding it difficult to afford either their mortgage or rental payments has remained in line with February. Respondents more likely to find it difficult to afford these payments include those who are financially vulnerable</vt:lpstr>
      <vt:lpstr>Using merged data across the past three surveys, almost half of renters have said they find it difficult to afford rental costs. Those renting from Local Authorities or Councils continue to report some difficulty.</vt:lpstr>
      <vt:lpstr>Across the past three surveys, a higher proportion of respondents renting from the local authority continue to indicate they are behind on their payments (18%), when compared to respondents in Housing Association properties (13%) or those in the private rented sector (8%)</vt:lpstr>
      <vt:lpstr>There has been a positive continuing trend in respondents saying they have not, at any point in the last 12 months, experienced any food security issues. Our more detailed food security questions (asked in survey 10) show the continuation of acute challenges for a significant minority, so the picture remains mixed</vt:lpstr>
      <vt:lpstr>1 in 10 have been unable to access an NHS health or social care service due to cost implications. Those more likely to have not been able to access a service include respondents with a disability and those aged 16-24</vt:lpstr>
      <vt:lpstr>Nearly half (47%) of respondents who have paid for a care package in the past 12 months have had to cut back or cancel this due to not being able to afford it. 2 in 5 report having been behind in payments for care packages.</vt:lpstr>
      <vt:lpstr>Digital inclusion  (Findings from winter 2023 and first half of 2024 merged into groups of three waves, telephone / face to face samples only)</vt:lpstr>
      <vt:lpstr>Digital inclusion – context</vt:lpstr>
      <vt:lpstr>Digital inclusion – Key findings</vt:lpstr>
      <vt:lpstr>Over a third of respondents report experience of at least one aspect of digital exclusion in their household. This rises to 56% of disabled respondents and 70% of respondents over 75</vt:lpstr>
      <vt:lpstr>Where respondents are experiencing digital exclusion, this continues to be driven by those saying that they have a lack of skills or support to allow them to access digital online services</vt:lpstr>
      <vt:lpstr>Those aged 75+ continue to consistently be far more likely not to have access to enable them to get online all or most of the time, or the skills and support to do so, this is consistent with previous waves</vt:lpstr>
      <vt:lpstr>Wave-on-wave trends: May shows that there has been a significant increase in those who are completely digitally excluded, with an increase of 4pp since February. However, it is highly likely that these changes are driven by sample composition – see slide 93 for more details</vt:lpstr>
      <vt:lpstr>Longer term trends: It appears that the proportion of respondents experiencing any form of digital exclusion has increased, with respondents aged 75+ or those with a disability reporting substantially higher levels of digital exclusion. Again, sample composition is highly likely to be impacting this data</vt:lpstr>
      <vt:lpstr>Just over 1 in 10 respondents say they are not confident using digital services online, with 1 in 10 saying others in their household are not confident. This has largely remained in line with February. Those aged 65+ living on their own, and disabled respondents are more likely to not be confident. </vt:lpstr>
      <vt:lpstr>Around 1 in 5 (21%) of households use digital services but want to use them more. Just 1% of people who do not use digital services online want to be able to do so</vt:lpstr>
      <vt:lpstr>Appendix</vt:lpstr>
      <vt:lpstr>More detail on changes in survey methodology</vt:lpstr>
      <vt:lpstr>Sample information</vt:lpstr>
      <vt:lpstr>Key demographics (before weighting applied)</vt:lpstr>
      <vt:lpstr>Significance Testing and statistical difference – technical note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Humphrey, Ellie</cp:lastModifiedBy>
  <cp:revision>505</cp:revision>
  <dcterms:created xsi:type="dcterms:W3CDTF">2024-05-29T10:57:51Z</dcterms:created>
  <dcterms:modified xsi:type="dcterms:W3CDTF">2024-07-05T15:06:05Z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ies>
</file>