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9.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22.xml" ContentType="application/vnd.openxmlformats-officedocument.presentationml.tags+xml"/>
  <Override PartName="/ppt/notesSlides/notesSlide1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23.xml" ContentType="application/vnd.openxmlformats-officedocument.presentationml.tags+xml"/>
  <Override PartName="/ppt/notesSlides/notesSlide1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notesSlides/notesSlide2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ags/tag36.xml" ContentType="application/vnd.openxmlformats-officedocument.presentationml.tags+xml"/>
  <Override PartName="/ppt/tags/tag37.xml" ContentType="application/vnd.openxmlformats-officedocument.presentationml.tags+xml"/>
  <Override PartName="/ppt/notesSlides/notesSlide22.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ags/tag38.xml" ContentType="application/vnd.openxmlformats-officedocument.presentationml.tags+xml"/>
  <Override PartName="/ppt/notesSlides/notesSlide23.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ags/tag39.xml" ContentType="application/vnd.openxmlformats-officedocument.presentationml.tags+xml"/>
  <Override PartName="/ppt/notesSlides/notesSlide24.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ags/tag40.xml" ContentType="application/vnd.openxmlformats-officedocument.presentationml.tags+xml"/>
  <Override PartName="/ppt/tags/tag41.xml" ContentType="application/vnd.openxmlformats-officedocument.presentationml.tags+xml"/>
  <Override PartName="/ppt/notesSlides/notesSlide25.xml" ContentType="application/vnd.openxmlformats-officedocument.presentationml.notesSlide+xml"/>
  <Override PartName="/ppt/tags/tag42.xml" ContentType="application/vnd.openxmlformats-officedocument.presentationml.tags+xml"/>
  <Override PartName="/ppt/notesSlides/notesSlide26.xml" ContentType="application/vnd.openxmlformats-officedocument.presentationml.notesSlide+xml"/>
  <Override PartName="/ppt/tags/tag43.xml" ContentType="application/vnd.openxmlformats-officedocument.presentationml.tags+xml"/>
  <Override PartName="/ppt/notesSlides/notesSlide2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ags/tag44.xml" ContentType="application/vnd.openxmlformats-officedocument.presentationml.tags+xml"/>
  <Override PartName="/ppt/notesSlides/notesSlide2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ags/tag45.xml" ContentType="application/vnd.openxmlformats-officedocument.presentationml.tags+xml"/>
  <Override PartName="/ppt/notesSlides/notesSlide2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ags/tag46.xml" ContentType="application/vnd.openxmlformats-officedocument.presentationml.tags+xml"/>
  <Override PartName="/ppt/notesSlides/notesSlide3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1.xml" ContentType="application/vnd.openxmlformats-officedocument.drawingml.chartshapes+xml"/>
  <Override PartName="/ppt/tags/tag47.xml" ContentType="application/vnd.openxmlformats-officedocument.presentationml.tags+xml"/>
  <Override PartName="/ppt/notesSlides/notesSlide31.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2.xml" ContentType="application/vnd.openxmlformats-officedocument.drawingml.chartshapes+xml"/>
  <Override PartName="/ppt/tags/tag48.xml" ContentType="application/vnd.openxmlformats-officedocument.presentationml.tags+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ags/tag49.xml" ContentType="application/vnd.openxmlformats-officedocument.presentationml.tags+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ags/tag50.xml" ContentType="application/vnd.openxmlformats-officedocument.presentationml.tags+xml"/>
  <Override PartName="/ppt/notesSlides/notesSlide32.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ags/tag51.xml" ContentType="application/vnd.openxmlformats-officedocument.presentationml.tags+xml"/>
  <Override PartName="/ppt/notesSlides/notesSlide33.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ags/tag52.xml" ContentType="application/vnd.openxmlformats-officedocument.presentationml.tags+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ags/tag53.xml" ContentType="application/vnd.openxmlformats-officedocument.presentationml.tags+xml"/>
  <Override PartName="/ppt/tags/tag54.xml" ContentType="application/vnd.openxmlformats-officedocument.presentationml.tags+xml"/>
  <Override PartName="/ppt/notesSlides/notesSlide34.xml" ContentType="application/vnd.openxmlformats-officedocument.presentationml.notesSlide+xml"/>
  <Override PartName="/ppt/tags/tag55.xml" ContentType="application/vnd.openxmlformats-officedocument.presentationml.tags+xml"/>
  <Override PartName="/ppt/notesSlides/notesSlide35.xml" ContentType="application/vnd.openxmlformats-officedocument.presentationml.notesSlide+xml"/>
  <Override PartName="/ppt/tags/tag56.xml" ContentType="application/vnd.openxmlformats-officedocument.presentationml.tags+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drawings/drawing3.xml" ContentType="application/vnd.openxmlformats-officedocument.drawingml.chartshapes+xml"/>
  <Override PartName="/ppt/tags/tag57.xml" ContentType="application/vnd.openxmlformats-officedocument.presentationml.tags+xml"/>
  <Override PartName="/ppt/notesSlides/notesSlide3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ags/tag58.xml" ContentType="application/vnd.openxmlformats-officedocument.presentationml.tags+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ags/tag59.xml" ContentType="application/vnd.openxmlformats-officedocument.presentationml.tags+xml"/>
  <Override PartName="/ppt/notesSlides/notesSlide37.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ags/tag60.xml" ContentType="application/vnd.openxmlformats-officedocument.presentationml.tags+xml"/>
  <Override PartName="/ppt/notesSlides/notesSlide38.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drawings/drawing4.xml" ContentType="application/vnd.openxmlformats-officedocument.drawingml.chartshapes+xml"/>
  <Override PartName="/ppt/tags/tag61.xml" ContentType="application/vnd.openxmlformats-officedocument.presentationml.tags+xml"/>
  <Override PartName="/ppt/tags/tag62.xml" ContentType="application/vnd.openxmlformats-officedocument.presentationml.tags+xml"/>
  <Override PartName="/ppt/notesSlides/notesSlide39.xml" ContentType="application/vnd.openxmlformats-officedocument.presentationml.notesSlide+xml"/>
  <Override PartName="/ppt/tags/tag63.xml" ContentType="application/vnd.openxmlformats-officedocument.presentationml.tags+xml"/>
  <Override PartName="/ppt/notesSlides/notesSlide40.xml" ContentType="application/vnd.openxmlformats-officedocument.presentationml.notesSlide+xml"/>
  <Override PartName="/ppt/tags/tag64.xml" ContentType="application/vnd.openxmlformats-officedocument.presentationml.tags+xml"/>
  <Override PartName="/ppt/notesSlides/notesSlide41.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drawings/drawing5.xml" ContentType="application/vnd.openxmlformats-officedocument.drawingml.chartshapes+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ags/tag65.xml" ContentType="application/vnd.openxmlformats-officedocument.presentationml.tags+xml"/>
  <Override PartName="/ppt/notesSlides/notesSlide42.xml" ContentType="application/vnd.openxmlformats-officedocument.presentationml.notesSlide+xml"/>
  <Override PartName="/ppt/tags/tag66.xml" ContentType="application/vnd.openxmlformats-officedocument.presentationml.tags+xml"/>
  <Override PartName="/ppt/notesSlides/notesSlide43.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ags/tag67.xml" ContentType="application/vnd.openxmlformats-officedocument.presentationml.tags+xml"/>
  <Override PartName="/ppt/notesSlides/notesSlide44.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ags/tag68.xml" ContentType="application/vnd.openxmlformats-officedocument.presentationml.tags+xml"/>
  <Override PartName="/ppt/notesSlides/notesSlide45.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ags/tag69.xml" ContentType="application/vnd.openxmlformats-officedocument.presentationml.tags+xml"/>
  <Override PartName="/ppt/tags/tag70.xml" ContentType="application/vnd.openxmlformats-officedocument.presentationml.tags+xml"/>
  <Override PartName="/ppt/notesSlides/notesSlide46.xml" ContentType="application/vnd.openxmlformats-officedocument.presentationml.notesSlide+xml"/>
  <Override PartName="/ppt/tags/tag71.xml" ContentType="application/vnd.openxmlformats-officedocument.presentationml.tags+xml"/>
  <Override PartName="/ppt/notesSlides/notesSlide47.xml" ContentType="application/vnd.openxmlformats-officedocument.presentationml.notesSlide+xml"/>
  <Override PartName="/ppt/tags/tag72.xml" ContentType="application/vnd.openxmlformats-officedocument.presentationml.tags+xml"/>
  <Override PartName="/ppt/notesSlides/notesSlide48.xml" ContentType="application/vnd.openxmlformats-officedocument.presentationml.notesSlide+xml"/>
  <Override PartName="/ppt/tags/tag73.xml" ContentType="application/vnd.openxmlformats-officedocument.presentationml.tags+xml"/>
  <Override PartName="/ppt/notesSlides/notesSlide49.xml" ContentType="application/vnd.openxmlformats-officedocument.presentationml.notesSlide+xml"/>
  <Override PartName="/ppt/tags/tag74.xml" ContentType="application/vnd.openxmlformats-officedocument.presentationml.tags+xml"/>
  <Override PartName="/ppt/notesSlides/notesSlide50.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ags/tag75.xml" ContentType="application/vnd.openxmlformats-officedocument.presentationml.tags+xml"/>
  <Override PartName="/ppt/notesSlides/notesSlide51.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ags/tag76.xml" ContentType="application/vnd.openxmlformats-officedocument.presentationml.tags+xml"/>
  <Override PartName="/ppt/notesSlides/notesSlide52.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ags/tag77.xml" ContentType="application/vnd.openxmlformats-officedocument.presentationml.tags+xml"/>
  <Override PartName="/ppt/notesSlides/notesSlide53.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ags/tag78.xml" ContentType="application/vnd.openxmlformats-officedocument.presentationml.tags+xml"/>
  <Override PartName="/ppt/notesSlides/notesSlide54.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ags/tag79.xml" ContentType="application/vnd.openxmlformats-officedocument.presentationml.tags+xml"/>
  <Override PartName="/ppt/notesSlides/notesSlide55.xml" ContentType="application/vnd.openxmlformats-officedocument.presentationml.notesSlide+xml"/>
  <Override PartName="/ppt/charts/chart58.xml" ContentType="application/vnd.openxmlformats-officedocument.drawingml.chart+xml"/>
  <Override PartName="/ppt/tags/tag80.xml" ContentType="application/vnd.openxmlformats-officedocument.presentationml.tags+xml"/>
  <Override PartName="/ppt/notesSlides/notesSlide56.xml" ContentType="application/vnd.openxmlformats-officedocument.presentationml.notesSlide+xml"/>
  <Override PartName="/ppt/charts/chart59.xml" ContentType="application/vnd.openxmlformats-officedocument.drawingml.chart+xml"/>
  <Override PartName="/ppt/tags/tag81.xml" ContentType="application/vnd.openxmlformats-officedocument.presentationml.tags+xml"/>
  <Override PartName="/ppt/notesSlides/notesSlide57.xml" ContentType="application/vnd.openxmlformats-officedocument.presentationml.notesSlide+xml"/>
  <Override PartName="/ppt/charts/chart60.xml" ContentType="application/vnd.openxmlformats-officedocument.drawingml.chart+xml"/>
  <Override PartName="/ppt/drawings/drawing6.xml" ContentType="application/vnd.openxmlformats-officedocument.drawingml.chartshapes+xml"/>
  <Override PartName="/ppt/tags/tag82.xml" ContentType="application/vnd.openxmlformats-officedocument.presentationml.tags+xml"/>
  <Override PartName="/ppt/notesSlides/notesSlide58.xml" ContentType="application/vnd.openxmlformats-officedocument.presentationml.notesSlide+xml"/>
  <Override PartName="/ppt/charts/chart61.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2.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3.xml" ContentType="application/vnd.openxmlformats-officedocument.drawingml.chart+xml"/>
  <Override PartName="/ppt/charts/style60.xml" ContentType="application/vnd.ms-office.chartstyle+xml"/>
  <Override PartName="/ppt/charts/colors60.xml" ContentType="application/vnd.ms-office.chartcolorstyle+xml"/>
  <Override PartName="/ppt/tags/tag83.xml" ContentType="application/vnd.openxmlformats-officedocument.presentationml.tags+xml"/>
  <Override PartName="/ppt/notesSlides/notesSlide59.xml" ContentType="application/vnd.openxmlformats-officedocument.presentationml.notesSlide+xml"/>
  <Override PartName="/ppt/charts/chart64.xml" ContentType="application/vnd.openxmlformats-officedocument.drawingml.chart+xml"/>
  <Override PartName="/ppt/charts/style61.xml" ContentType="application/vnd.ms-office.chartstyle+xml"/>
  <Override PartName="/ppt/charts/colors61.xml" ContentType="application/vnd.ms-office.chartcolorstyle+xml"/>
  <Override PartName="/ppt/tags/tag84.xml" ContentType="application/vnd.openxmlformats-officedocument.presentationml.tags+xml"/>
  <Override PartName="/ppt/notesSlides/notesSlide60.xml" ContentType="application/vnd.openxmlformats-officedocument.presentationml.notesSlide+xml"/>
  <Override PartName="/ppt/charts/chart65.xml" ContentType="application/vnd.openxmlformats-officedocument.drawingml.chart+xml"/>
  <Override PartName="/ppt/charts/style62.xml" ContentType="application/vnd.ms-office.chartstyle+xml"/>
  <Override PartName="/ppt/charts/colors62.xml" ContentType="application/vnd.ms-office.chartcolorstyle+xml"/>
  <Override PartName="/ppt/tags/tag85.xml" ContentType="application/vnd.openxmlformats-officedocument.presentationml.tags+xml"/>
  <Override PartName="/ppt/tags/tag86.xml" ContentType="application/vnd.openxmlformats-officedocument.presentationml.tags+xml"/>
  <Override PartName="/ppt/notesSlides/notesSlide61.xml" ContentType="application/vnd.openxmlformats-officedocument.presentationml.notesSlide+xml"/>
  <Override PartName="/ppt/charts/chart66.xml" ContentType="application/vnd.openxmlformats-officedocument.drawingml.chart+xml"/>
  <Override PartName="/ppt/charts/style63.xml" ContentType="application/vnd.ms-office.chartstyle+xml"/>
  <Override PartName="/ppt/charts/colors63.xml" ContentType="application/vnd.ms-office.chartcolorstyle+xml"/>
  <Override PartName="/ppt/tags/tag87.xml" ContentType="application/vnd.openxmlformats-officedocument.presentationml.tags+xml"/>
  <Override PartName="/ppt/tags/tag88.xml" ContentType="application/vnd.openxmlformats-officedocument.presentationml.tags+xml"/>
  <Override PartName="/ppt/notesSlides/notesSlide62.xml" ContentType="application/vnd.openxmlformats-officedocument.presentationml.notesSlide+xml"/>
  <Override PartName="/ppt/charts/chart67.xml" ContentType="application/vnd.openxmlformats-officedocument.drawingml.chart+xml"/>
  <Override PartName="/ppt/charts/style64.xml" ContentType="application/vnd.ms-office.chartstyle+xml"/>
  <Override PartName="/ppt/charts/colors64.xml" ContentType="application/vnd.ms-office.chartcolorstyle+xml"/>
  <Override PartName="/ppt/comments/comment1.xml" ContentType="application/vnd.openxmlformats-officedocument.presentationml.comments+xml"/>
  <Override PartName="/ppt/tags/tag89.xml" ContentType="application/vnd.openxmlformats-officedocument.presentationml.tags+xml"/>
  <Override PartName="/ppt/notesSlides/notesSlide63.xml" ContentType="application/vnd.openxmlformats-officedocument.presentationml.notesSlide+xml"/>
  <Override PartName="/ppt/charts/chart68.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9.xml" ContentType="application/vnd.openxmlformats-officedocument.drawingml.chart+xml"/>
  <Override PartName="/ppt/charts/style66.xml" ContentType="application/vnd.ms-office.chartstyle+xml"/>
  <Override PartName="/ppt/charts/colors66.xml" ContentType="application/vnd.ms-office.chartcolorstyle+xml"/>
  <Override PartName="/ppt/comments/comment2.xml" ContentType="application/vnd.openxmlformats-officedocument.presentationml.comments+xml"/>
  <Override PartName="/ppt/tags/tag90.xml" ContentType="application/vnd.openxmlformats-officedocument.presentationml.tags+xml"/>
  <Override PartName="/ppt/tags/tag91.xml" ContentType="application/vnd.openxmlformats-officedocument.presentationml.tags+xml"/>
  <Override PartName="/ppt/notesSlides/notesSlide64.xml" ContentType="application/vnd.openxmlformats-officedocument.presentationml.notesSlide+xml"/>
  <Override PartName="/ppt/tags/tag92.xml" ContentType="application/vnd.openxmlformats-officedocument.presentationml.tags+xml"/>
  <Override PartName="/ppt/notesSlides/notesSlide65.xml" ContentType="application/vnd.openxmlformats-officedocument.presentationml.notesSlide+xml"/>
  <Override PartName="/ppt/tags/tag93.xml" ContentType="application/vnd.openxmlformats-officedocument.presentationml.tags+xml"/>
  <Override PartName="/ppt/notesSlides/notesSlide66.xml" ContentType="application/vnd.openxmlformats-officedocument.presentationml.notesSlide+xml"/>
  <Override PartName="/ppt/tags/tag94.xml" ContentType="application/vnd.openxmlformats-officedocument.presentationml.tags+xml"/>
  <Override PartName="/ppt/charts/chart70.xml" ContentType="application/vnd.openxmlformats-officedocument.drawingml.chart+xml"/>
  <Override PartName="/ppt/charts/style67.xml" ContentType="application/vnd.ms-office.chartstyle+xml"/>
  <Override PartName="/ppt/charts/colors67.xml" ContentType="application/vnd.ms-office.chartcolorstyle+xml"/>
  <Override PartName="/ppt/tags/tag95.xml" ContentType="application/vnd.openxmlformats-officedocument.presentationml.tags+xml"/>
  <Override PartName="/ppt/charts/chart71.xml" ContentType="application/vnd.openxmlformats-officedocument.drawingml.chart+xml"/>
  <Override PartName="/ppt/charts/style68.xml" ContentType="application/vnd.ms-office.chartstyle+xml"/>
  <Override PartName="/ppt/charts/colors68.xml" ContentType="application/vnd.ms-office.chartcolorstyle+xml"/>
  <Override PartName="/ppt/drawings/drawing7.xml" ContentType="application/vnd.openxmlformats-officedocument.drawingml.chartshapes+xml"/>
  <Override PartName="/ppt/charts/chart72.xml" ContentType="application/vnd.openxmlformats-officedocument.drawingml.chart+xml"/>
  <Override PartName="/ppt/charts/style69.xml" ContentType="application/vnd.ms-office.chartstyle+xml"/>
  <Override PartName="/ppt/charts/colors69.xml" ContentType="application/vnd.ms-office.chartcolorstyle+xml"/>
  <Override PartName="/ppt/tags/tag96.xml" ContentType="application/vnd.openxmlformats-officedocument.presentationml.tags+xml"/>
  <Override PartName="/ppt/tags/tag97.xml" ContentType="application/vnd.openxmlformats-officedocument.presentationml.tags+xml"/>
  <Override PartName="/ppt/notesSlides/notesSlide67.xml" ContentType="application/vnd.openxmlformats-officedocument.presentationml.notesSlide+xml"/>
  <Override PartName="/ppt/charts/chart73.xml" ContentType="application/vnd.openxmlformats-officedocument.drawingml.chart+xml"/>
  <Override PartName="/ppt/charts/style70.xml" ContentType="application/vnd.ms-office.chartstyle+xml"/>
  <Override PartName="/ppt/charts/colors70.xml" ContentType="application/vnd.ms-office.chartcolorstyle+xml"/>
  <Override PartName="/ppt/tags/tag98.xml" ContentType="application/vnd.openxmlformats-officedocument.presentationml.tags+xml"/>
  <Override PartName="/ppt/charts/chart74.xml" ContentType="application/vnd.openxmlformats-officedocument.drawingml.chart+xml"/>
  <Override PartName="/ppt/charts/style71.xml" ContentType="application/vnd.ms-office.chartstyle+xml"/>
  <Override PartName="/ppt/charts/colors71.xml" ContentType="application/vnd.ms-office.chartcolorstyle+xml"/>
  <Override PartName="/ppt/tags/tag99.xml" ContentType="application/vnd.openxmlformats-officedocument.presentationml.tags+xml"/>
  <Override PartName="/ppt/charts/chart75.xml" ContentType="application/vnd.openxmlformats-officedocument.drawingml.chart+xml"/>
  <Override PartName="/ppt/charts/style72.xml" ContentType="application/vnd.ms-office.chartstyle+xml"/>
  <Override PartName="/ppt/charts/colors72.xml" ContentType="application/vnd.ms-office.chartcolorstyle+xml"/>
  <Override PartName="/ppt/tags/tag100.xml" ContentType="application/vnd.openxmlformats-officedocument.presentationml.tags+xml"/>
  <Override PartName="/ppt/notesSlides/notesSlide68.xml" ContentType="application/vnd.openxmlformats-officedocument.presentationml.notesSlide+xml"/>
  <Override PartName="/ppt/charts/chart76.xml" ContentType="application/vnd.openxmlformats-officedocument.drawingml.chart+xml"/>
  <Override PartName="/ppt/charts/style73.xml" ContentType="application/vnd.ms-office.chartstyle+xml"/>
  <Override PartName="/ppt/charts/colors73.xml" ContentType="application/vnd.ms-office.chartcolorstyle+xml"/>
  <Override PartName="/ppt/tags/tag101.xml" ContentType="application/vnd.openxmlformats-officedocument.presentationml.tags+xml"/>
  <Override PartName="/ppt/notesSlides/notesSlide69.xml" ContentType="application/vnd.openxmlformats-officedocument.presentationml.notesSlide+xml"/>
  <Override PartName="/ppt/charts/chart77.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6" r:id="rId4"/>
  </p:sldMasterIdLst>
  <p:notesMasterIdLst>
    <p:notesMasterId r:id="rId112"/>
  </p:notesMasterIdLst>
  <p:sldIdLst>
    <p:sldId id="266" r:id="rId5"/>
    <p:sldId id="2420" r:id="rId6"/>
    <p:sldId id="2091" r:id="rId7"/>
    <p:sldId id="2597" r:id="rId8"/>
    <p:sldId id="2598" r:id="rId9"/>
    <p:sldId id="2599" r:id="rId10"/>
    <p:sldId id="2733" r:id="rId11"/>
    <p:sldId id="2734" r:id="rId12"/>
    <p:sldId id="2735" r:id="rId13"/>
    <p:sldId id="2819" r:id="rId14"/>
    <p:sldId id="2820" r:id="rId15"/>
    <p:sldId id="2738" r:id="rId16"/>
    <p:sldId id="2821" r:id="rId17"/>
    <p:sldId id="2822" r:id="rId18"/>
    <p:sldId id="2741" r:id="rId19"/>
    <p:sldId id="2742" r:id="rId20"/>
    <p:sldId id="2743" r:id="rId21"/>
    <p:sldId id="2744" r:id="rId22"/>
    <p:sldId id="2804" r:id="rId23"/>
    <p:sldId id="2745" r:id="rId24"/>
    <p:sldId id="2746" r:id="rId25"/>
    <p:sldId id="2747" r:id="rId26"/>
    <p:sldId id="2749" r:id="rId27"/>
    <p:sldId id="2867" r:id="rId28"/>
    <p:sldId id="2754" r:id="rId29"/>
    <p:sldId id="2868" r:id="rId30"/>
    <p:sldId id="2870" r:id="rId31"/>
    <p:sldId id="2869" r:id="rId32"/>
    <p:sldId id="2759" r:id="rId33"/>
    <p:sldId id="2871" r:id="rId34"/>
    <p:sldId id="2761" r:id="rId35"/>
    <p:sldId id="2805" r:id="rId36"/>
    <p:sldId id="2806" r:id="rId37"/>
    <p:sldId id="2807" r:id="rId38"/>
    <p:sldId id="2872" r:id="rId39"/>
    <p:sldId id="2809" r:id="rId40"/>
    <p:sldId id="2873" r:id="rId41"/>
    <p:sldId id="2811" r:id="rId42"/>
    <p:sldId id="2812" r:id="rId43"/>
    <p:sldId id="2813" r:id="rId44"/>
    <p:sldId id="2814" r:id="rId45"/>
    <p:sldId id="2815" r:id="rId46"/>
    <p:sldId id="2816" r:id="rId47"/>
    <p:sldId id="2817" r:id="rId48"/>
    <p:sldId id="2823" r:id="rId49"/>
    <p:sldId id="2824" r:id="rId50"/>
    <p:sldId id="2825" r:id="rId51"/>
    <p:sldId id="2827" r:id="rId52"/>
    <p:sldId id="2828" r:id="rId53"/>
    <p:sldId id="2829" r:id="rId54"/>
    <p:sldId id="2830" r:id="rId55"/>
    <p:sldId id="2831" r:id="rId56"/>
    <p:sldId id="2832" r:id="rId57"/>
    <p:sldId id="2833" r:id="rId58"/>
    <p:sldId id="2834" r:id="rId59"/>
    <p:sldId id="2835" r:id="rId60"/>
    <p:sldId id="2836" r:id="rId61"/>
    <p:sldId id="2837" r:id="rId62"/>
    <p:sldId id="2838" r:id="rId63"/>
    <p:sldId id="2839" r:id="rId64"/>
    <p:sldId id="2840" r:id="rId65"/>
    <p:sldId id="2841" r:id="rId66"/>
    <p:sldId id="2878" r:id="rId67"/>
    <p:sldId id="2880" r:id="rId68"/>
    <p:sldId id="2879" r:id="rId69"/>
    <p:sldId id="2864" r:id="rId70"/>
    <p:sldId id="2862" r:id="rId71"/>
    <p:sldId id="2850" r:id="rId72"/>
    <p:sldId id="2845" r:id="rId73"/>
    <p:sldId id="2863" r:id="rId74"/>
    <p:sldId id="2874" r:id="rId75"/>
    <p:sldId id="2852" r:id="rId76"/>
    <p:sldId id="2853" r:id="rId77"/>
    <p:sldId id="2855" r:id="rId78"/>
    <p:sldId id="2854" r:id="rId79"/>
    <p:sldId id="2856" r:id="rId80"/>
    <p:sldId id="2857" r:id="rId81"/>
    <p:sldId id="2858" r:id="rId82"/>
    <p:sldId id="2859" r:id="rId83"/>
    <p:sldId id="2660" r:id="rId84"/>
    <p:sldId id="2661" r:id="rId85"/>
    <p:sldId id="2687" r:id="rId86"/>
    <p:sldId id="2688" r:id="rId87"/>
    <p:sldId id="2665" r:id="rId88"/>
    <p:sldId id="2668" r:id="rId89"/>
    <p:sldId id="2669" r:id="rId90"/>
    <p:sldId id="2667" r:id="rId91"/>
    <p:sldId id="2666" r:id="rId92"/>
    <p:sldId id="2670" r:id="rId93"/>
    <p:sldId id="2664" r:id="rId94"/>
    <p:sldId id="2671" r:id="rId95"/>
    <p:sldId id="2186" r:id="rId96"/>
    <p:sldId id="1924" r:id="rId97"/>
    <p:sldId id="1791" r:id="rId98"/>
    <p:sldId id="1792" r:id="rId99"/>
    <p:sldId id="1793" r:id="rId100"/>
    <p:sldId id="1794" r:id="rId101"/>
    <p:sldId id="1795" r:id="rId102"/>
    <p:sldId id="1796" r:id="rId103"/>
    <p:sldId id="1797" r:id="rId104"/>
    <p:sldId id="1798" r:id="rId105"/>
    <p:sldId id="1799" r:id="rId106"/>
    <p:sldId id="2876" r:id="rId107"/>
    <p:sldId id="2094" r:id="rId108"/>
    <p:sldId id="2875" r:id="rId109"/>
    <p:sldId id="2877" r:id="rId110"/>
    <p:sldId id="2477" r:id="rId111"/>
  </p:sldIdLst>
  <p:sldSz cx="12192000" cy="6858000"/>
  <p:notesSz cx="6858000" cy="9144000"/>
  <p:custDataLst>
    <p:tags r:id="rId1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s" id="{C6A849E6-B320-4D5A-82DB-0064C29BE4AA}">
          <p14:sldIdLst>
            <p14:sldId id="266"/>
            <p14:sldId id="2420"/>
          </p14:sldIdLst>
        </p14:section>
        <p14:section name="Introduction" id="{8B9179FC-318B-4634-8227-1B5AAA7E25AA}">
          <p14:sldIdLst>
            <p14:sldId id="2091"/>
            <p14:sldId id="2597"/>
            <p14:sldId id="2598"/>
            <p14:sldId id="2599"/>
          </p14:sldIdLst>
        </p14:section>
        <p14:section name="Health and Wellbeing" id="{90C530C9-CABE-48A0-AD9D-11CA81C6DAA8}">
          <p14:sldIdLst>
            <p14:sldId id="2733"/>
            <p14:sldId id="2734"/>
            <p14:sldId id="2735"/>
            <p14:sldId id="2819"/>
            <p14:sldId id="2820"/>
            <p14:sldId id="2738"/>
            <p14:sldId id="2821"/>
            <p14:sldId id="2822"/>
            <p14:sldId id="2741"/>
            <p14:sldId id="2742"/>
            <p14:sldId id="2743"/>
            <p14:sldId id="2744"/>
            <p14:sldId id="2804"/>
          </p14:sldIdLst>
        </p14:section>
        <p14:section name="Healthy Homes" id="{4A2D5B65-35B2-424D-8943-7DAB6D6CD24C}">
          <p14:sldIdLst>
            <p14:sldId id="2745"/>
            <p14:sldId id="2746"/>
            <p14:sldId id="2747"/>
            <p14:sldId id="2749"/>
            <p14:sldId id="2867"/>
            <p14:sldId id="2754"/>
            <p14:sldId id="2868"/>
            <p14:sldId id="2870"/>
            <p14:sldId id="2869"/>
            <p14:sldId id="2759"/>
            <p14:sldId id="2871"/>
            <p14:sldId id="2761"/>
          </p14:sldIdLst>
        </p14:section>
        <p14:section name="Your Local Area" id="{EA2199F8-C89E-42A6-9653-7D526C16804F}">
          <p14:sldIdLst>
            <p14:sldId id="2805"/>
            <p14:sldId id="2806"/>
            <p14:sldId id="2807"/>
            <p14:sldId id="2872"/>
            <p14:sldId id="2809"/>
            <p14:sldId id="2873"/>
            <p14:sldId id="2811"/>
            <p14:sldId id="2812"/>
            <p14:sldId id="2813"/>
            <p14:sldId id="2814"/>
            <p14:sldId id="2815"/>
            <p14:sldId id="2816"/>
            <p14:sldId id="2817"/>
          </p14:sldIdLst>
        </p14:section>
        <p14:section name="Transport and the night-time economy" id="{1B2F3BA8-1F6A-4EC9-8CAA-B2AF15CABBAA}">
          <p14:sldIdLst>
            <p14:sldId id="2823"/>
            <p14:sldId id="2824"/>
            <p14:sldId id="2825"/>
            <p14:sldId id="2827"/>
            <p14:sldId id="2828"/>
            <p14:sldId id="2829"/>
            <p14:sldId id="2830"/>
            <p14:sldId id="2831"/>
          </p14:sldIdLst>
        </p14:section>
        <p14:section name="Good Work" id="{4490F117-F397-4D16-A825-5F7390694B7E}">
          <p14:sldIdLst>
            <p14:sldId id="2832"/>
            <p14:sldId id="2833"/>
            <p14:sldId id="2834"/>
            <p14:sldId id="2835"/>
            <p14:sldId id="2836"/>
            <p14:sldId id="2837"/>
            <p14:sldId id="2838"/>
            <p14:sldId id="2839"/>
          </p14:sldIdLst>
        </p14:section>
        <p14:section name="Cost of Living" id="{0C9C625E-B63F-48DC-99BF-5E10E2238143}">
          <p14:sldIdLst>
            <p14:sldId id="2840"/>
            <p14:sldId id="2841"/>
            <p14:sldId id="2878"/>
            <p14:sldId id="2880"/>
            <p14:sldId id="2879"/>
            <p14:sldId id="2864"/>
            <p14:sldId id="2862"/>
            <p14:sldId id="2850"/>
            <p14:sldId id="2845"/>
            <p14:sldId id="2863"/>
            <p14:sldId id="2874"/>
            <p14:sldId id="2852"/>
            <p14:sldId id="2853"/>
            <p14:sldId id="2855"/>
            <p14:sldId id="2854"/>
            <p14:sldId id="2856"/>
            <p14:sldId id="2857"/>
            <p14:sldId id="2858"/>
            <p14:sldId id="2859"/>
          </p14:sldIdLst>
        </p14:section>
        <p14:section name="Digital inclusion" id="{6DFAB682-5FCD-4A50-933A-E7A663AA2EBC}">
          <p14:sldIdLst>
            <p14:sldId id="2660"/>
            <p14:sldId id="2661"/>
            <p14:sldId id="2687"/>
            <p14:sldId id="2688"/>
            <p14:sldId id="2665"/>
            <p14:sldId id="2668"/>
            <p14:sldId id="2669"/>
            <p14:sldId id="2667"/>
            <p14:sldId id="2666"/>
            <p14:sldId id="2670"/>
            <p14:sldId id="2664"/>
            <p14:sldId id="2671"/>
          </p14:sldIdLst>
        </p14:section>
        <p14:section name="Local Authority summaries" id="{11E63123-9C90-44DE-B36E-683AF6C90939}">
          <p14:sldIdLst>
            <p14:sldId id="2186"/>
            <p14:sldId id="1924"/>
            <p14:sldId id="1791"/>
            <p14:sldId id="1792"/>
            <p14:sldId id="1793"/>
            <p14:sldId id="1794"/>
            <p14:sldId id="1795"/>
            <p14:sldId id="1796"/>
            <p14:sldId id="1797"/>
            <p14:sldId id="1798"/>
            <p14:sldId id="1799"/>
          </p14:sldIdLst>
        </p14:section>
        <p14:section name="Appendix" id="{9DED440C-AD8D-4702-A811-443B70F5104B}">
          <p14:sldIdLst>
            <p14:sldId id="2876"/>
            <p14:sldId id="2094"/>
            <p14:sldId id="2875"/>
            <p14:sldId id="2877"/>
            <p14:sldId id="2477"/>
          </p14:sldIdLst>
        </p14:section>
      </p14:sectionLst>
    </p:ext>
    <p:ext uri="{EFAFB233-063F-42B5-8137-9DF3F51BA10A}">
      <p15:sldGuideLst xmlns:p15="http://schemas.microsoft.com/office/powerpoint/2012/main">
        <p15:guide id="1" orient="horz" pos="2160" userDrawn="1">
          <p15:clr>
            <a:srgbClr val="A4A3A4"/>
          </p15:clr>
        </p15:guide>
        <p15:guide id="2" pos="168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A91409-AE93-3499-2B88-C27E21B5F9CF}" name="Bennett, Jack" initials="BJ" userId="S::jack.bennett@greatermanchester-ca.gov.uk::8d4afd51-dc6c-43c2-8e55-85a9a5f349be" providerId="AD"/>
  <p188:author id="{2010D70E-0732-8620-1505-4AAE795BE190}" name="Kaur, Dashrena" initials="KD" userId="S::dashrena.kaur@greatermanchester-ca.gov.uk::465e28c7-c02c-476c-920f-f04c1bedba7d" providerId="AD"/>
  <p188:author id="{18BF5F16-E12D-A4D7-92CC-1E63488A059D}" name="Chan, Oliver" initials="CO" userId="S::oliver.chan@greatermanchester-ca.gov.uk::b12b6d1e-b182-4081-ac14-02837549d316" providerId="AD"/>
  <p188:author id="{C1421324-6DCB-1F7A-9496-A4A40B168AAF}" name="Pope, Christopher" initials="CP" userId="S::Christopher.Pope@greatermanchester-ca.gov.uk::94ad3384-49a9-4033-9838-b6ce03556405" providerId="AD"/>
  <p188:author id="{BC59BB36-ECF8-DB14-BE31-A9FE43565BC8}" name="Bennett, Jack" initials="BJ" userId="S::Jack.Bennett@greatermanchester-ca.gov.uk::8d4afd51-dc6c-43c2-8e55-85a9a5f349be" providerId="AD"/>
  <p188:author id="{4CEB903E-18AB-5E28-506F-2BB1A73DC315}" name="Beth Burls" initials="BB" userId="S::Beth.Burls@bmgresearch.com::e51db7cf-fd92-4430-83aa-abde93e81bf2" providerId="AD"/>
  <p188:author id="{87383E45-BAC1-9ECB-D59A-2EC83B9E947A}" name="Ottiwell, David" initials="OD" userId="S::David.Ottiwell@greatermanchester-ca.gov.uk::fdacd154-9d7b-49cf-84b6-2b98f5918a2a" providerId="AD"/>
  <p188:author id="{1ED04258-1F01-77B1-C2AD-C4F503B2EDCF}" name="Smith, Jessica" initials="SJ" userId="S::jessica.smith@greatermanchester-ca.gov.uk::26cac524-1be4-41c1-897f-f8ca83cd5f22" providerId="AD"/>
  <p188:author id="{2749955D-A5F0-891D-FD77-5DA6A02F38A2}" name="Chan, Oliver" initials="CO" userId="S::Oliver.Chan@greatermanchester-ca.gov.uk::b12b6d1e-b182-4081-ac14-02837549d316" providerId="AD"/>
  <p188:author id="{AB15E2AD-ACB9-C1A9-1D72-FFF6A7472750}" name="Harley, Rachel" initials="HR" userId="S::rachel.harley@greatermanchester-ca.gov.uk::5910cac3-d4ed-4c49-abcd-943c7e8cd993" providerId="AD"/>
  <p188:author id="{CCE4E4B2-07A5-F1F8-7CC1-E606D367D23F}" name="Panayiota Papouridou" initials="PP" userId="S::Panayiota.Papouridou@bmgresearch.com::cb55ff90-0a81-49d1-9c8a-7f9d3a05a290" providerId="AD"/>
  <p188:author id="{ABD7A1C5-1220-B9F1-3A86-A5741136EC33}" name="Sainsbury, Martin" initials="SM" userId="S::Martin.Sainsbury@greatermanchester-ca.gov.uk::bb1da36c-741f-4a0b-8c74-4693c0978d5e" providerId="AD"/>
  <p188:author id="{DEA964DA-3E28-3DA3-2DFC-826E9D0AEE2B}" name="Adam King" initials="AK" userId="S::Adam.King@bmgresearch.com::8053fbb0-ca35-4e61-affa-d3590efa4b31" providerId="AD"/>
  <p188:author id="{5FA663E8-BA6D-AC78-213F-0F09E9434B4F}" name="Pope, Christopher" initials="PC" userId="S::christopher.pope@greatermanchester-ca.gov.uk::94ad3384-49a9-4033-9838-b6ce03556405" providerId="AD"/>
  <p188:author id="{5DCF41F0-5FCA-4A7F-C7F2-3EDDDB72AF36}" name="Ottiwell, David" initials="OD" userId="S::david.ottiwell@greatermanchester-ca.gov.uk::fdacd154-9d7b-49cf-84b6-2b98f5918a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am King" initials="AK" lastIdx="129" clrIdx="0">
    <p:extLst>
      <p:ext uri="{19B8F6BF-5375-455C-9EA6-DF929625EA0E}">
        <p15:presenceInfo xmlns:p15="http://schemas.microsoft.com/office/powerpoint/2012/main" userId="S::Adam.King@bmgresearch.com::8053fbb0-ca35-4e61-affa-d3590efa4b31" providerId="AD"/>
      </p:ext>
    </p:extLst>
  </p:cmAuthor>
  <p:cmAuthor id="2" name="Beth Burls" initials="BB" lastIdx="101" clrIdx="1">
    <p:extLst>
      <p:ext uri="{19B8F6BF-5375-455C-9EA6-DF929625EA0E}">
        <p15:presenceInfo xmlns:p15="http://schemas.microsoft.com/office/powerpoint/2012/main" userId="S::Beth.Burls@bmgresearch.com::e51db7cf-fd92-4430-83aa-abde93e81bf2" providerId="AD"/>
      </p:ext>
    </p:extLst>
  </p:cmAuthor>
  <p:cmAuthor id="3" name="Panayiota Papouridou" initials="PP" lastIdx="232" clrIdx="2">
    <p:extLst>
      <p:ext uri="{19B8F6BF-5375-455C-9EA6-DF929625EA0E}">
        <p15:presenceInfo xmlns:p15="http://schemas.microsoft.com/office/powerpoint/2012/main" userId="S::Panayiota.Papouridou@bmgresearch.com::cb55ff90-0a81-49d1-9c8a-7f9d3a05a290" providerId="AD"/>
      </p:ext>
    </p:extLst>
  </p:cmAuthor>
  <p:cmAuthor id="4" name="Ottiwell, David" initials="OD" lastIdx="251" clrIdx="3">
    <p:extLst>
      <p:ext uri="{19B8F6BF-5375-455C-9EA6-DF929625EA0E}">
        <p15:presenceInfo xmlns:p15="http://schemas.microsoft.com/office/powerpoint/2012/main" userId="S::David.Ottiwell@greatermanchester-ca.gov.uk::fdacd154-9d7b-49cf-84b6-2b98f5918a2a" providerId="AD"/>
      </p:ext>
    </p:extLst>
  </p:cmAuthor>
  <p:cmAuthor id="5" name="Sainsbury, Martin" initials="SM" lastIdx="154" clrIdx="4">
    <p:extLst>
      <p:ext uri="{19B8F6BF-5375-455C-9EA6-DF929625EA0E}">
        <p15:presenceInfo xmlns:p15="http://schemas.microsoft.com/office/powerpoint/2012/main" userId="S::Martin.Sainsbury@greatermanchester-ca.gov.uk::bb1da36c-741f-4a0b-8c74-4693c0978d5e" providerId="AD"/>
      </p:ext>
    </p:extLst>
  </p:cmAuthor>
  <p:cmAuthor id="6" name="Harley, Rachel" initials="HR" lastIdx="95" clrIdx="5">
    <p:extLst>
      <p:ext uri="{19B8F6BF-5375-455C-9EA6-DF929625EA0E}">
        <p15:presenceInfo xmlns:p15="http://schemas.microsoft.com/office/powerpoint/2012/main" userId="S::rachel.harley@greatermanchester-ca.gov.uk::5910cac3-d4ed-4c49-abcd-943c7e8cd993" providerId="AD"/>
      </p:ext>
    </p:extLst>
  </p:cmAuthor>
  <p:cmAuthor id="7" name="Pettit, Lucy" initials="PL" lastIdx="37" clrIdx="6">
    <p:extLst>
      <p:ext uri="{19B8F6BF-5375-455C-9EA6-DF929625EA0E}">
        <p15:presenceInfo xmlns:p15="http://schemas.microsoft.com/office/powerpoint/2012/main" userId="S::Lucy.Pettit@greatermanchester-ca.gov.uk::bdef355b-33a5-437e-9e8e-1c046d406f2d" providerId="AD"/>
      </p:ext>
    </p:extLst>
  </p:cmAuthor>
  <p:cmAuthor id="8" name="Pope, Christopher" initials="PC" lastIdx="5" clrIdx="7">
    <p:extLst>
      <p:ext uri="{19B8F6BF-5375-455C-9EA6-DF929625EA0E}">
        <p15:presenceInfo xmlns:p15="http://schemas.microsoft.com/office/powerpoint/2012/main" userId="S::christopher.pope@greatermanchester-ca.gov.uk::94ad3384-49a9-4033-9838-b6ce03556405" providerId="AD"/>
      </p:ext>
    </p:extLst>
  </p:cmAuthor>
  <p:cmAuthor id="9" name="Markus, Francis" initials="MF" lastIdx="52" clrIdx="8">
    <p:extLst>
      <p:ext uri="{19B8F6BF-5375-455C-9EA6-DF929625EA0E}">
        <p15:presenceInfo xmlns:p15="http://schemas.microsoft.com/office/powerpoint/2012/main" userId="S::Francis.Markus@greatermanchester-ca.gov.uk::ea2c85a8-147b-43c6-ae9c-bcac1cf1d645" providerId="AD"/>
      </p:ext>
    </p:extLst>
  </p:cmAuthor>
  <p:cmAuthor id="10" name="Poolan, Emma" initials="PE" lastIdx="18" clrIdx="9">
    <p:extLst>
      <p:ext uri="{19B8F6BF-5375-455C-9EA6-DF929625EA0E}">
        <p15:presenceInfo xmlns:p15="http://schemas.microsoft.com/office/powerpoint/2012/main" userId="S::emma.poolan@greatermanchester-ca.gov.uk::794549c4-ea24-44d4-a708-ea489fba24b0" providerId="AD"/>
      </p:ext>
    </p:extLst>
  </p:cmAuthor>
  <p:cmAuthor id="11" name="Mary-Jane Sturt" initials="MJS" lastIdx="8" clrIdx="10">
    <p:extLst>
      <p:ext uri="{19B8F6BF-5375-455C-9EA6-DF929625EA0E}">
        <p15:presenceInfo xmlns:p15="http://schemas.microsoft.com/office/powerpoint/2012/main" userId="S::Mary-Jane.Sturt@tfgm.com::5eb3da7e-e0ae-4b9e-aa85-05b44d034a59" providerId="AD"/>
      </p:ext>
    </p:extLst>
  </p:cmAuthor>
  <p:cmAuthor id="12" name="Panayiota Papouridou" initials="PP [2]" lastIdx="36" clrIdx="11">
    <p:extLst>
      <p:ext uri="{19B8F6BF-5375-455C-9EA6-DF929625EA0E}">
        <p15:presenceInfo xmlns:p15="http://schemas.microsoft.com/office/powerpoint/2012/main" userId="S::Panayiota.Papouridou@bmgresearch.com::adb3a392-1c1e-43ba-9d9b-9532b52afd31" providerId="AD"/>
      </p:ext>
    </p:extLst>
  </p:cmAuthor>
  <p:cmAuthor id="13" name="Beth Burls" initials="BB [2]" lastIdx="14" clrIdx="12">
    <p:extLst>
      <p:ext uri="{19B8F6BF-5375-455C-9EA6-DF929625EA0E}">
        <p15:presenceInfo xmlns:p15="http://schemas.microsoft.com/office/powerpoint/2012/main" userId="S::Beth.Burls@bmgresearch.com::b9eefdf3-d224-41ad-bc6e-ae840c4c47a0" providerId="AD"/>
      </p:ext>
    </p:extLst>
  </p:cmAuthor>
  <p:cmAuthor id="14" name="Kaur, Dashrena" initials="KD" lastIdx="63" clrIdx="13">
    <p:extLst>
      <p:ext uri="{19B8F6BF-5375-455C-9EA6-DF929625EA0E}">
        <p15:presenceInfo xmlns:p15="http://schemas.microsoft.com/office/powerpoint/2012/main" userId="S::dashrena.kaur@greatermanchester-ca.gov.uk::465e28c7-c02c-476c-920f-f04c1bedba7d" providerId="AD"/>
      </p:ext>
    </p:extLst>
  </p:cmAuthor>
  <p:cmAuthor id="15" name="Bennett, Jack" initials="BJ" lastIdx="9" clrIdx="14">
    <p:extLst>
      <p:ext uri="{19B8F6BF-5375-455C-9EA6-DF929625EA0E}">
        <p15:presenceInfo xmlns:p15="http://schemas.microsoft.com/office/powerpoint/2012/main" userId="S::jack.bennett@greatermanchester-ca.gov.uk::8d4afd51-dc6c-43c2-8e55-85a9a5f349be" providerId="AD"/>
      </p:ext>
    </p:extLst>
  </p:cmAuthor>
  <p:cmAuthor id="16" name="Smith, Jessica" initials="SJ" lastIdx="5" clrIdx="15">
    <p:extLst>
      <p:ext uri="{19B8F6BF-5375-455C-9EA6-DF929625EA0E}">
        <p15:presenceInfo xmlns:p15="http://schemas.microsoft.com/office/powerpoint/2012/main" userId="S::jessica.smith@greatermanchester-ca.gov.uk::26cac524-1be4-41c1-897f-f8ca83cd5f22" providerId="AD"/>
      </p:ext>
    </p:extLst>
  </p:cmAuthor>
  <p:cmAuthor id="17" name="Adam King" initials="AK [2]" lastIdx="5" clrIdx="16">
    <p:extLst>
      <p:ext uri="{19B8F6BF-5375-455C-9EA6-DF929625EA0E}">
        <p15:presenceInfo xmlns:p15="http://schemas.microsoft.com/office/powerpoint/2012/main" userId="S::Adam.King@bmgresearch.com::0d5c83a8-03a3-430a-9684-bf1c098d07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B5A"/>
    <a:srgbClr val="009690"/>
    <a:srgbClr val="843C0C"/>
    <a:srgbClr val="203864"/>
    <a:srgbClr val="BF95DF"/>
    <a:srgbClr val="CC99FF"/>
    <a:srgbClr val="9DC3E6"/>
    <a:srgbClr val="5B9BD5"/>
    <a:srgbClr val="7030A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195CD5-117A-4342-BD5F-7D963F1DC321}" v="9" dt="2024-03-11T09:33:53.7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08" y="56"/>
      </p:cViewPr>
      <p:guideLst>
        <p:guide orient="horz" pos="2160"/>
        <p:guide pos="168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heme" Target="theme/theme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ags" Target="tags/tag1.xml"/><Relationship Id="rId118"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commentAuthors" Target="commentAuthors.xml"/><Relationship Id="rId119"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2.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chartUserShapes" Target="../drawings/drawing3.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chartUserShapes" Target="../drawings/drawing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chartUserShapes" Target="../drawings/drawing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58.xml"/><Relationship Id="rId1" Type="http://schemas.microsoft.com/office/2011/relationships/chartStyle" Target="style58.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59.xml"/><Relationship Id="rId1" Type="http://schemas.microsoft.com/office/2011/relationships/chartStyle" Target="style59.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0.xml"/><Relationship Id="rId1" Type="http://schemas.microsoft.com/office/2011/relationships/chartStyle" Target="style60.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1.xml"/><Relationship Id="rId1" Type="http://schemas.microsoft.com/office/2011/relationships/chartStyle" Target="style61.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2.xml"/><Relationship Id="rId1" Type="http://schemas.microsoft.com/office/2011/relationships/chartStyle" Target="style62.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3.xml"/><Relationship Id="rId1" Type="http://schemas.microsoft.com/office/2011/relationships/chartStyle" Target="style63.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4.xml"/><Relationship Id="rId1" Type="http://schemas.microsoft.com/office/2011/relationships/chartStyle" Target="style64.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5.xml"/><Relationship Id="rId1" Type="http://schemas.microsoft.com/office/2011/relationships/chartStyle" Target="style6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6.xml"/><Relationship Id="rId1" Type="http://schemas.microsoft.com/office/2011/relationships/chartStyle" Target="style6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67.xml"/><Relationship Id="rId1" Type="http://schemas.microsoft.com/office/2011/relationships/chartStyle" Target="style67.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chartUserShapes" Target="../drawings/drawing7.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69.xml"/><Relationship Id="rId1" Type="http://schemas.microsoft.com/office/2011/relationships/chartStyle" Target="style69.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0.xml"/><Relationship Id="rId1" Type="http://schemas.microsoft.com/office/2011/relationships/chartStyle" Target="style70.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1.xml"/><Relationship Id="rId1" Type="http://schemas.microsoft.com/office/2011/relationships/chartStyle" Target="style71.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2.xml"/><Relationship Id="rId1" Type="http://schemas.microsoft.com/office/2011/relationships/chartStyle" Target="style72.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3.xml"/><Relationship Id="rId1" Type="http://schemas.microsoft.com/office/2011/relationships/chartStyle" Target="style73.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4.xml"/><Relationship Id="rId1" Type="http://schemas.microsoft.com/office/2011/relationships/chartStyle" Target="style7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2.6859378304549496E-2"/>
          <c:w val="0.97084904909368608"/>
          <c:h val="0.52416812551281067"/>
        </c:manualLayout>
      </c:layout>
      <c:lineChart>
        <c:grouping val="stacked"/>
        <c:varyColors val="0"/>
        <c:ser>
          <c:idx val="0"/>
          <c:order val="0"/>
          <c:tx>
            <c:strRef>
              <c:f>Sheet1!$B$1</c:f>
              <c:strCache>
                <c:ptCount val="1"/>
                <c:pt idx="0">
                  <c:v>Low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Nov '22
(S4)</c:v>
                </c:pt>
                <c:pt idx="1">
                  <c:v>Dec '22
(S5)</c:v>
                </c:pt>
                <c:pt idx="2">
                  <c:v>Mar '23 
(S6)</c:v>
                </c:pt>
                <c:pt idx="3">
                  <c:v>May '23
 (S7)</c:v>
                </c:pt>
                <c:pt idx="4">
                  <c:v>July '23
(S8)</c:v>
                </c:pt>
                <c:pt idx="5">
                  <c:v>Sept '23
(S9)</c:v>
                </c:pt>
                <c:pt idx="6">
                  <c:v>Nov '23
 (S10)</c:v>
                </c:pt>
                <c:pt idx="7">
                  <c:v>Feb '24 
(S11)</c:v>
                </c:pt>
              </c:strCache>
            </c:strRef>
          </c:cat>
          <c:val>
            <c:numRef>
              <c:f>Sheet1!$B$2:$B$9</c:f>
              <c:numCache>
                <c:formatCode>0%</c:formatCode>
                <c:ptCount val="8"/>
                <c:pt idx="0">
                  <c:v>0.15</c:v>
                </c:pt>
                <c:pt idx="1">
                  <c:v>0.15</c:v>
                </c:pt>
                <c:pt idx="2">
                  <c:v>0.16</c:v>
                </c:pt>
                <c:pt idx="3">
                  <c:v>0.16</c:v>
                </c:pt>
                <c:pt idx="4">
                  <c:v>0.14000000000000001</c:v>
                </c:pt>
                <c:pt idx="5">
                  <c:v>0.14000000000000001</c:v>
                </c:pt>
                <c:pt idx="6">
                  <c:v>0.15</c:v>
                </c:pt>
                <c:pt idx="7">
                  <c:v>0.14000000000000001</c:v>
                </c:pt>
              </c:numCache>
            </c:numRef>
          </c:val>
          <c:smooth val="0"/>
          <c:extLst>
            <c:ext xmlns:c16="http://schemas.microsoft.com/office/drawing/2014/chart" uri="{C3380CC4-5D6E-409C-BE32-E72D297353CC}">
              <c16:uniqueId val="{00000000-6670-4A56-AE08-8200D2B83D0B}"/>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39765289014322674"/>
          <c:w val="0.74519335045269786"/>
          <c:h val="0.15223945373350684"/>
        </c:manualLayout>
      </c:layout>
      <c:lineChart>
        <c:grouping val="stacked"/>
        <c:varyColors val="0"/>
        <c:ser>
          <c:idx val="0"/>
          <c:order val="0"/>
          <c:tx>
            <c:strRef>
              <c:f>Sheet1!$C$1</c:f>
              <c:strCache>
                <c:ptCount val="1"/>
                <c:pt idx="0">
                  <c:v>Neither/nor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March '23
 (S6)</c:v>
                </c:pt>
                <c:pt idx="1">
                  <c:v>May '23
 (S7)</c:v>
                </c:pt>
                <c:pt idx="2">
                  <c:v>July '23 
(S8)</c:v>
                </c:pt>
                <c:pt idx="3">
                  <c:v>November '23
(S10)</c:v>
                </c:pt>
                <c:pt idx="4">
                  <c:v>February '24 
(S11)</c:v>
                </c:pt>
              </c:strCache>
            </c:strRef>
          </c:cat>
          <c:val>
            <c:numRef>
              <c:f>Sheet1!$C$2:$C$6</c:f>
              <c:numCache>
                <c:formatCode>0%</c:formatCode>
                <c:ptCount val="5"/>
                <c:pt idx="0">
                  <c:v>0.21</c:v>
                </c:pt>
                <c:pt idx="1">
                  <c:v>0.24</c:v>
                </c:pt>
                <c:pt idx="2">
                  <c:v>0.21</c:v>
                </c:pt>
                <c:pt idx="3">
                  <c:v>0.22</c:v>
                </c:pt>
                <c:pt idx="4">
                  <c:v>0.22</c:v>
                </c:pt>
              </c:numCache>
            </c:numRef>
          </c:val>
          <c:smooth val="0"/>
          <c:extLst>
            <c:ext xmlns:c16="http://schemas.microsoft.com/office/drawing/2014/chart" uri="{C3380CC4-5D6E-409C-BE32-E72D297353CC}">
              <c16:uniqueId val="{00000000-375D-4A34-9550-AEACD3465588}"/>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35794241945018079"/>
          <c:w val="0.74519335045269786"/>
          <c:h val="0.19195019998311083"/>
        </c:manualLayout>
      </c:layout>
      <c:lineChart>
        <c:grouping val="stacked"/>
        <c:varyColors val="0"/>
        <c:ser>
          <c:idx val="0"/>
          <c:order val="0"/>
          <c:tx>
            <c:strRef>
              <c:f>Sheet1!$D$1</c:f>
              <c:strCache>
                <c:ptCount val="1"/>
                <c:pt idx="0">
                  <c:v>Quite worthwhile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March '23
 (S6)</c:v>
                </c:pt>
                <c:pt idx="1">
                  <c:v>May '23
 (S7)</c:v>
                </c:pt>
                <c:pt idx="2">
                  <c:v>July '23 
(S8)</c:v>
                </c:pt>
                <c:pt idx="3">
                  <c:v>November '23
(S10)</c:v>
                </c:pt>
                <c:pt idx="4">
                  <c:v>February '24 
(S11)</c:v>
                </c:pt>
              </c:strCache>
            </c:strRef>
          </c:cat>
          <c:val>
            <c:numRef>
              <c:f>Sheet1!$D$2:$D$6</c:f>
              <c:numCache>
                <c:formatCode>0%</c:formatCode>
                <c:ptCount val="5"/>
                <c:pt idx="0">
                  <c:v>0.39</c:v>
                </c:pt>
                <c:pt idx="1">
                  <c:v>0.38</c:v>
                </c:pt>
                <c:pt idx="2">
                  <c:v>0.38</c:v>
                </c:pt>
                <c:pt idx="3">
                  <c:v>0.4</c:v>
                </c:pt>
                <c:pt idx="4">
                  <c:v>0.41</c:v>
                </c:pt>
              </c:numCache>
            </c:numRef>
          </c:val>
          <c:smooth val="0"/>
          <c:extLst>
            <c:ext xmlns:c16="http://schemas.microsoft.com/office/drawing/2014/chart" uri="{C3380CC4-5D6E-409C-BE32-E72D297353CC}">
              <c16:uniqueId val="{00000000-4453-42A5-98C4-8BEBC407972A}"/>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80498832131845E-2"/>
          <c:y val="0.17527404940237251"/>
          <c:w val="0.74519335045269786"/>
          <c:h val="0.56522872939509339"/>
        </c:manualLayout>
      </c:layout>
      <c:lineChart>
        <c:grouping val="stacked"/>
        <c:varyColors val="0"/>
        <c:ser>
          <c:idx val="0"/>
          <c:order val="0"/>
          <c:tx>
            <c:strRef>
              <c:f>Sheet1!$E$1</c:f>
              <c:strCache>
                <c:ptCount val="1"/>
                <c:pt idx="0">
                  <c:v>Very worthwhile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March '23
 (S6)</c:v>
                </c:pt>
                <c:pt idx="1">
                  <c:v>May '23
 (S7)</c:v>
                </c:pt>
                <c:pt idx="2">
                  <c:v>July '23 
(S8)</c:v>
                </c:pt>
                <c:pt idx="3">
                  <c:v>November '23
(S10)</c:v>
                </c:pt>
                <c:pt idx="4">
                  <c:v>February '24 
(S11)</c:v>
                </c:pt>
              </c:strCache>
            </c:strRef>
          </c:cat>
          <c:val>
            <c:numRef>
              <c:f>Sheet1!$E$2:$E$6</c:f>
              <c:numCache>
                <c:formatCode>0%</c:formatCode>
                <c:ptCount val="5"/>
                <c:pt idx="0">
                  <c:v>0.26</c:v>
                </c:pt>
                <c:pt idx="1">
                  <c:v>0.24</c:v>
                </c:pt>
                <c:pt idx="2">
                  <c:v>0.28000000000000003</c:v>
                </c:pt>
                <c:pt idx="3">
                  <c:v>0.23</c:v>
                </c:pt>
                <c:pt idx="4">
                  <c:v>0.25</c:v>
                </c:pt>
              </c:numCache>
            </c:numRef>
          </c:val>
          <c:smooth val="0"/>
          <c:extLst>
            <c:ext xmlns:c16="http://schemas.microsoft.com/office/drawing/2014/chart" uri="{C3380CC4-5D6E-409C-BE32-E72D297353CC}">
              <c16:uniqueId val="{00000000-249B-4C00-8BF7-95D845038AA9}"/>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1614309379221191"/>
          <c:w val="0.97135669433759309"/>
          <c:h val="0.1484180571198557"/>
        </c:manualLayout>
      </c:layout>
      <c:lineChart>
        <c:grouping val="stacked"/>
        <c:varyColors val="0"/>
        <c:ser>
          <c:idx val="0"/>
          <c:order val="0"/>
          <c:tx>
            <c:strRef>
              <c:f>Sheet1!$D$1</c:f>
              <c:strCache>
                <c:ptCount val="1"/>
                <c:pt idx="0">
                  <c:v>Quite happy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March '23
 (S6)</c:v>
                </c:pt>
                <c:pt idx="1">
                  <c:v>May '23
 (S7)</c:v>
                </c:pt>
                <c:pt idx="2">
                  <c:v>July '23 
(S8)</c:v>
                </c:pt>
                <c:pt idx="3">
                  <c:v>November '23
(S10)</c:v>
                </c:pt>
                <c:pt idx="4">
                  <c:v>February '24 
(S11)</c:v>
                </c:pt>
              </c:strCache>
            </c:strRef>
          </c:cat>
          <c:val>
            <c:numRef>
              <c:f>Sheet1!$D$2:$D$6</c:f>
              <c:numCache>
                <c:formatCode>0%</c:formatCode>
                <c:ptCount val="5"/>
                <c:pt idx="0">
                  <c:v>0.39</c:v>
                </c:pt>
                <c:pt idx="1">
                  <c:v>0.38</c:v>
                </c:pt>
                <c:pt idx="2">
                  <c:v>0.35</c:v>
                </c:pt>
                <c:pt idx="3">
                  <c:v>0.36</c:v>
                </c:pt>
                <c:pt idx="4">
                  <c:v>0.38</c:v>
                </c:pt>
              </c:numCache>
            </c:numRef>
          </c:val>
          <c:smooth val="0"/>
          <c:extLst>
            <c:ext xmlns:c16="http://schemas.microsoft.com/office/drawing/2014/chart" uri="{C3380CC4-5D6E-409C-BE32-E72D297353CC}">
              <c16:uniqueId val="{00000000-F74C-4CBE-86CF-30009DB8E0DC}"/>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35804895324129438"/>
          <c:w val="0.97135669433759309"/>
          <c:h val="6.2397675417716514E-2"/>
        </c:manualLayout>
      </c:layout>
      <c:lineChart>
        <c:grouping val="stacked"/>
        <c:varyColors val="0"/>
        <c:ser>
          <c:idx val="0"/>
          <c:order val="0"/>
          <c:tx>
            <c:strRef>
              <c:f>Sheet1!$B$1</c:f>
              <c:strCache>
                <c:ptCount val="1"/>
                <c:pt idx="0">
                  <c:v>Not happy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March '23
 (S6)</c:v>
                </c:pt>
                <c:pt idx="1">
                  <c:v>May '23
 (S7)</c:v>
                </c:pt>
                <c:pt idx="2">
                  <c:v>July '23 
(S8)</c:v>
                </c:pt>
                <c:pt idx="3">
                  <c:v>November '23
(S10)</c:v>
                </c:pt>
                <c:pt idx="4">
                  <c:v>February '24 
(S11)</c:v>
                </c:pt>
              </c:strCache>
            </c:strRef>
          </c:cat>
          <c:val>
            <c:numRef>
              <c:f>Sheet1!$B$2:$B$6</c:f>
              <c:numCache>
                <c:formatCode>0%</c:formatCode>
                <c:ptCount val="5"/>
                <c:pt idx="0">
                  <c:v>0.17</c:v>
                </c:pt>
                <c:pt idx="1">
                  <c:v>0.17</c:v>
                </c:pt>
                <c:pt idx="2">
                  <c:v>0.17</c:v>
                </c:pt>
                <c:pt idx="3">
                  <c:v>0.18</c:v>
                </c:pt>
                <c:pt idx="4">
                  <c:v>0.16</c:v>
                </c:pt>
              </c:numCache>
            </c:numRef>
          </c:val>
          <c:smooth val="0"/>
          <c:extLst>
            <c:ext xmlns:c16="http://schemas.microsoft.com/office/drawing/2014/chart" uri="{C3380CC4-5D6E-409C-BE32-E72D297353CC}">
              <c16:uniqueId val="{00000000-0371-42B7-8EDF-37F67D0DDC8F}"/>
            </c:ext>
          </c:extLst>
        </c:ser>
        <c:dLbls>
          <c:dLblPos val="ctr"/>
          <c:showLegendKey val="0"/>
          <c:showVal val="1"/>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420628174296859E-2"/>
          <c:y val="0.1798638768582918"/>
          <c:w val="0.97135669433759309"/>
          <c:h val="0.15456237009857993"/>
        </c:manualLayout>
      </c:layout>
      <c:lineChart>
        <c:grouping val="stacked"/>
        <c:varyColors val="0"/>
        <c:ser>
          <c:idx val="0"/>
          <c:order val="0"/>
          <c:tx>
            <c:strRef>
              <c:f>Sheet1!$C$1</c:f>
              <c:strCache>
                <c:ptCount val="1"/>
                <c:pt idx="0">
                  <c:v>Neither/nor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March '23
 (S6)</c:v>
                </c:pt>
                <c:pt idx="1">
                  <c:v>May '23
 (S7)</c:v>
                </c:pt>
                <c:pt idx="2">
                  <c:v>July '23 
(S8)</c:v>
                </c:pt>
                <c:pt idx="3">
                  <c:v>November '23
(S10)</c:v>
                </c:pt>
                <c:pt idx="4">
                  <c:v>February '24 
(S11)</c:v>
                </c:pt>
              </c:strCache>
            </c:strRef>
          </c:cat>
          <c:val>
            <c:numRef>
              <c:f>Sheet1!$C$2:$C$6</c:f>
              <c:numCache>
                <c:formatCode>0%</c:formatCode>
                <c:ptCount val="5"/>
                <c:pt idx="0">
                  <c:v>0.22</c:v>
                </c:pt>
                <c:pt idx="1">
                  <c:v>0.24</c:v>
                </c:pt>
                <c:pt idx="2">
                  <c:v>0.23</c:v>
                </c:pt>
                <c:pt idx="3">
                  <c:v>0.26</c:v>
                </c:pt>
                <c:pt idx="4">
                  <c:v>0.23</c:v>
                </c:pt>
              </c:numCache>
            </c:numRef>
          </c:val>
          <c:smooth val="0"/>
          <c:extLst>
            <c:ext xmlns:c16="http://schemas.microsoft.com/office/drawing/2014/chart" uri="{C3380CC4-5D6E-409C-BE32-E72D297353CC}">
              <c16:uniqueId val="{00000000-2D65-4958-A2A9-BE930E1655DD}"/>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1614309379221191"/>
          <c:w val="0.97135669433759309"/>
          <c:h val="0.15456237009857993"/>
        </c:manualLayout>
      </c:layout>
      <c:lineChart>
        <c:grouping val="stacked"/>
        <c:varyColors val="0"/>
        <c:ser>
          <c:idx val="0"/>
          <c:order val="0"/>
          <c:tx>
            <c:strRef>
              <c:f>Sheet1!$E$1</c:f>
              <c:strCache>
                <c:ptCount val="1"/>
                <c:pt idx="0">
                  <c:v>Very happy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March '23
 (S6)</c:v>
                </c:pt>
                <c:pt idx="1">
                  <c:v>May '23
 (S7)</c:v>
                </c:pt>
                <c:pt idx="2">
                  <c:v>July '23 
(S8)</c:v>
                </c:pt>
                <c:pt idx="3">
                  <c:v>November '23
(S10)</c:v>
                </c:pt>
                <c:pt idx="4">
                  <c:v>February '24 
(S11)</c:v>
                </c:pt>
              </c:strCache>
            </c:strRef>
          </c:cat>
          <c:val>
            <c:numRef>
              <c:f>Sheet1!$E$2:$E$6</c:f>
              <c:numCache>
                <c:formatCode>0%</c:formatCode>
                <c:ptCount val="5"/>
                <c:pt idx="0">
                  <c:v>0.23</c:v>
                </c:pt>
                <c:pt idx="1">
                  <c:v>0.21</c:v>
                </c:pt>
                <c:pt idx="2">
                  <c:v>0.24</c:v>
                </c:pt>
                <c:pt idx="3">
                  <c:v>0.2</c:v>
                </c:pt>
                <c:pt idx="4">
                  <c:v>0.22</c:v>
                </c:pt>
              </c:numCache>
            </c:numRef>
          </c:val>
          <c:smooth val="0"/>
          <c:extLst>
            <c:ext xmlns:c16="http://schemas.microsoft.com/office/drawing/2014/chart" uri="{C3380CC4-5D6E-409C-BE32-E72D297353CC}">
              <c16:uniqueId val="{00000000-1416-40B7-83CB-763E073BFC8D}"/>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84738911407166E-3"/>
          <c:y val="0.10880043451307245"/>
          <c:w val="0.99398174847961962"/>
          <c:h val="0.61590213067676169"/>
        </c:manualLayout>
      </c:layout>
      <c:barChart>
        <c:barDir val="col"/>
        <c:grouping val="percentStacked"/>
        <c:varyColors val="0"/>
        <c:ser>
          <c:idx val="6"/>
          <c:order val="0"/>
          <c:tx>
            <c:strRef>
              <c:f>Sheet1!$B$1</c:f>
              <c:strCache>
                <c:ptCount val="1"/>
                <c:pt idx="0">
                  <c:v>Don't know </c:v>
                </c:pt>
              </c:strCache>
            </c:strRef>
          </c:tx>
          <c:spPr>
            <a:solidFill>
              <a:schemeClr val="bg1">
                <a:lumMod val="50000"/>
              </a:schemeClr>
            </a:solidFill>
            <a:ln>
              <a:noFill/>
            </a:ln>
            <a:effectLst/>
          </c:spPr>
          <c:invertIfNegative val="0"/>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Sheet1!$B$2:$B$5</c:f>
              <c:numCache>
                <c:formatCode>0%</c:formatCode>
                <c:ptCount val="4"/>
                <c:pt idx="0">
                  <c:v>0.01</c:v>
                </c:pt>
                <c:pt idx="1">
                  <c:v>0</c:v>
                </c:pt>
                <c:pt idx="2">
                  <c:v>0</c:v>
                </c:pt>
                <c:pt idx="3">
                  <c:v>0.03</c:v>
                </c:pt>
              </c:numCache>
            </c:numRef>
          </c:val>
          <c:extLst xmlns:c15="http://schemas.microsoft.com/office/drawing/2012/chart">
            <c:ext xmlns:c16="http://schemas.microsoft.com/office/drawing/2014/chart" uri="{C3380CC4-5D6E-409C-BE32-E72D297353CC}">
              <c16:uniqueId val="{00000002-7464-4AAE-908E-E85B3EB92856}"/>
            </c:ext>
          </c:extLst>
        </c:ser>
        <c:ser>
          <c:idx val="5"/>
          <c:order val="1"/>
          <c:tx>
            <c:strRef>
              <c:f>Sheet1!$C$1</c:f>
              <c:strCache>
                <c:ptCount val="1"/>
                <c:pt idx="0">
                  <c:v>Disagree</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FD8-4207-8B1F-587778DDB2C3}"/>
                </c:ext>
              </c:extLst>
            </c:dLbl>
            <c:dLbl>
              <c:idx val="1"/>
              <c:layout>
                <c:manualLayout>
                  <c:x val="-1.8744277091777686E-2"/>
                  <c:y val="-1.042538729733762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58-4D47-B9DF-888C693FA6C1}"/>
                </c:ext>
              </c:extLst>
            </c:dLbl>
            <c:dLbl>
              <c:idx val="2"/>
              <c:layout>
                <c:manualLayout>
                  <c:x val="-1.62450401462073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99-4207-B058-6F71D27BD505}"/>
                </c:ext>
              </c:extLst>
            </c:dLbl>
            <c:dLbl>
              <c:idx val="3"/>
              <c:layout>
                <c:manualLayout>
                  <c:x val="-2.49150308636083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00-4120-AFF0-A8E235055767}"/>
                </c:ext>
              </c:extLst>
            </c:dLbl>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Sheet1!$C$2:$C$5</c:f>
              <c:numCache>
                <c:formatCode>0%</c:formatCode>
                <c:ptCount val="4"/>
                <c:pt idx="0">
                  <c:v>0.02</c:v>
                </c:pt>
                <c:pt idx="1">
                  <c:v>0.04</c:v>
                </c:pt>
                <c:pt idx="2">
                  <c:v>0.06</c:v>
                </c:pt>
                <c:pt idx="3">
                  <c:v>0.09</c:v>
                </c:pt>
              </c:numCache>
            </c:numRef>
          </c:val>
          <c:extLst xmlns:c15="http://schemas.microsoft.com/office/drawing/2012/chart">
            <c:ext xmlns:c16="http://schemas.microsoft.com/office/drawing/2014/chart" uri="{C3380CC4-5D6E-409C-BE32-E72D297353CC}">
              <c16:uniqueId val="{00000001-7464-4AAE-908E-E85B3EB92856}"/>
            </c:ext>
          </c:extLst>
        </c:ser>
        <c:ser>
          <c:idx val="4"/>
          <c:order val="2"/>
          <c:tx>
            <c:strRef>
              <c:f>Sheet1!$D$1</c:f>
              <c:strCache>
                <c:ptCount val="1"/>
                <c:pt idx="0">
                  <c:v>Neutral</c:v>
                </c:pt>
              </c:strCache>
            </c:strRef>
          </c:tx>
          <c:spPr>
            <a:solidFill>
              <a:schemeClr val="bg1">
                <a:lumMod val="85000"/>
              </a:schemeClr>
            </a:solidFill>
            <a:ln>
              <a:noFill/>
            </a:ln>
            <a:effectLst/>
          </c:spPr>
          <c:invertIfNegative val="0"/>
          <c:dLbls>
            <c:dLbl>
              <c:idx val="0"/>
              <c:layout>
                <c:manualLayout>
                  <c:x val="-1.12465662550666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99-4207-B058-6F71D27BD505}"/>
                </c:ext>
              </c:extLst>
            </c:dLbl>
            <c:dLbl>
              <c:idx val="1"/>
              <c:layout>
                <c:manualLayout>
                  <c:x val="-4.5818814699265961E-17"/>
                  <c:y val="-1.99032420343934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99-4207-B058-6F71D27BD505}"/>
                </c:ext>
              </c:extLst>
            </c:dLbl>
            <c:dLbl>
              <c:idx val="2"/>
              <c:layout>
                <c:manualLayout>
                  <c:x val="0"/>
                  <c:y val="-1.4216601453138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99-4207-B058-6F71D27BD50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Sheet1!$D$2:$D$5</c:f>
              <c:numCache>
                <c:formatCode>0%</c:formatCode>
                <c:ptCount val="4"/>
                <c:pt idx="0">
                  <c:v>7.0000000000000007E-2</c:v>
                </c:pt>
                <c:pt idx="1">
                  <c:v>0.12</c:v>
                </c:pt>
                <c:pt idx="2">
                  <c:v>0.14000000000000001</c:v>
                </c:pt>
                <c:pt idx="3">
                  <c:v>0.15</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Sheet1!$E$1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Sheet1!$E$2:$E$5</c:f>
              <c:numCache>
                <c:formatCode>0%</c:formatCode>
                <c:ptCount val="4"/>
                <c:pt idx="0">
                  <c:v>0.35</c:v>
                </c:pt>
                <c:pt idx="1">
                  <c:v>0.5</c:v>
                </c:pt>
                <c:pt idx="2">
                  <c:v>0.49</c:v>
                </c:pt>
                <c:pt idx="3">
                  <c:v>0.43</c:v>
                </c:pt>
              </c:numCache>
            </c:numRef>
          </c:val>
          <c:extLst>
            <c:ext xmlns:c16="http://schemas.microsoft.com/office/drawing/2014/chart" uri="{C3380CC4-5D6E-409C-BE32-E72D297353CC}">
              <c16:uniqueId val="{00000003-2D59-47C5-AEF5-8C77A3583080}"/>
            </c:ext>
          </c:extLst>
        </c:ser>
        <c:ser>
          <c:idx val="2"/>
          <c:order val="4"/>
          <c:tx>
            <c:strRef>
              <c:f>Sheet1!$F$1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Sheet1!$F$2:$F$5</c:f>
              <c:numCache>
                <c:formatCode>0%</c:formatCode>
                <c:ptCount val="4"/>
                <c:pt idx="0">
                  <c:v>0.55000000000000004</c:v>
                </c:pt>
                <c:pt idx="1">
                  <c:v>0.34</c:v>
                </c:pt>
                <c:pt idx="2">
                  <c:v>0.3</c:v>
                </c:pt>
                <c:pt idx="3">
                  <c:v>0.3</c:v>
                </c:pt>
              </c:numCache>
            </c:numRef>
          </c:val>
          <c:extLst>
            <c:ext xmlns:c16="http://schemas.microsoft.com/office/drawing/2014/chart" uri="{C3380CC4-5D6E-409C-BE32-E72D297353CC}">
              <c16:uniqueId val="{00000002-2D59-47C5-AEF5-8C77A3583080}"/>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1.3668458764353715E-2"/>
          <c:y val="0.71530147366827934"/>
          <c:w val="0.97117285845239598"/>
          <c:h val="0.1437477513702229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75156006485856863"/>
        </c:manualLayout>
      </c:layout>
      <c:lineChart>
        <c:grouping val="standard"/>
        <c:varyColors val="0"/>
        <c:ser>
          <c:idx val="0"/>
          <c:order val="0"/>
          <c:tx>
            <c:strRef>
              <c:f>Sheet1!$B$1</c:f>
              <c:strCache>
                <c:ptCount val="1"/>
                <c:pt idx="0">
                  <c:v>Overall HCS</c:v>
                </c:pt>
              </c:strCache>
            </c:strRef>
          </c:tx>
          <c:spPr>
            <a:ln w="34925" cap="rnd">
              <a:solidFill>
                <a:schemeClr val="accent6"/>
              </a:solidFill>
              <a:round/>
            </a:ln>
            <a:effectLst/>
          </c:spPr>
          <c:marker>
            <c:symbol val="circle"/>
            <c:size val="5"/>
            <c:spPr>
              <a:solidFill>
                <a:schemeClr val="accent6">
                  <a:lumMod val="75000"/>
                </a:schemeClr>
              </a:solidFill>
              <a:ln w="9525">
                <a:solidFill>
                  <a:schemeClr val="accent6"/>
                </a:solidFill>
                <a:headEnd type="oval"/>
              </a:ln>
              <a:effectLst/>
            </c:spPr>
          </c:marker>
          <c:dLbls>
            <c:dLbl>
              <c:idx val="0"/>
              <c:layout>
                <c:manualLayout>
                  <c:x val="-3.3392589966906902E-2"/>
                  <c:y val="-2.5167849590669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6A-4A74-835D-AAFDFE6CACFA}"/>
                </c:ext>
              </c:extLst>
            </c:dLbl>
            <c:dLbl>
              <c:idx val="1"/>
              <c:layout>
                <c:manualLayout>
                  <c:x val="-3.0722519907001668E-2"/>
                  <c:y val="-4.11390527986599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6A-4A74-835D-AAFDFE6CACFA}"/>
                </c:ext>
              </c:extLst>
            </c:dLbl>
            <c:dLbl>
              <c:idx val="4"/>
              <c:layout>
                <c:manualLayout>
                  <c:x val="-1.1492966029375976E-2"/>
                  <c:y val="-3.054225850804017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Sheet1!$B$2:$B$6</c:f>
              <c:numCache>
                <c:formatCode>0.0</c:formatCode>
                <c:ptCount val="5"/>
                <c:pt idx="0">
                  <c:v>70.449999999999989</c:v>
                </c:pt>
                <c:pt idx="1">
                  <c:v>71.8</c:v>
                </c:pt>
                <c:pt idx="2">
                  <c:v>71.45</c:v>
                </c:pt>
                <c:pt idx="3">
                  <c:v>70</c:v>
                </c:pt>
                <c:pt idx="4">
                  <c:v>71.400000000000006</c:v>
                </c:pt>
              </c:numCache>
            </c:numRef>
          </c:val>
          <c:smooth val="0"/>
          <c:extLst>
            <c:ext xmlns:c16="http://schemas.microsoft.com/office/drawing/2014/chart" uri="{C3380CC4-5D6E-409C-BE32-E72D297353CC}">
              <c16:uniqueId val="{00000000-D253-4BAE-A580-07C2D6A22809}"/>
            </c:ext>
          </c:extLst>
        </c:ser>
        <c:ser>
          <c:idx val="1"/>
          <c:order val="1"/>
          <c:tx>
            <c:strRef>
              <c:f>Sheet1!$C$1</c:f>
              <c:strCache>
                <c:ptCount val="1"/>
                <c:pt idx="0">
                  <c:v>Knowledge</c:v>
                </c:pt>
              </c:strCache>
            </c:strRef>
          </c:tx>
          <c:spPr>
            <a:ln w="28575" cap="rnd">
              <a:solidFill>
                <a:srgbClr val="CC99FF"/>
              </a:solidFill>
              <a:round/>
            </a:ln>
            <a:effectLst/>
          </c:spPr>
          <c:marker>
            <c:symbol val="none"/>
          </c:marker>
          <c:dLbls>
            <c:dLbl>
              <c:idx val="4"/>
              <c:layout>
                <c:manualLayout>
                  <c:x val="-4.5345607643652941E-3"/>
                  <c:y val="-1.2130574358972205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C99FF"/>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CC99FF"/>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Sheet1!$C$2:$C$6</c:f>
              <c:numCache>
                <c:formatCode>General</c:formatCode>
                <c:ptCount val="5"/>
                <c:pt idx="0">
                  <c:v>66.8</c:v>
                </c:pt>
                <c:pt idx="1">
                  <c:v>68.400000000000006</c:v>
                </c:pt>
                <c:pt idx="2" formatCode="0.0">
                  <c:v>68.099999999999994</c:v>
                </c:pt>
                <c:pt idx="3" formatCode="0.0">
                  <c:v>65.900000000000006</c:v>
                </c:pt>
                <c:pt idx="4">
                  <c:v>67.599999999999994</c:v>
                </c:pt>
              </c:numCache>
            </c:numRef>
          </c:val>
          <c:smooth val="0"/>
          <c:extLst>
            <c:ext xmlns:c16="http://schemas.microsoft.com/office/drawing/2014/chart" uri="{C3380CC4-5D6E-409C-BE32-E72D297353CC}">
              <c16:uniqueId val="{00000001-D253-4BAE-A580-07C2D6A22809}"/>
            </c:ext>
          </c:extLst>
        </c:ser>
        <c:ser>
          <c:idx val="2"/>
          <c:order val="2"/>
          <c:tx>
            <c:strRef>
              <c:f>Sheet1!$D$1</c:f>
              <c:strCache>
                <c:ptCount val="1"/>
                <c:pt idx="0">
                  <c:v>Self-management</c:v>
                </c:pt>
              </c:strCache>
            </c:strRef>
          </c:tx>
          <c:spPr>
            <a:ln w="28575" cap="rnd">
              <a:solidFill>
                <a:srgbClr val="FF99CC"/>
              </a:solidFill>
              <a:round/>
            </a:ln>
            <a:effectLst/>
          </c:spPr>
          <c:marker>
            <c:symbol val="none"/>
          </c:marker>
          <c:dLbls>
            <c:dLbl>
              <c:idx val="0"/>
              <c:layout>
                <c:manualLayout>
                  <c:x val="-2.6844190584555099E-2"/>
                  <c:y val="2.58069073148320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6A-4A74-835D-AAFDFE6CACFA}"/>
                </c:ext>
              </c:extLst>
            </c:dLbl>
            <c:dLbl>
              <c:idx val="1"/>
              <c:layout>
                <c:manualLayout>
                  <c:x val="-2.4174120524649893E-2"/>
                  <c:y val="2.0483172912168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6A-4A74-835D-AAFDFE6CACFA}"/>
                </c:ext>
              </c:extLst>
            </c:dLbl>
            <c:dLbl>
              <c:idx val="4"/>
              <c:layout>
                <c:manualLayout>
                  <c:x val="-6.8540291860355214E-3"/>
                  <c:y val="-4.1193146330459271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99CC"/>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99CC"/>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Sheet1!$D$2:$D$6</c:f>
              <c:numCache>
                <c:formatCode>General</c:formatCode>
                <c:ptCount val="5"/>
                <c:pt idx="0">
                  <c:v>70.400000000000006</c:v>
                </c:pt>
                <c:pt idx="1">
                  <c:v>71.599999999999994</c:v>
                </c:pt>
                <c:pt idx="2" formatCode="0.0">
                  <c:v>72</c:v>
                </c:pt>
                <c:pt idx="3" formatCode="0.0">
                  <c:v>71.099999999999994</c:v>
                </c:pt>
                <c:pt idx="4">
                  <c:v>71.3</c:v>
                </c:pt>
              </c:numCache>
            </c:numRef>
          </c:val>
          <c:smooth val="0"/>
          <c:extLst>
            <c:ext xmlns:c16="http://schemas.microsoft.com/office/drawing/2014/chart" uri="{C3380CC4-5D6E-409C-BE32-E72D297353CC}">
              <c16:uniqueId val="{00000002-D253-4BAE-A580-07C2D6A22809}"/>
            </c:ext>
          </c:extLst>
        </c:ser>
        <c:ser>
          <c:idx val="3"/>
          <c:order val="3"/>
          <c:tx>
            <c:strRef>
              <c:f>Sheet1!$E$1</c:f>
              <c:strCache>
                <c:ptCount val="1"/>
                <c:pt idx="0">
                  <c:v>Access</c:v>
                </c:pt>
              </c:strCache>
            </c:strRef>
          </c:tx>
          <c:spPr>
            <a:ln w="28575" cap="rnd">
              <a:solidFill>
                <a:srgbClr val="FF5050"/>
              </a:solidFill>
              <a:round/>
            </a:ln>
            <a:effectLst/>
          </c:spPr>
          <c:marker>
            <c:symbol val="none"/>
          </c:marker>
          <c:dLbls>
            <c:dLbl>
              <c:idx val="4"/>
              <c:layout>
                <c:manualLayout>
                  <c:x val="-5.6942949752004082E-3"/>
                  <c:y val="1.478468860345335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505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Sheet1!$E$2:$E$6</c:f>
              <c:numCache>
                <c:formatCode>General</c:formatCode>
                <c:ptCount val="5"/>
                <c:pt idx="0">
                  <c:v>64</c:v>
                </c:pt>
                <c:pt idx="1">
                  <c:v>65.5</c:v>
                </c:pt>
                <c:pt idx="2" formatCode="0.0">
                  <c:v>64.5</c:v>
                </c:pt>
                <c:pt idx="3" formatCode="0.0">
                  <c:v>63.3</c:v>
                </c:pt>
                <c:pt idx="4">
                  <c:v>65.3</c:v>
                </c:pt>
              </c:numCache>
            </c:numRef>
          </c:val>
          <c:smooth val="0"/>
          <c:extLst>
            <c:ext xmlns:c16="http://schemas.microsoft.com/office/drawing/2014/chart" uri="{C3380CC4-5D6E-409C-BE32-E72D297353CC}">
              <c16:uniqueId val="{00000003-D253-4BAE-A580-07C2D6A22809}"/>
            </c:ext>
          </c:extLst>
        </c:ser>
        <c:ser>
          <c:idx val="4"/>
          <c:order val="4"/>
          <c:tx>
            <c:strRef>
              <c:f>Sheet1!$F$1</c:f>
              <c:strCache>
                <c:ptCount val="1"/>
                <c:pt idx="0">
                  <c:v>Shared decisions </c:v>
                </c:pt>
              </c:strCache>
            </c:strRef>
          </c:tx>
          <c:spPr>
            <a:ln w="28575" cap="rnd">
              <a:solidFill>
                <a:schemeClr val="accent5"/>
              </a:solidFill>
              <a:round/>
            </a:ln>
            <a:effectLst/>
          </c:spPr>
          <c:marker>
            <c:symbol val="none"/>
          </c:marker>
          <c:dLbls>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Sheet1!$F$2:$F$6</c:f>
              <c:numCache>
                <c:formatCode>General</c:formatCode>
                <c:ptCount val="5"/>
                <c:pt idx="0">
                  <c:v>80.599999999999994</c:v>
                </c:pt>
                <c:pt idx="1">
                  <c:v>81.7</c:v>
                </c:pt>
                <c:pt idx="2" formatCode="0.0">
                  <c:v>81.2</c:v>
                </c:pt>
                <c:pt idx="3" formatCode="0.0">
                  <c:v>79.7</c:v>
                </c:pt>
                <c:pt idx="4">
                  <c:v>81.2</c:v>
                </c:pt>
              </c:numCache>
            </c:numRef>
          </c:val>
          <c:smooth val="0"/>
          <c:extLst>
            <c:ext xmlns:c16="http://schemas.microsoft.com/office/drawing/2014/chart" uri="{C3380CC4-5D6E-409C-BE32-E72D297353CC}">
              <c16:uniqueId val="{00000004-D253-4BAE-A580-07C2D6A22809}"/>
            </c:ext>
          </c:extLst>
        </c:ser>
        <c:dLbls>
          <c:showLegendKey val="0"/>
          <c:showVal val="0"/>
          <c:showCatName val="0"/>
          <c:showSerName val="0"/>
          <c:showPercent val="0"/>
          <c:showBubbleSize val="0"/>
        </c:dLbls>
        <c:marker val="1"/>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85"/>
          <c:min val="60"/>
        </c:scaling>
        <c:delete val="1"/>
        <c:axPos val="l"/>
        <c:numFmt formatCode="0.0" sourceLinked="1"/>
        <c:majorTickMark val="out"/>
        <c:minorTickMark val="none"/>
        <c:tickLblPos val="nextTo"/>
        <c:crossAx val="970033424"/>
        <c:crosses val="autoZero"/>
        <c:crossBetween val="between"/>
      </c:valAx>
      <c:spPr>
        <a:noFill/>
        <a:ln>
          <a:noFill/>
        </a:ln>
        <a:effectLst/>
      </c:spPr>
    </c:plotArea>
    <c:legend>
      <c:legendPos val="b"/>
      <c:layout>
        <c:manualLayout>
          <c:xMode val="edge"/>
          <c:yMode val="edge"/>
          <c:x val="1.1147511342794146E-2"/>
          <c:y val="0.92422400959360895"/>
          <c:w val="0.98002451208411667"/>
          <c:h val="5.44722827313775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75156006485856863"/>
        </c:manualLayout>
      </c:layout>
      <c:lineChart>
        <c:grouping val="standard"/>
        <c:varyColors val="0"/>
        <c:ser>
          <c:idx val="0"/>
          <c:order val="0"/>
          <c:tx>
            <c:strRef>
              <c:f>Sheet1!$B$1</c:f>
              <c:strCache>
                <c:ptCount val="1"/>
                <c:pt idx="0">
                  <c:v>Overall HCS</c:v>
                </c:pt>
              </c:strCache>
            </c:strRef>
          </c:tx>
          <c:spPr>
            <a:ln w="34925" cap="rnd">
              <a:solidFill>
                <a:schemeClr val="accent6"/>
              </a:solidFill>
              <a:round/>
            </a:ln>
            <a:effectLst/>
          </c:spPr>
          <c:marker>
            <c:symbol val="circle"/>
            <c:size val="5"/>
            <c:spPr>
              <a:solidFill>
                <a:schemeClr val="accent6">
                  <a:lumMod val="75000"/>
                </a:schemeClr>
              </a:solidFill>
              <a:ln w="9525">
                <a:solidFill>
                  <a:schemeClr val="accent6"/>
                </a:solidFill>
                <a:headEnd type="oval"/>
              </a:ln>
              <a:effectLst/>
            </c:spPr>
          </c:marker>
          <c:dLbls>
            <c:dLbl>
              <c:idx val="4"/>
              <c:layout>
                <c:manualLayout>
                  <c:x val="-1.8570266880410857E-2"/>
                  <c:y val="3.272296383736746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6"/>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Sheet1!$B$2:$B$6</c:f>
              <c:numCache>
                <c:formatCode>0.0</c:formatCode>
                <c:ptCount val="5"/>
                <c:pt idx="0">
                  <c:v>60.516673459881218</c:v>
                </c:pt>
                <c:pt idx="1">
                  <c:v>63.1</c:v>
                </c:pt>
                <c:pt idx="2">
                  <c:v>62.6</c:v>
                </c:pt>
                <c:pt idx="3">
                  <c:v>61.7</c:v>
                </c:pt>
                <c:pt idx="4">
                  <c:v>61.463300172090783</c:v>
                </c:pt>
              </c:numCache>
            </c:numRef>
          </c:val>
          <c:smooth val="0"/>
          <c:extLst>
            <c:ext xmlns:c16="http://schemas.microsoft.com/office/drawing/2014/chart" uri="{C3380CC4-5D6E-409C-BE32-E72D297353CC}">
              <c16:uniqueId val="{00000000-D253-4BAE-A580-07C2D6A22809}"/>
            </c:ext>
          </c:extLst>
        </c:ser>
        <c:ser>
          <c:idx val="1"/>
          <c:order val="1"/>
          <c:tx>
            <c:strRef>
              <c:f>Sheet1!$C$1</c:f>
              <c:strCache>
                <c:ptCount val="1"/>
                <c:pt idx="0">
                  <c:v>Knowledge</c:v>
                </c:pt>
              </c:strCache>
            </c:strRef>
          </c:tx>
          <c:spPr>
            <a:ln w="28575" cap="rnd">
              <a:solidFill>
                <a:srgbClr val="CC99FF"/>
              </a:solidFill>
              <a:round/>
            </a:ln>
            <a:effectLst/>
          </c:spPr>
          <c:marker>
            <c:symbol val="none"/>
          </c:marker>
          <c:dLbls>
            <c:dLbl>
              <c:idx val="2"/>
              <c:layout>
                <c:manualLayout>
                  <c:x val="-2.888897919190268E-2"/>
                  <c:y val="-2.12961648773656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45-42B1-9912-4726B666A644}"/>
                </c:ext>
              </c:extLst>
            </c:dLbl>
            <c:dLbl>
              <c:idx val="4"/>
              <c:layout>
                <c:manualLayout>
                  <c:x val="-1.7291637083551543E-2"/>
                  <c:y val="-2.977949636250311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C99FF"/>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CC99FF"/>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Sheet1!$C$2:$C$6</c:f>
              <c:numCache>
                <c:formatCode>0.0</c:formatCode>
                <c:ptCount val="5"/>
                <c:pt idx="0" formatCode="General">
                  <c:v>60.2</c:v>
                </c:pt>
                <c:pt idx="1">
                  <c:v>63.714000000000006</c:v>
                </c:pt>
                <c:pt idx="2">
                  <c:v>60.9</c:v>
                </c:pt>
                <c:pt idx="3">
                  <c:v>61.7</c:v>
                </c:pt>
                <c:pt idx="4">
                  <c:v>61.87745454545454</c:v>
                </c:pt>
              </c:numCache>
            </c:numRef>
          </c:val>
          <c:smooth val="0"/>
          <c:extLst>
            <c:ext xmlns:c16="http://schemas.microsoft.com/office/drawing/2014/chart" uri="{C3380CC4-5D6E-409C-BE32-E72D297353CC}">
              <c16:uniqueId val="{00000001-D253-4BAE-A580-07C2D6A22809}"/>
            </c:ext>
          </c:extLst>
        </c:ser>
        <c:ser>
          <c:idx val="2"/>
          <c:order val="2"/>
          <c:tx>
            <c:strRef>
              <c:f>Sheet1!$D$1</c:f>
              <c:strCache>
                <c:ptCount val="1"/>
                <c:pt idx="0">
                  <c:v>Self-management</c:v>
                </c:pt>
              </c:strCache>
            </c:strRef>
          </c:tx>
          <c:spPr>
            <a:ln w="28575" cap="rnd">
              <a:solidFill>
                <a:srgbClr val="FF99CC"/>
              </a:solidFill>
              <a:round/>
            </a:ln>
            <a:effectLst/>
          </c:spPr>
          <c:marker>
            <c:symbol val="none"/>
          </c:marker>
          <c:dLbls>
            <c:dLbl>
              <c:idx val="0"/>
              <c:layout>
                <c:manualLayout>
                  <c:x val="-2.6844190584555099E-2"/>
                  <c:y val="2.58069073148320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6A-4A74-835D-AAFDFE6CACFA}"/>
                </c:ext>
              </c:extLst>
            </c:dLbl>
            <c:dLbl>
              <c:idx val="1"/>
              <c:layout>
                <c:manualLayout>
                  <c:x val="-2.4174120524649893E-2"/>
                  <c:y val="2.0483172912168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6A-4A74-835D-AAFDFE6CACFA}"/>
                </c:ext>
              </c:extLst>
            </c:dLbl>
            <c:dLbl>
              <c:idx val="2"/>
              <c:layout>
                <c:manualLayout>
                  <c:x val="-2.3090308137727111E-2"/>
                  <c:y val="-1.8696619286122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45-42B1-9912-4726B666A644}"/>
                </c:ext>
              </c:extLst>
            </c:dLbl>
            <c:dLbl>
              <c:idx val="3"/>
              <c:layout>
                <c:manualLayout>
                  <c:x val="-2.4250042348562397E-2"/>
                  <c:y val="2.4153033316785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45-42B1-9912-4726B666A644}"/>
                </c:ext>
              </c:extLst>
            </c:dLbl>
            <c:dLbl>
              <c:idx val="4"/>
              <c:layout>
                <c:manualLayout>
                  <c:x val="-6.8540291860355214E-3"/>
                  <c:y val="-4.1193146330459271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99CC"/>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99CC"/>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Sheet1!$D$2:$D$6</c:f>
              <c:numCache>
                <c:formatCode>0.0</c:formatCode>
                <c:ptCount val="5"/>
                <c:pt idx="0" formatCode="General">
                  <c:v>56.8</c:v>
                </c:pt>
                <c:pt idx="1">
                  <c:v>57.660402684563756</c:v>
                </c:pt>
                <c:pt idx="2">
                  <c:v>57.8</c:v>
                </c:pt>
                <c:pt idx="3">
                  <c:v>58.5</c:v>
                </c:pt>
                <c:pt idx="4">
                  <c:v>57.102888086642601</c:v>
                </c:pt>
              </c:numCache>
            </c:numRef>
          </c:val>
          <c:smooth val="0"/>
          <c:extLst>
            <c:ext xmlns:c16="http://schemas.microsoft.com/office/drawing/2014/chart" uri="{C3380CC4-5D6E-409C-BE32-E72D297353CC}">
              <c16:uniqueId val="{00000002-D253-4BAE-A580-07C2D6A22809}"/>
            </c:ext>
          </c:extLst>
        </c:ser>
        <c:ser>
          <c:idx val="3"/>
          <c:order val="3"/>
          <c:tx>
            <c:strRef>
              <c:f>Sheet1!$E$1</c:f>
              <c:strCache>
                <c:ptCount val="1"/>
                <c:pt idx="0">
                  <c:v>Access</c:v>
                </c:pt>
              </c:strCache>
            </c:strRef>
          </c:tx>
          <c:spPr>
            <a:ln w="28575" cap="rnd">
              <a:solidFill>
                <a:srgbClr val="FF5050"/>
              </a:solidFill>
              <a:round/>
            </a:ln>
            <a:effectLst/>
          </c:spPr>
          <c:marker>
            <c:symbol val="none"/>
          </c:marker>
          <c:dLbls>
            <c:dLbl>
              <c:idx val="4"/>
              <c:layout>
                <c:manualLayout>
                  <c:x val="-5.6942949752004082E-3"/>
                  <c:y val="1.478468860345335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505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Sheet1!$E$2:$E$6</c:f>
              <c:numCache>
                <c:formatCode>0.0</c:formatCode>
                <c:ptCount val="5"/>
                <c:pt idx="0" formatCode="General">
                  <c:v>52.1</c:v>
                </c:pt>
                <c:pt idx="1">
                  <c:v>54.634576271186447</c:v>
                </c:pt>
                <c:pt idx="2">
                  <c:v>57.6</c:v>
                </c:pt>
                <c:pt idx="3">
                  <c:v>52</c:v>
                </c:pt>
                <c:pt idx="4">
                  <c:v>54.602205882352941</c:v>
                </c:pt>
              </c:numCache>
            </c:numRef>
          </c:val>
          <c:smooth val="0"/>
          <c:extLst>
            <c:ext xmlns:c16="http://schemas.microsoft.com/office/drawing/2014/chart" uri="{C3380CC4-5D6E-409C-BE32-E72D297353CC}">
              <c16:uniqueId val="{00000003-D253-4BAE-A580-07C2D6A22809}"/>
            </c:ext>
          </c:extLst>
        </c:ser>
        <c:ser>
          <c:idx val="4"/>
          <c:order val="4"/>
          <c:tx>
            <c:strRef>
              <c:f>Sheet1!$F$1</c:f>
              <c:strCache>
                <c:ptCount val="1"/>
                <c:pt idx="0">
                  <c:v>Shared decisions </c:v>
                </c:pt>
              </c:strCache>
            </c:strRef>
          </c:tx>
          <c:spPr>
            <a:ln w="28575" cap="rnd">
              <a:solidFill>
                <a:schemeClr val="accent5"/>
              </a:solidFill>
              <a:round/>
            </a:ln>
            <a:effectLst/>
          </c:spPr>
          <c:marker>
            <c:symbol val="none"/>
          </c:marker>
          <c:dLbls>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5C89-4053-B286-0A5C6347A0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May '23 
(S7)</c:v>
                </c:pt>
                <c:pt idx="1">
                  <c:v>July '23
(S8)</c:v>
                </c:pt>
                <c:pt idx="2">
                  <c:v>Sep '23
(S9)</c:v>
                </c:pt>
                <c:pt idx="3">
                  <c:v>Nov '23
(S10)</c:v>
                </c:pt>
                <c:pt idx="4">
                  <c:v>Feb '24
(S11)</c:v>
                </c:pt>
              </c:strCache>
            </c:strRef>
          </c:cat>
          <c:val>
            <c:numRef>
              <c:f>Sheet1!$F$2:$F$6</c:f>
              <c:numCache>
                <c:formatCode>0.0</c:formatCode>
                <c:ptCount val="5"/>
                <c:pt idx="0" formatCode="General">
                  <c:v>73</c:v>
                </c:pt>
                <c:pt idx="1">
                  <c:v>76.368000000000009</c:v>
                </c:pt>
                <c:pt idx="2">
                  <c:v>74</c:v>
                </c:pt>
                <c:pt idx="3">
                  <c:v>74.400000000000006</c:v>
                </c:pt>
                <c:pt idx="4">
                  <c:v>72.270652173913049</c:v>
                </c:pt>
              </c:numCache>
            </c:numRef>
          </c:val>
          <c:smooth val="0"/>
          <c:extLst>
            <c:ext xmlns:c16="http://schemas.microsoft.com/office/drawing/2014/chart" uri="{C3380CC4-5D6E-409C-BE32-E72D297353CC}">
              <c16:uniqueId val="{00000004-D253-4BAE-A580-07C2D6A22809}"/>
            </c:ext>
          </c:extLst>
        </c:ser>
        <c:dLbls>
          <c:showLegendKey val="0"/>
          <c:showVal val="0"/>
          <c:showCatName val="0"/>
          <c:showSerName val="0"/>
          <c:showPercent val="0"/>
          <c:showBubbleSize val="0"/>
        </c:dLbls>
        <c:marker val="1"/>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80"/>
          <c:min val="50"/>
        </c:scaling>
        <c:delete val="1"/>
        <c:axPos val="l"/>
        <c:numFmt formatCode="0.0" sourceLinked="1"/>
        <c:majorTickMark val="out"/>
        <c:minorTickMark val="none"/>
        <c:tickLblPos val="nextTo"/>
        <c:crossAx val="970033424"/>
        <c:crosses val="autoZero"/>
        <c:crossBetween val="between"/>
      </c:valAx>
      <c:spPr>
        <a:noFill/>
        <a:ln>
          <a:noFill/>
        </a:ln>
        <a:effectLst/>
      </c:spPr>
    </c:plotArea>
    <c:legend>
      <c:legendPos val="b"/>
      <c:layout>
        <c:manualLayout>
          <c:xMode val="edge"/>
          <c:yMode val="edge"/>
          <c:x val="1.1147511342794146E-2"/>
          <c:y val="0.92422400959360895"/>
          <c:w val="0.98002451208411667"/>
          <c:h val="5.44722827313775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0.31035406990515918"/>
          <c:w val="0.97084904909368608"/>
          <c:h val="0.24067343055005744"/>
        </c:manualLayout>
      </c:layout>
      <c:lineChart>
        <c:grouping val="stacked"/>
        <c:varyColors val="0"/>
        <c:ser>
          <c:idx val="0"/>
          <c:order val="0"/>
          <c:tx>
            <c:strRef>
              <c:f>Sheet1!$B$1</c:f>
              <c:strCache>
                <c:ptCount val="1"/>
                <c:pt idx="0">
                  <c:v>High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Nov '22
(S4)</c:v>
                </c:pt>
                <c:pt idx="1">
                  <c:v>Dec '22
(S5)</c:v>
                </c:pt>
                <c:pt idx="2">
                  <c:v>Mar '23 
(S6)</c:v>
                </c:pt>
                <c:pt idx="3">
                  <c:v>May '23
 (S7)</c:v>
                </c:pt>
                <c:pt idx="4">
                  <c:v>July '23
(S8)</c:v>
                </c:pt>
                <c:pt idx="5">
                  <c:v>Sept '23
(S9)</c:v>
                </c:pt>
                <c:pt idx="6">
                  <c:v>Nov '23
 (S10)</c:v>
                </c:pt>
                <c:pt idx="7">
                  <c:v>Feb '24 
(S11)</c:v>
                </c:pt>
              </c:strCache>
            </c:strRef>
          </c:cat>
          <c:val>
            <c:numRef>
              <c:f>Sheet1!$B$2:$B$9</c:f>
              <c:numCache>
                <c:formatCode>0%</c:formatCode>
                <c:ptCount val="8"/>
                <c:pt idx="0">
                  <c:v>0.46</c:v>
                </c:pt>
                <c:pt idx="1">
                  <c:v>0.43</c:v>
                </c:pt>
                <c:pt idx="2">
                  <c:v>0.43</c:v>
                </c:pt>
                <c:pt idx="3">
                  <c:v>0.42</c:v>
                </c:pt>
                <c:pt idx="4">
                  <c:v>0.44</c:v>
                </c:pt>
                <c:pt idx="5">
                  <c:v>0.44</c:v>
                </c:pt>
                <c:pt idx="6">
                  <c:v>0.43</c:v>
                </c:pt>
                <c:pt idx="7">
                  <c:v>0.46</c:v>
                </c:pt>
              </c:numCache>
            </c:numRef>
          </c:val>
          <c:smooth val="0"/>
          <c:extLst>
            <c:ext xmlns:c16="http://schemas.microsoft.com/office/drawing/2014/chart" uri="{C3380CC4-5D6E-409C-BE32-E72D297353CC}">
              <c16:uniqueId val="{00000000-7C74-49CB-AC3B-7119DCDB6830}"/>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68107765840973E-3"/>
          <c:y val="4.3497894456171818E-3"/>
          <c:w val="0.99854020089563089"/>
          <c:h val="0.75579512753492306"/>
        </c:manualLayout>
      </c:layout>
      <c:barChart>
        <c:barDir val="col"/>
        <c:grouping val="stack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Damp / mould</c:v>
                </c:pt>
                <c:pt idx="2">
                  <c:v>Broken boiler / heating / hot water</c:v>
                </c:pt>
                <c:pt idx="3">
                  <c:v>Poor / missing home insulation</c:v>
                </c:pt>
                <c:pt idx="4">
                  <c:v>Pest infestation</c:v>
                </c:pt>
                <c:pt idx="5">
                  <c:v>Gas, electricity or water supply problems</c:v>
                </c:pt>
                <c:pt idx="6">
                  <c:v>Broken windows / doors</c:v>
                </c:pt>
                <c:pt idx="7">
                  <c:v>Broken electrics </c:v>
                </c:pt>
                <c:pt idx="8">
                  <c:v>Fear of losing my home</c:v>
                </c:pt>
                <c:pt idx="9">
                  <c:v>My home not meeting accessibility needs</c:v>
                </c:pt>
              </c:strCache>
            </c:strRef>
          </c:cat>
          <c:val>
            <c:numRef>
              <c:f>Sheet1!$B$2:$B$11</c:f>
            </c:numRef>
          </c:val>
          <c:extLst>
            <c:ext xmlns:c16="http://schemas.microsoft.com/office/drawing/2014/chart" uri="{C3380CC4-5D6E-409C-BE32-E72D297353CC}">
              <c16:uniqueId val="{00000000-983E-4E9B-A469-5C27271F7893}"/>
            </c:ext>
          </c:extLst>
        </c:ser>
        <c:ser>
          <c:idx val="1"/>
          <c:order val="1"/>
          <c:tx>
            <c:strRef>
              <c:f>Sheet1!$C$1</c:f>
              <c:strCache>
                <c:ptCount val="1"/>
                <c:pt idx="0">
                  <c:v>Don't know/Prefer not to say</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Damp / mould</c:v>
                </c:pt>
                <c:pt idx="2">
                  <c:v>Broken boiler / heating / hot water</c:v>
                </c:pt>
                <c:pt idx="3">
                  <c:v>Poor / missing home insulation</c:v>
                </c:pt>
                <c:pt idx="4">
                  <c:v>Pest infestation</c:v>
                </c:pt>
                <c:pt idx="5">
                  <c:v>Gas, electricity or water supply problems</c:v>
                </c:pt>
                <c:pt idx="6">
                  <c:v>Broken windows / doors</c:v>
                </c:pt>
                <c:pt idx="7">
                  <c:v>Broken electrics </c:v>
                </c:pt>
                <c:pt idx="8">
                  <c:v>Fear of losing my home</c:v>
                </c:pt>
                <c:pt idx="9">
                  <c:v>My home not meeting accessibility needs</c:v>
                </c:pt>
              </c:strCache>
            </c:strRef>
          </c:cat>
          <c:val>
            <c:numRef>
              <c:f>Sheet1!$C$2:$C$11</c:f>
              <c:numCache>
                <c:formatCode>0%</c:formatCode>
                <c:ptCount val="10"/>
                <c:pt idx="0">
                  <c:v>0.01</c:v>
                </c:pt>
                <c:pt idx="1">
                  <c:v>0.03</c:v>
                </c:pt>
                <c:pt idx="2">
                  <c:v>0.03</c:v>
                </c:pt>
                <c:pt idx="3">
                  <c:v>7.0000000000000007E-2</c:v>
                </c:pt>
                <c:pt idx="4">
                  <c:v>0.04</c:v>
                </c:pt>
                <c:pt idx="5">
                  <c:v>0.03</c:v>
                </c:pt>
                <c:pt idx="6">
                  <c:v>0.03</c:v>
                </c:pt>
                <c:pt idx="7">
                  <c:v>0.03</c:v>
                </c:pt>
                <c:pt idx="8">
                  <c:v>0.04</c:v>
                </c:pt>
                <c:pt idx="9">
                  <c:v>0.04</c:v>
                </c:pt>
              </c:numCache>
            </c:numRef>
          </c:val>
          <c:extLst>
            <c:ext xmlns:c16="http://schemas.microsoft.com/office/drawing/2014/chart" uri="{C3380CC4-5D6E-409C-BE32-E72D297353CC}">
              <c16:uniqueId val="{00000001-983E-4E9B-A469-5C27271F7893}"/>
            </c:ext>
          </c:extLst>
        </c:ser>
        <c:ser>
          <c:idx val="2"/>
          <c:order val="2"/>
          <c:tx>
            <c:strRef>
              <c:f>Sheet1!$D$1</c:f>
              <c:strCache>
                <c:ptCount val="1"/>
                <c:pt idx="0">
                  <c:v>No, it has not been a problem in the last year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Damp / mould</c:v>
                </c:pt>
                <c:pt idx="2">
                  <c:v>Broken boiler / heating / hot water</c:v>
                </c:pt>
                <c:pt idx="3">
                  <c:v>Poor / missing home insulation</c:v>
                </c:pt>
                <c:pt idx="4">
                  <c:v>Pest infestation</c:v>
                </c:pt>
                <c:pt idx="5">
                  <c:v>Gas, electricity or water supply problems</c:v>
                </c:pt>
                <c:pt idx="6">
                  <c:v>Broken windows / doors</c:v>
                </c:pt>
                <c:pt idx="7">
                  <c:v>Broken electrics </c:v>
                </c:pt>
                <c:pt idx="8">
                  <c:v>Fear of losing my home</c:v>
                </c:pt>
                <c:pt idx="9">
                  <c:v>My home not meeting accessibility needs</c:v>
                </c:pt>
              </c:strCache>
            </c:strRef>
          </c:cat>
          <c:val>
            <c:numRef>
              <c:f>Sheet1!$D$2:$D$11</c:f>
              <c:numCache>
                <c:formatCode>0%</c:formatCode>
                <c:ptCount val="10"/>
                <c:pt idx="0">
                  <c:v>0.37</c:v>
                </c:pt>
                <c:pt idx="1">
                  <c:v>0.62</c:v>
                </c:pt>
                <c:pt idx="2">
                  <c:v>0.74</c:v>
                </c:pt>
                <c:pt idx="3">
                  <c:v>0.75</c:v>
                </c:pt>
                <c:pt idx="4">
                  <c:v>0.78</c:v>
                </c:pt>
                <c:pt idx="5">
                  <c:v>0.81</c:v>
                </c:pt>
                <c:pt idx="6">
                  <c:v>0.85</c:v>
                </c:pt>
                <c:pt idx="7">
                  <c:v>0.83</c:v>
                </c:pt>
                <c:pt idx="8">
                  <c:v>0.84</c:v>
                </c:pt>
                <c:pt idx="9">
                  <c:v>0.87</c:v>
                </c:pt>
              </c:numCache>
            </c:numRef>
          </c:val>
          <c:extLst>
            <c:ext xmlns:c16="http://schemas.microsoft.com/office/drawing/2014/chart" uri="{C3380CC4-5D6E-409C-BE32-E72D297353CC}">
              <c16:uniqueId val="{00000002-983E-4E9B-A469-5C27271F7893}"/>
            </c:ext>
          </c:extLst>
        </c:ser>
        <c:ser>
          <c:idx val="3"/>
          <c:order val="3"/>
          <c:tx>
            <c:strRef>
              <c:f>Sheet1!$E$1</c:f>
              <c:strCache>
                <c:ptCount val="1"/>
                <c:pt idx="0">
                  <c:v>Yes, it has been a problem in the last year but it is not currently a problem </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Damp / mould</c:v>
                </c:pt>
                <c:pt idx="2">
                  <c:v>Broken boiler / heating / hot water</c:v>
                </c:pt>
                <c:pt idx="3">
                  <c:v>Poor / missing home insulation</c:v>
                </c:pt>
                <c:pt idx="4">
                  <c:v>Pest infestation</c:v>
                </c:pt>
                <c:pt idx="5">
                  <c:v>Gas, electricity or water supply problems</c:v>
                </c:pt>
                <c:pt idx="6">
                  <c:v>Broken windows / doors</c:v>
                </c:pt>
                <c:pt idx="7">
                  <c:v>Broken electrics </c:v>
                </c:pt>
                <c:pt idx="8">
                  <c:v>Fear of losing my home</c:v>
                </c:pt>
                <c:pt idx="9">
                  <c:v>My home not meeting accessibility needs</c:v>
                </c:pt>
              </c:strCache>
            </c:strRef>
          </c:cat>
          <c:val>
            <c:numRef>
              <c:f>Sheet1!$E$2:$E$11</c:f>
              <c:numCache>
                <c:formatCode>0%</c:formatCode>
                <c:ptCount val="10"/>
                <c:pt idx="0">
                  <c:v>0.26</c:v>
                </c:pt>
                <c:pt idx="1">
                  <c:v>0.14000000000000001</c:v>
                </c:pt>
                <c:pt idx="2">
                  <c:v>0.19</c:v>
                </c:pt>
                <c:pt idx="3">
                  <c:v>0.08</c:v>
                </c:pt>
                <c:pt idx="4">
                  <c:v>0.11</c:v>
                </c:pt>
                <c:pt idx="5">
                  <c:v>0.13</c:v>
                </c:pt>
                <c:pt idx="6">
                  <c:v>7.0000000000000007E-2</c:v>
                </c:pt>
                <c:pt idx="7">
                  <c:v>0.08</c:v>
                </c:pt>
                <c:pt idx="8">
                  <c:v>0.06</c:v>
                </c:pt>
                <c:pt idx="9">
                  <c:v>0.05</c:v>
                </c:pt>
              </c:numCache>
            </c:numRef>
          </c:val>
          <c:extLst>
            <c:ext xmlns:c16="http://schemas.microsoft.com/office/drawing/2014/chart" uri="{C3380CC4-5D6E-409C-BE32-E72D297353CC}">
              <c16:uniqueId val="{00000003-983E-4E9B-A469-5C27271F7893}"/>
            </c:ext>
          </c:extLst>
        </c:ser>
        <c:ser>
          <c:idx val="4"/>
          <c:order val="4"/>
          <c:tx>
            <c:strRef>
              <c:f>Sheet1!$F$1</c:f>
              <c:strCache>
                <c:ptCount val="1"/>
                <c:pt idx="0">
                  <c:v>Yes, it is currently a problem</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Damp / mould</c:v>
                </c:pt>
                <c:pt idx="2">
                  <c:v>Broken boiler / heating / hot water</c:v>
                </c:pt>
                <c:pt idx="3">
                  <c:v>Poor / missing home insulation</c:v>
                </c:pt>
                <c:pt idx="4">
                  <c:v>Pest infestation</c:v>
                </c:pt>
                <c:pt idx="5">
                  <c:v>Gas, electricity or water supply problems</c:v>
                </c:pt>
                <c:pt idx="6">
                  <c:v>Broken windows / doors</c:v>
                </c:pt>
                <c:pt idx="7">
                  <c:v>Broken electrics </c:v>
                </c:pt>
                <c:pt idx="8">
                  <c:v>Fear of losing my home</c:v>
                </c:pt>
                <c:pt idx="9">
                  <c:v>My home not meeting accessibility needs</c:v>
                </c:pt>
              </c:strCache>
            </c:strRef>
          </c:cat>
          <c:val>
            <c:numRef>
              <c:f>Sheet1!$F$2:$F$11</c:f>
              <c:numCache>
                <c:formatCode>0%</c:formatCode>
                <c:ptCount val="10"/>
                <c:pt idx="0">
                  <c:v>0.36</c:v>
                </c:pt>
                <c:pt idx="1">
                  <c:v>0.21</c:v>
                </c:pt>
                <c:pt idx="2">
                  <c:v>0.05</c:v>
                </c:pt>
                <c:pt idx="3">
                  <c:v>0.11</c:v>
                </c:pt>
                <c:pt idx="4">
                  <c:v>7.0000000000000007E-2</c:v>
                </c:pt>
                <c:pt idx="5">
                  <c:v>0.04</c:v>
                </c:pt>
                <c:pt idx="6">
                  <c:v>0.06</c:v>
                </c:pt>
                <c:pt idx="7">
                  <c:v>0.05</c:v>
                </c:pt>
                <c:pt idx="8">
                  <c:v>0.06</c:v>
                </c:pt>
                <c:pt idx="9">
                  <c:v>0.05</c:v>
                </c:pt>
              </c:numCache>
            </c:numRef>
          </c:val>
          <c:extLst>
            <c:ext xmlns:c16="http://schemas.microsoft.com/office/drawing/2014/chart" uri="{C3380CC4-5D6E-409C-BE32-E72D297353CC}">
              <c16:uniqueId val="{00000004-983E-4E9B-A469-5C27271F7893}"/>
            </c:ext>
          </c:extLst>
        </c:ser>
        <c:dLbls>
          <c:dLblPos val="inEnd"/>
          <c:showLegendKey val="0"/>
          <c:showVal val="1"/>
          <c:showCatName val="0"/>
          <c:showSerName val="0"/>
          <c:showPercent val="0"/>
          <c:showBubbleSize val="0"/>
        </c:dLbls>
        <c:gapWidth val="75"/>
        <c:overlap val="100"/>
        <c:axId val="1053779983"/>
        <c:axId val="1053790799"/>
      </c:barChart>
      <c:catAx>
        <c:axId val="1053779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a:noFill/>
        </a:ln>
        <a:effectLst/>
      </c:spPr>
    </c:plotArea>
    <c:legend>
      <c:legendPos val="l"/>
      <c:layout>
        <c:manualLayout>
          <c:xMode val="edge"/>
          <c:yMode val="edge"/>
          <c:x val="3.271859866843032E-3"/>
          <c:y val="0.93133460350613673"/>
          <c:w val="0.99532774682396985"/>
          <c:h val="6.86654715465168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795848955890167E-3"/>
          <c:y val="5.751854221581023E-2"/>
          <c:w val="0.99532041510441094"/>
          <c:h val="0.69511631756164205"/>
        </c:manualLayout>
      </c:layout>
      <c:barChart>
        <c:barDir val="col"/>
        <c:grouping val="stack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Broken boiler / heating / hot water</c:v>
                </c:pt>
                <c:pt idx="2">
                  <c:v>Gas, electricity or water supply problems</c:v>
                </c:pt>
                <c:pt idx="3">
                  <c:v>Broken electrics </c:v>
                </c:pt>
                <c:pt idx="4">
                  <c:v>Broken windows / doors</c:v>
                </c:pt>
                <c:pt idx="5">
                  <c:v>Damp / mould</c:v>
                </c:pt>
                <c:pt idx="6">
                  <c:v>Pest infestation</c:v>
                </c:pt>
                <c:pt idx="7">
                  <c:v>My home not meeting accessibility needs</c:v>
                </c:pt>
                <c:pt idx="8">
                  <c:v>Fear of losing my home</c:v>
                </c:pt>
                <c:pt idx="9">
                  <c:v>Poor / missing home insulation</c:v>
                </c:pt>
              </c:strCache>
            </c:strRef>
          </c:cat>
          <c:val>
            <c:numRef>
              <c:f>Sheet1!$B$2:$B$11</c:f>
            </c:numRef>
          </c:val>
          <c:extLst>
            <c:ext xmlns:c16="http://schemas.microsoft.com/office/drawing/2014/chart" uri="{C3380CC4-5D6E-409C-BE32-E72D297353CC}">
              <c16:uniqueId val="{00000000-D2ED-45F6-99C5-571AF3F596E2}"/>
            </c:ext>
          </c:extLst>
        </c:ser>
        <c:ser>
          <c:idx val="1"/>
          <c:order val="1"/>
          <c:tx>
            <c:strRef>
              <c:f>Sheet1!$C$1</c:f>
              <c:strCache>
                <c:ptCount val="1"/>
                <c:pt idx="0">
                  <c:v>Don't know/prefer not to say </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Broken boiler / heating / hot water</c:v>
                </c:pt>
                <c:pt idx="2">
                  <c:v>Gas, electricity or water supply problems</c:v>
                </c:pt>
                <c:pt idx="3">
                  <c:v>Broken electrics </c:v>
                </c:pt>
                <c:pt idx="4">
                  <c:v>Broken windows / doors</c:v>
                </c:pt>
                <c:pt idx="5">
                  <c:v>Damp / mould</c:v>
                </c:pt>
                <c:pt idx="6">
                  <c:v>Pest infestation</c:v>
                </c:pt>
                <c:pt idx="7">
                  <c:v>My home not meeting accessibility needs</c:v>
                </c:pt>
                <c:pt idx="8">
                  <c:v>Fear of losing my home</c:v>
                </c:pt>
                <c:pt idx="9">
                  <c:v>Poor / missing home insulation</c:v>
                </c:pt>
              </c:strCache>
            </c:strRef>
          </c:cat>
          <c:val>
            <c:numRef>
              <c:f>Sheet1!$C$2:$C$11</c:f>
              <c:numCache>
                <c:formatCode>0%</c:formatCode>
                <c:ptCount val="10"/>
                <c:pt idx="0">
                  <c:v>0.02</c:v>
                </c:pt>
                <c:pt idx="1">
                  <c:v>4.1120619793163948E-2</c:v>
                </c:pt>
                <c:pt idx="2">
                  <c:v>5.6777033671912502E-2</c:v>
                </c:pt>
                <c:pt idx="3">
                  <c:v>4.7333721714243902E-2</c:v>
                </c:pt>
                <c:pt idx="4">
                  <c:v>5.6804662112647564E-2</c:v>
                </c:pt>
                <c:pt idx="5">
                  <c:v>2.3804221085841508E-2</c:v>
                </c:pt>
                <c:pt idx="6">
                  <c:v>1.763444396805967E-2</c:v>
                </c:pt>
                <c:pt idx="7">
                  <c:v>7.6744708176516602E-2</c:v>
                </c:pt>
                <c:pt idx="8">
                  <c:v>5.2053333766428796E-2</c:v>
                </c:pt>
                <c:pt idx="9">
                  <c:v>5.8928699851734302E-2</c:v>
                </c:pt>
              </c:numCache>
            </c:numRef>
          </c:val>
          <c:extLst>
            <c:ext xmlns:c16="http://schemas.microsoft.com/office/drawing/2014/chart" uri="{C3380CC4-5D6E-409C-BE32-E72D297353CC}">
              <c16:uniqueId val="{00000001-2650-4320-98CA-984029CEB0D0}"/>
            </c:ext>
          </c:extLst>
        </c:ser>
        <c:ser>
          <c:idx val="2"/>
          <c:order val="2"/>
          <c:tx>
            <c:strRef>
              <c:f>Sheet1!$D$1</c:f>
              <c:strCache>
                <c:ptCount val="1"/>
                <c:pt idx="0">
                  <c:v>No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Broken boiler / heating / hot water</c:v>
                </c:pt>
                <c:pt idx="2">
                  <c:v>Gas, electricity or water supply problems</c:v>
                </c:pt>
                <c:pt idx="3">
                  <c:v>Broken electrics </c:v>
                </c:pt>
                <c:pt idx="4">
                  <c:v>Broken windows / doors</c:v>
                </c:pt>
                <c:pt idx="5">
                  <c:v>Damp / mould</c:v>
                </c:pt>
                <c:pt idx="6">
                  <c:v>Pest infestation</c:v>
                </c:pt>
                <c:pt idx="7">
                  <c:v>My home not meeting accessibility needs</c:v>
                </c:pt>
                <c:pt idx="8">
                  <c:v>Fear of losing my home</c:v>
                </c:pt>
                <c:pt idx="9">
                  <c:v>Poor / missing home insulation</c:v>
                </c:pt>
              </c:strCache>
            </c:strRef>
          </c:cat>
          <c:val>
            <c:numRef>
              <c:f>Sheet1!$D$2:$D$11</c:f>
              <c:numCache>
                <c:formatCode>0%</c:formatCode>
                <c:ptCount val="10"/>
                <c:pt idx="0">
                  <c:v>0.32</c:v>
                </c:pt>
                <c:pt idx="1">
                  <c:v>0.278379547548742</c:v>
                </c:pt>
                <c:pt idx="2">
                  <c:v>0.331889329940464</c:v>
                </c:pt>
                <c:pt idx="3">
                  <c:v>0.36424643323501199</c:v>
                </c:pt>
                <c:pt idx="4">
                  <c:v>0.37619138334523899</c:v>
                </c:pt>
                <c:pt idx="5">
                  <c:v>0.42754553075852297</c:v>
                </c:pt>
                <c:pt idx="6">
                  <c:v>0.43883596661443602</c:v>
                </c:pt>
                <c:pt idx="7">
                  <c:v>0.48493026942157602</c:v>
                </c:pt>
                <c:pt idx="8">
                  <c:v>0.51959329794037301</c:v>
                </c:pt>
                <c:pt idx="9">
                  <c:v>0.51815548573459103</c:v>
                </c:pt>
              </c:numCache>
            </c:numRef>
          </c:val>
          <c:extLst>
            <c:ext xmlns:c16="http://schemas.microsoft.com/office/drawing/2014/chart" uri="{C3380CC4-5D6E-409C-BE32-E72D297353CC}">
              <c16:uniqueId val="{00000002-2650-4320-98CA-984029CEB0D0}"/>
            </c:ext>
          </c:extLst>
        </c:ser>
        <c:ser>
          <c:idx val="3"/>
          <c:order val="3"/>
          <c:tx>
            <c:strRef>
              <c:f>Sheet1!$E$1</c:f>
              <c:strCache>
                <c:ptCount val="1"/>
                <c:pt idx="0">
                  <c:v>Yes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Experienced any problem in the last year</c:v>
                </c:pt>
                <c:pt idx="1">
                  <c:v>Broken boiler / heating / hot water</c:v>
                </c:pt>
                <c:pt idx="2">
                  <c:v>Gas, electricity or water supply problems</c:v>
                </c:pt>
                <c:pt idx="3">
                  <c:v>Broken electrics </c:v>
                </c:pt>
                <c:pt idx="4">
                  <c:v>Broken windows / doors</c:v>
                </c:pt>
                <c:pt idx="5">
                  <c:v>Damp / mould</c:v>
                </c:pt>
                <c:pt idx="6">
                  <c:v>Pest infestation</c:v>
                </c:pt>
                <c:pt idx="7">
                  <c:v>My home not meeting accessibility needs</c:v>
                </c:pt>
                <c:pt idx="8">
                  <c:v>Fear of losing my home</c:v>
                </c:pt>
                <c:pt idx="9">
                  <c:v>Poor / missing home insulation</c:v>
                </c:pt>
              </c:strCache>
            </c:strRef>
          </c:cat>
          <c:val>
            <c:numRef>
              <c:f>Sheet1!$E$2:$E$11</c:f>
              <c:numCache>
                <c:formatCode>0%</c:formatCode>
                <c:ptCount val="10"/>
                <c:pt idx="0">
                  <c:v>0.67</c:v>
                </c:pt>
                <c:pt idx="1">
                  <c:v>0.68049983265809399</c:v>
                </c:pt>
                <c:pt idx="2">
                  <c:v>0.61133363638762395</c:v>
                </c:pt>
                <c:pt idx="3">
                  <c:v>0.58841984505074496</c:v>
                </c:pt>
                <c:pt idx="4">
                  <c:v>0.56700395454211405</c:v>
                </c:pt>
                <c:pt idx="5">
                  <c:v>0.54865024815563501</c:v>
                </c:pt>
                <c:pt idx="6">
                  <c:v>0.54352958941750396</c:v>
                </c:pt>
                <c:pt idx="7">
                  <c:v>0.43832502240190602</c:v>
                </c:pt>
                <c:pt idx="8">
                  <c:v>0.42835336829319798</c:v>
                </c:pt>
                <c:pt idx="9">
                  <c:v>0.42291581441367398</c:v>
                </c:pt>
              </c:numCache>
            </c:numRef>
          </c:val>
          <c:extLst>
            <c:ext xmlns:c16="http://schemas.microsoft.com/office/drawing/2014/chart" uri="{C3380CC4-5D6E-409C-BE32-E72D297353CC}">
              <c16:uniqueId val="{00000003-2650-4320-98CA-984029CEB0D0}"/>
            </c:ext>
          </c:extLst>
        </c:ser>
        <c:dLbls>
          <c:dLblPos val="inEnd"/>
          <c:showLegendKey val="0"/>
          <c:showVal val="1"/>
          <c:showCatName val="0"/>
          <c:showSerName val="0"/>
          <c:showPercent val="0"/>
          <c:showBubbleSize val="0"/>
        </c:dLbls>
        <c:gapWidth val="75"/>
        <c:overlap val="100"/>
        <c:axId val="1053779983"/>
        <c:axId val="1053790799"/>
      </c:barChart>
      <c:catAx>
        <c:axId val="1053779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w="25400">
          <a:noFill/>
        </a:ln>
        <a:effectLst/>
      </c:spPr>
    </c:plotArea>
    <c:legend>
      <c:legendPos val="l"/>
      <c:layout>
        <c:manualLayout>
          <c:xMode val="edge"/>
          <c:yMode val="edge"/>
          <c:x val="1.2904083456567048E-2"/>
          <c:y val="0.91186817095976502"/>
          <c:w val="0.96564397853891737"/>
          <c:h val="8.81318290402349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34528798257598E-4"/>
          <c:y val="1.9190017580623834E-2"/>
          <c:w val="0.63999746305872907"/>
          <c:h val="0.87548124124506799"/>
        </c:manualLayout>
      </c:layout>
      <c:barChart>
        <c:barDir val="bar"/>
        <c:grouping val="percentStacked"/>
        <c:varyColors val="0"/>
        <c:ser>
          <c:idx val="0"/>
          <c:order val="0"/>
          <c:tx>
            <c:strRef>
              <c:f>Sheet1!$B$1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Broken boiler / heating / hot water</c:v>
                </c:pt>
                <c:pt idx="1">
                  <c:v>Broken electrics</c:v>
                </c:pt>
                <c:pt idx="2">
                  <c:v>Problems with supply of gas, electricity or water</c:v>
                </c:pt>
                <c:pt idx="3">
                  <c:v>Pest infestation</c:v>
                </c:pt>
                <c:pt idx="4">
                  <c:v>Broken windows / doors</c:v>
                </c:pt>
                <c:pt idx="5">
                  <c:v>My home not meeting accessibility needs</c:v>
                </c:pt>
                <c:pt idx="6">
                  <c:v>Fear of losing my home</c:v>
                </c:pt>
                <c:pt idx="7">
                  <c:v>Damp / mould</c:v>
                </c:pt>
                <c:pt idx="8">
                  <c:v>Poor / missing home insulation</c:v>
                </c:pt>
              </c:strCache>
            </c:strRef>
          </c:cat>
          <c:val>
            <c:numRef>
              <c:f>Sheet1!$B$2:$B$10</c:f>
              <c:numCache>
                <c:formatCode>0%</c:formatCode>
                <c:ptCount val="9"/>
                <c:pt idx="0">
                  <c:v>0.10546374901831</c:v>
                </c:pt>
                <c:pt idx="1">
                  <c:v>0.100865251906463</c:v>
                </c:pt>
                <c:pt idx="2">
                  <c:v>7.3666591793047603E-2</c:v>
                </c:pt>
                <c:pt idx="3">
                  <c:v>0.212530963160148</c:v>
                </c:pt>
                <c:pt idx="4">
                  <c:v>0.180666762176799</c:v>
                </c:pt>
                <c:pt idx="5">
                  <c:v>0.27592839304355499</c:v>
                </c:pt>
                <c:pt idx="6">
                  <c:v>0.242276839106744</c:v>
                </c:pt>
                <c:pt idx="7">
                  <c:v>0.23076433552988301</c:v>
                </c:pt>
                <c:pt idx="8">
                  <c:v>0.24503048038506101</c:v>
                </c:pt>
              </c:numCache>
            </c:numRef>
          </c:val>
          <c:extLst>
            <c:ext xmlns:c16="http://schemas.microsoft.com/office/drawing/2014/chart" uri="{C3380CC4-5D6E-409C-BE32-E72D297353CC}">
              <c16:uniqueId val="{00000000-D2ED-45F6-99C5-571AF3F596E2}"/>
            </c:ext>
          </c:extLst>
        </c:ser>
        <c:ser>
          <c:idx val="1"/>
          <c:order val="1"/>
          <c:tx>
            <c:strRef>
              <c:f>Sheet1!$C$1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Broken boiler / heating / hot water</c:v>
                </c:pt>
                <c:pt idx="1">
                  <c:v>Broken electrics</c:v>
                </c:pt>
                <c:pt idx="2">
                  <c:v>Problems with supply of gas, electricity or water</c:v>
                </c:pt>
                <c:pt idx="3">
                  <c:v>Pest infestation</c:v>
                </c:pt>
                <c:pt idx="4">
                  <c:v>Broken windows / doors</c:v>
                </c:pt>
                <c:pt idx="5">
                  <c:v>My home not meeting accessibility needs</c:v>
                </c:pt>
                <c:pt idx="6">
                  <c:v>Fear of losing my home</c:v>
                </c:pt>
                <c:pt idx="7">
                  <c:v>Damp / mould</c:v>
                </c:pt>
                <c:pt idx="8">
                  <c:v>Poor / missing home insulation</c:v>
                </c:pt>
              </c:strCache>
            </c:strRef>
          </c:cat>
          <c:val>
            <c:numRef>
              <c:f>Sheet1!$C$2:$C$10</c:f>
              <c:numCache>
                <c:formatCode>0%</c:formatCode>
                <c:ptCount val="9"/>
                <c:pt idx="0">
                  <c:v>8.7601399070498201E-2</c:v>
                </c:pt>
                <c:pt idx="1">
                  <c:v>0.100250475854213</c:v>
                </c:pt>
                <c:pt idx="2">
                  <c:v>0.16069971346880599</c:v>
                </c:pt>
                <c:pt idx="3">
                  <c:v>0.128749185708283</c:v>
                </c:pt>
                <c:pt idx="4">
                  <c:v>0.14088461406303099</c:v>
                </c:pt>
                <c:pt idx="5">
                  <c:v>0.15497874957194099</c:v>
                </c:pt>
                <c:pt idx="6">
                  <c:v>7.3762970041326495E-2</c:v>
                </c:pt>
                <c:pt idx="7">
                  <c:v>0.164736960386273</c:v>
                </c:pt>
                <c:pt idx="8">
                  <c:v>0.26563526267121101</c:v>
                </c:pt>
              </c:numCache>
            </c:numRef>
          </c:val>
          <c:extLst>
            <c:ext xmlns:c16="http://schemas.microsoft.com/office/drawing/2014/chart" uri="{C3380CC4-5D6E-409C-BE32-E72D297353CC}">
              <c16:uniqueId val="{00000001-D2ED-45F6-99C5-571AF3F596E2}"/>
            </c:ext>
          </c:extLst>
        </c:ser>
        <c:ser>
          <c:idx val="2"/>
          <c:order val="2"/>
          <c:tx>
            <c:strRef>
              <c:f>Sheet1!$D$1</c:f>
              <c:strCache>
                <c:ptCount val="1"/>
                <c:pt idx="0">
                  <c:v>Neither satisfied nor dissatisfied</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Broken boiler / heating / hot water</c:v>
                </c:pt>
                <c:pt idx="1">
                  <c:v>Broken electrics</c:v>
                </c:pt>
                <c:pt idx="2">
                  <c:v>Problems with supply of gas, electricity or water</c:v>
                </c:pt>
                <c:pt idx="3">
                  <c:v>Pest infestation</c:v>
                </c:pt>
                <c:pt idx="4">
                  <c:v>Broken windows / doors</c:v>
                </c:pt>
                <c:pt idx="5">
                  <c:v>My home not meeting accessibility needs</c:v>
                </c:pt>
                <c:pt idx="6">
                  <c:v>Fear of losing my home</c:v>
                </c:pt>
                <c:pt idx="7">
                  <c:v>Damp / mould</c:v>
                </c:pt>
                <c:pt idx="8">
                  <c:v>Poor / missing home insulation</c:v>
                </c:pt>
              </c:strCache>
            </c:strRef>
          </c:cat>
          <c:val>
            <c:numRef>
              <c:f>Sheet1!$D$2:$D$10</c:f>
              <c:numCache>
                <c:formatCode>0%</c:formatCode>
                <c:ptCount val="9"/>
                <c:pt idx="0">
                  <c:v>0.10482308282259099</c:v>
                </c:pt>
                <c:pt idx="1">
                  <c:v>0.11679499045132199</c:v>
                </c:pt>
                <c:pt idx="2">
                  <c:v>0.13565313228890799</c:v>
                </c:pt>
                <c:pt idx="3">
                  <c:v>0.11030417823503499</c:v>
                </c:pt>
                <c:pt idx="4">
                  <c:v>0.12512959760373499</c:v>
                </c:pt>
                <c:pt idx="5">
                  <c:v>0.11656699105873999</c:v>
                </c:pt>
                <c:pt idx="6">
                  <c:v>0.23699396003812701</c:v>
                </c:pt>
                <c:pt idx="7">
                  <c:v>0.183330741955504</c:v>
                </c:pt>
                <c:pt idx="8">
                  <c:v>0.12122519004223101</c:v>
                </c:pt>
              </c:numCache>
            </c:numRef>
          </c:val>
          <c:extLst>
            <c:ext xmlns:c16="http://schemas.microsoft.com/office/drawing/2014/chart" uri="{C3380CC4-5D6E-409C-BE32-E72D297353CC}">
              <c16:uniqueId val="{00000002-D2ED-45F6-99C5-571AF3F596E2}"/>
            </c:ext>
          </c:extLst>
        </c:ser>
        <c:ser>
          <c:idx val="3"/>
          <c:order val="3"/>
          <c:tx>
            <c:strRef>
              <c:f>Sheet1!$E$1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Broken boiler / heating / hot water</c:v>
                </c:pt>
                <c:pt idx="1">
                  <c:v>Broken electrics</c:v>
                </c:pt>
                <c:pt idx="2">
                  <c:v>Problems with supply of gas, electricity or water</c:v>
                </c:pt>
                <c:pt idx="3">
                  <c:v>Pest infestation</c:v>
                </c:pt>
                <c:pt idx="4">
                  <c:v>Broken windows / doors</c:v>
                </c:pt>
                <c:pt idx="5">
                  <c:v>My home not meeting accessibility needs</c:v>
                </c:pt>
                <c:pt idx="6">
                  <c:v>Fear of losing my home</c:v>
                </c:pt>
                <c:pt idx="7">
                  <c:v>Damp / mould</c:v>
                </c:pt>
                <c:pt idx="8">
                  <c:v>Poor / missing home insulation</c:v>
                </c:pt>
              </c:strCache>
            </c:strRef>
          </c:cat>
          <c:val>
            <c:numRef>
              <c:f>Sheet1!$E$2:$E$10</c:f>
              <c:numCache>
                <c:formatCode>0%</c:formatCode>
                <c:ptCount val="9"/>
                <c:pt idx="0">
                  <c:v>0.289729589867605</c:v>
                </c:pt>
                <c:pt idx="1">
                  <c:v>0.35393933961207402</c:v>
                </c:pt>
                <c:pt idx="2">
                  <c:v>0.30015398643097302</c:v>
                </c:pt>
                <c:pt idx="3">
                  <c:v>0.277553678969849</c:v>
                </c:pt>
                <c:pt idx="4">
                  <c:v>0.232196631416352</c:v>
                </c:pt>
                <c:pt idx="5">
                  <c:v>0.18783846027739401</c:v>
                </c:pt>
                <c:pt idx="6">
                  <c:v>0.229606088046862</c:v>
                </c:pt>
                <c:pt idx="7">
                  <c:v>0.242541033954318</c:v>
                </c:pt>
                <c:pt idx="8">
                  <c:v>0.18409769081355901</c:v>
                </c:pt>
              </c:numCache>
            </c:numRef>
          </c:val>
          <c:extLst>
            <c:ext xmlns:c16="http://schemas.microsoft.com/office/drawing/2014/chart" uri="{C3380CC4-5D6E-409C-BE32-E72D297353CC}">
              <c16:uniqueId val="{00000003-D2ED-45F6-99C5-571AF3F596E2}"/>
            </c:ext>
          </c:extLst>
        </c:ser>
        <c:ser>
          <c:idx val="4"/>
          <c:order val="4"/>
          <c:tx>
            <c:strRef>
              <c:f>Sheet1!$F$1</c:f>
              <c:strCache>
                <c:ptCount val="1"/>
                <c:pt idx="0">
                  <c:v>Very dissatisfied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Broken boiler / heating / hot water</c:v>
                </c:pt>
                <c:pt idx="1">
                  <c:v>Broken electrics</c:v>
                </c:pt>
                <c:pt idx="2">
                  <c:v>Problems with supply of gas, electricity or water</c:v>
                </c:pt>
                <c:pt idx="3">
                  <c:v>Pest infestation</c:v>
                </c:pt>
                <c:pt idx="4">
                  <c:v>Broken windows / doors</c:v>
                </c:pt>
                <c:pt idx="5">
                  <c:v>My home not meeting accessibility needs</c:v>
                </c:pt>
                <c:pt idx="6">
                  <c:v>Fear of losing my home</c:v>
                </c:pt>
                <c:pt idx="7">
                  <c:v>Damp / mould</c:v>
                </c:pt>
                <c:pt idx="8">
                  <c:v>Poor / missing home insulation</c:v>
                </c:pt>
              </c:strCache>
            </c:strRef>
          </c:cat>
          <c:val>
            <c:numRef>
              <c:f>Sheet1!$F$2:$F$10</c:f>
              <c:numCache>
                <c:formatCode>0%</c:formatCode>
                <c:ptCount val="9"/>
                <c:pt idx="0">
                  <c:v>0.38758864323126302</c:v>
                </c:pt>
                <c:pt idx="1">
                  <c:v>0.28034884920431502</c:v>
                </c:pt>
                <c:pt idx="2">
                  <c:v>0.29936075838418702</c:v>
                </c:pt>
                <c:pt idx="3">
                  <c:v>0.25944896802025003</c:v>
                </c:pt>
                <c:pt idx="4">
                  <c:v>0.24471663913396499</c:v>
                </c:pt>
                <c:pt idx="5">
                  <c:v>0.23454248817773099</c:v>
                </c:pt>
                <c:pt idx="6">
                  <c:v>0.17150984396036101</c:v>
                </c:pt>
                <c:pt idx="7">
                  <c:v>0.137908937645942</c:v>
                </c:pt>
                <c:pt idx="8">
                  <c:v>0.14501313142827299</c:v>
                </c:pt>
              </c:numCache>
            </c:numRef>
          </c:val>
          <c:extLst>
            <c:ext xmlns:c16="http://schemas.microsoft.com/office/drawing/2014/chart" uri="{C3380CC4-5D6E-409C-BE32-E72D297353CC}">
              <c16:uniqueId val="{00000004-D2ED-45F6-99C5-571AF3F596E2}"/>
            </c:ext>
          </c:extLst>
        </c:ser>
        <c:ser>
          <c:idx val="5"/>
          <c:order val="5"/>
          <c:tx>
            <c:strRef>
              <c:f>Sheet1!$G$1</c:f>
              <c:strCache>
                <c:ptCount val="1"/>
                <c:pt idx="0">
                  <c:v>Don't know / Prefer not to say</c:v>
                </c:pt>
              </c:strCache>
            </c:strRef>
          </c:tx>
          <c:spPr>
            <a:solidFill>
              <a:srgbClr val="5C5B5A"/>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FDC-4801-9934-B2FDF11B6D75}"/>
                </c:ext>
              </c:extLst>
            </c:dLbl>
            <c:dLbl>
              <c:idx val="1"/>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8703699802261161E-2"/>
                      <c:h val="5.1749834341648308E-2"/>
                    </c:manualLayout>
                  </c15:layout>
                </c:ext>
                <c:ext xmlns:c16="http://schemas.microsoft.com/office/drawing/2014/chart" uri="{C3380CC4-5D6E-409C-BE32-E72D297353CC}">
                  <c16:uniqueId val="{00000005-30A7-4BEE-BCB1-2D2DCDED2EE4}"/>
                </c:ext>
              </c:extLst>
            </c:dLbl>
            <c:dLbl>
              <c:idx val="5"/>
              <c:layout>
                <c:manualLayout>
                  <c:x val="-9.7319181149592322E-3"/>
                  <c:y val="1.0666989795410095E-7"/>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3.5938010731040533E-2"/>
                      <c:h val="4.6331003520533307E-2"/>
                    </c:manualLayout>
                  </c15:layout>
                </c:ext>
                <c:ext xmlns:c16="http://schemas.microsoft.com/office/drawing/2014/chart" uri="{C3380CC4-5D6E-409C-BE32-E72D297353CC}">
                  <c16:uniqueId val="{00000001-6FDC-4801-9934-B2FDF11B6D75}"/>
                </c:ext>
              </c:extLst>
            </c:dLbl>
            <c:dLbl>
              <c:idx val="6"/>
              <c:delete val="1"/>
              <c:extLst>
                <c:ext xmlns:c15="http://schemas.microsoft.com/office/drawing/2012/chart" uri="{CE6537A1-D6FC-4f65-9D91-7224C49458BB}"/>
                <c:ext xmlns:c16="http://schemas.microsoft.com/office/drawing/2014/chart" uri="{C3380CC4-5D6E-409C-BE32-E72D297353CC}">
                  <c16:uniqueId val="{00000001-AE8C-4BAB-B5C9-5429B9777545}"/>
                </c:ext>
              </c:extLst>
            </c:dLbl>
            <c:dLbl>
              <c:idx val="7"/>
              <c:delete val="1"/>
              <c:extLst>
                <c:ext xmlns:c15="http://schemas.microsoft.com/office/drawing/2012/chart" uri="{CE6537A1-D6FC-4f65-9D91-7224C49458BB}"/>
                <c:ext xmlns:c16="http://schemas.microsoft.com/office/drawing/2014/chart" uri="{C3380CC4-5D6E-409C-BE32-E72D297353CC}">
                  <c16:uniqueId val="{00000001-0124-49D5-8A6B-48F88B40BA3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Broken boiler / heating / hot water</c:v>
                </c:pt>
                <c:pt idx="1">
                  <c:v>Broken electrics</c:v>
                </c:pt>
                <c:pt idx="2">
                  <c:v>Problems with supply of gas, electricity or water</c:v>
                </c:pt>
                <c:pt idx="3">
                  <c:v>Pest infestation</c:v>
                </c:pt>
                <c:pt idx="4">
                  <c:v>Broken windows / doors</c:v>
                </c:pt>
                <c:pt idx="5">
                  <c:v>My home not meeting accessibility needs</c:v>
                </c:pt>
                <c:pt idx="6">
                  <c:v>Fear of losing my home</c:v>
                </c:pt>
                <c:pt idx="7">
                  <c:v>Damp / mould</c:v>
                </c:pt>
                <c:pt idx="8">
                  <c:v>Poor / missing home insulation</c:v>
                </c:pt>
              </c:strCache>
            </c:strRef>
          </c:cat>
          <c:val>
            <c:numRef>
              <c:f>Sheet1!$G$2:$G$10</c:f>
              <c:numCache>
                <c:formatCode>0%</c:formatCode>
                <c:ptCount val="9"/>
                <c:pt idx="0">
                  <c:v>1.4485041804975601E-2</c:v>
                </c:pt>
                <c:pt idx="1">
                  <c:v>3.4472225281240103E-2</c:v>
                </c:pt>
                <c:pt idx="2">
                  <c:v>2.2327809208752301E-2</c:v>
                </c:pt>
                <c:pt idx="4">
                  <c:v>4.42480736030108E-2</c:v>
                </c:pt>
                <c:pt idx="5">
                  <c:v>2.26470615108019E-2</c:v>
                </c:pt>
                <c:pt idx="6">
                  <c:v>0.03</c:v>
                </c:pt>
                <c:pt idx="7">
                  <c:v>0.03</c:v>
                </c:pt>
                <c:pt idx="8">
                  <c:v>0.02</c:v>
                </c:pt>
              </c:numCache>
            </c:numRef>
          </c:val>
          <c:extLst>
            <c:ext xmlns:c16="http://schemas.microsoft.com/office/drawing/2014/chart" uri="{C3380CC4-5D6E-409C-BE32-E72D297353CC}">
              <c16:uniqueId val="{00000005-D2ED-45F6-99C5-571AF3F596E2}"/>
            </c:ext>
          </c:extLst>
        </c:ser>
        <c:ser>
          <c:idx val="6"/>
          <c:order val="6"/>
          <c:tx>
            <c:strRef>
              <c:f>Sheet1!$H$1</c:f>
              <c:strCache>
                <c:ptCount val="1"/>
                <c:pt idx="0">
                  <c:v>Not applicable</c:v>
                </c:pt>
              </c:strCache>
            </c:strRef>
          </c:tx>
          <c:spPr>
            <a:solidFill>
              <a:schemeClr val="accent1">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ADC-4D1E-A165-584E53C202EA}"/>
                </c:ext>
              </c:extLst>
            </c:dLbl>
            <c:dLbl>
              <c:idx val="1"/>
              <c:delete val="1"/>
              <c:extLst>
                <c:ext xmlns:c15="http://schemas.microsoft.com/office/drawing/2012/chart" uri="{CE6537A1-D6FC-4f65-9D91-7224C49458BB}">
                  <c15:layout>
                    <c:manualLayout>
                      <c:w val="2.5243582121017398E-2"/>
                      <c:h val="4.2822417233759395E-2"/>
                    </c:manualLayout>
                  </c15:layout>
                </c:ext>
                <c:ext xmlns:c16="http://schemas.microsoft.com/office/drawing/2014/chart" uri="{C3380CC4-5D6E-409C-BE32-E72D297353CC}">
                  <c16:uniqueId val="{00000002-8ADC-4D1E-A165-584E53C202EA}"/>
                </c:ext>
              </c:extLst>
            </c:dLbl>
            <c:dLbl>
              <c:idx val="2"/>
              <c:delete val="1"/>
              <c:extLst>
                <c:ext xmlns:c15="http://schemas.microsoft.com/office/drawing/2012/chart" uri="{CE6537A1-D6FC-4f65-9D91-7224C49458BB}"/>
                <c:ext xmlns:c16="http://schemas.microsoft.com/office/drawing/2014/chart" uri="{C3380CC4-5D6E-409C-BE32-E72D297353CC}">
                  <c16:uniqueId val="{00000002-AE8C-4BAB-B5C9-5429B9777545}"/>
                </c:ext>
              </c:extLst>
            </c:dLbl>
            <c:dLbl>
              <c:idx val="3"/>
              <c:delete val="1"/>
              <c:extLst>
                <c:ext xmlns:c15="http://schemas.microsoft.com/office/drawing/2012/chart" uri="{CE6537A1-D6FC-4f65-9D91-7224C49458BB}"/>
                <c:ext xmlns:c16="http://schemas.microsoft.com/office/drawing/2014/chart" uri="{C3380CC4-5D6E-409C-BE32-E72D297353CC}">
                  <c16:uniqueId val="{0000000B-30A7-4BEE-BCB1-2D2DCDED2EE4}"/>
                </c:ext>
              </c:extLst>
            </c:dLbl>
            <c:dLbl>
              <c:idx val="4"/>
              <c:delete val="1"/>
              <c:extLst>
                <c:ext xmlns:c15="http://schemas.microsoft.com/office/drawing/2012/chart" uri="{CE6537A1-D6FC-4f65-9D91-7224C49458BB}"/>
                <c:ext xmlns:c16="http://schemas.microsoft.com/office/drawing/2014/chart" uri="{C3380CC4-5D6E-409C-BE32-E72D297353CC}">
                  <c16:uniqueId val="{00000003-30A7-4BEE-BCB1-2D2DCDED2EE4}"/>
                </c:ext>
              </c:extLst>
            </c:dLbl>
            <c:dLbl>
              <c:idx val="5"/>
              <c:delete val="1"/>
              <c:extLst>
                <c:ext xmlns:c15="http://schemas.microsoft.com/office/drawing/2012/chart" uri="{CE6537A1-D6FC-4f65-9D91-7224C49458BB}"/>
                <c:ext xmlns:c16="http://schemas.microsoft.com/office/drawing/2014/chart" uri="{C3380CC4-5D6E-409C-BE32-E72D297353CC}">
                  <c16:uniqueId val="{00000002-A483-4964-BE4A-1DEEF846091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Broken boiler / heating / hot water</c:v>
                </c:pt>
                <c:pt idx="1">
                  <c:v>Broken electrics</c:v>
                </c:pt>
                <c:pt idx="2">
                  <c:v>Problems with supply of gas, electricity or water</c:v>
                </c:pt>
                <c:pt idx="3">
                  <c:v>Pest infestation</c:v>
                </c:pt>
                <c:pt idx="4">
                  <c:v>Broken windows / doors</c:v>
                </c:pt>
                <c:pt idx="5">
                  <c:v>My home not meeting accessibility needs</c:v>
                </c:pt>
                <c:pt idx="6">
                  <c:v>Fear of losing my home</c:v>
                </c:pt>
                <c:pt idx="7">
                  <c:v>Damp / mould</c:v>
                </c:pt>
                <c:pt idx="8">
                  <c:v>Poor / missing home insulation</c:v>
                </c:pt>
              </c:strCache>
            </c:strRef>
          </c:cat>
          <c:val>
            <c:numRef>
              <c:f>Sheet1!$H$2:$H$10</c:f>
              <c:numCache>
                <c:formatCode>0%</c:formatCode>
                <c:ptCount val="9"/>
                <c:pt idx="0">
                  <c:v>9.2155745023618802E-3</c:v>
                </c:pt>
                <c:pt idx="1">
                  <c:v>1.3328867690374901E-2</c:v>
                </c:pt>
                <c:pt idx="2">
                  <c:v>8.13800842532535E-3</c:v>
                </c:pt>
                <c:pt idx="3">
                  <c:v>6.8466199713506804E-3</c:v>
                </c:pt>
                <c:pt idx="4">
                  <c:v>2.74711986798226E-2</c:v>
                </c:pt>
                <c:pt idx="5">
                  <c:v>7.4978563598374504E-3</c:v>
                </c:pt>
                <c:pt idx="6">
                  <c:v>2.0015911371019799E-2</c:v>
                </c:pt>
                <c:pt idx="7">
                  <c:v>1.3993710689626701E-2</c:v>
                </c:pt>
                <c:pt idx="8">
                  <c:v>1.5177445422064201E-2</c:v>
                </c:pt>
              </c:numCache>
            </c:numRef>
          </c:val>
          <c:extLst>
            <c:ext xmlns:c16="http://schemas.microsoft.com/office/drawing/2014/chart" uri="{C3380CC4-5D6E-409C-BE32-E72D297353CC}">
              <c16:uniqueId val="{00000000-30A7-4BEE-BCB1-2D2DCDED2EE4}"/>
            </c:ext>
          </c:extLst>
        </c:ser>
        <c:dLbls>
          <c:dLblPos val="inEnd"/>
          <c:showLegendKey val="0"/>
          <c:showVal val="1"/>
          <c:showCatName val="0"/>
          <c:showSerName val="0"/>
          <c:showPercent val="0"/>
          <c:showBubbleSize val="0"/>
        </c:dLbls>
        <c:gapWidth val="75"/>
        <c:overlap val="100"/>
        <c:axId val="1053779983"/>
        <c:axId val="1053790799"/>
      </c:barChart>
      <c:catAx>
        <c:axId val="1053779983"/>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t"/>
        <c:numFmt formatCode="0%" sourceLinked="1"/>
        <c:majorTickMark val="out"/>
        <c:minorTickMark val="none"/>
        <c:tickLblPos val="nextTo"/>
        <c:crossAx val="1053779983"/>
        <c:crosses val="autoZero"/>
        <c:crossBetween val="between"/>
      </c:valAx>
      <c:spPr>
        <a:noFill/>
        <a:ln>
          <a:noFill/>
        </a:ln>
        <a:effectLst/>
      </c:spPr>
    </c:plotArea>
    <c:legend>
      <c:legendPos val="b"/>
      <c:layout>
        <c:manualLayout>
          <c:xMode val="edge"/>
          <c:yMode val="edge"/>
          <c:x val="6.7501597752860649E-3"/>
          <c:y val="0.92636790277166792"/>
          <c:w val="0.99324984022471396"/>
          <c:h val="5.4666248041752158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34528798257598E-4"/>
          <c:y val="1.9190017580623834E-2"/>
          <c:w val="0.99854020089563089"/>
          <c:h val="0.87548124124506799"/>
        </c:manualLayout>
      </c:layout>
      <c:barChart>
        <c:barDir val="bar"/>
        <c:grouping val="percentStacked"/>
        <c:varyColors val="0"/>
        <c:ser>
          <c:idx val="0"/>
          <c:order val="0"/>
          <c:tx>
            <c:strRef>
              <c:f>Sheet1!$B$1</c:f>
              <c:strCache>
                <c:ptCount val="1"/>
                <c:pt idx="0">
                  <c:v>A large impact</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 (n=1861)</c:v>
                </c:pt>
                <c:pt idx="1">
                  <c:v>Fear of losing my home (n=362) </c:v>
                </c:pt>
                <c:pt idx="2">
                  <c:v>My home not meeting  accessibility needs (n=293)</c:v>
                </c:pt>
                <c:pt idx="3">
                  <c:v>Poor / missing home insulation (n=559)</c:v>
                </c:pt>
                <c:pt idx="4">
                  <c:v>Damp / mould (n=1051)</c:v>
                </c:pt>
                <c:pt idx="5">
                  <c:v>Pest infestation (n=529)</c:v>
                </c:pt>
                <c:pt idx="6">
                  <c:v>Broken boiler / heating / hot water (n=721)</c:v>
                </c:pt>
                <c:pt idx="7">
                  <c:v>Gas, electricity or water supply problems (n=490)</c:v>
                </c:pt>
                <c:pt idx="8">
                  <c:v>Broken electrics (n=415)</c:v>
                </c:pt>
                <c:pt idx="9">
                  <c:v>Broken windows / doors (n=390)</c:v>
                </c:pt>
              </c:strCache>
            </c:strRef>
          </c:cat>
          <c:val>
            <c:numRef>
              <c:f>Sheet1!$B$2:$B$11</c:f>
              <c:numCache>
                <c:formatCode>0%</c:formatCode>
                <c:ptCount val="10"/>
                <c:pt idx="0">
                  <c:v>0.38</c:v>
                </c:pt>
                <c:pt idx="1">
                  <c:v>0.582737314605285</c:v>
                </c:pt>
                <c:pt idx="2">
                  <c:v>0.38997461319638399</c:v>
                </c:pt>
                <c:pt idx="3">
                  <c:v>0.31451165122387398</c:v>
                </c:pt>
                <c:pt idx="4">
                  <c:v>0.27119887651172703</c:v>
                </c:pt>
                <c:pt idx="5">
                  <c:v>0.31479510315980602</c:v>
                </c:pt>
                <c:pt idx="6">
                  <c:v>0.26742037095004501</c:v>
                </c:pt>
                <c:pt idx="7">
                  <c:v>0.26402565290980501</c:v>
                </c:pt>
                <c:pt idx="8">
                  <c:v>0.240304282887502</c:v>
                </c:pt>
                <c:pt idx="9">
                  <c:v>0.30649307736189502</c:v>
                </c:pt>
              </c:numCache>
            </c:numRef>
          </c:val>
          <c:extLst>
            <c:ext xmlns:c16="http://schemas.microsoft.com/office/drawing/2014/chart" uri="{C3380CC4-5D6E-409C-BE32-E72D297353CC}">
              <c16:uniqueId val="{00000000-D2ED-45F6-99C5-571AF3F596E2}"/>
            </c:ext>
          </c:extLst>
        </c:ser>
        <c:ser>
          <c:idx val="1"/>
          <c:order val="1"/>
          <c:tx>
            <c:strRef>
              <c:f>Sheet1!$C$1</c:f>
              <c:strCache>
                <c:ptCount val="1"/>
                <c:pt idx="0">
                  <c:v>A small impact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 (n=1861)</c:v>
                </c:pt>
                <c:pt idx="1">
                  <c:v>Fear of losing my home (n=362) </c:v>
                </c:pt>
                <c:pt idx="2">
                  <c:v>My home not meeting  accessibility needs (n=293)</c:v>
                </c:pt>
                <c:pt idx="3">
                  <c:v>Poor / missing home insulation (n=559)</c:v>
                </c:pt>
                <c:pt idx="4">
                  <c:v>Damp / mould (n=1051)</c:v>
                </c:pt>
                <c:pt idx="5">
                  <c:v>Pest infestation (n=529)</c:v>
                </c:pt>
                <c:pt idx="6">
                  <c:v>Broken boiler / heating / hot water (n=721)</c:v>
                </c:pt>
                <c:pt idx="7">
                  <c:v>Gas, electricity or water supply problems (n=490)</c:v>
                </c:pt>
                <c:pt idx="8">
                  <c:v>Broken electrics (n=415)</c:v>
                </c:pt>
                <c:pt idx="9">
                  <c:v>Broken windows / doors (n=390)</c:v>
                </c:pt>
              </c:strCache>
            </c:strRef>
          </c:cat>
          <c:val>
            <c:numRef>
              <c:f>Sheet1!$C$2:$C$11</c:f>
              <c:numCache>
                <c:formatCode>0%</c:formatCode>
                <c:ptCount val="10"/>
                <c:pt idx="0">
                  <c:v>0.35</c:v>
                </c:pt>
                <c:pt idx="1">
                  <c:v>0.270388674506431</c:v>
                </c:pt>
                <c:pt idx="2">
                  <c:v>0.39615952375582297</c:v>
                </c:pt>
                <c:pt idx="3">
                  <c:v>0.41628080669455902</c:v>
                </c:pt>
                <c:pt idx="4">
                  <c:v>0.45779498573296401</c:v>
                </c:pt>
                <c:pt idx="5">
                  <c:v>0.40662788136959199</c:v>
                </c:pt>
                <c:pt idx="6">
                  <c:v>0.42053454481661201</c:v>
                </c:pt>
                <c:pt idx="7">
                  <c:v>0.42231393591573801</c:v>
                </c:pt>
                <c:pt idx="8">
                  <c:v>0.42945777136374602</c:v>
                </c:pt>
                <c:pt idx="9">
                  <c:v>0.34856551233930799</c:v>
                </c:pt>
              </c:numCache>
            </c:numRef>
          </c:val>
          <c:extLst>
            <c:ext xmlns:c16="http://schemas.microsoft.com/office/drawing/2014/chart" uri="{C3380CC4-5D6E-409C-BE32-E72D297353CC}">
              <c16:uniqueId val="{00000001-D2ED-45F6-99C5-571AF3F596E2}"/>
            </c:ext>
          </c:extLst>
        </c:ser>
        <c:ser>
          <c:idx val="2"/>
          <c:order val="2"/>
          <c:tx>
            <c:strRef>
              <c:f>Sheet1!$D$1</c:f>
              <c:strCache>
                <c:ptCount val="1"/>
                <c:pt idx="0">
                  <c:v>No impact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 (n=1861)</c:v>
                </c:pt>
                <c:pt idx="1">
                  <c:v>Fear of losing my home (n=362) </c:v>
                </c:pt>
                <c:pt idx="2">
                  <c:v>My home not meeting  accessibility needs (n=293)</c:v>
                </c:pt>
                <c:pt idx="3">
                  <c:v>Poor / missing home insulation (n=559)</c:v>
                </c:pt>
                <c:pt idx="4">
                  <c:v>Damp / mould (n=1051)</c:v>
                </c:pt>
                <c:pt idx="5">
                  <c:v>Pest infestation (n=529)</c:v>
                </c:pt>
                <c:pt idx="6">
                  <c:v>Broken boiler / heating / hot water (n=721)</c:v>
                </c:pt>
                <c:pt idx="7">
                  <c:v>Gas, electricity or water supply problems (n=490)</c:v>
                </c:pt>
                <c:pt idx="8">
                  <c:v>Broken electrics (n=415)</c:v>
                </c:pt>
                <c:pt idx="9">
                  <c:v>Broken windows / doors (n=390)</c:v>
                </c:pt>
              </c:strCache>
            </c:strRef>
          </c:cat>
          <c:val>
            <c:numRef>
              <c:f>Sheet1!$D$2:$D$11</c:f>
              <c:numCache>
                <c:formatCode>0%</c:formatCode>
                <c:ptCount val="10"/>
                <c:pt idx="0">
                  <c:v>0.25</c:v>
                </c:pt>
                <c:pt idx="1">
                  <c:v>9.2640100141683696E-2</c:v>
                </c:pt>
                <c:pt idx="2">
                  <c:v>0.183220090342532</c:v>
                </c:pt>
                <c:pt idx="3">
                  <c:v>0.206385381322641</c:v>
                </c:pt>
                <c:pt idx="4">
                  <c:v>0.23638926238678601</c:v>
                </c:pt>
                <c:pt idx="5">
                  <c:v>0.25854701036587202</c:v>
                </c:pt>
                <c:pt idx="6">
                  <c:v>0.26296680798431699</c:v>
                </c:pt>
                <c:pt idx="7">
                  <c:v>0.26401569442758999</c:v>
                </c:pt>
                <c:pt idx="8">
                  <c:v>0.28086388901457399</c:v>
                </c:pt>
                <c:pt idx="9">
                  <c:v>0.29838999735153798</c:v>
                </c:pt>
              </c:numCache>
            </c:numRef>
          </c:val>
          <c:extLst>
            <c:ext xmlns:c16="http://schemas.microsoft.com/office/drawing/2014/chart" uri="{C3380CC4-5D6E-409C-BE32-E72D297353CC}">
              <c16:uniqueId val="{00000002-D2ED-45F6-99C5-571AF3F596E2}"/>
            </c:ext>
          </c:extLst>
        </c:ser>
        <c:ser>
          <c:idx val="3"/>
          <c:order val="3"/>
          <c:tx>
            <c:strRef>
              <c:f>Sheet1!$E$1</c:f>
              <c:strCache>
                <c:ptCount val="1"/>
                <c:pt idx="0">
                  <c:v>Don't know / Prefer not to say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 (n=1861)</c:v>
                </c:pt>
                <c:pt idx="1">
                  <c:v>Fear of losing my home (n=362) </c:v>
                </c:pt>
                <c:pt idx="2">
                  <c:v>My home not meeting  accessibility needs (n=293)</c:v>
                </c:pt>
                <c:pt idx="3">
                  <c:v>Poor / missing home insulation (n=559)</c:v>
                </c:pt>
                <c:pt idx="4">
                  <c:v>Damp / mould (n=1051)</c:v>
                </c:pt>
                <c:pt idx="5">
                  <c:v>Pest infestation (n=529)</c:v>
                </c:pt>
                <c:pt idx="6">
                  <c:v>Broken boiler / heating / hot water (n=721)</c:v>
                </c:pt>
                <c:pt idx="7">
                  <c:v>Gas, electricity or water supply problems (n=490)</c:v>
                </c:pt>
                <c:pt idx="8">
                  <c:v>Broken electrics (n=415)</c:v>
                </c:pt>
                <c:pt idx="9">
                  <c:v>Broken windows / doors (n=390)</c:v>
                </c:pt>
              </c:strCache>
            </c:strRef>
          </c:cat>
          <c:val>
            <c:numRef>
              <c:f>Sheet1!$E$2:$E$11</c:f>
              <c:numCache>
                <c:formatCode>0%</c:formatCode>
                <c:ptCount val="10"/>
                <c:pt idx="0">
                  <c:v>0.03</c:v>
                </c:pt>
                <c:pt idx="1">
                  <c:v>5.42339107466E-2</c:v>
                </c:pt>
                <c:pt idx="2">
                  <c:v>3.0645772705261178E-2</c:v>
                </c:pt>
                <c:pt idx="3">
                  <c:v>6.2822160758924647E-2</c:v>
                </c:pt>
                <c:pt idx="4">
                  <c:v>3.4616875368523203E-2</c:v>
                </c:pt>
                <c:pt idx="5">
                  <c:v>2.0030005104729728E-2</c:v>
                </c:pt>
                <c:pt idx="6">
                  <c:v>4.90782762490262E-2</c:v>
                </c:pt>
                <c:pt idx="7">
                  <c:v>4.9644716746866997E-2</c:v>
                </c:pt>
                <c:pt idx="8">
                  <c:v>4.9374056734179099E-2</c:v>
                </c:pt>
                <c:pt idx="9">
                  <c:v>4.6551412947260194E-2</c:v>
                </c:pt>
              </c:numCache>
            </c:numRef>
          </c:val>
          <c:extLst>
            <c:ext xmlns:c16="http://schemas.microsoft.com/office/drawing/2014/chart" uri="{C3380CC4-5D6E-409C-BE32-E72D297353CC}">
              <c16:uniqueId val="{00000003-D2ED-45F6-99C5-571AF3F596E2}"/>
            </c:ext>
          </c:extLst>
        </c:ser>
        <c:dLbls>
          <c:dLblPos val="inEnd"/>
          <c:showLegendKey val="0"/>
          <c:showVal val="1"/>
          <c:showCatName val="0"/>
          <c:showSerName val="0"/>
          <c:showPercent val="0"/>
          <c:showBubbleSize val="0"/>
        </c:dLbls>
        <c:gapWidth val="75"/>
        <c:overlap val="100"/>
        <c:axId val="1053779983"/>
        <c:axId val="1053790799"/>
      </c:barChart>
      <c:catAx>
        <c:axId val="1053779983"/>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t"/>
        <c:numFmt formatCode="0%" sourceLinked="1"/>
        <c:majorTickMark val="out"/>
        <c:minorTickMark val="none"/>
        <c:tickLblPos val="nextTo"/>
        <c:crossAx val="1053779983"/>
        <c:crosses val="autoZero"/>
        <c:crossBetween val="between"/>
      </c:valAx>
      <c:spPr>
        <a:noFill/>
        <a:ln>
          <a:noFill/>
        </a:ln>
        <a:effectLst/>
      </c:spPr>
    </c:plotArea>
    <c:legend>
      <c:legendPos val="b"/>
      <c:layout>
        <c:manualLayout>
          <c:xMode val="edge"/>
          <c:yMode val="edge"/>
          <c:x val="1.7246201174606138E-2"/>
          <c:y val="0.89927374866609289"/>
          <c:w val="0.98259538522591983"/>
          <c:h val="5.46662480417521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34528798257598E-4"/>
          <c:y val="0"/>
          <c:w val="0.99854020089563089"/>
          <c:h val="1"/>
        </c:manualLayout>
      </c:layout>
      <c:barChart>
        <c:barDir val="bar"/>
        <c:grouping val="clustered"/>
        <c:varyColors val="0"/>
        <c:ser>
          <c:idx val="0"/>
          <c:order val="0"/>
          <c:tx>
            <c:strRef>
              <c:f>Sheet1!$B$1</c:f>
              <c:strCache>
                <c:ptCount val="1"/>
                <c:pt idx="0">
                  <c:v>Column1</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problem (n=1861)</c:v>
                </c:pt>
                <c:pt idx="1">
                  <c:v>Damp / mould (n=1051)</c:v>
                </c:pt>
                <c:pt idx="2">
                  <c:v>Fear of losing my home (n=362)</c:v>
                </c:pt>
                <c:pt idx="3">
                  <c:v>Broken boiler / heating / hot water (n=721)</c:v>
                </c:pt>
                <c:pt idx="4">
                  <c:v>Poor / missing home insulation (n=559)</c:v>
                </c:pt>
                <c:pt idx="5">
                  <c:v>Pest infestation (n=529)</c:v>
                </c:pt>
                <c:pt idx="6">
                  <c:v>Problems with supply of gas, electricity or water (n=490)</c:v>
                </c:pt>
                <c:pt idx="7">
                  <c:v>Broken windows / doors (n=390)</c:v>
                </c:pt>
                <c:pt idx="8">
                  <c:v>My home not meeting accessibility needs (n=293)</c:v>
                </c:pt>
                <c:pt idx="9">
                  <c:v>Broken electrics (n=415)</c:v>
                </c:pt>
              </c:strCache>
            </c:strRef>
          </c:cat>
          <c:val>
            <c:numRef>
              <c:f>Sheet1!$B$2:$B$11</c:f>
              <c:numCache>
                <c:formatCode>0%</c:formatCode>
                <c:ptCount val="10"/>
                <c:pt idx="0">
                  <c:v>0.23526047189696739</c:v>
                </c:pt>
                <c:pt idx="1">
                  <c:v>9.4852959636491679E-2</c:v>
                </c:pt>
                <c:pt idx="2">
                  <c:v>7.0174514649506317E-2</c:v>
                </c:pt>
                <c:pt idx="3">
                  <c:v>6.4153713460332995E-2</c:v>
                </c:pt>
                <c:pt idx="4">
                  <c:v>5.8480218850957097E-2</c:v>
                </c:pt>
                <c:pt idx="5">
                  <c:v>5.53802145202585E-2</c:v>
                </c:pt>
                <c:pt idx="6">
                  <c:v>4.3011678353058899E-2</c:v>
                </c:pt>
                <c:pt idx="7">
                  <c:v>3.97634732818666E-2</c:v>
                </c:pt>
                <c:pt idx="8">
                  <c:v>3.7964258958452797E-2</c:v>
                </c:pt>
                <c:pt idx="9">
                  <c:v>3.3138447796545976E-2</c:v>
                </c:pt>
              </c:numCache>
            </c:numRef>
          </c:val>
          <c:extLst>
            <c:ext xmlns:c16="http://schemas.microsoft.com/office/drawing/2014/chart" uri="{C3380CC4-5D6E-409C-BE32-E72D297353CC}">
              <c16:uniqueId val="{00000000-0A71-4563-8E17-34DC3E1FBD82}"/>
            </c:ext>
          </c:extLst>
        </c:ser>
        <c:dLbls>
          <c:dLblPos val="inEnd"/>
          <c:showLegendKey val="0"/>
          <c:showVal val="1"/>
          <c:showCatName val="0"/>
          <c:showSerName val="0"/>
          <c:showPercent val="0"/>
          <c:showBubbleSize val="0"/>
        </c:dLbls>
        <c:gapWidth val="75"/>
        <c:axId val="1053779983"/>
        <c:axId val="1053790799"/>
      </c:barChart>
      <c:catAx>
        <c:axId val="1053779983"/>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0.70000000000000007"/>
        </c:scaling>
        <c:delete val="1"/>
        <c:axPos val="t"/>
        <c:numFmt formatCode="0%" sourceLinked="1"/>
        <c:majorTickMark val="out"/>
        <c:minorTickMark val="none"/>
        <c:tickLblPos val="nextTo"/>
        <c:crossAx val="1053779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44725752198503"/>
          <c:y val="6.7933053941620714E-3"/>
          <c:w val="0.66446455430239471"/>
          <c:h val="0.81744196581756778"/>
        </c:manualLayout>
      </c:layout>
      <c:doughnutChart>
        <c:varyColors val="1"/>
        <c:ser>
          <c:idx val="0"/>
          <c:order val="0"/>
          <c:tx>
            <c:strRef>
              <c:f>Sheet1!$B$1</c:f>
              <c:strCache>
                <c:ptCount val="1"/>
                <c:pt idx="0">
                  <c:v>Column1</c:v>
                </c:pt>
              </c:strCache>
            </c:strRef>
          </c:tx>
          <c:dPt>
            <c:idx val="0"/>
            <c:bubble3D val="0"/>
            <c:spPr>
              <a:solidFill>
                <a:srgbClr val="009690"/>
              </a:solidFill>
              <a:ln w="19050">
                <a:solidFill>
                  <a:schemeClr val="lt1"/>
                </a:solidFill>
              </a:ln>
              <a:effectLst/>
            </c:spPr>
            <c:extLst>
              <c:ext xmlns:c16="http://schemas.microsoft.com/office/drawing/2014/chart" uri="{C3380CC4-5D6E-409C-BE32-E72D297353CC}">
                <c16:uniqueId val="{00000001-E32B-4E7C-9EA8-CD78893463D6}"/>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E32B-4E7C-9EA8-CD78893463D6}"/>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E32B-4E7C-9EA8-CD78893463D6}"/>
              </c:ext>
            </c:extLst>
          </c:dPt>
          <c:dLbls>
            <c:dLbl>
              <c:idx val="2"/>
              <c:delete val="1"/>
              <c:extLst>
                <c:ext xmlns:c15="http://schemas.microsoft.com/office/drawing/2012/chart" uri="{CE6537A1-D6FC-4f65-9D91-7224C49458BB}"/>
                <c:ext xmlns:c16="http://schemas.microsoft.com/office/drawing/2014/chart" uri="{C3380CC4-5D6E-409C-BE32-E72D297353CC}">
                  <c16:uniqueId val="{00000005-E32B-4E7C-9EA8-CD78893463D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 / Prefer not to say </c:v>
                </c:pt>
              </c:strCache>
            </c:strRef>
          </c:cat>
          <c:val>
            <c:numRef>
              <c:f>Sheet1!$B$2:$B$4</c:f>
              <c:numCache>
                <c:formatCode>0%</c:formatCode>
                <c:ptCount val="3"/>
                <c:pt idx="0">
                  <c:v>0.22</c:v>
                </c:pt>
                <c:pt idx="1">
                  <c:v>0.75</c:v>
                </c:pt>
                <c:pt idx="2">
                  <c:v>0.03</c:v>
                </c:pt>
              </c:numCache>
            </c:numRef>
          </c:val>
          <c:extLst>
            <c:ext xmlns:c16="http://schemas.microsoft.com/office/drawing/2014/chart" uri="{C3380CC4-5D6E-409C-BE32-E72D297353CC}">
              <c16:uniqueId val="{00000006-E32B-4E7C-9EA8-CD78893463D6}"/>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2.3442745801411562E-4"/>
          <c:y val="0.87380577392403991"/>
          <c:w val="0.99365162651095318"/>
          <c:h val="5.514280922662786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8365924893626E-3"/>
          <c:y val="0.10708522518738557"/>
          <c:w val="0.98835902383723606"/>
          <c:h val="0.70293690278734955"/>
        </c:manualLayout>
      </c:layout>
      <c:barChart>
        <c:barDir val="col"/>
        <c:grouping val="percentStacked"/>
        <c:varyColors val="0"/>
        <c:ser>
          <c:idx val="0"/>
          <c:order val="0"/>
          <c:tx>
            <c:strRef>
              <c:f>Sheet1!$F$1</c:f>
              <c:strCache>
                <c:ptCount val="1"/>
                <c:pt idx="0">
                  <c:v>Very dissatisfied </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GM March '23 
(S6)</c:v>
                </c:pt>
                <c:pt idx="1">
                  <c:v>GM May '23 
(S7)</c:v>
                </c:pt>
                <c:pt idx="2">
                  <c:v>GM July '23 
(S8)</c:v>
                </c:pt>
                <c:pt idx="3">
                  <c:v>GM Sept '23 
(S9)</c:v>
                </c:pt>
                <c:pt idx="4">
                  <c:v>GM Nov '23
 (S10)</c:v>
                </c:pt>
                <c:pt idx="5">
                  <c:v>GM Feb '24 
(S11)</c:v>
                </c:pt>
                <c:pt idx="6">
                  <c:v>England benchmarking</c:v>
                </c:pt>
              </c:strCache>
            </c:strRef>
          </c:cat>
          <c:val>
            <c:numRef>
              <c:f>Sheet1!$F$2:$F$8</c:f>
              <c:numCache>
                <c:formatCode>0%</c:formatCode>
                <c:ptCount val="7"/>
                <c:pt idx="0">
                  <c:v>0.06</c:v>
                </c:pt>
                <c:pt idx="1">
                  <c:v>0.04</c:v>
                </c:pt>
                <c:pt idx="2">
                  <c:v>0.04</c:v>
                </c:pt>
                <c:pt idx="3">
                  <c:v>0.05</c:v>
                </c:pt>
                <c:pt idx="4">
                  <c:v>0.06</c:v>
                </c:pt>
                <c:pt idx="5">
                  <c:v>0.05</c:v>
                </c:pt>
                <c:pt idx="6">
                  <c:v>0.02</c:v>
                </c:pt>
              </c:numCache>
            </c:numRef>
          </c:val>
          <c:extLst>
            <c:ext xmlns:c16="http://schemas.microsoft.com/office/drawing/2014/chart" uri="{C3380CC4-5D6E-409C-BE32-E72D297353CC}">
              <c16:uniqueId val="{00000004-12A8-44A4-833D-5FD0360A2F97}"/>
            </c:ext>
          </c:extLst>
        </c:ser>
        <c:ser>
          <c:idx val="1"/>
          <c:order val="1"/>
          <c:tx>
            <c:strRef>
              <c:f>Sheet1!$E$1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GM March '23 
(S6)</c:v>
                </c:pt>
                <c:pt idx="1">
                  <c:v>GM May '23 
(S7)</c:v>
                </c:pt>
                <c:pt idx="2">
                  <c:v>GM July '23 
(S8)</c:v>
                </c:pt>
                <c:pt idx="3">
                  <c:v>GM Sept '23 
(S9)</c:v>
                </c:pt>
                <c:pt idx="4">
                  <c:v>GM Nov '23
 (S10)</c:v>
                </c:pt>
                <c:pt idx="5">
                  <c:v>GM Feb '24 
(S11)</c:v>
                </c:pt>
                <c:pt idx="6">
                  <c:v>England benchmarking</c:v>
                </c:pt>
              </c:strCache>
            </c:strRef>
          </c:cat>
          <c:val>
            <c:numRef>
              <c:f>Sheet1!$E$2:$E$8</c:f>
              <c:numCache>
                <c:formatCode>0%</c:formatCode>
                <c:ptCount val="7"/>
                <c:pt idx="0">
                  <c:v>0.1</c:v>
                </c:pt>
                <c:pt idx="1">
                  <c:v>0.09</c:v>
                </c:pt>
                <c:pt idx="2">
                  <c:v>0.08</c:v>
                </c:pt>
                <c:pt idx="3">
                  <c:v>0.11</c:v>
                </c:pt>
                <c:pt idx="4">
                  <c:v>0.11</c:v>
                </c:pt>
                <c:pt idx="5">
                  <c:v>0.1</c:v>
                </c:pt>
                <c:pt idx="6">
                  <c:v>0.06</c:v>
                </c:pt>
              </c:numCache>
            </c:numRef>
          </c:val>
          <c:extLst>
            <c:ext xmlns:c16="http://schemas.microsoft.com/office/drawing/2014/chart" uri="{C3380CC4-5D6E-409C-BE32-E72D297353CC}">
              <c16:uniqueId val="{00000003-12A8-44A4-833D-5FD0360A2F97}"/>
            </c:ext>
          </c:extLst>
        </c:ser>
        <c:ser>
          <c:idx val="2"/>
          <c:order val="2"/>
          <c:tx>
            <c:strRef>
              <c:f>Sheet1!$D$1</c:f>
              <c:strCache>
                <c:ptCount val="1"/>
                <c:pt idx="0">
                  <c:v>Neither satisfied nor dissatisfied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GM March '23 
(S6)</c:v>
                </c:pt>
                <c:pt idx="1">
                  <c:v>GM May '23 
(S7)</c:v>
                </c:pt>
                <c:pt idx="2">
                  <c:v>GM July '23 
(S8)</c:v>
                </c:pt>
                <c:pt idx="3">
                  <c:v>GM Sept '23 
(S9)</c:v>
                </c:pt>
                <c:pt idx="4">
                  <c:v>GM Nov '23
 (S10)</c:v>
                </c:pt>
                <c:pt idx="5">
                  <c:v>GM Feb '24 
(S11)</c:v>
                </c:pt>
                <c:pt idx="6">
                  <c:v>England benchmarking</c:v>
                </c:pt>
              </c:strCache>
            </c:strRef>
          </c:cat>
          <c:val>
            <c:numRef>
              <c:f>Sheet1!$D$2:$D$8</c:f>
              <c:numCache>
                <c:formatCode>0%</c:formatCode>
                <c:ptCount val="7"/>
                <c:pt idx="0">
                  <c:v>0.13</c:v>
                </c:pt>
                <c:pt idx="1">
                  <c:v>0.12</c:v>
                </c:pt>
                <c:pt idx="2">
                  <c:v>0.13</c:v>
                </c:pt>
                <c:pt idx="3">
                  <c:v>0.11</c:v>
                </c:pt>
                <c:pt idx="4">
                  <c:v>0.12</c:v>
                </c:pt>
                <c:pt idx="5">
                  <c:v>0.13</c:v>
                </c:pt>
                <c:pt idx="6">
                  <c:v>0.15</c:v>
                </c:pt>
              </c:numCache>
            </c:numRef>
          </c:val>
          <c:extLst>
            <c:ext xmlns:c16="http://schemas.microsoft.com/office/drawing/2014/chart" uri="{C3380CC4-5D6E-409C-BE32-E72D297353CC}">
              <c16:uniqueId val="{00000002-12A8-44A4-833D-5FD0360A2F97}"/>
            </c:ext>
          </c:extLst>
        </c:ser>
        <c:ser>
          <c:idx val="3"/>
          <c:order val="3"/>
          <c:tx>
            <c:strRef>
              <c:f>Sheet1!$C$1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GM March '23 
(S6)</c:v>
                </c:pt>
                <c:pt idx="1">
                  <c:v>GM May '23 
(S7)</c:v>
                </c:pt>
                <c:pt idx="2">
                  <c:v>GM July '23 
(S8)</c:v>
                </c:pt>
                <c:pt idx="3">
                  <c:v>GM Sept '23 
(S9)</c:v>
                </c:pt>
                <c:pt idx="4">
                  <c:v>GM Nov '23
 (S10)</c:v>
                </c:pt>
                <c:pt idx="5">
                  <c:v>GM Feb '24 
(S11)</c:v>
                </c:pt>
                <c:pt idx="6">
                  <c:v>England benchmarking</c:v>
                </c:pt>
              </c:strCache>
            </c:strRef>
          </c:cat>
          <c:val>
            <c:numRef>
              <c:f>Sheet1!$C$2:$C$8</c:f>
              <c:numCache>
                <c:formatCode>0%</c:formatCode>
                <c:ptCount val="7"/>
                <c:pt idx="0">
                  <c:v>0.47</c:v>
                </c:pt>
                <c:pt idx="1">
                  <c:v>0.49</c:v>
                </c:pt>
                <c:pt idx="2">
                  <c:v>0.48</c:v>
                </c:pt>
                <c:pt idx="3">
                  <c:v>0.48</c:v>
                </c:pt>
                <c:pt idx="4">
                  <c:v>0.5</c:v>
                </c:pt>
                <c:pt idx="5">
                  <c:v>0.46</c:v>
                </c:pt>
                <c:pt idx="6">
                  <c:v>0.47</c:v>
                </c:pt>
              </c:numCache>
            </c:numRef>
          </c:val>
          <c:extLst>
            <c:ext xmlns:c16="http://schemas.microsoft.com/office/drawing/2014/chart" uri="{C3380CC4-5D6E-409C-BE32-E72D297353CC}">
              <c16:uniqueId val="{00000001-12A8-44A4-833D-5FD0360A2F97}"/>
            </c:ext>
          </c:extLst>
        </c:ser>
        <c:ser>
          <c:idx val="4"/>
          <c:order val="4"/>
          <c:tx>
            <c:strRef>
              <c:f>Sheet1!$B$1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GM March '23 
(S6)</c:v>
                </c:pt>
                <c:pt idx="1">
                  <c:v>GM May '23 
(S7)</c:v>
                </c:pt>
                <c:pt idx="2">
                  <c:v>GM July '23 
(S8)</c:v>
                </c:pt>
                <c:pt idx="3">
                  <c:v>GM Sept '23 
(S9)</c:v>
                </c:pt>
                <c:pt idx="4">
                  <c:v>GM Nov '23
 (S10)</c:v>
                </c:pt>
                <c:pt idx="5">
                  <c:v>GM Feb '24 
(S11)</c:v>
                </c:pt>
                <c:pt idx="6">
                  <c:v>England benchmarking</c:v>
                </c:pt>
              </c:strCache>
            </c:strRef>
          </c:cat>
          <c:val>
            <c:numRef>
              <c:f>Sheet1!$B$2:$B$8</c:f>
              <c:numCache>
                <c:formatCode>0%</c:formatCode>
                <c:ptCount val="7"/>
                <c:pt idx="0">
                  <c:v>0.25</c:v>
                </c:pt>
                <c:pt idx="1">
                  <c:v>0.27</c:v>
                </c:pt>
                <c:pt idx="2">
                  <c:v>0.27</c:v>
                </c:pt>
                <c:pt idx="3">
                  <c:v>0.24</c:v>
                </c:pt>
                <c:pt idx="4">
                  <c:v>0.21</c:v>
                </c:pt>
                <c:pt idx="5">
                  <c:v>0.25</c:v>
                </c:pt>
                <c:pt idx="6">
                  <c:v>0.3</c:v>
                </c:pt>
              </c:numCache>
            </c:numRef>
          </c:val>
          <c:extLst>
            <c:ext xmlns:c16="http://schemas.microsoft.com/office/drawing/2014/chart" uri="{C3380CC4-5D6E-409C-BE32-E72D297353CC}">
              <c16:uniqueId val="{00000000-12A8-44A4-833D-5FD0360A2F97}"/>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b"/>
      <c:layout>
        <c:manualLayout>
          <c:xMode val="edge"/>
          <c:yMode val="edge"/>
          <c:x val="8.6521782764240246E-2"/>
          <c:y val="0.88972880847608504"/>
          <c:w val="0.85592333123874542"/>
          <c:h val="0.10567665652432109"/>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10147558080679E-2"/>
          <c:y val="0.13005785279757134"/>
          <c:w val="0.94877970488383867"/>
          <c:h val="0.53675186865711944"/>
        </c:manualLayout>
      </c:layout>
      <c:barChart>
        <c:barDir val="col"/>
        <c:grouping val="percentStacked"/>
        <c:varyColors val="0"/>
        <c:ser>
          <c:idx val="4"/>
          <c:order val="0"/>
          <c:tx>
            <c:strRef>
              <c:f>Sheet1!$B$1</c:f>
              <c:strCache>
                <c:ptCount val="1"/>
                <c:pt idx="0">
                  <c:v>Don't know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Sept '23 (S9)</c:v>
                </c:pt>
                <c:pt idx="1">
                  <c:v>Nov '23 (S10)</c:v>
                </c:pt>
                <c:pt idx="2">
                  <c:v>Feb '24 (S11)</c:v>
                </c:pt>
              </c:strCache>
            </c:strRef>
          </c:cat>
          <c:val>
            <c:numRef>
              <c:f>Sheet1!$B$4:$B$6</c:f>
              <c:numCache>
                <c:formatCode>0%</c:formatCode>
                <c:ptCount val="3"/>
                <c:pt idx="0">
                  <c:v>0.03</c:v>
                </c:pt>
                <c:pt idx="1">
                  <c:v>0.03</c:v>
                </c:pt>
                <c:pt idx="2">
                  <c:v>0.02</c:v>
                </c:pt>
              </c:numCache>
            </c:numRef>
          </c:val>
          <c:extLst>
            <c:ext xmlns:c16="http://schemas.microsoft.com/office/drawing/2014/chart" uri="{C3380CC4-5D6E-409C-BE32-E72D297353CC}">
              <c16:uniqueId val="{00000000-7B8B-4726-B85E-346857053306}"/>
            </c:ext>
          </c:extLst>
        </c:ser>
        <c:ser>
          <c:idx val="3"/>
          <c:order val="1"/>
          <c:tx>
            <c:strRef>
              <c:f>Sheet1!$C$1</c:f>
              <c:strCache>
                <c:ptCount val="1"/>
                <c:pt idx="0">
                  <c:v>Definitely disagree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Sept '23 (S9)</c:v>
                </c:pt>
                <c:pt idx="1">
                  <c:v>Nov '23 (S10)</c:v>
                </c:pt>
                <c:pt idx="2">
                  <c:v>Feb '24 (S11)</c:v>
                </c:pt>
              </c:strCache>
            </c:strRef>
          </c:cat>
          <c:val>
            <c:numRef>
              <c:f>Sheet1!$C$4:$C$6</c:f>
              <c:numCache>
                <c:formatCode>0%</c:formatCode>
                <c:ptCount val="3"/>
                <c:pt idx="0">
                  <c:v>7.0000000000000007E-2</c:v>
                </c:pt>
                <c:pt idx="1">
                  <c:v>0.08</c:v>
                </c:pt>
                <c:pt idx="2">
                  <c:v>7.0000000000000007E-2</c:v>
                </c:pt>
              </c:numCache>
            </c:numRef>
          </c:val>
          <c:extLst>
            <c:ext xmlns:c16="http://schemas.microsoft.com/office/drawing/2014/chart" uri="{C3380CC4-5D6E-409C-BE32-E72D297353CC}">
              <c16:uniqueId val="{00000001-7B8B-4726-B85E-346857053306}"/>
            </c:ext>
          </c:extLst>
        </c:ser>
        <c:ser>
          <c:idx val="2"/>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Sept '23 (S9)</c:v>
                </c:pt>
                <c:pt idx="1">
                  <c:v>Nov '23 (S10)</c:v>
                </c:pt>
                <c:pt idx="2">
                  <c:v>Feb '24 (S11)</c:v>
                </c:pt>
              </c:strCache>
            </c:strRef>
          </c:cat>
          <c:val>
            <c:numRef>
              <c:f>Sheet1!$D$4:$D$6</c:f>
              <c:numCache>
                <c:formatCode>0%</c:formatCode>
                <c:ptCount val="3"/>
                <c:pt idx="0">
                  <c:v>0.14000000000000001</c:v>
                </c:pt>
                <c:pt idx="1">
                  <c:v>0.15</c:v>
                </c:pt>
                <c:pt idx="2">
                  <c:v>0.15</c:v>
                </c:pt>
              </c:numCache>
            </c:numRef>
          </c:val>
          <c:extLst>
            <c:ext xmlns:c16="http://schemas.microsoft.com/office/drawing/2014/chart" uri="{C3380CC4-5D6E-409C-BE32-E72D297353CC}">
              <c16:uniqueId val="{00000002-7B8B-4726-B85E-346857053306}"/>
            </c:ext>
          </c:extLst>
        </c:ser>
        <c:ser>
          <c:idx val="1"/>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Sept '23 (S9)</c:v>
                </c:pt>
                <c:pt idx="1">
                  <c:v>Nov '23 (S10)</c:v>
                </c:pt>
                <c:pt idx="2">
                  <c:v>Feb '24 (S11)</c:v>
                </c:pt>
              </c:strCache>
            </c:strRef>
          </c:cat>
          <c:val>
            <c:numRef>
              <c:f>Sheet1!$E$4:$E$6</c:f>
              <c:numCache>
                <c:formatCode>0%</c:formatCode>
                <c:ptCount val="3"/>
                <c:pt idx="0">
                  <c:v>0.48</c:v>
                </c:pt>
                <c:pt idx="1">
                  <c:v>0.48</c:v>
                </c:pt>
                <c:pt idx="2">
                  <c:v>0.46</c:v>
                </c:pt>
              </c:numCache>
            </c:numRef>
          </c:val>
          <c:extLst>
            <c:ext xmlns:c16="http://schemas.microsoft.com/office/drawing/2014/chart" uri="{C3380CC4-5D6E-409C-BE32-E72D297353CC}">
              <c16:uniqueId val="{00000003-7B8B-4726-B85E-346857053306}"/>
            </c:ext>
          </c:extLst>
        </c:ser>
        <c:ser>
          <c:idx val="0"/>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Sheet1!$A$4:$A$6</c:f>
              <c:strCache>
                <c:ptCount val="3"/>
                <c:pt idx="0">
                  <c:v>Sept '23 (S9)</c:v>
                </c:pt>
                <c:pt idx="1">
                  <c:v>Nov '23 (S10)</c:v>
                </c:pt>
                <c:pt idx="2">
                  <c:v>Feb '24 (S11)</c:v>
                </c:pt>
              </c:strCache>
            </c:strRef>
          </c:cat>
          <c:val>
            <c:numRef>
              <c:f>Sheet1!$F$4:$F$6</c:f>
              <c:numCache>
                <c:formatCode>0%</c:formatCode>
                <c:ptCount val="3"/>
                <c:pt idx="0">
                  <c:v>0.28000000000000003</c:v>
                </c:pt>
                <c:pt idx="1">
                  <c:v>0.25</c:v>
                </c:pt>
                <c:pt idx="2">
                  <c:v>0.3</c:v>
                </c:pt>
              </c:numCache>
            </c:numRef>
          </c:val>
          <c:extLst>
            <c:ext xmlns:c16="http://schemas.microsoft.com/office/drawing/2014/chart" uri="{C3380CC4-5D6E-409C-BE32-E72D297353CC}">
              <c16:uniqueId val="{00000004-7B8B-4726-B85E-346857053306}"/>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2.5610147558080679E-2"/>
          <c:y val="0.73545477957867933"/>
          <c:w val="0.93711599673612689"/>
          <c:h val="0.10471667376567358"/>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51653711154389"/>
          <c:y val="0.13246633155308193"/>
          <c:w val="0.71247528408192584"/>
          <c:h val="0.65235884892162732"/>
        </c:manualLayout>
      </c:layout>
      <c:barChart>
        <c:barDir val="col"/>
        <c:grouping val="percentStacked"/>
        <c:varyColors val="0"/>
        <c:ser>
          <c:idx val="3"/>
          <c:order val="0"/>
          <c:tx>
            <c:strRef>
              <c:f>Sheet1!$B$1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Sheet1!$B$2</c:f>
              <c:numCache>
                <c:formatCode>0%</c:formatCode>
                <c:ptCount val="1"/>
                <c:pt idx="0">
                  <c:v>0.15</c:v>
                </c:pt>
              </c:numCache>
            </c:numRef>
          </c:val>
          <c:extLst>
            <c:ext xmlns:c16="http://schemas.microsoft.com/office/drawing/2014/chart" uri="{C3380CC4-5D6E-409C-BE32-E72D297353CC}">
              <c16:uniqueId val="{00000001-0313-49CE-8109-413038663535}"/>
            </c:ext>
          </c:extLst>
        </c:ser>
        <c:ser>
          <c:idx val="2"/>
          <c:order val="1"/>
          <c:tx>
            <c:strRef>
              <c:f>Sheet1!$C$1</c:f>
              <c:strCache>
                <c:ptCount val="1"/>
                <c:pt idx="0">
                  <c:v>Definitely 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Sheet1!$C$2</c:f>
              <c:numCache>
                <c:formatCode>0%</c:formatCode>
                <c:ptCount val="1"/>
                <c:pt idx="0">
                  <c:v>0.08</c:v>
                </c:pt>
              </c:numCache>
            </c:numRef>
          </c:val>
          <c:extLst>
            <c:ext xmlns:c16="http://schemas.microsoft.com/office/drawing/2014/chart" uri="{C3380CC4-5D6E-409C-BE32-E72D297353CC}">
              <c16:uniqueId val="{00000002-0313-49CE-8109-413038663535}"/>
            </c:ext>
          </c:extLst>
        </c:ser>
        <c:ser>
          <c:idx val="1"/>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Sheet1!$D$2</c:f>
              <c:numCache>
                <c:formatCode>0%</c:formatCode>
                <c:ptCount val="1"/>
                <c:pt idx="0">
                  <c:v>0.23</c:v>
                </c:pt>
              </c:numCache>
            </c:numRef>
          </c:val>
          <c:extLst>
            <c:ext xmlns:c16="http://schemas.microsoft.com/office/drawing/2014/chart" uri="{C3380CC4-5D6E-409C-BE32-E72D297353CC}">
              <c16:uniqueId val="{00000003-0313-49CE-8109-413038663535}"/>
            </c:ext>
          </c:extLst>
        </c:ser>
        <c:ser>
          <c:idx val="0"/>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Sheet1!$E$2</c:f>
              <c:numCache>
                <c:formatCode>0%</c:formatCode>
                <c:ptCount val="1"/>
                <c:pt idx="0">
                  <c:v>0.41</c:v>
                </c:pt>
              </c:numCache>
            </c:numRef>
          </c:val>
          <c:extLst>
            <c:ext xmlns:c16="http://schemas.microsoft.com/office/drawing/2014/chart" uri="{C3380CC4-5D6E-409C-BE32-E72D297353CC}">
              <c16:uniqueId val="{00000004-0313-49CE-8109-413038663535}"/>
            </c:ext>
          </c:extLst>
        </c:ser>
        <c:ser>
          <c:idx val="5"/>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Sheet1!$F$2</c:f>
              <c:numCache>
                <c:formatCode>0%</c:formatCode>
                <c:ptCount val="1"/>
                <c:pt idx="0">
                  <c:v>0.13</c:v>
                </c:pt>
              </c:numCache>
            </c:numRef>
          </c:val>
          <c:extLst>
            <c:ext xmlns:c16="http://schemas.microsoft.com/office/drawing/2014/chart" uri="{C3380CC4-5D6E-409C-BE32-E72D297353CC}">
              <c16:uniqueId val="{00000005-0313-49CE-8109-413038663535}"/>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
          <c:y val="0.18006962968975382"/>
          <c:w val="0.3600279199194954"/>
          <c:h val="0.6133674743098761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51653711154389"/>
          <c:y val="0.13246633155308193"/>
          <c:w val="0.71247528408192584"/>
          <c:h val="0.65235884892162732"/>
        </c:manualLayout>
      </c:layout>
      <c:barChart>
        <c:barDir val="col"/>
        <c:grouping val="percentStacked"/>
        <c:varyColors val="0"/>
        <c:ser>
          <c:idx val="3"/>
          <c:order val="0"/>
          <c:tx>
            <c:strRef>
              <c:f>Sheet1!$B$1</c:f>
              <c:strCache>
                <c:ptCount val="1"/>
                <c:pt idx="0">
                  <c:v>Don’t know </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Sheet1!$B$2</c:f>
              <c:numCache>
                <c:formatCode>0%</c:formatCode>
                <c:ptCount val="1"/>
                <c:pt idx="0">
                  <c:v>0.04</c:v>
                </c:pt>
              </c:numCache>
            </c:numRef>
          </c:val>
          <c:extLst>
            <c:ext xmlns:c16="http://schemas.microsoft.com/office/drawing/2014/chart" uri="{C3380CC4-5D6E-409C-BE32-E72D297353CC}">
              <c16:uniqueId val="{00000000-DC18-467B-BA14-A392591B6CD2}"/>
            </c:ext>
          </c:extLst>
        </c:ser>
        <c:ser>
          <c:idx val="2"/>
          <c:order val="1"/>
          <c:tx>
            <c:strRef>
              <c:f>Sheet1!$C$1</c:f>
              <c:strCache>
                <c:ptCount val="1"/>
                <c:pt idx="0">
                  <c:v>Very dissatisfied </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Sheet1!$C$2</c:f>
              <c:numCache>
                <c:formatCode>0%</c:formatCode>
                <c:ptCount val="1"/>
                <c:pt idx="0">
                  <c:v>0.11</c:v>
                </c:pt>
              </c:numCache>
            </c:numRef>
          </c:val>
          <c:extLst>
            <c:ext xmlns:c16="http://schemas.microsoft.com/office/drawing/2014/chart" uri="{C3380CC4-5D6E-409C-BE32-E72D297353CC}">
              <c16:uniqueId val="{00000001-DC18-467B-BA14-A392591B6CD2}"/>
            </c:ext>
          </c:extLst>
        </c:ser>
        <c:ser>
          <c:idx val="1"/>
          <c:order val="2"/>
          <c:tx>
            <c:strRef>
              <c:f>Sheet1!$D$1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Sheet1!$D$2</c:f>
              <c:numCache>
                <c:formatCode>0%</c:formatCode>
                <c:ptCount val="1"/>
                <c:pt idx="0">
                  <c:v>0.18</c:v>
                </c:pt>
              </c:numCache>
            </c:numRef>
          </c:val>
          <c:extLst>
            <c:ext xmlns:c16="http://schemas.microsoft.com/office/drawing/2014/chart" uri="{C3380CC4-5D6E-409C-BE32-E72D297353CC}">
              <c16:uniqueId val="{00000002-DC18-467B-BA14-A392591B6CD2}"/>
            </c:ext>
          </c:extLst>
        </c:ser>
        <c:ser>
          <c:idx val="0"/>
          <c:order val="3"/>
          <c:tx>
            <c:strRef>
              <c:f>Sheet1!$E$1</c:f>
              <c:strCache>
                <c:ptCount val="1"/>
                <c:pt idx="0">
                  <c:v>Neither satisfied nor dissatisfied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Sheet1!$E$2</c:f>
              <c:numCache>
                <c:formatCode>0%</c:formatCode>
                <c:ptCount val="1"/>
                <c:pt idx="0">
                  <c:v>0.22</c:v>
                </c:pt>
              </c:numCache>
            </c:numRef>
          </c:val>
          <c:extLst>
            <c:ext xmlns:c16="http://schemas.microsoft.com/office/drawing/2014/chart" uri="{C3380CC4-5D6E-409C-BE32-E72D297353CC}">
              <c16:uniqueId val="{00000003-DC18-467B-BA14-A392591B6CD2}"/>
            </c:ext>
          </c:extLst>
        </c:ser>
        <c:ser>
          <c:idx val="5"/>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Sheet1!$F$2</c:f>
              <c:numCache>
                <c:formatCode>0%</c:formatCode>
                <c:ptCount val="1"/>
                <c:pt idx="0">
                  <c:v>0.3</c:v>
                </c:pt>
              </c:numCache>
            </c:numRef>
          </c:val>
          <c:extLst>
            <c:ext xmlns:c16="http://schemas.microsoft.com/office/drawing/2014/chart" uri="{C3380CC4-5D6E-409C-BE32-E72D297353CC}">
              <c16:uniqueId val="{00000004-DC18-467B-BA14-A392591B6CD2}"/>
            </c:ext>
          </c:extLst>
        </c:ser>
        <c:ser>
          <c:idx val="4"/>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Sheet1!$G$2</c:f>
              <c:numCache>
                <c:formatCode>0%</c:formatCode>
                <c:ptCount val="1"/>
                <c:pt idx="0">
                  <c:v>0.15</c:v>
                </c:pt>
              </c:numCache>
            </c:numRef>
          </c:val>
          <c:extLst>
            <c:ext xmlns:c16="http://schemas.microsoft.com/office/drawing/2014/chart" uri="{C3380CC4-5D6E-409C-BE32-E72D297353CC}">
              <c16:uniqueId val="{00000005-DC18-467B-BA14-A392591B6CD2}"/>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
          <c:y val="0.18006962968975382"/>
          <c:w val="0.29974037823027516"/>
          <c:h val="0.5670401009816351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7.8421884648361806E-2"/>
          <c:w val="0.97084904909368608"/>
          <c:h val="0.4726056191689984"/>
        </c:manualLayout>
      </c:layout>
      <c:lineChart>
        <c:grouping val="stacked"/>
        <c:varyColors val="0"/>
        <c:ser>
          <c:idx val="0"/>
          <c:order val="0"/>
          <c:tx>
            <c:strRef>
              <c:f>Sheet1!$B$1</c:f>
              <c:strCache>
                <c:ptCount val="1"/>
                <c:pt idx="0">
                  <c:v>Very high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Nov '22
(S4)</c:v>
                </c:pt>
                <c:pt idx="1">
                  <c:v>Dec '22
(S5)</c:v>
                </c:pt>
                <c:pt idx="2">
                  <c:v>Mar '23 
(S6)</c:v>
                </c:pt>
                <c:pt idx="3">
                  <c:v>May '23
 (S7)</c:v>
                </c:pt>
                <c:pt idx="4">
                  <c:v>July '23
(S8)</c:v>
                </c:pt>
                <c:pt idx="5">
                  <c:v>Sept '23
(S9)</c:v>
                </c:pt>
                <c:pt idx="6">
                  <c:v>Nov '23
 (S10)</c:v>
                </c:pt>
                <c:pt idx="7">
                  <c:v>Feb '24 
(S11)</c:v>
                </c:pt>
              </c:strCache>
            </c:strRef>
          </c:cat>
          <c:val>
            <c:numRef>
              <c:f>Sheet1!$B$2:$B$9</c:f>
              <c:numCache>
                <c:formatCode>0%</c:formatCode>
                <c:ptCount val="8"/>
                <c:pt idx="0">
                  <c:v>0.16</c:v>
                </c:pt>
                <c:pt idx="1">
                  <c:v>0.18</c:v>
                </c:pt>
                <c:pt idx="2">
                  <c:v>0.2</c:v>
                </c:pt>
                <c:pt idx="3">
                  <c:v>0.18</c:v>
                </c:pt>
                <c:pt idx="4">
                  <c:v>0.2</c:v>
                </c:pt>
                <c:pt idx="5">
                  <c:v>0.19</c:v>
                </c:pt>
                <c:pt idx="6">
                  <c:v>0.18</c:v>
                </c:pt>
                <c:pt idx="7">
                  <c:v>0.18</c:v>
                </c:pt>
              </c:numCache>
            </c:numRef>
          </c:val>
          <c:smooth val="0"/>
          <c:extLst>
            <c:ext xmlns:c16="http://schemas.microsoft.com/office/drawing/2014/chart" uri="{C3380CC4-5D6E-409C-BE32-E72D297353CC}">
              <c16:uniqueId val="{00000000-057A-4E4A-BD32-6479E4ED4551}"/>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127544631732932E-2"/>
          <c:w val="0.99398174847961962"/>
          <c:h val="0.61590213067676169"/>
        </c:manualLayout>
      </c:layout>
      <c:barChart>
        <c:barDir val="col"/>
        <c:grouping val="percentStacked"/>
        <c:varyColors val="0"/>
        <c:ser>
          <c:idx val="4"/>
          <c:order val="2"/>
          <c:tx>
            <c:strRef>
              <c:f>Sheet1!$D$1</c:f>
              <c:strCache>
                <c:ptCount val="1"/>
                <c:pt idx="0">
                  <c:v>Definitely disagree</c:v>
                </c:pt>
              </c:strCache>
            </c:strRef>
          </c:tx>
          <c:spPr>
            <a:solidFill>
              <a:srgbClr val="FF0101"/>
            </a:solidFill>
            <a:ln>
              <a:noFill/>
            </a:ln>
            <a:effectLst/>
          </c:spPr>
          <c:invertIfNegative val="0"/>
          <c:dLbls>
            <c:dLbl>
              <c:idx val="0"/>
              <c:layout>
                <c:manualLayout>
                  <c:x val="-3.1454262024359844E-2"/>
                  <c:y val="3.04371615213883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AC-41D1-933F-9B5EDD8A311B}"/>
                </c:ext>
              </c:extLst>
            </c:dLbl>
            <c:dLbl>
              <c:idx val="1"/>
              <c:layout>
                <c:manualLayout>
                  <c:x val="-2.7165044475583541E-2"/>
                  <c:y val="3.04371615213872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E7-4B77-B39D-81BCC67CB6C2}"/>
                </c:ext>
              </c:extLst>
            </c:dLbl>
            <c:dLbl>
              <c:idx val="2"/>
              <c:layout>
                <c:manualLayout>
                  <c:x val="-3.14542620243598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E7-4B77-B39D-81BCC67CB6C2}"/>
                </c:ext>
              </c:extLst>
            </c:dLbl>
            <c:dLbl>
              <c:idx val="3"/>
              <c:layout>
                <c:manualLayout>
                  <c:x val="1.0484632888746123E-16"/>
                  <c:y val="-2.13060130649718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E7-4B77-B39D-81BCC67CB6C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Sheet1!$D$2:$D$5</c:f>
              <c:numCache>
                <c:formatCode>0%</c:formatCode>
                <c:ptCount val="4"/>
                <c:pt idx="0">
                  <c:v>0.05</c:v>
                </c:pt>
                <c:pt idx="1">
                  <c:v>0.12</c:v>
                </c:pt>
                <c:pt idx="2">
                  <c:v>0.12</c:v>
                </c:pt>
                <c:pt idx="3">
                  <c:v>0.16</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Sheet1!$E$1</c:f>
              <c:strCache>
                <c:ptCount val="1"/>
                <c:pt idx="0">
                  <c:v>Tend to disagree</c:v>
                </c:pt>
              </c:strCache>
            </c:strRef>
          </c:tx>
          <c:spPr>
            <a:solidFill>
              <a:srgbClr val="FF9999"/>
            </a:solidFill>
            <a:ln>
              <a:noFill/>
            </a:ln>
            <a:effectLst/>
          </c:spPr>
          <c:invertIfNegative val="0"/>
          <c:dLbls>
            <c:dLbl>
              <c:idx val="0"/>
              <c:layout>
                <c:manualLayout>
                  <c:x val="-2.4305566109732609E-2"/>
                  <c:y val="-1.1160163634679748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73-4CBC-ADD6-4D6E96140A4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Sheet1!$E$2:$E$5</c:f>
              <c:numCache>
                <c:formatCode>0%</c:formatCode>
                <c:ptCount val="4"/>
                <c:pt idx="0">
                  <c:v>0.13</c:v>
                </c:pt>
                <c:pt idx="1">
                  <c:v>0.19</c:v>
                </c:pt>
                <c:pt idx="2">
                  <c:v>0.19</c:v>
                </c:pt>
                <c:pt idx="3">
                  <c:v>0.28999999999999998</c:v>
                </c:pt>
              </c:numCache>
            </c:numRef>
          </c:val>
          <c:extLst>
            <c:ext xmlns:c16="http://schemas.microsoft.com/office/drawing/2014/chart" uri="{C3380CC4-5D6E-409C-BE32-E72D297353CC}">
              <c16:uniqueId val="{00000003-2D59-47C5-AEF5-8C77A3583080}"/>
            </c:ext>
          </c:extLst>
        </c:ser>
        <c:ser>
          <c:idx val="2"/>
          <c:order val="4"/>
          <c:tx>
            <c:strRef>
              <c:f>Sheet1!$F$1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Sheet1!$F$2:$F$5</c:f>
              <c:numCache>
                <c:formatCode>0%</c:formatCode>
                <c:ptCount val="4"/>
                <c:pt idx="0">
                  <c:v>0.57999999999999996</c:v>
                </c:pt>
                <c:pt idx="1">
                  <c:v>0.51</c:v>
                </c:pt>
                <c:pt idx="2">
                  <c:v>0.49</c:v>
                </c:pt>
                <c:pt idx="3">
                  <c:v>0.44</c:v>
                </c:pt>
              </c:numCache>
            </c:numRef>
          </c:val>
          <c:extLst>
            <c:ext xmlns:c16="http://schemas.microsoft.com/office/drawing/2014/chart" uri="{C3380CC4-5D6E-409C-BE32-E72D297353CC}">
              <c16:uniqueId val="{00000002-2D59-47C5-AEF5-8C77A3583080}"/>
            </c:ext>
          </c:extLst>
        </c:ser>
        <c:ser>
          <c:idx val="1"/>
          <c:order val="5"/>
          <c:tx>
            <c:strRef>
              <c:f>Sheet1!$G$1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Sheet1!$G$2:$G$5</c:f>
              <c:numCache>
                <c:formatCode>0%</c:formatCode>
                <c:ptCount val="4"/>
                <c:pt idx="0">
                  <c:v>0.2</c:v>
                </c:pt>
                <c:pt idx="1">
                  <c:v>0.18</c:v>
                </c:pt>
                <c:pt idx="2">
                  <c:v>0.2</c:v>
                </c:pt>
                <c:pt idx="3">
                  <c:v>0.11</c:v>
                </c:pt>
              </c:numCache>
            </c:numRef>
          </c:val>
          <c:extLst>
            <c:ext xmlns:c16="http://schemas.microsoft.com/office/drawing/2014/chart" uri="{C3380CC4-5D6E-409C-BE32-E72D297353CC}">
              <c16:uniqueId val="{00000001-2D59-47C5-AEF5-8C77A3583080}"/>
            </c:ext>
          </c:extLst>
        </c:ser>
        <c:dLbls>
          <c:showLegendKey val="0"/>
          <c:showVal val="0"/>
          <c:showCatName val="0"/>
          <c:showSerName val="0"/>
          <c:showPercent val="0"/>
          <c:showBubbleSize val="0"/>
        </c:dLbls>
        <c:gapWidth val="150"/>
        <c:overlap val="100"/>
        <c:axId val="542284431"/>
        <c:axId val="542308143"/>
        <c:extLst>
          <c:ext xmlns:c15="http://schemas.microsoft.com/office/drawing/2012/chart" uri="{02D57815-91ED-43cb-92C2-25804820EDAC}">
            <c15:filteredBarSeries>
              <c15:ser>
                <c:idx val="6"/>
                <c:order val="0"/>
                <c:tx>
                  <c:strRef>
                    <c:extLst>
                      <c:ext uri="{02D57815-91ED-43cb-92C2-25804820EDAC}">
                        <c15:formulaRef>
                          <c15:sqref>Sheet1!$B$1</c15:sqref>
                        </c15:formulaRef>
                      </c:ext>
                    </c:extLst>
                    <c:strCache>
                      <c:ptCount val="1"/>
                      <c:pt idx="0">
                        <c:v>People in this area are all of the same background </c:v>
                      </c:pt>
                    </c:strCache>
                  </c:strRef>
                </c:tx>
                <c:spPr>
                  <a:solidFill>
                    <a:srgbClr val="7030A0"/>
                  </a:solidFill>
                  <a:ln>
                    <a:noFill/>
                  </a:ln>
                  <a:effectLst/>
                </c:spPr>
                <c:invertIfNegative val="0"/>
                <c:cat>
                  <c:strRef>
                    <c:extLst>
                      <c:ext uri="{02D57815-91ED-43cb-92C2-25804820EDAC}">
                        <c15:formulaRef>
                          <c15:sqref>Sheet1!$A$2:$A$5</c15:sqref>
                        </c15:formulaRef>
                      </c:ext>
                    </c:extLst>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extLst>
                      <c:ext uri="{02D57815-91ED-43cb-92C2-25804820EDAC}">
                        <c15:formulaRef>
                          <c15:sqref>Sheet1!$B$2:$B$5</c15:sqref>
                        </c15:formulaRef>
                      </c:ext>
                    </c:extLst>
                    <c:numCache>
                      <c:formatCode>0%</c:formatCode>
                      <c:ptCount val="4"/>
                      <c:pt idx="0">
                        <c:v>0.02</c:v>
                      </c:pt>
                      <c:pt idx="1">
                        <c:v>0</c:v>
                      </c:pt>
                      <c:pt idx="2">
                        <c:v>0</c:v>
                      </c:pt>
                      <c:pt idx="3">
                        <c:v>0</c:v>
                      </c:pt>
                    </c:numCache>
                  </c:numRef>
                </c:val>
                <c:extLst>
                  <c:ext xmlns:c16="http://schemas.microsoft.com/office/drawing/2014/chart" uri="{C3380CC4-5D6E-409C-BE32-E72D297353CC}">
                    <c16:uniqueId val="{00000002-7464-4AAE-908E-E85B3EB92856}"/>
                  </c:ext>
                </c:extLst>
              </c15:ser>
            </c15:filteredBarSeries>
            <c15:filteredBarSeries>
              <c15:ser>
                <c:idx val="5"/>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There are too few people in the local area </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Sheet1!$A$2:$A$5</c15:sqref>
                        </c15:formulaRef>
                      </c:ext>
                    </c:extLst>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extLst xmlns:c15="http://schemas.microsoft.com/office/drawing/2012/chart">
                      <c:ext xmlns:c15="http://schemas.microsoft.com/office/drawing/2012/chart" uri="{02D57815-91ED-43cb-92C2-25804820EDAC}">
                        <c15:formulaRef>
                          <c15:sqref>Sheet1!$C$2:$C$5</c15:sqref>
                        </c15:formulaRef>
                      </c:ext>
                    </c:extLst>
                    <c:numCache>
                      <c:formatCode>0%</c:formatCode>
                      <c:ptCount val="4"/>
                      <c:pt idx="0">
                        <c:v>0.01</c:v>
                      </c:pt>
                      <c:pt idx="1">
                        <c:v>0</c:v>
                      </c:pt>
                      <c:pt idx="2">
                        <c:v>0</c:v>
                      </c:pt>
                      <c:pt idx="3">
                        <c:v>0</c:v>
                      </c:pt>
                    </c:numCache>
                  </c:numRef>
                </c:val>
                <c:extLst xmlns:c15="http://schemas.microsoft.com/office/drawing/2012/chart">
                  <c:ext xmlns:c16="http://schemas.microsoft.com/office/drawing/2014/chart" uri="{C3380CC4-5D6E-409C-BE32-E72D297353CC}">
                    <c16:uniqueId val="{00000001-7464-4AAE-908E-E85B3EB92856}"/>
                  </c:ext>
                </c:extLst>
              </c15:ser>
            </c15:filteredBarSeries>
          </c:ext>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8.57843509755268E-3"/>
          <c:y val="0.80308546539258785"/>
          <c:w val="0.98490206680619574"/>
          <c:h val="0.1912824614125095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85774926282371E-2"/>
          <c:y val="6.0258246318511934E-2"/>
          <c:w val="0.96880310836566308"/>
          <c:h val="0.76029408111127439"/>
        </c:manualLayout>
      </c:layout>
      <c:barChart>
        <c:barDir val="col"/>
        <c:grouping val="percentStacked"/>
        <c:varyColors val="0"/>
        <c:ser>
          <c:idx val="6"/>
          <c:order val="0"/>
          <c:tx>
            <c:strRef>
              <c:f>Sheet1!$B$1</c:f>
              <c:strCache>
                <c:ptCount val="1"/>
                <c:pt idx="0">
                  <c:v>Definitely disagree</c:v>
                </c:pt>
              </c:strCache>
            </c:strRef>
          </c:tx>
          <c:spPr>
            <a:solidFill>
              <a:srgbClr val="FF0101"/>
            </a:solidFill>
            <a:ln>
              <a:noFill/>
            </a:ln>
            <a:effectLst/>
          </c:spPr>
          <c:invertIfNegative val="0"/>
          <c:dLbls>
            <c:dLbl>
              <c:idx val="0"/>
              <c:layout>
                <c:manualLayout>
                  <c:x val="1.2786294270666786E-3"/>
                  <c:y val="-1.0695696077163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EB-49FE-984C-62C002566BE3}"/>
                </c:ext>
              </c:extLst>
            </c:dLbl>
            <c:dLbl>
              <c:idx val="1"/>
              <c:layout>
                <c:manualLayout>
                  <c:x val="1.083167715233413E-3"/>
                  <c:y val="-1.3369620096455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EB-49FE-984C-62C002566BE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Sheet1!$B$3:$B$4</c:f>
              <c:numCache>
                <c:formatCode>0%</c:formatCode>
                <c:ptCount val="2"/>
                <c:pt idx="0">
                  <c:v>0.09</c:v>
                </c:pt>
                <c:pt idx="1">
                  <c:v>0.09</c:v>
                </c:pt>
              </c:numCache>
            </c:numRef>
          </c:val>
          <c:extLst xmlns:c15="http://schemas.microsoft.com/office/drawing/2012/chart">
            <c:ext xmlns:c16="http://schemas.microsoft.com/office/drawing/2014/chart" uri="{C3380CC4-5D6E-409C-BE32-E72D297353CC}">
              <c16:uniqueId val="{00000000-7C0F-4784-9585-3F12DBB0A2DB}"/>
            </c:ext>
          </c:extLst>
        </c:ser>
        <c:ser>
          <c:idx val="0"/>
          <c:order val="1"/>
          <c:tx>
            <c:strRef>
              <c:f>Sheet1!$C$1</c:f>
              <c:strCache>
                <c:ptCount val="1"/>
                <c:pt idx="0">
                  <c:v>Tend to disagree</c:v>
                </c:pt>
              </c:strCache>
            </c:strRef>
          </c:tx>
          <c:spPr>
            <a:solidFill>
              <a:srgbClr val="FF9999"/>
            </a:solidFill>
            <a:ln>
              <a:noFill/>
            </a:ln>
            <a:effectLst/>
          </c:spPr>
          <c:invertIfNegative val="0"/>
          <c:dLbls>
            <c:dLbl>
              <c:idx val="0"/>
              <c:layout>
                <c:manualLayout>
                  <c:x val="0"/>
                  <c:y val="-1.3369620096455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EB-49FE-984C-62C002566BE3}"/>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Sheet1!$C$3:$C$4</c:f>
              <c:numCache>
                <c:formatCode>0%</c:formatCode>
                <c:ptCount val="2"/>
                <c:pt idx="0">
                  <c:v>0.11</c:v>
                </c:pt>
                <c:pt idx="1">
                  <c:v>0.14000000000000001</c:v>
                </c:pt>
              </c:numCache>
            </c:numRef>
          </c:val>
          <c:extLst>
            <c:ext xmlns:c16="http://schemas.microsoft.com/office/drawing/2014/chart" uri="{C3380CC4-5D6E-409C-BE32-E72D297353CC}">
              <c16:uniqueId val="{00000000-1DEB-49FE-984C-62C002566BE3}"/>
            </c:ext>
          </c:extLst>
        </c:ser>
        <c:ser>
          <c:idx val="1"/>
          <c:order val="2"/>
          <c:tx>
            <c:strRef>
              <c:f>Sheet1!$D$1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Sheet1!$D$3:$D$4</c:f>
              <c:numCache>
                <c:formatCode>0%</c:formatCode>
                <c:ptCount val="2"/>
                <c:pt idx="0">
                  <c:v>0.51</c:v>
                </c:pt>
                <c:pt idx="1">
                  <c:v>0.47</c:v>
                </c:pt>
              </c:numCache>
            </c:numRef>
          </c:val>
          <c:extLst>
            <c:ext xmlns:c16="http://schemas.microsoft.com/office/drawing/2014/chart" uri="{C3380CC4-5D6E-409C-BE32-E72D297353CC}">
              <c16:uniqueId val="{00000001-1DEB-49FE-984C-62C002566BE3}"/>
            </c:ext>
          </c:extLst>
        </c:ser>
        <c:ser>
          <c:idx val="2"/>
          <c:order val="3"/>
          <c:tx>
            <c:strRef>
              <c:f>Sheet1!$E$1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Sheet1!$E$3:$E$4</c:f>
              <c:numCache>
                <c:formatCode>0%</c:formatCode>
                <c:ptCount val="2"/>
                <c:pt idx="0">
                  <c:v>0.28999999999999998</c:v>
                </c:pt>
                <c:pt idx="1">
                  <c:v>0.3</c:v>
                </c:pt>
              </c:numCache>
            </c:numRef>
          </c:val>
          <c:extLst>
            <c:ext xmlns:c16="http://schemas.microsoft.com/office/drawing/2014/chart" uri="{C3380CC4-5D6E-409C-BE32-E72D297353CC}">
              <c16:uniqueId val="{00000002-1DEB-49FE-984C-62C002566BE3}"/>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1.2144636694149565E-3"/>
          <c:y val="6.069933850909575E-2"/>
          <c:w val="0.14380311306245569"/>
          <c:h val="0.7387563600440797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0347979664419"/>
          <c:y val="3.2666365802500603E-2"/>
          <c:w val="0.85945570076258426"/>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cat>
            <c:strRef>
              <c:f>Sheet1!$A$2:$A$6</c:f>
              <c:strCache>
                <c:ptCount val="3"/>
                <c:pt idx="0">
                  <c:v>Parks and other green spaces</c:v>
                </c:pt>
                <c:pt idx="1">
                  <c:v>Local services and amenities</c:v>
                </c:pt>
                <c:pt idx="2">
                  <c:v>Your nearest town centre</c:v>
                </c:pt>
              </c:strCache>
              <c:extLst/>
            </c:strRef>
          </c:cat>
          <c:val>
            <c:numRef>
              <c:f>Sheet1!$B$2:$B$6</c:f>
              <c:numCache>
                <c:formatCode>0%</c:formatCode>
                <c:ptCount val="3"/>
                <c:pt idx="0">
                  <c:v>0.01</c:v>
                </c:pt>
                <c:pt idx="1">
                  <c:v>0.01</c:v>
                </c:pt>
                <c:pt idx="2">
                  <c:v>0</c:v>
                </c:pt>
              </c:numCache>
              <c:extLst/>
            </c:numRef>
          </c:val>
          <c:extLst>
            <c:ext xmlns:c16="http://schemas.microsoft.com/office/drawing/2014/chart" uri="{C3380CC4-5D6E-409C-BE32-E72D297353CC}">
              <c16:uniqueId val="{00000000-D0C3-4EB8-BC07-BA15F6BB2083}"/>
            </c:ext>
          </c:extLst>
        </c:ser>
        <c:ser>
          <c:idx val="1"/>
          <c:order val="1"/>
          <c:tx>
            <c:strRef>
              <c:f>Sheet1!$C$1</c:f>
              <c:strCache>
                <c:ptCount val="1"/>
                <c:pt idx="0">
                  <c:v>Very dissatisfied </c:v>
                </c:pt>
              </c:strCache>
            </c:strRef>
          </c:tx>
          <c:spPr>
            <a:solidFill>
              <a:srgbClr val="FF0000"/>
            </a:solidFill>
            <a:ln>
              <a:noFill/>
            </a:ln>
            <a:effectLst/>
          </c:spPr>
          <c:invertIfNegative val="0"/>
          <c:dLbls>
            <c:dLbl>
              <c:idx val="0"/>
              <c:layout>
                <c:manualLayout>
                  <c:x val="-1.49933078239094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layout>
                <c:manualLayout>
                  <c:x val="-1.17804561473575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E2-46FB-B44D-B88C3E3A7AAD}"/>
                </c:ext>
              </c:extLst>
            </c:dLbl>
            <c:dLbl>
              <c:idx val="2"/>
              <c:layout>
                <c:manualLayout>
                  <c:x val="7.8535467067298742E-17"/>
                  <c:y val="-1.1878678473636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AF-49CB-B133-D3A8ED54E9E2}"/>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Sheet1!$C$2:$C$6</c:f>
              <c:numCache>
                <c:formatCode>0%</c:formatCode>
                <c:ptCount val="3"/>
                <c:pt idx="0">
                  <c:v>0.04</c:v>
                </c:pt>
                <c:pt idx="1">
                  <c:v>0.05</c:v>
                </c:pt>
                <c:pt idx="2">
                  <c:v>0.12</c:v>
                </c:pt>
              </c:numCache>
              <c:extLst/>
            </c:numRef>
          </c:val>
          <c:extLst>
            <c:ext xmlns:c16="http://schemas.microsoft.com/office/drawing/2014/chart" uri="{C3380CC4-5D6E-409C-BE32-E72D297353CC}">
              <c16:uniqueId val="{00000001-D0C3-4EB8-BC07-BA15F6BB2083}"/>
            </c:ext>
          </c:extLst>
        </c:ser>
        <c:ser>
          <c:idx val="2"/>
          <c:order val="2"/>
          <c:tx>
            <c:strRef>
              <c:f>Sheet1!$D$1</c:f>
              <c:strCache>
                <c:ptCount val="1"/>
                <c:pt idx="0">
                  <c:v>Fairly dissatisfied</c:v>
                </c:pt>
              </c:strCache>
            </c:strRef>
          </c:tx>
          <c:spPr>
            <a:solidFill>
              <a:srgbClr val="FF9999"/>
            </a:solidFill>
            <a:ln>
              <a:noFill/>
            </a:ln>
            <a:effectLst/>
          </c:spPr>
          <c:invertIfNegative val="0"/>
          <c:dLbls>
            <c:dLbl>
              <c:idx val="0"/>
              <c:layout>
                <c:manualLayout>
                  <c:x val="-1.49933078239094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9E-4662-BF82-79F523E5EBB0}"/>
                </c:ext>
              </c:extLst>
            </c:dLbl>
            <c:dLbl>
              <c:idx val="1"/>
              <c:layout>
                <c:manualLayout>
                  <c:x val="0"/>
                  <c:y val="-8.909008855227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3E-4019-9EE0-D26D94CFA5F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Sheet1!$D$2:$D$6</c:f>
              <c:numCache>
                <c:formatCode>0%</c:formatCode>
                <c:ptCount val="3"/>
                <c:pt idx="0">
                  <c:v>0.11</c:v>
                </c:pt>
                <c:pt idx="1">
                  <c:v>0.13</c:v>
                </c:pt>
                <c:pt idx="2">
                  <c:v>0.16</c:v>
                </c:pt>
              </c:numCache>
              <c:extLst/>
            </c:numRef>
          </c:val>
          <c:extLst>
            <c:ext xmlns:c16="http://schemas.microsoft.com/office/drawing/2014/chart" uri="{C3380CC4-5D6E-409C-BE32-E72D297353CC}">
              <c16:uniqueId val="{00000002-D0C3-4EB8-BC07-BA15F6BB2083}"/>
            </c:ext>
          </c:extLst>
        </c:ser>
        <c:ser>
          <c:idx val="3"/>
          <c:order val="3"/>
          <c:tx>
            <c:strRef>
              <c:f>Sheet1!$E$1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Sheet1!$E$2:$E$6</c:f>
              <c:numCache>
                <c:formatCode>0%</c:formatCode>
                <c:ptCount val="3"/>
                <c:pt idx="0">
                  <c:v>0.15</c:v>
                </c:pt>
                <c:pt idx="1">
                  <c:v>0.19</c:v>
                </c:pt>
                <c:pt idx="2">
                  <c:v>0.15</c:v>
                </c:pt>
              </c:numCache>
              <c:extLst/>
            </c:numRef>
          </c:val>
          <c:extLst>
            <c:ext xmlns:c16="http://schemas.microsoft.com/office/drawing/2014/chart" uri="{C3380CC4-5D6E-409C-BE32-E72D297353CC}">
              <c16:uniqueId val="{00000003-D0C3-4EB8-BC07-BA15F6BB2083}"/>
            </c:ext>
          </c:extLst>
        </c:ser>
        <c:ser>
          <c:idx val="4"/>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Sheet1!$F$2:$F$6</c:f>
              <c:numCache>
                <c:formatCode>0%</c:formatCode>
                <c:ptCount val="3"/>
                <c:pt idx="0">
                  <c:v>0.4</c:v>
                </c:pt>
                <c:pt idx="1">
                  <c:v>0.41</c:v>
                </c:pt>
                <c:pt idx="2">
                  <c:v>0.33</c:v>
                </c:pt>
              </c:numCache>
              <c:extLst/>
            </c:numRef>
          </c:val>
          <c:extLst>
            <c:ext xmlns:c16="http://schemas.microsoft.com/office/drawing/2014/chart" uri="{C3380CC4-5D6E-409C-BE32-E72D297353CC}">
              <c16:uniqueId val="{00000004-D0C3-4EB8-BC07-BA15F6BB2083}"/>
            </c:ext>
          </c:extLst>
        </c:ser>
        <c:ser>
          <c:idx val="5"/>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Sheet1!$G$2:$G$6</c:f>
              <c:numCache>
                <c:formatCode>0%</c:formatCode>
                <c:ptCount val="3"/>
                <c:pt idx="0">
                  <c:v>0.3</c:v>
                </c:pt>
                <c:pt idx="1">
                  <c:v>0.21</c:v>
                </c:pt>
                <c:pt idx="2">
                  <c:v>0.24</c:v>
                </c:pt>
              </c:numCache>
              <c:extLst/>
            </c:numRef>
          </c:val>
          <c:extLst>
            <c:ext xmlns:c16="http://schemas.microsoft.com/office/drawing/2014/chart" uri="{C3380CC4-5D6E-409C-BE32-E72D297353CC}">
              <c16:uniqueId val="{00000005-D0C3-4EB8-BC07-BA15F6BB2083}"/>
            </c:ext>
          </c:extLst>
        </c:ser>
        <c:dLbls>
          <c:showLegendKey val="0"/>
          <c:showVal val="0"/>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0"/>
          <c:y val="5.3386007945619977E-2"/>
          <c:w val="0.17199449109778672"/>
          <c:h val="0.7447445031883028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78314724828786E-3"/>
          <c:y val="1.8609741536040822E-2"/>
          <c:w val="0.94002720836852138"/>
          <c:h val="0.74254325312750491"/>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dLbls>
            <c:delete val="1"/>
          </c:dLbls>
          <c:cat>
            <c:strRef>
              <c:f>(Sheet1!$A$4,Sheet1!$A$8)</c:f>
              <c:strCache>
                <c:ptCount val="2"/>
                <c:pt idx="0">
                  <c:v>Health and care services</c:v>
                </c:pt>
                <c:pt idx="1">
                  <c:v>Schools and colleges (among parents with children in education)</c:v>
                </c:pt>
              </c:strCache>
            </c:strRef>
          </c:cat>
          <c:val>
            <c:numRef>
              <c:f>(Sheet1!$B$4,Sheet1!$B$8)</c:f>
              <c:numCache>
                <c:formatCode>0%</c:formatCode>
                <c:ptCount val="2"/>
                <c:pt idx="0">
                  <c:v>0.02</c:v>
                </c:pt>
                <c:pt idx="1">
                  <c:v>0.01</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Very dissatisfied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(Sheet1!$C$4,Sheet1!$C$8)</c:f>
              <c:numCache>
                <c:formatCode>0%</c:formatCode>
                <c:ptCount val="2"/>
                <c:pt idx="0">
                  <c:v>0.08</c:v>
                </c:pt>
                <c:pt idx="1">
                  <c:v>0.03</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(Sheet1!$D$4,Sheet1!$D$8)</c:f>
              <c:numCache>
                <c:formatCode>0%</c:formatCode>
                <c:ptCount val="2"/>
                <c:pt idx="0">
                  <c:v>0.14000000000000001</c:v>
                </c:pt>
                <c:pt idx="1">
                  <c:v>7.0000000000000007E-2</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(Sheet1!$E$4,Sheet1!$E$8)</c:f>
              <c:numCache>
                <c:formatCode>0%</c:formatCode>
                <c:ptCount val="2"/>
                <c:pt idx="0">
                  <c:v>0.15</c:v>
                </c:pt>
                <c:pt idx="1">
                  <c:v>0.14000000000000001</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(Sheet1!$F$4,Sheet1!$F$8)</c:f>
              <c:numCache>
                <c:formatCode>0%</c:formatCode>
                <c:ptCount val="2"/>
                <c:pt idx="0">
                  <c:v>0.42</c:v>
                </c:pt>
                <c:pt idx="1">
                  <c:v>0.46</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(Sheet1!$G$4,Sheet1!$G$8)</c:f>
              <c:numCache>
                <c:formatCode>0%</c:formatCode>
                <c:ptCount val="2"/>
                <c:pt idx="0">
                  <c:v>0.19</c:v>
                </c:pt>
                <c:pt idx="1">
                  <c:v>0.3</c:v>
                </c:pt>
              </c:numCache>
            </c:numRef>
          </c:val>
          <c:extLst>
            <c:ext xmlns:c16="http://schemas.microsoft.com/office/drawing/2014/chart" uri="{C3380CC4-5D6E-409C-BE32-E72D297353CC}">
              <c16:uniqueId val="{00000005-D0C3-4EB8-BC07-BA15F6BB2083}"/>
            </c:ext>
          </c:extLst>
        </c:ser>
        <c:dLbls>
          <c:dLblPos val="ctr"/>
          <c:showLegendKey val="0"/>
          <c:showVal val="1"/>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7.7335759761556572E-2"/>
          <c:y val="0.88086715002526883"/>
          <c:w val="0.88925186758426955"/>
          <c:h val="0.1191328499747311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82720558472883E-2"/>
          <c:y val="3.2666365802500603E-2"/>
          <c:w val="0.9783312127950089"/>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cat>
            <c:strRef>
              <c:f>Sheet1!$A$2:$A$5</c:f>
              <c:strCache>
                <c:ptCount val="4"/>
                <c:pt idx="0">
                  <c:v> Availability of public transport</c:v>
                </c:pt>
                <c:pt idx="1">
                  <c:v>Bus services</c:v>
                </c:pt>
                <c:pt idx="2">
                  <c:v>Metrolink (Tram)</c:v>
                </c:pt>
                <c:pt idx="3">
                  <c:v>Train services</c:v>
                </c:pt>
              </c:strCache>
            </c:strRef>
          </c:cat>
          <c:val>
            <c:numRef>
              <c:f>Sheet1!$B$2:$B$5</c:f>
              <c:numCache>
                <c:formatCode>0%</c:formatCode>
                <c:ptCount val="4"/>
                <c:pt idx="0">
                  <c:v>0.03</c:v>
                </c:pt>
                <c:pt idx="1">
                  <c:v>0.04</c:v>
                </c:pt>
                <c:pt idx="2">
                  <c:v>0.03</c:v>
                </c:pt>
                <c:pt idx="3">
                  <c:v>0.03</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Not available in my local area</c:v>
                </c:pt>
              </c:strCache>
            </c:strRef>
          </c:tx>
          <c:spPr>
            <a:solidFill>
              <a:srgbClr val="00B0F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delete val="1"/>
              <c:extLst>
                <c:ext xmlns:c15="http://schemas.microsoft.com/office/drawing/2012/chart" uri="{CE6537A1-D6FC-4f65-9D91-7224C49458BB}"/>
                <c:ext xmlns:c16="http://schemas.microsoft.com/office/drawing/2014/chart" uri="{C3380CC4-5D6E-409C-BE32-E72D297353CC}">
                  <c16:uniqueId val="{00000001-C44E-4D40-AC44-B18DD0293547}"/>
                </c:ext>
              </c:extLst>
            </c:dLbl>
            <c:dLbl>
              <c:idx val="3"/>
              <c:layout>
                <c:manualLayout>
                  <c:x val="-2.1419011177013454E-2"/>
                  <c:y val="-1.0358331694097046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9A-430B-89E4-077A6682AF6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Metrolink (Tram)</c:v>
                </c:pt>
                <c:pt idx="3">
                  <c:v>Train services</c:v>
                </c:pt>
              </c:strCache>
            </c:strRef>
          </c:cat>
          <c:val>
            <c:numRef>
              <c:f>Sheet1!$C$2:$C$5</c:f>
              <c:numCache>
                <c:formatCode>General</c:formatCode>
                <c:ptCount val="4"/>
                <c:pt idx="2" formatCode="0%">
                  <c:v>0.23</c:v>
                </c:pt>
                <c:pt idx="3" formatCode="0%">
                  <c:v>0.09</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I have no experience of this in my local area</c:v>
                </c:pt>
              </c:strCache>
            </c:strRef>
          </c:tx>
          <c:spPr>
            <a:solidFill>
              <a:srgbClr val="0070C0"/>
            </a:solidFill>
            <a:ln>
              <a:noFill/>
            </a:ln>
            <a:effectLst/>
          </c:spPr>
          <c:invertIfNegative val="0"/>
          <c:dLbls>
            <c:dLbl>
              <c:idx val="0"/>
              <c:layout>
                <c:manualLayout>
                  <c:x val="-1.6064258382760092E-2"/>
                  <c:y val="5.650064375142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4E-469E-A25F-96C2A3C25C39}"/>
                </c:ext>
              </c:extLst>
            </c:dLbl>
            <c:dLbl>
              <c:idx val="1"/>
              <c:layout>
                <c:manualLayout>
                  <c:x val="-2.141901117701345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4E-469E-A25F-96C2A3C25C39}"/>
                </c:ext>
              </c:extLst>
            </c:dLbl>
            <c:dLbl>
              <c:idx val="2"/>
              <c:layout>
                <c:manualLayout>
                  <c:x val="-3.9267733533649371E-17"/>
                  <c:y val="-1.13001287502859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9B-4610-8D6F-3BB2F441661D}"/>
                </c:ext>
              </c:extLst>
            </c:dLbl>
            <c:dLbl>
              <c:idx val="3"/>
              <c:layout>
                <c:manualLayout>
                  <c:x val="-2.141901117701345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DC-429C-B932-B789C8BCB26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Metrolink (Tram)</c:v>
                </c:pt>
                <c:pt idx="3">
                  <c:v>Train services</c:v>
                </c:pt>
              </c:strCache>
            </c:strRef>
          </c:cat>
          <c:val>
            <c:numRef>
              <c:f>Sheet1!$D$2:$D$5</c:f>
              <c:numCache>
                <c:formatCode>0%</c:formatCode>
                <c:ptCount val="4"/>
                <c:pt idx="0">
                  <c:v>0.03</c:v>
                </c:pt>
                <c:pt idx="1">
                  <c:v>7.0000000000000007E-2</c:v>
                </c:pt>
                <c:pt idx="2">
                  <c:v>0.08</c:v>
                </c:pt>
                <c:pt idx="3">
                  <c:v>0.09</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Very dissatisfied </c:v>
                </c:pt>
              </c:strCache>
            </c:strRef>
          </c:tx>
          <c:spPr>
            <a:solidFill>
              <a:srgbClr val="FF0000"/>
            </a:solidFill>
            <a:ln>
              <a:noFill/>
            </a:ln>
            <a:effectLst/>
          </c:spPr>
          <c:invertIfNegative val="0"/>
          <c:dLbls>
            <c:dLbl>
              <c:idx val="0"/>
              <c:layout>
                <c:manualLayout>
                  <c:x val="-1.392235726505874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4E-469E-A25F-96C2A3C25C39}"/>
                </c:ext>
              </c:extLst>
            </c:dLbl>
            <c:dLbl>
              <c:idx val="1"/>
              <c:layout>
                <c:manualLayout>
                  <c:x val="-2.1419011177013492E-2"/>
                  <c:y val="2.96962044914007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F9-4B2B-BD2B-EBE053CCE7A1}"/>
                </c:ext>
              </c:extLst>
            </c:dLbl>
            <c:dLbl>
              <c:idx val="2"/>
              <c:layout>
                <c:manualLayout>
                  <c:x val="-1.8206159500461474E-2"/>
                  <c:y val="-2.53585566443422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9A-430B-89E4-077A6682AF6D}"/>
                </c:ext>
              </c:extLst>
            </c:dLbl>
            <c:dLbl>
              <c:idx val="3"/>
              <c:layout>
                <c:manualLayout>
                  <c:x val="0"/>
                  <c:y val="-1.130012875028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C4-4ED8-9638-DB2865A3C59D}"/>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Metrolink (Tram)</c:v>
                </c:pt>
                <c:pt idx="3">
                  <c:v>Train services</c:v>
                </c:pt>
              </c:strCache>
            </c:strRef>
          </c:cat>
          <c:val>
            <c:numRef>
              <c:f>Sheet1!$E$2:$E$5</c:f>
              <c:numCache>
                <c:formatCode>0%</c:formatCode>
                <c:ptCount val="4"/>
                <c:pt idx="0">
                  <c:v>0.06</c:v>
                </c:pt>
                <c:pt idx="1">
                  <c:v>0.08</c:v>
                </c:pt>
                <c:pt idx="2">
                  <c:v>0.04</c:v>
                </c:pt>
                <c:pt idx="3">
                  <c:v>0.1</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dissatisfied</c:v>
                </c:pt>
              </c:strCache>
            </c:strRef>
          </c:tx>
          <c:spPr>
            <a:solidFill>
              <a:srgbClr val="FF9999"/>
            </a:solidFill>
            <a:ln>
              <a:noFill/>
            </a:ln>
            <a:effectLst/>
          </c:spPr>
          <c:invertIfNegative val="0"/>
          <c:dLbls>
            <c:dLbl>
              <c:idx val="0"/>
              <c:layout>
                <c:manualLayout>
                  <c:x val="0"/>
                  <c:y val="-1.130012875028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25-42D7-805B-3E4DCAF917E2}"/>
                </c:ext>
              </c:extLst>
            </c:dLbl>
            <c:dLbl>
              <c:idx val="1"/>
              <c:layout>
                <c:manualLayout>
                  <c:x val="0"/>
                  <c:y val="-8.18592003957714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F9-4B2B-BD2B-EBE053CCE7A1}"/>
                </c:ext>
              </c:extLst>
            </c:dLbl>
            <c:dLbl>
              <c:idx val="2"/>
              <c:layout>
                <c:manualLayout>
                  <c:x val="-1.9277110059312187E-2"/>
                  <c:y val="-5.179165847048522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9A-430B-89E4-077A6682AF6D}"/>
                </c:ext>
              </c:extLst>
            </c:dLbl>
            <c:dLbl>
              <c:idx val="3"/>
              <c:layout>
                <c:manualLayout>
                  <c:x val="-1.0709505588506728E-3"/>
                  <c:y val="-1.695019312542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C4-4ED8-9638-DB2865A3C59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Metrolink (Tram)</c:v>
                </c:pt>
                <c:pt idx="3">
                  <c:v>Train services</c:v>
                </c:pt>
              </c:strCache>
            </c:strRef>
          </c:cat>
          <c:val>
            <c:numRef>
              <c:f>Sheet1!$F$2:$F$5</c:f>
              <c:numCache>
                <c:formatCode>0%</c:formatCode>
                <c:ptCount val="4"/>
                <c:pt idx="0">
                  <c:v>0.11</c:v>
                </c:pt>
                <c:pt idx="1">
                  <c:v>0.11</c:v>
                </c:pt>
                <c:pt idx="2">
                  <c:v>0.06</c:v>
                </c:pt>
                <c:pt idx="3">
                  <c:v>0.1</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Neither satisfied nor dissatisfied</c:v>
                </c:pt>
              </c:strCache>
            </c:strRef>
          </c:tx>
          <c:spPr>
            <a:solidFill>
              <a:srgbClr val="A5A5A5"/>
            </a:solidFill>
            <a:ln>
              <a:noFill/>
            </a:ln>
            <a:effectLst/>
          </c:spPr>
          <c:invertIfNegative val="0"/>
          <c:dLbls>
            <c:dLbl>
              <c:idx val="2"/>
              <c:layout>
                <c:manualLayout>
                  <c:x val="-7.8535467067298742E-17"/>
                  <c:y val="-1.1300128750285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9A-430B-89E4-077A6682AF6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Metrolink (Tram)</c:v>
                </c:pt>
                <c:pt idx="3">
                  <c:v>Train services</c:v>
                </c:pt>
              </c:strCache>
            </c:strRef>
          </c:cat>
          <c:val>
            <c:numRef>
              <c:f>Sheet1!$G$2:$G$5</c:f>
              <c:numCache>
                <c:formatCode>0%</c:formatCode>
                <c:ptCount val="4"/>
                <c:pt idx="0">
                  <c:v>0.13</c:v>
                </c:pt>
                <c:pt idx="1">
                  <c:v>0.15</c:v>
                </c:pt>
                <c:pt idx="2">
                  <c:v>0.1</c:v>
                </c:pt>
                <c:pt idx="3">
                  <c:v>0.16</c:v>
                </c:pt>
              </c:numCache>
            </c:numRef>
          </c:val>
          <c:extLst>
            <c:ext xmlns:c16="http://schemas.microsoft.com/office/drawing/2014/chart" uri="{C3380CC4-5D6E-409C-BE32-E72D297353CC}">
              <c16:uniqueId val="{00000005-D0C3-4EB8-BC07-BA15F6BB2083}"/>
            </c:ext>
          </c:extLst>
        </c:ser>
        <c:ser>
          <c:idx val="6"/>
          <c:order val="6"/>
          <c:tx>
            <c:strRef>
              <c:f>Sheet1!$H$1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Metrolink (Tram)</c:v>
                </c:pt>
                <c:pt idx="3">
                  <c:v>Train services</c:v>
                </c:pt>
              </c:strCache>
            </c:strRef>
          </c:cat>
          <c:val>
            <c:numRef>
              <c:f>Sheet1!$H$2:$H$5</c:f>
              <c:numCache>
                <c:formatCode>0%</c:formatCode>
                <c:ptCount val="4"/>
                <c:pt idx="0">
                  <c:v>0.37</c:v>
                </c:pt>
                <c:pt idx="1">
                  <c:v>0.33</c:v>
                </c:pt>
                <c:pt idx="2">
                  <c:v>0.24</c:v>
                </c:pt>
                <c:pt idx="3">
                  <c:v>0.27</c:v>
                </c:pt>
              </c:numCache>
            </c:numRef>
          </c:val>
          <c:extLst>
            <c:ext xmlns:c16="http://schemas.microsoft.com/office/drawing/2014/chart" uri="{C3380CC4-5D6E-409C-BE32-E72D297353CC}">
              <c16:uniqueId val="{00000000-31A5-454F-8C34-2E6ACBB57389}"/>
            </c:ext>
          </c:extLst>
        </c:ser>
        <c:ser>
          <c:idx val="7"/>
          <c:order val="7"/>
          <c:tx>
            <c:strRef>
              <c:f>Sheet1!$I$1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Metrolink (Tram)</c:v>
                </c:pt>
                <c:pt idx="3">
                  <c:v>Train services</c:v>
                </c:pt>
              </c:strCache>
            </c:strRef>
          </c:cat>
          <c:val>
            <c:numRef>
              <c:f>Sheet1!$I$2:$I$5</c:f>
              <c:numCache>
                <c:formatCode>0%</c:formatCode>
                <c:ptCount val="4"/>
                <c:pt idx="0">
                  <c:v>0.27</c:v>
                </c:pt>
                <c:pt idx="1">
                  <c:v>0.22</c:v>
                </c:pt>
                <c:pt idx="2">
                  <c:v>0.22</c:v>
                </c:pt>
                <c:pt idx="3">
                  <c:v>0.16</c:v>
                </c:pt>
              </c:numCache>
            </c:numRef>
          </c:val>
          <c:extLst>
            <c:ext xmlns:c16="http://schemas.microsoft.com/office/drawing/2014/chart" uri="{C3380CC4-5D6E-409C-BE32-E72D297353CC}">
              <c16:uniqueId val="{00000001-31A5-454F-8C34-2E6ACBB57389}"/>
            </c:ext>
          </c:extLst>
        </c:ser>
        <c:dLbls>
          <c:showLegendKey val="0"/>
          <c:showVal val="0"/>
          <c:showCatName val="0"/>
          <c:showSerName val="0"/>
          <c:showPercent val="0"/>
          <c:showBubbleSize val="0"/>
        </c:dLbls>
        <c:gapWidth val="85"/>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r"/>
      <c:layout>
        <c:manualLayout>
          <c:xMode val="edge"/>
          <c:yMode val="edge"/>
          <c:x val="6.1641215709343682E-3"/>
          <c:y val="0.86374202428904845"/>
          <c:w val="0.99383587842906562"/>
          <c:h val="0.115181011156875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82720558472883E-2"/>
          <c:y val="3.2666365802500603E-2"/>
          <c:w val="0.9783312127950089"/>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dLbls>
            <c:dLbl>
              <c:idx val="1"/>
              <c:layout>
                <c:manualLayout>
                  <c:x val="-2.0348060618162939E-2"/>
                  <c:y val="2.825032187571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01-48C4-9635-82C73B56A1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Sheet1!$B$2:$B$4</c:f>
              <c:numCache>
                <c:formatCode>0%</c:formatCode>
                <c:ptCount val="3"/>
                <c:pt idx="0">
                  <c:v>0.01</c:v>
                </c:pt>
                <c:pt idx="1">
                  <c:v>0.08</c:v>
                </c:pt>
                <c:pt idx="2">
                  <c:v>0.01</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Not available in my local area</c:v>
                </c:pt>
              </c:strCache>
            </c:strRef>
          </c:tx>
          <c:spPr>
            <a:solidFill>
              <a:srgbClr val="00B0F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layout>
                <c:manualLayout>
                  <c:x val="-2.14190111770136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4E-4D40-AC44-B18DD0293547}"/>
                </c:ext>
              </c:extLst>
            </c:dLbl>
            <c:dLbl>
              <c:idx val="2"/>
              <c:delete val="1"/>
              <c:extLst>
                <c:ext xmlns:c15="http://schemas.microsoft.com/office/drawing/2012/chart" uri="{CE6537A1-D6FC-4f65-9D91-7224C49458BB}"/>
                <c:ext xmlns:c16="http://schemas.microsoft.com/office/drawing/2014/chart" uri="{C3380CC4-5D6E-409C-BE32-E72D297353CC}">
                  <c16:uniqueId val="{00000000-C4C4-4ED8-9638-DB2865A3C5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Sheet1!$C$2:$C$4</c:f>
              <c:numCache>
                <c:formatCode>0%</c:formatCode>
                <c:ptCount val="3"/>
                <c:pt idx="0">
                  <c:v>0</c:v>
                </c:pt>
                <c:pt idx="1">
                  <c:v>0.03</c:v>
                </c:pt>
                <c:pt idx="2">
                  <c:v>0</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I have no experience of this in my local area</c:v>
                </c:pt>
              </c:strCache>
            </c:strRef>
          </c:tx>
          <c:spPr>
            <a:solidFill>
              <a:srgbClr val="0070C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B4E-469E-A25F-96C2A3C25C39}"/>
                </c:ext>
              </c:extLst>
            </c:dLbl>
            <c:dLbl>
              <c:idx val="2"/>
              <c:delete val="1"/>
              <c:extLst>
                <c:ext xmlns:c15="http://schemas.microsoft.com/office/drawing/2012/chart" uri="{CE6537A1-D6FC-4f65-9D91-7224C49458BB}"/>
                <c:ext xmlns:c16="http://schemas.microsoft.com/office/drawing/2014/chart" uri="{C3380CC4-5D6E-409C-BE32-E72D297353CC}">
                  <c16:uniqueId val="{00000001-F39B-4610-8D6F-3BB2F44166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Sheet1!$D$2:$D$4</c:f>
              <c:numCache>
                <c:formatCode>0%</c:formatCode>
                <c:ptCount val="3"/>
                <c:pt idx="0">
                  <c:v>0.01</c:v>
                </c:pt>
                <c:pt idx="1">
                  <c:v>0.16</c:v>
                </c:pt>
                <c:pt idx="2">
                  <c:v>0.01</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Very dissatisfied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Sheet1!$E$2:$E$4</c:f>
              <c:numCache>
                <c:formatCode>0%</c:formatCode>
                <c:ptCount val="3"/>
                <c:pt idx="0">
                  <c:v>0.15</c:v>
                </c:pt>
                <c:pt idx="1">
                  <c:v>0.1</c:v>
                </c:pt>
                <c:pt idx="2">
                  <c:v>0.3</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dissatisfied</c:v>
                </c:pt>
              </c:strCache>
            </c:strRef>
          </c:tx>
          <c:spPr>
            <a:solidFill>
              <a:srgbClr val="FF9999"/>
            </a:solidFill>
            <a:ln>
              <a:noFill/>
            </a:ln>
            <a:effectLst/>
          </c:spPr>
          <c:invertIfNegative val="0"/>
          <c:dLbls>
            <c:dLbl>
              <c:idx val="1"/>
              <c:layout>
                <c:manualLayout>
                  <c:x val="0"/>
                  <c:y val="-5.650064375142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F9-4B2B-BD2B-EBE053CCE7A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Sheet1!$F$2:$F$4</c:f>
              <c:numCache>
                <c:formatCode>0%</c:formatCode>
                <c:ptCount val="3"/>
                <c:pt idx="0">
                  <c:v>0.22</c:v>
                </c:pt>
                <c:pt idx="1">
                  <c:v>0.1</c:v>
                </c:pt>
                <c:pt idx="2">
                  <c:v>0.24</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Sheet1!$G$2:$G$4</c:f>
              <c:numCache>
                <c:formatCode>0%</c:formatCode>
                <c:ptCount val="3"/>
                <c:pt idx="0">
                  <c:v>0.15</c:v>
                </c:pt>
                <c:pt idx="1">
                  <c:v>0.2</c:v>
                </c:pt>
                <c:pt idx="2">
                  <c:v>0.11</c:v>
                </c:pt>
              </c:numCache>
            </c:numRef>
          </c:val>
          <c:extLst>
            <c:ext xmlns:c16="http://schemas.microsoft.com/office/drawing/2014/chart" uri="{C3380CC4-5D6E-409C-BE32-E72D297353CC}">
              <c16:uniqueId val="{00000005-D0C3-4EB8-BC07-BA15F6BB2083}"/>
            </c:ext>
          </c:extLst>
        </c:ser>
        <c:ser>
          <c:idx val="6"/>
          <c:order val="6"/>
          <c:tx>
            <c:strRef>
              <c:f>Sheet1!$H$1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Sheet1!$H$2:$H$4</c:f>
              <c:numCache>
                <c:formatCode>0%</c:formatCode>
                <c:ptCount val="3"/>
                <c:pt idx="0">
                  <c:v>0.33</c:v>
                </c:pt>
                <c:pt idx="1">
                  <c:v>0.23</c:v>
                </c:pt>
                <c:pt idx="2">
                  <c:v>0.24</c:v>
                </c:pt>
              </c:numCache>
            </c:numRef>
          </c:val>
          <c:extLst>
            <c:ext xmlns:c16="http://schemas.microsoft.com/office/drawing/2014/chart" uri="{C3380CC4-5D6E-409C-BE32-E72D297353CC}">
              <c16:uniqueId val="{00000000-31A5-454F-8C34-2E6ACBB57389}"/>
            </c:ext>
          </c:extLst>
        </c:ser>
        <c:ser>
          <c:idx val="7"/>
          <c:order val="7"/>
          <c:tx>
            <c:strRef>
              <c:f>Sheet1!$I$1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Sheet1!$I$2:$I$4</c:f>
              <c:numCache>
                <c:formatCode>0%</c:formatCode>
                <c:ptCount val="3"/>
                <c:pt idx="0">
                  <c:v>0.13</c:v>
                </c:pt>
                <c:pt idx="1">
                  <c:v>0.11</c:v>
                </c:pt>
                <c:pt idx="2">
                  <c:v>0.1</c:v>
                </c:pt>
              </c:numCache>
            </c:numRef>
          </c:val>
          <c:extLst>
            <c:ext xmlns:c16="http://schemas.microsoft.com/office/drawing/2014/chart" uri="{C3380CC4-5D6E-409C-BE32-E72D297353CC}">
              <c16:uniqueId val="{00000001-31A5-454F-8C34-2E6ACBB57389}"/>
            </c:ext>
          </c:extLst>
        </c:ser>
        <c:dLbls>
          <c:showLegendKey val="0"/>
          <c:showVal val="0"/>
          <c:showCatName val="0"/>
          <c:showSerName val="0"/>
          <c:showPercent val="0"/>
          <c:showBubbleSize val="0"/>
        </c:dLbls>
        <c:gapWidth val="85"/>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r"/>
      <c:layout>
        <c:manualLayout>
          <c:xMode val="edge"/>
          <c:yMode val="edge"/>
          <c:x val="6.1641215709343682E-3"/>
          <c:y val="0.86374202428904845"/>
          <c:w val="0.99383587842906562"/>
          <c:h val="0.115181011156875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9778586620776"/>
          <c:y val="6.8360290014375658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FF0000"/>
              </a:solidFill>
              <a:ln>
                <a:noFill/>
              </a:ln>
              <a:effectLst/>
            </c:spPr>
            <c:extLst>
              <c:ext xmlns:c16="http://schemas.microsoft.com/office/drawing/2014/chart" uri="{C3380CC4-5D6E-409C-BE32-E72D297353CC}">
                <c16:uniqueId val="{00000001-C58E-4652-8D2A-D82321BBDB5E}"/>
              </c:ext>
            </c:extLst>
          </c:dPt>
          <c:dPt>
            <c:idx val="1"/>
            <c:bubble3D val="0"/>
            <c:spPr>
              <a:solidFill>
                <a:srgbClr val="009690"/>
              </a:solidFill>
              <a:ln>
                <a:noFill/>
              </a:ln>
              <a:effectLst/>
            </c:spPr>
            <c:extLst>
              <c:ext xmlns:c16="http://schemas.microsoft.com/office/drawing/2014/chart" uri="{C3380CC4-5D6E-409C-BE32-E72D297353CC}">
                <c16:uniqueId val="{00000003-C58E-4652-8D2A-D82321BBDB5E}"/>
              </c:ext>
            </c:extLst>
          </c:dPt>
          <c:dPt>
            <c:idx val="2"/>
            <c:bubble3D val="0"/>
            <c:spPr>
              <a:solidFill>
                <a:srgbClr val="00C0B7"/>
              </a:solidFill>
              <a:ln>
                <a:noFill/>
              </a:ln>
              <a:effectLst/>
            </c:spPr>
            <c:extLst>
              <c:ext xmlns:c16="http://schemas.microsoft.com/office/drawing/2014/chart" uri="{C3380CC4-5D6E-409C-BE32-E72D297353CC}">
                <c16:uniqueId val="{00000005-C58E-4652-8D2A-D82321BBDB5E}"/>
              </c:ext>
            </c:extLst>
          </c:dPt>
          <c:dPt>
            <c:idx val="3"/>
            <c:bubble3D val="0"/>
            <c:spPr>
              <a:solidFill>
                <a:srgbClr val="A3E5E0"/>
              </a:solidFill>
              <a:ln>
                <a:noFill/>
              </a:ln>
              <a:effectLst/>
            </c:spPr>
            <c:extLst>
              <c:ext xmlns:c16="http://schemas.microsoft.com/office/drawing/2014/chart" uri="{C3380CC4-5D6E-409C-BE32-E72D297353CC}">
                <c16:uniqueId val="{00000007-C58E-4652-8D2A-D82321BBDB5E}"/>
              </c:ext>
            </c:extLst>
          </c:dPt>
          <c:dLbls>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C58E-4652-8D2A-D82321BBDB5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c:v>
                </c:pt>
                <c:pt idx="1">
                  <c:v>Yes, at least once a week</c:v>
                </c:pt>
                <c:pt idx="2">
                  <c:v>Yes, less than once a week but at least once a month</c:v>
                </c:pt>
                <c:pt idx="3">
                  <c:v>Yes, less often</c:v>
                </c:pt>
              </c:strCache>
            </c:strRef>
          </c:cat>
          <c:val>
            <c:numRef>
              <c:f>Sheet1!$B$2:$B$5</c:f>
              <c:numCache>
                <c:formatCode>0%</c:formatCode>
                <c:ptCount val="4"/>
                <c:pt idx="0">
                  <c:v>0.65</c:v>
                </c:pt>
                <c:pt idx="1">
                  <c:v>0.16</c:v>
                </c:pt>
                <c:pt idx="2">
                  <c:v>0.08</c:v>
                </c:pt>
                <c:pt idx="3">
                  <c:v>0.09</c:v>
                </c:pt>
              </c:numCache>
            </c:numRef>
          </c:val>
          <c:extLst>
            <c:ext xmlns:c16="http://schemas.microsoft.com/office/drawing/2014/chart" uri="{C3380CC4-5D6E-409C-BE32-E72D297353CC}">
              <c16:uniqueId val="{00000008-C58E-4652-8D2A-D82321BBDB5E}"/>
            </c:ext>
          </c:extLst>
        </c:ser>
        <c:dLbls>
          <c:showLegendKey val="0"/>
          <c:showVal val="0"/>
          <c:showCatName val="0"/>
          <c:showSerName val="0"/>
          <c:showPercent val="0"/>
          <c:showBubbleSize val="0"/>
          <c:showLeaderLines val="1"/>
        </c:dLbls>
        <c:firstSliceAng val="117"/>
        <c:holeSize val="50"/>
      </c:doughnutChart>
      <c:spPr>
        <a:noFill/>
        <a:ln>
          <a:noFill/>
        </a:ln>
        <a:effectLst/>
      </c:spPr>
    </c:plotArea>
    <c:legend>
      <c:legendPos val="b"/>
      <c:layout>
        <c:manualLayout>
          <c:xMode val="edge"/>
          <c:yMode val="edge"/>
          <c:x val="0.13865827165043146"/>
          <c:y val="0.72476557678229026"/>
          <c:w val="0.80460683033776748"/>
          <c:h val="0.2028068687259551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04837036960042"/>
          <c:y val="8.8333148611094002E-4"/>
          <c:w val="0.62315761529672054"/>
          <c:h val="0.79977956479440415"/>
        </c:manualLayout>
      </c:layout>
      <c:doughnutChart>
        <c:varyColors val="1"/>
        <c:ser>
          <c:idx val="0"/>
          <c:order val="0"/>
          <c:tx>
            <c:strRef>
              <c:f>Sheet1!$B$1</c:f>
              <c:strCache>
                <c:ptCount val="1"/>
                <c:pt idx="0">
                  <c:v>Column1</c:v>
                </c:pt>
              </c:strCache>
            </c:strRef>
          </c:tx>
          <c:dPt>
            <c:idx val="0"/>
            <c:bubble3D val="0"/>
            <c:spPr>
              <a:solidFill>
                <a:srgbClr val="4472C4"/>
              </a:solidFill>
              <a:ln w="19050">
                <a:solidFill>
                  <a:schemeClr val="lt1"/>
                </a:solidFill>
              </a:ln>
              <a:effectLst/>
            </c:spPr>
            <c:extLst>
              <c:ext xmlns:c16="http://schemas.microsoft.com/office/drawing/2014/chart" uri="{C3380CC4-5D6E-409C-BE32-E72D297353CC}">
                <c16:uniqueId val="{00000001-3D5D-47AD-AF32-8100E6B63FD3}"/>
              </c:ext>
            </c:extLst>
          </c:dPt>
          <c:dPt>
            <c:idx val="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3-3D5D-47AD-AF32-8100E6B63FD3}"/>
              </c:ext>
            </c:extLst>
          </c:dPt>
          <c:dPt>
            <c:idx val="2"/>
            <c:bubble3D val="0"/>
            <c:spPr>
              <a:solidFill>
                <a:srgbClr val="BF95DF"/>
              </a:solidFill>
              <a:ln w="19050">
                <a:solidFill>
                  <a:schemeClr val="lt1"/>
                </a:solidFill>
              </a:ln>
              <a:effectLst/>
            </c:spPr>
            <c:extLst>
              <c:ext xmlns:c16="http://schemas.microsoft.com/office/drawing/2014/chart" uri="{C3380CC4-5D6E-409C-BE32-E72D297353CC}">
                <c16:uniqueId val="{00000005-3D5D-47AD-AF32-8100E6B63FD3}"/>
              </c:ext>
            </c:extLst>
          </c:dPt>
          <c:dPt>
            <c:idx val="3"/>
            <c:bubble3D val="0"/>
            <c:spPr>
              <a:solidFill>
                <a:srgbClr val="A6A6A6"/>
              </a:solidFill>
              <a:ln w="19050">
                <a:solidFill>
                  <a:schemeClr val="lt1"/>
                </a:solidFill>
              </a:ln>
              <a:effectLst/>
            </c:spPr>
            <c:extLst>
              <c:ext xmlns:c16="http://schemas.microsoft.com/office/drawing/2014/chart" uri="{C3380CC4-5D6E-409C-BE32-E72D297353CC}">
                <c16:uniqueId val="{00000007-3D5D-47AD-AF32-8100E6B63FD3}"/>
              </c:ext>
            </c:extLst>
          </c:dPt>
          <c:dLbls>
            <c:dLbl>
              <c:idx val="1"/>
              <c:layout>
                <c:manualLayout>
                  <c:x val="2.792612630045393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5D-47AD-AF32-8100E6B63FD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 including after 6pm</c:v>
                </c:pt>
                <c:pt idx="1">
                  <c:v>Yes - but not after 6pm </c:v>
                </c:pt>
                <c:pt idx="2">
                  <c:v>No </c:v>
                </c:pt>
                <c:pt idx="3">
                  <c:v>Don't know/ Prefer not to say </c:v>
                </c:pt>
              </c:strCache>
            </c:strRef>
          </c:cat>
          <c:val>
            <c:numRef>
              <c:f>Sheet1!$B$2:$B$5</c:f>
              <c:numCache>
                <c:formatCode>0%</c:formatCode>
                <c:ptCount val="4"/>
                <c:pt idx="0">
                  <c:v>0.42</c:v>
                </c:pt>
                <c:pt idx="1">
                  <c:v>0.35</c:v>
                </c:pt>
                <c:pt idx="2">
                  <c:v>0.21</c:v>
                </c:pt>
                <c:pt idx="3">
                  <c:v>0.02</c:v>
                </c:pt>
              </c:numCache>
            </c:numRef>
          </c:val>
          <c:extLst>
            <c:ext xmlns:c16="http://schemas.microsoft.com/office/drawing/2014/chart" uri="{C3380CC4-5D6E-409C-BE32-E72D297353CC}">
              <c16:uniqueId val="{00000008-3D5D-47AD-AF32-8100E6B63FD3}"/>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b"/>
      <c:layout>
        <c:manualLayout>
          <c:xMode val="edge"/>
          <c:yMode val="edge"/>
          <c:x val="0.14724684776602984"/>
          <c:y val="0.82266716336424339"/>
          <c:w val="0.79531448776247948"/>
          <c:h val="0.1773328366357564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13599097601105"/>
          <c:y val="0"/>
          <c:w val="0.54669163851277969"/>
          <c:h val="1"/>
        </c:manualLayout>
      </c:layout>
      <c:barChart>
        <c:barDir val="bar"/>
        <c:grouping val="clustered"/>
        <c:varyColors val="0"/>
        <c:ser>
          <c:idx val="0"/>
          <c:order val="0"/>
          <c:tx>
            <c:strRef>
              <c:f>Sheet1!$B$1</c:f>
              <c:strCache>
                <c:ptCount val="1"/>
                <c:pt idx="0">
                  <c:v>Column8</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Don't know/ Prefer not to say </c:v>
                </c:pt>
                <c:pt idx="1">
                  <c:v>None of the above</c:v>
                </c:pt>
                <c:pt idx="2">
                  <c:v>Other</c:v>
                </c:pt>
                <c:pt idx="3">
                  <c:v>Evening education </c:v>
                </c:pt>
                <c:pt idx="4">
                  <c:v>Health</c:v>
                </c:pt>
                <c:pt idx="5">
                  <c:v>To get to work</c:v>
                </c:pt>
                <c:pt idx="6">
                  <c:v>To get home from work</c:v>
                </c:pt>
                <c:pt idx="7">
                  <c:v>Leisure (such as visiting friends and family or recreational)</c:v>
                </c:pt>
              </c:strCache>
            </c:strRef>
          </c:cat>
          <c:val>
            <c:numRef>
              <c:f>Sheet1!$B$2:$B$9</c:f>
              <c:numCache>
                <c:formatCode>0%</c:formatCode>
                <c:ptCount val="8"/>
                <c:pt idx="0">
                  <c:v>0.01</c:v>
                </c:pt>
                <c:pt idx="1">
                  <c:v>0.02</c:v>
                </c:pt>
                <c:pt idx="2">
                  <c:v>0.03</c:v>
                </c:pt>
                <c:pt idx="3">
                  <c:v>7.0000000000000007E-2</c:v>
                </c:pt>
                <c:pt idx="4">
                  <c:v>0.09</c:v>
                </c:pt>
                <c:pt idx="5">
                  <c:v>0.13</c:v>
                </c:pt>
                <c:pt idx="6">
                  <c:v>0.34</c:v>
                </c:pt>
                <c:pt idx="7">
                  <c:v>0.66</c:v>
                </c:pt>
              </c:numCache>
            </c:numRef>
          </c:val>
          <c:extLst>
            <c:ext xmlns:c16="http://schemas.microsoft.com/office/drawing/2014/chart" uri="{C3380CC4-5D6E-409C-BE32-E72D297353CC}">
              <c16:uniqueId val="{00000000-2AA5-4532-BDFA-3C02E7DF3C5F}"/>
            </c:ext>
          </c:extLst>
        </c:ser>
        <c:dLbls>
          <c:showLegendKey val="0"/>
          <c:showVal val="0"/>
          <c:showCatName val="0"/>
          <c:showSerName val="0"/>
          <c:showPercent val="0"/>
          <c:showBubbleSize val="0"/>
        </c:dLbls>
        <c:gapWidth val="150"/>
        <c:axId val="542284431"/>
        <c:axId val="542308143"/>
      </c:barChart>
      <c:catAx>
        <c:axId val="5422844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b"/>
        <c:numFmt formatCode="0%" sourceLinked="1"/>
        <c:majorTickMark val="none"/>
        <c:minorTickMark val="none"/>
        <c:tickLblPos val="nextTo"/>
        <c:crossAx val="54228443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13599097601105"/>
          <c:y val="0"/>
          <c:w val="0.54669163851277969"/>
          <c:h val="1"/>
        </c:manualLayout>
      </c:layout>
      <c:barChart>
        <c:barDir val="bar"/>
        <c:grouping val="clustered"/>
        <c:varyColors val="0"/>
        <c:ser>
          <c:idx val="0"/>
          <c:order val="0"/>
          <c:tx>
            <c:strRef>
              <c:f>Sheet1!$B$1</c:f>
              <c:strCache>
                <c:ptCount val="1"/>
                <c:pt idx="0">
                  <c:v>Column8</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 </c:v>
                </c:pt>
                <c:pt idx="1">
                  <c:v>After midnight</c:v>
                </c:pt>
                <c:pt idx="2">
                  <c:v>Between 10pm-midnight</c:v>
                </c:pt>
                <c:pt idx="3">
                  <c:v>Between 8-10pm</c:v>
                </c:pt>
                <c:pt idx="4">
                  <c:v>Between 6-8pm</c:v>
                </c:pt>
              </c:strCache>
            </c:strRef>
          </c:cat>
          <c:val>
            <c:numRef>
              <c:f>Sheet1!$B$2:$B$6</c:f>
              <c:numCache>
                <c:formatCode>0%</c:formatCode>
                <c:ptCount val="5"/>
                <c:pt idx="0">
                  <c:v>0.02</c:v>
                </c:pt>
                <c:pt idx="1">
                  <c:v>0.08</c:v>
                </c:pt>
                <c:pt idx="2">
                  <c:v>0.37</c:v>
                </c:pt>
                <c:pt idx="3">
                  <c:v>0.59</c:v>
                </c:pt>
                <c:pt idx="4">
                  <c:v>0.74</c:v>
                </c:pt>
              </c:numCache>
            </c:numRef>
          </c:val>
          <c:extLst>
            <c:ext xmlns:c16="http://schemas.microsoft.com/office/drawing/2014/chart" uri="{C3380CC4-5D6E-409C-BE32-E72D297353CC}">
              <c16:uniqueId val="{00000000-EC3E-445B-8A6B-1B1BAF46E946}"/>
            </c:ext>
          </c:extLst>
        </c:ser>
        <c:dLbls>
          <c:showLegendKey val="0"/>
          <c:showVal val="0"/>
          <c:showCatName val="0"/>
          <c:showSerName val="0"/>
          <c:showPercent val="0"/>
          <c:showBubbleSize val="0"/>
        </c:dLbls>
        <c:gapWidth val="150"/>
        <c:axId val="542284431"/>
        <c:axId val="542308143"/>
      </c:barChart>
      <c:catAx>
        <c:axId val="5422844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b"/>
        <c:numFmt formatCode="0%" sourceLinked="1"/>
        <c:majorTickMark val="none"/>
        <c:minorTickMark val="none"/>
        <c:tickLblPos val="nextTo"/>
        <c:crossAx val="54228443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3.6234379457969916E-2"/>
          <c:w val="0.97084904909368608"/>
          <c:h val="0.56635563070320261"/>
        </c:manualLayout>
      </c:layout>
      <c:lineChart>
        <c:grouping val="stacked"/>
        <c:varyColors val="0"/>
        <c:ser>
          <c:idx val="0"/>
          <c:order val="0"/>
          <c:tx>
            <c:strRef>
              <c:f>Sheet1!$B$1</c:f>
              <c:strCache>
                <c:ptCount val="1"/>
                <c:pt idx="0">
                  <c:v>Medium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Nov '22
(S4)</c:v>
                </c:pt>
                <c:pt idx="1">
                  <c:v>Dec '22
(S5)</c:v>
                </c:pt>
                <c:pt idx="2">
                  <c:v>Mar '23 
(S6)</c:v>
                </c:pt>
                <c:pt idx="3">
                  <c:v>May '23
 (S7)</c:v>
                </c:pt>
                <c:pt idx="4">
                  <c:v>July '23
(S8)</c:v>
                </c:pt>
                <c:pt idx="5">
                  <c:v>Sept '23
(S9)</c:v>
                </c:pt>
                <c:pt idx="6">
                  <c:v>Nov '23
 (S10)</c:v>
                </c:pt>
                <c:pt idx="7">
                  <c:v>Feb '24 
(S11)</c:v>
                </c:pt>
              </c:strCache>
            </c:strRef>
          </c:cat>
          <c:val>
            <c:numRef>
              <c:f>Sheet1!$B$2:$B$9</c:f>
              <c:numCache>
                <c:formatCode>0%</c:formatCode>
                <c:ptCount val="8"/>
                <c:pt idx="0">
                  <c:v>0.23</c:v>
                </c:pt>
                <c:pt idx="1">
                  <c:v>0.23</c:v>
                </c:pt>
                <c:pt idx="2">
                  <c:v>0.21</c:v>
                </c:pt>
                <c:pt idx="3">
                  <c:v>0.23</c:v>
                </c:pt>
                <c:pt idx="4">
                  <c:v>0.22</c:v>
                </c:pt>
                <c:pt idx="5">
                  <c:v>0.23</c:v>
                </c:pt>
                <c:pt idx="6">
                  <c:v>0.24</c:v>
                </c:pt>
                <c:pt idx="7">
                  <c:v>0.22</c:v>
                </c:pt>
              </c:numCache>
            </c:numRef>
          </c:val>
          <c:smooth val="0"/>
          <c:extLst>
            <c:ext xmlns:c16="http://schemas.microsoft.com/office/drawing/2014/chart" uri="{C3380CC4-5D6E-409C-BE32-E72D297353CC}">
              <c16:uniqueId val="{00000000-BAD6-47E3-ABFC-E955BEA80D08}"/>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0475409092888"/>
          <c:y val="4.8254312070151644E-3"/>
          <c:w val="0.56532730542254195"/>
          <c:h val="0.86495516332706923"/>
        </c:manualLayout>
      </c:layout>
      <c:barChart>
        <c:barDir val="col"/>
        <c:grouping val="stacked"/>
        <c:varyColors val="0"/>
        <c:ser>
          <c:idx val="6"/>
          <c:order val="0"/>
          <c:tx>
            <c:strRef>
              <c:f>Sheet1!$H$1</c:f>
              <c:strCache>
                <c:ptCount val="1"/>
                <c:pt idx="0">
                  <c:v>Don't know/ Prefer not to say </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Cache>
                <c:formatCode>0%</c:formatCode>
                <c:ptCount val="1"/>
                <c:pt idx="0">
                  <c:v>0.01</c:v>
                </c:pt>
              </c:numCache>
            </c:numRef>
          </c:val>
          <c:extLst>
            <c:ext xmlns:c16="http://schemas.microsoft.com/office/drawing/2014/chart" uri="{C3380CC4-5D6E-409C-BE32-E72D297353CC}">
              <c16:uniqueId val="{00000006-B976-4C1A-91BD-8F133AE5522C}"/>
            </c:ext>
          </c:extLst>
        </c:ser>
        <c:ser>
          <c:idx val="5"/>
          <c:order val="1"/>
          <c:tx>
            <c:strRef>
              <c:f>Sheet1!$G$1</c:f>
              <c:strCache>
                <c:ptCount val="1"/>
                <c:pt idx="0">
                  <c:v>Less frequent than once a month</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0.26</c:v>
                </c:pt>
              </c:numCache>
            </c:numRef>
          </c:val>
          <c:extLst>
            <c:ext xmlns:c16="http://schemas.microsoft.com/office/drawing/2014/chart" uri="{C3380CC4-5D6E-409C-BE32-E72D297353CC}">
              <c16:uniqueId val="{00000005-B976-4C1A-91BD-8F133AE5522C}"/>
            </c:ext>
          </c:extLst>
        </c:ser>
        <c:ser>
          <c:idx val="4"/>
          <c:order val="2"/>
          <c:tx>
            <c:strRef>
              <c:f>Sheet1!$F$1</c:f>
              <c:strCache>
                <c:ptCount val="1"/>
                <c:pt idx="0">
                  <c:v>Once a month</c:v>
                </c:pt>
              </c:strCache>
            </c:strRef>
          </c:tx>
          <c:spPr>
            <a:solidFill>
              <a:srgbClr val="CC9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0.08</c:v>
                </c:pt>
              </c:numCache>
            </c:numRef>
          </c:val>
          <c:extLst>
            <c:ext xmlns:c16="http://schemas.microsoft.com/office/drawing/2014/chart" uri="{C3380CC4-5D6E-409C-BE32-E72D297353CC}">
              <c16:uniqueId val="{00000004-B976-4C1A-91BD-8F133AE5522C}"/>
            </c:ext>
          </c:extLst>
        </c:ser>
        <c:ser>
          <c:idx val="3"/>
          <c:order val="3"/>
          <c:tx>
            <c:strRef>
              <c:f>Sheet1!$E$1</c:f>
              <c:strCache>
                <c:ptCount val="1"/>
                <c:pt idx="0">
                  <c:v>A couple of times a month</c:v>
                </c:pt>
              </c:strCache>
            </c:strRef>
          </c:tx>
          <c:spPr>
            <a:solidFill>
              <a:srgbClr val="CBCB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0.25</c:v>
                </c:pt>
              </c:numCache>
            </c:numRef>
          </c:val>
          <c:extLst>
            <c:ext xmlns:c16="http://schemas.microsoft.com/office/drawing/2014/chart" uri="{C3380CC4-5D6E-409C-BE32-E72D297353CC}">
              <c16:uniqueId val="{00000003-B976-4C1A-91BD-8F133AE5522C}"/>
            </c:ext>
          </c:extLst>
        </c:ser>
        <c:ser>
          <c:idx val="2"/>
          <c:order val="4"/>
          <c:tx>
            <c:strRef>
              <c:f>Sheet1!$D$1</c:f>
              <c:strCache>
                <c:ptCount val="1"/>
                <c:pt idx="0">
                  <c:v>A couple of times a week</c:v>
                </c:pt>
              </c:strCache>
            </c:strRef>
          </c:tx>
          <c:spPr>
            <a:solidFill>
              <a:srgbClr val="9DC3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0.19</c:v>
                </c:pt>
              </c:numCache>
            </c:numRef>
          </c:val>
          <c:extLst>
            <c:ext xmlns:c16="http://schemas.microsoft.com/office/drawing/2014/chart" uri="{C3380CC4-5D6E-409C-BE32-E72D297353CC}">
              <c16:uniqueId val="{00000002-B976-4C1A-91BD-8F133AE5522C}"/>
            </c:ext>
          </c:extLst>
        </c:ser>
        <c:ser>
          <c:idx val="1"/>
          <c:order val="5"/>
          <c:tx>
            <c:strRef>
              <c:f>Sheet1!$C$1</c:f>
              <c:strCache>
                <c:ptCount val="1"/>
                <c:pt idx="0">
                  <c:v>Most days </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0.17</c:v>
                </c:pt>
              </c:numCache>
            </c:numRef>
          </c:val>
          <c:extLst>
            <c:ext xmlns:c16="http://schemas.microsoft.com/office/drawing/2014/chart" uri="{C3380CC4-5D6E-409C-BE32-E72D297353CC}">
              <c16:uniqueId val="{00000001-B976-4C1A-91BD-8F133AE5522C}"/>
            </c:ext>
          </c:extLst>
        </c:ser>
        <c:ser>
          <c:idx val="0"/>
          <c:order val="6"/>
          <c:tx>
            <c:strRef>
              <c:f>Sheet1!$B$1</c:f>
              <c:strCache>
                <c:ptCount val="1"/>
                <c:pt idx="0">
                  <c:v>Every day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0.04</c:v>
                </c:pt>
              </c:numCache>
            </c:numRef>
          </c:val>
          <c:extLst>
            <c:ext xmlns:c16="http://schemas.microsoft.com/office/drawing/2014/chart" uri="{C3380CC4-5D6E-409C-BE32-E72D297353CC}">
              <c16:uniqueId val="{00000000-B976-4C1A-91BD-8F133AE5522C}"/>
            </c:ext>
          </c:extLst>
        </c:ser>
        <c:dLbls>
          <c:dLblPos val="ctr"/>
          <c:showLegendKey val="0"/>
          <c:showVal val="1"/>
          <c:showCatName val="0"/>
          <c:showSerName val="0"/>
          <c:showPercent val="0"/>
          <c:showBubbleSize val="0"/>
        </c:dLbls>
        <c:gapWidth val="150"/>
        <c:overlap val="100"/>
        <c:axId val="1833749983"/>
        <c:axId val="1770777727"/>
      </c:barChart>
      <c:catAx>
        <c:axId val="1833749983"/>
        <c:scaling>
          <c:orientation val="minMax"/>
        </c:scaling>
        <c:delete val="1"/>
        <c:axPos val="b"/>
        <c:numFmt formatCode="General" sourceLinked="1"/>
        <c:majorTickMark val="none"/>
        <c:minorTickMark val="none"/>
        <c:tickLblPos val="nextTo"/>
        <c:crossAx val="1770777727"/>
        <c:crosses val="autoZero"/>
        <c:auto val="1"/>
        <c:lblAlgn val="ctr"/>
        <c:lblOffset val="100"/>
        <c:noMultiLvlLbl val="0"/>
      </c:catAx>
      <c:valAx>
        <c:axId val="1770777727"/>
        <c:scaling>
          <c:orientation val="minMax"/>
        </c:scaling>
        <c:delete val="1"/>
        <c:axPos val="l"/>
        <c:numFmt formatCode="0%" sourceLinked="1"/>
        <c:majorTickMark val="none"/>
        <c:minorTickMark val="none"/>
        <c:tickLblPos val="nextTo"/>
        <c:crossAx val="1833749983"/>
        <c:crosses val="autoZero"/>
        <c:crossBetween val="between"/>
      </c:valAx>
      <c:spPr>
        <a:noFill/>
        <a:ln>
          <a:noFill/>
        </a:ln>
        <a:effectLst/>
      </c:spPr>
    </c:plotArea>
    <c:legend>
      <c:legendPos val="l"/>
      <c:layout>
        <c:manualLayout>
          <c:xMode val="edge"/>
          <c:yMode val="edge"/>
          <c:x val="6.9991795475333532E-2"/>
          <c:y val="0.21099557007104508"/>
          <c:w val="0.28817721773279559"/>
          <c:h val="0.531168853427472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53452714889014"/>
          <c:y val="0"/>
          <c:w val="0.56790723335238824"/>
          <c:h val="0.91395703842479692"/>
        </c:manualLayout>
      </c:layout>
      <c:doughnutChart>
        <c:varyColors val="1"/>
        <c:ser>
          <c:idx val="0"/>
          <c:order val="0"/>
          <c:tx>
            <c:strRef>
              <c:f>Sheet1!$B$1</c:f>
              <c:strCache>
                <c:ptCount val="1"/>
                <c:pt idx="0">
                  <c:v>Column1</c:v>
                </c:pt>
              </c:strCache>
            </c:strRef>
          </c:tx>
          <c:dPt>
            <c:idx val="0"/>
            <c:bubble3D val="0"/>
            <c:spPr>
              <a:solidFill>
                <a:srgbClr val="4472C4"/>
              </a:solidFill>
              <a:ln w="19050">
                <a:solidFill>
                  <a:schemeClr val="lt1"/>
                </a:solidFill>
              </a:ln>
              <a:effectLst/>
            </c:spPr>
            <c:extLst>
              <c:ext xmlns:c16="http://schemas.microsoft.com/office/drawing/2014/chart" uri="{C3380CC4-5D6E-409C-BE32-E72D297353CC}">
                <c16:uniqueId val="{00000001-671B-4FEF-A2BA-03DBB421A5D8}"/>
              </c:ext>
            </c:extLst>
          </c:dPt>
          <c:dPt>
            <c:idx val="1"/>
            <c:bubble3D val="0"/>
            <c:spPr>
              <a:solidFill>
                <a:srgbClr val="9DC3E6"/>
              </a:solidFill>
              <a:ln w="19050">
                <a:solidFill>
                  <a:schemeClr val="lt1"/>
                </a:solidFill>
              </a:ln>
              <a:effectLst/>
            </c:spPr>
            <c:extLst>
              <c:ext xmlns:c16="http://schemas.microsoft.com/office/drawing/2014/chart" uri="{C3380CC4-5D6E-409C-BE32-E72D297353CC}">
                <c16:uniqueId val="{00000003-671B-4FEF-A2BA-03DBB421A5D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I don't need to use public transport </c:v>
                </c:pt>
                <c:pt idx="1">
                  <c:v>Other </c:v>
                </c:pt>
              </c:strCache>
            </c:strRef>
          </c:cat>
          <c:val>
            <c:numRef>
              <c:f>Sheet1!$B$2:$B$3</c:f>
              <c:numCache>
                <c:formatCode>0%</c:formatCode>
                <c:ptCount val="2"/>
                <c:pt idx="0">
                  <c:v>0.56999999999999995</c:v>
                </c:pt>
                <c:pt idx="1">
                  <c:v>0.43</c:v>
                </c:pt>
              </c:numCache>
            </c:numRef>
          </c:val>
          <c:extLst>
            <c:ext xmlns:c16="http://schemas.microsoft.com/office/drawing/2014/chart" uri="{C3380CC4-5D6E-409C-BE32-E72D297353CC}">
              <c16:uniqueId val="{00000008-671B-4FEF-A2BA-03DBB421A5D8}"/>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l"/>
      <c:layout>
        <c:manualLayout>
          <c:xMode val="edge"/>
          <c:yMode val="edge"/>
          <c:x val="1.9551470786330905E-2"/>
          <c:y val="0.26247203960329668"/>
          <c:w val="0.28340401395000514"/>
          <c:h val="0.4750555642125464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34898093458932"/>
          <c:y val="0"/>
          <c:w val="0.37319420438701739"/>
          <c:h val="1"/>
        </c:manualLayout>
      </c:layout>
      <c:barChart>
        <c:barDir val="bar"/>
        <c:grouping val="clustered"/>
        <c:varyColors val="0"/>
        <c:ser>
          <c:idx val="0"/>
          <c:order val="0"/>
          <c:tx>
            <c:strRef>
              <c:f>Sheet1!$B$1</c:f>
              <c:strCache>
                <c:ptCount val="1"/>
                <c:pt idx="0">
                  <c:v>Column8</c:v>
                </c:pt>
              </c:strCache>
            </c:strRef>
          </c:tx>
          <c:spPr>
            <a:solidFill>
              <a:srgbClr val="009690"/>
            </a:solidFill>
            <a:ln>
              <a:noFill/>
            </a:ln>
            <a:effectLst/>
          </c:spPr>
          <c:invertIfNegative val="0"/>
          <c:dPt>
            <c:idx val="0"/>
            <c:invertIfNegative val="0"/>
            <c:bubble3D val="0"/>
            <c:spPr>
              <a:solidFill>
                <a:srgbClr val="009690"/>
              </a:solidFill>
              <a:ln>
                <a:noFill/>
              </a:ln>
              <a:effectLst/>
            </c:spPr>
            <c:extLst>
              <c:ext xmlns:c16="http://schemas.microsoft.com/office/drawing/2014/chart" uri="{C3380CC4-5D6E-409C-BE32-E72D297353CC}">
                <c16:uniqueId val="{00000001-8696-45B8-BD88-FDB2A271F04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
 (n=26)*</c:v>
                </c:pt>
                <c:pt idx="1">
                  <c:v>Cost of public transport (n=21)*</c:v>
                </c:pt>
                <c:pt idx="2">
                  <c:v>Availability of public transport (n=49)*</c:v>
                </c:pt>
                <c:pt idx="3">
                  <c:v>Reliability of public transport</c:v>
                </c:pt>
                <c:pt idx="4">
                  <c:v>Concerns for my safety</c:v>
                </c:pt>
              </c:strCache>
            </c:strRef>
          </c:cat>
          <c:val>
            <c:numRef>
              <c:f>Sheet1!$B$2:$B$6</c:f>
              <c:numCache>
                <c:formatCode>0%</c:formatCode>
                <c:ptCount val="5"/>
                <c:pt idx="0">
                  <c:v>0.16</c:v>
                </c:pt>
                <c:pt idx="1">
                  <c:v>0.13</c:v>
                </c:pt>
                <c:pt idx="2">
                  <c:v>0.31</c:v>
                </c:pt>
                <c:pt idx="3">
                  <c:v>0.35</c:v>
                </c:pt>
                <c:pt idx="4">
                  <c:v>0.54</c:v>
                </c:pt>
              </c:numCache>
            </c:numRef>
          </c:val>
          <c:extLst>
            <c:ext xmlns:c16="http://schemas.microsoft.com/office/drawing/2014/chart" uri="{C3380CC4-5D6E-409C-BE32-E72D297353CC}">
              <c16:uniqueId val="{00000004-8696-45B8-BD88-FDB2A271F04F}"/>
            </c:ext>
          </c:extLst>
        </c:ser>
        <c:dLbls>
          <c:showLegendKey val="0"/>
          <c:showVal val="0"/>
          <c:showCatName val="0"/>
          <c:showSerName val="0"/>
          <c:showPercent val="0"/>
          <c:showBubbleSize val="0"/>
        </c:dLbls>
        <c:gapWidth val="150"/>
        <c:axId val="542284431"/>
        <c:axId val="542308143"/>
      </c:barChart>
      <c:catAx>
        <c:axId val="5422844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b"/>
        <c:numFmt formatCode="0%" sourceLinked="1"/>
        <c:majorTickMark val="none"/>
        <c:minorTickMark val="none"/>
        <c:tickLblPos val="nextTo"/>
        <c:crossAx val="54228443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0347979664419"/>
          <c:y val="3.2666365802500603E-2"/>
          <c:w val="0.85945570076258426"/>
          <c:h val="0.72848661427265304"/>
        </c:manualLayout>
      </c:layout>
      <c:barChart>
        <c:barDir val="col"/>
        <c:grouping val="percentStacked"/>
        <c:varyColors val="0"/>
        <c:ser>
          <c:idx val="0"/>
          <c:order val="0"/>
          <c:tx>
            <c:strRef>
              <c:f>Sheet1!$B$1</c:f>
              <c:strCache>
                <c:ptCount val="1"/>
                <c:pt idx="0">
                  <c:v>Don't know / 
Prefer not to say</c:v>
                </c:pt>
              </c:strCache>
            </c:strRef>
          </c:tx>
          <c:spPr>
            <a:solidFill>
              <a:schemeClr val="bg1">
                <a:lumMod val="50000"/>
              </a:schemeClr>
            </a:solidFill>
            <a:ln>
              <a:noFill/>
            </a:ln>
            <a:effectLst/>
          </c:spPr>
          <c:invertIfNegative val="0"/>
          <c:cat>
            <c:strRef>
              <c:f>Sheet1!$A$2:$A$6</c:f>
              <c:strCache>
                <c:ptCount val="5"/>
                <c:pt idx="0">
                  <c:v>NET: At all times after 6pm (n=486)</c:v>
                </c:pt>
                <c:pt idx="1">
                  <c:v>Between 6-8pm 
(n=368)</c:v>
                </c:pt>
                <c:pt idx="2">
                  <c:v>Between 8-10pm 
(n=290)</c:v>
                </c:pt>
                <c:pt idx="3">
                  <c:v>Between 10pm-midnight
(n=181)</c:v>
                </c:pt>
                <c:pt idx="4">
                  <c:v>After midnight 
(n=38)*</c:v>
                </c:pt>
              </c:strCache>
            </c:strRef>
          </c:cat>
          <c:val>
            <c:numRef>
              <c:f>Sheet1!$B$2:$B$6</c:f>
              <c:numCache>
                <c:formatCode>0%</c:formatCode>
                <c:ptCount val="5"/>
                <c:pt idx="0">
                  <c:v>0.01</c:v>
                </c:pt>
                <c:pt idx="1">
                  <c:v>0.01</c:v>
                </c:pt>
                <c:pt idx="3">
                  <c:v>0.01</c:v>
                </c:pt>
                <c:pt idx="4">
                  <c:v>0.02</c:v>
                </c:pt>
              </c:numCache>
            </c:numRef>
          </c:val>
          <c:extLst>
            <c:ext xmlns:c16="http://schemas.microsoft.com/office/drawing/2014/chart" uri="{C3380CC4-5D6E-409C-BE32-E72D297353CC}">
              <c16:uniqueId val="{00000000-CD16-48AD-9781-CB30FD27CD6A}"/>
            </c:ext>
          </c:extLst>
        </c:ser>
        <c:ser>
          <c:idx val="1"/>
          <c:order val="1"/>
          <c:tx>
            <c:strRef>
              <c:f>Sheet1!$C$1</c:f>
              <c:strCache>
                <c:ptCount val="1"/>
                <c:pt idx="0">
                  <c:v>Not safe at all</c:v>
                </c:pt>
              </c:strCache>
            </c:strRef>
          </c:tx>
          <c:spPr>
            <a:solidFill>
              <a:srgbClr val="FF0101"/>
            </a:solidFill>
            <a:ln>
              <a:noFill/>
            </a:ln>
            <a:effectLst/>
          </c:spPr>
          <c:invertIfNegative val="0"/>
          <c:dLbls>
            <c:dLbl>
              <c:idx val="1"/>
              <c:layout>
                <c:manualLayout>
                  <c:x val="-1.0709505588506728E-3"/>
                  <c:y val="-2.96966961840914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16-48AD-9781-CB30FD27CD6A}"/>
                </c:ext>
              </c:extLst>
            </c:dLbl>
            <c:dLbl>
              <c:idx val="2"/>
              <c:layout>
                <c:manualLayout>
                  <c:x val="-3.212851676552018E-3"/>
                  <c:y val="-2.96966961840925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16-48AD-9781-CB30FD27CD6A}"/>
                </c:ext>
              </c:extLst>
            </c:dLbl>
            <c:dLbl>
              <c:idx val="3"/>
              <c:layout>
                <c:manualLayout>
                  <c:x val="-1.070950558850672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6B-4EAA-8F95-EED8E9F85D6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NET: At all times after 6pm (n=486)</c:v>
                </c:pt>
                <c:pt idx="1">
                  <c:v>Between 6-8pm 
(n=368)</c:v>
                </c:pt>
                <c:pt idx="2">
                  <c:v>Between 8-10pm 
(n=290)</c:v>
                </c:pt>
                <c:pt idx="3">
                  <c:v>Between 10pm-midnight
(n=181)</c:v>
                </c:pt>
                <c:pt idx="4">
                  <c:v>After midnight 
(n=38)*</c:v>
                </c:pt>
              </c:strCache>
            </c:strRef>
          </c:cat>
          <c:val>
            <c:numRef>
              <c:f>Sheet1!$C$2:$C$6</c:f>
              <c:numCache>
                <c:formatCode>0%</c:formatCode>
                <c:ptCount val="5"/>
                <c:pt idx="0">
                  <c:v>7.0000000000000007E-2</c:v>
                </c:pt>
                <c:pt idx="1">
                  <c:v>0.03</c:v>
                </c:pt>
                <c:pt idx="2">
                  <c:v>0.04</c:v>
                </c:pt>
                <c:pt idx="3">
                  <c:v>0.06</c:v>
                </c:pt>
                <c:pt idx="4">
                  <c:v>0.11</c:v>
                </c:pt>
              </c:numCache>
            </c:numRef>
          </c:val>
          <c:extLst>
            <c:ext xmlns:c16="http://schemas.microsoft.com/office/drawing/2014/chart" uri="{C3380CC4-5D6E-409C-BE32-E72D297353CC}">
              <c16:uniqueId val="{00000004-CD16-48AD-9781-CB30FD27CD6A}"/>
            </c:ext>
          </c:extLst>
        </c:ser>
        <c:ser>
          <c:idx val="2"/>
          <c:order val="2"/>
          <c:tx>
            <c:strRef>
              <c:f>Sheet1!$D$1</c:f>
              <c:strCache>
                <c:ptCount val="1"/>
                <c:pt idx="0">
                  <c:v>Not too safe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NET: At all times after 6pm (n=486)</c:v>
                </c:pt>
                <c:pt idx="1">
                  <c:v>Between 6-8pm 
(n=368)</c:v>
                </c:pt>
                <c:pt idx="2">
                  <c:v>Between 8-10pm 
(n=290)</c:v>
                </c:pt>
                <c:pt idx="3">
                  <c:v>Between 10pm-midnight
(n=181)</c:v>
                </c:pt>
                <c:pt idx="4">
                  <c:v>After midnight 
(n=38)*</c:v>
                </c:pt>
              </c:strCache>
            </c:strRef>
          </c:cat>
          <c:val>
            <c:numRef>
              <c:f>Sheet1!$D$2:$D$6</c:f>
              <c:numCache>
                <c:formatCode>0%</c:formatCode>
                <c:ptCount val="5"/>
                <c:pt idx="0">
                  <c:v>0.21</c:v>
                </c:pt>
                <c:pt idx="1">
                  <c:v>0.09</c:v>
                </c:pt>
                <c:pt idx="2">
                  <c:v>0.19</c:v>
                </c:pt>
                <c:pt idx="3">
                  <c:v>0.32</c:v>
                </c:pt>
                <c:pt idx="4">
                  <c:v>0.25</c:v>
                </c:pt>
              </c:numCache>
            </c:numRef>
          </c:val>
          <c:extLst>
            <c:ext xmlns:c16="http://schemas.microsoft.com/office/drawing/2014/chart" uri="{C3380CC4-5D6E-409C-BE32-E72D297353CC}">
              <c16:uniqueId val="{00000005-CD16-48AD-9781-CB30FD27CD6A}"/>
            </c:ext>
          </c:extLst>
        </c:ser>
        <c:ser>
          <c:idx val="3"/>
          <c:order val="3"/>
          <c:tx>
            <c:strRef>
              <c:f>Sheet1!$E$1</c:f>
              <c:strCache>
                <c:ptCount val="1"/>
                <c:pt idx="0">
                  <c:v>Somewhat safe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NET: At all times after 6pm (n=486)</c:v>
                </c:pt>
                <c:pt idx="1">
                  <c:v>Between 6-8pm 
(n=368)</c:v>
                </c:pt>
                <c:pt idx="2">
                  <c:v>Between 8-10pm 
(n=290)</c:v>
                </c:pt>
                <c:pt idx="3">
                  <c:v>Between 10pm-midnight
(n=181)</c:v>
                </c:pt>
                <c:pt idx="4">
                  <c:v>After midnight 
(n=38)*</c:v>
                </c:pt>
              </c:strCache>
            </c:strRef>
          </c:cat>
          <c:val>
            <c:numRef>
              <c:f>Sheet1!$E$2:$E$6</c:f>
              <c:numCache>
                <c:formatCode>0%</c:formatCode>
                <c:ptCount val="5"/>
                <c:pt idx="0">
                  <c:v>0.5</c:v>
                </c:pt>
                <c:pt idx="1">
                  <c:v>0.54</c:v>
                </c:pt>
                <c:pt idx="2">
                  <c:v>0.51</c:v>
                </c:pt>
                <c:pt idx="3">
                  <c:v>0.42</c:v>
                </c:pt>
                <c:pt idx="4">
                  <c:v>0.47</c:v>
                </c:pt>
              </c:numCache>
            </c:numRef>
          </c:val>
          <c:extLst>
            <c:ext xmlns:c16="http://schemas.microsoft.com/office/drawing/2014/chart" uri="{C3380CC4-5D6E-409C-BE32-E72D297353CC}">
              <c16:uniqueId val="{00000006-CD16-48AD-9781-CB30FD27CD6A}"/>
            </c:ext>
          </c:extLst>
        </c:ser>
        <c:ser>
          <c:idx val="4"/>
          <c:order val="4"/>
          <c:tx>
            <c:strRef>
              <c:f>Sheet1!$F$1</c:f>
              <c:strCache>
                <c:ptCount val="1"/>
                <c:pt idx="0">
                  <c:v>Very safe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NET: At all times after 6pm (n=486)</c:v>
                </c:pt>
                <c:pt idx="1">
                  <c:v>Between 6-8pm 
(n=368)</c:v>
                </c:pt>
                <c:pt idx="2">
                  <c:v>Between 8-10pm 
(n=290)</c:v>
                </c:pt>
                <c:pt idx="3">
                  <c:v>Between 10pm-midnight
(n=181)</c:v>
                </c:pt>
                <c:pt idx="4">
                  <c:v>After midnight 
(n=38)*</c:v>
                </c:pt>
              </c:strCache>
            </c:strRef>
          </c:cat>
          <c:val>
            <c:numRef>
              <c:f>Sheet1!$F$2:$F$6</c:f>
              <c:numCache>
                <c:formatCode>0%</c:formatCode>
                <c:ptCount val="5"/>
                <c:pt idx="0">
                  <c:v>0.21</c:v>
                </c:pt>
                <c:pt idx="1">
                  <c:v>0.33</c:v>
                </c:pt>
                <c:pt idx="2">
                  <c:v>0.25</c:v>
                </c:pt>
                <c:pt idx="3">
                  <c:v>0.19</c:v>
                </c:pt>
                <c:pt idx="4">
                  <c:v>0.15</c:v>
                </c:pt>
              </c:numCache>
            </c:numRef>
          </c:val>
          <c:extLst>
            <c:ext xmlns:c16="http://schemas.microsoft.com/office/drawing/2014/chart" uri="{C3380CC4-5D6E-409C-BE32-E72D297353CC}">
              <c16:uniqueId val="{00000007-CD16-48AD-9781-CB30FD27CD6A}"/>
            </c:ext>
          </c:extLst>
        </c:ser>
        <c:dLbls>
          <c:showLegendKey val="0"/>
          <c:showVal val="0"/>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0"/>
          <c:y val="5.3386007945619977E-2"/>
          <c:w val="0.15232855009147775"/>
          <c:h val="0.7174569807111773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04837036960042"/>
          <c:y val="8.8333148611094002E-4"/>
          <c:w val="0.62315761529672054"/>
          <c:h val="0.79977956479440415"/>
        </c:manualLayout>
      </c:layout>
      <c:doughnutChart>
        <c:varyColors val="1"/>
        <c:ser>
          <c:idx val="0"/>
          <c:order val="0"/>
          <c:tx>
            <c:strRef>
              <c:f>Sheet1!$B$1</c:f>
              <c:strCache>
                <c:ptCount val="1"/>
                <c:pt idx="0">
                  <c:v>Column1</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8DAE-410E-BAF9-C88EEF7F0504}"/>
              </c:ext>
            </c:extLst>
          </c:dPt>
          <c:dPt>
            <c:idx val="1"/>
            <c:bubble3D val="0"/>
            <c:spPr>
              <a:solidFill>
                <a:srgbClr val="009690"/>
              </a:solidFill>
              <a:ln w="19050">
                <a:solidFill>
                  <a:schemeClr val="lt1"/>
                </a:solidFill>
              </a:ln>
              <a:effectLst/>
            </c:spPr>
            <c:extLst>
              <c:ext xmlns:c16="http://schemas.microsoft.com/office/drawing/2014/chart" uri="{C3380CC4-5D6E-409C-BE32-E72D297353CC}">
                <c16:uniqueId val="{00000003-8DAE-410E-BAF9-C88EEF7F0504}"/>
              </c:ext>
            </c:extLst>
          </c:dPt>
          <c:dPt>
            <c:idx val="2"/>
            <c:bubble3D val="0"/>
            <c:spPr>
              <a:solidFill>
                <a:srgbClr val="A6A6A6"/>
              </a:solidFill>
              <a:ln w="19050">
                <a:solidFill>
                  <a:schemeClr val="lt1"/>
                </a:solidFill>
              </a:ln>
              <a:effectLst/>
            </c:spPr>
            <c:extLst>
              <c:ext xmlns:c16="http://schemas.microsoft.com/office/drawing/2014/chart" uri="{C3380CC4-5D6E-409C-BE32-E72D297353CC}">
                <c16:uniqueId val="{00000005-8DAE-410E-BAF9-C88EEF7F050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 </c:v>
                </c:pt>
                <c:pt idx="1">
                  <c:v>No </c:v>
                </c:pt>
                <c:pt idx="2">
                  <c:v>Don't know/ Prefer not to say </c:v>
                </c:pt>
              </c:strCache>
            </c:strRef>
          </c:cat>
          <c:val>
            <c:numRef>
              <c:f>Sheet1!$B$2:$B$4</c:f>
              <c:numCache>
                <c:formatCode>0%</c:formatCode>
                <c:ptCount val="3"/>
                <c:pt idx="0">
                  <c:v>0.27</c:v>
                </c:pt>
                <c:pt idx="1">
                  <c:v>0.65</c:v>
                </c:pt>
                <c:pt idx="2">
                  <c:v>0.08</c:v>
                </c:pt>
              </c:numCache>
            </c:numRef>
          </c:val>
          <c:extLst>
            <c:ext xmlns:c16="http://schemas.microsoft.com/office/drawing/2014/chart" uri="{C3380CC4-5D6E-409C-BE32-E72D297353CC}">
              <c16:uniqueId val="{00000008-8DAE-410E-BAF9-C88EEF7F0504}"/>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b"/>
      <c:layout>
        <c:manualLayout>
          <c:xMode val="edge"/>
          <c:yMode val="edge"/>
          <c:x val="9.7265278609586767E-2"/>
          <c:y val="0.8226671633642435"/>
          <c:w val="0.79531448776247948"/>
          <c:h val="0.1773328366357564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41955312631892"/>
          <c:y val="3.8049240638468068E-2"/>
          <c:w val="0.80558044687368113"/>
          <c:h val="0.75283900897130418"/>
        </c:manualLayout>
      </c:layout>
      <c:barChart>
        <c:barDir val="col"/>
        <c:grouping val="percentStacked"/>
        <c:varyColors val="0"/>
        <c:ser>
          <c:idx val="0"/>
          <c:order val="0"/>
          <c:tx>
            <c:strRef>
              <c:f>Sheet1!$B$1</c:f>
              <c:strCache>
                <c:ptCount val="1"/>
                <c:pt idx="0">
                  <c:v>Don't know/Prefer not to say</c:v>
                </c:pt>
              </c:strCache>
            </c:strRef>
          </c:tx>
          <c:spPr>
            <a:solidFill>
              <a:schemeClr val="bg1">
                <a:lumMod val="75000"/>
              </a:schemeClr>
            </a:solidFill>
            <a:ln>
              <a:noFill/>
            </a:ln>
            <a:effectLst/>
          </c:spPr>
          <c:invertIfNegative val="0"/>
          <c:dLbls>
            <c:delete val="1"/>
          </c:dLbls>
          <c:cat>
            <c:strRef>
              <c:f>Sheet1!$A$2:$A$3</c:f>
              <c:strCache>
                <c:ptCount val="2"/>
                <c:pt idx="0">
                  <c:v>Arranging to take an hour or two off during work hours to take care of personal or family matters</c:v>
                </c:pt>
                <c:pt idx="1">
                  <c:v>Asking to vary your working hours</c:v>
                </c:pt>
              </c:strCache>
            </c:strRef>
          </c:cat>
          <c:val>
            <c:numRef>
              <c:f>Sheet1!$B$2:$B$3</c:f>
              <c:numCache>
                <c:formatCode>0%</c:formatCode>
                <c:ptCount val="2"/>
                <c:pt idx="0">
                  <c:v>0.02</c:v>
                </c:pt>
                <c:pt idx="1">
                  <c:v>0.03</c:v>
                </c:pt>
              </c:numCache>
            </c:numRef>
          </c:val>
          <c:extLst>
            <c:ext xmlns:c16="http://schemas.microsoft.com/office/drawing/2014/chart" uri="{C3380CC4-5D6E-409C-BE32-E72D297353CC}">
              <c16:uniqueId val="{00000000-1EE0-47D0-A30F-ED7907AAE6B6}"/>
            </c:ext>
          </c:extLst>
        </c:ser>
        <c:ser>
          <c:idx val="1"/>
          <c:order val="1"/>
          <c:tx>
            <c:strRef>
              <c:f>Sheet1!$C$1</c:f>
              <c:strCache>
                <c:ptCount val="1"/>
                <c:pt idx="0">
                  <c:v>Not at all difficult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Arranging to take an hour or two off during work hours to take care of personal or family matters</c:v>
                </c:pt>
                <c:pt idx="1">
                  <c:v>Asking to vary your working hours</c:v>
                </c:pt>
              </c:strCache>
            </c:strRef>
          </c:cat>
          <c:val>
            <c:numRef>
              <c:f>Sheet1!$C$2:$C$3</c:f>
              <c:numCache>
                <c:formatCode>0%</c:formatCode>
                <c:ptCount val="2"/>
                <c:pt idx="0">
                  <c:v>0.28000000000000003</c:v>
                </c:pt>
                <c:pt idx="1">
                  <c:v>0.21</c:v>
                </c:pt>
              </c:numCache>
            </c:numRef>
          </c:val>
          <c:extLst>
            <c:ext xmlns:c16="http://schemas.microsoft.com/office/drawing/2014/chart" uri="{C3380CC4-5D6E-409C-BE32-E72D297353CC}">
              <c16:uniqueId val="{00000001-1EE0-47D0-A30F-ED7907AAE6B6}"/>
            </c:ext>
          </c:extLst>
        </c:ser>
        <c:ser>
          <c:idx val="2"/>
          <c:order val="2"/>
          <c:tx>
            <c:strRef>
              <c:f>Sheet1!$D$1</c:f>
              <c:strCache>
                <c:ptCount val="1"/>
                <c:pt idx="0">
                  <c:v>Not too difficult</c:v>
                </c:pt>
              </c:strCache>
            </c:strRef>
          </c:tx>
          <c:spPr>
            <a:solidFill>
              <a:srgbClr val="61D1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Arranging to take an hour or two off during work hours to take care of personal or family matters</c:v>
                </c:pt>
                <c:pt idx="1">
                  <c:v>Asking to vary your working hours</c:v>
                </c:pt>
              </c:strCache>
            </c:strRef>
          </c:cat>
          <c:val>
            <c:numRef>
              <c:f>Sheet1!$D$2:$D$3</c:f>
              <c:numCache>
                <c:formatCode>0%</c:formatCode>
                <c:ptCount val="2"/>
                <c:pt idx="0">
                  <c:v>0.3</c:v>
                </c:pt>
                <c:pt idx="1">
                  <c:v>0.27</c:v>
                </c:pt>
              </c:numCache>
            </c:numRef>
          </c:val>
          <c:extLst>
            <c:ext xmlns:c16="http://schemas.microsoft.com/office/drawing/2014/chart" uri="{C3380CC4-5D6E-409C-BE32-E72D297353CC}">
              <c16:uniqueId val="{00000002-1EE0-47D0-A30F-ED7907AAE6B6}"/>
            </c:ext>
          </c:extLst>
        </c:ser>
        <c:ser>
          <c:idx val="3"/>
          <c:order val="3"/>
          <c:tx>
            <c:strRef>
              <c:f>Sheet1!$E$1</c:f>
              <c:strCache>
                <c:ptCount val="1"/>
                <c:pt idx="0">
                  <c:v>Somewhat difficult</c:v>
                </c:pt>
              </c:strCache>
            </c:strRef>
          </c:tx>
          <c:spPr>
            <a:solidFill>
              <a:srgbClr val="FF9999"/>
            </a:solidFill>
            <a:ln>
              <a:noFill/>
            </a:ln>
            <a:effectLst/>
          </c:spPr>
          <c:invertIfNegative val="0"/>
          <c:dPt>
            <c:idx val="0"/>
            <c:invertIfNegative val="0"/>
            <c:bubble3D val="0"/>
            <c:extLst>
              <c:ext xmlns:c16="http://schemas.microsoft.com/office/drawing/2014/chart" uri="{C3380CC4-5D6E-409C-BE32-E72D297353CC}">
                <c16:uniqueId val="{00000004-1EE0-47D0-A30F-ED7907AAE6B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Arranging to take an hour or two off during work hours to take care of personal or family matters</c:v>
                </c:pt>
                <c:pt idx="1">
                  <c:v>Asking to vary your working hours</c:v>
                </c:pt>
              </c:strCache>
            </c:strRef>
          </c:cat>
          <c:val>
            <c:numRef>
              <c:f>Sheet1!$E$2:$E$3</c:f>
              <c:numCache>
                <c:formatCode>0%</c:formatCode>
                <c:ptCount val="2"/>
                <c:pt idx="0">
                  <c:v>0.26</c:v>
                </c:pt>
                <c:pt idx="1">
                  <c:v>0.3</c:v>
                </c:pt>
              </c:numCache>
            </c:numRef>
          </c:val>
          <c:extLst>
            <c:ext xmlns:c16="http://schemas.microsoft.com/office/drawing/2014/chart" uri="{C3380CC4-5D6E-409C-BE32-E72D297353CC}">
              <c16:uniqueId val="{00000005-1EE0-47D0-A30F-ED7907AAE6B6}"/>
            </c:ext>
          </c:extLst>
        </c:ser>
        <c:ser>
          <c:idx val="4"/>
          <c:order val="4"/>
          <c:tx>
            <c:strRef>
              <c:f>Sheet1!$F$1</c:f>
              <c:strCache>
                <c:ptCount val="1"/>
                <c:pt idx="0">
                  <c:v>Very difficult</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Arranging to take an hour or two off during work hours to take care of personal or family matters</c:v>
                </c:pt>
                <c:pt idx="1">
                  <c:v>Asking to vary your working hours</c:v>
                </c:pt>
              </c:strCache>
            </c:strRef>
          </c:cat>
          <c:val>
            <c:numRef>
              <c:f>Sheet1!$F$2:$F$3</c:f>
              <c:numCache>
                <c:formatCode>0%</c:formatCode>
                <c:ptCount val="2"/>
                <c:pt idx="0">
                  <c:v>0.14000000000000001</c:v>
                </c:pt>
                <c:pt idx="1">
                  <c:v>0.20334275200541899</c:v>
                </c:pt>
              </c:numCache>
            </c:numRef>
          </c:val>
          <c:extLst>
            <c:ext xmlns:c16="http://schemas.microsoft.com/office/drawing/2014/chart" uri="{C3380CC4-5D6E-409C-BE32-E72D297353CC}">
              <c16:uniqueId val="{00000001-5E1C-46E5-AD6E-363A08CE90AA}"/>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bg2">
                <a:lumMod val="90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legend>
      <c:legendPos val="r"/>
      <c:layout>
        <c:manualLayout>
          <c:xMode val="edge"/>
          <c:yMode val="edge"/>
          <c:x val="3.861987231371111E-4"/>
          <c:y val="3.8417996283463894E-2"/>
          <c:w val="0.24925499222027275"/>
          <c:h val="0.75824812508964268"/>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userShapes r:id="rId4"/>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200790243565428E-2"/>
          <c:y val="5.2253144589197192E-2"/>
          <c:w val="0.7967195624651211"/>
          <c:h val="0.85612576083916059"/>
        </c:manualLayout>
      </c:layout>
      <c:barChart>
        <c:barDir val="col"/>
        <c:grouping val="stacked"/>
        <c:varyColors val="0"/>
        <c:ser>
          <c:idx val="0"/>
          <c:order val="0"/>
          <c:tx>
            <c:strRef>
              <c:f>Sheet1!$B$1</c:f>
              <c:strCache>
                <c:ptCount val="1"/>
                <c:pt idx="0">
                  <c:v>Don't know</c:v>
                </c:pt>
              </c:strCache>
            </c:strRef>
          </c:tx>
          <c:spPr>
            <a:solidFill>
              <a:srgbClr val="5C5B5A"/>
            </a:solidFill>
            <a:ln>
              <a:noFill/>
            </a:ln>
            <a:effectLst/>
          </c:spPr>
          <c:invertIfNegative val="0"/>
          <c:dLbls>
            <c:delete val="1"/>
          </c:dLbls>
          <c:cat>
            <c:strRef>
              <c:f>Sheet1!$A$2</c:f>
              <c:strCache>
                <c:ptCount val="1"/>
                <c:pt idx="0">
                  <c:v>I can decide the time I start and finish work </c:v>
                </c:pt>
              </c:strCache>
            </c:strRef>
          </c:cat>
          <c:val>
            <c:numRef>
              <c:f>Sheet1!$B$2</c:f>
              <c:numCache>
                <c:formatCode>0%</c:formatCode>
                <c:ptCount val="1"/>
                <c:pt idx="0">
                  <c:v>0.01</c:v>
                </c:pt>
              </c:numCache>
            </c:numRef>
          </c:val>
          <c:extLst>
            <c:ext xmlns:c16="http://schemas.microsoft.com/office/drawing/2014/chart" uri="{C3380CC4-5D6E-409C-BE32-E72D297353CC}">
              <c16:uniqueId val="{00000000-C7DB-4153-972B-12DEE3ACAECF}"/>
            </c:ext>
          </c:extLst>
        </c:ser>
        <c:ser>
          <c:idx val="1"/>
          <c:order val="1"/>
          <c:tx>
            <c:strRef>
              <c:f>Sheet1!$C$1</c:f>
              <c:strCache>
                <c:ptCount val="1"/>
                <c:pt idx="0">
                  <c:v>Strongly disagree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Sheet1!$C$2</c:f>
              <c:numCache>
                <c:formatCode>0%</c:formatCode>
                <c:ptCount val="1"/>
                <c:pt idx="0">
                  <c:v>0.23</c:v>
                </c:pt>
              </c:numCache>
            </c:numRef>
          </c:val>
          <c:extLst>
            <c:ext xmlns:c16="http://schemas.microsoft.com/office/drawing/2014/chart" uri="{C3380CC4-5D6E-409C-BE32-E72D297353CC}">
              <c16:uniqueId val="{00000001-C7DB-4153-972B-12DEE3ACAECF}"/>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Sheet1!$D$2</c:f>
              <c:numCache>
                <c:formatCode>0%</c:formatCode>
                <c:ptCount val="1"/>
                <c:pt idx="0">
                  <c:v>0.22</c:v>
                </c:pt>
              </c:numCache>
            </c:numRef>
          </c:val>
          <c:extLst>
            <c:ext xmlns:c16="http://schemas.microsoft.com/office/drawing/2014/chart" uri="{C3380CC4-5D6E-409C-BE32-E72D297353CC}">
              <c16:uniqueId val="{00000002-C7DB-4153-972B-12DEE3ACAECF}"/>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Sheet1!$E$2</c:f>
              <c:numCache>
                <c:formatCode>0%</c:formatCode>
                <c:ptCount val="1"/>
                <c:pt idx="0">
                  <c:v>0.16</c:v>
                </c:pt>
              </c:numCache>
            </c:numRef>
          </c:val>
          <c:extLst>
            <c:ext xmlns:c16="http://schemas.microsoft.com/office/drawing/2014/chart" uri="{C3380CC4-5D6E-409C-BE32-E72D297353CC}">
              <c16:uniqueId val="{00000003-C7DB-4153-972B-12DEE3ACAECF}"/>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Sheet1!$F$2</c:f>
              <c:numCache>
                <c:formatCode>0%</c:formatCode>
                <c:ptCount val="1"/>
                <c:pt idx="0">
                  <c:v>0.24</c:v>
                </c:pt>
              </c:numCache>
            </c:numRef>
          </c:val>
          <c:extLst>
            <c:ext xmlns:c16="http://schemas.microsoft.com/office/drawing/2014/chart" uri="{C3380CC4-5D6E-409C-BE32-E72D297353CC}">
              <c16:uniqueId val="{00000004-C7DB-4153-972B-12DEE3ACAECF}"/>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Sheet1!$G$2</c:f>
              <c:numCache>
                <c:formatCode>0%</c:formatCode>
                <c:ptCount val="1"/>
                <c:pt idx="0">
                  <c:v>0.13</c:v>
                </c:pt>
              </c:numCache>
            </c:numRef>
          </c:val>
          <c:extLst>
            <c:ext xmlns:c16="http://schemas.microsoft.com/office/drawing/2014/chart" uri="{C3380CC4-5D6E-409C-BE32-E72D297353CC}">
              <c16:uniqueId val="{00000005-C7DB-4153-972B-12DEE3ACAECF}"/>
            </c:ext>
          </c:extLst>
        </c:ser>
        <c:dLbls>
          <c:dLblPos val="inEnd"/>
          <c:showLegendKey val="0"/>
          <c:showVal val="1"/>
          <c:showCatName val="0"/>
          <c:showSerName val="0"/>
          <c:showPercent val="0"/>
          <c:showBubbleSize val="0"/>
        </c:dLbls>
        <c:gapWidth val="150"/>
        <c:overlap val="100"/>
        <c:axId val="1320374880"/>
        <c:axId val="1320352000"/>
      </c:barChart>
      <c:catAx>
        <c:axId val="132037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20352000"/>
        <c:crosses val="autoZero"/>
        <c:auto val="1"/>
        <c:lblAlgn val="ctr"/>
        <c:lblOffset val="100"/>
        <c:noMultiLvlLbl val="0"/>
      </c:catAx>
      <c:valAx>
        <c:axId val="1320352000"/>
        <c:scaling>
          <c:orientation val="minMax"/>
        </c:scaling>
        <c:delete val="1"/>
        <c:axPos val="l"/>
        <c:numFmt formatCode="0%" sourceLinked="1"/>
        <c:majorTickMark val="none"/>
        <c:minorTickMark val="none"/>
        <c:tickLblPos val="nextTo"/>
        <c:crossAx val="1320374880"/>
        <c:crosses val="autoZero"/>
        <c:crossBetween val="between"/>
      </c:valAx>
      <c:spPr>
        <a:noFill/>
        <a:ln>
          <a:noFill/>
        </a:ln>
        <a:effectLst/>
      </c:spPr>
    </c:plotArea>
    <c:legend>
      <c:legendPos val="r"/>
      <c:layout>
        <c:manualLayout>
          <c:xMode val="edge"/>
          <c:yMode val="edge"/>
          <c:x val="0.66703303932524183"/>
          <c:y val="0.19256156544308356"/>
          <c:w val="0.31591631129563008"/>
          <c:h val="0.713627008426974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82147492580828"/>
          <c:y val="3.8049253635540216E-2"/>
          <c:w val="0.80558044687368113"/>
          <c:h val="0.75283900897130418"/>
        </c:manualLayout>
      </c:layout>
      <c:barChart>
        <c:barDir val="col"/>
        <c:grouping val="percentStacked"/>
        <c:varyColors val="0"/>
        <c:ser>
          <c:idx val="0"/>
          <c:order val="0"/>
          <c:tx>
            <c:strRef>
              <c:f>Sheet1!$B$1</c:f>
              <c:strCache>
                <c:ptCount val="1"/>
                <c:pt idx="0">
                  <c:v>Don't know/Prefer not to say</c:v>
                </c:pt>
              </c:strCache>
            </c:strRef>
          </c:tx>
          <c:spPr>
            <a:solidFill>
              <a:schemeClr val="bg1">
                <a:lumMod val="75000"/>
              </a:schemeClr>
            </a:solidFill>
            <a:ln>
              <a:noFill/>
            </a:ln>
            <a:effectLst/>
          </c:spPr>
          <c:invertIfNegative val="0"/>
          <c:dLbls>
            <c:delete val="1"/>
          </c:dLbls>
          <c:cat>
            <c:strRef>
              <c:f>Sheet1!$A$2:$A$6</c:f>
              <c:strCache>
                <c:ptCount val="5"/>
                <c:pt idx="0">
                  <c:v>Deciding what task to do next </c:v>
                </c:pt>
                <c:pt idx="2">
                  <c:v>Deciding how to do the task</c:v>
                </c:pt>
                <c:pt idx="4">
                  <c:v>The pace of your work</c:v>
                </c:pt>
              </c:strCache>
            </c:strRef>
          </c:cat>
          <c:val>
            <c:numRef>
              <c:f>Sheet1!$B$2:$B$6</c:f>
              <c:numCache>
                <c:formatCode>General</c:formatCode>
                <c:ptCount val="5"/>
                <c:pt idx="0" formatCode="0%">
                  <c:v>0.02</c:v>
                </c:pt>
                <c:pt idx="2" formatCode="0%">
                  <c:v>0.02</c:v>
                </c:pt>
                <c:pt idx="4" formatCode="0%">
                  <c:v>0.01</c:v>
                </c:pt>
              </c:numCache>
            </c:numRef>
          </c:val>
          <c:extLst>
            <c:ext xmlns:c16="http://schemas.microsoft.com/office/drawing/2014/chart" uri="{C3380CC4-5D6E-409C-BE32-E72D297353CC}">
              <c16:uniqueId val="{00000000-1EE0-47D0-A30F-ED7907AAE6B6}"/>
            </c:ext>
          </c:extLst>
        </c:ser>
        <c:ser>
          <c:idx val="1"/>
          <c:order val="1"/>
          <c:tx>
            <c:strRef>
              <c:f>Sheet1!$C$1</c:f>
              <c:strCache>
                <c:ptCount val="1"/>
                <c:pt idx="0">
                  <c:v>None at all </c:v>
                </c:pt>
              </c:strCache>
            </c:strRef>
          </c:tx>
          <c:spPr>
            <a:solidFill>
              <a:srgbClr val="FF0000"/>
            </a:solidFill>
            <a:ln>
              <a:noFill/>
            </a:ln>
            <a:effectLst/>
          </c:spPr>
          <c:invertIfNegative val="0"/>
          <c:dLbls>
            <c:dLbl>
              <c:idx val="0"/>
              <c:layout>
                <c:manualLayout>
                  <c:x val="-2.458862780974299E-2"/>
                  <c:y val="4.117112730436745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1924222205864489E-2"/>
                      <c:h val="4.967982694727005E-2"/>
                    </c:manualLayout>
                  </c15:layout>
                </c:ext>
                <c:ext xmlns:c16="http://schemas.microsoft.com/office/drawing/2014/chart" uri="{C3380CC4-5D6E-409C-BE32-E72D297353CC}">
                  <c16:uniqueId val="{00000001-AC8D-4DBE-B579-59899F976A63}"/>
                </c:ext>
              </c:extLst>
            </c:dLbl>
            <c:dLbl>
              <c:idx val="2"/>
              <c:layout>
                <c:manualLayout>
                  <c:x val="-4.2791119616922467E-2"/>
                  <c:y val="-2.744741820291162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76-4A5B-AB02-CEC870FD530A}"/>
                </c:ext>
              </c:extLst>
            </c:dLbl>
            <c:dLbl>
              <c:idx val="4"/>
              <c:layout>
                <c:manualLayout>
                  <c:x val="-3.3937784523766092E-2"/>
                  <c:y val="-1.0063937081607642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E3-4335-AC96-0D91C966EF9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Deciding what task to do next </c:v>
                </c:pt>
                <c:pt idx="2">
                  <c:v>Deciding how to do the task</c:v>
                </c:pt>
                <c:pt idx="4">
                  <c:v>The pace of your work</c:v>
                </c:pt>
              </c:strCache>
            </c:strRef>
          </c:cat>
          <c:val>
            <c:numRef>
              <c:f>Sheet1!$C$2:$C$6</c:f>
              <c:numCache>
                <c:formatCode>General</c:formatCode>
                <c:ptCount val="5"/>
                <c:pt idx="0" formatCode="0%">
                  <c:v>0.04</c:v>
                </c:pt>
                <c:pt idx="2" formatCode="0%">
                  <c:v>0.03</c:v>
                </c:pt>
                <c:pt idx="4" formatCode="0%">
                  <c:v>0.04</c:v>
                </c:pt>
              </c:numCache>
            </c:numRef>
          </c:val>
          <c:extLst>
            <c:ext xmlns:c16="http://schemas.microsoft.com/office/drawing/2014/chart" uri="{C3380CC4-5D6E-409C-BE32-E72D297353CC}">
              <c16:uniqueId val="{00000001-1EE0-47D0-A30F-ED7907AAE6B6}"/>
            </c:ext>
          </c:extLst>
        </c:ser>
        <c:ser>
          <c:idx val="2"/>
          <c:order val="2"/>
          <c:tx>
            <c:strRef>
              <c:f>Sheet1!$D$1</c:f>
              <c:strCache>
                <c:ptCount val="1"/>
                <c:pt idx="0">
                  <c:v>Not much </c:v>
                </c:pt>
              </c:strCache>
            </c:strRef>
          </c:tx>
          <c:spPr>
            <a:solidFill>
              <a:srgbClr val="FF9999"/>
            </a:solidFill>
            <a:ln>
              <a:noFill/>
            </a:ln>
            <a:effectLst/>
          </c:spPr>
          <c:invertIfNegative val="0"/>
          <c:dLbls>
            <c:dLbl>
              <c:idx val="0"/>
              <c:layout>
                <c:manualLayout>
                  <c:x val="6.1822304502211363E-4"/>
                  <c:y val="-8.23422546087348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16-49C6-831B-C339234BBCA8}"/>
                </c:ext>
              </c:extLst>
            </c:dLbl>
            <c:dLbl>
              <c:idx val="2"/>
              <c:layout>
                <c:manualLayout>
                  <c:x val="0"/>
                  <c:y val="-1.372370910145591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E3-4335-AC96-0D91C966EF9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Deciding what task to do next </c:v>
                </c:pt>
                <c:pt idx="2">
                  <c:v>Deciding how to do the task</c:v>
                </c:pt>
                <c:pt idx="4">
                  <c:v>The pace of your work</c:v>
                </c:pt>
              </c:strCache>
            </c:strRef>
          </c:cat>
          <c:val>
            <c:numRef>
              <c:f>Sheet1!$D$2:$D$6</c:f>
              <c:numCache>
                <c:formatCode>General</c:formatCode>
                <c:ptCount val="5"/>
                <c:pt idx="0" formatCode="0%">
                  <c:v>0.1</c:v>
                </c:pt>
                <c:pt idx="2" formatCode="0%">
                  <c:v>0.1</c:v>
                </c:pt>
                <c:pt idx="4" formatCode="0%">
                  <c:v>0.14000000000000001</c:v>
                </c:pt>
              </c:numCache>
            </c:numRef>
          </c:val>
          <c:extLst>
            <c:ext xmlns:c16="http://schemas.microsoft.com/office/drawing/2014/chart" uri="{C3380CC4-5D6E-409C-BE32-E72D297353CC}">
              <c16:uniqueId val="{00000002-1EE0-47D0-A30F-ED7907AAE6B6}"/>
            </c:ext>
          </c:extLst>
        </c:ser>
        <c:ser>
          <c:idx val="3"/>
          <c:order val="3"/>
          <c:tx>
            <c:strRef>
              <c:f>Sheet1!$E$1</c:f>
              <c:strCache>
                <c:ptCount val="1"/>
                <c:pt idx="0">
                  <c:v>A fair amount</c:v>
                </c:pt>
              </c:strCache>
            </c:strRef>
          </c:tx>
          <c:spPr>
            <a:solidFill>
              <a:srgbClr val="6DD5CE"/>
            </a:solidFill>
            <a:ln>
              <a:noFill/>
            </a:ln>
            <a:effectLst/>
          </c:spPr>
          <c:invertIfNegative val="0"/>
          <c:dPt>
            <c:idx val="0"/>
            <c:invertIfNegative val="0"/>
            <c:bubble3D val="0"/>
            <c:extLst>
              <c:ext xmlns:c16="http://schemas.microsoft.com/office/drawing/2014/chart" uri="{C3380CC4-5D6E-409C-BE32-E72D297353CC}">
                <c16:uniqueId val="{00000004-1EE0-47D0-A30F-ED7907AAE6B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Deciding what task to do next </c:v>
                </c:pt>
                <c:pt idx="2">
                  <c:v>Deciding how to do the task</c:v>
                </c:pt>
                <c:pt idx="4">
                  <c:v>The pace of your work</c:v>
                </c:pt>
              </c:strCache>
            </c:strRef>
          </c:cat>
          <c:val>
            <c:numRef>
              <c:f>Sheet1!$E$2:$E$6</c:f>
              <c:numCache>
                <c:formatCode>General</c:formatCode>
                <c:ptCount val="5"/>
                <c:pt idx="0" formatCode="0%">
                  <c:v>0.39</c:v>
                </c:pt>
                <c:pt idx="2" formatCode="0%">
                  <c:v>0.4</c:v>
                </c:pt>
                <c:pt idx="4" formatCode="0%">
                  <c:v>0.42</c:v>
                </c:pt>
              </c:numCache>
            </c:numRef>
          </c:val>
          <c:extLst>
            <c:ext xmlns:c16="http://schemas.microsoft.com/office/drawing/2014/chart" uri="{C3380CC4-5D6E-409C-BE32-E72D297353CC}">
              <c16:uniqueId val="{00000005-1EE0-47D0-A30F-ED7907AAE6B6}"/>
            </c:ext>
          </c:extLst>
        </c:ser>
        <c:ser>
          <c:idx val="4"/>
          <c:order val="4"/>
          <c:tx>
            <c:strRef>
              <c:f>Sheet1!$F$1</c:f>
              <c:strCache>
                <c:ptCount val="1"/>
                <c:pt idx="0">
                  <c:v>A great deal</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Deciding what task to do next </c:v>
                </c:pt>
                <c:pt idx="2">
                  <c:v>Deciding how to do the task</c:v>
                </c:pt>
                <c:pt idx="4">
                  <c:v>The pace of your work</c:v>
                </c:pt>
              </c:strCache>
            </c:strRef>
          </c:cat>
          <c:val>
            <c:numRef>
              <c:f>Sheet1!$F$2:$F$6</c:f>
              <c:numCache>
                <c:formatCode>General</c:formatCode>
                <c:ptCount val="5"/>
                <c:pt idx="0" formatCode="0%">
                  <c:v>0.45</c:v>
                </c:pt>
                <c:pt idx="2" formatCode="0%">
                  <c:v>0.45</c:v>
                </c:pt>
                <c:pt idx="4" formatCode="0%">
                  <c:v>0.38533979292453102</c:v>
                </c:pt>
              </c:numCache>
            </c:numRef>
          </c:val>
          <c:extLst>
            <c:ext xmlns:c16="http://schemas.microsoft.com/office/drawing/2014/chart" uri="{C3380CC4-5D6E-409C-BE32-E72D297353CC}">
              <c16:uniqueId val="{00000001-5E1C-46E5-AD6E-363A08CE90AA}"/>
            </c:ext>
          </c:extLst>
        </c:ser>
        <c:dLbls>
          <c:dLblPos val="ctr"/>
          <c:showLegendKey val="0"/>
          <c:showVal val="1"/>
          <c:showCatName val="0"/>
          <c:showSerName val="0"/>
          <c:showPercent val="0"/>
          <c:showBubbleSize val="0"/>
        </c:dLbls>
        <c:gapWidth val="2"/>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rgbClr val="D9D9D9"/>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5.1802401188325879E-3"/>
          <c:y val="8.1089398834543733E-2"/>
          <c:w val="0.17105050049227799"/>
          <c:h val="0.68090603849968523"/>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53506387574955"/>
          <c:y val="3.4062307285922908E-3"/>
          <c:w val="0.51405789179851569"/>
          <c:h val="0.74477606552135267"/>
        </c:manualLayout>
      </c:layout>
      <c:barChart>
        <c:barDir val="col"/>
        <c:grouping val="percentStacked"/>
        <c:varyColors val="0"/>
        <c:ser>
          <c:idx val="0"/>
          <c:order val="0"/>
          <c:tx>
            <c:strRef>
              <c:f>Sheet1!$B$1</c:f>
              <c:strCache>
                <c:ptCount val="1"/>
                <c:pt idx="0">
                  <c:v>Don't know / Prefer not to say</c:v>
                </c:pt>
              </c:strCache>
            </c:strRef>
          </c:tx>
          <c:spPr>
            <a:solidFill>
              <a:srgbClr val="5C5B5A"/>
            </a:solidFill>
            <a:ln>
              <a:noFill/>
            </a:ln>
            <a:effectLst/>
          </c:spPr>
          <c:invertIfNegative val="0"/>
          <c:dLbls>
            <c:delete val="1"/>
          </c:dLbls>
          <c:cat>
            <c:strRef>
              <c:f>Sheet1!$A$2:$A$4</c:f>
              <c:strCache>
                <c:ptCount val="3"/>
                <c:pt idx="0">
                  <c:v>Dec 2022 
(S5)</c:v>
                </c:pt>
                <c:pt idx="1">
                  <c:v>July 2023 
(S8)</c:v>
                </c:pt>
                <c:pt idx="2">
                  <c:v>Feb 2024 
(S11)</c:v>
                </c:pt>
              </c:strCache>
            </c:strRef>
          </c:cat>
          <c:val>
            <c:numRef>
              <c:f>Sheet1!$B$2:$B$4</c:f>
              <c:numCache>
                <c:formatCode>General</c:formatCode>
                <c:ptCount val="3"/>
                <c:pt idx="0" formatCode="0%">
                  <c:v>0.01</c:v>
                </c:pt>
                <c:pt idx="2" formatCode="0%">
                  <c:v>0.01</c:v>
                </c:pt>
              </c:numCache>
            </c:numRef>
          </c:val>
          <c:extLst>
            <c:ext xmlns:c16="http://schemas.microsoft.com/office/drawing/2014/chart" uri="{C3380CC4-5D6E-409C-BE32-E72D297353CC}">
              <c16:uniqueId val="{00000000-DC94-4A4A-BE0F-3FF29135512F}"/>
            </c:ext>
          </c:extLst>
        </c:ser>
        <c:ser>
          <c:idx val="1"/>
          <c:order val="1"/>
          <c:tx>
            <c:strRef>
              <c:f>Sheet1!$C$1</c:f>
              <c:strCache>
                <c:ptCount val="1"/>
                <c:pt idx="0">
                  <c:v>Strongly disagree</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Sheet1!$C$2:$C$4</c:f>
              <c:numCache>
                <c:formatCode>0%</c:formatCode>
                <c:ptCount val="3"/>
                <c:pt idx="0">
                  <c:v>0.04</c:v>
                </c:pt>
                <c:pt idx="1">
                  <c:v>0.04</c:v>
                </c:pt>
                <c:pt idx="2">
                  <c:v>0.05</c:v>
                </c:pt>
              </c:numCache>
            </c:numRef>
          </c:val>
          <c:extLst>
            <c:ext xmlns:c16="http://schemas.microsoft.com/office/drawing/2014/chart" uri="{C3380CC4-5D6E-409C-BE32-E72D297353CC}">
              <c16:uniqueId val="{00000001-DC94-4A4A-BE0F-3FF29135512F}"/>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Sheet1!$D$2:$D$4</c:f>
              <c:numCache>
                <c:formatCode>0%</c:formatCode>
                <c:ptCount val="3"/>
                <c:pt idx="0">
                  <c:v>0.09</c:v>
                </c:pt>
                <c:pt idx="1">
                  <c:v>0.1</c:v>
                </c:pt>
                <c:pt idx="2">
                  <c:v>0.09</c:v>
                </c:pt>
              </c:numCache>
            </c:numRef>
          </c:val>
          <c:extLst>
            <c:ext xmlns:c16="http://schemas.microsoft.com/office/drawing/2014/chart" uri="{C3380CC4-5D6E-409C-BE32-E72D297353CC}">
              <c16:uniqueId val="{00000002-DC94-4A4A-BE0F-3FF29135512F}"/>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Sheet1!$E$2:$E$4</c:f>
              <c:numCache>
                <c:formatCode>0%</c:formatCode>
                <c:ptCount val="3"/>
                <c:pt idx="0">
                  <c:v>0.16</c:v>
                </c:pt>
                <c:pt idx="1">
                  <c:v>0.21</c:v>
                </c:pt>
                <c:pt idx="2">
                  <c:v>0.17</c:v>
                </c:pt>
              </c:numCache>
            </c:numRef>
          </c:val>
          <c:extLst>
            <c:ext xmlns:c16="http://schemas.microsoft.com/office/drawing/2014/chart" uri="{C3380CC4-5D6E-409C-BE32-E72D297353CC}">
              <c16:uniqueId val="{00000003-DC94-4A4A-BE0F-3FF29135512F}"/>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Sheet1!$F$2:$F$4</c:f>
              <c:numCache>
                <c:formatCode>0%</c:formatCode>
                <c:ptCount val="3"/>
                <c:pt idx="0">
                  <c:v>0.44</c:v>
                </c:pt>
                <c:pt idx="1">
                  <c:v>0.41</c:v>
                </c:pt>
                <c:pt idx="2">
                  <c:v>0.44</c:v>
                </c:pt>
              </c:numCache>
            </c:numRef>
          </c:val>
          <c:extLst>
            <c:ext xmlns:c16="http://schemas.microsoft.com/office/drawing/2014/chart" uri="{C3380CC4-5D6E-409C-BE32-E72D297353CC}">
              <c16:uniqueId val="{00000004-DC94-4A4A-BE0F-3FF29135512F}"/>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Sheet1!$G$2:$G$4</c:f>
              <c:numCache>
                <c:formatCode>0%</c:formatCode>
                <c:ptCount val="3"/>
                <c:pt idx="0">
                  <c:v>0.27</c:v>
                </c:pt>
                <c:pt idx="1">
                  <c:v>0.24</c:v>
                </c:pt>
                <c:pt idx="2">
                  <c:v>0.24</c:v>
                </c:pt>
              </c:numCache>
            </c:numRef>
          </c:val>
          <c:extLst>
            <c:ext xmlns:c16="http://schemas.microsoft.com/office/drawing/2014/chart" uri="{C3380CC4-5D6E-409C-BE32-E72D297353CC}">
              <c16:uniqueId val="{00000005-DC94-4A4A-BE0F-3FF29135512F}"/>
            </c:ext>
          </c:extLst>
        </c:ser>
        <c:dLbls>
          <c:dLblPos val="ctr"/>
          <c:showLegendKey val="0"/>
          <c:showVal val="1"/>
          <c:showCatName val="0"/>
          <c:showSerName val="0"/>
          <c:showPercent val="0"/>
          <c:showBubbleSize val="0"/>
        </c:dLbls>
        <c:gapWidth val="8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l"/>
      <c:layout>
        <c:manualLayout>
          <c:xMode val="edge"/>
          <c:yMode val="edge"/>
          <c:x val="9.8262448253172208E-2"/>
          <c:y val="9.0301321580444086E-2"/>
          <c:w val="0.23696500911184326"/>
          <c:h val="0.588950929828532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53506387574955"/>
          <c:y val="3.4062307285922908E-3"/>
          <c:w val="0.51405789179851569"/>
          <c:h val="0.74477606552135267"/>
        </c:manualLayout>
      </c:layout>
      <c:barChart>
        <c:barDir val="col"/>
        <c:grouping val="percentStacked"/>
        <c:varyColors val="0"/>
        <c:ser>
          <c:idx val="0"/>
          <c:order val="0"/>
          <c:tx>
            <c:strRef>
              <c:f>Sheet1!$B$1</c:f>
              <c:strCache>
                <c:ptCount val="1"/>
                <c:pt idx="0">
                  <c:v>Don't know / Prefer not to say</c:v>
                </c:pt>
              </c:strCache>
            </c:strRef>
          </c:tx>
          <c:spPr>
            <a:solidFill>
              <a:srgbClr val="5C5B5A"/>
            </a:solidFill>
            <a:ln>
              <a:noFill/>
            </a:ln>
            <a:effectLst/>
          </c:spPr>
          <c:invertIfNegative val="0"/>
          <c:dLbls>
            <c:delete val="1"/>
          </c:dLbls>
          <c:cat>
            <c:strRef>
              <c:f>Sheet1!$A$2:$A$4</c:f>
              <c:strCache>
                <c:ptCount val="3"/>
                <c:pt idx="0">
                  <c:v>Dec 2022 
(S5)</c:v>
                </c:pt>
                <c:pt idx="1">
                  <c:v>July 2023 
(S8)</c:v>
                </c:pt>
                <c:pt idx="2">
                  <c:v>Feb 2024 
(S11)</c:v>
                </c:pt>
              </c:strCache>
            </c:strRef>
          </c:cat>
          <c:val>
            <c:numRef>
              <c:f>Sheet1!$B$2:$B$4</c:f>
              <c:numCache>
                <c:formatCode>0%</c:formatCode>
                <c:ptCount val="3"/>
                <c:pt idx="0">
                  <c:v>0.01</c:v>
                </c:pt>
                <c:pt idx="1">
                  <c:v>0.01</c:v>
                </c:pt>
                <c:pt idx="2">
                  <c:v>0.01</c:v>
                </c:pt>
              </c:numCache>
            </c:numRef>
          </c:val>
          <c:extLst>
            <c:ext xmlns:c16="http://schemas.microsoft.com/office/drawing/2014/chart" uri="{C3380CC4-5D6E-409C-BE32-E72D297353CC}">
              <c16:uniqueId val="{00000000-6472-4A61-84E0-E5F72E251E3A}"/>
            </c:ext>
          </c:extLst>
        </c:ser>
        <c:ser>
          <c:idx val="1"/>
          <c:order val="1"/>
          <c:tx>
            <c:strRef>
              <c:f>Sheet1!$C$1</c:f>
              <c:strCache>
                <c:ptCount val="1"/>
                <c:pt idx="0">
                  <c:v>Strongly disagree</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Sheet1!$C$2:$C$4</c:f>
              <c:numCache>
                <c:formatCode>0%</c:formatCode>
                <c:ptCount val="3"/>
                <c:pt idx="0">
                  <c:v>0.1</c:v>
                </c:pt>
                <c:pt idx="1">
                  <c:v>0.1</c:v>
                </c:pt>
                <c:pt idx="2">
                  <c:v>0.09</c:v>
                </c:pt>
              </c:numCache>
            </c:numRef>
          </c:val>
          <c:extLst>
            <c:ext xmlns:c16="http://schemas.microsoft.com/office/drawing/2014/chart" uri="{C3380CC4-5D6E-409C-BE32-E72D297353CC}">
              <c16:uniqueId val="{00000001-6472-4A61-84E0-E5F72E251E3A}"/>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Sheet1!$D$2:$D$4</c:f>
              <c:numCache>
                <c:formatCode>0%</c:formatCode>
                <c:ptCount val="3"/>
                <c:pt idx="0">
                  <c:v>0.21</c:v>
                </c:pt>
                <c:pt idx="1">
                  <c:v>0.2</c:v>
                </c:pt>
                <c:pt idx="2">
                  <c:v>0.23</c:v>
                </c:pt>
              </c:numCache>
            </c:numRef>
          </c:val>
          <c:extLst>
            <c:ext xmlns:c16="http://schemas.microsoft.com/office/drawing/2014/chart" uri="{C3380CC4-5D6E-409C-BE32-E72D297353CC}">
              <c16:uniqueId val="{00000002-6472-4A61-84E0-E5F72E251E3A}"/>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Sheet1!$E$2:$E$4</c:f>
              <c:numCache>
                <c:formatCode>0%</c:formatCode>
                <c:ptCount val="3"/>
                <c:pt idx="0">
                  <c:v>0.18</c:v>
                </c:pt>
                <c:pt idx="1">
                  <c:v>0.19</c:v>
                </c:pt>
                <c:pt idx="2">
                  <c:v>0.2</c:v>
                </c:pt>
              </c:numCache>
            </c:numRef>
          </c:val>
          <c:extLst>
            <c:ext xmlns:c16="http://schemas.microsoft.com/office/drawing/2014/chart" uri="{C3380CC4-5D6E-409C-BE32-E72D297353CC}">
              <c16:uniqueId val="{00000003-6472-4A61-84E0-E5F72E251E3A}"/>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Sheet1!$F$2:$F$4</c:f>
              <c:numCache>
                <c:formatCode>0%</c:formatCode>
                <c:ptCount val="3"/>
                <c:pt idx="0">
                  <c:v>0.36</c:v>
                </c:pt>
                <c:pt idx="1">
                  <c:v>0.35</c:v>
                </c:pt>
                <c:pt idx="2">
                  <c:v>0.33</c:v>
                </c:pt>
              </c:numCache>
            </c:numRef>
          </c:val>
          <c:extLst>
            <c:ext xmlns:c16="http://schemas.microsoft.com/office/drawing/2014/chart" uri="{C3380CC4-5D6E-409C-BE32-E72D297353CC}">
              <c16:uniqueId val="{00000004-6472-4A61-84E0-E5F72E251E3A}"/>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Sheet1!$G$2:$G$4</c:f>
              <c:numCache>
                <c:formatCode>0%</c:formatCode>
                <c:ptCount val="3"/>
                <c:pt idx="0">
                  <c:v>0.15</c:v>
                </c:pt>
                <c:pt idx="1">
                  <c:v>0.16</c:v>
                </c:pt>
                <c:pt idx="2">
                  <c:v>0.13</c:v>
                </c:pt>
              </c:numCache>
            </c:numRef>
          </c:val>
          <c:extLst>
            <c:ext xmlns:c16="http://schemas.microsoft.com/office/drawing/2014/chart" uri="{C3380CC4-5D6E-409C-BE32-E72D297353CC}">
              <c16:uniqueId val="{00000000-8229-4B7A-9676-C84B308A4980}"/>
            </c:ext>
          </c:extLst>
        </c:ser>
        <c:dLbls>
          <c:dLblPos val="ctr"/>
          <c:showLegendKey val="0"/>
          <c:showVal val="1"/>
          <c:showCatName val="0"/>
          <c:showSerName val="0"/>
          <c:showPercent val="0"/>
          <c:showBubbleSize val="0"/>
        </c:dLbls>
        <c:gapWidth val="8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0735309707023376"/>
          <c:w val="1"/>
          <c:h val="0.3092353442426522"/>
        </c:manualLayout>
      </c:layout>
      <c:lineChart>
        <c:grouping val="stacked"/>
        <c:varyColors val="0"/>
        <c:ser>
          <c:idx val="0"/>
          <c:order val="0"/>
          <c:tx>
            <c:strRef>
              <c:f>Sheet1!$B$1</c:f>
              <c:strCache>
                <c:ptCount val="1"/>
                <c:pt idx="0">
                  <c:v>Very low (0-1)</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8"/>
                <c:pt idx="0">
                  <c:v>Nov '22
(S4)</c:v>
                </c:pt>
                <c:pt idx="1">
                  <c:v>Dec '22
(S5)</c:v>
                </c:pt>
                <c:pt idx="2">
                  <c:v>Mar '23 
(S6)</c:v>
                </c:pt>
                <c:pt idx="3">
                  <c:v>May '23 
(S7)</c:v>
                </c:pt>
                <c:pt idx="4">
                  <c:v>July '23 
(S8)</c:v>
                </c:pt>
                <c:pt idx="5">
                  <c:v>Sept '23
(S9)</c:v>
                </c:pt>
                <c:pt idx="6">
                  <c:v>Nov '23 
(S10)</c:v>
                </c:pt>
                <c:pt idx="7">
                  <c:v>Feb '24
(S11)</c:v>
                </c:pt>
              </c:strCache>
            </c:strRef>
          </c:cat>
          <c:val>
            <c:numRef>
              <c:f>Sheet1!$B$5:$B$12</c:f>
              <c:numCache>
                <c:formatCode>0%</c:formatCode>
                <c:ptCount val="8"/>
                <c:pt idx="0">
                  <c:v>0.19933525940267299</c:v>
                </c:pt>
                <c:pt idx="1">
                  <c:v>0.23886319341472301</c:v>
                </c:pt>
                <c:pt idx="2">
                  <c:v>0.24</c:v>
                </c:pt>
                <c:pt idx="3">
                  <c:v>0.23</c:v>
                </c:pt>
                <c:pt idx="4">
                  <c:v>0.23</c:v>
                </c:pt>
                <c:pt idx="5">
                  <c:v>0.25</c:v>
                </c:pt>
                <c:pt idx="6">
                  <c:v>0.22</c:v>
                </c:pt>
                <c:pt idx="7">
                  <c:v>0.24</c:v>
                </c:pt>
              </c:numCache>
            </c:numRef>
          </c:val>
          <c:smooth val="0"/>
          <c:extLst>
            <c:ext xmlns:c16="http://schemas.microsoft.com/office/drawing/2014/chart" uri="{C3380CC4-5D6E-409C-BE32-E72D297353CC}">
              <c16:uniqueId val="{00000000-75D0-47C4-9219-F918B5BAF49D}"/>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53506387574955"/>
          <c:y val="3.4062307285922908E-3"/>
          <c:w val="0.51405789179851569"/>
          <c:h val="0.74477606552135267"/>
        </c:manualLayout>
      </c:layout>
      <c:barChart>
        <c:barDir val="col"/>
        <c:grouping val="percentStacked"/>
        <c:varyColors val="0"/>
        <c:ser>
          <c:idx val="0"/>
          <c:order val="0"/>
          <c:tx>
            <c:strRef>
              <c:f>Sheet1!$B$1</c:f>
              <c:strCache>
                <c:ptCount val="1"/>
                <c:pt idx="0">
                  <c:v>Don't know / Prefer not to say</c:v>
                </c:pt>
              </c:strCache>
            </c:strRef>
          </c:tx>
          <c:spPr>
            <a:solidFill>
              <a:srgbClr val="5C5B5A"/>
            </a:solidFill>
            <a:ln>
              <a:noFill/>
            </a:ln>
            <a:effectLst/>
          </c:spPr>
          <c:invertIfNegative val="0"/>
          <c:dLbls>
            <c:delete val="1"/>
          </c:dLbls>
          <c:cat>
            <c:strRef>
              <c:f>Sheet1!$A$2:$A$4</c:f>
              <c:strCache>
                <c:ptCount val="3"/>
                <c:pt idx="0">
                  <c:v>Dec 2022 
(S5)</c:v>
                </c:pt>
                <c:pt idx="1">
                  <c:v>July 2023 
(S8)</c:v>
                </c:pt>
                <c:pt idx="2">
                  <c:v>Feb 2024 
(S11)</c:v>
                </c:pt>
              </c:strCache>
            </c:strRef>
          </c:cat>
          <c:val>
            <c:numRef>
              <c:f>Sheet1!$B$2:$B$4</c:f>
              <c:numCache>
                <c:formatCode>General</c:formatCode>
                <c:ptCount val="3"/>
                <c:pt idx="0" formatCode="0%">
                  <c:v>0.01</c:v>
                </c:pt>
                <c:pt idx="2" formatCode="0%">
                  <c:v>0.01</c:v>
                </c:pt>
              </c:numCache>
            </c:numRef>
          </c:val>
          <c:extLst>
            <c:ext xmlns:c16="http://schemas.microsoft.com/office/drawing/2014/chart" uri="{C3380CC4-5D6E-409C-BE32-E72D297353CC}">
              <c16:uniqueId val="{00000000-4DD0-40F3-B578-868DFF523C06}"/>
            </c:ext>
          </c:extLst>
        </c:ser>
        <c:ser>
          <c:idx val="1"/>
          <c:order val="1"/>
          <c:tx>
            <c:strRef>
              <c:f>Sheet1!$C$1</c:f>
              <c:strCache>
                <c:ptCount val="1"/>
                <c:pt idx="0">
                  <c:v>Strongly disagree</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Sheet1!$C$2:$C$4</c:f>
              <c:numCache>
                <c:formatCode>0%</c:formatCode>
                <c:ptCount val="3"/>
                <c:pt idx="0">
                  <c:v>0.04</c:v>
                </c:pt>
                <c:pt idx="1">
                  <c:v>0.04</c:v>
                </c:pt>
                <c:pt idx="2">
                  <c:v>0.04</c:v>
                </c:pt>
              </c:numCache>
            </c:numRef>
          </c:val>
          <c:extLst>
            <c:ext xmlns:c16="http://schemas.microsoft.com/office/drawing/2014/chart" uri="{C3380CC4-5D6E-409C-BE32-E72D297353CC}">
              <c16:uniqueId val="{00000001-4DD0-40F3-B578-868DFF523C06}"/>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Sheet1!$D$2:$D$4</c:f>
              <c:numCache>
                <c:formatCode>0%</c:formatCode>
                <c:ptCount val="3"/>
                <c:pt idx="0">
                  <c:v>0.08</c:v>
                </c:pt>
                <c:pt idx="1">
                  <c:v>0.12</c:v>
                </c:pt>
                <c:pt idx="2">
                  <c:v>0.1</c:v>
                </c:pt>
              </c:numCache>
            </c:numRef>
          </c:val>
          <c:extLst>
            <c:ext xmlns:c16="http://schemas.microsoft.com/office/drawing/2014/chart" uri="{C3380CC4-5D6E-409C-BE32-E72D297353CC}">
              <c16:uniqueId val="{00000002-4DD0-40F3-B578-868DFF523C06}"/>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Sheet1!$E$2:$E$4</c:f>
              <c:numCache>
                <c:formatCode>0%</c:formatCode>
                <c:ptCount val="3"/>
                <c:pt idx="0">
                  <c:v>0.12</c:v>
                </c:pt>
                <c:pt idx="1">
                  <c:v>0.18</c:v>
                </c:pt>
                <c:pt idx="2">
                  <c:v>0.16</c:v>
                </c:pt>
              </c:numCache>
            </c:numRef>
          </c:val>
          <c:extLst>
            <c:ext xmlns:c16="http://schemas.microsoft.com/office/drawing/2014/chart" uri="{C3380CC4-5D6E-409C-BE32-E72D297353CC}">
              <c16:uniqueId val="{00000003-4DD0-40F3-B578-868DFF523C06}"/>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Sheet1!$F$2:$F$4</c:f>
              <c:numCache>
                <c:formatCode>0%</c:formatCode>
                <c:ptCount val="3"/>
                <c:pt idx="0">
                  <c:v>0.47</c:v>
                </c:pt>
                <c:pt idx="1">
                  <c:v>0.41</c:v>
                </c:pt>
                <c:pt idx="2">
                  <c:v>0.5</c:v>
                </c:pt>
              </c:numCache>
            </c:numRef>
          </c:val>
          <c:extLst>
            <c:ext xmlns:c16="http://schemas.microsoft.com/office/drawing/2014/chart" uri="{C3380CC4-5D6E-409C-BE32-E72D297353CC}">
              <c16:uniqueId val="{00000004-4DD0-40F3-B578-868DFF523C06}"/>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 2022 
(S5)</c:v>
                </c:pt>
                <c:pt idx="1">
                  <c:v>July 2023 
(S8)</c:v>
                </c:pt>
                <c:pt idx="2">
                  <c:v>Feb 2024 
(S11)</c:v>
                </c:pt>
              </c:strCache>
            </c:strRef>
          </c:cat>
          <c:val>
            <c:numRef>
              <c:f>Sheet1!$G$2:$G$4</c:f>
              <c:numCache>
                <c:formatCode>0%</c:formatCode>
                <c:ptCount val="3"/>
                <c:pt idx="0">
                  <c:v>0.28999999999999998</c:v>
                </c:pt>
                <c:pt idx="1">
                  <c:v>0.25</c:v>
                </c:pt>
                <c:pt idx="2">
                  <c:v>0.2</c:v>
                </c:pt>
              </c:numCache>
            </c:numRef>
          </c:val>
          <c:extLst>
            <c:ext xmlns:c16="http://schemas.microsoft.com/office/drawing/2014/chart" uri="{C3380CC4-5D6E-409C-BE32-E72D297353CC}">
              <c16:uniqueId val="{00000005-4DD0-40F3-B578-868DFF523C06}"/>
            </c:ext>
          </c:extLst>
        </c:ser>
        <c:dLbls>
          <c:dLblPos val="ctr"/>
          <c:showLegendKey val="0"/>
          <c:showVal val="1"/>
          <c:showCatName val="0"/>
          <c:showSerName val="0"/>
          <c:showPercent val="0"/>
          <c:showBubbleSize val="0"/>
        </c:dLbls>
        <c:gapWidth val="8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u="none" dirty="0">
                <a:solidFill>
                  <a:srgbClr val="5C5B5A"/>
                </a:solidFill>
                <a:latin typeface="Arial" panose="020B0604020202020204" pitchFamily="34" charset="0"/>
                <a:cs typeface="Arial" panose="020B0604020202020204" pitchFamily="34" charset="0"/>
              </a:rPr>
              <a:t>How likely do you think you are to lose your</a:t>
            </a:r>
            <a:r>
              <a:rPr lang="en-GB" sz="1400" b="1" u="none" baseline="0" dirty="0">
                <a:solidFill>
                  <a:srgbClr val="5C5B5A"/>
                </a:solidFill>
                <a:latin typeface="Arial" panose="020B0604020202020204" pitchFamily="34" charset="0"/>
                <a:cs typeface="Arial" panose="020B0604020202020204" pitchFamily="34" charset="0"/>
              </a:rPr>
              <a:t> job and become </a:t>
            </a:r>
          </a:p>
          <a:p>
            <a:pPr>
              <a:defRPr sz="1400">
                <a:solidFill>
                  <a:srgbClr val="5C5B5A"/>
                </a:solidFill>
                <a:latin typeface="Arial" panose="020B0604020202020204" pitchFamily="34" charset="0"/>
                <a:cs typeface="Arial" panose="020B0604020202020204" pitchFamily="34" charset="0"/>
              </a:defRPr>
            </a:pPr>
            <a:r>
              <a:rPr lang="en-GB" sz="1400" b="1" u="none" baseline="0" dirty="0">
                <a:solidFill>
                  <a:srgbClr val="5C5B5A"/>
                </a:solidFill>
                <a:latin typeface="Arial" panose="020B0604020202020204" pitchFamily="34" charset="0"/>
                <a:cs typeface="Arial" panose="020B0604020202020204" pitchFamily="34" charset="0"/>
              </a:rPr>
              <a:t>unemployed in the next 12 months?</a:t>
            </a:r>
            <a:endParaRPr lang="en-GB" sz="1400" b="1" u="none" dirty="0">
              <a:solidFill>
                <a:srgbClr val="5C5B5A"/>
              </a:solidFill>
              <a:latin typeface="Arial" panose="020B0604020202020204" pitchFamily="34" charset="0"/>
              <a:cs typeface="Arial" panose="020B0604020202020204" pitchFamily="34" charset="0"/>
            </a:endParaRPr>
          </a:p>
        </c:rich>
      </c:tx>
      <c:layout>
        <c:manualLayout>
          <c:xMode val="edge"/>
          <c:yMode val="edge"/>
          <c:x val="0.29784653479245332"/>
          <c:y val="5.494732729400077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8597449805673475"/>
          <c:y val="5.0895612651424942E-2"/>
          <c:w val="0.71308660506490362"/>
          <c:h val="0.84104730256307947"/>
        </c:manualLayout>
      </c:layout>
      <c:barChart>
        <c:barDir val="col"/>
        <c:grouping val="stacked"/>
        <c:varyColors val="0"/>
        <c:ser>
          <c:idx val="0"/>
          <c:order val="0"/>
          <c:tx>
            <c:strRef>
              <c:f>Sheet1!$B$1</c:f>
              <c:strCache>
                <c:ptCount val="1"/>
                <c:pt idx="0">
                  <c:v>Don't know</c:v>
                </c:pt>
              </c:strCache>
            </c:strRef>
          </c:tx>
          <c:spPr>
            <a:solidFill>
              <a:srgbClr val="5C5B5A"/>
            </a:solidFill>
            <a:ln>
              <a:noFill/>
            </a:ln>
            <a:effectLst/>
          </c:spPr>
          <c:invertIfNegative val="0"/>
          <c:dLbls>
            <c:delete val="1"/>
          </c:dLbls>
          <c:cat>
            <c:strRef>
              <c:f>Sheet1!$A$2:$A$4</c:f>
              <c:strCache>
                <c:ptCount val="3"/>
                <c:pt idx="0">
                  <c:v>February (S11)</c:v>
                </c:pt>
                <c:pt idx="1">
                  <c:v>July (S8)</c:v>
                </c:pt>
                <c:pt idx="2">
                  <c:v>December (S5)</c:v>
                </c:pt>
              </c:strCache>
            </c:strRef>
          </c:cat>
          <c:val>
            <c:numRef>
              <c:f>Sheet1!$B$2:$B$4</c:f>
              <c:numCache>
                <c:formatCode>0%</c:formatCode>
                <c:ptCount val="3"/>
                <c:pt idx="0">
                  <c:v>0.04</c:v>
                </c:pt>
                <c:pt idx="1">
                  <c:v>0.03</c:v>
                </c:pt>
                <c:pt idx="2">
                  <c:v>0.04</c:v>
                </c:pt>
              </c:numCache>
            </c:numRef>
          </c:val>
          <c:extLst>
            <c:ext xmlns:c16="http://schemas.microsoft.com/office/drawing/2014/chart" uri="{C3380CC4-5D6E-409C-BE32-E72D297353CC}">
              <c16:uniqueId val="{00000000-6BA3-45A5-B382-40D7FC9AED71}"/>
            </c:ext>
          </c:extLst>
        </c:ser>
        <c:ser>
          <c:idx val="1"/>
          <c:order val="1"/>
          <c:tx>
            <c:strRef>
              <c:f>Sheet1!$C$1</c:f>
              <c:strCache>
                <c:ptCount val="1"/>
                <c:pt idx="0">
                  <c:v>Very likely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 (S11)</c:v>
                </c:pt>
                <c:pt idx="1">
                  <c:v>July (S8)</c:v>
                </c:pt>
                <c:pt idx="2">
                  <c:v>December (S5)</c:v>
                </c:pt>
              </c:strCache>
            </c:strRef>
          </c:cat>
          <c:val>
            <c:numRef>
              <c:f>Sheet1!$C$2:$C$4</c:f>
              <c:numCache>
                <c:formatCode>0%</c:formatCode>
                <c:ptCount val="3"/>
                <c:pt idx="0">
                  <c:v>0.05</c:v>
                </c:pt>
                <c:pt idx="1">
                  <c:v>5.7186533387937097E-2</c:v>
                </c:pt>
                <c:pt idx="2">
                  <c:v>0.05</c:v>
                </c:pt>
              </c:numCache>
            </c:numRef>
          </c:val>
          <c:extLst>
            <c:ext xmlns:c16="http://schemas.microsoft.com/office/drawing/2014/chart" uri="{C3380CC4-5D6E-409C-BE32-E72D297353CC}">
              <c16:uniqueId val="{00000001-6BA3-45A5-B382-40D7FC9AED71}"/>
            </c:ext>
          </c:extLst>
        </c:ser>
        <c:ser>
          <c:idx val="2"/>
          <c:order val="2"/>
          <c:tx>
            <c:strRef>
              <c:f>Sheet1!$D$1</c:f>
              <c:strCache>
                <c:ptCount val="1"/>
                <c:pt idx="0">
                  <c:v>Somewhat likely</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 (S11)</c:v>
                </c:pt>
                <c:pt idx="1">
                  <c:v>July (S8)</c:v>
                </c:pt>
                <c:pt idx="2">
                  <c:v>December (S5)</c:v>
                </c:pt>
              </c:strCache>
            </c:strRef>
          </c:cat>
          <c:val>
            <c:numRef>
              <c:f>Sheet1!$D$2:$D$4</c:f>
              <c:numCache>
                <c:formatCode>0%</c:formatCode>
                <c:ptCount val="3"/>
                <c:pt idx="0">
                  <c:v>0.14000000000000001</c:v>
                </c:pt>
                <c:pt idx="1">
                  <c:v>9.9035561289322199E-2</c:v>
                </c:pt>
                <c:pt idx="2">
                  <c:v>0.11</c:v>
                </c:pt>
              </c:numCache>
            </c:numRef>
          </c:val>
          <c:extLst>
            <c:ext xmlns:c16="http://schemas.microsoft.com/office/drawing/2014/chart" uri="{C3380CC4-5D6E-409C-BE32-E72D297353CC}">
              <c16:uniqueId val="{00000002-6BA3-45A5-B382-40D7FC9AED71}"/>
            </c:ext>
          </c:extLst>
        </c:ser>
        <c:ser>
          <c:idx val="3"/>
          <c:order val="3"/>
          <c:tx>
            <c:strRef>
              <c:f>Sheet1!$E$1</c:f>
              <c:strCache>
                <c:ptCount val="1"/>
                <c:pt idx="0">
                  <c:v>Neither likely nor unlikely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 (S11)</c:v>
                </c:pt>
                <c:pt idx="1">
                  <c:v>July (S8)</c:v>
                </c:pt>
                <c:pt idx="2">
                  <c:v>December (S5)</c:v>
                </c:pt>
              </c:strCache>
            </c:strRef>
          </c:cat>
          <c:val>
            <c:numRef>
              <c:f>Sheet1!$E$2:$E$4</c:f>
              <c:numCache>
                <c:formatCode>0%</c:formatCode>
                <c:ptCount val="3"/>
                <c:pt idx="0">
                  <c:v>0.16</c:v>
                </c:pt>
                <c:pt idx="1">
                  <c:v>0.188804628472372</c:v>
                </c:pt>
                <c:pt idx="2">
                  <c:v>0.17</c:v>
                </c:pt>
              </c:numCache>
            </c:numRef>
          </c:val>
          <c:extLst>
            <c:ext xmlns:c16="http://schemas.microsoft.com/office/drawing/2014/chart" uri="{C3380CC4-5D6E-409C-BE32-E72D297353CC}">
              <c16:uniqueId val="{00000003-6BA3-45A5-B382-40D7FC9AED71}"/>
            </c:ext>
          </c:extLst>
        </c:ser>
        <c:ser>
          <c:idx val="4"/>
          <c:order val="4"/>
          <c:tx>
            <c:strRef>
              <c:f>Sheet1!$F$1</c:f>
              <c:strCache>
                <c:ptCount val="1"/>
                <c:pt idx="0">
                  <c:v>Somewhat unlikely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 (S11)</c:v>
                </c:pt>
                <c:pt idx="1">
                  <c:v>July (S8)</c:v>
                </c:pt>
                <c:pt idx="2">
                  <c:v>December (S5)</c:v>
                </c:pt>
              </c:strCache>
            </c:strRef>
          </c:cat>
          <c:val>
            <c:numRef>
              <c:f>Sheet1!$F$2:$F$4</c:f>
              <c:numCache>
                <c:formatCode>0%</c:formatCode>
                <c:ptCount val="3"/>
                <c:pt idx="0">
                  <c:v>0.19</c:v>
                </c:pt>
                <c:pt idx="1">
                  <c:v>0.21556308367885599</c:v>
                </c:pt>
                <c:pt idx="2">
                  <c:v>0.25</c:v>
                </c:pt>
              </c:numCache>
            </c:numRef>
          </c:val>
          <c:extLst>
            <c:ext xmlns:c16="http://schemas.microsoft.com/office/drawing/2014/chart" uri="{C3380CC4-5D6E-409C-BE32-E72D297353CC}">
              <c16:uniqueId val="{00000004-6BA3-45A5-B382-40D7FC9AED71}"/>
            </c:ext>
          </c:extLst>
        </c:ser>
        <c:ser>
          <c:idx val="5"/>
          <c:order val="5"/>
          <c:tx>
            <c:strRef>
              <c:f>Sheet1!$G$1</c:f>
              <c:strCache>
                <c:ptCount val="1"/>
                <c:pt idx="0">
                  <c:v>Very unlikely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 (S11)</c:v>
                </c:pt>
                <c:pt idx="1">
                  <c:v>July (S8)</c:v>
                </c:pt>
                <c:pt idx="2">
                  <c:v>December (S5)</c:v>
                </c:pt>
              </c:strCache>
            </c:strRef>
          </c:cat>
          <c:val>
            <c:numRef>
              <c:f>Sheet1!$G$2:$G$4</c:f>
              <c:numCache>
                <c:formatCode>0%</c:formatCode>
                <c:ptCount val="3"/>
                <c:pt idx="0">
                  <c:v>0.42</c:v>
                </c:pt>
                <c:pt idx="1">
                  <c:v>0.41104366482996801</c:v>
                </c:pt>
                <c:pt idx="2">
                  <c:v>0.38</c:v>
                </c:pt>
              </c:numCache>
            </c:numRef>
          </c:val>
          <c:extLst>
            <c:ext xmlns:c16="http://schemas.microsoft.com/office/drawing/2014/chart" uri="{C3380CC4-5D6E-409C-BE32-E72D297353CC}">
              <c16:uniqueId val="{00000000-CBF1-4089-86C1-6FB58C9CD0D5}"/>
            </c:ext>
          </c:extLst>
        </c:ser>
        <c:dLbls>
          <c:dLblPos val="ctr"/>
          <c:showLegendKey val="0"/>
          <c:showVal val="1"/>
          <c:showCatName val="0"/>
          <c:showSerName val="0"/>
          <c:showPercent val="0"/>
          <c:showBubbleSize val="0"/>
        </c:dLbls>
        <c:gapWidth val="66"/>
        <c:overlap val="100"/>
        <c:axId val="676988536"/>
        <c:axId val="676986568"/>
      </c:barChart>
      <c:catAx>
        <c:axId val="6769885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6986568"/>
        <c:crosses val="autoZero"/>
        <c:auto val="1"/>
        <c:lblAlgn val="ctr"/>
        <c:lblOffset val="100"/>
        <c:noMultiLvlLbl val="0"/>
      </c:catAx>
      <c:valAx>
        <c:axId val="676986568"/>
        <c:scaling>
          <c:orientation val="minMax"/>
        </c:scaling>
        <c:delete val="1"/>
        <c:axPos val="r"/>
        <c:numFmt formatCode="0%" sourceLinked="1"/>
        <c:majorTickMark val="none"/>
        <c:minorTickMark val="none"/>
        <c:tickLblPos val="nextTo"/>
        <c:crossAx val="676988536"/>
        <c:crosses val="autoZero"/>
        <c:crossBetween val="between"/>
      </c:valAx>
      <c:spPr>
        <a:noFill/>
        <a:ln>
          <a:noFill/>
        </a:ln>
        <a:effectLst/>
      </c:spPr>
    </c:plotArea>
    <c:legend>
      <c:legendPos val="l"/>
      <c:layout>
        <c:manualLayout>
          <c:xMode val="edge"/>
          <c:yMode val="edge"/>
          <c:x val="0.14262272461589612"/>
          <c:y val="0.18526909944116432"/>
          <c:w val="0.18720099256047401"/>
          <c:h val="0.7073513183243657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87919808488571E-2"/>
          <c:y val="0.14037862083704733"/>
          <c:w val="0.96669059282455483"/>
          <c:h val="0.63092700031102145"/>
        </c:manualLayout>
      </c:layout>
      <c:lineChart>
        <c:grouping val="standard"/>
        <c:varyColors val="0"/>
        <c:ser>
          <c:idx val="0"/>
          <c:order val="0"/>
          <c:tx>
            <c:strRef>
              <c:f>Sheet1!$B$1</c:f>
              <c:strCache>
                <c:ptCount val="1"/>
                <c:pt idx="0">
                  <c:v>Yes</c:v>
                </c:pt>
              </c:strCache>
            </c:strRef>
          </c:tx>
          <c:spPr>
            <a:ln w="28575" cap="rnd">
              <a:solidFill>
                <a:srgbClr val="FF0000"/>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0ACF-467D-82FE-A4E4C31C039B}"/>
                </c:ext>
              </c:extLst>
            </c:dLbl>
            <c:dLbl>
              <c:idx val="7"/>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B2DC-4999-AB2B-7F9A72458FD2}"/>
                </c:ext>
              </c:extLst>
            </c:dLbl>
            <c:dLbl>
              <c:idx val="8"/>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494D-494C-95C5-368DC38B7A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Sept '22 
(S3)</c:v>
                </c:pt>
                <c:pt idx="1">
                  <c:v>Nov '22
(S4)</c:v>
                </c:pt>
                <c:pt idx="2">
                  <c:v>Dec '22 
(S5)</c:v>
                </c:pt>
                <c:pt idx="3">
                  <c:v>March '23 
(S6)</c:v>
                </c:pt>
                <c:pt idx="4">
                  <c:v>May '23 
(S7)</c:v>
                </c:pt>
                <c:pt idx="5">
                  <c:v>July '23 
(S8)</c:v>
                </c:pt>
                <c:pt idx="6">
                  <c:v>Sept '23 
(S9)</c:v>
                </c:pt>
                <c:pt idx="7">
                  <c:v>Nov '23 
(S10)</c:v>
                </c:pt>
                <c:pt idx="8">
                  <c:v>Feb '24 
(S11)</c:v>
                </c:pt>
              </c:strCache>
            </c:strRef>
          </c:cat>
          <c:val>
            <c:numRef>
              <c:f>Sheet1!$B$2:$B$10</c:f>
              <c:numCache>
                <c:formatCode>0%</c:formatCode>
                <c:ptCount val="9"/>
                <c:pt idx="0">
                  <c:v>0.354519577492594</c:v>
                </c:pt>
                <c:pt idx="1">
                  <c:v>0.33047135581369702</c:v>
                </c:pt>
                <c:pt idx="2">
                  <c:v>0.3</c:v>
                </c:pt>
                <c:pt idx="3">
                  <c:v>0.33952713511456301</c:v>
                </c:pt>
                <c:pt idx="4">
                  <c:v>0.34</c:v>
                </c:pt>
                <c:pt idx="5">
                  <c:v>0.37457561697522901</c:v>
                </c:pt>
                <c:pt idx="6">
                  <c:v>0.34</c:v>
                </c:pt>
                <c:pt idx="7">
                  <c:v>0.33</c:v>
                </c:pt>
                <c:pt idx="8">
                  <c:v>0.28999999999999998</c:v>
                </c:pt>
              </c:numCache>
            </c:numRef>
          </c:val>
          <c:smooth val="0"/>
          <c:extLst>
            <c:ext xmlns:c16="http://schemas.microsoft.com/office/drawing/2014/chart" uri="{C3380CC4-5D6E-409C-BE32-E72D297353CC}">
              <c16:uniqueId val="{00000000-98A6-4FFF-B3C9-8F6E37B0FCCD}"/>
            </c:ext>
          </c:extLst>
        </c:ser>
        <c:ser>
          <c:idx val="4"/>
          <c:order val="1"/>
          <c:tx>
            <c:strRef>
              <c:f>Sheet1!$C$1</c:f>
              <c:strCache>
                <c:ptCount val="1"/>
                <c:pt idx="0">
                  <c:v>No</c:v>
                </c:pt>
              </c:strCache>
            </c:strRef>
          </c:tx>
          <c:spPr>
            <a:ln w="28575" cap="rnd">
              <a:solidFill>
                <a:srgbClr val="009690"/>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0ACF-467D-82FE-A4E4C31C039B}"/>
                </c:ext>
              </c:extLst>
            </c:dLbl>
            <c:dLbl>
              <c:idx val="7"/>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B2DC-4999-AB2B-7F9A72458FD2}"/>
                </c:ext>
              </c:extLst>
            </c:dLbl>
            <c:dLbl>
              <c:idx val="8"/>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494D-494C-95C5-368DC38B7A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Sept '22 
(S3)</c:v>
                </c:pt>
                <c:pt idx="1">
                  <c:v>Nov '22
(S4)</c:v>
                </c:pt>
                <c:pt idx="2">
                  <c:v>Dec '22 
(S5)</c:v>
                </c:pt>
                <c:pt idx="3">
                  <c:v>March '23 
(S6)</c:v>
                </c:pt>
                <c:pt idx="4">
                  <c:v>May '23 
(S7)</c:v>
                </c:pt>
                <c:pt idx="5">
                  <c:v>July '23 
(S8)</c:v>
                </c:pt>
                <c:pt idx="6">
                  <c:v>Sept '23 
(S9)</c:v>
                </c:pt>
                <c:pt idx="7">
                  <c:v>Nov '23 
(S10)</c:v>
                </c:pt>
                <c:pt idx="8">
                  <c:v>Feb '24 
(S11)</c:v>
                </c:pt>
              </c:strCache>
            </c:strRef>
          </c:cat>
          <c:val>
            <c:numRef>
              <c:f>Sheet1!$C$2:$C$10</c:f>
              <c:numCache>
                <c:formatCode>0%</c:formatCode>
                <c:ptCount val="9"/>
                <c:pt idx="0">
                  <c:v>0.60737591157924897</c:v>
                </c:pt>
                <c:pt idx="1">
                  <c:v>0.62562147088337605</c:v>
                </c:pt>
                <c:pt idx="2">
                  <c:v>0.65</c:v>
                </c:pt>
                <c:pt idx="3">
                  <c:v>0.61367075295818296</c:v>
                </c:pt>
                <c:pt idx="4">
                  <c:v>0.61</c:v>
                </c:pt>
                <c:pt idx="5">
                  <c:v>0.58564387464373502</c:v>
                </c:pt>
                <c:pt idx="6">
                  <c:v>0.61</c:v>
                </c:pt>
                <c:pt idx="7">
                  <c:v>0.63</c:v>
                </c:pt>
                <c:pt idx="8">
                  <c:v>0.67</c:v>
                </c:pt>
              </c:numCache>
            </c:numRef>
          </c:val>
          <c:smooth val="0"/>
          <c:extLst>
            <c:ext xmlns:c16="http://schemas.microsoft.com/office/drawing/2014/chart" uri="{C3380CC4-5D6E-409C-BE32-E72D297353CC}">
              <c16:uniqueId val="{00000001-0ACF-467D-82FE-A4E4C31C039B}"/>
            </c:ext>
          </c:extLst>
        </c:ser>
        <c:ser>
          <c:idx val="1"/>
          <c:order val="2"/>
          <c:tx>
            <c:strRef>
              <c:f>Sheet1!$D$1</c:f>
              <c:strCache>
                <c:ptCount val="1"/>
                <c:pt idx="0">
                  <c:v>Don't know</c:v>
                </c:pt>
              </c:strCache>
            </c:strRef>
          </c:tx>
          <c:spPr>
            <a:ln w="28575" cap="rnd">
              <a:solidFill>
                <a:schemeClr val="bg1">
                  <a:lumMod val="50000"/>
                </a:schemeClr>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0ACF-467D-82FE-A4E4C31C039B}"/>
                </c:ext>
              </c:extLst>
            </c:dLbl>
            <c:dLbl>
              <c:idx val="7"/>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B2DC-4999-AB2B-7F9A72458FD2}"/>
                </c:ext>
              </c:extLst>
            </c:dLbl>
            <c:dLbl>
              <c:idx val="8"/>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494D-494C-95C5-368DC38B7A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Sept '22 
(S3)</c:v>
                </c:pt>
                <c:pt idx="1">
                  <c:v>Nov '22
(S4)</c:v>
                </c:pt>
                <c:pt idx="2">
                  <c:v>Dec '22 
(S5)</c:v>
                </c:pt>
                <c:pt idx="3">
                  <c:v>March '23 
(S6)</c:v>
                </c:pt>
                <c:pt idx="4">
                  <c:v>May '23 
(S7)</c:v>
                </c:pt>
                <c:pt idx="5">
                  <c:v>July '23 
(S8)</c:v>
                </c:pt>
                <c:pt idx="6">
                  <c:v>Sept '23 
(S9)</c:v>
                </c:pt>
                <c:pt idx="7">
                  <c:v>Nov '23 
(S10)</c:v>
                </c:pt>
                <c:pt idx="8">
                  <c:v>Feb '24 
(S11)</c:v>
                </c:pt>
              </c:strCache>
            </c:strRef>
          </c:cat>
          <c:val>
            <c:numRef>
              <c:f>Sheet1!$D$2:$D$10</c:f>
              <c:numCache>
                <c:formatCode>0%</c:formatCode>
                <c:ptCount val="9"/>
                <c:pt idx="0">
                  <c:v>0.04</c:v>
                </c:pt>
                <c:pt idx="1">
                  <c:v>0.04</c:v>
                </c:pt>
                <c:pt idx="2">
                  <c:v>0.03</c:v>
                </c:pt>
                <c:pt idx="3">
                  <c:v>0.05</c:v>
                </c:pt>
                <c:pt idx="4">
                  <c:v>0.02</c:v>
                </c:pt>
                <c:pt idx="5">
                  <c:v>0.04</c:v>
                </c:pt>
                <c:pt idx="6">
                  <c:v>0.04</c:v>
                </c:pt>
                <c:pt idx="7">
                  <c:v>0.02</c:v>
                </c:pt>
                <c:pt idx="8">
                  <c:v>0.03</c:v>
                </c:pt>
              </c:numCache>
            </c:numRef>
          </c:val>
          <c:smooth val="0"/>
          <c:extLst>
            <c:ext xmlns:c16="http://schemas.microsoft.com/office/drawing/2014/chart" uri="{C3380CC4-5D6E-409C-BE32-E72D297353CC}">
              <c16:uniqueId val="{00000001-98A6-4FFF-B3C9-8F6E37B0FCCD}"/>
            </c:ext>
          </c:extLst>
        </c:ser>
        <c:dLbls>
          <c:dLblPos val="t"/>
          <c:showLegendKey val="0"/>
          <c:showVal val="1"/>
          <c:showCatName val="0"/>
          <c:showSerName val="0"/>
          <c:showPercent val="0"/>
          <c:showBubbleSize val="0"/>
        </c:dLbls>
        <c:smooth val="0"/>
        <c:axId val="397232120"/>
        <c:axId val="397228184"/>
        <c:extLst/>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tr"/>
      <c:layout>
        <c:manualLayout>
          <c:xMode val="edge"/>
          <c:yMode val="edge"/>
          <c:x val="1.0042458457771627E-2"/>
          <c:y val="1.5948692929266289E-2"/>
          <c:w val="0.97757869825253618"/>
          <c:h val="9.238792367985294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0"/>
          <c:order val="0"/>
          <c:tx>
            <c:strRef>
              <c:f>Sheet1!$B$1</c:f>
              <c:strCache>
                <c:ptCount val="1"/>
                <c:pt idx="0">
                  <c:v>Don't know</c:v>
                </c:pt>
              </c:strCache>
            </c:strRef>
          </c:tx>
          <c:spPr>
            <a:ln w="28575" cap="rnd">
              <a:solidFill>
                <a:srgbClr val="5C5B5A"/>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GM Sept '22 
(S3)</c:v>
                </c:pt>
                <c:pt idx="1">
                  <c:v>GM Nov '22
(S4)</c:v>
                </c:pt>
                <c:pt idx="2">
                  <c:v>GM Dec '22 
(S5)</c:v>
                </c:pt>
                <c:pt idx="3">
                  <c:v>GM March '23 
(S6)</c:v>
                </c:pt>
                <c:pt idx="4">
                  <c:v>GM May '23 
(S7)</c:v>
                </c:pt>
                <c:pt idx="5">
                  <c:v>GM July '23 
(S8)</c:v>
                </c:pt>
                <c:pt idx="6">
                  <c:v>GM Sept '23 
(S9)</c:v>
                </c:pt>
                <c:pt idx="7">
                  <c:v>GM Nov '23
(S10)</c:v>
                </c:pt>
                <c:pt idx="8">
                  <c:v>GM Feb '24 
(S11)</c:v>
                </c:pt>
              </c:strCache>
            </c:strRef>
          </c:cat>
          <c:val>
            <c:numRef>
              <c:f>Sheet1!$B$2:$B$10</c:f>
              <c:numCache>
                <c:formatCode>0%</c:formatCode>
                <c:ptCount val="9"/>
                <c:pt idx="0">
                  <c:v>0.2</c:v>
                </c:pt>
                <c:pt idx="1">
                  <c:v>0.17171669201439901</c:v>
                </c:pt>
                <c:pt idx="2">
                  <c:v>0.17171669201439901</c:v>
                </c:pt>
                <c:pt idx="3">
                  <c:v>0.16</c:v>
                </c:pt>
                <c:pt idx="4">
                  <c:v>0.16</c:v>
                </c:pt>
                <c:pt idx="5">
                  <c:v>0.16</c:v>
                </c:pt>
                <c:pt idx="6">
                  <c:v>0.17</c:v>
                </c:pt>
                <c:pt idx="7">
                  <c:v>0.15</c:v>
                </c:pt>
                <c:pt idx="8">
                  <c:v>0.16</c:v>
                </c:pt>
              </c:numCache>
            </c:numRef>
          </c:val>
          <c:smooth val="0"/>
          <c:extLst>
            <c:ext xmlns:c16="http://schemas.microsoft.com/office/drawing/2014/chart" uri="{C3380CC4-5D6E-409C-BE32-E72D297353CC}">
              <c16:uniqueId val="{00000000-F9C8-4CE9-B20D-1AE29F857F71}"/>
            </c:ext>
          </c:extLst>
        </c:ser>
        <c:ser>
          <c:idx val="1"/>
          <c:order val="1"/>
          <c:tx>
            <c:strRef>
              <c:f>Sheet1!$C$1</c:f>
              <c:strCache>
                <c:ptCount val="1"/>
                <c:pt idx="0">
                  <c:v>No</c:v>
                </c:pt>
              </c:strCache>
            </c:strRef>
          </c:tx>
          <c:spPr>
            <a:ln w="28575" cap="rnd">
              <a:solidFill>
                <a:srgbClr val="FF0000"/>
              </a:solidFill>
              <a:round/>
            </a:ln>
            <a:effectLst/>
          </c:spPr>
          <c:marker>
            <c:symbol val="none"/>
          </c:marker>
          <c:dLbls>
            <c:dLbl>
              <c:idx val="3"/>
              <c:layout>
                <c:manualLayout>
                  <c:x val="-2.3418710837625943E-2"/>
                  <c:y val="-2.6033963260696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7B-425B-8A27-215A55008B7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GM Sept '22 
(S3)</c:v>
                </c:pt>
                <c:pt idx="1">
                  <c:v>GM Nov '22
(S4)</c:v>
                </c:pt>
                <c:pt idx="2">
                  <c:v>GM Dec '22 
(S5)</c:v>
                </c:pt>
                <c:pt idx="3">
                  <c:v>GM March '23 
(S6)</c:v>
                </c:pt>
                <c:pt idx="4">
                  <c:v>GM May '23 
(S7)</c:v>
                </c:pt>
                <c:pt idx="5">
                  <c:v>GM July '23 
(S8)</c:v>
                </c:pt>
                <c:pt idx="6">
                  <c:v>GM Sept '23 
(S9)</c:v>
                </c:pt>
                <c:pt idx="7">
                  <c:v>GM Nov '23
(S10)</c:v>
                </c:pt>
                <c:pt idx="8">
                  <c:v>GM Feb '24 
(S11)</c:v>
                </c:pt>
              </c:strCache>
            </c:strRef>
          </c:cat>
          <c:val>
            <c:numRef>
              <c:f>Sheet1!$C$2:$C$10</c:f>
              <c:numCache>
                <c:formatCode>0%</c:formatCode>
                <c:ptCount val="9"/>
                <c:pt idx="0">
                  <c:v>0.47608166223217901</c:v>
                </c:pt>
                <c:pt idx="1">
                  <c:v>0.46045657647573601</c:v>
                </c:pt>
                <c:pt idx="2">
                  <c:v>0.41197454529507999</c:v>
                </c:pt>
                <c:pt idx="3">
                  <c:v>0.43531949142632897</c:v>
                </c:pt>
                <c:pt idx="4">
                  <c:v>0.41439183327433399</c:v>
                </c:pt>
                <c:pt idx="5">
                  <c:v>0.41390486132459597</c:v>
                </c:pt>
                <c:pt idx="6">
                  <c:v>0.39</c:v>
                </c:pt>
                <c:pt idx="7">
                  <c:v>0.4</c:v>
                </c:pt>
                <c:pt idx="8">
                  <c:v>0.38</c:v>
                </c:pt>
              </c:numCache>
            </c:numRef>
          </c:val>
          <c:smooth val="0"/>
          <c:extLst>
            <c:ext xmlns:c16="http://schemas.microsoft.com/office/drawing/2014/chart" uri="{C3380CC4-5D6E-409C-BE32-E72D297353CC}">
              <c16:uniqueId val="{00000001-F9C8-4CE9-B20D-1AE29F857F71}"/>
            </c:ext>
          </c:extLst>
        </c:ser>
        <c:ser>
          <c:idx val="2"/>
          <c:order val="2"/>
          <c:tx>
            <c:strRef>
              <c:f>Sheet1!$D$1</c:f>
              <c:strCache>
                <c:ptCount val="1"/>
                <c:pt idx="0">
                  <c:v>Yes</c:v>
                </c:pt>
              </c:strCache>
            </c:strRef>
          </c:tx>
          <c:spPr>
            <a:ln w="28575" cap="rnd">
              <a:solidFill>
                <a:srgbClr val="009690"/>
              </a:solidFill>
              <a:round/>
            </a:ln>
            <a:effectLst/>
          </c:spPr>
          <c:marker>
            <c:symbol val="none"/>
          </c:marker>
          <c:dLbls>
            <c:dLbl>
              <c:idx val="3"/>
              <c:layout>
                <c:manualLayout>
                  <c:x val="-2.1135072530690212E-2"/>
                  <c:y val="3.1757298153300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7B-425B-8A27-215A55008B7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GM Sept '22 
(S3)</c:v>
                </c:pt>
                <c:pt idx="1">
                  <c:v>GM Nov '22
(S4)</c:v>
                </c:pt>
                <c:pt idx="2">
                  <c:v>GM Dec '22 
(S5)</c:v>
                </c:pt>
                <c:pt idx="3">
                  <c:v>GM March '23 
(S6)</c:v>
                </c:pt>
                <c:pt idx="4">
                  <c:v>GM May '23 
(S7)</c:v>
                </c:pt>
                <c:pt idx="5">
                  <c:v>GM July '23 
(S8)</c:v>
                </c:pt>
                <c:pt idx="6">
                  <c:v>GM Sept '23 
(S9)</c:v>
                </c:pt>
                <c:pt idx="7">
                  <c:v>GM Nov '23
(S10)</c:v>
                </c:pt>
                <c:pt idx="8">
                  <c:v>GM Feb '24 
(S11)</c:v>
                </c:pt>
              </c:strCache>
            </c:strRef>
          </c:cat>
          <c:val>
            <c:numRef>
              <c:f>Sheet1!$D$2:$D$10</c:f>
              <c:numCache>
                <c:formatCode>0%</c:formatCode>
                <c:ptCount val="9"/>
                <c:pt idx="0">
                  <c:v>0.32735926097486301</c:v>
                </c:pt>
                <c:pt idx="1">
                  <c:v>0.35812234905838503</c:v>
                </c:pt>
                <c:pt idx="2">
                  <c:v>0.41433127012023402</c:v>
                </c:pt>
                <c:pt idx="3">
                  <c:v>0.40099475791007599</c:v>
                </c:pt>
                <c:pt idx="4">
                  <c:v>0.42618708578974202</c:v>
                </c:pt>
                <c:pt idx="5">
                  <c:v>0.42745889169775703</c:v>
                </c:pt>
                <c:pt idx="6">
                  <c:v>0.44</c:v>
                </c:pt>
                <c:pt idx="7">
                  <c:v>0.44</c:v>
                </c:pt>
                <c:pt idx="8">
                  <c:v>0.46</c:v>
                </c:pt>
              </c:numCache>
            </c:numRef>
          </c:val>
          <c:smooth val="0"/>
          <c:extLst>
            <c:ext xmlns:c16="http://schemas.microsoft.com/office/drawing/2014/chart" uri="{C3380CC4-5D6E-409C-BE32-E72D297353CC}">
              <c16:uniqueId val="{00000002-F9C8-4CE9-B20D-1AE29F857F71}"/>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4.4530946985246796E-2"/>
          <c:y val="0.83236960485555112"/>
          <c:w val="0.87101435437499242"/>
          <c:h val="0.165144349716492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39476572546446"/>
          <c:y val="7.1687335548904052E-2"/>
          <c:w val="0.5469424574853633"/>
          <c:h val="0.82082417891521475"/>
        </c:manualLayout>
      </c:layout>
      <c:barChart>
        <c:barDir val="bar"/>
        <c:grouping val="percentStacked"/>
        <c:varyColors val="0"/>
        <c:ser>
          <c:idx val="1"/>
          <c:order val="0"/>
          <c:tx>
            <c:strRef>
              <c:f>Sheet1!$A$2</c:f>
              <c:strCache>
                <c:ptCount val="1"/>
                <c:pt idx="0">
                  <c:v>My cost of living has increased</c:v>
                </c:pt>
              </c:strCache>
            </c:strRef>
          </c:tx>
          <c:spPr>
            <a:solidFill>
              <a:srgbClr val="FF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4"/>
                <c:pt idx="0">
                  <c:v>GM Sep (S9)</c:v>
                </c:pt>
                <c:pt idx="1">
                  <c:v>GM Nov (S10)</c:v>
                </c:pt>
                <c:pt idx="2">
                  <c:v>GM Feb '24 
(S11)</c:v>
                </c:pt>
                <c:pt idx="3">
                  <c:v>GB benchmark</c:v>
                </c:pt>
              </c:strCache>
              <c:extLst/>
            </c:strRef>
          </c:cat>
          <c:val>
            <c:numRef>
              <c:f>Sheet1!$B$2:$J$2</c:f>
              <c:numCache>
                <c:formatCode>0%</c:formatCode>
                <c:ptCount val="4"/>
                <c:pt idx="0">
                  <c:v>0.57999999999999996</c:v>
                </c:pt>
                <c:pt idx="1">
                  <c:v>0.61</c:v>
                </c:pt>
                <c:pt idx="2">
                  <c:v>0.59</c:v>
                </c:pt>
                <c:pt idx="3">
                  <c:v>0.46</c:v>
                </c:pt>
              </c:numCache>
              <c:extLst/>
            </c:numRef>
          </c:val>
          <c:extLst>
            <c:ext xmlns:c16="http://schemas.microsoft.com/office/drawing/2014/chart" uri="{C3380CC4-5D6E-409C-BE32-E72D297353CC}">
              <c16:uniqueId val="{00000002-3AA4-404F-BD0E-DE5D4DFFE0B7}"/>
            </c:ext>
          </c:extLst>
        </c:ser>
        <c:ser>
          <c:idx val="2"/>
          <c:order val="1"/>
          <c:tx>
            <c:strRef>
              <c:f>Sheet1!$A$3</c:f>
              <c:strCache>
                <c:ptCount val="1"/>
                <c:pt idx="0">
                  <c:v>My cost of living has stayed the same</c:v>
                </c:pt>
              </c:strCache>
            </c:strRef>
          </c:tx>
          <c:spPr>
            <a:solidFill>
              <a:srgbClr val="E7E6E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4"/>
                <c:pt idx="0">
                  <c:v>GM Sep (S9)</c:v>
                </c:pt>
                <c:pt idx="1">
                  <c:v>GM Nov (S10)</c:v>
                </c:pt>
                <c:pt idx="2">
                  <c:v>GM Feb '24 
(S11)</c:v>
                </c:pt>
                <c:pt idx="3">
                  <c:v>GB benchmark</c:v>
                </c:pt>
              </c:strCache>
              <c:extLst/>
            </c:strRef>
          </c:cat>
          <c:val>
            <c:numRef>
              <c:f>Sheet1!$B$3:$J$3</c:f>
              <c:numCache>
                <c:formatCode>0%</c:formatCode>
                <c:ptCount val="4"/>
                <c:pt idx="0">
                  <c:v>0.38</c:v>
                </c:pt>
                <c:pt idx="1">
                  <c:v>0.36</c:v>
                </c:pt>
                <c:pt idx="2">
                  <c:v>0.39</c:v>
                </c:pt>
                <c:pt idx="3">
                  <c:v>0.53</c:v>
                </c:pt>
              </c:numCache>
              <c:extLst/>
            </c:numRef>
          </c:val>
          <c:extLst>
            <c:ext xmlns:c16="http://schemas.microsoft.com/office/drawing/2014/chart" uri="{C3380CC4-5D6E-409C-BE32-E72D297353CC}">
              <c16:uniqueId val="{00000005-3AA4-404F-BD0E-DE5D4DFFE0B7}"/>
            </c:ext>
          </c:extLst>
        </c:ser>
        <c:ser>
          <c:idx val="0"/>
          <c:order val="2"/>
          <c:tx>
            <c:strRef>
              <c:f>Sheet1!$A$4</c:f>
              <c:strCache>
                <c:ptCount val="1"/>
                <c:pt idx="0">
                  <c:v>My cost of living has decreased</c:v>
                </c:pt>
              </c:strCache>
            </c:strRef>
          </c:tx>
          <c:spPr>
            <a:solidFill>
              <a:srgbClr val="009690"/>
            </a:solidFill>
            <a:ln w="19050">
              <a:solidFill>
                <a:schemeClr val="lt1"/>
              </a:solidFill>
            </a:ln>
            <a:effectLst/>
          </c:spPr>
          <c:invertIfNegative val="0"/>
          <c:dLbls>
            <c:delete val="1"/>
          </c:dLbls>
          <c:cat>
            <c:strRef>
              <c:f>Sheet1!$B$1:$J$1</c:f>
              <c:strCache>
                <c:ptCount val="4"/>
                <c:pt idx="0">
                  <c:v>GM Sep (S9)</c:v>
                </c:pt>
                <c:pt idx="1">
                  <c:v>GM Nov (S10)</c:v>
                </c:pt>
                <c:pt idx="2">
                  <c:v>GM Feb '24 
(S11)</c:v>
                </c:pt>
                <c:pt idx="3">
                  <c:v>GB benchmark</c:v>
                </c:pt>
              </c:strCache>
              <c:extLst/>
            </c:strRef>
          </c:cat>
          <c:val>
            <c:numRef>
              <c:f>Sheet1!$B$4:$J$4</c:f>
              <c:numCache>
                <c:formatCode>0%</c:formatCode>
                <c:ptCount val="4"/>
                <c:pt idx="0">
                  <c:v>0.04</c:v>
                </c:pt>
                <c:pt idx="1">
                  <c:v>0.02</c:v>
                </c:pt>
                <c:pt idx="2">
                  <c:v>0.03</c:v>
                </c:pt>
                <c:pt idx="3">
                  <c:v>0.01</c:v>
                </c:pt>
              </c:numCache>
              <c:extLst/>
            </c:numRef>
          </c:val>
          <c:extLst>
            <c:ext xmlns:c16="http://schemas.microsoft.com/office/drawing/2014/chart" uri="{C3380CC4-5D6E-409C-BE32-E72D297353CC}">
              <c16:uniqueId val="{00000006-6919-4551-8BE8-5FFF9F013B87}"/>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min val="0"/>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0"/>
          <c:y val="1.7093585648102396E-2"/>
          <c:w val="0.20248119647995719"/>
          <c:h val="0.982553364239155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71173194694857"/>
          <c:y val="2.5899275880718133E-2"/>
          <c:w val="0.50689207858979357"/>
          <c:h val="0.90615040504836031"/>
        </c:manualLayout>
      </c:layout>
      <c:barChart>
        <c:barDir val="bar"/>
        <c:grouping val="clustered"/>
        <c:varyColors val="0"/>
        <c:ser>
          <c:idx val="0"/>
          <c:order val="0"/>
          <c:tx>
            <c:strRef>
              <c:f>Sheet1!$H$1</c:f>
              <c:strCache>
                <c:ptCount val="1"/>
                <c:pt idx="0">
                  <c:v>GM Sep (S9)</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Sheet1!$H$2:$H$9</c:f>
              <c:numCache>
                <c:formatCode>0%</c:formatCode>
                <c:ptCount val="8"/>
                <c:pt idx="0">
                  <c:v>0.86</c:v>
                </c:pt>
                <c:pt idx="1">
                  <c:v>0.67</c:v>
                </c:pt>
                <c:pt idx="2">
                  <c:v>0.56999999999999995</c:v>
                </c:pt>
                <c:pt idx="3">
                  <c:v>0.41</c:v>
                </c:pt>
                <c:pt idx="4">
                  <c:v>0.31</c:v>
                </c:pt>
                <c:pt idx="5">
                  <c:v>0.17</c:v>
                </c:pt>
                <c:pt idx="6">
                  <c:v>0.1</c:v>
                </c:pt>
                <c:pt idx="7">
                  <c:v>0.04</c:v>
                </c:pt>
              </c:numCache>
            </c:numRef>
          </c:val>
          <c:extLst xmlns:c15="http://schemas.microsoft.com/office/drawing/2012/chart">
            <c:ext xmlns:c16="http://schemas.microsoft.com/office/drawing/2014/chart" uri="{C3380CC4-5D6E-409C-BE32-E72D297353CC}">
              <c16:uniqueId val="{00000000-DC58-4494-9F09-D5B72839CACC}"/>
            </c:ext>
          </c:extLst>
        </c:ser>
        <c:ser>
          <c:idx val="1"/>
          <c:order val="1"/>
          <c:tx>
            <c:strRef>
              <c:f>Sheet1!$I$1</c:f>
              <c:strCache>
                <c:ptCount val="1"/>
                <c:pt idx="0">
                  <c:v>GM Nov (S10)</c:v>
                </c:pt>
              </c:strCache>
            </c:strRef>
          </c:tx>
          <c:spPr>
            <a:solidFill>
              <a:srgbClr val="9DC3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Sheet1!$I$2:$I$9</c:f>
              <c:numCache>
                <c:formatCode>0%</c:formatCode>
                <c:ptCount val="8"/>
                <c:pt idx="0">
                  <c:v>0.87</c:v>
                </c:pt>
                <c:pt idx="1">
                  <c:v>0.7</c:v>
                </c:pt>
                <c:pt idx="2">
                  <c:v>0.53</c:v>
                </c:pt>
                <c:pt idx="3">
                  <c:v>0.33</c:v>
                </c:pt>
                <c:pt idx="4">
                  <c:v>0.27</c:v>
                </c:pt>
                <c:pt idx="5">
                  <c:v>0.15</c:v>
                </c:pt>
                <c:pt idx="6">
                  <c:v>0.09</c:v>
                </c:pt>
                <c:pt idx="7">
                  <c:v>0.04</c:v>
                </c:pt>
              </c:numCache>
            </c:numRef>
          </c:val>
          <c:extLst xmlns:c15="http://schemas.microsoft.com/office/drawing/2012/chart">
            <c:ext xmlns:c16="http://schemas.microsoft.com/office/drawing/2014/chart" uri="{C3380CC4-5D6E-409C-BE32-E72D297353CC}">
              <c16:uniqueId val="{00000001-DC58-4494-9F09-D5B72839CACC}"/>
            </c:ext>
          </c:extLst>
        </c:ser>
        <c:ser>
          <c:idx val="2"/>
          <c:order val="2"/>
          <c:tx>
            <c:strRef>
              <c:f>Sheet1!$J$1</c:f>
              <c:strCache>
                <c:ptCount val="1"/>
                <c:pt idx="0">
                  <c:v>GM Feb '24 (S11)</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Sheet1!$J$2:$J$9</c:f>
              <c:numCache>
                <c:formatCode>0%</c:formatCode>
                <c:ptCount val="8"/>
                <c:pt idx="0">
                  <c:v>0.84</c:v>
                </c:pt>
                <c:pt idx="1">
                  <c:v>0.77</c:v>
                </c:pt>
                <c:pt idx="2">
                  <c:v>0.46</c:v>
                </c:pt>
                <c:pt idx="3">
                  <c:v>0.39</c:v>
                </c:pt>
                <c:pt idx="4">
                  <c:v>0.28000000000000003</c:v>
                </c:pt>
                <c:pt idx="5">
                  <c:v>0.17</c:v>
                </c:pt>
                <c:pt idx="6">
                  <c:v>0.11</c:v>
                </c:pt>
                <c:pt idx="7">
                  <c:v>0.05</c:v>
                </c:pt>
              </c:numCache>
            </c:numRef>
          </c:val>
          <c:extLst xmlns:c15="http://schemas.microsoft.com/office/drawing/2012/chart">
            <c:ext xmlns:c16="http://schemas.microsoft.com/office/drawing/2014/chart" uri="{C3380CC4-5D6E-409C-BE32-E72D297353CC}">
              <c16:uniqueId val="{00000002-DC58-4494-9F09-D5B72839CACC}"/>
            </c:ext>
          </c:extLst>
        </c:ser>
        <c:dLbls>
          <c:dLblPos val="outEnd"/>
          <c:showLegendKey val="0"/>
          <c:showVal val="1"/>
          <c:showCatName val="0"/>
          <c:showSerName val="0"/>
          <c:showPercent val="0"/>
          <c:showBubbleSize val="0"/>
        </c:dLbls>
        <c:gapWidth val="182"/>
        <c:axId val="525300752"/>
        <c:axId val="525300392"/>
        <c:extLst/>
      </c:barChart>
      <c:catAx>
        <c:axId val="525300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300392"/>
        <c:crosses val="autoZero"/>
        <c:auto val="1"/>
        <c:lblAlgn val="ctr"/>
        <c:lblOffset val="100"/>
        <c:noMultiLvlLbl val="0"/>
      </c:catAx>
      <c:valAx>
        <c:axId val="525300392"/>
        <c:scaling>
          <c:orientation val="minMax"/>
          <c:max val="1"/>
        </c:scaling>
        <c:delete val="1"/>
        <c:axPos val="t"/>
        <c:numFmt formatCode="0%" sourceLinked="1"/>
        <c:majorTickMark val="none"/>
        <c:minorTickMark val="none"/>
        <c:tickLblPos val="nextTo"/>
        <c:crossAx val="525300752"/>
        <c:crosses val="autoZero"/>
        <c:crossBetween val="between"/>
      </c:valAx>
      <c:spPr>
        <a:noFill/>
        <a:ln>
          <a:noFill/>
        </a:ln>
        <a:effectLst/>
      </c:spPr>
    </c:plotArea>
    <c:legend>
      <c:legendPos val="l"/>
      <c:layout>
        <c:manualLayout>
          <c:xMode val="edge"/>
          <c:yMode val="edge"/>
          <c:x val="1.7279274278255013E-2"/>
          <c:y val="0.92093379329359648"/>
          <c:w val="0.92932524142392103"/>
          <c:h val="7.906620670640336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92185382949462E-3"/>
          <c:y val="2.7285833928444206E-2"/>
          <c:w val="0.98358927403346064"/>
          <c:h val="0.71367782000024316"/>
        </c:manualLayout>
      </c:layout>
      <c:lineChart>
        <c:grouping val="standard"/>
        <c:varyColors val="0"/>
        <c:ser>
          <c:idx val="0"/>
          <c:order val="0"/>
          <c:tx>
            <c:strRef>
              <c:f>Sheet1!$B$1</c:f>
              <c:strCache>
                <c:ptCount val="1"/>
                <c:pt idx="0">
                  <c:v>GM residents</c:v>
                </c:pt>
              </c:strCache>
            </c:strRef>
          </c:tx>
          <c:spPr>
            <a:ln w="28575" cap="rnd">
              <a:solidFill>
                <a:srgbClr val="FF0000"/>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0ACF-467D-82FE-A4E4C31C039B}"/>
                </c:ext>
              </c:extLst>
            </c:dLbl>
            <c:dLbl>
              <c:idx val="7"/>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B2DC-4999-AB2B-7F9A72458FD2}"/>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4DB2-46DF-9F19-083C91E3303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Sept '22 
(S3)</c:v>
                </c:pt>
                <c:pt idx="1">
                  <c:v>Nov '22
(S4)</c:v>
                </c:pt>
                <c:pt idx="2">
                  <c:v>Dec '22 
(S5)</c:v>
                </c:pt>
                <c:pt idx="3">
                  <c:v>March '23 
(S6)</c:v>
                </c:pt>
                <c:pt idx="4">
                  <c:v>May '23 
(S7)</c:v>
                </c:pt>
                <c:pt idx="5">
                  <c:v>July '23 
(S8)</c:v>
                </c:pt>
                <c:pt idx="6">
                  <c:v>Sept '23 
(S9)</c:v>
                </c:pt>
                <c:pt idx="7">
                  <c:v>Nov '23 
(S10)</c:v>
                </c:pt>
                <c:pt idx="8">
                  <c:v>Feb '24 
(S11)</c:v>
                </c:pt>
              </c:strCache>
            </c:strRef>
          </c:cat>
          <c:val>
            <c:numRef>
              <c:f>Sheet1!$B$2:$B$10</c:f>
              <c:numCache>
                <c:formatCode>0%</c:formatCode>
                <c:ptCount val="9"/>
                <c:pt idx="0">
                  <c:v>0.84</c:v>
                </c:pt>
                <c:pt idx="1">
                  <c:v>0.81</c:v>
                </c:pt>
                <c:pt idx="2">
                  <c:v>0.8</c:v>
                </c:pt>
                <c:pt idx="3">
                  <c:v>0.75</c:v>
                </c:pt>
                <c:pt idx="4">
                  <c:v>0.73</c:v>
                </c:pt>
                <c:pt idx="5">
                  <c:v>0.71</c:v>
                </c:pt>
                <c:pt idx="6">
                  <c:v>0.57999999999999996</c:v>
                </c:pt>
                <c:pt idx="7">
                  <c:v>0.62</c:v>
                </c:pt>
                <c:pt idx="8">
                  <c:v>0.59</c:v>
                </c:pt>
              </c:numCache>
            </c:numRef>
          </c:val>
          <c:smooth val="0"/>
          <c:extLst>
            <c:ext xmlns:c16="http://schemas.microsoft.com/office/drawing/2014/chart" uri="{C3380CC4-5D6E-409C-BE32-E72D297353CC}">
              <c16:uniqueId val="{00000000-98A6-4FFF-B3C9-8F6E37B0FCCD}"/>
            </c:ext>
          </c:extLst>
        </c:ser>
        <c:ser>
          <c:idx val="4"/>
          <c:order val="1"/>
          <c:tx>
            <c:strRef>
              <c:f>Sheet1!$C$1</c:f>
              <c:strCache>
                <c:ptCount val="1"/>
                <c:pt idx="0">
                  <c:v>GB benchmarking</c:v>
                </c:pt>
              </c:strCache>
            </c:strRef>
          </c:tx>
          <c:spPr>
            <a:ln w="28575" cap="rnd">
              <a:solidFill>
                <a:srgbClr val="009690"/>
              </a:solidFill>
              <a:round/>
            </a:ln>
            <a:effectLst/>
          </c:spPr>
          <c:marker>
            <c:symbol val="none"/>
          </c:marker>
          <c:dLbls>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4DB2-46DF-9F19-083C91E3303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Sept '22 
(S3)</c:v>
                </c:pt>
                <c:pt idx="1">
                  <c:v>Nov '22
(S4)</c:v>
                </c:pt>
                <c:pt idx="2">
                  <c:v>Dec '22 
(S5)</c:v>
                </c:pt>
                <c:pt idx="3">
                  <c:v>March '23 
(S6)</c:v>
                </c:pt>
                <c:pt idx="4">
                  <c:v>May '23 
(S7)</c:v>
                </c:pt>
                <c:pt idx="5">
                  <c:v>July '23 
(S8)</c:v>
                </c:pt>
                <c:pt idx="6">
                  <c:v>Sept '23 
(S9)</c:v>
                </c:pt>
                <c:pt idx="7">
                  <c:v>Nov '23 
(S10)</c:v>
                </c:pt>
                <c:pt idx="8">
                  <c:v>Feb '24 
(S11)</c:v>
                </c:pt>
              </c:strCache>
            </c:strRef>
          </c:cat>
          <c:val>
            <c:numRef>
              <c:f>Sheet1!$C$2:$C$10</c:f>
              <c:numCache>
                <c:formatCode>0%</c:formatCode>
                <c:ptCount val="9"/>
                <c:pt idx="0">
                  <c:v>0.82</c:v>
                </c:pt>
                <c:pt idx="1">
                  <c:v>0.8</c:v>
                </c:pt>
                <c:pt idx="2">
                  <c:v>0.76</c:v>
                </c:pt>
                <c:pt idx="3">
                  <c:v>0.71</c:v>
                </c:pt>
                <c:pt idx="4">
                  <c:v>0.67</c:v>
                </c:pt>
                <c:pt idx="5">
                  <c:v>0.62</c:v>
                </c:pt>
                <c:pt idx="6">
                  <c:v>0.56000000000000005</c:v>
                </c:pt>
                <c:pt idx="7">
                  <c:v>0.47</c:v>
                </c:pt>
                <c:pt idx="8">
                  <c:v>0.46</c:v>
                </c:pt>
              </c:numCache>
            </c:numRef>
          </c:val>
          <c:smooth val="0"/>
          <c:extLst>
            <c:ext xmlns:c16="http://schemas.microsoft.com/office/drawing/2014/chart" uri="{C3380CC4-5D6E-409C-BE32-E72D297353CC}">
              <c16:uniqueId val="{00000001-0ACF-467D-82FE-A4E4C31C039B}"/>
            </c:ext>
          </c:extLst>
        </c:ser>
        <c:dLbls>
          <c:dLblPos val="t"/>
          <c:showLegendKey val="0"/>
          <c:showVal val="1"/>
          <c:showCatName val="0"/>
          <c:showSerName val="0"/>
          <c:showPercent val="0"/>
          <c:showBubbleSize val="0"/>
        </c:dLbls>
        <c:smooth val="0"/>
        <c:axId val="397232120"/>
        <c:axId val="397228184"/>
        <c:extLst/>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30000000000000004"/>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tr"/>
      <c:layout>
        <c:manualLayout>
          <c:xMode val="edge"/>
          <c:yMode val="edge"/>
          <c:x val="1.1169023052670552E-2"/>
          <c:y val="0.90689924642455633"/>
          <c:w val="0.97757869825253618"/>
          <c:h val="9.238792367985294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79104346217942E-3"/>
          <c:y val="2.5778830969162253E-2"/>
          <c:w val="0.9579838615163262"/>
          <c:h val="0.72999694455034869"/>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GM Sept '22 
(S3)</c:v>
                </c:pt>
                <c:pt idx="1">
                  <c:v>GM Nov '22
(S4)</c:v>
                </c:pt>
                <c:pt idx="2">
                  <c:v>GM Dec '22 
(S5)</c:v>
                </c:pt>
                <c:pt idx="3">
                  <c:v>GM March '23 
(S6)</c:v>
                </c:pt>
                <c:pt idx="4">
                  <c:v>GM May '23 
(S7)</c:v>
                </c:pt>
                <c:pt idx="5">
                  <c:v>GM July '23 
(S8)</c:v>
                </c:pt>
                <c:pt idx="6">
                  <c:v>GM Sept '23 
(S9)</c:v>
                </c:pt>
                <c:pt idx="7">
                  <c:v>GM Nov '23 
(S10)</c:v>
                </c:pt>
                <c:pt idx="8">
                  <c:v>GM Feb '24
(S11)</c:v>
                </c:pt>
                <c:pt idx="9">
                  <c:v>GB Benchmarking</c:v>
                </c:pt>
              </c:strCache>
            </c:strRef>
          </c:cat>
          <c:val>
            <c:numRef>
              <c:f>Sheet1!$B$2:$B$11</c:f>
              <c:numCache>
                <c:formatCode>0%</c:formatCode>
                <c:ptCount val="10"/>
                <c:pt idx="0">
                  <c:v>8.5642561321656901E-2</c:v>
                </c:pt>
                <c:pt idx="1">
                  <c:v>0.1</c:v>
                </c:pt>
                <c:pt idx="2">
                  <c:v>0.08</c:v>
                </c:pt>
                <c:pt idx="3">
                  <c:v>0.11</c:v>
                </c:pt>
                <c:pt idx="4">
                  <c:v>0.1</c:v>
                </c:pt>
                <c:pt idx="5">
                  <c:v>0.1</c:v>
                </c:pt>
                <c:pt idx="6">
                  <c:v>0.1</c:v>
                </c:pt>
                <c:pt idx="7">
                  <c:v>7.0000000000000007E-2</c:v>
                </c:pt>
                <c:pt idx="8">
                  <c:v>0.08</c:v>
                </c:pt>
                <c:pt idx="9">
                  <c:v>0.09</c:v>
                </c:pt>
              </c:numCache>
            </c:numRef>
          </c:val>
          <c:extLst>
            <c:ext xmlns:c16="http://schemas.microsoft.com/office/drawing/2014/chart" uri="{C3380CC4-5D6E-409C-BE32-E72D297353CC}">
              <c16:uniqueId val="{00000000-B360-433C-BC9B-0D539C483A71}"/>
            </c:ext>
          </c:extLst>
        </c:ser>
        <c:ser>
          <c:idx val="1"/>
          <c:order val="1"/>
          <c:tx>
            <c:strRef>
              <c:f>Sheet1!$C$1</c:f>
              <c:strCache>
                <c:ptCount val="1"/>
                <c:pt idx="0">
                  <c:v>No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GM Sept '22 
(S3)</c:v>
                </c:pt>
                <c:pt idx="1">
                  <c:v>GM Nov '22
(S4)</c:v>
                </c:pt>
                <c:pt idx="2">
                  <c:v>GM Dec '22 
(S5)</c:v>
                </c:pt>
                <c:pt idx="3">
                  <c:v>GM March '23 
(S6)</c:v>
                </c:pt>
                <c:pt idx="4">
                  <c:v>GM May '23 
(S7)</c:v>
                </c:pt>
                <c:pt idx="5">
                  <c:v>GM July '23 
(S8)</c:v>
                </c:pt>
                <c:pt idx="6">
                  <c:v>GM Sept '23 
(S9)</c:v>
                </c:pt>
                <c:pt idx="7">
                  <c:v>GM Nov '23 
(S10)</c:v>
                </c:pt>
                <c:pt idx="8">
                  <c:v>GM Feb '24
(S11)</c:v>
                </c:pt>
                <c:pt idx="9">
                  <c:v>GB Benchmarking</c:v>
                </c:pt>
              </c:strCache>
            </c:strRef>
          </c:cat>
          <c:val>
            <c:numRef>
              <c:f>Sheet1!$C$2:$C$11</c:f>
              <c:numCache>
                <c:formatCode>0%</c:formatCode>
                <c:ptCount val="10"/>
                <c:pt idx="0">
                  <c:v>0.43125620067057602</c:v>
                </c:pt>
                <c:pt idx="1">
                  <c:v>0.41303099817740302</c:v>
                </c:pt>
                <c:pt idx="2">
                  <c:v>0.39070608306839</c:v>
                </c:pt>
                <c:pt idx="3">
                  <c:v>0.40253008802643098</c:v>
                </c:pt>
                <c:pt idx="4">
                  <c:v>0.418501898502665</c:v>
                </c:pt>
                <c:pt idx="5">
                  <c:v>0.39394008668154901</c:v>
                </c:pt>
                <c:pt idx="6">
                  <c:v>0.38718135530606002</c:v>
                </c:pt>
                <c:pt idx="7">
                  <c:v>0.39</c:v>
                </c:pt>
                <c:pt idx="8">
                  <c:v>0.39</c:v>
                </c:pt>
                <c:pt idx="9">
                  <c:v>0.28999999999999998</c:v>
                </c:pt>
              </c:numCache>
            </c:numRef>
          </c:val>
          <c:extLst>
            <c:ext xmlns:c16="http://schemas.microsoft.com/office/drawing/2014/chart" uri="{C3380CC4-5D6E-409C-BE32-E72D297353CC}">
              <c16:uniqueId val="{00000001-B360-433C-BC9B-0D539C483A71}"/>
            </c:ext>
          </c:extLst>
        </c:ser>
        <c:ser>
          <c:idx val="2"/>
          <c:order val="2"/>
          <c:tx>
            <c:strRef>
              <c:f>Sheet1!$D$1</c:f>
              <c:strCache>
                <c:ptCount val="1"/>
                <c:pt idx="0">
                  <c:v>Yes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GM Sept '22 
(S3)</c:v>
                </c:pt>
                <c:pt idx="1">
                  <c:v>GM Nov '22
(S4)</c:v>
                </c:pt>
                <c:pt idx="2">
                  <c:v>GM Dec '22 
(S5)</c:v>
                </c:pt>
                <c:pt idx="3">
                  <c:v>GM March '23 
(S6)</c:v>
                </c:pt>
                <c:pt idx="4">
                  <c:v>GM May '23 
(S7)</c:v>
                </c:pt>
                <c:pt idx="5">
                  <c:v>GM July '23 
(S8)</c:v>
                </c:pt>
                <c:pt idx="6">
                  <c:v>GM Sept '23 
(S9)</c:v>
                </c:pt>
                <c:pt idx="7">
                  <c:v>GM Nov '23 
(S10)</c:v>
                </c:pt>
                <c:pt idx="8">
                  <c:v>GM Feb '24
(S11)</c:v>
                </c:pt>
                <c:pt idx="9">
                  <c:v>GB Benchmarking</c:v>
                </c:pt>
              </c:strCache>
            </c:strRef>
          </c:cat>
          <c:val>
            <c:numRef>
              <c:f>Sheet1!$D$2:$D$11</c:f>
              <c:numCache>
                <c:formatCode>0%</c:formatCode>
                <c:ptCount val="10"/>
                <c:pt idx="0">
                  <c:v>0.46664580157220398</c:v>
                </c:pt>
                <c:pt idx="1">
                  <c:v>0.48533339661461999</c:v>
                </c:pt>
                <c:pt idx="2">
                  <c:v>0.52971149417984298</c:v>
                </c:pt>
                <c:pt idx="3">
                  <c:v>0.48893158824072203</c:v>
                </c:pt>
                <c:pt idx="4">
                  <c:v>0.48103447973746699</c:v>
                </c:pt>
                <c:pt idx="5">
                  <c:v>0.49878089068915199</c:v>
                </c:pt>
                <c:pt idx="6">
                  <c:v>0.51949643212732299</c:v>
                </c:pt>
                <c:pt idx="7">
                  <c:v>0.52</c:v>
                </c:pt>
                <c:pt idx="8">
                  <c:v>0.52</c:v>
                </c:pt>
                <c:pt idx="9">
                  <c:v>0.59</c:v>
                </c:pt>
              </c:numCache>
            </c:numRef>
          </c:val>
          <c:extLst>
            <c:ext xmlns:c16="http://schemas.microsoft.com/office/drawing/2014/chart" uri="{C3380CC4-5D6E-409C-BE32-E72D297353CC}">
              <c16:uniqueId val="{00000002-B360-433C-BC9B-0D539C483A71}"/>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0.766059008515933"/>
          <c:y val="0.88101795144268591"/>
          <c:w val="0.23240818513518385"/>
          <c:h val="9.932599845154498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011378839562675E-2"/>
          <c:y val="2.7737651970716351E-3"/>
          <c:w val="0.92944747528990213"/>
          <c:h val="0.85398874326396468"/>
        </c:manualLayout>
      </c:layout>
      <c:lineChart>
        <c:grouping val="standard"/>
        <c:varyColors val="0"/>
        <c:ser>
          <c:idx val="0"/>
          <c:order val="0"/>
          <c:tx>
            <c:strRef>
              <c:f>Sheet1!$B$1</c:f>
              <c:strCache>
                <c:ptCount val="1"/>
                <c:pt idx="0">
                  <c:v>Walking more to save money</c:v>
                </c:pt>
              </c:strCache>
            </c:strRef>
          </c:tx>
          <c:spPr>
            <a:ln w="38100">
              <a:solidFill>
                <a:schemeClr val="accent1">
                  <a:lumMod val="75000"/>
                </a:schemeClr>
              </a:solidFill>
            </a:ln>
          </c:spPr>
          <c:marker>
            <c:symbol val="circle"/>
            <c:size val="3"/>
            <c:spPr>
              <a:solidFill>
                <a:schemeClr val="accent1">
                  <a:lumMod val="75000"/>
                </a:schemeClr>
              </a:solidFill>
              <a:ln w="38100">
                <a:solidFill>
                  <a:schemeClr val="accent1">
                    <a:lumMod val="75000"/>
                  </a:schemeClr>
                </a:solidFill>
              </a:ln>
            </c:spPr>
          </c:marker>
          <c:dPt>
            <c:idx val="1"/>
            <c:bubble3D val="0"/>
            <c:extLst>
              <c:ext xmlns:c16="http://schemas.microsoft.com/office/drawing/2014/chart" uri="{C3380CC4-5D6E-409C-BE32-E72D297353CC}">
                <c16:uniqueId val="{00000023-DBA1-48BA-ADF6-A437E15C2732}"/>
              </c:ext>
            </c:extLst>
          </c:dPt>
          <c:dPt>
            <c:idx val="2"/>
            <c:bubble3D val="0"/>
            <c:extLst>
              <c:ext xmlns:c16="http://schemas.microsoft.com/office/drawing/2014/chart" uri="{C3380CC4-5D6E-409C-BE32-E72D297353CC}">
                <c16:uniqueId val="{00000024-DBA1-48BA-ADF6-A437E15C2732}"/>
              </c:ext>
            </c:extLst>
          </c:dPt>
          <c:dPt>
            <c:idx val="3"/>
            <c:bubble3D val="0"/>
            <c:extLst>
              <c:ext xmlns:c16="http://schemas.microsoft.com/office/drawing/2014/chart" uri="{C3380CC4-5D6E-409C-BE32-E72D297353CC}">
                <c16:uniqueId val="{00000025-DBA1-48BA-ADF6-A437E15C2732}"/>
              </c:ext>
            </c:extLst>
          </c:dPt>
          <c:dLbls>
            <c:dLbl>
              <c:idx val="1"/>
              <c:delete val="1"/>
              <c:extLst>
                <c:ext xmlns:c15="http://schemas.microsoft.com/office/drawing/2012/chart" uri="{CE6537A1-D6FC-4f65-9D91-7224C49458BB}"/>
                <c:ext xmlns:c16="http://schemas.microsoft.com/office/drawing/2014/chart" uri="{C3380CC4-5D6E-409C-BE32-E72D297353CC}">
                  <c16:uniqueId val="{00000023-DBA1-48BA-ADF6-A437E15C2732}"/>
                </c:ext>
              </c:extLst>
            </c:dLbl>
            <c:dLbl>
              <c:idx val="2"/>
              <c:delete val="1"/>
              <c:extLst>
                <c:ext xmlns:c15="http://schemas.microsoft.com/office/drawing/2012/chart" uri="{CE6537A1-D6FC-4f65-9D91-7224C49458BB}"/>
                <c:ext xmlns:c16="http://schemas.microsoft.com/office/drawing/2014/chart" uri="{C3380CC4-5D6E-409C-BE32-E72D297353CC}">
                  <c16:uniqueId val="{00000024-DBA1-48BA-ADF6-A437E15C2732}"/>
                </c:ext>
              </c:extLst>
            </c:dLbl>
            <c:dLbl>
              <c:idx val="3"/>
              <c:delete val="1"/>
              <c:extLst>
                <c:ext xmlns:c15="http://schemas.microsoft.com/office/drawing/2012/chart" uri="{CE6537A1-D6FC-4f65-9D91-7224C49458BB}"/>
                <c:ext xmlns:c16="http://schemas.microsoft.com/office/drawing/2014/chart" uri="{C3380CC4-5D6E-409C-BE32-E72D297353CC}">
                  <c16:uniqueId val="{00000025-DBA1-48BA-ADF6-A437E15C2732}"/>
                </c:ext>
              </c:extLst>
            </c:dLbl>
            <c:spPr>
              <a:noFill/>
              <a:ln>
                <a:noFill/>
              </a:ln>
              <a:effectLst/>
            </c:spPr>
            <c:txPr>
              <a:bodyPr wrap="square" lIns="38100" tIns="19050" rIns="38100" bIns="19050" anchor="ctr">
                <a:spAutoFit/>
              </a:bodyPr>
              <a:lstStyle/>
              <a:p>
                <a:pPr>
                  <a:defRPr sz="1200" b="1">
                    <a:solidFill>
                      <a:schemeClr val="accent1">
                        <a:lumMod val="7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Sheet1!$B$2:$B$8</c:f>
              <c:numCache>
                <c:formatCode>0%</c:formatCode>
                <c:ptCount val="7"/>
                <c:pt idx="0">
                  <c:v>0.36</c:v>
                </c:pt>
                <c:pt idx="1">
                  <c:v>0.3</c:v>
                </c:pt>
                <c:pt idx="2">
                  <c:v>0.3</c:v>
                </c:pt>
                <c:pt idx="3">
                  <c:v>0.28999999999999998</c:v>
                </c:pt>
                <c:pt idx="4">
                  <c:v>0.28999999999999998</c:v>
                </c:pt>
                <c:pt idx="5">
                  <c:v>#N/A</c:v>
                </c:pt>
                <c:pt idx="6">
                  <c:v>0.3</c:v>
                </c:pt>
              </c:numCache>
            </c:numRef>
          </c:val>
          <c:smooth val="1"/>
          <c:extLst>
            <c:ext xmlns:c16="http://schemas.microsoft.com/office/drawing/2014/chart" uri="{C3380CC4-5D6E-409C-BE32-E72D297353CC}">
              <c16:uniqueId val="{00000003-DBA1-48BA-ADF6-A437E15C2732}"/>
            </c:ext>
          </c:extLst>
        </c:ser>
        <c:ser>
          <c:idx val="1"/>
          <c:order val="1"/>
          <c:tx>
            <c:strRef>
              <c:f>Sheet1!$C$1</c:f>
              <c:strCache>
                <c:ptCount val="1"/>
                <c:pt idx="0">
                  <c:v>Cycling more to save money</c:v>
                </c:pt>
              </c:strCache>
            </c:strRef>
          </c:tx>
          <c:spPr>
            <a:ln w="38100">
              <a:solidFill>
                <a:schemeClr val="accent5"/>
              </a:solidFill>
            </a:ln>
          </c:spPr>
          <c:marker>
            <c:symbol val="circle"/>
            <c:size val="3"/>
            <c:spPr>
              <a:solidFill>
                <a:schemeClr val="accent5"/>
              </a:solidFill>
              <a:ln w="38100">
                <a:solidFill>
                  <a:schemeClr val="accent5"/>
                </a:solidFill>
              </a:ln>
            </c:spPr>
          </c:marker>
          <c:dPt>
            <c:idx val="1"/>
            <c:bubble3D val="0"/>
            <c:extLst>
              <c:ext xmlns:c16="http://schemas.microsoft.com/office/drawing/2014/chart" uri="{C3380CC4-5D6E-409C-BE32-E72D297353CC}">
                <c16:uniqueId val="{0000002F-DBA1-48BA-ADF6-A437E15C2732}"/>
              </c:ext>
            </c:extLst>
          </c:dPt>
          <c:dPt>
            <c:idx val="2"/>
            <c:bubble3D val="0"/>
            <c:extLst>
              <c:ext xmlns:c16="http://schemas.microsoft.com/office/drawing/2014/chart" uri="{C3380CC4-5D6E-409C-BE32-E72D297353CC}">
                <c16:uniqueId val="{0000002E-DBA1-48BA-ADF6-A437E15C2732}"/>
              </c:ext>
            </c:extLst>
          </c:dPt>
          <c:dPt>
            <c:idx val="3"/>
            <c:bubble3D val="0"/>
            <c:extLst>
              <c:ext xmlns:c16="http://schemas.microsoft.com/office/drawing/2014/chart" uri="{C3380CC4-5D6E-409C-BE32-E72D297353CC}">
                <c16:uniqueId val="{0000002D-DBA1-48BA-ADF6-A437E15C2732}"/>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A1-48BA-ADF6-A437E15C2732}"/>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DBA1-48BA-ADF6-A437E15C2732}"/>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A1-48BA-ADF6-A437E15C2732}"/>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A1-48BA-ADF6-A437E15C2732}"/>
                </c:ext>
              </c:extLst>
            </c:dLbl>
            <c:spPr>
              <a:noFill/>
              <a:ln>
                <a:noFill/>
              </a:ln>
              <a:effectLst/>
            </c:spPr>
            <c:txPr>
              <a:bodyPr wrap="square" lIns="38100" tIns="19050" rIns="38100" bIns="19050" anchor="ctr">
                <a:spAutoFit/>
              </a:bodyPr>
              <a:lstStyle/>
              <a:p>
                <a:pPr>
                  <a:defRPr sz="1200" b="1">
                    <a:solidFill>
                      <a:srgbClr val="5B9BD5"/>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Sheet1!$C$2:$C$8</c:f>
              <c:numCache>
                <c:formatCode>0%</c:formatCode>
                <c:ptCount val="7"/>
                <c:pt idx="0">
                  <c:v>0.08</c:v>
                </c:pt>
                <c:pt idx="1">
                  <c:v>0.08</c:v>
                </c:pt>
                <c:pt idx="2">
                  <c:v>0.08</c:v>
                </c:pt>
                <c:pt idx="3">
                  <c:v>7.0000000000000007E-2</c:v>
                </c:pt>
                <c:pt idx="4">
                  <c:v>7.0000000000000007E-2</c:v>
                </c:pt>
                <c:pt idx="5">
                  <c:v>#N/A</c:v>
                </c:pt>
                <c:pt idx="6">
                  <c:v>0.06</c:v>
                </c:pt>
              </c:numCache>
            </c:numRef>
          </c:val>
          <c:smooth val="1"/>
          <c:extLst>
            <c:ext xmlns:c16="http://schemas.microsoft.com/office/drawing/2014/chart" uri="{C3380CC4-5D6E-409C-BE32-E72D297353CC}">
              <c16:uniqueId val="{00000007-DBA1-48BA-ADF6-A437E15C2732}"/>
            </c:ext>
          </c:extLst>
        </c:ser>
        <c:ser>
          <c:idx val="2"/>
          <c:order val="2"/>
          <c:tx>
            <c:strRef>
              <c:f>Sheet1!$D$1</c:f>
              <c:strCache>
                <c:ptCount val="1"/>
                <c:pt idx="0">
                  <c:v>Cutting back on non-essential journeys on public transport</c:v>
                </c:pt>
              </c:strCache>
            </c:strRef>
          </c:tx>
          <c:spPr>
            <a:ln w="38100">
              <a:solidFill>
                <a:schemeClr val="accent5">
                  <a:lumMod val="75000"/>
                </a:schemeClr>
              </a:solidFill>
            </a:ln>
          </c:spPr>
          <c:marker>
            <c:symbol val="circle"/>
            <c:size val="3"/>
            <c:spPr>
              <a:solidFill>
                <a:schemeClr val="accent5">
                  <a:lumMod val="75000"/>
                </a:schemeClr>
              </a:solidFill>
              <a:ln w="38100">
                <a:solidFill>
                  <a:schemeClr val="accent5">
                    <a:lumMod val="75000"/>
                  </a:schemeClr>
                </a:solidFill>
              </a:ln>
            </c:spPr>
          </c:marker>
          <c:dPt>
            <c:idx val="1"/>
            <c:bubble3D val="0"/>
            <c:extLst>
              <c:ext xmlns:c16="http://schemas.microsoft.com/office/drawing/2014/chart" uri="{C3380CC4-5D6E-409C-BE32-E72D297353CC}">
                <c16:uniqueId val="{00000029-DBA1-48BA-ADF6-A437E15C2732}"/>
              </c:ext>
            </c:extLst>
          </c:dPt>
          <c:dPt>
            <c:idx val="2"/>
            <c:bubble3D val="0"/>
            <c:extLst>
              <c:ext xmlns:c16="http://schemas.microsoft.com/office/drawing/2014/chart" uri="{C3380CC4-5D6E-409C-BE32-E72D297353CC}">
                <c16:uniqueId val="{00000027-DBA1-48BA-ADF6-A437E15C2732}"/>
              </c:ext>
            </c:extLst>
          </c:dPt>
          <c:dPt>
            <c:idx val="3"/>
            <c:bubble3D val="0"/>
            <c:extLst>
              <c:ext xmlns:c16="http://schemas.microsoft.com/office/drawing/2014/chart" uri="{C3380CC4-5D6E-409C-BE32-E72D297353CC}">
                <c16:uniqueId val="{00000026-DBA1-48BA-ADF6-A437E15C2732}"/>
              </c:ext>
            </c:extLst>
          </c:dPt>
          <c:dLbls>
            <c:dLbl>
              <c:idx val="1"/>
              <c:delete val="1"/>
              <c:extLst>
                <c:ext xmlns:c15="http://schemas.microsoft.com/office/drawing/2012/chart" uri="{CE6537A1-D6FC-4f65-9D91-7224C49458BB}"/>
                <c:ext xmlns:c16="http://schemas.microsoft.com/office/drawing/2014/chart" uri="{C3380CC4-5D6E-409C-BE32-E72D297353CC}">
                  <c16:uniqueId val="{00000029-DBA1-48BA-ADF6-A437E15C2732}"/>
                </c:ext>
              </c:extLst>
            </c:dLbl>
            <c:dLbl>
              <c:idx val="2"/>
              <c:delete val="1"/>
              <c:extLst>
                <c:ext xmlns:c15="http://schemas.microsoft.com/office/drawing/2012/chart" uri="{CE6537A1-D6FC-4f65-9D91-7224C49458BB}"/>
                <c:ext xmlns:c16="http://schemas.microsoft.com/office/drawing/2014/chart" uri="{C3380CC4-5D6E-409C-BE32-E72D297353CC}">
                  <c16:uniqueId val="{00000027-DBA1-48BA-ADF6-A437E15C2732}"/>
                </c:ext>
              </c:extLst>
            </c:dLbl>
            <c:dLbl>
              <c:idx val="3"/>
              <c:delete val="1"/>
              <c:extLst>
                <c:ext xmlns:c15="http://schemas.microsoft.com/office/drawing/2012/chart" uri="{CE6537A1-D6FC-4f65-9D91-7224C49458BB}"/>
                <c:ext xmlns:c16="http://schemas.microsoft.com/office/drawing/2014/chart" uri="{C3380CC4-5D6E-409C-BE32-E72D297353CC}">
                  <c16:uniqueId val="{00000026-DBA1-48BA-ADF6-A437E15C2732}"/>
                </c:ext>
              </c:extLst>
            </c:dLbl>
            <c:spPr>
              <a:noFill/>
              <a:ln>
                <a:noFill/>
              </a:ln>
              <a:effectLst/>
            </c:spPr>
            <c:txPr>
              <a:bodyPr wrap="square" lIns="38100" tIns="19050" rIns="38100" bIns="19050" anchor="ctr">
                <a:spAutoFit/>
              </a:bodyPr>
              <a:lstStyle/>
              <a:p>
                <a:pPr>
                  <a:defRPr sz="1200" b="1">
                    <a:solidFill>
                      <a:schemeClr val="accent5">
                        <a:lumMod val="7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Sheet1!$D$2:$D$8</c:f>
              <c:numCache>
                <c:formatCode>0%</c:formatCode>
                <c:ptCount val="7"/>
                <c:pt idx="0">
                  <c:v>0.26</c:v>
                </c:pt>
                <c:pt idx="1">
                  <c:v>0.21</c:v>
                </c:pt>
                <c:pt idx="2">
                  <c:v>0.23</c:v>
                </c:pt>
                <c:pt idx="3">
                  <c:v>0.24</c:v>
                </c:pt>
                <c:pt idx="4">
                  <c:v>0.24</c:v>
                </c:pt>
                <c:pt idx="5">
                  <c:v>#N/A</c:v>
                </c:pt>
                <c:pt idx="6">
                  <c:v>0.22</c:v>
                </c:pt>
              </c:numCache>
            </c:numRef>
          </c:val>
          <c:smooth val="1"/>
          <c:extLst>
            <c:ext xmlns:c16="http://schemas.microsoft.com/office/drawing/2014/chart" uri="{C3380CC4-5D6E-409C-BE32-E72D297353CC}">
              <c16:uniqueId val="{0000000B-DBA1-48BA-ADF6-A437E15C2732}"/>
            </c:ext>
          </c:extLst>
        </c:ser>
        <c:ser>
          <c:idx val="3"/>
          <c:order val="3"/>
          <c:tx>
            <c:strRef>
              <c:f>Sheet1!$E$1</c:f>
              <c:strCache>
                <c:ptCount val="1"/>
                <c:pt idx="0">
                  <c:v>Cutting back on non-essential journeys in my own vehicle </c:v>
                </c:pt>
              </c:strCache>
            </c:strRef>
          </c:tx>
          <c:spPr>
            <a:ln w="38100">
              <a:solidFill>
                <a:schemeClr val="accent1">
                  <a:lumMod val="50000"/>
                </a:schemeClr>
              </a:solidFill>
            </a:ln>
          </c:spPr>
          <c:marker>
            <c:symbol val="circle"/>
            <c:size val="3"/>
            <c:spPr>
              <a:solidFill>
                <a:schemeClr val="accent1">
                  <a:lumMod val="50000"/>
                </a:schemeClr>
              </a:solidFill>
              <a:ln w="38100">
                <a:solidFill>
                  <a:schemeClr val="accent1">
                    <a:lumMod val="50000"/>
                  </a:schemeClr>
                </a:solidFill>
              </a:ln>
            </c:spPr>
          </c:marker>
          <c:dPt>
            <c:idx val="1"/>
            <c:bubble3D val="0"/>
            <c:extLst>
              <c:ext xmlns:c16="http://schemas.microsoft.com/office/drawing/2014/chart" uri="{C3380CC4-5D6E-409C-BE32-E72D297353CC}">
                <c16:uniqueId val="{00000028-DBA1-48BA-ADF6-A437E15C2732}"/>
              </c:ext>
            </c:extLst>
          </c:dPt>
          <c:dPt>
            <c:idx val="2"/>
            <c:bubble3D val="0"/>
            <c:extLst>
              <c:ext xmlns:c16="http://schemas.microsoft.com/office/drawing/2014/chart" uri="{C3380CC4-5D6E-409C-BE32-E72D297353CC}">
                <c16:uniqueId val="{0000002A-DBA1-48BA-ADF6-A437E15C2732}"/>
              </c:ext>
            </c:extLst>
          </c:dPt>
          <c:dPt>
            <c:idx val="3"/>
            <c:bubble3D val="0"/>
            <c:extLst>
              <c:ext xmlns:c16="http://schemas.microsoft.com/office/drawing/2014/chart" uri="{C3380CC4-5D6E-409C-BE32-E72D297353CC}">
                <c16:uniqueId val="{0000002B-DBA1-48BA-ADF6-A437E15C2732}"/>
              </c:ext>
            </c:extLst>
          </c:dPt>
          <c:dLbls>
            <c:dLbl>
              <c:idx val="1"/>
              <c:delete val="1"/>
              <c:extLst>
                <c:ext xmlns:c15="http://schemas.microsoft.com/office/drawing/2012/chart" uri="{CE6537A1-D6FC-4f65-9D91-7224C49458BB}"/>
                <c:ext xmlns:c16="http://schemas.microsoft.com/office/drawing/2014/chart" uri="{C3380CC4-5D6E-409C-BE32-E72D297353CC}">
                  <c16:uniqueId val="{00000028-DBA1-48BA-ADF6-A437E15C2732}"/>
                </c:ext>
              </c:extLst>
            </c:dLbl>
            <c:dLbl>
              <c:idx val="2"/>
              <c:delete val="1"/>
              <c:extLst>
                <c:ext xmlns:c15="http://schemas.microsoft.com/office/drawing/2012/chart" uri="{CE6537A1-D6FC-4f65-9D91-7224C49458BB}"/>
                <c:ext xmlns:c16="http://schemas.microsoft.com/office/drawing/2014/chart" uri="{C3380CC4-5D6E-409C-BE32-E72D297353CC}">
                  <c16:uniqueId val="{0000002A-DBA1-48BA-ADF6-A437E15C2732}"/>
                </c:ext>
              </c:extLst>
            </c:dLbl>
            <c:dLbl>
              <c:idx val="3"/>
              <c:delete val="1"/>
              <c:extLst>
                <c:ext xmlns:c15="http://schemas.microsoft.com/office/drawing/2012/chart" uri="{CE6537A1-D6FC-4f65-9D91-7224C49458BB}"/>
                <c:ext xmlns:c16="http://schemas.microsoft.com/office/drawing/2014/chart" uri="{C3380CC4-5D6E-409C-BE32-E72D297353CC}">
                  <c16:uniqueId val="{0000002B-DBA1-48BA-ADF6-A437E15C2732}"/>
                </c:ext>
              </c:extLst>
            </c:dLbl>
            <c:dLbl>
              <c:idx val="6"/>
              <c:tx>
                <c:rich>
                  <a:bodyPr/>
                  <a:lstStyle/>
                  <a:p>
                    <a:fld id="{119C63E7-9CA5-4BDE-8784-36DA64AB7F74}" type="VALUE">
                      <a:rPr lang="en-US" smtClean="0"/>
                      <a:pPr/>
                      <a:t>[VALUE]</a:t>
                    </a:fld>
                    <a:r>
                      <a:rPr lang="en-US" dirty="0"/>
                      <a:t> (30%)</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3065-4A29-ADE2-7D2E78AAC551}"/>
                </c:ext>
              </c:extLst>
            </c:dLbl>
            <c:spPr>
              <a:noFill/>
              <a:ln>
                <a:noFill/>
              </a:ln>
              <a:effectLst/>
            </c:spPr>
            <c:txPr>
              <a:bodyPr wrap="square" lIns="38100" tIns="19050" rIns="38100" bIns="19050" anchor="ctr">
                <a:spAutoFit/>
              </a:bodyPr>
              <a:lstStyle/>
              <a:p>
                <a:pPr>
                  <a:defRPr sz="1200" b="1">
                    <a:solidFill>
                      <a:schemeClr val="accent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Sheet1!$E$2:$E$8</c:f>
              <c:numCache>
                <c:formatCode>0%</c:formatCode>
                <c:ptCount val="7"/>
                <c:pt idx="0">
                  <c:v>0.46</c:v>
                </c:pt>
                <c:pt idx="1">
                  <c:v>0.41</c:v>
                </c:pt>
                <c:pt idx="2">
                  <c:v>0.37</c:v>
                </c:pt>
                <c:pt idx="3">
                  <c:v>0.37</c:v>
                </c:pt>
                <c:pt idx="4">
                  <c:v>0.36</c:v>
                </c:pt>
                <c:pt idx="5">
                  <c:v>#N/A</c:v>
                </c:pt>
                <c:pt idx="6">
                  <c:v>0.36</c:v>
                </c:pt>
              </c:numCache>
            </c:numRef>
          </c:val>
          <c:smooth val="1"/>
          <c:extLst>
            <c:ext xmlns:c16="http://schemas.microsoft.com/office/drawing/2014/chart" uri="{C3380CC4-5D6E-409C-BE32-E72D297353CC}">
              <c16:uniqueId val="{0000000F-DBA1-48BA-ADF6-A437E15C2732}"/>
            </c:ext>
          </c:extLst>
        </c:ser>
        <c:dLbls>
          <c:showLegendKey val="0"/>
          <c:showVal val="0"/>
          <c:showCatName val="0"/>
          <c:showSerName val="0"/>
          <c:showPercent val="0"/>
          <c:showBubbleSize val="0"/>
        </c:dLbls>
        <c:marker val="1"/>
        <c:smooth val="0"/>
        <c:axId val="357045768"/>
        <c:axId val="357033616"/>
        <c:extLst/>
      </c:lineChart>
      <c:catAx>
        <c:axId val="357045768"/>
        <c:scaling>
          <c:orientation val="minMax"/>
        </c:scaling>
        <c:delete val="0"/>
        <c:axPos val="b"/>
        <c:numFmt formatCode="General" sourceLinked="1"/>
        <c:majorTickMark val="out"/>
        <c:minorTickMark val="none"/>
        <c:tickLblPos val="nextTo"/>
        <c:spPr>
          <a:ln>
            <a:noFill/>
          </a:ln>
        </c:spPr>
        <c:txPr>
          <a:bodyPr/>
          <a:lstStyle/>
          <a:p>
            <a:pPr>
              <a:defRPr lang="en-US" sz="1200" b="1" kern="1200">
                <a:solidFill>
                  <a:srgbClr val="5C5B5A"/>
                </a:solidFill>
                <a:latin typeface="Arial"/>
                <a:ea typeface="+mn-ea"/>
                <a:cs typeface="+mn-cs"/>
              </a:defRPr>
            </a:pPr>
            <a:endParaRPr lang="en-US"/>
          </a:p>
        </c:txPr>
        <c:crossAx val="357033616"/>
        <c:crosses val="autoZero"/>
        <c:auto val="1"/>
        <c:lblAlgn val="ctr"/>
        <c:lblOffset val="100"/>
        <c:noMultiLvlLbl val="0"/>
      </c:catAx>
      <c:valAx>
        <c:axId val="357033616"/>
        <c:scaling>
          <c:orientation val="minMax"/>
          <c:max val="0.5"/>
          <c:min val="0"/>
        </c:scaling>
        <c:delete val="1"/>
        <c:axPos val="l"/>
        <c:numFmt formatCode="0%" sourceLinked="1"/>
        <c:majorTickMark val="out"/>
        <c:minorTickMark val="none"/>
        <c:tickLblPos val="nextTo"/>
        <c:crossAx val="357045768"/>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685729847776357E-3"/>
          <c:y val="2.579233171394954E-4"/>
          <c:w val="0.9894680615655479"/>
          <c:h val="0.86634168018767499"/>
        </c:manualLayout>
      </c:layout>
      <c:lineChart>
        <c:grouping val="standard"/>
        <c:varyColors val="0"/>
        <c:ser>
          <c:idx val="0"/>
          <c:order val="0"/>
          <c:tx>
            <c:strRef>
              <c:f>Sheet1!$B$1</c:f>
              <c:strCache>
                <c:ptCount val="1"/>
                <c:pt idx="0">
                  <c:v>Spending less on non-essentials</c:v>
                </c:pt>
              </c:strCache>
            </c:strRef>
          </c:tx>
          <c:spPr>
            <a:ln w="38100">
              <a:solidFill>
                <a:schemeClr val="accent6">
                  <a:lumMod val="50000"/>
                </a:schemeClr>
              </a:solidFill>
            </a:ln>
          </c:spPr>
          <c:marker>
            <c:symbol val="circle"/>
            <c:size val="7"/>
            <c:spPr>
              <a:solidFill>
                <a:schemeClr val="accent6">
                  <a:lumMod val="50000"/>
                </a:schemeClr>
              </a:solidFill>
              <a:ln w="38100">
                <a:solidFill>
                  <a:schemeClr val="accent6">
                    <a:lumMod val="50000"/>
                  </a:schemeClr>
                </a:solidFill>
              </a:ln>
            </c:spPr>
          </c:marker>
          <c:dPt>
            <c:idx val="1"/>
            <c:bubble3D val="0"/>
            <c:extLst>
              <c:ext xmlns:c16="http://schemas.microsoft.com/office/drawing/2014/chart" uri="{C3380CC4-5D6E-409C-BE32-E72D297353CC}">
                <c16:uniqueId val="{0000001E-2521-4017-B168-E46A9D86A448}"/>
              </c:ext>
            </c:extLst>
          </c:dPt>
          <c:dPt>
            <c:idx val="2"/>
            <c:bubble3D val="0"/>
            <c:extLst>
              <c:ext xmlns:c16="http://schemas.microsoft.com/office/drawing/2014/chart" uri="{C3380CC4-5D6E-409C-BE32-E72D297353CC}">
                <c16:uniqueId val="{0000001F-2521-4017-B168-E46A9D86A448}"/>
              </c:ext>
            </c:extLst>
          </c:dPt>
          <c:dPt>
            <c:idx val="3"/>
            <c:bubble3D val="0"/>
            <c:extLst>
              <c:ext xmlns:c16="http://schemas.microsoft.com/office/drawing/2014/chart" uri="{C3380CC4-5D6E-409C-BE32-E72D297353CC}">
                <c16:uniqueId val="{00000020-2521-4017-B168-E46A9D86A448}"/>
              </c:ext>
            </c:extLst>
          </c:dPt>
          <c:dPt>
            <c:idx val="5"/>
            <c:bubble3D val="0"/>
            <c:extLst>
              <c:ext xmlns:c16="http://schemas.microsoft.com/office/drawing/2014/chart" uri="{C3380CC4-5D6E-409C-BE32-E72D297353CC}">
                <c16:uniqueId val="{00000019-2521-4017-B168-E46A9D86A448}"/>
              </c:ext>
            </c:extLst>
          </c:dPt>
          <c:dLbls>
            <c:dLbl>
              <c:idx val="0"/>
              <c:layout>
                <c:manualLayout>
                  <c:x val="-5.7834593295008313E-2"/>
                  <c:y val="-1.845126752994429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21-4017-B168-E46A9D86A448}"/>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521-4017-B168-E46A9D86A448}"/>
                </c:ext>
              </c:extLst>
            </c:dLbl>
            <c:dLbl>
              <c:idx val="6"/>
              <c:layout>
                <c:manualLayout>
                  <c:x val="-2.0205753207521163E-2"/>
                  <c:y val="-3.6749584035220072E-2"/>
                </c:manualLayout>
              </c:layout>
              <c:tx>
                <c:rich>
                  <a:bodyPr/>
                  <a:lstStyle/>
                  <a:p>
                    <a:fld id="{892432E9-6613-40F4-988D-59E032F0E1C7}" type="VALUE">
                      <a:rPr lang="en-US" smtClean="0"/>
                      <a:pPr/>
                      <a:t>[VALUE]</a:t>
                    </a:fld>
                    <a:r>
                      <a:rPr lang="en-US" baseline="0" dirty="0"/>
                      <a:t> (60%)</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521-4017-B168-E46A9D86A448}"/>
                </c:ext>
              </c:extLst>
            </c:dLbl>
            <c:spPr>
              <a:noFill/>
              <a:ln>
                <a:noFill/>
              </a:ln>
              <a:effectLst/>
            </c:spPr>
            <c:txPr>
              <a:bodyPr wrap="square" lIns="38100" tIns="19050" rIns="38100" bIns="19050" anchor="ctr">
                <a:spAutoFit/>
              </a:bodyPr>
              <a:lstStyle/>
              <a:p>
                <a:pPr>
                  <a:defRPr sz="1400" b="1">
                    <a:solidFill>
                      <a:schemeClr val="accent6">
                        <a:lumMod val="50000"/>
                      </a:schemeClr>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Sheet1!$B$2:$B$8</c:f>
              <c:numCache>
                <c:formatCode>0%</c:formatCode>
                <c:ptCount val="7"/>
                <c:pt idx="0">
                  <c:v>0.68</c:v>
                </c:pt>
                <c:pt idx="1">
                  <c:v>0.65</c:v>
                </c:pt>
                <c:pt idx="2">
                  <c:v>0.62</c:v>
                </c:pt>
                <c:pt idx="3">
                  <c:v>0.65</c:v>
                </c:pt>
                <c:pt idx="4">
                  <c:v>0.61</c:v>
                </c:pt>
                <c:pt idx="5">
                  <c:v>0.56000000000000005</c:v>
                </c:pt>
                <c:pt idx="6">
                  <c:v>0.6</c:v>
                </c:pt>
              </c:numCache>
            </c:numRef>
          </c:val>
          <c:smooth val="1"/>
          <c:extLst>
            <c:ext xmlns:c16="http://schemas.microsoft.com/office/drawing/2014/chart" uri="{C3380CC4-5D6E-409C-BE32-E72D297353CC}">
              <c16:uniqueId val="{00000002-2521-4017-B168-E46A9D86A448}"/>
            </c:ext>
          </c:extLst>
        </c:ser>
        <c:ser>
          <c:idx val="1"/>
          <c:order val="1"/>
          <c:tx>
            <c:strRef>
              <c:f>Sheet1!$C$1</c:f>
              <c:strCache>
                <c:ptCount val="1"/>
                <c:pt idx="0">
                  <c:v>Shopping around more </c:v>
                </c:pt>
              </c:strCache>
            </c:strRef>
          </c:tx>
          <c:spPr>
            <a:ln w="38100">
              <a:solidFill>
                <a:srgbClr val="00B050"/>
              </a:solidFill>
            </a:ln>
          </c:spPr>
          <c:marker>
            <c:symbol val="circle"/>
            <c:size val="7"/>
            <c:spPr>
              <a:solidFill>
                <a:srgbClr val="00B050"/>
              </a:solidFill>
              <a:ln w="38100">
                <a:solidFill>
                  <a:srgbClr val="00B050"/>
                </a:solidFill>
              </a:ln>
            </c:spPr>
          </c:marker>
          <c:dPt>
            <c:idx val="1"/>
            <c:bubble3D val="0"/>
            <c:extLst>
              <c:ext xmlns:c16="http://schemas.microsoft.com/office/drawing/2014/chart" uri="{C3380CC4-5D6E-409C-BE32-E72D297353CC}">
                <c16:uniqueId val="{00000026-2521-4017-B168-E46A9D86A448}"/>
              </c:ext>
            </c:extLst>
          </c:dPt>
          <c:dPt>
            <c:idx val="2"/>
            <c:bubble3D val="0"/>
            <c:extLst>
              <c:ext xmlns:c16="http://schemas.microsoft.com/office/drawing/2014/chart" uri="{C3380CC4-5D6E-409C-BE32-E72D297353CC}">
                <c16:uniqueId val="{00000025-2521-4017-B168-E46A9D86A448}"/>
              </c:ext>
            </c:extLst>
          </c:dPt>
          <c:dPt>
            <c:idx val="3"/>
            <c:bubble3D val="0"/>
            <c:extLst>
              <c:ext xmlns:c16="http://schemas.microsoft.com/office/drawing/2014/chart" uri="{C3380CC4-5D6E-409C-BE32-E72D297353CC}">
                <c16:uniqueId val="{00000024-2521-4017-B168-E46A9D86A448}"/>
              </c:ext>
            </c:extLst>
          </c:dPt>
          <c:dPt>
            <c:idx val="5"/>
            <c:bubble3D val="0"/>
            <c:extLst>
              <c:ext xmlns:c16="http://schemas.microsoft.com/office/drawing/2014/chart" uri="{C3380CC4-5D6E-409C-BE32-E72D297353CC}">
                <c16:uniqueId val="{00000018-2521-4017-B168-E46A9D86A448}"/>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21-4017-B168-E46A9D86A448}"/>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521-4017-B168-E46A9D86A448}"/>
                </c:ext>
              </c:extLst>
            </c:dLbl>
            <c:dLbl>
              <c:idx val="6"/>
              <c:layout>
                <c:manualLayout>
                  <c:x val="-1.4432680862515191E-3"/>
                  <c:y val="-3.9374554323450078E-2"/>
                </c:manualLayout>
              </c:layout>
              <c:tx>
                <c:rich>
                  <a:bodyPr/>
                  <a:lstStyle/>
                  <a:p>
                    <a:fld id="{F2E18CF4-ED1A-4C13-85E0-F9F14AE009CC}" type="VALUE">
                      <a:rPr lang="en-US" smtClean="0"/>
                      <a:pPr/>
                      <a:t>[VALUE]</a:t>
                    </a:fld>
                    <a:r>
                      <a:rPr lang="en-US" baseline="0" dirty="0"/>
                      <a:t> (49%)</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521-4017-B168-E46A9D86A448}"/>
                </c:ext>
              </c:extLst>
            </c:dLbl>
            <c:spPr>
              <a:noFill/>
              <a:ln>
                <a:noFill/>
              </a:ln>
              <a:effectLst/>
            </c:spPr>
            <c:txPr>
              <a:bodyPr wrap="square" lIns="38100" tIns="19050" rIns="38100" bIns="19050" anchor="ctr">
                <a:spAutoFit/>
              </a:bodyPr>
              <a:lstStyle/>
              <a:p>
                <a:pPr>
                  <a:defRPr sz="1400" b="1">
                    <a:solidFill>
                      <a:srgbClr val="00B05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Sheet1!$C$2:$C$8</c:f>
              <c:numCache>
                <c:formatCode>0%</c:formatCode>
                <c:ptCount val="7"/>
                <c:pt idx="0">
                  <c:v>0.51</c:v>
                </c:pt>
                <c:pt idx="1">
                  <c:v>0.51</c:v>
                </c:pt>
                <c:pt idx="2">
                  <c:v>0.47</c:v>
                </c:pt>
                <c:pt idx="3">
                  <c:v>0.51</c:v>
                </c:pt>
                <c:pt idx="4">
                  <c:v>0.49</c:v>
                </c:pt>
                <c:pt idx="5">
                  <c:v>0.5</c:v>
                </c:pt>
                <c:pt idx="6">
                  <c:v>0.51</c:v>
                </c:pt>
              </c:numCache>
            </c:numRef>
          </c:val>
          <c:smooth val="1"/>
          <c:extLst>
            <c:ext xmlns:c16="http://schemas.microsoft.com/office/drawing/2014/chart" uri="{C3380CC4-5D6E-409C-BE32-E72D297353CC}">
              <c16:uniqueId val="{00000005-2521-4017-B168-E46A9D86A448}"/>
            </c:ext>
          </c:extLst>
        </c:ser>
        <c:ser>
          <c:idx val="2"/>
          <c:order val="2"/>
          <c:tx>
            <c:strRef>
              <c:f>Sheet1!$D$1</c:f>
              <c:strCache>
                <c:ptCount val="1"/>
                <c:pt idx="0">
                  <c:v>Using less gas in my home</c:v>
                </c:pt>
              </c:strCache>
            </c:strRef>
          </c:tx>
          <c:spPr>
            <a:ln w="38100">
              <a:solidFill>
                <a:schemeClr val="accent6">
                  <a:lumMod val="75000"/>
                </a:schemeClr>
              </a:solidFill>
            </a:ln>
          </c:spPr>
          <c:marker>
            <c:symbol val="circle"/>
            <c:size val="7"/>
            <c:spPr>
              <a:solidFill>
                <a:schemeClr val="accent6">
                  <a:lumMod val="75000"/>
                </a:schemeClr>
              </a:solidFill>
              <a:ln w="38100">
                <a:solidFill>
                  <a:schemeClr val="accent6">
                    <a:lumMod val="75000"/>
                  </a:schemeClr>
                </a:solidFill>
              </a:ln>
            </c:spPr>
          </c:marker>
          <c:dPt>
            <c:idx val="1"/>
            <c:bubble3D val="0"/>
            <c:extLst>
              <c:ext xmlns:c16="http://schemas.microsoft.com/office/drawing/2014/chart" uri="{C3380CC4-5D6E-409C-BE32-E72D297353CC}">
                <c16:uniqueId val="{00000021-2521-4017-B168-E46A9D86A448}"/>
              </c:ext>
            </c:extLst>
          </c:dPt>
          <c:dPt>
            <c:idx val="2"/>
            <c:bubble3D val="0"/>
            <c:extLst>
              <c:ext xmlns:c16="http://schemas.microsoft.com/office/drawing/2014/chart" uri="{C3380CC4-5D6E-409C-BE32-E72D297353CC}">
                <c16:uniqueId val="{00000022-2521-4017-B168-E46A9D86A448}"/>
              </c:ext>
            </c:extLst>
          </c:dPt>
          <c:dPt>
            <c:idx val="3"/>
            <c:bubble3D val="0"/>
            <c:extLst>
              <c:ext xmlns:c16="http://schemas.microsoft.com/office/drawing/2014/chart" uri="{C3380CC4-5D6E-409C-BE32-E72D297353CC}">
                <c16:uniqueId val="{00000023-2521-4017-B168-E46A9D86A448}"/>
              </c:ext>
            </c:extLst>
          </c:dPt>
          <c:dPt>
            <c:idx val="5"/>
            <c:bubble3D val="0"/>
            <c:extLst>
              <c:ext xmlns:c16="http://schemas.microsoft.com/office/drawing/2014/chart" uri="{C3380CC4-5D6E-409C-BE32-E72D297353CC}">
                <c16:uniqueId val="{00000017-2521-4017-B168-E46A9D86A448}"/>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21-4017-B168-E46A9D86A448}"/>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521-4017-B168-E46A9D86A448}"/>
                </c:ext>
              </c:extLst>
            </c:dLbl>
            <c:dLbl>
              <c:idx val="5"/>
              <c:delete val="1"/>
              <c:extLst>
                <c:ext xmlns:c15="http://schemas.microsoft.com/office/drawing/2012/chart" uri="{CE6537A1-D6FC-4f65-9D91-7224C49458BB}"/>
                <c:ext xmlns:c16="http://schemas.microsoft.com/office/drawing/2014/chart" uri="{C3380CC4-5D6E-409C-BE32-E72D297353CC}">
                  <c16:uniqueId val="{00000017-2521-4017-B168-E46A9D86A448}"/>
                </c:ext>
              </c:extLst>
            </c:dLbl>
            <c:dLbl>
              <c:idx val="6"/>
              <c:layout>
                <c:manualLayout>
                  <c:x val="-2.3092289380024413E-2"/>
                  <c:y val="-2.3624732594070049E-2"/>
                </c:manualLayout>
              </c:layout>
              <c:tx>
                <c:rich>
                  <a:bodyPr/>
                  <a:lstStyle/>
                  <a:p>
                    <a:fld id="{68FE668D-A1CD-456A-9F9E-CCB62FE28D12}" type="VALUE">
                      <a:rPr lang="en-US" smtClean="0"/>
                      <a:pPr/>
                      <a:t>[VALUE]</a:t>
                    </a:fld>
                    <a:r>
                      <a:rPr lang="en-US" dirty="0"/>
                      <a:t> (44%)</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521-4017-B168-E46A9D86A448}"/>
                </c:ext>
              </c:extLst>
            </c:dLbl>
            <c:spPr>
              <a:noFill/>
              <a:ln>
                <a:noFill/>
              </a:ln>
              <a:effectLst/>
            </c:spPr>
            <c:txPr>
              <a:bodyPr wrap="square" lIns="38100" tIns="19050" rIns="38100" bIns="19050" anchor="ctr">
                <a:spAutoFit/>
              </a:bodyPr>
              <a:lstStyle/>
              <a:p>
                <a:pPr>
                  <a:defRPr sz="1400" b="1">
                    <a:solidFill>
                      <a:schemeClr val="accent6">
                        <a:lumMod val="75000"/>
                      </a:schemeClr>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Sheet1!$D$2:$D$8</c:f>
              <c:numCache>
                <c:formatCode>0%</c:formatCode>
                <c:ptCount val="7"/>
                <c:pt idx="0">
                  <c:v>0.62</c:v>
                </c:pt>
                <c:pt idx="1">
                  <c:v>0.63</c:v>
                </c:pt>
                <c:pt idx="2">
                  <c:v>0.56999999999999995</c:v>
                </c:pt>
                <c:pt idx="3">
                  <c:v>0.59</c:v>
                </c:pt>
                <c:pt idx="4">
                  <c:v>0.54</c:v>
                </c:pt>
                <c:pt idx="5">
                  <c:v>0.45</c:v>
                </c:pt>
                <c:pt idx="6">
                  <c:v>0.45</c:v>
                </c:pt>
              </c:numCache>
            </c:numRef>
          </c:val>
          <c:smooth val="1"/>
          <c:extLst>
            <c:ext xmlns:c16="http://schemas.microsoft.com/office/drawing/2014/chart" uri="{C3380CC4-5D6E-409C-BE32-E72D297353CC}">
              <c16:uniqueId val="{00000008-2521-4017-B168-E46A9D86A448}"/>
            </c:ext>
          </c:extLst>
        </c:ser>
        <c:ser>
          <c:idx val="3"/>
          <c:order val="3"/>
          <c:tx>
            <c:strRef>
              <c:f>Sheet1!$E$1</c:f>
              <c:strCache>
                <c:ptCount val="1"/>
                <c:pt idx="0">
                  <c:v>Spending less on food shopping and essentials</c:v>
                </c:pt>
              </c:strCache>
            </c:strRef>
          </c:tx>
          <c:spPr>
            <a:ln w="38100">
              <a:solidFill>
                <a:schemeClr val="accent6"/>
              </a:solidFill>
            </a:ln>
          </c:spPr>
          <c:marker>
            <c:symbol val="circle"/>
            <c:size val="7"/>
            <c:spPr>
              <a:solidFill>
                <a:schemeClr val="accent6"/>
              </a:solidFill>
              <a:ln w="38100">
                <a:solidFill>
                  <a:schemeClr val="accent6"/>
                </a:solidFill>
              </a:ln>
            </c:spPr>
          </c:marker>
          <c:dPt>
            <c:idx val="1"/>
            <c:bubble3D val="0"/>
            <c:extLst>
              <c:ext xmlns:c16="http://schemas.microsoft.com/office/drawing/2014/chart" uri="{C3380CC4-5D6E-409C-BE32-E72D297353CC}">
                <c16:uniqueId val="{00000029-2521-4017-B168-E46A9D86A448}"/>
              </c:ext>
            </c:extLst>
          </c:dPt>
          <c:dPt>
            <c:idx val="2"/>
            <c:bubble3D val="0"/>
            <c:extLst>
              <c:ext xmlns:c16="http://schemas.microsoft.com/office/drawing/2014/chart" uri="{C3380CC4-5D6E-409C-BE32-E72D297353CC}">
                <c16:uniqueId val="{00000028-2521-4017-B168-E46A9D86A448}"/>
              </c:ext>
            </c:extLst>
          </c:dPt>
          <c:dPt>
            <c:idx val="3"/>
            <c:bubble3D val="0"/>
            <c:extLst>
              <c:ext xmlns:c16="http://schemas.microsoft.com/office/drawing/2014/chart" uri="{C3380CC4-5D6E-409C-BE32-E72D297353CC}">
                <c16:uniqueId val="{00000027-2521-4017-B168-E46A9D86A448}"/>
              </c:ext>
            </c:extLst>
          </c:dPt>
          <c:dPt>
            <c:idx val="5"/>
            <c:bubble3D val="0"/>
            <c:extLst>
              <c:ext xmlns:c16="http://schemas.microsoft.com/office/drawing/2014/chart" uri="{C3380CC4-5D6E-409C-BE32-E72D297353CC}">
                <c16:uniqueId val="{00000016-2521-4017-B168-E46A9D86A448}"/>
              </c:ext>
            </c:extLst>
          </c:dPt>
          <c:dLbls>
            <c:dLbl>
              <c:idx val="0"/>
              <c:layout>
                <c:manualLayout>
                  <c:x val="-5.8821015892540851E-2"/>
                  <c:y val="-1.7780556617715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21-4017-B168-E46A9D86A448}"/>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521-4017-B168-E46A9D86A448}"/>
                </c:ext>
              </c:extLst>
            </c:dLbl>
            <c:dLbl>
              <c:idx val="5"/>
              <c:delete val="1"/>
              <c:extLst>
                <c:ext xmlns:c15="http://schemas.microsoft.com/office/drawing/2012/chart" uri="{CE6537A1-D6FC-4f65-9D91-7224C49458BB}"/>
                <c:ext xmlns:c16="http://schemas.microsoft.com/office/drawing/2014/chart" uri="{C3380CC4-5D6E-409C-BE32-E72D297353CC}">
                  <c16:uniqueId val="{00000016-2521-4017-B168-E46A9D86A448}"/>
                </c:ext>
              </c:extLst>
            </c:dLbl>
            <c:dLbl>
              <c:idx val="6"/>
              <c:layout>
                <c:manualLayout>
                  <c:x val="-2.886536172503049E-2"/>
                  <c:y val="3.9374554323450078E-2"/>
                </c:manualLayout>
              </c:layout>
              <c:tx>
                <c:rich>
                  <a:bodyPr/>
                  <a:lstStyle/>
                  <a:p>
                    <a:fld id="{5BB9E65C-99BD-497D-8928-624181620DE9}" type="VALUE">
                      <a:rPr lang="en-US" smtClean="0"/>
                      <a:pPr/>
                      <a:t>[VALUE]</a:t>
                    </a:fld>
                    <a:r>
                      <a:rPr lang="en-US" dirty="0"/>
                      <a:t> (40%)</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521-4017-B168-E46A9D86A448}"/>
                </c:ext>
              </c:extLst>
            </c:dLbl>
            <c:spPr>
              <a:noFill/>
              <a:ln>
                <a:noFill/>
              </a:ln>
              <a:effectLst/>
            </c:spPr>
            <c:txPr>
              <a:bodyPr wrap="square" lIns="38100" tIns="19050" rIns="38100" bIns="19050" anchor="ctr">
                <a:spAutoFit/>
              </a:bodyPr>
              <a:lstStyle/>
              <a:p>
                <a:pPr>
                  <a:defRPr sz="1400" b="1">
                    <a:solidFill>
                      <a:schemeClr val="accent6"/>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Sheet1!$E$2:$E$8</c:f>
              <c:numCache>
                <c:formatCode>0%</c:formatCode>
                <c:ptCount val="7"/>
                <c:pt idx="0">
                  <c:v>0.56000000000000005</c:v>
                </c:pt>
                <c:pt idx="1">
                  <c:v>0.49</c:v>
                </c:pt>
                <c:pt idx="2">
                  <c:v>0.46</c:v>
                </c:pt>
                <c:pt idx="3">
                  <c:v>0.46</c:v>
                </c:pt>
                <c:pt idx="4">
                  <c:v>0.47</c:v>
                </c:pt>
                <c:pt idx="5">
                  <c:v>0.43</c:v>
                </c:pt>
                <c:pt idx="6">
                  <c:v>0.43</c:v>
                </c:pt>
              </c:numCache>
            </c:numRef>
          </c:val>
          <c:smooth val="1"/>
          <c:extLst>
            <c:ext xmlns:c16="http://schemas.microsoft.com/office/drawing/2014/chart" uri="{C3380CC4-5D6E-409C-BE32-E72D297353CC}">
              <c16:uniqueId val="{0000000B-2521-4017-B168-E46A9D86A448}"/>
            </c:ext>
          </c:extLst>
        </c:ser>
        <c:ser>
          <c:idx val="4"/>
          <c:order val="4"/>
          <c:tx>
            <c:strRef>
              <c:f>Sheet1!$F$1</c:f>
              <c:strCache>
                <c:ptCount val="1"/>
                <c:pt idx="0">
                  <c:v>Cutting back on home broadband or mobile data plans</c:v>
                </c:pt>
              </c:strCache>
            </c:strRef>
          </c:tx>
          <c:spPr>
            <a:ln w="38100">
              <a:solidFill>
                <a:schemeClr val="accent6">
                  <a:lumMod val="60000"/>
                  <a:lumOff val="40000"/>
                </a:schemeClr>
              </a:solidFill>
            </a:ln>
          </c:spPr>
          <c:marker>
            <c:symbol val="circle"/>
            <c:size val="7"/>
            <c:spPr>
              <a:solidFill>
                <a:schemeClr val="accent6">
                  <a:lumMod val="60000"/>
                  <a:lumOff val="40000"/>
                </a:schemeClr>
              </a:solidFill>
              <a:ln w="38100">
                <a:solidFill>
                  <a:schemeClr val="accent6">
                    <a:lumMod val="60000"/>
                    <a:lumOff val="40000"/>
                  </a:schemeClr>
                </a:solidFill>
              </a:ln>
            </c:spPr>
          </c:marker>
          <c:dPt>
            <c:idx val="0"/>
            <c:bubble3D val="0"/>
            <c:spPr>
              <a:ln w="38100" cap="flat">
                <a:solidFill>
                  <a:schemeClr val="accent6">
                    <a:lumMod val="60000"/>
                    <a:lumOff val="40000"/>
                  </a:schemeClr>
                </a:solidFill>
              </a:ln>
            </c:spPr>
            <c:extLst>
              <c:ext xmlns:c16="http://schemas.microsoft.com/office/drawing/2014/chart" uri="{C3380CC4-5D6E-409C-BE32-E72D297353CC}">
                <c16:uniqueId val="{00000011-B671-43EE-9AED-57F4C704BCF5}"/>
              </c:ext>
            </c:extLst>
          </c:dPt>
          <c:dPt>
            <c:idx val="1"/>
            <c:bubble3D val="0"/>
            <c:spPr>
              <a:ln w="38100" cap="flat">
                <a:solidFill>
                  <a:schemeClr val="accent6">
                    <a:lumMod val="60000"/>
                    <a:lumOff val="40000"/>
                  </a:schemeClr>
                </a:solidFill>
              </a:ln>
            </c:spPr>
            <c:extLst>
              <c:ext xmlns:c16="http://schemas.microsoft.com/office/drawing/2014/chart" uri="{C3380CC4-5D6E-409C-BE32-E72D297353CC}">
                <c16:uniqueId val="{00000013-B671-43EE-9AED-57F4C704BCF5}"/>
              </c:ext>
            </c:extLst>
          </c:dPt>
          <c:dPt>
            <c:idx val="2"/>
            <c:bubble3D val="0"/>
            <c:spPr>
              <a:ln w="38100" cap="flat">
                <a:solidFill>
                  <a:schemeClr val="accent6">
                    <a:lumMod val="60000"/>
                    <a:lumOff val="40000"/>
                  </a:schemeClr>
                </a:solidFill>
              </a:ln>
            </c:spPr>
            <c:extLst>
              <c:ext xmlns:c16="http://schemas.microsoft.com/office/drawing/2014/chart" uri="{C3380CC4-5D6E-409C-BE32-E72D297353CC}">
                <c16:uniqueId val="{00000015-B671-43EE-9AED-57F4C704BCF5}"/>
              </c:ext>
            </c:extLst>
          </c:dPt>
          <c:dPt>
            <c:idx val="3"/>
            <c:bubble3D val="0"/>
            <c:spPr>
              <a:ln w="38100" cap="flat">
                <a:solidFill>
                  <a:schemeClr val="accent6">
                    <a:lumMod val="60000"/>
                    <a:lumOff val="40000"/>
                  </a:schemeClr>
                </a:solidFill>
              </a:ln>
            </c:spPr>
            <c:extLst>
              <c:ext xmlns:c16="http://schemas.microsoft.com/office/drawing/2014/chart" uri="{C3380CC4-5D6E-409C-BE32-E72D297353CC}">
                <c16:uniqueId val="{00000017-B671-43EE-9AED-57F4C704BCF5}"/>
              </c:ext>
            </c:extLst>
          </c:dPt>
          <c:dPt>
            <c:idx val="4"/>
            <c:bubble3D val="0"/>
            <c:spPr>
              <a:ln w="38100" cap="flat">
                <a:solidFill>
                  <a:schemeClr val="accent6">
                    <a:lumMod val="60000"/>
                    <a:lumOff val="40000"/>
                  </a:schemeClr>
                </a:solidFill>
              </a:ln>
            </c:spPr>
            <c:extLst>
              <c:ext xmlns:c16="http://schemas.microsoft.com/office/drawing/2014/chart" uri="{C3380CC4-5D6E-409C-BE32-E72D297353CC}">
                <c16:uniqueId val="{00000019-B671-43EE-9AED-57F4C704BCF5}"/>
              </c:ext>
            </c:extLst>
          </c:dPt>
          <c:dPt>
            <c:idx val="5"/>
            <c:bubble3D val="0"/>
            <c:extLst>
              <c:ext xmlns:c16="http://schemas.microsoft.com/office/drawing/2014/chart" uri="{C3380CC4-5D6E-409C-BE32-E72D297353CC}">
                <c16:uniqueId val="{00000018-B907-48E2-9A83-4B30A5C3FD98}"/>
              </c:ext>
            </c:extLst>
          </c:dPt>
          <c:dPt>
            <c:idx val="6"/>
            <c:bubble3D val="0"/>
            <c:spPr>
              <a:ln w="38100" cap="flat">
                <a:solidFill>
                  <a:schemeClr val="accent6">
                    <a:lumMod val="60000"/>
                    <a:lumOff val="40000"/>
                  </a:schemeClr>
                </a:solidFill>
              </a:ln>
            </c:spPr>
            <c:extLst>
              <c:ext xmlns:c16="http://schemas.microsoft.com/office/drawing/2014/chart" uri="{C3380CC4-5D6E-409C-BE32-E72D297353CC}">
                <c16:uniqueId val="{0000001C-B671-43EE-9AED-57F4C704BCF5}"/>
              </c:ext>
            </c:extLst>
          </c:dPt>
          <c:dLbls>
            <c:dLbl>
              <c:idx val="0"/>
              <c:layout>
                <c:manualLayout>
                  <c:x val="-4.623426802044784E-2"/>
                  <c:y val="-7.805448956936010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671-43EE-9AED-57F4C704BCF5}"/>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671-43EE-9AED-57F4C704BCF5}"/>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671-43EE-9AED-57F4C704BCF5}"/>
                </c:ext>
              </c:extLst>
            </c:dLbl>
            <c:spPr>
              <a:noFill/>
              <a:ln>
                <a:noFill/>
              </a:ln>
              <a:effectLst/>
            </c:spPr>
            <c:txPr>
              <a:bodyPr wrap="square" lIns="38100" tIns="19050" rIns="38100" bIns="19050" anchor="ctr">
                <a:spAutoFit/>
              </a:bodyPr>
              <a:lstStyle/>
              <a:p>
                <a:pPr>
                  <a:defRPr sz="1400" b="1">
                    <a:solidFill>
                      <a:schemeClr val="accent6">
                        <a:lumMod val="60000"/>
                        <a:lumOff val="4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Sheet1!$F$2:$F$8</c:f>
              <c:numCache>
                <c:formatCode>0%</c:formatCode>
                <c:ptCount val="7"/>
                <c:pt idx="0">
                  <c:v>0.16</c:v>
                </c:pt>
                <c:pt idx="1">
                  <c:v>0.12</c:v>
                </c:pt>
                <c:pt idx="2">
                  <c:v>0.14000000000000001</c:v>
                </c:pt>
                <c:pt idx="3">
                  <c:v>0.16</c:v>
                </c:pt>
                <c:pt idx="4">
                  <c:v>0.17</c:v>
                </c:pt>
                <c:pt idx="5">
                  <c:v>0.15</c:v>
                </c:pt>
                <c:pt idx="6">
                  <c:v>0.17</c:v>
                </c:pt>
              </c:numCache>
            </c:numRef>
          </c:val>
          <c:smooth val="1"/>
          <c:extLst>
            <c:ext xmlns:c16="http://schemas.microsoft.com/office/drawing/2014/chart" uri="{C3380CC4-5D6E-409C-BE32-E72D297353CC}">
              <c16:uniqueId val="{0000000E-2521-4017-B168-E46A9D86A448}"/>
            </c:ext>
          </c:extLst>
        </c:ser>
        <c:ser>
          <c:idx val="5"/>
          <c:order val="5"/>
          <c:tx>
            <c:strRef>
              <c:f>Sheet1!$G$1</c:f>
              <c:strCache>
                <c:ptCount val="1"/>
                <c:pt idx="0">
                  <c:v>Making energy efficiency improvements to my home</c:v>
                </c:pt>
              </c:strCache>
            </c:strRef>
          </c:tx>
          <c:spPr>
            <a:ln w="38100">
              <a:solidFill>
                <a:srgbClr val="92D050"/>
              </a:solidFill>
            </a:ln>
          </c:spPr>
          <c:marker>
            <c:symbol val="circle"/>
            <c:size val="7"/>
            <c:spPr>
              <a:solidFill>
                <a:srgbClr val="92D050"/>
              </a:solidFill>
              <a:ln w="38100">
                <a:solidFill>
                  <a:srgbClr val="92D050"/>
                </a:solidFill>
              </a:ln>
            </c:spPr>
          </c:marker>
          <c:dLbls>
            <c:dLbl>
              <c:idx val="1"/>
              <c:delete val="1"/>
              <c:extLst>
                <c:ext xmlns:c15="http://schemas.microsoft.com/office/drawing/2012/chart" uri="{CE6537A1-D6FC-4f65-9D91-7224C49458BB}"/>
                <c:ext xmlns:c16="http://schemas.microsoft.com/office/drawing/2014/chart" uri="{C3380CC4-5D6E-409C-BE32-E72D297353CC}">
                  <c16:uniqueId val="{00000013-2521-4017-B168-E46A9D86A448}"/>
                </c:ext>
              </c:extLst>
            </c:dLbl>
            <c:dLbl>
              <c:idx val="2"/>
              <c:delete val="1"/>
              <c:extLst>
                <c:ext xmlns:c15="http://schemas.microsoft.com/office/drawing/2012/chart" uri="{CE6537A1-D6FC-4f65-9D91-7224C49458BB}"/>
                <c:ext xmlns:c16="http://schemas.microsoft.com/office/drawing/2014/chart" uri="{C3380CC4-5D6E-409C-BE32-E72D297353CC}">
                  <c16:uniqueId val="{00000012-2521-4017-B168-E46A9D86A448}"/>
                </c:ext>
              </c:extLst>
            </c:dLbl>
            <c:dLbl>
              <c:idx val="3"/>
              <c:delete val="1"/>
              <c:extLst>
                <c:ext xmlns:c15="http://schemas.microsoft.com/office/drawing/2012/chart" uri="{CE6537A1-D6FC-4f65-9D91-7224C49458BB}"/>
                <c:ext xmlns:c16="http://schemas.microsoft.com/office/drawing/2014/chart" uri="{C3380CC4-5D6E-409C-BE32-E72D297353CC}">
                  <c16:uniqueId val="{00000010-2521-4017-B168-E46A9D86A448}"/>
                </c:ext>
              </c:extLst>
            </c:dLbl>
            <c:dLbl>
              <c:idx val="6"/>
              <c:layout>
                <c:manualLayout>
                  <c:x val="-1.0102876603760634E-2"/>
                  <c:y val="-3.6898401248411164E-2"/>
                </c:manualLayout>
              </c:layout>
              <c:tx>
                <c:rich>
                  <a:bodyPr/>
                  <a:lstStyle/>
                  <a:p>
                    <a:fld id="{BFF2D81B-EEA3-40D9-BC8C-FA4968AF09B8}" type="VALUE">
                      <a:rPr lang="en-US" smtClean="0"/>
                      <a:pPr/>
                      <a:t>[VALUE]</a:t>
                    </a:fld>
                    <a:r>
                      <a:rPr lang="en-US" dirty="0"/>
                      <a:t> (22%)</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2521-4017-B168-E46A9D86A448}"/>
                </c:ext>
              </c:extLst>
            </c:dLbl>
            <c:spPr>
              <a:noFill/>
              <a:ln>
                <a:noFill/>
              </a:ln>
              <a:effectLst/>
            </c:spPr>
            <c:txPr>
              <a:bodyPr wrap="square" lIns="38100" tIns="19050" rIns="38100" bIns="19050" anchor="ctr">
                <a:spAutoFit/>
              </a:bodyPr>
              <a:lstStyle/>
              <a:p>
                <a:pPr>
                  <a:defRPr sz="1400" b="1">
                    <a:solidFill>
                      <a:schemeClr val="accent6"/>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Sheet1!$G$2:$G$8</c:f>
              <c:numCache>
                <c:formatCode>0%</c:formatCode>
                <c:ptCount val="7"/>
                <c:pt idx="0">
                  <c:v>0.36</c:v>
                </c:pt>
                <c:pt idx="1">
                  <c:v>0.35</c:v>
                </c:pt>
                <c:pt idx="2">
                  <c:v>0.33</c:v>
                </c:pt>
                <c:pt idx="3">
                  <c:v>0.34</c:v>
                </c:pt>
                <c:pt idx="4">
                  <c:v>0.32</c:v>
                </c:pt>
                <c:pt idx="5">
                  <c:v>#N/A</c:v>
                </c:pt>
                <c:pt idx="6">
                  <c:v>0.27</c:v>
                </c:pt>
              </c:numCache>
            </c:numRef>
          </c:val>
          <c:smooth val="1"/>
          <c:extLst>
            <c:ext xmlns:c16="http://schemas.microsoft.com/office/drawing/2014/chart" uri="{C3380CC4-5D6E-409C-BE32-E72D297353CC}">
              <c16:uniqueId val="{0000000F-2521-4017-B168-E46A9D86A448}"/>
            </c:ext>
          </c:extLst>
        </c:ser>
        <c:dLbls>
          <c:showLegendKey val="0"/>
          <c:showVal val="0"/>
          <c:showCatName val="0"/>
          <c:showSerName val="0"/>
          <c:showPercent val="0"/>
          <c:showBubbleSize val="0"/>
        </c:dLbls>
        <c:marker val="1"/>
        <c:smooth val="0"/>
        <c:axId val="357045768"/>
        <c:axId val="357033616"/>
      </c:lineChart>
      <c:catAx>
        <c:axId val="357045768"/>
        <c:scaling>
          <c:orientation val="minMax"/>
        </c:scaling>
        <c:delete val="0"/>
        <c:axPos val="b"/>
        <c:numFmt formatCode="General" sourceLinked="1"/>
        <c:majorTickMark val="out"/>
        <c:minorTickMark val="none"/>
        <c:tickLblPos val="nextTo"/>
        <c:spPr>
          <a:ln>
            <a:noFill/>
          </a:ln>
        </c:spPr>
        <c:txPr>
          <a:bodyPr/>
          <a:lstStyle/>
          <a:p>
            <a:pPr>
              <a:defRPr sz="1200" b="1">
                <a:solidFill>
                  <a:schemeClr val="tx1">
                    <a:lumMod val="65000"/>
                    <a:lumOff val="35000"/>
                  </a:schemeClr>
                </a:solidFill>
              </a:defRPr>
            </a:pPr>
            <a:endParaRPr lang="en-US"/>
          </a:p>
        </c:txPr>
        <c:crossAx val="357033616"/>
        <c:crosses val="autoZero"/>
        <c:auto val="1"/>
        <c:lblAlgn val="ctr"/>
        <c:lblOffset val="100"/>
        <c:noMultiLvlLbl val="0"/>
      </c:catAx>
      <c:valAx>
        <c:axId val="357033616"/>
        <c:scaling>
          <c:orientation val="minMax"/>
          <c:max val="0.70000000000000007"/>
          <c:min val="0"/>
        </c:scaling>
        <c:delete val="1"/>
        <c:axPos val="l"/>
        <c:numFmt formatCode="0%" sourceLinked="1"/>
        <c:majorTickMark val="out"/>
        <c:minorTickMark val="none"/>
        <c:tickLblPos val="nextTo"/>
        <c:crossAx val="357045768"/>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512727450575328E-2"/>
          <c:w val="1"/>
          <c:h val="0.86573720473462146"/>
        </c:manualLayout>
      </c:layout>
      <c:lineChart>
        <c:grouping val="stacked"/>
        <c:varyColors val="0"/>
        <c:ser>
          <c:idx val="0"/>
          <c:order val="0"/>
          <c:tx>
            <c:strRef>
              <c:f>Sheet1!$C$1</c:f>
              <c:strCache>
                <c:ptCount val="1"/>
                <c:pt idx="0">
                  <c:v>Low (2-3)</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8"/>
                <c:pt idx="0">
                  <c:v>Nov '22
(S4)</c:v>
                </c:pt>
                <c:pt idx="1">
                  <c:v>Dec '22
(S5)</c:v>
                </c:pt>
                <c:pt idx="2">
                  <c:v>Mar '23 
(S6)</c:v>
                </c:pt>
                <c:pt idx="3">
                  <c:v>May '23 
(S7)</c:v>
                </c:pt>
                <c:pt idx="4">
                  <c:v>July '23 
(S8)</c:v>
                </c:pt>
                <c:pt idx="5">
                  <c:v>Sept '23
(S9)</c:v>
                </c:pt>
                <c:pt idx="6">
                  <c:v>Nov '23 
(S10)</c:v>
                </c:pt>
                <c:pt idx="7">
                  <c:v>Feb '24
(S11)</c:v>
                </c:pt>
              </c:strCache>
            </c:strRef>
          </c:cat>
          <c:val>
            <c:numRef>
              <c:f>Sheet1!$C$5:$C$12</c:f>
              <c:numCache>
                <c:formatCode>0%</c:formatCode>
                <c:ptCount val="8"/>
                <c:pt idx="0">
                  <c:v>0.18</c:v>
                </c:pt>
                <c:pt idx="1">
                  <c:v>0.16</c:v>
                </c:pt>
                <c:pt idx="2">
                  <c:v>0.18</c:v>
                </c:pt>
                <c:pt idx="3">
                  <c:v>0.18</c:v>
                </c:pt>
                <c:pt idx="4">
                  <c:v>0.18</c:v>
                </c:pt>
                <c:pt idx="5">
                  <c:v>0.17</c:v>
                </c:pt>
                <c:pt idx="6">
                  <c:v>0.19</c:v>
                </c:pt>
                <c:pt idx="7">
                  <c:v>0.2</c:v>
                </c:pt>
              </c:numCache>
            </c:numRef>
          </c:val>
          <c:smooth val="0"/>
          <c:extLst>
            <c:ext xmlns:c16="http://schemas.microsoft.com/office/drawing/2014/chart" uri="{C3380CC4-5D6E-409C-BE32-E72D297353CC}">
              <c16:uniqueId val="{00000000-EAB9-4BFF-8FA7-505BE35F9822}"/>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739588922561518"/>
          <c:y val="0.25938963695014988"/>
          <c:w val="0.71238032260529227"/>
          <c:h val="0.60909460802178028"/>
        </c:manualLayout>
      </c:layout>
      <c:lineChart>
        <c:grouping val="standard"/>
        <c:varyColors val="0"/>
        <c:ser>
          <c:idx val="0"/>
          <c:order val="0"/>
          <c:tx>
            <c:strRef>
              <c:f>Sheet1!$B$1</c:f>
              <c:strCache>
                <c:ptCount val="1"/>
                <c:pt idx="0">
                  <c:v>Using my savings </c:v>
                </c:pt>
              </c:strCache>
            </c:strRef>
          </c:tx>
          <c:spPr>
            <a:ln w="38100">
              <a:solidFill>
                <a:srgbClr val="843C0C"/>
              </a:solidFill>
            </a:ln>
          </c:spPr>
          <c:marker>
            <c:symbol val="circle"/>
            <c:size val="7"/>
            <c:spPr>
              <a:solidFill>
                <a:srgbClr val="843C0C"/>
              </a:solidFill>
              <a:ln>
                <a:solidFill>
                  <a:srgbClr val="843C0C"/>
                </a:solidFill>
              </a:ln>
            </c:spPr>
          </c:marker>
          <c:dPt>
            <c:idx val="0"/>
            <c:bubble3D val="0"/>
            <c:extLst>
              <c:ext xmlns:c16="http://schemas.microsoft.com/office/drawing/2014/chart" uri="{C3380CC4-5D6E-409C-BE32-E72D297353CC}">
                <c16:uniqueId val="{00000000-373D-49E1-8241-25B87E844779}"/>
              </c:ext>
            </c:extLst>
          </c:dPt>
          <c:dPt>
            <c:idx val="4"/>
            <c:bubble3D val="0"/>
            <c:extLst>
              <c:ext xmlns:c16="http://schemas.microsoft.com/office/drawing/2014/chart" uri="{C3380CC4-5D6E-409C-BE32-E72D297353CC}">
                <c16:uniqueId val="{0000001D-373D-49E1-8241-25B87E844779}"/>
              </c:ext>
            </c:extLst>
          </c:dPt>
          <c:dPt>
            <c:idx val="5"/>
            <c:bubble3D val="0"/>
            <c:extLst>
              <c:ext xmlns:c16="http://schemas.microsoft.com/office/drawing/2014/chart" uri="{C3380CC4-5D6E-409C-BE32-E72D297353CC}">
                <c16:uniqueId val="{00000012-373D-49E1-8241-25B87E844779}"/>
              </c:ext>
            </c:extLst>
          </c:dPt>
          <c:dPt>
            <c:idx val="6"/>
            <c:bubble3D val="0"/>
            <c:extLst>
              <c:ext xmlns:c16="http://schemas.microsoft.com/office/drawing/2014/chart" uri="{C3380CC4-5D6E-409C-BE32-E72D297353CC}">
                <c16:uniqueId val="{00000001-373D-49E1-8241-25B87E844779}"/>
              </c:ext>
            </c:extLst>
          </c:dPt>
          <c:dLbls>
            <c:dLbl>
              <c:idx val="0"/>
              <c:layout>
                <c:manualLayout>
                  <c:x val="-4.3401920438957478E-2"/>
                  <c:y val="-1.75866459658150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3D-49E1-8241-25B87E844779}"/>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73D-49E1-8241-25B87E844779}"/>
                </c:ext>
              </c:extLst>
            </c:dLbl>
            <c:dLbl>
              <c:idx val="6"/>
              <c:tx>
                <c:rich>
                  <a:bodyPr/>
                  <a:lstStyle/>
                  <a:p>
                    <a:fld id="{7023CCF8-E66F-4E8D-8325-CACFC9479BE7}" type="VALUE">
                      <a:rPr lang="en-US" smtClean="0"/>
                      <a:pPr/>
                      <a:t>[VALUE]</a:t>
                    </a:fld>
                    <a:r>
                      <a:rPr lang="en-US" dirty="0"/>
                      <a:t> (26%)</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73D-49E1-8241-25B87E844779}"/>
                </c:ext>
              </c:extLst>
            </c:dLbl>
            <c:spPr>
              <a:noFill/>
              <a:ln>
                <a:noFill/>
              </a:ln>
              <a:effectLst/>
            </c:spPr>
            <c:txPr>
              <a:bodyPr wrap="square" lIns="38100" tIns="19050" rIns="38100" bIns="19050" anchor="ctr">
                <a:spAutoFit/>
              </a:bodyPr>
              <a:lstStyle/>
              <a:p>
                <a:pPr>
                  <a:defRPr sz="1400" b="1">
                    <a:solidFill>
                      <a:schemeClr val="accent2">
                        <a:lumMod val="50000"/>
                      </a:schemeClr>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Sheet1!$B$2:$B$8</c:f>
              <c:numCache>
                <c:formatCode>0%</c:formatCode>
                <c:ptCount val="7"/>
                <c:pt idx="0">
                  <c:v>0.36</c:v>
                </c:pt>
                <c:pt idx="1">
                  <c:v>0.35</c:v>
                </c:pt>
                <c:pt idx="2">
                  <c:v>0.33</c:v>
                </c:pt>
                <c:pt idx="3">
                  <c:v>0.33</c:v>
                </c:pt>
                <c:pt idx="4">
                  <c:v>0.32</c:v>
                </c:pt>
                <c:pt idx="5">
                  <c:v>0.33</c:v>
                </c:pt>
                <c:pt idx="6">
                  <c:v>0.3</c:v>
                </c:pt>
              </c:numCache>
            </c:numRef>
          </c:val>
          <c:smooth val="1"/>
          <c:extLst>
            <c:ext xmlns:c16="http://schemas.microsoft.com/office/drawing/2014/chart" uri="{C3380CC4-5D6E-409C-BE32-E72D297353CC}">
              <c16:uniqueId val="{00000002-373D-49E1-8241-25B87E844779}"/>
            </c:ext>
          </c:extLst>
        </c:ser>
        <c:ser>
          <c:idx val="1"/>
          <c:order val="1"/>
          <c:tx>
            <c:strRef>
              <c:f>Sheet1!$C$1</c:f>
              <c:strCache>
                <c:ptCount val="1"/>
                <c:pt idx="0">
                  <c:v>Using more credit than usual</c:v>
                </c:pt>
              </c:strCache>
            </c:strRef>
          </c:tx>
          <c:spPr>
            <a:ln w="38100">
              <a:solidFill>
                <a:schemeClr val="accent2"/>
              </a:solidFill>
            </a:ln>
          </c:spPr>
          <c:marker>
            <c:symbol val="circle"/>
            <c:size val="7"/>
            <c:spPr>
              <a:solidFill>
                <a:schemeClr val="accent2"/>
              </a:solidFill>
              <a:ln w="25400">
                <a:solidFill>
                  <a:schemeClr val="accent2"/>
                </a:solidFill>
              </a:ln>
            </c:spPr>
          </c:marker>
          <c:dPt>
            <c:idx val="1"/>
            <c:bubble3D val="0"/>
            <c:extLst>
              <c:ext xmlns:c16="http://schemas.microsoft.com/office/drawing/2014/chart" uri="{C3380CC4-5D6E-409C-BE32-E72D297353CC}">
                <c16:uniqueId val="{0000001A-373D-49E1-8241-25B87E844779}"/>
              </c:ext>
            </c:extLst>
          </c:dPt>
          <c:dPt>
            <c:idx val="2"/>
            <c:bubble3D val="0"/>
            <c:extLst>
              <c:ext xmlns:c16="http://schemas.microsoft.com/office/drawing/2014/chart" uri="{C3380CC4-5D6E-409C-BE32-E72D297353CC}">
                <c16:uniqueId val="{00000019-373D-49E1-8241-25B87E844779}"/>
              </c:ext>
            </c:extLst>
          </c:dPt>
          <c:dPt>
            <c:idx val="3"/>
            <c:bubble3D val="0"/>
            <c:extLst>
              <c:ext xmlns:c16="http://schemas.microsoft.com/office/drawing/2014/chart" uri="{C3380CC4-5D6E-409C-BE32-E72D297353CC}">
                <c16:uniqueId val="{00000018-373D-49E1-8241-25B87E844779}"/>
              </c:ext>
            </c:extLst>
          </c:dPt>
          <c:dPt>
            <c:idx val="5"/>
            <c:bubble3D val="0"/>
            <c:extLst>
              <c:ext xmlns:c16="http://schemas.microsoft.com/office/drawing/2014/chart" uri="{C3380CC4-5D6E-409C-BE32-E72D297353CC}">
                <c16:uniqueId val="{00000013-373D-49E1-8241-25B87E844779}"/>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3D-49E1-8241-25B87E844779}"/>
                </c:ext>
              </c:extLst>
            </c:dLbl>
            <c:dLbl>
              <c:idx val="4"/>
              <c:layout>
                <c:manualLayout>
                  <c:x val="-2.1854927825762857E-2"/>
                  <c:y val="2.80995218800202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9CD-4964-A345-504AF29AB6AA}"/>
                </c:ext>
              </c:extLst>
            </c:dLbl>
            <c:dLbl>
              <c:idx val="6"/>
              <c:tx>
                <c:rich>
                  <a:bodyPr/>
                  <a:lstStyle/>
                  <a:p>
                    <a:fld id="{60C7223A-D006-4956-B44C-6B368E0967BE}" type="VALUE">
                      <a:rPr lang="en-US" smtClean="0"/>
                      <a:pPr/>
                      <a:t>[VALUE]</a:t>
                    </a:fld>
                    <a:r>
                      <a:rPr lang="en-US" dirty="0"/>
                      <a:t> (18%)</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73D-49E1-8241-25B87E844779}"/>
                </c:ext>
              </c:extLst>
            </c:dLbl>
            <c:spPr>
              <a:noFill/>
              <a:ln>
                <a:noFill/>
              </a:ln>
              <a:effectLst/>
            </c:spPr>
            <c:txPr>
              <a:bodyPr wrap="square" lIns="38100" tIns="19050" rIns="38100" bIns="19050" anchor="ctr">
                <a:spAutoFit/>
              </a:bodyPr>
              <a:lstStyle/>
              <a:p>
                <a:pPr>
                  <a:defRPr sz="1400" b="1">
                    <a:solidFill>
                      <a:schemeClr val="accent2"/>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Sheet1!$C$2:$C$8</c:f>
              <c:numCache>
                <c:formatCode>0%</c:formatCode>
                <c:ptCount val="7"/>
                <c:pt idx="0">
                  <c:v>0.2</c:v>
                </c:pt>
                <c:pt idx="1">
                  <c:v>0.2</c:v>
                </c:pt>
                <c:pt idx="2">
                  <c:v>0.18</c:v>
                </c:pt>
                <c:pt idx="3">
                  <c:v>0.2</c:v>
                </c:pt>
                <c:pt idx="4">
                  <c:v>0.19</c:v>
                </c:pt>
                <c:pt idx="5">
                  <c:v>0.2</c:v>
                </c:pt>
                <c:pt idx="6">
                  <c:v>0.18</c:v>
                </c:pt>
              </c:numCache>
            </c:numRef>
          </c:val>
          <c:smooth val="1"/>
          <c:extLst>
            <c:ext xmlns:c16="http://schemas.microsoft.com/office/drawing/2014/chart" uri="{C3380CC4-5D6E-409C-BE32-E72D297353CC}">
              <c16:uniqueId val="{00000005-373D-49E1-8241-25B87E844779}"/>
            </c:ext>
          </c:extLst>
        </c:ser>
        <c:ser>
          <c:idx val="2"/>
          <c:order val="2"/>
          <c:tx>
            <c:strRef>
              <c:f>Sheet1!$D$1</c:f>
              <c:strCache>
                <c:ptCount val="1"/>
                <c:pt idx="0">
                  <c:v>Using support from charities </c:v>
                </c:pt>
              </c:strCache>
            </c:strRef>
          </c:tx>
          <c:spPr>
            <a:ln w="38100">
              <a:solidFill>
                <a:schemeClr val="accent2">
                  <a:lumMod val="60000"/>
                  <a:lumOff val="40000"/>
                </a:schemeClr>
              </a:solidFill>
            </a:ln>
          </c:spPr>
          <c:marker>
            <c:symbol val="circle"/>
            <c:size val="7"/>
            <c:spPr>
              <a:solidFill>
                <a:schemeClr val="accent2">
                  <a:lumMod val="60000"/>
                  <a:lumOff val="40000"/>
                </a:schemeClr>
              </a:solidFill>
              <a:ln w="38100">
                <a:solidFill>
                  <a:schemeClr val="accent2">
                    <a:lumMod val="60000"/>
                    <a:lumOff val="40000"/>
                  </a:schemeClr>
                </a:solidFill>
              </a:ln>
            </c:spPr>
          </c:marker>
          <c:dPt>
            <c:idx val="2"/>
            <c:bubble3D val="0"/>
            <c:extLst>
              <c:ext xmlns:c16="http://schemas.microsoft.com/office/drawing/2014/chart" uri="{C3380CC4-5D6E-409C-BE32-E72D297353CC}">
                <c16:uniqueId val="{0000001C-373D-49E1-8241-25B87E844779}"/>
              </c:ext>
            </c:extLst>
          </c:dPt>
          <c:dPt>
            <c:idx val="3"/>
            <c:bubble3D val="0"/>
            <c:extLst>
              <c:ext xmlns:c16="http://schemas.microsoft.com/office/drawing/2014/chart" uri="{C3380CC4-5D6E-409C-BE32-E72D297353CC}">
                <c16:uniqueId val="{0000001B-373D-49E1-8241-25B87E844779}"/>
              </c:ext>
            </c:extLst>
          </c:dPt>
          <c:dPt>
            <c:idx val="5"/>
            <c:bubble3D val="0"/>
            <c:extLst>
              <c:ext xmlns:c16="http://schemas.microsoft.com/office/drawing/2014/chart" uri="{C3380CC4-5D6E-409C-BE32-E72D297353CC}">
                <c16:uniqueId val="{00000014-373D-49E1-8241-25B87E844779}"/>
              </c:ext>
            </c:extLst>
          </c:dPt>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3D-49E1-8241-25B87E844779}"/>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373D-49E1-8241-25B87E844779}"/>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9CD-4964-A345-504AF29AB6AA}"/>
                </c:ext>
              </c:extLst>
            </c:dLbl>
            <c:dLbl>
              <c:idx val="6"/>
              <c:tx>
                <c:rich>
                  <a:bodyPr/>
                  <a:lstStyle/>
                  <a:p>
                    <a:fld id="{A7D8445A-955E-48F2-B273-3F4727D4CD7A}" type="VALUE">
                      <a:rPr lang="en-US" smtClean="0"/>
                      <a:pPr/>
                      <a:t>[VALUE]</a:t>
                    </a:fld>
                    <a:r>
                      <a:rPr lang="en-US" dirty="0"/>
                      <a:t> (4%)</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73D-49E1-8241-25B87E844779}"/>
                </c:ext>
              </c:extLst>
            </c:dLbl>
            <c:spPr>
              <a:noFill/>
              <a:ln>
                <a:noFill/>
              </a:ln>
              <a:effectLst/>
            </c:spPr>
            <c:txPr>
              <a:bodyPr wrap="square" lIns="38100" tIns="19050" rIns="38100" bIns="19050" anchor="ctr">
                <a:spAutoFit/>
              </a:bodyPr>
              <a:lstStyle/>
              <a:p>
                <a:pPr>
                  <a:defRPr sz="1400" b="1">
                    <a:solidFill>
                      <a:schemeClr val="accent2">
                        <a:lumMod val="60000"/>
                        <a:lumOff val="40000"/>
                      </a:schemeClr>
                    </a:solidFill>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Sheet1!$D$2:$D$8</c:f>
              <c:numCache>
                <c:formatCode>0%</c:formatCode>
                <c:ptCount val="7"/>
                <c:pt idx="1">
                  <c:v>0.08</c:v>
                </c:pt>
                <c:pt idx="2">
                  <c:v>7.0000000000000007E-2</c:v>
                </c:pt>
                <c:pt idx="3">
                  <c:v>0.06</c:v>
                </c:pt>
                <c:pt idx="4">
                  <c:v>0.06</c:v>
                </c:pt>
                <c:pt idx="5">
                  <c:v>0.06</c:v>
                </c:pt>
                <c:pt idx="6">
                  <c:v>0.05</c:v>
                </c:pt>
              </c:numCache>
            </c:numRef>
          </c:val>
          <c:smooth val="1"/>
          <c:extLst>
            <c:ext xmlns:c16="http://schemas.microsoft.com/office/drawing/2014/chart" uri="{C3380CC4-5D6E-409C-BE32-E72D297353CC}">
              <c16:uniqueId val="{00000008-373D-49E1-8241-25B87E844779}"/>
            </c:ext>
          </c:extLst>
        </c:ser>
        <c:ser>
          <c:idx val="3"/>
          <c:order val="3"/>
          <c:tx>
            <c:strRef>
              <c:f>Sheet1!$E$1</c:f>
              <c:strCache>
                <c:ptCount val="1"/>
                <c:pt idx="0">
                  <c:v>Checking that I am benefiting from all the financial support available to me </c:v>
                </c:pt>
              </c:strCache>
            </c:strRef>
          </c:tx>
          <c:spPr>
            <a:ln w="38100">
              <a:solidFill>
                <a:schemeClr val="accent2">
                  <a:lumMod val="75000"/>
                </a:schemeClr>
              </a:solidFill>
            </a:ln>
          </c:spPr>
          <c:marker>
            <c:symbol val="circle"/>
            <c:size val="7"/>
            <c:spPr>
              <a:solidFill>
                <a:schemeClr val="accent2">
                  <a:lumMod val="75000"/>
                </a:schemeClr>
              </a:solidFill>
              <a:ln w="6350">
                <a:solidFill>
                  <a:schemeClr val="accent2">
                    <a:lumMod val="75000"/>
                  </a:schemeClr>
                </a:solidFill>
              </a:ln>
            </c:spPr>
          </c:marker>
          <c:dPt>
            <c:idx val="1"/>
            <c:bubble3D val="0"/>
            <c:extLst>
              <c:ext xmlns:c16="http://schemas.microsoft.com/office/drawing/2014/chart" uri="{C3380CC4-5D6E-409C-BE32-E72D297353CC}">
                <c16:uniqueId val="{00000016-373D-49E1-8241-25B87E844779}"/>
              </c:ext>
            </c:extLst>
          </c:dPt>
          <c:dPt>
            <c:idx val="2"/>
            <c:bubble3D val="0"/>
            <c:extLst>
              <c:ext xmlns:c16="http://schemas.microsoft.com/office/drawing/2014/chart" uri="{C3380CC4-5D6E-409C-BE32-E72D297353CC}">
                <c16:uniqueId val="{00000017-373D-49E1-8241-25B87E844779}"/>
              </c:ext>
            </c:extLst>
          </c:dPt>
          <c:dPt>
            <c:idx val="3"/>
            <c:bubble3D val="0"/>
            <c:extLst>
              <c:ext xmlns:c16="http://schemas.microsoft.com/office/drawing/2014/chart" uri="{C3380CC4-5D6E-409C-BE32-E72D297353CC}">
                <c16:uniqueId val="{0000000B-A9CD-4964-A345-504AF29AB6AA}"/>
              </c:ext>
            </c:extLst>
          </c:dPt>
          <c:dLbls>
            <c:dLbl>
              <c:idx val="0"/>
              <c:layout>
                <c:manualLayout>
                  <c:x val="-4.3030740172918754E-2"/>
                  <c:y val="6.5419563595406425E-4"/>
                </c:manualLayout>
              </c:layout>
              <c:spPr>
                <a:noFill/>
                <a:ln>
                  <a:noFill/>
                </a:ln>
                <a:effectLst/>
              </c:spPr>
              <c:txPr>
                <a:bodyPr wrap="square" lIns="38100" tIns="19050" rIns="38100" bIns="19050" anchor="ctr">
                  <a:spAutoFit/>
                </a:bodyPr>
                <a:lstStyle/>
                <a:p>
                  <a:pPr>
                    <a:defRPr sz="14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73D-49E1-8241-25B87E844779}"/>
                </c:ext>
              </c:extLst>
            </c:dLbl>
            <c:dLbl>
              <c:idx val="4"/>
              <c:layout>
                <c:manualLayout>
                  <c:x val="-2.2950136280151218E-2"/>
                  <c:y val="-3.2070557614604103E-2"/>
                </c:manualLayout>
              </c:layout>
              <c:spPr>
                <a:noFill/>
                <a:ln>
                  <a:noFill/>
                </a:ln>
                <a:effectLst/>
              </c:spPr>
              <c:txPr>
                <a:bodyPr wrap="square" lIns="38100" tIns="19050" rIns="38100" bIns="19050" anchor="ctr">
                  <a:spAutoFit/>
                </a:bodyPr>
                <a:lstStyle/>
                <a:p>
                  <a:pPr>
                    <a:defRPr sz="14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73D-49E1-8241-25B87E844779}"/>
                </c:ext>
              </c:extLst>
            </c:dLbl>
            <c:dLbl>
              <c:idx val="6"/>
              <c:layout>
                <c:manualLayout>
                  <c:x val="1.0952084543883623E-3"/>
                  <c:y val="-5.0542866775484578E-2"/>
                </c:manualLayout>
              </c:layout>
              <c:spPr>
                <a:noFill/>
                <a:ln>
                  <a:noFill/>
                </a:ln>
                <a:effectLst/>
              </c:spPr>
              <c:txPr>
                <a:bodyPr wrap="square" lIns="38100" tIns="19050" rIns="38100" bIns="19050" anchor="ctr">
                  <a:spAutoFit/>
                </a:bodyPr>
                <a:lstStyle/>
                <a:p>
                  <a:pPr>
                    <a:defRPr sz="14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73D-49E1-8241-25B87E844779}"/>
                </c:ext>
              </c:extLst>
            </c:dLbl>
            <c:spPr>
              <a:noFill/>
              <a:ln>
                <a:noFill/>
              </a:ln>
              <a:effectLst/>
            </c:spPr>
            <c:txPr>
              <a:bodyPr wrap="square" lIns="38100" tIns="19050" rIns="38100" bIns="19050" anchor="ctr">
                <a:spAutoFit/>
              </a:bodyPr>
              <a:lstStyle/>
              <a:p>
                <a:pPr>
                  <a:defRPr sz="1400">
                    <a:solidFill>
                      <a:schemeClr val="accent2">
                        <a:lumMod val="75000"/>
                      </a:schemeClr>
                    </a:solidFill>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Sheet1!$E$2:$E$8</c:f>
              <c:numCache>
                <c:formatCode>0%</c:formatCode>
                <c:ptCount val="7"/>
                <c:pt idx="0">
                  <c:v>0.22</c:v>
                </c:pt>
                <c:pt idx="1">
                  <c:v>0.22</c:v>
                </c:pt>
                <c:pt idx="2">
                  <c:v>0.2</c:v>
                </c:pt>
                <c:pt idx="3">
                  <c:v>0.18</c:v>
                </c:pt>
                <c:pt idx="4">
                  <c:v>0.2</c:v>
                </c:pt>
                <c:pt idx="5">
                  <c:v>#N/A</c:v>
                </c:pt>
                <c:pt idx="6">
                  <c:v>0.18</c:v>
                </c:pt>
              </c:numCache>
            </c:numRef>
          </c:val>
          <c:smooth val="1"/>
          <c:extLst>
            <c:ext xmlns:c16="http://schemas.microsoft.com/office/drawing/2014/chart" uri="{C3380CC4-5D6E-409C-BE32-E72D297353CC}">
              <c16:uniqueId val="{0000000F-373D-49E1-8241-25B87E844779}"/>
            </c:ext>
          </c:extLst>
        </c:ser>
        <c:ser>
          <c:idx val="4"/>
          <c:order val="4"/>
          <c:tx>
            <c:strRef>
              <c:f>Sheet1!$F$1</c:f>
              <c:strCache>
                <c:ptCount val="1"/>
                <c:pt idx="0">
                  <c:v>Looking for safe, warm and free places in my local community where I can go during the day (such as village halls, churches, libraries and community centres)</c:v>
                </c:pt>
              </c:strCache>
            </c:strRef>
          </c:tx>
          <c:spPr>
            <a:ln w="34925">
              <a:solidFill>
                <a:srgbClr val="FFC000"/>
              </a:solidFill>
            </a:ln>
          </c:spPr>
          <c:marker>
            <c:symbol val="circle"/>
            <c:size val="7"/>
            <c:spPr>
              <a:solidFill>
                <a:srgbClr val="FFC000"/>
              </a:solidFill>
              <a:ln>
                <a:solidFill>
                  <a:srgbClr val="FFC000"/>
                </a:solidFill>
              </a:ln>
            </c:spPr>
          </c:marker>
          <c:dPt>
            <c:idx val="2"/>
            <c:bubble3D val="0"/>
            <c:extLst>
              <c:ext xmlns:c16="http://schemas.microsoft.com/office/drawing/2014/chart" uri="{C3380CC4-5D6E-409C-BE32-E72D297353CC}">
                <c16:uniqueId val="{0000000E-14F7-4F33-A4AB-AFE8DF780EED}"/>
              </c:ext>
            </c:extLst>
          </c:dPt>
          <c:dPt>
            <c:idx val="3"/>
            <c:bubble3D val="0"/>
            <c:extLst>
              <c:ext xmlns:c16="http://schemas.microsoft.com/office/drawing/2014/chart" uri="{C3380CC4-5D6E-409C-BE32-E72D297353CC}">
                <c16:uniqueId val="{0000000F-14F7-4F33-A4AB-AFE8DF780EED}"/>
              </c:ext>
            </c:extLst>
          </c:dPt>
          <c:dPt>
            <c:idx val="5"/>
            <c:bubble3D val="0"/>
            <c:extLst>
              <c:ext xmlns:c16="http://schemas.microsoft.com/office/drawing/2014/chart" uri="{C3380CC4-5D6E-409C-BE32-E72D297353CC}">
                <c16:uniqueId val="{00000010-14F7-4F33-A4AB-AFE8DF780EED}"/>
              </c:ext>
            </c:extLst>
          </c:dPt>
          <c:dLbls>
            <c:dLbl>
              <c:idx val="2"/>
              <c:delete val="1"/>
              <c:extLst>
                <c:ext xmlns:c15="http://schemas.microsoft.com/office/drawing/2012/chart" uri="{CE6537A1-D6FC-4f65-9D91-7224C49458BB}"/>
                <c:ext xmlns:c16="http://schemas.microsoft.com/office/drawing/2014/chart" uri="{C3380CC4-5D6E-409C-BE32-E72D297353CC}">
                  <c16:uniqueId val="{0000000E-14F7-4F33-A4AB-AFE8DF780EED}"/>
                </c:ext>
              </c:extLst>
            </c:dLbl>
            <c:dLbl>
              <c:idx val="3"/>
              <c:delete val="1"/>
              <c:extLst>
                <c:ext xmlns:c15="http://schemas.microsoft.com/office/drawing/2012/chart" uri="{CE6537A1-D6FC-4f65-9D91-7224C49458BB}"/>
                <c:ext xmlns:c16="http://schemas.microsoft.com/office/drawing/2014/chart" uri="{C3380CC4-5D6E-409C-BE32-E72D297353CC}">
                  <c16:uniqueId val="{0000000F-14F7-4F33-A4AB-AFE8DF780EED}"/>
                </c:ext>
              </c:extLst>
            </c:dLbl>
            <c:dLbl>
              <c:idx val="5"/>
              <c:delete val="1"/>
              <c:extLst>
                <c:ext xmlns:c15="http://schemas.microsoft.com/office/drawing/2012/chart" uri="{CE6537A1-D6FC-4f65-9D91-7224C49458BB}"/>
                <c:ext xmlns:c16="http://schemas.microsoft.com/office/drawing/2014/chart" uri="{C3380CC4-5D6E-409C-BE32-E72D297353CC}">
                  <c16:uniqueId val="{00000010-14F7-4F33-A4AB-AFE8DF780EED}"/>
                </c:ext>
              </c:extLst>
            </c:dLbl>
            <c:spPr>
              <a:noFill/>
              <a:ln>
                <a:noFill/>
              </a:ln>
              <a:effectLst/>
            </c:spPr>
            <c:txPr>
              <a:bodyPr wrap="square" lIns="38100" tIns="19050" rIns="38100" bIns="19050" anchor="ctr">
                <a:spAutoFit/>
              </a:bodyPr>
              <a:lstStyle/>
              <a:p>
                <a:pPr>
                  <a:defRPr sz="1400" b="1">
                    <a:solidFill>
                      <a:srgbClr val="FFC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Sep '22
(S3)</c:v>
                </c:pt>
                <c:pt idx="1">
                  <c:v>Nov '22
(S4)</c:v>
                </c:pt>
                <c:pt idx="2">
                  <c:v>Dec '22
(S5)</c:v>
                </c:pt>
                <c:pt idx="3">
                  <c:v>March '23
(S6)</c:v>
                </c:pt>
                <c:pt idx="4">
                  <c:v>May '23
(S7)</c:v>
                </c:pt>
                <c:pt idx="5">
                  <c:v>Sep '23
(S9)</c:v>
                </c:pt>
                <c:pt idx="6">
                  <c:v>Feb '24
(S11)</c:v>
                </c:pt>
              </c:strCache>
            </c:strRef>
          </c:cat>
          <c:val>
            <c:numRef>
              <c:f>Sheet1!$F$2:$F$8</c:f>
              <c:numCache>
                <c:formatCode>0%</c:formatCode>
                <c:ptCount val="7"/>
                <c:pt idx="1">
                  <c:v>0.09</c:v>
                </c:pt>
                <c:pt idx="2">
                  <c:v>0.1</c:v>
                </c:pt>
                <c:pt idx="3">
                  <c:v>0.06</c:v>
                </c:pt>
                <c:pt idx="4">
                  <c:v>7.0000000000000007E-2</c:v>
                </c:pt>
                <c:pt idx="5">
                  <c:v>7.0000000000000007E-2</c:v>
                </c:pt>
                <c:pt idx="6">
                  <c:v>7.0000000000000007E-2</c:v>
                </c:pt>
              </c:numCache>
            </c:numRef>
          </c:val>
          <c:smooth val="1"/>
          <c:extLst>
            <c:ext xmlns:c16="http://schemas.microsoft.com/office/drawing/2014/chart" uri="{C3380CC4-5D6E-409C-BE32-E72D297353CC}">
              <c16:uniqueId val="{0000000C-14F7-4F33-A4AB-AFE8DF780EED}"/>
            </c:ext>
          </c:extLst>
        </c:ser>
        <c:dLbls>
          <c:showLegendKey val="0"/>
          <c:showVal val="0"/>
          <c:showCatName val="0"/>
          <c:showSerName val="0"/>
          <c:showPercent val="0"/>
          <c:showBubbleSize val="0"/>
        </c:dLbls>
        <c:marker val="1"/>
        <c:smooth val="0"/>
        <c:axId val="357045768"/>
        <c:axId val="357033616"/>
      </c:lineChart>
      <c:catAx>
        <c:axId val="357045768"/>
        <c:scaling>
          <c:orientation val="minMax"/>
        </c:scaling>
        <c:delete val="0"/>
        <c:axPos val="b"/>
        <c:numFmt formatCode="General" sourceLinked="1"/>
        <c:majorTickMark val="out"/>
        <c:minorTickMark val="none"/>
        <c:tickLblPos val="nextTo"/>
        <c:spPr>
          <a:ln>
            <a:noFill/>
          </a:ln>
        </c:spPr>
        <c:txPr>
          <a:bodyPr/>
          <a:lstStyle/>
          <a:p>
            <a:pPr>
              <a:defRPr sz="1200" b="1">
                <a:solidFill>
                  <a:schemeClr val="tx1">
                    <a:lumMod val="65000"/>
                    <a:lumOff val="35000"/>
                  </a:schemeClr>
                </a:solidFill>
              </a:defRPr>
            </a:pPr>
            <a:endParaRPr lang="en-US"/>
          </a:p>
        </c:txPr>
        <c:crossAx val="357033616"/>
        <c:crosses val="autoZero"/>
        <c:auto val="1"/>
        <c:lblAlgn val="ctr"/>
        <c:lblOffset val="100"/>
        <c:noMultiLvlLbl val="0"/>
      </c:catAx>
      <c:valAx>
        <c:axId val="357033616"/>
        <c:scaling>
          <c:orientation val="minMax"/>
          <c:max val="0.4"/>
          <c:min val="0"/>
        </c:scaling>
        <c:delete val="1"/>
        <c:axPos val="l"/>
        <c:numFmt formatCode="0%" sourceLinked="1"/>
        <c:majorTickMark val="out"/>
        <c:minorTickMark val="none"/>
        <c:tickLblPos val="nextTo"/>
        <c:crossAx val="357045768"/>
        <c:crosses val="autoZero"/>
        <c:crossBetween val="between"/>
      </c:valAx>
    </c:plotArea>
    <c:plotVisOnly val="1"/>
    <c:dispBlanksAs val="gap"/>
    <c:showDLblsOverMax val="0"/>
  </c:chart>
  <c:txPr>
    <a:bodyPr/>
    <a:lstStyle/>
    <a:p>
      <a:pPr>
        <a:defRPr sz="1000"/>
      </a:pPr>
      <a:endParaRPr lang="en-US"/>
    </a:p>
  </c:txPr>
  <c:externalData r:id="rId1">
    <c:autoUpdate val="0"/>
  </c:externalData>
  <c:userShapes r:id="rId2"/>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856934877107051E-2"/>
          <c:w val="0.98670927025783228"/>
          <c:h val="0.86396981362179526"/>
        </c:manualLayout>
      </c:layout>
      <c:lineChart>
        <c:grouping val="standard"/>
        <c:varyColors val="0"/>
        <c:ser>
          <c:idx val="0"/>
          <c:order val="0"/>
          <c:tx>
            <c:strRef>
              <c:f>Sheet1!$B$1</c:f>
              <c:strCache>
                <c:ptCount val="1"/>
                <c:pt idx="0">
                  <c:v>Never</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Sheet1!$B$4:$B$10</c:f>
              <c:numCache>
                <c:formatCode>0%</c:formatCode>
                <c:ptCount val="7"/>
                <c:pt idx="0">
                  <c:v>0.57999999999999996</c:v>
                </c:pt>
                <c:pt idx="1">
                  <c:v>0.57999999999999996</c:v>
                </c:pt>
                <c:pt idx="2">
                  <c:v>0.54</c:v>
                </c:pt>
                <c:pt idx="3">
                  <c:v>0.57999999999999996</c:v>
                </c:pt>
                <c:pt idx="4">
                  <c:v>0.59</c:v>
                </c:pt>
                <c:pt idx="5">
                  <c:v>0.61</c:v>
                </c:pt>
                <c:pt idx="6">
                  <c:v>0.64</c:v>
                </c:pt>
              </c:numCache>
            </c:numRef>
          </c:val>
          <c:smooth val="0"/>
          <c:extLst>
            <c:ext xmlns:c16="http://schemas.microsoft.com/office/drawing/2014/chart" uri="{C3380CC4-5D6E-409C-BE32-E72D297353CC}">
              <c16:uniqueId val="{00000000-3664-46CC-B41F-9706D4832B57}"/>
            </c:ext>
          </c:extLst>
        </c:ser>
        <c:ser>
          <c:idx val="1"/>
          <c:order val="1"/>
          <c:tx>
            <c:strRef>
              <c:f>Sheet1!$C$1</c:f>
              <c:strCache>
                <c:ptCount val="1"/>
                <c:pt idx="0">
                  <c:v>Sometimes true</c:v>
                </c:pt>
              </c:strCache>
            </c:strRef>
          </c:tx>
          <c:spPr>
            <a:ln w="28575" cap="rnd">
              <a:solidFill>
                <a:srgbClr val="FFCCCC"/>
              </a:solidFill>
              <a:round/>
            </a:ln>
            <a:effectLst/>
          </c:spPr>
          <c:marker>
            <c:symbol val="circle"/>
            <c:size val="5"/>
            <c:spPr>
              <a:solidFill>
                <a:srgbClr val="FFCCCC"/>
              </a:solidFill>
              <a:ln w="9525">
                <a:solidFill>
                  <a:srgbClr val="FFCCCC"/>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Sheet1!$C$4:$C$10</c:f>
              <c:numCache>
                <c:formatCode>0%</c:formatCode>
                <c:ptCount val="7"/>
                <c:pt idx="0">
                  <c:v>0.25</c:v>
                </c:pt>
                <c:pt idx="1">
                  <c:v>0.24</c:v>
                </c:pt>
                <c:pt idx="2">
                  <c:v>0.27</c:v>
                </c:pt>
                <c:pt idx="3">
                  <c:v>0.24</c:v>
                </c:pt>
                <c:pt idx="4">
                  <c:v>0.24</c:v>
                </c:pt>
                <c:pt idx="5">
                  <c:v>0.24</c:v>
                </c:pt>
                <c:pt idx="6">
                  <c:v>0.22</c:v>
                </c:pt>
              </c:numCache>
            </c:numRef>
          </c:val>
          <c:smooth val="0"/>
          <c:extLst>
            <c:ext xmlns:c16="http://schemas.microsoft.com/office/drawing/2014/chart" uri="{C3380CC4-5D6E-409C-BE32-E72D297353CC}">
              <c16:uniqueId val="{00000001-3664-46CC-B41F-9706D4832B57}"/>
            </c:ext>
          </c:extLst>
        </c:ser>
        <c:ser>
          <c:idx val="2"/>
          <c:order val="2"/>
          <c:tx>
            <c:strRef>
              <c:f>Sheet1!$D$1</c:f>
              <c:strCache>
                <c:ptCount val="1"/>
                <c:pt idx="0">
                  <c:v>Often true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Sheet1!$D$4:$D$10</c:f>
              <c:numCache>
                <c:formatCode>0%</c:formatCode>
                <c:ptCount val="7"/>
                <c:pt idx="0">
                  <c:v>0.14000000000000001</c:v>
                </c:pt>
                <c:pt idx="1">
                  <c:v>0.13</c:v>
                </c:pt>
                <c:pt idx="2">
                  <c:v>0.15</c:v>
                </c:pt>
                <c:pt idx="3">
                  <c:v>0.14000000000000001</c:v>
                </c:pt>
                <c:pt idx="4">
                  <c:v>0.12</c:v>
                </c:pt>
                <c:pt idx="5">
                  <c:v>0.1</c:v>
                </c:pt>
                <c:pt idx="6">
                  <c:v>0.11</c:v>
                </c:pt>
              </c:numCache>
            </c:numRef>
          </c:val>
          <c:smooth val="0"/>
          <c:extLst>
            <c:ext xmlns:c16="http://schemas.microsoft.com/office/drawing/2014/chart" uri="{C3380CC4-5D6E-409C-BE32-E72D297353CC}">
              <c16:uniqueId val="{00000002-3664-46CC-B41F-9706D4832B57}"/>
            </c:ext>
          </c:extLst>
        </c:ser>
        <c:dLbls>
          <c:dLblPos val="t"/>
          <c:showLegendKey val="0"/>
          <c:showVal val="1"/>
          <c:showCatName val="0"/>
          <c:showSerName val="0"/>
          <c:showPercent val="0"/>
          <c:showBubbleSize val="0"/>
        </c:dLbls>
        <c:marker val="1"/>
        <c:smooth val="0"/>
        <c:axId val="690947584"/>
        <c:axId val="690945784"/>
      </c:lineChart>
      <c:catAx>
        <c:axId val="6909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0945784"/>
        <c:crosses val="autoZero"/>
        <c:auto val="1"/>
        <c:lblAlgn val="ctr"/>
        <c:lblOffset val="100"/>
        <c:noMultiLvlLbl val="0"/>
      </c:catAx>
      <c:valAx>
        <c:axId val="6909457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094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856934877107051E-2"/>
          <c:w val="0.98670927025783228"/>
          <c:h val="0.79603335462240665"/>
        </c:manualLayout>
      </c:layout>
      <c:lineChart>
        <c:grouping val="standard"/>
        <c:varyColors val="0"/>
        <c:ser>
          <c:idx val="0"/>
          <c:order val="0"/>
          <c:tx>
            <c:strRef>
              <c:f>Sheet1!$B$1</c:f>
              <c:strCache>
                <c:ptCount val="1"/>
                <c:pt idx="0">
                  <c:v>Never</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Sheet1!$B$4:$B$10</c:f>
              <c:numCache>
                <c:formatCode>0%</c:formatCode>
                <c:ptCount val="7"/>
                <c:pt idx="0">
                  <c:v>0.63</c:v>
                </c:pt>
                <c:pt idx="1">
                  <c:v>0.61</c:v>
                </c:pt>
                <c:pt idx="2">
                  <c:v>0.56000000000000005</c:v>
                </c:pt>
                <c:pt idx="3">
                  <c:v>0.6</c:v>
                </c:pt>
                <c:pt idx="4">
                  <c:v>0.63</c:v>
                </c:pt>
                <c:pt idx="5">
                  <c:v>0.65</c:v>
                </c:pt>
                <c:pt idx="6">
                  <c:v>0.65</c:v>
                </c:pt>
              </c:numCache>
            </c:numRef>
          </c:val>
          <c:smooth val="0"/>
          <c:extLst>
            <c:ext xmlns:c16="http://schemas.microsoft.com/office/drawing/2014/chart" uri="{C3380CC4-5D6E-409C-BE32-E72D297353CC}">
              <c16:uniqueId val="{00000000-8074-41B7-9DDF-E23155742647}"/>
            </c:ext>
          </c:extLst>
        </c:ser>
        <c:ser>
          <c:idx val="1"/>
          <c:order val="1"/>
          <c:tx>
            <c:strRef>
              <c:f>Sheet1!$C$1</c:f>
              <c:strCache>
                <c:ptCount val="1"/>
                <c:pt idx="0">
                  <c:v>Sometimes true</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Sheet1!$C$4:$C$10</c:f>
              <c:numCache>
                <c:formatCode>0%</c:formatCode>
                <c:ptCount val="7"/>
                <c:pt idx="0">
                  <c:v>0.23</c:v>
                </c:pt>
                <c:pt idx="1">
                  <c:v>0.22</c:v>
                </c:pt>
                <c:pt idx="2">
                  <c:v>0.23</c:v>
                </c:pt>
                <c:pt idx="3">
                  <c:v>0.23</c:v>
                </c:pt>
                <c:pt idx="4">
                  <c:v>0.21</c:v>
                </c:pt>
                <c:pt idx="5">
                  <c:v>0.21</c:v>
                </c:pt>
                <c:pt idx="6">
                  <c:v>0.22</c:v>
                </c:pt>
              </c:numCache>
            </c:numRef>
          </c:val>
          <c:smooth val="0"/>
          <c:extLst>
            <c:ext xmlns:c16="http://schemas.microsoft.com/office/drawing/2014/chart" uri="{C3380CC4-5D6E-409C-BE32-E72D297353CC}">
              <c16:uniqueId val="{00000001-8074-41B7-9DDF-E23155742647}"/>
            </c:ext>
          </c:extLst>
        </c:ser>
        <c:ser>
          <c:idx val="2"/>
          <c:order val="2"/>
          <c:tx>
            <c:strRef>
              <c:f>Sheet1!$D$1</c:f>
              <c:strCache>
                <c:ptCount val="1"/>
                <c:pt idx="0">
                  <c:v>Often true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Sheet1!$D$4:$D$10</c:f>
              <c:numCache>
                <c:formatCode>0%</c:formatCode>
                <c:ptCount val="7"/>
                <c:pt idx="0">
                  <c:v>0.12</c:v>
                </c:pt>
                <c:pt idx="1">
                  <c:v>0.12</c:v>
                </c:pt>
                <c:pt idx="2">
                  <c:v>0.15</c:v>
                </c:pt>
                <c:pt idx="3">
                  <c:v>0.13</c:v>
                </c:pt>
                <c:pt idx="4">
                  <c:v>0.11</c:v>
                </c:pt>
                <c:pt idx="5">
                  <c:v>0.1</c:v>
                </c:pt>
                <c:pt idx="6">
                  <c:v>0.08</c:v>
                </c:pt>
              </c:numCache>
            </c:numRef>
          </c:val>
          <c:smooth val="0"/>
          <c:extLst>
            <c:ext xmlns:c16="http://schemas.microsoft.com/office/drawing/2014/chart" uri="{C3380CC4-5D6E-409C-BE32-E72D297353CC}">
              <c16:uniqueId val="{00000002-8074-41B7-9DDF-E23155742647}"/>
            </c:ext>
          </c:extLst>
        </c:ser>
        <c:dLbls>
          <c:dLblPos val="t"/>
          <c:showLegendKey val="0"/>
          <c:showVal val="1"/>
          <c:showCatName val="0"/>
          <c:showSerName val="0"/>
          <c:showPercent val="0"/>
          <c:showBubbleSize val="0"/>
        </c:dLbls>
        <c:marker val="1"/>
        <c:smooth val="0"/>
        <c:axId val="690947584"/>
        <c:axId val="690945784"/>
      </c:lineChart>
      <c:catAx>
        <c:axId val="6909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0945784"/>
        <c:crosses val="autoZero"/>
        <c:auto val="1"/>
        <c:lblAlgn val="ctr"/>
        <c:lblOffset val="100"/>
        <c:noMultiLvlLbl val="0"/>
      </c:catAx>
      <c:valAx>
        <c:axId val="6909457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0947584"/>
        <c:crosses val="autoZero"/>
        <c:crossBetween val="between"/>
      </c:valAx>
      <c:spPr>
        <a:noFill/>
        <a:ln>
          <a:noFill/>
        </a:ln>
        <a:effectLst/>
      </c:spPr>
    </c:plotArea>
    <c:legend>
      <c:legendPos val="r"/>
      <c:layout>
        <c:manualLayout>
          <c:xMode val="edge"/>
          <c:yMode val="edge"/>
          <c:x val="3.6596599927842498E-3"/>
          <c:y val="0.9180300621076718"/>
          <c:w val="0.99634034000721572"/>
          <c:h val="8.108290377867363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856934877107051E-2"/>
          <c:w val="0.98670927025783228"/>
          <c:h val="0.86396981362179526"/>
        </c:manualLayout>
      </c:layout>
      <c:lineChart>
        <c:grouping val="standard"/>
        <c:varyColors val="0"/>
        <c:ser>
          <c:idx val="0"/>
          <c:order val="0"/>
          <c:tx>
            <c:strRef>
              <c:f>Sheet1!$B$1</c:f>
              <c:strCache>
                <c:ptCount val="1"/>
                <c:pt idx="0">
                  <c:v>Never</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Sheet1!$B$4:$B$10</c:f>
              <c:numCache>
                <c:formatCode>0%</c:formatCode>
                <c:ptCount val="7"/>
                <c:pt idx="0">
                  <c:v>0.56000000000000005</c:v>
                </c:pt>
                <c:pt idx="1">
                  <c:v>0.56000000000000005</c:v>
                </c:pt>
                <c:pt idx="2">
                  <c:v>0.51</c:v>
                </c:pt>
                <c:pt idx="3">
                  <c:v>0.54</c:v>
                </c:pt>
                <c:pt idx="4">
                  <c:v>0.56000000000000005</c:v>
                </c:pt>
                <c:pt idx="5">
                  <c:v>0.59</c:v>
                </c:pt>
                <c:pt idx="6">
                  <c:v>0.61</c:v>
                </c:pt>
              </c:numCache>
            </c:numRef>
          </c:val>
          <c:smooth val="0"/>
          <c:extLst>
            <c:ext xmlns:c16="http://schemas.microsoft.com/office/drawing/2014/chart" uri="{C3380CC4-5D6E-409C-BE32-E72D297353CC}">
              <c16:uniqueId val="{00000000-5091-44B5-8B59-40BAC375C981}"/>
            </c:ext>
          </c:extLst>
        </c:ser>
        <c:ser>
          <c:idx val="1"/>
          <c:order val="1"/>
          <c:tx>
            <c:strRef>
              <c:f>Sheet1!$C$1</c:f>
              <c:strCache>
                <c:ptCount val="1"/>
                <c:pt idx="0">
                  <c:v>Sometimes true</c:v>
                </c:pt>
              </c:strCache>
            </c:strRef>
          </c:tx>
          <c:spPr>
            <a:ln w="28575" cap="rnd">
              <a:solidFill>
                <a:srgbClr val="FFCCCC"/>
              </a:solidFill>
              <a:round/>
            </a:ln>
            <a:effectLst/>
          </c:spPr>
          <c:marker>
            <c:symbol val="circle"/>
            <c:size val="5"/>
            <c:spPr>
              <a:solidFill>
                <a:srgbClr val="FFCCCC"/>
              </a:solidFill>
              <a:ln w="9525">
                <a:solidFill>
                  <a:srgbClr val="FFCCCC"/>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Sheet1!$C$4:$C$10</c:f>
              <c:numCache>
                <c:formatCode>0%</c:formatCode>
                <c:ptCount val="7"/>
                <c:pt idx="0">
                  <c:v>0.28000000000000003</c:v>
                </c:pt>
                <c:pt idx="1">
                  <c:v>0.27</c:v>
                </c:pt>
                <c:pt idx="2">
                  <c:v>0.27</c:v>
                </c:pt>
                <c:pt idx="3">
                  <c:v>0.28000000000000003</c:v>
                </c:pt>
                <c:pt idx="4">
                  <c:v>0.26</c:v>
                </c:pt>
                <c:pt idx="5">
                  <c:v>0.25</c:v>
                </c:pt>
                <c:pt idx="6">
                  <c:v>0.23</c:v>
                </c:pt>
              </c:numCache>
            </c:numRef>
          </c:val>
          <c:smooth val="0"/>
          <c:extLst>
            <c:ext xmlns:c16="http://schemas.microsoft.com/office/drawing/2014/chart" uri="{C3380CC4-5D6E-409C-BE32-E72D297353CC}">
              <c16:uniqueId val="{00000001-5091-44B5-8B59-40BAC375C981}"/>
            </c:ext>
          </c:extLst>
        </c:ser>
        <c:ser>
          <c:idx val="2"/>
          <c:order val="2"/>
          <c:tx>
            <c:strRef>
              <c:f>Sheet1!$D$1</c:f>
              <c:strCache>
                <c:ptCount val="1"/>
                <c:pt idx="0">
                  <c:v>Often true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Jan 
(S5)</c:v>
                </c:pt>
                <c:pt idx="1">
                  <c:v>March (S6)</c:v>
                </c:pt>
                <c:pt idx="2">
                  <c:v>May 
(S7)</c:v>
                </c:pt>
                <c:pt idx="3">
                  <c:v>July 
(S8)</c:v>
                </c:pt>
                <c:pt idx="4">
                  <c:v>Sep 
(S9)</c:v>
                </c:pt>
                <c:pt idx="5">
                  <c:v>Nov 
(S10)</c:v>
                </c:pt>
                <c:pt idx="6">
                  <c:v>Feb '24
(S11)</c:v>
                </c:pt>
              </c:strCache>
            </c:strRef>
          </c:cat>
          <c:val>
            <c:numRef>
              <c:f>Sheet1!$D$4:$D$10</c:f>
              <c:numCache>
                <c:formatCode>0%</c:formatCode>
                <c:ptCount val="7"/>
                <c:pt idx="0">
                  <c:v>0.14000000000000001</c:v>
                </c:pt>
                <c:pt idx="1">
                  <c:v>0.12</c:v>
                </c:pt>
                <c:pt idx="2">
                  <c:v>0.17</c:v>
                </c:pt>
                <c:pt idx="3">
                  <c:v>0.15</c:v>
                </c:pt>
                <c:pt idx="4">
                  <c:v>0.13</c:v>
                </c:pt>
                <c:pt idx="5">
                  <c:v>0.12</c:v>
                </c:pt>
                <c:pt idx="6">
                  <c:v>0.12</c:v>
                </c:pt>
              </c:numCache>
            </c:numRef>
          </c:val>
          <c:smooth val="0"/>
          <c:extLst>
            <c:ext xmlns:c16="http://schemas.microsoft.com/office/drawing/2014/chart" uri="{C3380CC4-5D6E-409C-BE32-E72D297353CC}">
              <c16:uniqueId val="{00000002-5091-44B5-8B59-40BAC375C981}"/>
            </c:ext>
          </c:extLst>
        </c:ser>
        <c:dLbls>
          <c:dLblPos val="t"/>
          <c:showLegendKey val="0"/>
          <c:showVal val="1"/>
          <c:showCatName val="0"/>
          <c:showSerName val="0"/>
          <c:showPercent val="0"/>
          <c:showBubbleSize val="0"/>
        </c:dLbls>
        <c:marker val="1"/>
        <c:smooth val="0"/>
        <c:axId val="690947584"/>
        <c:axId val="690945784"/>
      </c:lineChart>
      <c:catAx>
        <c:axId val="6909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0945784"/>
        <c:crosses val="autoZero"/>
        <c:auto val="1"/>
        <c:lblAlgn val="ctr"/>
        <c:lblOffset val="100"/>
        <c:noMultiLvlLbl val="0"/>
      </c:catAx>
      <c:valAx>
        <c:axId val="6909457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094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492572494174104E-3"/>
          <c:w val="0.99202963734764493"/>
          <c:h val="0.70102266544532466"/>
        </c:manualLayout>
      </c:layout>
      <c:barChart>
        <c:barDir val="col"/>
        <c:grouping val="percentStacked"/>
        <c:varyColors val="0"/>
        <c:ser>
          <c:idx val="0"/>
          <c:order val="0"/>
          <c:tx>
            <c:strRef>
              <c:f>Sheet1!$B$1</c:f>
              <c:strCache>
                <c:ptCount val="1"/>
                <c:pt idx="0">
                  <c:v>Very easy</c:v>
                </c:pt>
              </c:strCache>
            </c:strRef>
          </c:tx>
          <c:spPr>
            <a:solidFill>
              <a:srgbClr val="33B0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Sheet1!$A$8:$A$11</c:f>
              <c:strCache>
                <c:ptCount val="4"/>
                <c:pt idx="0">
                  <c:v>GM Sept 
(S9)</c:v>
                </c:pt>
                <c:pt idx="1">
                  <c:v>GM Nov 
(S10)</c:v>
                </c:pt>
                <c:pt idx="2">
                  <c:v>GM Feb 
(S11)</c:v>
                </c:pt>
                <c:pt idx="3">
                  <c:v>GB Benchmarking</c:v>
                </c:pt>
              </c:strCache>
            </c:strRef>
          </c:cat>
          <c:val>
            <c:numRef>
              <c:f>Sheet1!$B$8:$B$11</c:f>
              <c:numCache>
                <c:formatCode>0%</c:formatCode>
                <c:ptCount val="4"/>
                <c:pt idx="0">
                  <c:v>0.13</c:v>
                </c:pt>
                <c:pt idx="1">
                  <c:v>0.12</c:v>
                </c:pt>
                <c:pt idx="2">
                  <c:v>0.14000000000000001</c:v>
                </c:pt>
                <c:pt idx="3">
                  <c:v>0.11</c:v>
                </c:pt>
              </c:numCache>
            </c:numRef>
          </c:val>
          <c:extLst>
            <c:ext xmlns:c16="http://schemas.microsoft.com/office/drawing/2014/chart" uri="{C3380CC4-5D6E-409C-BE32-E72D297353CC}">
              <c16:uniqueId val="{00000000-EC9E-4300-B0E4-1B3E8E66DAE1}"/>
            </c:ext>
          </c:extLst>
        </c:ser>
        <c:ser>
          <c:idx val="1"/>
          <c:order val="1"/>
          <c:tx>
            <c:strRef>
              <c:f>Sheet1!$C$1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Sheet1!$A$8:$A$11</c:f>
              <c:strCache>
                <c:ptCount val="4"/>
                <c:pt idx="0">
                  <c:v>GM Sept 
(S9)</c:v>
                </c:pt>
                <c:pt idx="1">
                  <c:v>GM Nov 
(S10)</c:v>
                </c:pt>
                <c:pt idx="2">
                  <c:v>GM Feb 
(S11)</c:v>
                </c:pt>
                <c:pt idx="3">
                  <c:v>GB Benchmarking</c:v>
                </c:pt>
              </c:strCache>
            </c:strRef>
          </c:cat>
          <c:val>
            <c:numRef>
              <c:f>Sheet1!$C$8:$C$11</c:f>
              <c:numCache>
                <c:formatCode>0%</c:formatCode>
                <c:ptCount val="4"/>
                <c:pt idx="0">
                  <c:v>0.33</c:v>
                </c:pt>
                <c:pt idx="1">
                  <c:v>0.38</c:v>
                </c:pt>
                <c:pt idx="2">
                  <c:v>0.36</c:v>
                </c:pt>
                <c:pt idx="3">
                  <c:v>0.39</c:v>
                </c:pt>
              </c:numCache>
            </c:numRef>
          </c:val>
          <c:extLst>
            <c:ext xmlns:c16="http://schemas.microsoft.com/office/drawing/2014/chart" uri="{C3380CC4-5D6E-409C-BE32-E72D297353CC}">
              <c16:uniqueId val="{00000001-EC9E-4300-B0E4-1B3E8E66DAE1}"/>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Sheet1!$A$8:$A$11</c:f>
              <c:strCache>
                <c:ptCount val="4"/>
                <c:pt idx="0">
                  <c:v>GM Sept 
(S9)</c:v>
                </c:pt>
                <c:pt idx="1">
                  <c:v>GM Nov 
(S10)</c:v>
                </c:pt>
                <c:pt idx="2">
                  <c:v>GM Feb 
(S11)</c:v>
                </c:pt>
                <c:pt idx="3">
                  <c:v>GB Benchmarking</c:v>
                </c:pt>
              </c:strCache>
            </c:strRef>
          </c:cat>
          <c:val>
            <c:numRef>
              <c:f>Sheet1!$D$8:$D$11</c:f>
              <c:numCache>
                <c:formatCode>0%</c:formatCode>
                <c:ptCount val="4"/>
                <c:pt idx="0">
                  <c:v>0.35</c:v>
                </c:pt>
                <c:pt idx="1">
                  <c:v>0.34</c:v>
                </c:pt>
                <c:pt idx="2">
                  <c:v>0.35</c:v>
                </c:pt>
                <c:pt idx="3">
                  <c:v>0.34</c:v>
                </c:pt>
              </c:numCache>
            </c:numRef>
          </c:val>
          <c:extLst>
            <c:ext xmlns:c16="http://schemas.microsoft.com/office/drawing/2014/chart" uri="{C3380CC4-5D6E-409C-BE32-E72D297353CC}">
              <c16:uniqueId val="{00000002-EC9E-4300-B0E4-1B3E8E66DAE1}"/>
            </c:ext>
          </c:extLst>
        </c:ser>
        <c:ser>
          <c:idx val="3"/>
          <c:order val="3"/>
          <c:tx>
            <c:strRef>
              <c:f>Sheet1!$E$1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Sheet1!$A$8:$A$11</c:f>
              <c:strCache>
                <c:ptCount val="4"/>
                <c:pt idx="0">
                  <c:v>GM Sept 
(S9)</c:v>
                </c:pt>
                <c:pt idx="1">
                  <c:v>GM Nov 
(S10)</c:v>
                </c:pt>
                <c:pt idx="2">
                  <c:v>GM Feb 
(S11)</c:v>
                </c:pt>
                <c:pt idx="3">
                  <c:v>GB Benchmarking</c:v>
                </c:pt>
              </c:strCache>
            </c:strRef>
          </c:cat>
          <c:val>
            <c:numRef>
              <c:f>Sheet1!$E$8:$E$11</c:f>
              <c:numCache>
                <c:formatCode>0%</c:formatCode>
                <c:ptCount val="4"/>
                <c:pt idx="0">
                  <c:v>0.14000000000000001</c:v>
                </c:pt>
                <c:pt idx="1">
                  <c:v>0.12</c:v>
                </c:pt>
                <c:pt idx="2">
                  <c:v>0.12</c:v>
                </c:pt>
                <c:pt idx="3">
                  <c:v>0.09</c:v>
                </c:pt>
              </c:numCache>
            </c:numRef>
          </c:val>
          <c:extLst>
            <c:ext xmlns:c16="http://schemas.microsoft.com/office/drawing/2014/chart" uri="{C3380CC4-5D6E-409C-BE32-E72D297353CC}">
              <c16:uniqueId val="{00000004-EC9E-4300-B0E4-1B3E8E66DAE1}"/>
            </c:ext>
          </c:extLst>
        </c:ser>
        <c:ser>
          <c:idx val="4"/>
          <c:order val="4"/>
          <c:tx>
            <c:strRef>
              <c:f>Sheet1!$F$1</c:f>
              <c:strCache>
                <c:ptCount val="1"/>
                <c:pt idx="0">
                  <c:v>Don't know / Prefer not to say</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Sheet1!$A$8:$A$11</c:f>
              <c:strCache>
                <c:ptCount val="4"/>
                <c:pt idx="0">
                  <c:v>GM Sept 
(S9)</c:v>
                </c:pt>
                <c:pt idx="1">
                  <c:v>GM Nov 
(S10)</c:v>
                </c:pt>
                <c:pt idx="2">
                  <c:v>GM Feb 
(S11)</c:v>
                </c:pt>
                <c:pt idx="3">
                  <c:v>GB Benchmarking</c:v>
                </c:pt>
              </c:strCache>
            </c:strRef>
          </c:cat>
          <c:val>
            <c:numRef>
              <c:f>Sheet1!$F$8:$F$11</c:f>
              <c:numCache>
                <c:formatCode>0%</c:formatCode>
                <c:ptCount val="4"/>
                <c:pt idx="0">
                  <c:v>0.05</c:v>
                </c:pt>
                <c:pt idx="1">
                  <c:v>0.03</c:v>
                </c:pt>
                <c:pt idx="2">
                  <c:v>0.03</c:v>
                </c:pt>
                <c:pt idx="3">
                  <c:v>0.06</c:v>
                </c:pt>
              </c:numCache>
            </c:numRef>
          </c:val>
          <c:extLst>
            <c:ext xmlns:c16="http://schemas.microsoft.com/office/drawing/2014/chart" uri="{C3380CC4-5D6E-409C-BE32-E72D297353CC}">
              <c16:uniqueId val="{00000005-EC9E-4300-B0E4-1B3E8E66DAE1}"/>
            </c:ext>
          </c:extLst>
        </c:ser>
        <c:dLbls>
          <c:dLblPos val="ctr"/>
          <c:showLegendKey val="0"/>
          <c:showVal val="1"/>
          <c:showCatName val="0"/>
          <c:showSerName val="0"/>
          <c:showPercent val="0"/>
          <c:showBubbleSize val="0"/>
        </c:dLbls>
        <c:gapWidth val="80"/>
        <c:overlap val="100"/>
        <c:axId val="478529208"/>
        <c:axId val="478528880"/>
      </c:barChart>
      <c:catAx>
        <c:axId val="478529208"/>
        <c:scaling>
          <c:orientation val="minMax"/>
        </c:scaling>
        <c:delete val="0"/>
        <c:axPos val="t"/>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78528880"/>
        <c:crosses val="autoZero"/>
        <c:auto val="1"/>
        <c:lblAlgn val="ctr"/>
        <c:lblOffset val="100"/>
        <c:noMultiLvlLbl val="0"/>
      </c:catAx>
      <c:valAx>
        <c:axId val="478528880"/>
        <c:scaling>
          <c:orientation val="maxMin"/>
        </c:scaling>
        <c:delete val="1"/>
        <c:axPos val="l"/>
        <c:numFmt formatCode="0%" sourceLinked="1"/>
        <c:majorTickMark val="none"/>
        <c:minorTickMark val="none"/>
        <c:tickLblPos val="nextTo"/>
        <c:crossAx val="478529208"/>
        <c:crosses val="autoZero"/>
        <c:crossBetween val="between"/>
      </c:valAx>
      <c:spPr>
        <a:noFill/>
        <a:ln>
          <a:noFill/>
        </a:ln>
        <a:effectLst/>
      </c:spPr>
    </c:plotArea>
    <c:legend>
      <c:legendPos val="b"/>
      <c:layout>
        <c:manualLayout>
          <c:xMode val="edge"/>
          <c:yMode val="edge"/>
          <c:x val="8.8374543955300252E-4"/>
          <c:y val="0.81356073710266663"/>
          <c:w val="0.99911632170979348"/>
          <c:h val="0.1404252739248765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0712180475051E-2"/>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Sheet1!$B$2:$B$4</c:f>
              <c:numCache>
                <c:formatCode>0%</c:formatCode>
                <c:ptCount val="2"/>
                <c:pt idx="0">
                  <c:v>0.03</c:v>
                </c:pt>
                <c:pt idx="1">
                  <c:v>0.04</c:v>
                </c:pt>
              </c:numCache>
            </c:numRef>
          </c:val>
          <c:extLst>
            <c:ext xmlns:c16="http://schemas.microsoft.com/office/drawing/2014/chart" uri="{C3380CC4-5D6E-409C-BE32-E72D297353CC}">
              <c16:uniqueId val="{00000000-4F23-4D53-867A-2752BBA57A02}"/>
            </c:ext>
          </c:extLst>
        </c:ser>
        <c:ser>
          <c:idx val="1"/>
          <c:order val="1"/>
          <c:tx>
            <c:strRef>
              <c:f>Sheet1!$C$1</c:f>
              <c:strCache>
                <c:ptCount val="1"/>
                <c:pt idx="0">
                  <c:v>Very difficult</c:v>
                </c:pt>
              </c:strCache>
            </c:strRef>
          </c:tx>
          <c:spPr>
            <a:solidFill>
              <a:srgbClr val="FA0000"/>
            </a:solidFill>
            <a:ln>
              <a:noFill/>
            </a:ln>
            <a:effectLst/>
          </c:spPr>
          <c:invertIfNegative val="0"/>
          <c:dLbls>
            <c:dLbl>
              <c:idx val="0"/>
              <c:layout>
                <c:manualLayout>
                  <c:x val="-3.4756363444047133E-3"/>
                  <c:y val="-2.695425798748049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0485223826872214E-2"/>
                      <c:h val="5.4151104296848301E-2"/>
                    </c:manualLayout>
                  </c15:layout>
                </c:ext>
                <c:ext xmlns:c16="http://schemas.microsoft.com/office/drawing/2014/chart" uri="{C3380CC4-5D6E-409C-BE32-E72D297353CC}">
                  <c16:uniqueId val="{00000001-4F23-4D53-867A-2752BBA57A02}"/>
                </c:ext>
              </c:extLst>
            </c:dLbl>
            <c:dLbl>
              <c:idx val="1"/>
              <c:layout>
                <c:manualLayout>
                  <c:x val="0"/>
                  <c:y val="-2.15634063899843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23-4D53-867A-2752BBA57A0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Sheet1!$C$2:$C$4</c:f>
              <c:numCache>
                <c:formatCode>0%</c:formatCode>
                <c:ptCount val="2"/>
                <c:pt idx="0">
                  <c:v>0.08</c:v>
                </c:pt>
                <c:pt idx="1">
                  <c:v>0.13</c:v>
                </c:pt>
              </c:numCache>
            </c:numRef>
          </c:val>
          <c:extLst>
            <c:ext xmlns:c16="http://schemas.microsoft.com/office/drawing/2014/chart" uri="{C3380CC4-5D6E-409C-BE32-E72D297353CC}">
              <c16:uniqueId val="{00000005-4F23-4D53-867A-2752BBA57A0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Sheet1!$D$2:$D$4</c:f>
              <c:numCache>
                <c:formatCode>0%</c:formatCode>
                <c:ptCount val="2"/>
                <c:pt idx="0">
                  <c:v>0.27</c:v>
                </c:pt>
                <c:pt idx="1">
                  <c:v>0.35</c:v>
                </c:pt>
              </c:numCache>
            </c:numRef>
          </c:val>
          <c:extLst>
            <c:ext xmlns:c16="http://schemas.microsoft.com/office/drawing/2014/chart" uri="{C3380CC4-5D6E-409C-BE32-E72D297353CC}">
              <c16:uniqueId val="{00000006-4F23-4D53-867A-2752BBA57A0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Sheet1!$E$2:$E$4</c:f>
              <c:numCache>
                <c:formatCode>0%</c:formatCode>
                <c:ptCount val="2"/>
                <c:pt idx="0">
                  <c:v>0.42</c:v>
                </c:pt>
                <c:pt idx="1">
                  <c:v>0.34</c:v>
                </c:pt>
              </c:numCache>
            </c:numRef>
          </c:val>
          <c:extLst>
            <c:ext xmlns:c16="http://schemas.microsoft.com/office/drawing/2014/chart" uri="{C3380CC4-5D6E-409C-BE32-E72D297353CC}">
              <c16:uniqueId val="{00000007-4F23-4D53-867A-2752BBA57A02}"/>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Sheet1!$F$2:$F$4</c:f>
              <c:numCache>
                <c:formatCode>0%</c:formatCode>
                <c:ptCount val="2"/>
                <c:pt idx="0">
                  <c:v>0.2</c:v>
                </c:pt>
                <c:pt idx="1">
                  <c:v>0.15</c:v>
                </c:pt>
              </c:numCache>
            </c:numRef>
          </c:val>
          <c:extLst>
            <c:ext xmlns:c16="http://schemas.microsoft.com/office/drawing/2014/chart" uri="{C3380CC4-5D6E-409C-BE32-E72D297353CC}">
              <c16:uniqueId val="{00000008-4F23-4D53-867A-2752BBA57A0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w="25400">
          <a:noFill/>
        </a:ln>
        <a:effectLst/>
      </c:spPr>
    </c:plotArea>
    <c:legend>
      <c:legendPos val="r"/>
      <c:layout>
        <c:manualLayout>
          <c:xMode val="edge"/>
          <c:yMode val="edge"/>
          <c:x val="0"/>
          <c:y val="0.88501504556967503"/>
          <c:w val="1"/>
          <c:h val="9.2506164460025561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86327450385354E-3"/>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(1158)</c:v>
                </c:pt>
                <c:pt idx="1">
                  <c:v>Rented (Local Authority / Council)
(268)</c:v>
                </c:pt>
                <c:pt idx="2">
                  <c:v>Rented (Housing Association / Trust)
(297)</c:v>
                </c:pt>
                <c:pt idx="3">
                  <c:v>Rented (Private)
(593)</c:v>
                </c:pt>
              </c:strCache>
            </c:strRef>
          </c:cat>
          <c:val>
            <c:numRef>
              <c:f>Sheet1!$B$2:$B$5</c:f>
              <c:numCache>
                <c:formatCode>0%</c:formatCode>
                <c:ptCount val="4"/>
                <c:pt idx="0">
                  <c:v>0.05</c:v>
                </c:pt>
                <c:pt idx="1">
                  <c:v>0.05</c:v>
                </c:pt>
                <c:pt idx="2">
                  <c:v>0.05</c:v>
                </c:pt>
                <c:pt idx="3">
                  <c:v>0.05</c:v>
                </c:pt>
              </c:numCache>
            </c:numRef>
          </c:val>
          <c:extLst>
            <c:ext xmlns:c16="http://schemas.microsoft.com/office/drawing/2014/chart" uri="{C3380CC4-5D6E-409C-BE32-E72D297353CC}">
              <c16:uniqueId val="{00000000-61AB-4764-8EBC-0A7F131E0E62}"/>
            </c:ext>
          </c:extLst>
        </c:ser>
        <c:ser>
          <c:idx val="1"/>
          <c:order val="1"/>
          <c:tx>
            <c:strRef>
              <c:f>Sheet1!$C$1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(1158)</c:v>
                </c:pt>
                <c:pt idx="1">
                  <c:v>Rented (Local Authority / Council)
(268)</c:v>
                </c:pt>
                <c:pt idx="2">
                  <c:v>Rented (Housing Association / Trust)
(297)</c:v>
                </c:pt>
                <c:pt idx="3">
                  <c:v>Rented (Private)
(593)</c:v>
                </c:pt>
              </c:strCache>
            </c:strRef>
          </c:cat>
          <c:val>
            <c:numRef>
              <c:f>Sheet1!$C$2:$C$5</c:f>
              <c:numCache>
                <c:formatCode>0%</c:formatCode>
                <c:ptCount val="4"/>
                <c:pt idx="0">
                  <c:v>0.12</c:v>
                </c:pt>
                <c:pt idx="1">
                  <c:v>0.1</c:v>
                </c:pt>
                <c:pt idx="2">
                  <c:v>0.12</c:v>
                </c:pt>
                <c:pt idx="3">
                  <c:v>0.12</c:v>
                </c:pt>
              </c:numCache>
            </c:numRef>
          </c:val>
          <c:extLst>
            <c:ext xmlns:c16="http://schemas.microsoft.com/office/drawing/2014/chart" uri="{C3380CC4-5D6E-409C-BE32-E72D297353CC}">
              <c16:uniqueId val="{00000005-61AB-4764-8EBC-0A7F131E0E6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(1158)</c:v>
                </c:pt>
                <c:pt idx="1">
                  <c:v>Rented (Local Authority / Council)
(268)</c:v>
                </c:pt>
                <c:pt idx="2">
                  <c:v>Rented (Housing Association / Trust)
(297)</c:v>
                </c:pt>
                <c:pt idx="3">
                  <c:v>Rented (Private)
(593)</c:v>
                </c:pt>
              </c:strCache>
            </c:strRef>
          </c:cat>
          <c:val>
            <c:numRef>
              <c:f>Sheet1!$D$2:$D$5</c:f>
              <c:numCache>
                <c:formatCode>0%</c:formatCode>
                <c:ptCount val="4"/>
                <c:pt idx="0">
                  <c:v>0.34</c:v>
                </c:pt>
                <c:pt idx="1">
                  <c:v>0.35</c:v>
                </c:pt>
                <c:pt idx="2">
                  <c:v>0.37</c:v>
                </c:pt>
                <c:pt idx="3">
                  <c:v>0.32</c:v>
                </c:pt>
              </c:numCache>
            </c:numRef>
          </c:val>
          <c:extLst>
            <c:ext xmlns:c16="http://schemas.microsoft.com/office/drawing/2014/chart" uri="{C3380CC4-5D6E-409C-BE32-E72D297353CC}">
              <c16:uniqueId val="{00000006-61AB-4764-8EBC-0A7F131E0E6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(1158)</c:v>
                </c:pt>
                <c:pt idx="1">
                  <c:v>Rented (Local Authority / Council)
(268)</c:v>
                </c:pt>
                <c:pt idx="2">
                  <c:v>Rented (Housing Association / Trust)
(297)</c:v>
                </c:pt>
                <c:pt idx="3">
                  <c:v>Rented (Private)
(593)</c:v>
                </c:pt>
              </c:strCache>
            </c:strRef>
          </c:cat>
          <c:val>
            <c:numRef>
              <c:f>Sheet1!$E$2:$E$5</c:f>
              <c:numCache>
                <c:formatCode>0%</c:formatCode>
                <c:ptCount val="4"/>
                <c:pt idx="0">
                  <c:v>0.36</c:v>
                </c:pt>
                <c:pt idx="1">
                  <c:v>0.34</c:v>
                </c:pt>
                <c:pt idx="2">
                  <c:v>0.33</c:v>
                </c:pt>
                <c:pt idx="3">
                  <c:v>0.37</c:v>
                </c:pt>
              </c:numCache>
            </c:numRef>
          </c:val>
          <c:extLst>
            <c:ext xmlns:c16="http://schemas.microsoft.com/office/drawing/2014/chart" uri="{C3380CC4-5D6E-409C-BE32-E72D297353CC}">
              <c16:uniqueId val="{00000007-61AB-4764-8EBC-0A7F131E0E62}"/>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(1158)</c:v>
                </c:pt>
                <c:pt idx="1">
                  <c:v>Rented (Local Authority / Council)
(268)</c:v>
                </c:pt>
                <c:pt idx="2">
                  <c:v>Rented (Housing Association / Trust)
(297)</c:v>
                </c:pt>
                <c:pt idx="3">
                  <c:v>Rented (Private)
(593)</c:v>
                </c:pt>
              </c:strCache>
            </c:strRef>
          </c:cat>
          <c:val>
            <c:numRef>
              <c:f>Sheet1!$F$2:$F$5</c:f>
              <c:numCache>
                <c:formatCode>0%</c:formatCode>
                <c:ptCount val="4"/>
                <c:pt idx="0">
                  <c:v>0.14000000000000001</c:v>
                </c:pt>
                <c:pt idx="1">
                  <c:v>0.16</c:v>
                </c:pt>
                <c:pt idx="2">
                  <c:v>0.13</c:v>
                </c:pt>
                <c:pt idx="3">
                  <c:v>0.13</c:v>
                </c:pt>
              </c:numCache>
            </c:numRef>
          </c:val>
          <c:extLst>
            <c:ext xmlns:c16="http://schemas.microsoft.com/office/drawing/2014/chart" uri="{C3380CC4-5D6E-409C-BE32-E72D297353CC}">
              <c16:uniqueId val="{00000008-61AB-4764-8EBC-0A7F131E0E6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0"/>
          <c:y val="0.86633277344882487"/>
          <c:w val="0.99849510412745102"/>
          <c:h val="6.54849663393561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86327450385354E-3"/>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(369)</c:v>
                </c:pt>
                <c:pt idx="1">
                  <c:v>Rented (Local Authority / Council)
(80)*</c:v>
                </c:pt>
                <c:pt idx="2">
                  <c:v>Rented (Housing Association / Trust)
(97)*</c:v>
                </c:pt>
                <c:pt idx="3">
                  <c:v>Rented (Private)
(192)</c:v>
                </c:pt>
              </c:strCache>
            </c:strRef>
          </c:cat>
          <c:val>
            <c:numRef>
              <c:f>Sheet1!$B$2:$B$5</c:f>
              <c:numCache>
                <c:formatCode>0%</c:formatCode>
                <c:ptCount val="4"/>
                <c:pt idx="0">
                  <c:v>0.04</c:v>
                </c:pt>
                <c:pt idx="1">
                  <c:v>0.04</c:v>
                </c:pt>
                <c:pt idx="2">
                  <c:v>0.04</c:v>
                </c:pt>
                <c:pt idx="3">
                  <c:v>0.03</c:v>
                </c:pt>
              </c:numCache>
            </c:numRef>
          </c:val>
          <c:extLst>
            <c:ext xmlns:c16="http://schemas.microsoft.com/office/drawing/2014/chart" uri="{C3380CC4-5D6E-409C-BE32-E72D297353CC}">
              <c16:uniqueId val="{00000000-61AB-4764-8EBC-0A7F131E0E62}"/>
            </c:ext>
          </c:extLst>
        </c:ser>
        <c:ser>
          <c:idx val="1"/>
          <c:order val="1"/>
          <c:tx>
            <c:strRef>
              <c:f>Sheet1!$C$1</c:f>
              <c:strCache>
                <c:ptCount val="1"/>
                <c:pt idx="0">
                  <c:v>Very difficult</c:v>
                </c:pt>
              </c:strCache>
            </c:strRef>
          </c:tx>
          <c:spPr>
            <a:solidFill>
              <a:srgbClr val="FA0000"/>
            </a:solidFill>
            <a:ln>
              <a:noFill/>
            </a:ln>
            <a:effectLst/>
          </c:spPr>
          <c:invertIfNegative val="0"/>
          <c:dLbls>
            <c:dLbl>
              <c:idx val="0"/>
              <c:layout>
                <c:manualLayout>
                  <c:x val="0"/>
                  <c:y val="-2.1319876630099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8A-4FDC-9409-D38A7BC82FD3}"/>
                </c:ext>
              </c:extLst>
            </c:dLbl>
            <c:dLbl>
              <c:idx val="1"/>
              <c:layout>
                <c:manualLayout>
                  <c:x val="2.3189968202353413E-3"/>
                  <c:y val="-2.13198766300998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8A-4FDC-9409-D38A7BC82FD3}"/>
                </c:ext>
              </c:extLst>
            </c:dLbl>
            <c:dLbl>
              <c:idx val="2"/>
              <c:layout>
                <c:manualLayout>
                  <c:x val="-8.5028901147508873E-17"/>
                  <c:y val="-1.332492289381232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8A-4FDC-9409-D38A7BC82FD3}"/>
                </c:ext>
              </c:extLst>
            </c:dLbl>
            <c:dLbl>
              <c:idx val="3"/>
              <c:layout>
                <c:manualLayout>
                  <c:x val="0"/>
                  <c:y val="-1.59899074725747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8A-4FDC-9409-D38A7BC82FD3}"/>
                </c:ext>
              </c:extLst>
            </c:dLbl>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(369)</c:v>
                </c:pt>
                <c:pt idx="1">
                  <c:v>Rented (Local Authority / Council)
(80)*</c:v>
                </c:pt>
                <c:pt idx="2">
                  <c:v>Rented (Housing Association / Trust)
(97)*</c:v>
                </c:pt>
                <c:pt idx="3">
                  <c:v>Rented (Private)
(192)</c:v>
                </c:pt>
              </c:strCache>
            </c:strRef>
          </c:cat>
          <c:val>
            <c:numRef>
              <c:f>Sheet1!$C$2:$C$5</c:f>
              <c:numCache>
                <c:formatCode>0%</c:formatCode>
                <c:ptCount val="4"/>
                <c:pt idx="0">
                  <c:v>0.13</c:v>
                </c:pt>
                <c:pt idx="1">
                  <c:v>0.09</c:v>
                </c:pt>
                <c:pt idx="2">
                  <c:v>0.14000000000000001</c:v>
                </c:pt>
                <c:pt idx="3">
                  <c:v>0.13</c:v>
                </c:pt>
              </c:numCache>
            </c:numRef>
          </c:val>
          <c:extLst>
            <c:ext xmlns:c16="http://schemas.microsoft.com/office/drawing/2014/chart" uri="{C3380CC4-5D6E-409C-BE32-E72D297353CC}">
              <c16:uniqueId val="{00000005-61AB-4764-8EBC-0A7F131E0E6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(369)</c:v>
                </c:pt>
                <c:pt idx="1">
                  <c:v>Rented (Local Authority / Council)
(80)*</c:v>
                </c:pt>
                <c:pt idx="2">
                  <c:v>Rented (Housing Association / Trust)
(97)*</c:v>
                </c:pt>
                <c:pt idx="3">
                  <c:v>Rented (Private)
(192)</c:v>
                </c:pt>
              </c:strCache>
            </c:strRef>
          </c:cat>
          <c:val>
            <c:numRef>
              <c:f>Sheet1!$D$2:$D$5</c:f>
              <c:numCache>
                <c:formatCode>0%</c:formatCode>
                <c:ptCount val="4"/>
                <c:pt idx="0">
                  <c:v>0.35</c:v>
                </c:pt>
                <c:pt idx="1">
                  <c:v>0.41</c:v>
                </c:pt>
                <c:pt idx="2">
                  <c:v>0.35</c:v>
                </c:pt>
                <c:pt idx="3">
                  <c:v>0.32</c:v>
                </c:pt>
              </c:numCache>
            </c:numRef>
          </c:val>
          <c:extLst>
            <c:ext xmlns:c16="http://schemas.microsoft.com/office/drawing/2014/chart" uri="{C3380CC4-5D6E-409C-BE32-E72D297353CC}">
              <c16:uniqueId val="{00000006-61AB-4764-8EBC-0A7F131E0E6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(369)</c:v>
                </c:pt>
                <c:pt idx="1">
                  <c:v>Rented (Local Authority / Council)
(80)*</c:v>
                </c:pt>
                <c:pt idx="2">
                  <c:v>Rented (Housing Association / Trust)
(97)*</c:v>
                </c:pt>
                <c:pt idx="3">
                  <c:v>Rented (Private)
(192)</c:v>
                </c:pt>
              </c:strCache>
            </c:strRef>
          </c:cat>
          <c:val>
            <c:numRef>
              <c:f>Sheet1!$E$2:$E$5</c:f>
              <c:numCache>
                <c:formatCode>0%</c:formatCode>
                <c:ptCount val="4"/>
                <c:pt idx="0">
                  <c:v>0.34</c:v>
                </c:pt>
                <c:pt idx="1">
                  <c:v>0.28999999999999998</c:v>
                </c:pt>
                <c:pt idx="2">
                  <c:v>0.36</c:v>
                </c:pt>
                <c:pt idx="3">
                  <c:v>0.35</c:v>
                </c:pt>
              </c:numCache>
            </c:numRef>
          </c:val>
          <c:extLst>
            <c:ext xmlns:c16="http://schemas.microsoft.com/office/drawing/2014/chart" uri="{C3380CC4-5D6E-409C-BE32-E72D297353CC}">
              <c16:uniqueId val="{00000007-61AB-4764-8EBC-0A7F131E0E62}"/>
            </c:ext>
          </c:extLst>
        </c:ser>
        <c:ser>
          <c:idx val="4"/>
          <c:order val="4"/>
          <c:tx>
            <c:strRef>
              <c:f>Sheet1!$F$1</c:f>
              <c:strCache>
                <c:ptCount val="1"/>
                <c:pt idx="0">
                  <c:v>Very easy</c:v>
                </c:pt>
              </c:strCache>
            </c:strRef>
          </c:tx>
          <c:spPr>
            <a:solidFill>
              <a:srgbClr val="009690"/>
            </a:solidFill>
            <a:ln>
              <a:noFill/>
            </a:ln>
            <a:effectLst/>
          </c:spPr>
          <c:invertIfNegative val="0"/>
          <c:dLbls>
            <c:dLbl>
              <c:idx val="2"/>
              <c:layout>
                <c:manualLayout>
                  <c:x val="0"/>
                  <c:y val="-1.33249228938123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8A-4FDC-9409-D38A7BC82FD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
(369)</c:v>
                </c:pt>
                <c:pt idx="1">
                  <c:v>Rented (Local Authority / Council)
(80)*</c:v>
                </c:pt>
                <c:pt idx="2">
                  <c:v>Rented (Housing Association / Trust)
(97)*</c:v>
                </c:pt>
                <c:pt idx="3">
                  <c:v>Rented (Private)
(192)</c:v>
                </c:pt>
              </c:strCache>
            </c:strRef>
          </c:cat>
          <c:val>
            <c:numRef>
              <c:f>Sheet1!$F$2:$F$5</c:f>
              <c:numCache>
                <c:formatCode>0%</c:formatCode>
                <c:ptCount val="4"/>
                <c:pt idx="0">
                  <c:v>0.15</c:v>
                </c:pt>
                <c:pt idx="1">
                  <c:v>0.17</c:v>
                </c:pt>
                <c:pt idx="2">
                  <c:v>0.11</c:v>
                </c:pt>
                <c:pt idx="3">
                  <c:v>0.16</c:v>
                </c:pt>
              </c:numCache>
            </c:numRef>
          </c:val>
          <c:extLst>
            <c:ext xmlns:c16="http://schemas.microsoft.com/office/drawing/2014/chart" uri="{C3380CC4-5D6E-409C-BE32-E72D297353CC}">
              <c16:uniqueId val="{00000008-61AB-4764-8EBC-0A7F131E0E6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0"/>
          <c:y val="0.86633277344882487"/>
          <c:w val="0.99849510412745102"/>
          <c:h val="6.54849663393561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769830297106"/>
          <c:y val="2.1226254798548092E-2"/>
          <c:w val="0.7186450795524435"/>
          <c:h val="0.84350130355875708"/>
        </c:manualLayout>
      </c:layout>
      <c:barChart>
        <c:barDir val="bar"/>
        <c:grouping val="percentStacked"/>
        <c:varyColors val="0"/>
        <c:ser>
          <c:idx val="0"/>
          <c:order val="0"/>
          <c:tx>
            <c:strRef>
              <c:f>Sheet1!$B$1</c:f>
              <c:strCache>
                <c:ptCount val="1"/>
                <c:pt idx="0">
                  <c:v>Yes</c:v>
                </c:pt>
              </c:strCache>
            </c:strRef>
          </c:tx>
          <c:spPr>
            <a:solidFill>
              <a:srgbClr val="FF0000"/>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1-C18A-468C-AF42-C9AAD6F5B3C8}"/>
              </c:ext>
            </c:extLst>
          </c:dPt>
          <c:dPt>
            <c:idx val="1"/>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5-C18A-468C-AF42-C9AAD6F5B3C8}"/>
              </c:ext>
            </c:extLst>
          </c:dPt>
          <c:dLbls>
            <c:dLbl>
              <c:idx val="0"/>
              <c:layout>
                <c:manualLayout>
                  <c:x val="-1.2320763212102521E-3"/>
                  <c:y val="2.48578665034703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8A-468C-AF42-C9AAD6F5B3C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Renters </c:v>
                </c:pt>
                <c:pt idx="1">
                  <c:v>Owners </c:v>
                </c:pt>
              </c:strCache>
            </c:strRef>
          </c:cat>
          <c:val>
            <c:numRef>
              <c:f>Sheet1!$B$2:$B$5</c:f>
              <c:numCache>
                <c:formatCode>0%</c:formatCode>
                <c:ptCount val="2"/>
                <c:pt idx="0">
                  <c:v>0.13</c:v>
                </c:pt>
                <c:pt idx="1">
                  <c:v>0.05</c:v>
                </c:pt>
              </c:numCache>
            </c:numRef>
          </c:val>
          <c:extLst>
            <c:ext xmlns:c16="http://schemas.microsoft.com/office/drawing/2014/chart" uri="{C3380CC4-5D6E-409C-BE32-E72D297353CC}">
              <c16:uniqueId val="{0000000C-C18A-468C-AF42-C9AAD6F5B3C8}"/>
            </c:ext>
          </c:extLst>
        </c:ser>
        <c:ser>
          <c:idx val="1"/>
          <c:order val="1"/>
          <c:tx>
            <c:strRef>
              <c:f>Sheet1!$C$1</c:f>
              <c:strCache>
                <c:ptCount val="1"/>
                <c:pt idx="0">
                  <c:v>No</c:v>
                </c:pt>
              </c:strCache>
            </c:strRef>
          </c:tx>
          <c:spPr>
            <a:solidFill>
              <a:srgbClr val="00969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Renters </c:v>
                </c:pt>
                <c:pt idx="1">
                  <c:v>Owners </c:v>
                </c:pt>
              </c:strCache>
            </c:strRef>
          </c:cat>
          <c:val>
            <c:numRef>
              <c:f>Sheet1!$C$2:$C$5</c:f>
              <c:numCache>
                <c:formatCode>0%</c:formatCode>
                <c:ptCount val="2"/>
                <c:pt idx="0">
                  <c:v>0.83</c:v>
                </c:pt>
                <c:pt idx="1">
                  <c:v>0.93</c:v>
                </c:pt>
              </c:numCache>
            </c:numRef>
          </c:val>
          <c:extLst>
            <c:ext xmlns:c16="http://schemas.microsoft.com/office/drawing/2014/chart" uri="{C3380CC4-5D6E-409C-BE32-E72D297353CC}">
              <c16:uniqueId val="{0000000D-C18A-468C-AF42-C9AAD6F5B3C8}"/>
            </c:ext>
          </c:extLst>
        </c:ser>
        <c:ser>
          <c:idx val="2"/>
          <c:order val="2"/>
          <c:tx>
            <c:strRef>
              <c:f>Sheet1!$D$1</c:f>
              <c:strCache>
                <c:ptCount val="1"/>
                <c:pt idx="0">
                  <c:v>Don't know / Prefer not to say </c:v>
                </c:pt>
              </c:strCache>
            </c:strRef>
          </c:tx>
          <c:spPr>
            <a:solidFill>
              <a:schemeClr val="bg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Renters </c:v>
                </c:pt>
                <c:pt idx="1">
                  <c:v>Owners </c:v>
                </c:pt>
              </c:strCache>
            </c:strRef>
          </c:cat>
          <c:val>
            <c:numRef>
              <c:f>Sheet1!$D$2:$D$5</c:f>
              <c:numCache>
                <c:formatCode>0%</c:formatCode>
                <c:ptCount val="2"/>
                <c:pt idx="0">
                  <c:v>0.02</c:v>
                </c:pt>
                <c:pt idx="1">
                  <c:v>0.02</c:v>
                </c:pt>
              </c:numCache>
            </c:numRef>
          </c:val>
          <c:extLst>
            <c:ext xmlns:c16="http://schemas.microsoft.com/office/drawing/2014/chart" uri="{C3380CC4-5D6E-409C-BE32-E72D297353CC}">
              <c16:uniqueId val="{0000000E-C18A-468C-AF42-C9AAD6F5B3C8}"/>
            </c:ext>
          </c:extLst>
        </c:ser>
        <c:dLbls>
          <c:dLblPos val="ctr"/>
          <c:showLegendKey val="0"/>
          <c:showVal val="1"/>
          <c:showCatName val="0"/>
          <c:showSerName val="0"/>
          <c:showPercent val="0"/>
          <c:showBubbleSize val="0"/>
        </c:dLbls>
        <c:gapWidth val="50"/>
        <c:overlap val="100"/>
        <c:axId val="666918216"/>
        <c:axId val="666920184"/>
      </c:barChart>
      <c:valAx>
        <c:axId val="666920184"/>
        <c:scaling>
          <c:orientation val="minMax"/>
        </c:scaling>
        <c:delete val="1"/>
        <c:axPos val="t"/>
        <c:numFmt formatCode="0%" sourceLinked="1"/>
        <c:majorTickMark val="out"/>
        <c:minorTickMark val="none"/>
        <c:tickLblPos val="nextTo"/>
        <c:crossAx val="666918216"/>
        <c:crosses val="autoZero"/>
        <c:crossBetween val="between"/>
      </c:valAx>
      <c:catAx>
        <c:axId val="666918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692018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769830297106"/>
          <c:y val="2.1226254798548092E-2"/>
          <c:w val="0.7186450795524435"/>
          <c:h val="0.84350130355875708"/>
        </c:manualLayout>
      </c:layout>
      <c:barChart>
        <c:barDir val="bar"/>
        <c:grouping val="percentStacked"/>
        <c:varyColors val="0"/>
        <c:ser>
          <c:idx val="0"/>
          <c:order val="0"/>
          <c:tx>
            <c:strRef>
              <c:f>Sheet1!$B$1</c:f>
              <c:strCache>
                <c:ptCount val="1"/>
                <c:pt idx="0">
                  <c:v>Yes</c:v>
                </c:pt>
              </c:strCache>
            </c:strRef>
          </c:tx>
          <c:spPr>
            <a:solidFill>
              <a:srgbClr val="FF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3"/>
                <c:pt idx="0">
                  <c:v>Rented (Local Authority / Council)</c:v>
                </c:pt>
                <c:pt idx="1">
                  <c:v>Rented (Housing Association / Trust)</c:v>
                </c:pt>
                <c:pt idx="2">
                  <c:v>Rented (Private)</c:v>
                </c:pt>
              </c:strCache>
              <c:extLst/>
            </c:strRef>
          </c:cat>
          <c:val>
            <c:numRef>
              <c:f>Sheet1!$B$4:$B$7</c:f>
              <c:numCache>
                <c:formatCode>0%</c:formatCode>
                <c:ptCount val="3"/>
                <c:pt idx="0">
                  <c:v>0.2</c:v>
                </c:pt>
                <c:pt idx="1">
                  <c:v>0.16</c:v>
                </c:pt>
                <c:pt idx="2">
                  <c:v>0.08</c:v>
                </c:pt>
              </c:numCache>
              <c:extLst/>
            </c:numRef>
          </c:val>
          <c:extLst>
            <c:ext xmlns:c16="http://schemas.microsoft.com/office/drawing/2014/chart" uri="{C3380CC4-5D6E-409C-BE32-E72D297353CC}">
              <c16:uniqueId val="{00000006-0CF1-402C-8E44-25FC06CC1AE8}"/>
            </c:ext>
          </c:extLst>
        </c:ser>
        <c:ser>
          <c:idx val="1"/>
          <c:order val="1"/>
          <c:tx>
            <c:strRef>
              <c:f>Sheet1!$C$1</c:f>
              <c:strCache>
                <c:ptCount val="1"/>
                <c:pt idx="0">
                  <c:v>No</c:v>
                </c:pt>
              </c:strCache>
            </c:strRef>
          </c:tx>
          <c:spPr>
            <a:solidFill>
              <a:srgbClr val="00969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3"/>
                <c:pt idx="0">
                  <c:v>Rented (Local Authority / Council)</c:v>
                </c:pt>
                <c:pt idx="1">
                  <c:v>Rented (Housing Association / Trust)</c:v>
                </c:pt>
                <c:pt idx="2">
                  <c:v>Rented (Private)</c:v>
                </c:pt>
              </c:strCache>
              <c:extLst/>
            </c:strRef>
          </c:cat>
          <c:val>
            <c:numRef>
              <c:f>Sheet1!$C$4:$C$7</c:f>
              <c:numCache>
                <c:formatCode>0%</c:formatCode>
                <c:ptCount val="3"/>
                <c:pt idx="0">
                  <c:v>0.74</c:v>
                </c:pt>
                <c:pt idx="1">
                  <c:v>0.79</c:v>
                </c:pt>
                <c:pt idx="2">
                  <c:v>0.88</c:v>
                </c:pt>
              </c:numCache>
              <c:extLst/>
            </c:numRef>
          </c:val>
          <c:extLst>
            <c:ext xmlns:c16="http://schemas.microsoft.com/office/drawing/2014/chart" uri="{C3380CC4-5D6E-409C-BE32-E72D297353CC}">
              <c16:uniqueId val="{00000007-0CF1-402C-8E44-25FC06CC1AE8}"/>
            </c:ext>
          </c:extLst>
        </c:ser>
        <c:ser>
          <c:idx val="2"/>
          <c:order val="2"/>
          <c:tx>
            <c:strRef>
              <c:f>Sheet1!$D$1</c:f>
              <c:strCache>
                <c:ptCount val="1"/>
                <c:pt idx="0">
                  <c:v>Don't know</c:v>
                </c:pt>
              </c:strCache>
            </c:strRef>
          </c:tx>
          <c:spPr>
            <a:solidFill>
              <a:schemeClr val="bg1">
                <a:lumMod val="50000"/>
              </a:schemeClr>
            </a:solidFill>
            <a:ln w="19050">
              <a:solidFill>
                <a:schemeClr val="lt1"/>
              </a:solidFill>
            </a:ln>
            <a:effectLst/>
          </c:spPr>
          <c:invertIfNegative val="0"/>
          <c:dLbls>
            <c:dLbl>
              <c:idx val="2"/>
              <c:layout>
                <c:manualLayout>
                  <c:x val="0"/>
                  <c:y val="-4.128191059183307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7F-45CD-B20A-CB3BCED9DA2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Sheet1!$A$4:$A$7</c:f>
              <c:strCache>
                <c:ptCount val="3"/>
                <c:pt idx="0">
                  <c:v>Rented (Local Authority / Council)</c:v>
                </c:pt>
                <c:pt idx="1">
                  <c:v>Rented (Housing Association / Trust)</c:v>
                </c:pt>
                <c:pt idx="2">
                  <c:v>Rented (Private)</c:v>
                </c:pt>
              </c:strCache>
              <c:extLst/>
            </c:strRef>
          </c:cat>
          <c:val>
            <c:numRef>
              <c:f>Sheet1!$D$4:$D$7</c:f>
              <c:numCache>
                <c:formatCode>0%</c:formatCode>
                <c:ptCount val="3"/>
                <c:pt idx="0">
                  <c:v>0.06</c:v>
                </c:pt>
                <c:pt idx="1">
                  <c:v>0.05</c:v>
                </c:pt>
                <c:pt idx="2">
                  <c:v>0.03</c:v>
                </c:pt>
              </c:numCache>
              <c:extLst/>
            </c:numRef>
          </c:val>
          <c:extLst>
            <c:ext xmlns:c16="http://schemas.microsoft.com/office/drawing/2014/chart" uri="{C3380CC4-5D6E-409C-BE32-E72D297353CC}">
              <c16:uniqueId val="{00000008-0CF1-402C-8E44-25FC06CC1AE8}"/>
            </c:ext>
          </c:extLst>
        </c:ser>
        <c:dLbls>
          <c:dLblPos val="ctr"/>
          <c:showLegendKey val="0"/>
          <c:showVal val="1"/>
          <c:showCatName val="0"/>
          <c:showSerName val="0"/>
          <c:showPercent val="0"/>
          <c:showBubbleSize val="0"/>
        </c:dLbls>
        <c:gapWidth val="50"/>
        <c:overlap val="100"/>
        <c:axId val="666918216"/>
        <c:axId val="666920184"/>
      </c:barChart>
      <c:valAx>
        <c:axId val="666920184"/>
        <c:scaling>
          <c:orientation val="minMax"/>
        </c:scaling>
        <c:delete val="1"/>
        <c:axPos val="t"/>
        <c:numFmt formatCode="0%" sourceLinked="1"/>
        <c:majorTickMark val="out"/>
        <c:minorTickMark val="none"/>
        <c:tickLblPos val="nextTo"/>
        <c:crossAx val="666918216"/>
        <c:crosses val="autoZero"/>
        <c:crossBetween val="between"/>
      </c:valAx>
      <c:catAx>
        <c:axId val="666918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6920184"/>
        <c:crosses val="autoZero"/>
        <c:auto val="1"/>
        <c:lblAlgn val="ctr"/>
        <c:lblOffset val="100"/>
        <c:noMultiLvlLbl val="0"/>
      </c:catAx>
      <c:spPr>
        <a:noFill/>
        <a:ln>
          <a:noFill/>
        </a:ln>
        <a:effectLst/>
      </c:spPr>
    </c:plotArea>
    <c:legend>
      <c:legendPos val="r"/>
      <c:layout>
        <c:manualLayout>
          <c:xMode val="edge"/>
          <c:yMode val="edge"/>
          <c:x val="2.7858784038294697E-3"/>
          <c:y val="0.85763284880038848"/>
          <c:w val="0.99721404679353376"/>
          <c:h val="0.142367151199611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6059597411716585"/>
          <c:w val="1"/>
          <c:h val="0.27888320587693061"/>
        </c:manualLayout>
      </c:layout>
      <c:lineChart>
        <c:grouping val="stacked"/>
        <c:varyColors val="0"/>
        <c:ser>
          <c:idx val="0"/>
          <c:order val="0"/>
          <c:tx>
            <c:strRef>
              <c:f>Sheet1!$D$1</c:f>
              <c:strCache>
                <c:ptCount val="1"/>
                <c:pt idx="0">
                  <c:v>Medium (4-5)</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dLbl>
              <c:idx val="0"/>
              <c:layout>
                <c:manualLayout>
                  <c:x val="-3.0490309535911829E-2"/>
                  <c:y val="-0.1633583064627442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DE-4B69-BAEF-A253DD0AC368}"/>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8"/>
                <c:pt idx="0">
                  <c:v>Nov '22
(S4)</c:v>
                </c:pt>
                <c:pt idx="1">
                  <c:v>Dec '22
(S5)</c:v>
                </c:pt>
                <c:pt idx="2">
                  <c:v>Mar '23 
(S6)</c:v>
                </c:pt>
                <c:pt idx="3">
                  <c:v>May '23 
(S7)</c:v>
                </c:pt>
                <c:pt idx="4">
                  <c:v>July '23 
(S8)</c:v>
                </c:pt>
                <c:pt idx="5">
                  <c:v>Sept '23
(S9)</c:v>
                </c:pt>
                <c:pt idx="6">
                  <c:v>Nov '23 
(S10)</c:v>
                </c:pt>
                <c:pt idx="7">
                  <c:v>Feb '24
(S11)</c:v>
                </c:pt>
              </c:strCache>
            </c:strRef>
          </c:cat>
          <c:val>
            <c:numRef>
              <c:f>Sheet1!$D$5:$D$12</c:f>
              <c:numCache>
                <c:formatCode>0%</c:formatCode>
                <c:ptCount val="8"/>
                <c:pt idx="0">
                  <c:v>0.19</c:v>
                </c:pt>
                <c:pt idx="1">
                  <c:v>0.18</c:v>
                </c:pt>
                <c:pt idx="2">
                  <c:v>0.17</c:v>
                </c:pt>
                <c:pt idx="3">
                  <c:v>0.18</c:v>
                </c:pt>
                <c:pt idx="4">
                  <c:v>0.17</c:v>
                </c:pt>
                <c:pt idx="5">
                  <c:v>0.18</c:v>
                </c:pt>
                <c:pt idx="6">
                  <c:v>0.18</c:v>
                </c:pt>
                <c:pt idx="7">
                  <c:v>0.18</c:v>
                </c:pt>
              </c:numCache>
            </c:numRef>
          </c:val>
          <c:smooth val="0"/>
          <c:extLst>
            <c:ext xmlns:c16="http://schemas.microsoft.com/office/drawing/2014/chart" uri="{C3380CC4-5D6E-409C-BE32-E72D297353CC}">
              <c16:uniqueId val="{00000000-81DE-4B69-BAEF-A253DD0AC368}"/>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 (September – February 2024</a:t>
            </a:r>
            <a:r>
              <a:rPr lang="en-GB" sz="1400" b="1" baseline="0">
                <a:solidFill>
                  <a:srgbClr val="5C5B5A"/>
                </a:solidFill>
              </a:rPr>
              <a:t>)</a:t>
            </a:r>
            <a:endParaRPr lang="en-GB" sz="1400" b="1">
              <a:solidFill>
                <a:srgbClr val="5C5B5A"/>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Spring (S1+S2):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S9+S10+S11:Total</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0.67</c:v>
                </c:pt>
                <c:pt idx="1">
                  <c:v>0.17</c:v>
                </c:pt>
                <c:pt idx="2">
                  <c:v>0.08</c:v>
                </c:pt>
                <c:pt idx="3">
                  <c:v>0.04</c:v>
                </c:pt>
                <c:pt idx="4">
                  <c:v>0.02</c:v>
                </c:pt>
                <c:pt idx="5">
                  <c:v>0.02</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16-24 (n=92)</c:v>
                </c:pt>
              </c:strCache>
            </c:strRef>
          </c:tx>
          <c:spPr>
            <a:solidFill>
              <a:srgbClr val="9DC3E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0.77</c:v>
                </c:pt>
                <c:pt idx="1">
                  <c:v>0.14000000000000001</c:v>
                </c:pt>
                <c:pt idx="2">
                  <c:v>0.04</c:v>
                </c:pt>
                <c:pt idx="3">
                  <c:v>0.04</c:v>
                </c:pt>
                <c:pt idx="4">
                  <c:v>0</c:v>
                </c:pt>
                <c:pt idx="5">
                  <c:v>0.01</c:v>
                </c:pt>
              </c:numCache>
            </c:numRef>
          </c:val>
          <c:extLst>
            <c:ext xmlns:c16="http://schemas.microsoft.com/office/drawing/2014/chart" uri="{C3380CC4-5D6E-409C-BE32-E72D297353CC}">
              <c16:uniqueId val="{00000000-1D26-42E5-99A3-C4BC608D1098}"/>
            </c:ext>
          </c:extLst>
        </c:ser>
        <c:ser>
          <c:idx val="3"/>
          <c:order val="3"/>
          <c:tx>
            <c:strRef>
              <c:f>Sheet1!$E$1</c:f>
              <c:strCache>
                <c:ptCount val="1"/>
                <c:pt idx="0">
                  <c:v>75+ (n=74)</c:v>
                </c:pt>
              </c:strCache>
            </c:strRef>
          </c:tx>
          <c:spPr>
            <a:solidFill>
              <a:srgbClr val="A568D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0.4</c:v>
                </c:pt>
                <c:pt idx="1">
                  <c:v>0.2</c:v>
                </c:pt>
                <c:pt idx="2">
                  <c:v>0.17</c:v>
                </c:pt>
                <c:pt idx="3">
                  <c:v>0.05</c:v>
                </c:pt>
                <c:pt idx="4">
                  <c:v>0.08</c:v>
                </c:pt>
                <c:pt idx="5">
                  <c:v>0.11</c:v>
                </c:pt>
              </c:numCache>
            </c:numRef>
          </c:val>
          <c:extLst>
            <c:ext xmlns:c16="http://schemas.microsoft.com/office/drawing/2014/chart" uri="{C3380CC4-5D6E-409C-BE32-E72D297353CC}">
              <c16:uniqueId val="{00000001-13FD-495C-B1CA-D8CAF4617FBA}"/>
            </c:ext>
          </c:extLst>
        </c:ser>
        <c:ser>
          <c:idx val="4"/>
          <c:order val="4"/>
          <c:tx>
            <c:strRef>
              <c:f>Sheet1!$F$1</c:f>
              <c:strCache>
                <c:ptCount val="1"/>
                <c:pt idx="0">
                  <c:v>Disabled (n=155)</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Cache>
                <c:formatCode>0%</c:formatCode>
                <c:ptCount val="6"/>
                <c:pt idx="0">
                  <c:v>0.55000000000000004</c:v>
                </c:pt>
                <c:pt idx="1">
                  <c:v>0.19</c:v>
                </c:pt>
                <c:pt idx="2">
                  <c:v>0.09</c:v>
                </c:pt>
                <c:pt idx="3">
                  <c:v>7.0000000000000007E-2</c:v>
                </c:pt>
                <c:pt idx="4">
                  <c:v>0.05</c:v>
                </c:pt>
                <c:pt idx="5">
                  <c:v>0.04</c:v>
                </c:pt>
              </c:numCache>
            </c:numRef>
          </c:val>
          <c:extLst>
            <c:ext xmlns:c16="http://schemas.microsoft.com/office/drawing/2014/chart" uri="{C3380CC4-5D6E-409C-BE32-E72D297353CC}">
              <c16:uniqueId val="{00000003-2A69-4A3D-9464-D1086846F46B}"/>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t>How often…? (Respondents reporting</a:t>
            </a:r>
            <a:r>
              <a:rPr lang="en-GB" sz="1400" b="1" baseline="0"/>
              <a:t> digital exclusion)*</a:t>
            </a:r>
          </a:p>
          <a:p>
            <a:pPr>
              <a:defRPr sz="1400" b="1"/>
            </a:pPr>
            <a:r>
              <a:rPr lang="en-GB" sz="1400" b="1" baseline="0"/>
              <a:t>(September – February 2024)</a:t>
            </a:r>
            <a:r>
              <a:rPr lang="en-GB" sz="1400" b="1"/>
              <a:t> </a:t>
            </a:r>
          </a:p>
        </c:rich>
      </c:tx>
      <c:layout>
        <c:manualLayout>
          <c:xMode val="edge"/>
          <c:yMode val="edge"/>
          <c:x val="0.25179384293743262"/>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131189269686533E-2"/>
          <c:y val="7.8524060926427289E-2"/>
          <c:w val="0.98524573650591662"/>
          <c:h val="0.36330463229210141"/>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Sheet1!$B$2:$B$6</c:f>
              <c:numCache>
                <c:formatCode>0%</c:formatCode>
                <c:ptCount val="5"/>
                <c:pt idx="0">
                  <c:v>0.03</c:v>
                </c:pt>
                <c:pt idx="1">
                  <c:v>0.03</c:v>
                </c:pt>
                <c:pt idx="2">
                  <c:v>0.03</c:v>
                </c:pt>
                <c:pt idx="3">
                  <c:v>0.03</c:v>
                </c:pt>
                <c:pt idx="4">
                  <c:v>0.08</c:v>
                </c:pt>
              </c:numCache>
            </c:numRef>
          </c:val>
          <c:extLst>
            <c:ext xmlns:c16="http://schemas.microsoft.com/office/drawing/2014/chart" uri="{C3380CC4-5D6E-409C-BE32-E72D297353CC}">
              <c16:uniqueId val="{00000002-7FB1-4EB6-9246-DEE6481016AD}"/>
            </c:ext>
          </c:extLst>
        </c:ser>
        <c:ser>
          <c:idx val="2"/>
          <c:order val="1"/>
          <c:tx>
            <c:strRef>
              <c:f>Sheet1!$C$1</c:f>
              <c:strCache>
                <c:ptCount val="1"/>
                <c:pt idx="0">
                  <c:v>2 - Rarely do / Rarely have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Sheet1!$C$2:$C$6</c:f>
              <c:numCache>
                <c:formatCode>0%</c:formatCode>
                <c:ptCount val="5"/>
                <c:pt idx="0">
                  <c:v>0.02</c:v>
                </c:pt>
                <c:pt idx="1">
                  <c:v>0.01</c:v>
                </c:pt>
                <c:pt idx="2">
                  <c:v>0.01</c:v>
                </c:pt>
                <c:pt idx="3">
                  <c:v>0.02</c:v>
                </c:pt>
                <c:pt idx="4">
                  <c:v>0.02</c:v>
                </c:pt>
              </c:numCache>
            </c:numRef>
          </c:val>
          <c:extLst>
            <c:ext xmlns:c16="http://schemas.microsoft.com/office/drawing/2014/chart" uri="{C3380CC4-5D6E-409C-BE32-E72D297353CC}">
              <c16:uniqueId val="{00000000-1D26-42E5-99A3-C4BC608D1098}"/>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Sheet1!$D$2:$D$6</c:f>
              <c:numCache>
                <c:formatCode>0%</c:formatCode>
                <c:ptCount val="5"/>
                <c:pt idx="0">
                  <c:v>0.04</c:v>
                </c:pt>
                <c:pt idx="1">
                  <c:v>0.03</c:v>
                </c:pt>
                <c:pt idx="2">
                  <c:v>0.03</c:v>
                </c:pt>
                <c:pt idx="3">
                  <c:v>7.0000000000000007E-2</c:v>
                </c:pt>
                <c:pt idx="4">
                  <c:v>7.0000000000000007E-2</c:v>
                </c:pt>
              </c:numCache>
            </c:numRef>
          </c:val>
          <c:extLst>
            <c:ext xmlns:c16="http://schemas.microsoft.com/office/drawing/2014/chart" uri="{C3380CC4-5D6E-409C-BE32-E72D297353CC}">
              <c16:uniqueId val="{00000000-7A40-4399-990D-145EA77FC025}"/>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a:noFill/>
        </a:ln>
        <a:effectLst/>
      </c:spPr>
    </c:plotArea>
    <c:legend>
      <c:legendPos val="b"/>
      <c:layout>
        <c:manualLayout>
          <c:xMode val="edge"/>
          <c:yMode val="edge"/>
          <c:x val="0.14526845441326466"/>
          <c:y val="0.94296832154670596"/>
          <c:w val="0.70833481608923643"/>
          <c:h val="5.680375263442023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98083965459608E-3"/>
          <c:y val="0.17523364426370835"/>
          <c:w val="0.98524573650591662"/>
          <c:h val="0.50666649317634505"/>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Sheet1!$B$2:$B$6</c:f>
              <c:numCache>
                <c:formatCode>0%</c:formatCode>
                <c:ptCount val="5"/>
                <c:pt idx="0">
                  <c:v>0.02</c:v>
                </c:pt>
                <c:pt idx="1">
                  <c:v>0.02</c:v>
                </c:pt>
                <c:pt idx="2">
                  <c:v>0.02</c:v>
                </c:pt>
                <c:pt idx="3">
                  <c:v>0.03</c:v>
                </c:pt>
                <c:pt idx="4">
                  <c:v>0.06</c:v>
                </c:pt>
              </c:numCache>
            </c:numRef>
          </c:val>
          <c:extLst>
            <c:ext xmlns:c16="http://schemas.microsoft.com/office/drawing/2014/chart" uri="{C3380CC4-5D6E-409C-BE32-E72D297353CC}">
              <c16:uniqueId val="{00000000-EFC2-4021-8383-FE5C3FFC7702}"/>
            </c:ext>
          </c:extLst>
        </c:ser>
        <c:ser>
          <c:idx val="2"/>
          <c:order val="1"/>
          <c:tx>
            <c:strRef>
              <c:f>Sheet1!$C$1</c:f>
              <c:strCache>
                <c:ptCount val="1"/>
                <c:pt idx="0">
                  <c:v>2 - Rarely do / Rarely have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Sheet1!$C$2:$C$6</c:f>
              <c:numCache>
                <c:formatCode>0%</c:formatCode>
                <c:ptCount val="5"/>
                <c:pt idx="0">
                  <c:v>0.01</c:v>
                </c:pt>
                <c:pt idx="1">
                  <c:v>0.01</c:v>
                </c:pt>
                <c:pt idx="2">
                  <c:v>0.01</c:v>
                </c:pt>
                <c:pt idx="3">
                  <c:v>0.02</c:v>
                </c:pt>
                <c:pt idx="4">
                  <c:v>0.02</c:v>
                </c:pt>
              </c:numCache>
            </c:numRef>
          </c:val>
          <c:extLst>
            <c:ext xmlns:c16="http://schemas.microsoft.com/office/drawing/2014/chart" uri="{C3380CC4-5D6E-409C-BE32-E72D297353CC}">
              <c16:uniqueId val="{00000001-EFC2-4021-8383-FE5C3FFC7702}"/>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Sheet1!$D$2:$D$6</c:f>
              <c:numCache>
                <c:formatCode>0%</c:formatCode>
                <c:ptCount val="5"/>
                <c:pt idx="0">
                  <c:v>0.05</c:v>
                </c:pt>
                <c:pt idx="1">
                  <c:v>0.03</c:v>
                </c:pt>
                <c:pt idx="2">
                  <c:v>0.03</c:v>
                </c:pt>
                <c:pt idx="3">
                  <c:v>0.08</c:v>
                </c:pt>
                <c:pt idx="4">
                  <c:v>0.05</c:v>
                </c:pt>
              </c:numCache>
            </c:numRef>
          </c:val>
          <c:extLst>
            <c:ext xmlns:c16="http://schemas.microsoft.com/office/drawing/2014/chart" uri="{C3380CC4-5D6E-409C-BE32-E72D297353CC}">
              <c16:uniqueId val="{00000002-EFC2-4021-8383-FE5C3FFC7702}"/>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c:rich>
      </c:tx>
      <c:layout>
        <c:manualLayout>
          <c:xMode val="edge"/>
          <c:yMode val="edge"/>
          <c:x val="0.30107451948487818"/>
          <c:y val="5.628176928610785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2320610443850534E-3"/>
          <c:y val="8.0873239504943489E-2"/>
          <c:w val="0.99389396795199259"/>
          <c:h val="0.71953375835334554"/>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Sheet1!$B$2:$B$7</c:f>
              <c:numCache>
                <c:formatCode>0%</c:formatCode>
                <c:ptCount val="6"/>
                <c:pt idx="0">
                  <c:v>0.68</c:v>
                </c:pt>
                <c:pt idx="1">
                  <c:v>0.17</c:v>
                </c:pt>
                <c:pt idx="2">
                  <c:v>7.0000000000000007E-2</c:v>
                </c:pt>
                <c:pt idx="3">
                  <c:v>0.03</c:v>
                </c:pt>
                <c:pt idx="4">
                  <c:v>0.03</c:v>
                </c:pt>
                <c:pt idx="5">
                  <c:v>0.02</c:v>
                </c:pt>
              </c:numCache>
            </c:numRef>
          </c:val>
          <c:extLst>
            <c:ext xmlns:c16="http://schemas.microsoft.com/office/drawing/2014/chart" uri="{C3380CC4-5D6E-409C-BE32-E72D297353CC}">
              <c16:uniqueId val="{00000000-B8C7-46A5-B84E-F69ECA0E8571}"/>
            </c:ext>
          </c:extLst>
        </c:ser>
        <c:ser>
          <c:idx val="1"/>
          <c:order val="1"/>
          <c:tx>
            <c:strRef>
              <c:f>Sheet1!$C$1</c:f>
              <c:strCache>
                <c:ptCount val="1"/>
                <c:pt idx="0">
                  <c:v>Sept (S3)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Ref>
          </c:val>
          <c:extLst>
            <c:ext xmlns:c16="http://schemas.microsoft.com/office/drawing/2014/chart" uri="{C3380CC4-5D6E-409C-BE32-E72D297353CC}">
              <c16:uniqueId val="{00000001-B8C7-46A5-B84E-F69ECA0E8571}"/>
            </c:ext>
          </c:extLst>
        </c:ser>
        <c:ser>
          <c:idx val="2"/>
          <c:order val="2"/>
          <c:tx>
            <c:strRef>
              <c:f>Sheet1!$D$1</c:f>
              <c:strCache>
                <c:ptCount val="1"/>
                <c:pt idx="0">
                  <c:v>Oct (S4)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Ref>
          </c:val>
          <c:extLst>
            <c:ext xmlns:c16="http://schemas.microsoft.com/office/drawing/2014/chart" uri="{C3380CC4-5D6E-409C-BE32-E72D297353CC}">
              <c16:uniqueId val="{00000002-B8C7-46A5-B84E-F69ECA0E8571}"/>
            </c:ext>
          </c:extLst>
        </c:ser>
        <c:ser>
          <c:idx val="3"/>
          <c:order val="3"/>
          <c:tx>
            <c:strRef>
              <c:f>Sheet1!$E$1</c:f>
              <c:strCache>
                <c:ptCount val="1"/>
                <c:pt idx="0">
                  <c:v>Mar (S6)</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Ref>
          </c:val>
          <c:extLst>
            <c:ext xmlns:c16="http://schemas.microsoft.com/office/drawing/2014/chart" uri="{C3380CC4-5D6E-409C-BE32-E72D297353CC}">
              <c16:uniqueId val="{00000004-B8C7-46A5-B84E-F69ECA0E8571}"/>
            </c:ext>
          </c:extLst>
        </c:ser>
        <c:ser>
          <c:idx val="4"/>
          <c:order val="4"/>
          <c:tx>
            <c:strRef>
              <c:f>Sheet1!$F$1</c:f>
              <c:strCache>
                <c:ptCount val="1"/>
                <c:pt idx="0">
                  <c:v>May (S7)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Ref>
          </c:val>
          <c:extLst>
            <c:ext xmlns:c16="http://schemas.microsoft.com/office/drawing/2014/chart" uri="{C3380CC4-5D6E-409C-BE32-E72D297353CC}">
              <c16:uniqueId val="{00000001-ADAF-4C6C-821C-AE915BD6E796}"/>
            </c:ext>
          </c:extLst>
        </c:ser>
        <c:ser>
          <c:idx val="5"/>
          <c:order val="5"/>
          <c:tx>
            <c:strRef>
              <c:f>Sheet1!$G$1</c:f>
              <c:strCache>
                <c:ptCount val="1"/>
                <c:pt idx="0">
                  <c:v>July (S8)</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Sheet1!$G$2:$G$7</c:f>
            </c:numRef>
          </c:val>
          <c:extLst>
            <c:ext xmlns:c16="http://schemas.microsoft.com/office/drawing/2014/chart" uri="{C3380CC4-5D6E-409C-BE32-E72D297353CC}">
              <c16:uniqueId val="{00000000-4E33-43A0-900F-CFCBAB16377D}"/>
            </c:ext>
          </c:extLst>
        </c:ser>
        <c:ser>
          <c:idx val="6"/>
          <c:order val="6"/>
          <c:tx>
            <c:strRef>
              <c:f>Sheet1!$H$1</c:f>
              <c:strCache>
                <c:ptCount val="1"/>
                <c:pt idx="0">
                  <c:v>September (S9)</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Sheet1!$H$2:$H$7</c:f>
              <c:numCache>
                <c:formatCode>0%</c:formatCode>
                <c:ptCount val="6"/>
                <c:pt idx="0">
                  <c:v>0.71</c:v>
                </c:pt>
                <c:pt idx="1">
                  <c:v>0.16</c:v>
                </c:pt>
                <c:pt idx="2">
                  <c:v>7.0000000000000007E-2</c:v>
                </c:pt>
                <c:pt idx="3">
                  <c:v>0.04</c:v>
                </c:pt>
                <c:pt idx="4">
                  <c:v>0.01</c:v>
                </c:pt>
                <c:pt idx="5">
                  <c:v>0.01</c:v>
                </c:pt>
              </c:numCache>
            </c:numRef>
          </c:val>
          <c:extLst>
            <c:ext xmlns:c16="http://schemas.microsoft.com/office/drawing/2014/chart" uri="{C3380CC4-5D6E-409C-BE32-E72D297353CC}">
              <c16:uniqueId val="{00000000-3871-4303-8AAC-000309872BA0}"/>
            </c:ext>
          </c:extLst>
        </c:ser>
        <c:ser>
          <c:idx val="7"/>
          <c:order val="7"/>
          <c:tx>
            <c:strRef>
              <c:f>Sheet1!$I$1</c:f>
              <c:strCache>
                <c:ptCount val="1"/>
                <c:pt idx="0">
                  <c:v>November (S10)</c:v>
                </c:pt>
              </c:strCache>
            </c:strRef>
          </c:tx>
          <c:spPr>
            <a:solidFill>
              <a:srgbClr val="9DC3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Sheet1!$I$2:$I$7</c:f>
              <c:numCache>
                <c:formatCode>0%</c:formatCode>
                <c:ptCount val="6"/>
                <c:pt idx="0">
                  <c:v>0.64</c:v>
                </c:pt>
                <c:pt idx="1">
                  <c:v>0.18</c:v>
                </c:pt>
                <c:pt idx="2">
                  <c:v>0.09</c:v>
                </c:pt>
                <c:pt idx="3">
                  <c:v>0.05</c:v>
                </c:pt>
                <c:pt idx="4">
                  <c:v>0.02</c:v>
                </c:pt>
                <c:pt idx="5">
                  <c:v>0.02</c:v>
                </c:pt>
              </c:numCache>
            </c:numRef>
          </c:val>
          <c:extLst>
            <c:ext xmlns:c16="http://schemas.microsoft.com/office/drawing/2014/chart" uri="{C3380CC4-5D6E-409C-BE32-E72D297353CC}">
              <c16:uniqueId val="{00000000-617B-4705-8B88-3ECFB2B69DAA}"/>
            </c:ext>
          </c:extLst>
        </c:ser>
        <c:ser>
          <c:idx val="8"/>
          <c:order val="8"/>
          <c:tx>
            <c:strRef>
              <c:f>Sheet1!$J$1</c:f>
              <c:strCache>
                <c:ptCount val="1"/>
                <c:pt idx="0">
                  <c:v>February (S11)</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Sheet1!$J$2:$J$7</c:f>
              <c:numCache>
                <c:formatCode>0%</c:formatCode>
                <c:ptCount val="6"/>
                <c:pt idx="0">
                  <c:v>0.66</c:v>
                </c:pt>
                <c:pt idx="1">
                  <c:v>0.16</c:v>
                </c:pt>
                <c:pt idx="2">
                  <c:v>0.08</c:v>
                </c:pt>
                <c:pt idx="3">
                  <c:v>0.04</c:v>
                </c:pt>
                <c:pt idx="4">
                  <c:v>0.03</c:v>
                </c:pt>
                <c:pt idx="5">
                  <c:v>0.03</c:v>
                </c:pt>
              </c:numCache>
            </c:numRef>
          </c:val>
          <c:extLst>
            <c:ext xmlns:c16="http://schemas.microsoft.com/office/drawing/2014/chart" uri="{C3380CC4-5D6E-409C-BE32-E72D297353CC}">
              <c16:uniqueId val="{00000000-2E38-46A2-9275-1D24D425D22D}"/>
            </c:ext>
          </c:extLst>
        </c:ser>
        <c:dLbls>
          <c:dLblPos val="outEnd"/>
          <c:showLegendKey val="0"/>
          <c:showVal val="1"/>
          <c:showCatName val="0"/>
          <c:showSerName val="0"/>
          <c:showPercent val="0"/>
          <c:showBubbleSize val="0"/>
        </c:dLbls>
        <c:gapWidth val="100"/>
        <c:axId val="2068775232"/>
        <c:axId val="2068776896"/>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4634147243298099"/>
          <c:y val="0.1821967700975192"/>
          <c:w val="0.43651841662099305"/>
          <c:h val="5.166105079983632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a:p>
            <a:pPr>
              <a:defRPr sz="1400" b="1"/>
            </a:pPr>
            <a:r>
              <a:rPr lang="en-GB" sz="1400" b="1">
                <a:solidFill>
                  <a:srgbClr val="5C5B5A"/>
                </a:solidFill>
              </a:rPr>
              <a:t>Spring/Summer</a:t>
            </a:r>
            <a:r>
              <a:rPr lang="en-GB" sz="1400" b="1" baseline="0">
                <a:solidFill>
                  <a:srgbClr val="5C5B5A"/>
                </a:solidFill>
              </a:rPr>
              <a:t> 2023</a:t>
            </a:r>
            <a:r>
              <a:rPr lang="en-GB" sz="1400" b="1">
                <a:solidFill>
                  <a:srgbClr val="5C5B5A"/>
                </a:solidFill>
              </a:rPr>
              <a:t> </a:t>
            </a:r>
            <a:r>
              <a:rPr lang="en-GB" sz="1400" b="1" baseline="0">
                <a:solidFill>
                  <a:srgbClr val="5C5B5A"/>
                </a:solidFill>
              </a:rPr>
              <a:t>vs. Autumn/Winter 2024</a:t>
            </a:r>
            <a:endParaRPr lang="en-GB" sz="1400" b="1">
              <a:solidFill>
                <a:srgbClr val="5C5B5A"/>
              </a:solidFill>
            </a:endParaRPr>
          </a:p>
        </c:rich>
      </c:tx>
      <c:layout>
        <c:manualLayout>
          <c:xMode val="edge"/>
          <c:yMode val="edge"/>
          <c:x val="0.29808780434895932"/>
          <c:y val="5.722747820173812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S6+S7+S8: Total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0.65</c:v>
                </c:pt>
                <c:pt idx="1">
                  <c:v>0.18</c:v>
                </c:pt>
                <c:pt idx="2">
                  <c:v>0.08</c:v>
                </c:pt>
                <c:pt idx="3">
                  <c:v>0.03</c:v>
                </c:pt>
                <c:pt idx="4">
                  <c:v>0.03</c:v>
                </c:pt>
                <c:pt idx="5">
                  <c:v>0.04</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S9+S10+S11:Total</c:v>
                </c:pt>
              </c:strCache>
            </c:strRef>
          </c:tx>
          <c:spPr>
            <a:solidFill>
              <a:srgbClr val="5B9BD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0.67</c:v>
                </c:pt>
                <c:pt idx="1">
                  <c:v>0.17</c:v>
                </c:pt>
                <c:pt idx="2">
                  <c:v>0.08</c:v>
                </c:pt>
                <c:pt idx="3">
                  <c:v>0.04</c:v>
                </c:pt>
                <c:pt idx="4">
                  <c:v>0.02</c:v>
                </c:pt>
                <c:pt idx="5">
                  <c:v>0.02</c:v>
                </c:pt>
              </c:numCache>
            </c:numRef>
          </c:val>
          <c:extLst>
            <c:ext xmlns:c16="http://schemas.microsoft.com/office/drawing/2014/chart" uri="{C3380CC4-5D6E-409C-BE32-E72D297353CC}">
              <c16:uniqueId val="{00000000-1D26-42E5-99A3-C4BC608D1098}"/>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33062451959557054"/>
          <c:y val="0.94862205490478813"/>
          <c:w val="0.30189735041807225"/>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i="0" baseline="0">
                <a:effectLst/>
              </a:rPr>
              <a:t>How often do you/do others in your household…? (Showing households without the access/skills to get online all/most of the time)</a:t>
            </a:r>
          </a:p>
          <a:p>
            <a:pPr>
              <a:defRPr sz="1400" b="1"/>
            </a:pPr>
            <a:endParaRPr lang="en-GB" sz="1400" b="1" i="0" baseline="0">
              <a:effectLst/>
            </a:endParaRPr>
          </a:p>
          <a:p>
            <a:pPr>
              <a:defRPr sz="1400" b="1"/>
            </a:pPr>
            <a:r>
              <a:rPr lang="en-GB" sz="1400" b="1" i="0" u="none" strike="noStrike" kern="1200" spc="0" baseline="0">
                <a:solidFill>
                  <a:srgbClr val="5C5B5A"/>
                </a:solidFill>
                <a:latin typeface="Arial" panose="020B0604020202020204" pitchFamily="34" charset="0"/>
                <a:cs typeface="Arial" panose="020B0604020202020204" pitchFamily="34" charset="0"/>
              </a:rPr>
              <a:t>Spring/Summer 2023 vs. Autumn/Winter 2024</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Spring (S1+S2):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Connectivity</c:v>
                </c:pt>
                <c:pt idx="1">
                  <c:v>Devices</c:v>
                </c:pt>
                <c:pt idx="2">
                  <c:v>Affordability</c:v>
                </c:pt>
                <c:pt idx="3">
                  <c:v>Skills</c:v>
                </c:pt>
                <c:pt idx="4">
                  <c:v>Support</c:v>
                </c:pt>
              </c:strCache>
              <c:extLst xmlns:c15="http://schemas.microsoft.com/office/drawing/2012/chart"/>
            </c:strRef>
          </c:cat>
          <c:val>
            <c:numRef>
              <c:f>Sheet1!$B$2:$B$6</c:f>
              <c:extLst xmlns:c15="http://schemas.microsoft.com/office/drawing/2012/chart"/>
            </c:numRef>
          </c:val>
          <c:extLst xmlns:c15="http://schemas.microsoft.com/office/drawing/2012/chart">
            <c:ext xmlns:c16="http://schemas.microsoft.com/office/drawing/2014/chart" uri="{C3380CC4-5D6E-409C-BE32-E72D297353CC}">
              <c16:uniqueId val="{00000000-5BB1-4CEF-A275-8F9EAA2EBD12}"/>
            </c:ext>
          </c:extLst>
        </c:ser>
        <c:ser>
          <c:idx val="1"/>
          <c:order val="1"/>
          <c:tx>
            <c:strRef>
              <c:f>Sheet1!$C$1</c:f>
              <c:strCache>
                <c:ptCount val="1"/>
                <c:pt idx="0">
                  <c:v>S6+S7+S8:Total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Connectivity</c:v>
                </c:pt>
                <c:pt idx="1">
                  <c:v>Devices</c:v>
                </c:pt>
                <c:pt idx="2">
                  <c:v>Affordability</c:v>
                </c:pt>
                <c:pt idx="3">
                  <c:v>Skills</c:v>
                </c:pt>
                <c:pt idx="4">
                  <c:v>Support</c:v>
                </c:pt>
              </c:strCache>
            </c:strRef>
          </c:cat>
          <c:val>
            <c:numRef>
              <c:f>Sheet1!$C$2:$C$6</c:f>
              <c:numCache>
                <c:formatCode>0%</c:formatCode>
                <c:ptCount val="5"/>
                <c:pt idx="0">
                  <c:v>0.11</c:v>
                </c:pt>
                <c:pt idx="1">
                  <c:v>0.1</c:v>
                </c:pt>
                <c:pt idx="2">
                  <c:v>0.12</c:v>
                </c:pt>
                <c:pt idx="3">
                  <c:v>0.19</c:v>
                </c:pt>
                <c:pt idx="4">
                  <c:v>0.21</c:v>
                </c:pt>
              </c:numCache>
            </c:numRef>
          </c:val>
          <c:extLst>
            <c:ext xmlns:c16="http://schemas.microsoft.com/office/drawing/2014/chart" uri="{C3380CC4-5D6E-409C-BE32-E72D297353CC}">
              <c16:uniqueId val="{00000001-5BB1-4CEF-A275-8F9EAA2EBD12}"/>
            </c:ext>
          </c:extLst>
        </c:ser>
        <c:ser>
          <c:idx val="2"/>
          <c:order val="2"/>
          <c:tx>
            <c:strRef>
              <c:f>Sheet1!$D$1</c:f>
              <c:strCache>
                <c:ptCount val="1"/>
                <c:pt idx="0">
                  <c:v>S9+S10+S11:Total</c:v>
                </c:pt>
              </c:strCache>
            </c:strRef>
          </c:tx>
          <c:spPr>
            <a:solidFill>
              <a:srgbClr val="5B9BD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Connectivity</c:v>
                </c:pt>
                <c:pt idx="1">
                  <c:v>Devices</c:v>
                </c:pt>
                <c:pt idx="2">
                  <c:v>Affordability</c:v>
                </c:pt>
                <c:pt idx="3">
                  <c:v>Skills</c:v>
                </c:pt>
                <c:pt idx="4">
                  <c:v>Support</c:v>
                </c:pt>
              </c:strCache>
            </c:strRef>
          </c:cat>
          <c:val>
            <c:numRef>
              <c:f>Sheet1!$D$2:$D$6</c:f>
              <c:numCache>
                <c:formatCode>0%</c:formatCode>
                <c:ptCount val="5"/>
                <c:pt idx="0">
                  <c:v>0.09</c:v>
                </c:pt>
                <c:pt idx="1">
                  <c:v>0.09</c:v>
                </c:pt>
                <c:pt idx="2">
                  <c:v>0.09</c:v>
                </c:pt>
                <c:pt idx="3">
                  <c:v>0.18</c:v>
                </c:pt>
                <c:pt idx="4">
                  <c:v>0.19</c:v>
                </c:pt>
              </c:numCache>
            </c:numRef>
          </c:val>
          <c:extLst>
            <c:ext xmlns:c16="http://schemas.microsoft.com/office/drawing/2014/chart" uri="{C3380CC4-5D6E-409C-BE32-E72D297353CC}">
              <c16:uniqueId val="{00000002-5BB1-4CEF-A275-8F9EAA2EBD12}"/>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GB" sz="1400" b="1" u="none">
                <a:latin typeface="+mj-lt"/>
              </a:rPr>
              <a:t>How confident</a:t>
            </a:r>
            <a:r>
              <a:rPr lang="en-GB" sz="1400" b="1" u="none" baseline="0">
                <a:latin typeface="+mj-lt"/>
              </a:rPr>
              <a:t> are you in using digital services online? (September – February 2024)</a:t>
            </a:r>
            <a:endParaRPr lang="en-GB" sz="1400" b="1" u="none">
              <a:latin typeface="+mj-lt"/>
            </a:endParaRPr>
          </a:p>
        </c:rich>
      </c:tx>
      <c:layout>
        <c:manualLayout>
          <c:xMode val="edge"/>
          <c:yMode val="edge"/>
          <c:x val="0.20427142531498368"/>
          <c:y val="1.8783951162406283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199983500999374"/>
          <c:y val="1.2241700661844676E-2"/>
          <c:w val="0.763890946304011"/>
          <c:h val="0.8744225536611695"/>
        </c:manualLayout>
      </c:layout>
      <c:barChart>
        <c:barDir val="col"/>
        <c:grouping val="stacked"/>
        <c:varyColors val="0"/>
        <c:ser>
          <c:idx val="0"/>
          <c:order val="0"/>
          <c:tx>
            <c:strRef>
              <c:f>Sheet1!$B$1</c:f>
              <c:strCache>
                <c:ptCount val="1"/>
                <c:pt idx="0">
                  <c:v>Prefer not to say</c:v>
                </c:pt>
              </c:strCache>
            </c:strRef>
          </c:tx>
          <c:spPr>
            <a:solidFill>
              <a:schemeClr val="bg2"/>
            </a:solidFill>
            <a:ln>
              <a:noFill/>
            </a:ln>
            <a:effectLst/>
          </c:spPr>
          <c:invertIfNegative val="0"/>
          <c:dLbls>
            <c:delete val="1"/>
          </c:dLbls>
          <c:cat>
            <c:strRef>
              <c:f>Sheet1!$A$2:$A$3</c:f>
              <c:strCache>
                <c:ptCount val="2"/>
                <c:pt idx="0">
                  <c:v>Someone else in
 your household</c:v>
                </c:pt>
                <c:pt idx="1">
                  <c:v>You</c:v>
                </c:pt>
              </c:strCache>
            </c:strRef>
          </c:cat>
          <c:val>
            <c:numRef>
              <c:f>Sheet1!$B$2:$B$3</c:f>
              <c:numCache>
                <c:formatCode>0%</c:formatCode>
                <c:ptCount val="2"/>
                <c:pt idx="0">
                  <c:v>0.01</c:v>
                </c:pt>
                <c:pt idx="1">
                  <c:v>0.01</c:v>
                </c:pt>
              </c:numCache>
            </c:numRef>
          </c:val>
          <c:extLst>
            <c:ext xmlns:c16="http://schemas.microsoft.com/office/drawing/2014/chart" uri="{C3380CC4-5D6E-409C-BE32-E72D297353CC}">
              <c16:uniqueId val="{00000000-6BA3-45A5-B382-40D7FC9AED71}"/>
            </c:ext>
          </c:extLst>
        </c:ser>
        <c:ser>
          <c:idx val="1"/>
          <c:order val="1"/>
          <c:tx>
            <c:strRef>
              <c:f>Sheet1!$C$1</c:f>
              <c:strCache>
                <c:ptCount val="1"/>
                <c:pt idx="0">
                  <c:v>Not at all confident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Sheet1!$C$2:$C$3</c:f>
              <c:numCache>
                <c:formatCode>0%</c:formatCode>
                <c:ptCount val="2"/>
                <c:pt idx="0">
                  <c:v>0.02</c:v>
                </c:pt>
                <c:pt idx="1">
                  <c:v>0.03</c:v>
                </c:pt>
              </c:numCache>
            </c:numRef>
          </c:val>
          <c:extLst>
            <c:ext xmlns:c16="http://schemas.microsoft.com/office/drawing/2014/chart" uri="{C3380CC4-5D6E-409C-BE32-E72D297353CC}">
              <c16:uniqueId val="{00000001-6BA3-45A5-B382-40D7FC9AED71}"/>
            </c:ext>
          </c:extLst>
        </c:ser>
        <c:ser>
          <c:idx val="2"/>
          <c:order val="2"/>
          <c:tx>
            <c:strRef>
              <c:f>Sheet1!$D$1</c:f>
              <c:strCache>
                <c:ptCount val="1"/>
                <c:pt idx="0">
                  <c:v>Not very confident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Sheet1!$D$2:$D$3</c:f>
              <c:numCache>
                <c:formatCode>0%</c:formatCode>
                <c:ptCount val="2"/>
                <c:pt idx="0">
                  <c:v>0.08</c:v>
                </c:pt>
                <c:pt idx="1">
                  <c:v>7.0000000000000007E-2</c:v>
                </c:pt>
              </c:numCache>
            </c:numRef>
          </c:val>
          <c:extLst>
            <c:ext xmlns:c16="http://schemas.microsoft.com/office/drawing/2014/chart" uri="{C3380CC4-5D6E-409C-BE32-E72D297353CC}">
              <c16:uniqueId val="{00000002-6BA3-45A5-B382-40D7FC9AED71}"/>
            </c:ext>
          </c:extLst>
        </c:ser>
        <c:ser>
          <c:idx val="3"/>
          <c:order val="3"/>
          <c:tx>
            <c:strRef>
              <c:f>Sheet1!$E$1</c:f>
              <c:strCache>
                <c:ptCount val="1"/>
                <c:pt idx="0">
                  <c:v>Quite confident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Sheet1!$E$2:$E$3</c:f>
              <c:numCache>
                <c:formatCode>0%</c:formatCode>
                <c:ptCount val="2"/>
                <c:pt idx="0">
                  <c:v>0.28000000000000003</c:v>
                </c:pt>
                <c:pt idx="1">
                  <c:v>0.24</c:v>
                </c:pt>
              </c:numCache>
            </c:numRef>
          </c:val>
          <c:extLst>
            <c:ext xmlns:c16="http://schemas.microsoft.com/office/drawing/2014/chart" uri="{C3380CC4-5D6E-409C-BE32-E72D297353CC}">
              <c16:uniqueId val="{00000003-6BA3-45A5-B382-40D7FC9AED71}"/>
            </c:ext>
          </c:extLst>
        </c:ser>
        <c:ser>
          <c:idx val="4"/>
          <c:order val="4"/>
          <c:tx>
            <c:strRef>
              <c:f>Sheet1!$F$1</c:f>
              <c:strCache>
                <c:ptCount val="1"/>
                <c:pt idx="0">
                  <c:v>Very confident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Sheet1!$F$2:$F$3</c:f>
              <c:numCache>
                <c:formatCode>0%</c:formatCode>
                <c:ptCount val="2"/>
                <c:pt idx="0">
                  <c:v>0.62</c:v>
                </c:pt>
                <c:pt idx="1">
                  <c:v>0.67</c:v>
                </c:pt>
              </c:numCache>
            </c:numRef>
          </c:val>
          <c:extLst>
            <c:ext xmlns:c16="http://schemas.microsoft.com/office/drawing/2014/chart" uri="{C3380CC4-5D6E-409C-BE32-E72D297353CC}">
              <c16:uniqueId val="{00000004-6BA3-45A5-B382-40D7FC9AED71}"/>
            </c:ext>
          </c:extLst>
        </c:ser>
        <c:dLbls>
          <c:dLblPos val="ctr"/>
          <c:showLegendKey val="0"/>
          <c:showVal val="1"/>
          <c:showCatName val="0"/>
          <c:showSerName val="0"/>
          <c:showPercent val="0"/>
          <c:showBubbleSize val="0"/>
        </c:dLbls>
        <c:gapWidth val="66"/>
        <c:overlap val="100"/>
        <c:axId val="676988536"/>
        <c:axId val="676986568"/>
      </c:barChart>
      <c:catAx>
        <c:axId val="6769885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6986568"/>
        <c:crosses val="autoZero"/>
        <c:auto val="1"/>
        <c:lblAlgn val="ctr"/>
        <c:lblOffset val="100"/>
        <c:noMultiLvlLbl val="0"/>
      </c:catAx>
      <c:valAx>
        <c:axId val="676986568"/>
        <c:scaling>
          <c:orientation val="minMax"/>
        </c:scaling>
        <c:delete val="1"/>
        <c:axPos val="r"/>
        <c:numFmt formatCode="0%" sourceLinked="1"/>
        <c:majorTickMark val="none"/>
        <c:minorTickMark val="none"/>
        <c:tickLblPos val="nextTo"/>
        <c:crossAx val="676988536"/>
        <c:crosses val="autoZero"/>
        <c:crossBetween val="between"/>
      </c:valAx>
      <c:spPr>
        <a:noFill/>
        <a:ln>
          <a:noFill/>
        </a:ln>
        <a:effectLst/>
      </c:spPr>
    </c:plotArea>
    <c:legend>
      <c:legendPos val="l"/>
      <c:layout>
        <c:manualLayout>
          <c:xMode val="edge"/>
          <c:yMode val="edge"/>
          <c:x val="1.0616302437517686E-2"/>
          <c:y val="0.14305669546654592"/>
          <c:w val="0.23343706746298529"/>
          <c:h val="0.757053679363141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99445876573374"/>
          <c:y val="2.8124998269869694E-2"/>
          <c:w val="0.67500554123426637"/>
          <c:h val="0.81379248688427808"/>
        </c:manualLayout>
      </c:layout>
      <c:barChart>
        <c:barDir val="col"/>
        <c:grouping val="stacked"/>
        <c:varyColors val="0"/>
        <c:ser>
          <c:idx val="5"/>
          <c:order val="0"/>
          <c:tx>
            <c:strRef>
              <c:f>Sheet1!$B$1</c:f>
              <c:strCache>
                <c:ptCount val="1"/>
                <c:pt idx="0">
                  <c:v>Prefer not to say</c:v>
                </c:pt>
              </c:strCache>
            </c:strRef>
          </c:tx>
          <c:spPr>
            <a:solidFill>
              <a:srgbClr val="5C5B5A"/>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Sheet1!$B$2:$B$4</c:f>
              <c:numCache>
                <c:formatCode>0%</c:formatCode>
                <c:ptCount val="3"/>
                <c:pt idx="0">
                  <c:v>0.01</c:v>
                </c:pt>
                <c:pt idx="1">
                  <c:v>0.01</c:v>
                </c:pt>
                <c:pt idx="2">
                  <c:v>0.01</c:v>
                </c:pt>
              </c:numCache>
              <c:extLst/>
            </c:numRef>
          </c:val>
          <c:extLst>
            <c:ext xmlns:c16="http://schemas.microsoft.com/office/drawing/2014/chart" uri="{C3380CC4-5D6E-409C-BE32-E72D297353CC}">
              <c16:uniqueId val="{00000000-840A-43A9-AEA4-4C11B00C3399}"/>
            </c:ext>
          </c:extLst>
        </c:ser>
        <c:ser>
          <c:idx val="0"/>
          <c:order val="1"/>
          <c:tx>
            <c:strRef>
              <c:f>Sheet1!$C$1</c:f>
              <c:strCache>
                <c:ptCount val="1"/>
                <c:pt idx="0">
                  <c:v>I do not use digital services online and do not want to use them</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Sheet1!$C$2:$C$4</c:f>
              <c:numCache>
                <c:formatCode>0%</c:formatCode>
                <c:ptCount val="3"/>
                <c:pt idx="0">
                  <c:v>0.04</c:v>
                </c:pt>
                <c:pt idx="1">
                  <c:v>0.03</c:v>
                </c:pt>
                <c:pt idx="2">
                  <c:v>0.05</c:v>
                </c:pt>
              </c:numCache>
              <c:extLst/>
            </c:numRef>
          </c:val>
          <c:extLst>
            <c:ext xmlns:c16="http://schemas.microsoft.com/office/drawing/2014/chart" uri="{C3380CC4-5D6E-409C-BE32-E72D297353CC}">
              <c16:uniqueId val="{00000001-840A-43A9-AEA4-4C11B00C3399}"/>
            </c:ext>
          </c:extLst>
        </c:ser>
        <c:ser>
          <c:idx val="1"/>
          <c:order val="2"/>
          <c:tx>
            <c:strRef>
              <c:f>Sheet1!$D$1</c:f>
              <c:strCache>
                <c:ptCount val="1"/>
                <c:pt idx="0">
                  <c:v>I do not use digital services online, but want to use them</c:v>
                </c:pt>
              </c:strCache>
            </c:strRef>
          </c:tx>
          <c:spPr>
            <a:solidFill>
              <a:srgbClr val="A568D2"/>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Sheet1!$D$2:$D$4</c:f>
              <c:numCache>
                <c:formatCode>0%</c:formatCode>
                <c:ptCount val="3"/>
                <c:pt idx="0">
                  <c:v>0.01</c:v>
                </c:pt>
                <c:pt idx="1">
                  <c:v>0</c:v>
                </c:pt>
                <c:pt idx="2">
                  <c:v>0.01</c:v>
                </c:pt>
              </c:numCache>
              <c:extLst/>
            </c:numRef>
          </c:val>
          <c:extLst>
            <c:ext xmlns:c16="http://schemas.microsoft.com/office/drawing/2014/chart" uri="{C3380CC4-5D6E-409C-BE32-E72D297353CC}">
              <c16:uniqueId val="{00000004-840A-43A9-AEA4-4C11B00C3399}"/>
            </c:ext>
          </c:extLst>
        </c:ser>
        <c:ser>
          <c:idx val="2"/>
          <c:order val="3"/>
          <c:tx>
            <c:strRef>
              <c:f>Sheet1!$E$1</c:f>
              <c:strCache>
                <c:ptCount val="1"/>
                <c:pt idx="0">
                  <c:v>I use digital services online, but want to use them less</c:v>
                </c:pt>
              </c:strCache>
            </c:strRef>
          </c:tx>
          <c:spPr>
            <a:solidFill>
              <a:srgbClr val="9DC3E6"/>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0A-43A9-AEA4-4C11B00C339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Sheet1!$E$2:$E$4</c:f>
              <c:numCache>
                <c:formatCode>0%</c:formatCode>
                <c:ptCount val="3"/>
                <c:pt idx="0">
                  <c:v>0.09</c:v>
                </c:pt>
                <c:pt idx="1">
                  <c:v>0.06</c:v>
                </c:pt>
                <c:pt idx="2">
                  <c:v>0.1</c:v>
                </c:pt>
              </c:numCache>
              <c:extLst/>
            </c:numRef>
          </c:val>
          <c:extLst>
            <c:ext xmlns:c16="http://schemas.microsoft.com/office/drawing/2014/chart" uri="{C3380CC4-5D6E-409C-BE32-E72D297353CC}">
              <c16:uniqueId val="{00000008-840A-43A9-AEA4-4C11B00C3399}"/>
            </c:ext>
          </c:extLst>
        </c:ser>
        <c:ser>
          <c:idx val="3"/>
          <c:order val="4"/>
          <c:tx>
            <c:strRef>
              <c:f>Sheet1!$F$1</c:f>
              <c:strCache>
                <c:ptCount val="1"/>
                <c:pt idx="0">
                  <c:v>Column1</c:v>
                </c:pt>
              </c:strCache>
            </c:strRef>
          </c:tx>
          <c:spPr>
            <a:solidFill>
              <a:schemeClr val="bg1">
                <a:lumMod val="95000"/>
              </a:schemeClr>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Sheet1!$F$2:$F$4</c:f>
              <c:extLst/>
            </c:numRef>
          </c:val>
          <c:extLst xmlns:c15="http://schemas.microsoft.com/office/drawing/2012/chart">
            <c:ext xmlns:c16="http://schemas.microsoft.com/office/drawing/2014/chart" uri="{C3380CC4-5D6E-409C-BE32-E72D297353CC}">
              <c16:uniqueId val="{00000009-840A-43A9-AEA4-4C11B00C3399}"/>
            </c:ext>
          </c:extLst>
        </c:ser>
        <c:ser>
          <c:idx val="4"/>
          <c:order val="5"/>
          <c:tx>
            <c:strRef>
              <c:f>Sheet1!$G$1</c:f>
              <c:strCache>
                <c:ptCount val="1"/>
                <c:pt idx="0">
                  <c:v>I use digital services online, and want to use them more</c:v>
                </c:pt>
              </c:strCache>
            </c:strRef>
          </c:tx>
          <c:spPr>
            <a:solidFill>
              <a:srgbClr val="5B9BD5"/>
            </a:solidFill>
            <a:ln>
              <a:noFill/>
            </a:ln>
            <a:effectLst/>
          </c:spPr>
          <c:invertIfNegative val="0"/>
          <c:dPt>
            <c:idx val="0"/>
            <c:invertIfNegative val="0"/>
            <c:bubble3D val="0"/>
            <c:spPr>
              <a:solidFill>
                <a:srgbClr val="5B9BD5"/>
              </a:solidFill>
              <a:ln>
                <a:noFill/>
              </a:ln>
              <a:effectLst/>
            </c:spPr>
            <c:extLst xmlns:c15="http://schemas.microsoft.com/office/drawing/2012/chart">
              <c:ext xmlns:c16="http://schemas.microsoft.com/office/drawing/2014/chart" uri="{C3380CC4-5D6E-409C-BE32-E72D297353CC}">
                <c16:uniqueId val="{0000000D-840A-43A9-AEA4-4C11B00C339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Sheet1!$G$2:$G$4</c:f>
              <c:numCache>
                <c:formatCode>0%</c:formatCode>
                <c:ptCount val="3"/>
                <c:pt idx="0">
                  <c:v>0.12</c:v>
                </c:pt>
                <c:pt idx="1">
                  <c:v>0.16</c:v>
                </c:pt>
                <c:pt idx="2">
                  <c:v>0.16</c:v>
                </c:pt>
              </c:numCache>
              <c:extLst/>
            </c:numRef>
          </c:val>
          <c:extLst xmlns:c15="http://schemas.microsoft.com/office/drawing/2012/chart">
            <c:ext xmlns:c16="http://schemas.microsoft.com/office/drawing/2014/chart" uri="{C3380CC4-5D6E-409C-BE32-E72D297353CC}">
              <c16:uniqueId val="{0000000E-840A-43A9-AEA4-4C11B00C3399}"/>
            </c:ext>
          </c:extLst>
        </c:ser>
        <c:ser>
          <c:idx val="6"/>
          <c:order val="6"/>
          <c:tx>
            <c:strRef>
              <c:f>Sheet1!$H$1</c:f>
              <c:strCache>
                <c:ptCount val="1"/>
                <c:pt idx="0">
                  <c:v>I use digital services online, and am happy with my level of use</c:v>
                </c:pt>
              </c:strCache>
            </c:strRef>
          </c:tx>
          <c:spPr>
            <a:solidFill>
              <a:srgbClr val="F2F2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Sheet1!$H$2:$H$4</c:f>
              <c:numCache>
                <c:formatCode>0%</c:formatCode>
                <c:ptCount val="3"/>
                <c:pt idx="0">
                  <c:v>0.74</c:v>
                </c:pt>
                <c:pt idx="1">
                  <c:v>0.74</c:v>
                </c:pt>
                <c:pt idx="2">
                  <c:v>0.78</c:v>
                </c:pt>
              </c:numCache>
              <c:extLst/>
            </c:numRef>
          </c:val>
          <c:extLst>
            <c:ext xmlns:c16="http://schemas.microsoft.com/office/drawing/2014/chart" uri="{C3380CC4-5D6E-409C-BE32-E72D297353CC}">
              <c16:uniqueId val="{0000000F-840A-43A9-AEA4-4C11B00C3399}"/>
            </c:ext>
          </c:extLst>
        </c:ser>
        <c:dLbls>
          <c:dLblPos val="ctr"/>
          <c:showLegendKey val="0"/>
          <c:showVal val="1"/>
          <c:showCatName val="0"/>
          <c:showSerName val="0"/>
          <c:showPercent val="0"/>
          <c:showBubbleSize val="0"/>
        </c:dLbls>
        <c:gapWidth val="75"/>
        <c:overlap val="100"/>
        <c:axId val="477871824"/>
        <c:axId val="477869856"/>
        <c:extLst/>
      </c:barChart>
      <c:catAx>
        <c:axId val="477871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869856"/>
        <c:crosses val="autoZero"/>
        <c:auto val="1"/>
        <c:lblAlgn val="ctr"/>
        <c:lblOffset val="100"/>
        <c:noMultiLvlLbl val="0"/>
      </c:catAx>
      <c:valAx>
        <c:axId val="477869856"/>
        <c:scaling>
          <c:orientation val="minMax"/>
          <c:max val="1"/>
        </c:scaling>
        <c:delete val="1"/>
        <c:axPos val="l"/>
        <c:numFmt formatCode="0%" sourceLinked="1"/>
        <c:majorTickMark val="out"/>
        <c:minorTickMark val="none"/>
        <c:tickLblPos val="nextTo"/>
        <c:crossAx val="477871824"/>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30844820852343929"/>
          <c:w val="1"/>
          <c:h val="0.43103066176258675"/>
        </c:manualLayout>
      </c:layout>
      <c:lineChart>
        <c:grouping val="stacked"/>
        <c:varyColors val="0"/>
        <c:ser>
          <c:idx val="0"/>
          <c:order val="0"/>
          <c:tx>
            <c:strRef>
              <c:f>Sheet1!$E$1</c:f>
              <c:strCache>
                <c:ptCount val="1"/>
                <c:pt idx="0">
                  <c:v>High (6-10)</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Sheet1!$A$5:$A$12</c:f>
              <c:strCache>
                <c:ptCount val="8"/>
                <c:pt idx="0">
                  <c:v>Nov '22
(S4)</c:v>
                </c:pt>
                <c:pt idx="1">
                  <c:v>Dec '22
(S5)</c:v>
                </c:pt>
                <c:pt idx="2">
                  <c:v>Mar '23 
(S6)</c:v>
                </c:pt>
                <c:pt idx="3">
                  <c:v>May '23 
(S7)</c:v>
                </c:pt>
                <c:pt idx="4">
                  <c:v>July '23 
(S8)</c:v>
                </c:pt>
                <c:pt idx="5">
                  <c:v>Sept '23
(S9)</c:v>
                </c:pt>
                <c:pt idx="6">
                  <c:v>Nov '23 
(S10)</c:v>
                </c:pt>
                <c:pt idx="7">
                  <c:v>Feb '24
(S11)</c:v>
                </c:pt>
              </c:strCache>
            </c:strRef>
          </c:cat>
          <c:val>
            <c:numRef>
              <c:f>Sheet1!$E$5:$E$12</c:f>
              <c:numCache>
                <c:formatCode>0%</c:formatCode>
                <c:ptCount val="8"/>
                <c:pt idx="0">
                  <c:v>0.43440679628231099</c:v>
                </c:pt>
                <c:pt idx="1">
                  <c:v>0.415586212987271</c:v>
                </c:pt>
                <c:pt idx="2">
                  <c:v>0.41</c:v>
                </c:pt>
                <c:pt idx="3">
                  <c:v>0.41</c:v>
                </c:pt>
                <c:pt idx="4">
                  <c:v>0.41</c:v>
                </c:pt>
                <c:pt idx="5">
                  <c:v>0.4</c:v>
                </c:pt>
                <c:pt idx="6">
                  <c:v>0.42</c:v>
                </c:pt>
                <c:pt idx="7">
                  <c:v>0.38</c:v>
                </c:pt>
              </c:numCache>
            </c:numRef>
          </c:val>
          <c:smooth val="0"/>
          <c:extLst>
            <c:ext xmlns:c16="http://schemas.microsoft.com/office/drawing/2014/chart" uri="{C3380CC4-5D6E-409C-BE32-E72D297353CC}">
              <c16:uniqueId val="{00000001-6033-4C9A-9014-91DF100275D5}"/>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2543523195737788"/>
          <c:w val="0.74519335045269786"/>
          <c:h val="0.2955402998595128"/>
        </c:manualLayout>
      </c:layout>
      <c:lineChart>
        <c:grouping val="stacked"/>
        <c:varyColors val="0"/>
        <c:ser>
          <c:idx val="0"/>
          <c:order val="0"/>
          <c:tx>
            <c:strRef>
              <c:f>Sheet1!$B$1</c:f>
              <c:strCache>
                <c:ptCount val="1"/>
                <c:pt idx="0">
                  <c:v>Not worthwhile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March '23
 (S6)</c:v>
                </c:pt>
                <c:pt idx="1">
                  <c:v>May '23
 (S7)</c:v>
                </c:pt>
                <c:pt idx="2">
                  <c:v>July '23 
(S8)</c:v>
                </c:pt>
                <c:pt idx="3">
                  <c:v>November '23
(S10)</c:v>
                </c:pt>
                <c:pt idx="4">
                  <c:v>February '24 
(S11)</c:v>
                </c:pt>
              </c:strCache>
            </c:strRef>
          </c:cat>
          <c:val>
            <c:numRef>
              <c:f>Sheet1!$B$2:$B$6</c:f>
              <c:numCache>
                <c:formatCode>0%</c:formatCode>
                <c:ptCount val="5"/>
                <c:pt idx="0">
                  <c:v>0.13</c:v>
                </c:pt>
                <c:pt idx="1">
                  <c:v>0.14000000000000001</c:v>
                </c:pt>
                <c:pt idx="2">
                  <c:v>0.13</c:v>
                </c:pt>
                <c:pt idx="3">
                  <c:v>0.15</c:v>
                </c:pt>
                <c:pt idx="4">
                  <c:v>0.12</c:v>
                </c:pt>
              </c:numCache>
            </c:numRef>
          </c:val>
          <c:smooth val="0"/>
          <c:extLst>
            <c:ext xmlns:c16="http://schemas.microsoft.com/office/drawing/2014/chart" uri="{C3380CC4-5D6E-409C-BE32-E72D297353CC}">
              <c16:uniqueId val="{00000000-007F-47BB-9AE9-6617E8F68E54}"/>
            </c:ext>
          </c:extLst>
        </c:ser>
        <c:dLbls>
          <c:dLblPos val="ctr"/>
          <c:showLegendKey val="0"/>
          <c:showVal val="1"/>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2" dt="2024-02-27T16:22:14.972" idx="18">
    <p:pos x="10" y="10"/>
    <p:text>Adam King - GM: Do we need this slide? The small bases make trended analysis a little precarious</p:text>
    <p:extLst>
      <p:ext uri="{C676402C-5697-4E1C-873F-D02D1690AC5C}">
        <p15:threadingInfo xmlns:p15="http://schemas.microsoft.com/office/powerpoint/2012/main" timeZoneBias="0"/>
      </p:ext>
    </p:extLst>
  </p:cm>
  <p:cm authorId="6" dt="2024-03-01T08:12:56.811" idx="91">
    <p:pos x="10" y="106"/>
    <p:text>I'd say no because of the sample size, but leave it to Dave / Rena to confirm 
</p:text>
    <p:extLst>
      <p:ext uri="{C676402C-5697-4E1C-873F-D02D1690AC5C}">
        <p15:threadingInfo xmlns:p15="http://schemas.microsoft.com/office/powerpoint/2012/main" timeZoneBias="480">
          <p15:parentCm authorId="12" idx="18"/>
        </p15:threadingInfo>
      </p:ext>
    </p:extLst>
  </p:cm>
  <p:cm authorId="5" dt="2024-03-04T12:52:35.558" idx="150">
    <p:pos x="10" y="202"/>
    <p:text>i think if we trust the data then there is something worth including in narrative - across past 3 waves, HA tenants experienced difficulties most frequently...but most recent results suggest an increase in the proportion of council tenants saying so</p:text>
    <p:extLst>
      <p:ext uri="{C676402C-5697-4E1C-873F-D02D1690AC5C}">
        <p15:threadingInfo xmlns:p15="http://schemas.microsoft.com/office/powerpoint/2012/main" timeZoneBias="0">
          <p15:parentCm authorId="12" idx="18"/>
        </p15:threadingInfo>
      </p:ext>
    </p:extLst>
  </p:cm>
  <p:cm authorId="4" dt="2024-03-05T17:55:03.531" idx="239">
    <p:pos x="10" y="298"/>
    <p:text>My view: retain the slide, but redraft the narrative title to convey a degree of caution required , suggest more something like: "But in February's results alone, it is anecdotally interesting that there has been an increase in council tenants reporting difficulties - this should be monitored in surveys later in the spring" ?</p:text>
    <p:extLst>
      <p:ext uri="{C676402C-5697-4E1C-873F-D02D1690AC5C}">
        <p15:threadingInfo xmlns:p15="http://schemas.microsoft.com/office/powerpoint/2012/main" timeZoneBias="0">
          <p15:parentCm authorId="12" idx="18"/>
        </p15:threadingInfo>
      </p:ext>
    </p:extLst>
  </p:cm>
  <p:cm authorId="12" dt="2024-03-06T18:12:14.087" idx="22">
    <p:pos x="10" y="394"/>
    <p:text>amended!</p:text>
    <p:extLst>
      <p:ext uri="{C676402C-5697-4E1C-873F-D02D1690AC5C}">
        <p15:threadingInfo xmlns:p15="http://schemas.microsoft.com/office/powerpoint/2012/main" timeZoneBias="0">
          <p15:parentCm authorId="12" idx="18"/>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24-03-05T18:05:30.564" idx="240">
    <p:pos x="10" y="10"/>
    <p:text>I've reviewed team members' comments on this slide and adjacent ones... I think this slide should be retained, but with two edits: (1) remove the duplicate bar "being bought on a mortgage" ; (2) redraft the narrative title just to focus more on the rental splits, e.g. "Across the past three surveys, a higher proportion of respondents renting from the local authority have indicated they are behind on their payments (20%), when compared to respondents in Housing Association properties (16%) or those in the private rented sector (8%). " Martin may prefer that statement without the % figures quoted!</p:text>
    <p:extLst>
      <p:ext uri="{C676402C-5697-4E1C-873F-D02D1690AC5C}">
        <p15:threadingInfo xmlns:p15="http://schemas.microsoft.com/office/powerpoint/2012/main" timeZoneBias="0"/>
      </p:ext>
    </p:extLst>
  </p:cm>
  <p:cm authorId="12" dt="2024-03-06T18:13:04.150" idx="23">
    <p:pos x="10" y="106"/>
    <p:text>Amended</p:text>
    <p:extLst>
      <p:ext uri="{C676402C-5697-4E1C-873F-D02D1690AC5C}">
        <p15:threadingInfo xmlns:p15="http://schemas.microsoft.com/office/powerpoint/2012/main" timeZoneBias="0">
          <p15:parentCm authorId="4" idx="240"/>
        </p15:threadingInfo>
      </p:ext>
    </p:extLst>
  </p:cm>
</p:cmLst>
</file>

<file path=ppt/drawings/_rels/drawing4.xml.rels><?xml version="1.0" encoding="UTF-8" standalone="yes"?>
<Relationships xmlns="http://schemas.openxmlformats.org/package/2006/relationships"><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0.34283</cdr:x>
      <cdr:y>0.07702</cdr:y>
    </cdr:from>
    <cdr:to>
      <cdr:x>0.40982</cdr:x>
      <cdr:y>0.13971</cdr:y>
    </cdr:to>
    <cdr:sp macro="" textlink="">
      <cdr:nvSpPr>
        <cdr:cNvPr id="2" name="TextBox 1">
          <a:extLst xmlns:a="http://schemas.openxmlformats.org/drawingml/2006/main">
            <a:ext uri="{FF2B5EF4-FFF2-40B4-BE49-F238E27FC236}">
              <a16:creationId xmlns:a16="http://schemas.microsoft.com/office/drawing/2014/main" id="{020E8FEE-484D-0A42-8E4B-238B7E9278DE}"/>
            </a:ext>
          </a:extLst>
        </cdr:cNvPr>
        <cdr:cNvSpPr txBox="1"/>
      </cdr:nvSpPr>
      <cdr:spPr>
        <a:xfrm xmlns:a="http://schemas.openxmlformats.org/drawingml/2006/main">
          <a:off x="3045248" y="321349"/>
          <a:ext cx="595035"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(+4pp)</a:t>
          </a:r>
        </a:p>
      </cdr:txBody>
    </cdr:sp>
  </cdr:relSizeAnchor>
  <cdr:relSizeAnchor xmlns:cdr="http://schemas.openxmlformats.org/drawingml/2006/chartDrawing">
    <cdr:from>
      <cdr:x>0.33658</cdr:x>
      <cdr:y>0.2895</cdr:y>
    </cdr:from>
    <cdr:to>
      <cdr:x>0.3996</cdr:x>
      <cdr:y>0.3522</cdr:y>
    </cdr:to>
    <cdr:sp macro="" textlink="">
      <cdr:nvSpPr>
        <cdr:cNvPr id="3" name="TextBox 1">
          <a:extLst xmlns:a="http://schemas.openxmlformats.org/drawingml/2006/main">
            <a:ext uri="{FF2B5EF4-FFF2-40B4-BE49-F238E27FC236}">
              <a16:creationId xmlns:a16="http://schemas.microsoft.com/office/drawing/2014/main" id="{DE76DB0B-8167-CCA9-760E-30B899EB1A82}"/>
            </a:ext>
          </a:extLst>
        </cdr:cNvPr>
        <cdr:cNvSpPr txBox="1"/>
      </cdr:nvSpPr>
      <cdr:spPr>
        <a:xfrm xmlns:a="http://schemas.openxmlformats.org/drawingml/2006/main">
          <a:off x="2989796" y="1207937"/>
          <a:ext cx="559769"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cdr:txBody>
    </cdr:sp>
  </cdr:relSizeAnchor>
  <cdr:relSizeAnchor xmlns:cdr="http://schemas.openxmlformats.org/drawingml/2006/chartDrawing">
    <cdr:from>
      <cdr:x>0.34086</cdr:x>
      <cdr:y>0.50012</cdr:y>
    </cdr:from>
    <cdr:to>
      <cdr:x>0.40388</cdr:x>
      <cdr:y>0.56282</cdr:y>
    </cdr:to>
    <cdr:sp macro="" textlink="">
      <cdr:nvSpPr>
        <cdr:cNvPr id="4" name="TextBox 1">
          <a:extLst xmlns:a="http://schemas.openxmlformats.org/drawingml/2006/main">
            <a:ext uri="{FF2B5EF4-FFF2-40B4-BE49-F238E27FC236}">
              <a16:creationId xmlns:a16="http://schemas.microsoft.com/office/drawing/2014/main" id="{72968921-5FEA-9F34-268D-FB54B168455E}"/>
            </a:ext>
          </a:extLst>
        </cdr:cNvPr>
        <cdr:cNvSpPr txBox="1"/>
      </cdr:nvSpPr>
      <cdr:spPr>
        <a:xfrm xmlns:a="http://schemas.openxmlformats.org/drawingml/2006/main">
          <a:off x="3027813" y="2086756"/>
          <a:ext cx="559769"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(-4pp)</a:t>
          </a:r>
        </a:p>
      </cdr:txBody>
    </cdr:sp>
  </cdr:relSizeAnchor>
</c:userShapes>
</file>

<file path=ppt/drawings/drawing2.xml><?xml version="1.0" encoding="utf-8"?>
<c:userShapes xmlns:c="http://schemas.openxmlformats.org/drawingml/2006/chart">
  <cdr:relSizeAnchor xmlns:cdr="http://schemas.openxmlformats.org/drawingml/2006/chartDrawing">
    <cdr:from>
      <cdr:x>0.48689</cdr:x>
      <cdr:y>0.6221</cdr:y>
    </cdr:from>
    <cdr:to>
      <cdr:x>0.56701</cdr:x>
      <cdr:y>0.67718</cdr:y>
    </cdr:to>
    <cdr:sp macro="" textlink="">
      <cdr:nvSpPr>
        <cdr:cNvPr id="2" name="TextBox 6">
          <a:extLst xmlns:a="http://schemas.openxmlformats.org/drawingml/2006/main">
            <a:ext uri="{FF2B5EF4-FFF2-40B4-BE49-F238E27FC236}">
              <a16:creationId xmlns:a16="http://schemas.microsoft.com/office/drawing/2014/main" id="{B31E4CBD-3AF4-4322-0AB1-85762EB8CFD4}"/>
            </a:ext>
          </a:extLst>
        </cdr:cNvPr>
        <cdr:cNvSpPr txBox="1"/>
      </cdr:nvSpPr>
      <cdr:spPr>
        <a:xfrm xmlns:a="http://schemas.openxmlformats.org/drawingml/2006/main">
          <a:off x="4132126" y="2954710"/>
          <a:ext cx="679994"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cdr:txBody>
    </cdr:sp>
  </cdr:relSizeAnchor>
</c:userShapes>
</file>

<file path=ppt/drawings/drawing3.xml><?xml version="1.0" encoding="utf-8"?>
<c:userShapes xmlns:c="http://schemas.openxmlformats.org/drawingml/2006/chart">
  <cdr:relSizeAnchor xmlns:cdr="http://schemas.openxmlformats.org/drawingml/2006/chartDrawing">
    <cdr:from>
      <cdr:x>0.34967</cdr:x>
      <cdr:y>0.67104</cdr:y>
    </cdr:from>
    <cdr:to>
      <cdr:x>0.5</cdr:x>
      <cdr:y>0.73445</cdr:y>
    </cdr:to>
    <cdr:sp macro="" textlink="">
      <cdr:nvSpPr>
        <cdr:cNvPr id="2" name="TextBox 1">
          <a:extLst xmlns:a="http://schemas.openxmlformats.org/drawingml/2006/main">
            <a:ext uri="{FF2B5EF4-FFF2-40B4-BE49-F238E27FC236}">
              <a16:creationId xmlns:a16="http://schemas.microsoft.com/office/drawing/2014/main" id="{14CAA97E-B30D-47E3-7298-612B49A0B233}"/>
            </a:ext>
          </a:extLst>
        </cdr:cNvPr>
        <cdr:cNvSpPr txBox="1"/>
      </cdr:nvSpPr>
      <cdr:spPr>
        <a:xfrm xmlns:a="http://schemas.openxmlformats.org/drawingml/2006/main">
          <a:off x="1749213" y="2615538"/>
          <a:ext cx="752029" cy="2471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b="1" dirty="0">
              <a:solidFill>
                <a:schemeClr val="bg1"/>
              </a:solidFill>
            </a:rPr>
            <a:t>(n</a:t>
          </a:r>
          <a:r>
            <a:rPr lang="en-GB" sz="1100" b="1" dirty="0">
              <a:solidFill>
                <a:schemeClr val="bg1"/>
              </a:solidFill>
            </a:rPr>
            <a:t>=421)</a:t>
          </a:r>
        </a:p>
      </cdr:txBody>
    </cdr:sp>
  </cdr:relSizeAnchor>
  <cdr:relSizeAnchor xmlns:cdr="http://schemas.openxmlformats.org/drawingml/2006/chartDrawing">
    <cdr:from>
      <cdr:x>0.7063</cdr:x>
      <cdr:y>0.3463</cdr:y>
    </cdr:from>
    <cdr:to>
      <cdr:x>0.85664</cdr:x>
      <cdr:y>0.40972</cdr:y>
    </cdr:to>
    <cdr:sp macro="" textlink="">
      <cdr:nvSpPr>
        <cdr:cNvPr id="3" name="TextBox 1">
          <a:extLst xmlns:a="http://schemas.openxmlformats.org/drawingml/2006/main">
            <a:ext uri="{FF2B5EF4-FFF2-40B4-BE49-F238E27FC236}">
              <a16:creationId xmlns:a16="http://schemas.microsoft.com/office/drawing/2014/main" id="{B8CB2DBB-346D-E776-C7B9-703B3451FD54}"/>
            </a:ext>
          </a:extLst>
        </cdr:cNvPr>
        <cdr:cNvSpPr txBox="1"/>
      </cdr:nvSpPr>
      <cdr:spPr>
        <a:xfrm xmlns:a="http://schemas.openxmlformats.org/drawingml/2006/main">
          <a:off x="3533277" y="1349793"/>
          <a:ext cx="752029" cy="2471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b="1" dirty="0">
              <a:solidFill>
                <a:schemeClr val="bg1"/>
              </a:solidFill>
            </a:rPr>
            <a:t>(n</a:t>
          </a:r>
          <a:r>
            <a:rPr lang="en-GB" sz="1100" b="1" dirty="0">
              <a:solidFill>
                <a:schemeClr val="bg1"/>
              </a:solidFill>
            </a:rPr>
            <a:t>=494)</a:t>
          </a:r>
        </a:p>
      </cdr:txBody>
    </cdr:sp>
  </cdr:relSizeAnchor>
</c:userShapes>
</file>

<file path=ppt/drawings/drawing4.xml><?xml version="1.0" encoding="utf-8"?>
<c:userShapes xmlns:c="http://schemas.openxmlformats.org/drawingml/2006/chart">
  <cdr:relSizeAnchor xmlns:cdr="http://schemas.openxmlformats.org/drawingml/2006/chartDrawing">
    <cdr:from>
      <cdr:x>0.16015</cdr:x>
      <cdr:y>0.9171</cdr:y>
    </cdr:from>
    <cdr:to>
      <cdr:x>0.86578</cdr:x>
      <cdr:y>1</cdr:y>
    </cdr:to>
    <cdr:pic>
      <cdr:nvPicPr>
        <cdr:cNvPr id="2" name="chart">
          <a:extLst xmlns:a="http://schemas.openxmlformats.org/drawingml/2006/main">
            <a:ext uri="{FF2B5EF4-FFF2-40B4-BE49-F238E27FC236}">
              <a16:creationId xmlns:a16="http://schemas.microsoft.com/office/drawing/2014/main" id="{F639C2EA-4B78-5D6A-5897-C9521D41195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01128" y="3574621"/>
          <a:ext cx="3529903" cy="323123"/>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0.73435</cdr:x>
      <cdr:y>0.1185</cdr:y>
    </cdr:from>
    <cdr:to>
      <cdr:x>0.85849</cdr:x>
      <cdr:y>0.17344</cdr:y>
    </cdr:to>
    <cdr:sp macro="" textlink="">
      <cdr:nvSpPr>
        <cdr:cNvPr id="2"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4393380" y="564316"/>
          <a:ext cx="742679"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chemeClr val="bg1"/>
              </a:solidFill>
            </a:rPr>
            <a:t>(+/0pp)</a:t>
          </a:r>
        </a:p>
      </cdr:txBody>
    </cdr:sp>
  </cdr:relSizeAnchor>
  <cdr:relSizeAnchor xmlns:cdr="http://schemas.openxmlformats.org/drawingml/2006/chartDrawing">
    <cdr:from>
      <cdr:x>0.3429</cdr:x>
      <cdr:y>0.27098</cdr:y>
    </cdr:from>
    <cdr:to>
      <cdr:x>0.44363</cdr:x>
      <cdr:y>0.32592</cdr:y>
    </cdr:to>
    <cdr:sp macro="" textlink="">
      <cdr:nvSpPr>
        <cdr:cNvPr id="3"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2051473" y="1290374"/>
          <a:ext cx="602635" cy="2616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rgbClr val="5C5B5A"/>
              </a:solidFill>
            </a:rPr>
            <a:t>(+3pp</a:t>
          </a:r>
          <a:r>
            <a:rPr lang="en-GB" sz="800" dirty="0">
              <a:solidFill>
                <a:srgbClr val="5C5B5A"/>
              </a:solidFill>
            </a:rPr>
            <a:t>)</a:t>
          </a:r>
        </a:p>
      </cdr:txBody>
    </cdr:sp>
  </cdr:relSizeAnchor>
  <cdr:relSizeAnchor xmlns:cdr="http://schemas.openxmlformats.org/drawingml/2006/chartDrawing">
    <cdr:from>
      <cdr:x>0.7457</cdr:x>
      <cdr:y>0.31301</cdr:y>
    </cdr:from>
    <cdr:to>
      <cdr:x>0.85554</cdr:x>
      <cdr:y>0.36795</cdr:y>
    </cdr:to>
    <cdr:sp macro="" textlink="">
      <cdr:nvSpPr>
        <cdr:cNvPr id="4"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4461296" y="1490552"/>
          <a:ext cx="657137" cy="2616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rgbClr val="5C5B5A"/>
              </a:solidFill>
            </a:rPr>
            <a:t>(+1pp)</a:t>
          </a:r>
        </a:p>
      </cdr:txBody>
    </cdr:sp>
  </cdr:relSizeAnchor>
  <cdr:relSizeAnchor xmlns:cdr="http://schemas.openxmlformats.org/drawingml/2006/chartDrawing">
    <cdr:from>
      <cdr:x>0.34318</cdr:x>
      <cdr:y>0.47906</cdr:y>
    </cdr:from>
    <cdr:to>
      <cdr:x>0.44393</cdr:x>
      <cdr:y>0.534</cdr:y>
    </cdr:to>
    <cdr:sp macro="" textlink="">
      <cdr:nvSpPr>
        <cdr:cNvPr id="5"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2053109" y="2281264"/>
          <a:ext cx="602755" cy="2616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rgbClr val="5C5B5A"/>
              </a:solidFill>
            </a:rPr>
            <a:t>(-2pp)</a:t>
          </a:r>
        </a:p>
      </cdr:txBody>
    </cdr:sp>
  </cdr:relSizeAnchor>
  <cdr:relSizeAnchor xmlns:cdr="http://schemas.openxmlformats.org/drawingml/2006/chartDrawing">
    <cdr:from>
      <cdr:x>0.34318</cdr:x>
      <cdr:y>0.69445</cdr:y>
    </cdr:from>
    <cdr:to>
      <cdr:x>0.47141</cdr:x>
      <cdr:y>0.74938</cdr:y>
    </cdr:to>
    <cdr:sp macro="" textlink="">
      <cdr:nvSpPr>
        <cdr:cNvPr id="6"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2053109" y="3306959"/>
          <a:ext cx="767158" cy="2615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dirty="0">
              <a:solidFill>
                <a:schemeClr val="bg1"/>
              </a:solidFill>
            </a:rPr>
            <a:t>(+2pp)</a:t>
          </a:r>
        </a:p>
      </cdr:txBody>
    </cdr:sp>
  </cdr:relSizeAnchor>
  <cdr:relSizeAnchor xmlns:cdr="http://schemas.openxmlformats.org/drawingml/2006/chartDrawing">
    <cdr:from>
      <cdr:x>0.74208</cdr:x>
      <cdr:y>0.71298</cdr:y>
    </cdr:from>
    <cdr:to>
      <cdr:x>0.86024</cdr:x>
      <cdr:y>0.76792</cdr:y>
    </cdr:to>
    <cdr:sp macro="" textlink="">
      <cdr:nvSpPr>
        <cdr:cNvPr id="7"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4439601" y="3395178"/>
          <a:ext cx="706956"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dirty="0">
              <a:solidFill>
                <a:schemeClr val="bg1"/>
              </a:solidFill>
            </a:rPr>
            <a:t>(+/-0pp)</a:t>
          </a:r>
        </a:p>
      </cdr:txBody>
    </cdr:sp>
  </cdr:relSizeAnchor>
  <cdr:relSizeAnchor xmlns:cdr="http://schemas.openxmlformats.org/drawingml/2006/chartDrawing">
    <cdr:from>
      <cdr:x>0.74897</cdr:x>
      <cdr:y>0.52038</cdr:y>
    </cdr:from>
    <cdr:to>
      <cdr:x>0.84971</cdr:x>
      <cdr:y>0.57532</cdr:y>
    </cdr:to>
    <cdr:sp macro="" textlink="">
      <cdr:nvSpPr>
        <cdr:cNvPr id="8"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4480841" y="2478046"/>
          <a:ext cx="602694" cy="2616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rgbClr val="5C5B5A"/>
              </a:solidFill>
            </a:rPr>
            <a:t>(-1pp)</a:t>
          </a:r>
        </a:p>
      </cdr:txBody>
    </cdr:sp>
  </cdr:relSizeAnchor>
</c:userShapes>
</file>

<file path=ppt/drawings/drawing6.xml><?xml version="1.0" encoding="utf-8"?>
<c:userShapes xmlns:c="http://schemas.openxmlformats.org/drawingml/2006/chart">
  <cdr:relSizeAnchor xmlns:cdr="http://schemas.openxmlformats.org/drawingml/2006/chartDrawing">
    <cdr:from>
      <cdr:x>0.00807</cdr:x>
      <cdr:y>0.52291</cdr:y>
    </cdr:from>
    <cdr:to>
      <cdr:x>0.21325</cdr:x>
      <cdr:y>0.66968</cdr:y>
    </cdr:to>
    <cdr:sp macro="" textlink="">
      <cdr:nvSpPr>
        <cdr:cNvPr id="2" name="Rectangle: Rounded Corners 1">
          <a:extLst xmlns:a="http://schemas.openxmlformats.org/drawingml/2006/main">
            <a:ext uri="{FF2B5EF4-FFF2-40B4-BE49-F238E27FC236}">
              <a16:creationId xmlns:a16="http://schemas.microsoft.com/office/drawing/2014/main" id="{507FCD07-83AF-9529-6447-0B92E8148C19}"/>
            </a:ext>
          </a:extLst>
        </cdr:cNvPr>
        <cdr:cNvSpPr/>
      </cdr:nvSpPr>
      <cdr:spPr>
        <a:xfrm xmlns:a="http://schemas.openxmlformats.org/drawingml/2006/main">
          <a:off x="94728" y="2759243"/>
          <a:ext cx="2408462" cy="774477"/>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GB" sz="1400" b="1" dirty="0">
              <a:solidFill>
                <a:schemeClr val="accent2"/>
              </a:solidFill>
            </a:rPr>
            <a:t>Using more credit than usual </a:t>
          </a:r>
          <a:endParaRPr lang="en-US" sz="1400" b="1" dirty="0">
            <a:solidFill>
              <a:schemeClr val="accent2"/>
            </a:solidFill>
          </a:endParaRPr>
        </a:p>
      </cdr:txBody>
    </cdr:sp>
  </cdr:relSizeAnchor>
  <cdr:relSizeAnchor xmlns:cdr="http://schemas.openxmlformats.org/drawingml/2006/chartDrawing">
    <cdr:from>
      <cdr:x>0</cdr:x>
      <cdr:y>0.72855</cdr:y>
    </cdr:from>
    <cdr:to>
      <cdr:x>0.23113</cdr:x>
      <cdr:y>0.83102</cdr:y>
    </cdr:to>
    <cdr:sp macro="" textlink="">
      <cdr:nvSpPr>
        <cdr:cNvPr id="3" name="Rectangle: Rounded Corners 2">
          <a:extLst xmlns:a="http://schemas.openxmlformats.org/drawingml/2006/main">
            <a:ext uri="{FF2B5EF4-FFF2-40B4-BE49-F238E27FC236}">
              <a16:creationId xmlns:a16="http://schemas.microsoft.com/office/drawing/2014/main" id="{009C450F-F3DF-E796-A51B-4F327A15D389}"/>
            </a:ext>
          </a:extLst>
        </cdr:cNvPr>
        <cdr:cNvSpPr/>
      </cdr:nvSpPr>
      <cdr:spPr>
        <a:xfrm xmlns:a="http://schemas.openxmlformats.org/drawingml/2006/main">
          <a:off x="-298016" y="3844345"/>
          <a:ext cx="2680124" cy="540704"/>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1400" b="1" i="0" u="none" strike="noStrike" dirty="0">
              <a:solidFill>
                <a:schemeClr val="accent2">
                  <a:lumMod val="60000"/>
                  <a:lumOff val="40000"/>
                </a:schemeClr>
              </a:solidFill>
              <a:effectLst/>
              <a:latin typeface="+mn-lt"/>
              <a:ea typeface="+mn-ea"/>
              <a:cs typeface="+mn-cs"/>
            </a:rPr>
            <a:t>Using support from charities, including food banks*</a:t>
          </a:r>
          <a:endParaRPr lang="en-US" sz="1400" b="1" dirty="0">
            <a:solidFill>
              <a:schemeClr val="accent2">
                <a:lumMod val="60000"/>
                <a:lumOff val="40000"/>
              </a:schemeClr>
            </a:solidFill>
          </a:endParaRPr>
        </a:p>
      </cdr:txBody>
    </cdr:sp>
  </cdr:relSizeAnchor>
  <cdr:relSizeAnchor xmlns:cdr="http://schemas.openxmlformats.org/drawingml/2006/chartDrawing">
    <cdr:from>
      <cdr:x>0.00797</cdr:x>
      <cdr:y>0.26642</cdr:y>
    </cdr:from>
    <cdr:to>
      <cdr:x>0.21236</cdr:x>
      <cdr:y>0.36889</cdr:y>
    </cdr:to>
    <cdr:sp macro="" textlink="">
      <cdr:nvSpPr>
        <cdr:cNvPr id="5" name="Rectangle: Rounded Corners 4">
          <a:extLst xmlns:a="http://schemas.openxmlformats.org/drawingml/2006/main">
            <a:ext uri="{FF2B5EF4-FFF2-40B4-BE49-F238E27FC236}">
              <a16:creationId xmlns:a16="http://schemas.microsoft.com/office/drawing/2014/main" id="{009C450F-F3DF-E796-A51B-4F327A15D389}"/>
            </a:ext>
          </a:extLst>
        </cdr:cNvPr>
        <cdr:cNvSpPr/>
      </cdr:nvSpPr>
      <cdr:spPr>
        <a:xfrm xmlns:a="http://schemas.openxmlformats.org/drawingml/2006/main">
          <a:off x="93534" y="1405843"/>
          <a:ext cx="2399188" cy="540704"/>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1400" b="1" i="0" u="none" strike="noStrike" dirty="0">
              <a:solidFill>
                <a:schemeClr val="accent2">
                  <a:lumMod val="50000"/>
                </a:schemeClr>
              </a:solidFill>
              <a:effectLst/>
            </a:rPr>
            <a:t>Using my savings</a:t>
          </a:r>
          <a:endParaRPr lang="en-US" sz="1400" b="1" dirty="0">
            <a:solidFill>
              <a:schemeClr val="accent2">
                <a:lumMod val="50000"/>
              </a:schemeClr>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0.06481</cdr:x>
      <cdr:y>0.09309</cdr:y>
    </cdr:from>
    <cdr:to>
      <cdr:x>0.13864</cdr:x>
      <cdr:y>0.16965</cdr:y>
    </cdr:to>
    <cdr:sp macro="" textlink="">
      <cdr:nvSpPr>
        <cdr:cNvPr id="2" name="TextBox 1">
          <a:extLst xmlns:a="http://schemas.openxmlformats.org/drawingml/2006/main">
            <a:ext uri="{FF2B5EF4-FFF2-40B4-BE49-F238E27FC236}">
              <a16:creationId xmlns:a16="http://schemas.microsoft.com/office/drawing/2014/main" id="{03200984-8A2E-6F60-2399-3708CAC09613}"/>
            </a:ext>
          </a:extLst>
        </cdr:cNvPr>
        <cdr:cNvSpPr txBox="1"/>
      </cdr:nvSpPr>
      <cdr:spPr>
        <a:xfrm xmlns:a="http://schemas.openxmlformats.org/drawingml/2006/main">
          <a:off x="710326" y="485808"/>
          <a:ext cx="809186" cy="3995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400" b="1" dirty="0">
              <a:solidFill>
                <a:srgbClr val="5C5B5A"/>
              </a:solidFill>
            </a:rPr>
            <a:t>Connectivity</a:t>
          </a:r>
        </a:p>
      </cdr:txBody>
    </cdr:sp>
  </cdr:relSizeAnchor>
  <cdr:relSizeAnchor xmlns:cdr="http://schemas.openxmlformats.org/drawingml/2006/chartDrawing">
    <cdr:from>
      <cdr:x>0.26587</cdr:x>
      <cdr:y>0.09309</cdr:y>
    </cdr:from>
    <cdr:to>
      <cdr:x>0.3397</cdr:x>
      <cdr:y>0.16965</cdr:y>
    </cdr:to>
    <cdr:sp macro="" textlink="">
      <cdr:nvSpPr>
        <cdr:cNvPr id="3" name="TextBox 1">
          <a:extLst xmlns:a="http://schemas.openxmlformats.org/drawingml/2006/main">
            <a:ext uri="{FF2B5EF4-FFF2-40B4-BE49-F238E27FC236}">
              <a16:creationId xmlns:a16="http://schemas.microsoft.com/office/drawing/2014/main" id="{3CD55C8D-4060-E312-ED37-D8042BF6C257}"/>
            </a:ext>
          </a:extLst>
        </cdr:cNvPr>
        <cdr:cNvSpPr txBox="1"/>
      </cdr:nvSpPr>
      <cdr:spPr>
        <a:xfrm xmlns:a="http://schemas.openxmlformats.org/drawingml/2006/main">
          <a:off x="2913969" y="485808"/>
          <a:ext cx="809187"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Devices</a:t>
          </a:r>
        </a:p>
      </cdr:txBody>
    </cdr:sp>
  </cdr:relSizeAnchor>
  <cdr:relSizeAnchor xmlns:cdr="http://schemas.openxmlformats.org/drawingml/2006/chartDrawing">
    <cdr:from>
      <cdr:x>0.46484</cdr:x>
      <cdr:y>0.09309</cdr:y>
    </cdr:from>
    <cdr:to>
      <cdr:x>0.53866</cdr:x>
      <cdr:y>0.16965</cdr:y>
    </cdr:to>
    <cdr:sp macro="" textlink="">
      <cdr:nvSpPr>
        <cdr:cNvPr id="4" name="TextBox 1">
          <a:extLst xmlns:a="http://schemas.openxmlformats.org/drawingml/2006/main">
            <a:ext uri="{FF2B5EF4-FFF2-40B4-BE49-F238E27FC236}">
              <a16:creationId xmlns:a16="http://schemas.microsoft.com/office/drawing/2014/main" id="{92A61911-E61D-16E7-A727-6FE425EC4FB4}"/>
            </a:ext>
          </a:extLst>
        </cdr:cNvPr>
        <cdr:cNvSpPr txBox="1"/>
      </cdr:nvSpPr>
      <cdr:spPr>
        <a:xfrm xmlns:a="http://schemas.openxmlformats.org/drawingml/2006/main">
          <a:off x="5094706" y="485808"/>
          <a:ext cx="809077"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Affordability</a:t>
          </a:r>
        </a:p>
      </cdr:txBody>
    </cdr:sp>
  </cdr:relSizeAnchor>
  <cdr:relSizeAnchor xmlns:cdr="http://schemas.openxmlformats.org/drawingml/2006/chartDrawing">
    <cdr:from>
      <cdr:x>0.65832</cdr:x>
      <cdr:y>0.09309</cdr:y>
    </cdr:from>
    <cdr:to>
      <cdr:x>0.73215</cdr:x>
      <cdr:y>0.16965</cdr:y>
    </cdr:to>
    <cdr:sp macro="" textlink="">
      <cdr:nvSpPr>
        <cdr:cNvPr id="5" name="TextBox 1">
          <a:extLst xmlns:a="http://schemas.openxmlformats.org/drawingml/2006/main">
            <a:ext uri="{FF2B5EF4-FFF2-40B4-BE49-F238E27FC236}">
              <a16:creationId xmlns:a16="http://schemas.microsoft.com/office/drawing/2014/main" id="{EDE1F479-1D33-0AA3-25B4-20BB7B92C61C}"/>
            </a:ext>
          </a:extLst>
        </cdr:cNvPr>
        <cdr:cNvSpPr txBox="1"/>
      </cdr:nvSpPr>
      <cdr:spPr>
        <a:xfrm xmlns:a="http://schemas.openxmlformats.org/drawingml/2006/main">
          <a:off x="7215272" y="485808"/>
          <a:ext cx="809186"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Skills</a:t>
          </a:r>
        </a:p>
      </cdr:txBody>
    </cdr:sp>
  </cdr:relSizeAnchor>
  <cdr:relSizeAnchor xmlns:cdr="http://schemas.openxmlformats.org/drawingml/2006/chartDrawing">
    <cdr:from>
      <cdr:x>0.85897</cdr:x>
      <cdr:y>0.09309</cdr:y>
    </cdr:from>
    <cdr:to>
      <cdr:x>0.9328</cdr:x>
      <cdr:y>0.16965</cdr:y>
    </cdr:to>
    <cdr:sp macro="" textlink="">
      <cdr:nvSpPr>
        <cdr:cNvPr id="6" name="TextBox 1">
          <a:extLst xmlns:a="http://schemas.openxmlformats.org/drawingml/2006/main">
            <a:ext uri="{FF2B5EF4-FFF2-40B4-BE49-F238E27FC236}">
              <a16:creationId xmlns:a16="http://schemas.microsoft.com/office/drawing/2014/main" id="{8E21955C-77B2-D8FE-D89C-123ED73BE1CA}"/>
            </a:ext>
          </a:extLst>
        </cdr:cNvPr>
        <cdr:cNvSpPr txBox="1"/>
      </cdr:nvSpPr>
      <cdr:spPr>
        <a:xfrm xmlns:a="http://schemas.openxmlformats.org/drawingml/2006/main">
          <a:off x="9414422" y="485808"/>
          <a:ext cx="809186"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Support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94C56-12D3-48EE-9703-4C50371FEE35}" type="datetimeFigureOut">
              <a:rPr lang="en-GB" smtClean="0"/>
              <a:t>05/07/2024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56AD6-0BA7-4D54-8FF8-0C6644A05EEC}" type="slidenum">
              <a:rPr lang="en-GB" smtClean="0"/>
              <a:t>‹#›</a:t>
            </a:fld>
            <a:endParaRPr lang="en-GB" dirty="0"/>
          </a:p>
        </p:txBody>
      </p:sp>
    </p:spTree>
    <p:extLst>
      <p:ext uri="{BB962C8B-B14F-4D97-AF65-F5344CB8AC3E}">
        <p14:creationId xmlns:p14="http://schemas.microsoft.com/office/powerpoint/2010/main" val="227843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23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64FAA-3FCB-09E7-74E2-D62F49097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4C999-187F-BCF3-B4B8-BE2E6300E5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C080D-A4BC-717B-05A5-5DD82316C9E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E3BE2F4-BCBF-28CD-1149-EBB9E722C5B9}"/>
              </a:ext>
            </a:extLst>
          </p:cNvPr>
          <p:cNvSpPr>
            <a:spLocks noGrp="1"/>
          </p:cNvSpPr>
          <p:nvPr>
            <p:ph type="sldNum" sz="quarter" idx="5"/>
          </p:nvPr>
        </p:nvSpPr>
        <p:spPr/>
        <p:txBody>
          <a:bodyPr/>
          <a:lstStyle/>
          <a:p>
            <a:fld id="{629C3250-6B3B-5E49-8010-DD707763E9F6}" type="slidenum">
              <a:rPr lang="en-US" smtClean="0"/>
              <a:t>14</a:t>
            </a:fld>
            <a:endParaRPr lang="en-US"/>
          </a:p>
        </p:txBody>
      </p:sp>
    </p:spTree>
    <p:extLst>
      <p:ext uri="{BB962C8B-B14F-4D97-AF65-F5344CB8AC3E}">
        <p14:creationId xmlns:p14="http://schemas.microsoft.com/office/powerpoint/2010/main" val="2303801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15</a:t>
            </a:fld>
            <a:endParaRPr lang="en-GB"/>
          </a:p>
        </p:txBody>
      </p:sp>
    </p:spTree>
    <p:extLst>
      <p:ext uri="{BB962C8B-B14F-4D97-AF65-F5344CB8AC3E}">
        <p14:creationId xmlns:p14="http://schemas.microsoft.com/office/powerpoint/2010/main" val="2008195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16</a:t>
            </a:fld>
            <a:endParaRPr lang="en-GB"/>
          </a:p>
        </p:txBody>
      </p:sp>
    </p:spTree>
    <p:extLst>
      <p:ext uri="{BB962C8B-B14F-4D97-AF65-F5344CB8AC3E}">
        <p14:creationId xmlns:p14="http://schemas.microsoft.com/office/powerpoint/2010/main" val="1117852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17</a:t>
            </a:fld>
            <a:endParaRPr lang="en-GB"/>
          </a:p>
        </p:txBody>
      </p:sp>
    </p:spTree>
    <p:extLst>
      <p:ext uri="{BB962C8B-B14F-4D97-AF65-F5344CB8AC3E}">
        <p14:creationId xmlns:p14="http://schemas.microsoft.com/office/powerpoint/2010/main" val="3947312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18</a:t>
            </a:fld>
            <a:endParaRPr lang="en-GB"/>
          </a:p>
        </p:txBody>
      </p:sp>
    </p:spTree>
    <p:extLst>
      <p:ext uri="{BB962C8B-B14F-4D97-AF65-F5344CB8AC3E}">
        <p14:creationId xmlns:p14="http://schemas.microsoft.com/office/powerpoint/2010/main" val="893734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A8D41-77EE-6CBC-DCCE-8B0B65B807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E3D7B0-DFC6-3F5E-FA3D-F503FD8E1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7A630-4477-ECCB-1658-0EA43419DFA5}"/>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6D30A396-5C36-08FD-3894-0C77B118B60C}"/>
              </a:ext>
            </a:extLst>
          </p:cNvPr>
          <p:cNvSpPr>
            <a:spLocks noGrp="1"/>
          </p:cNvSpPr>
          <p:nvPr>
            <p:ph type="sldNum" sz="quarter" idx="5"/>
          </p:nvPr>
        </p:nvSpPr>
        <p:spPr/>
        <p:txBody>
          <a:bodyPr/>
          <a:lstStyle/>
          <a:p>
            <a:fld id="{C6CB10FE-945D-410D-898A-FE70916EFDF3}" type="slidenum">
              <a:rPr lang="en-GB" smtClean="0"/>
              <a:t>19</a:t>
            </a:fld>
            <a:endParaRPr lang="en-GB"/>
          </a:p>
        </p:txBody>
      </p:sp>
    </p:spTree>
    <p:extLst>
      <p:ext uri="{BB962C8B-B14F-4D97-AF65-F5344CB8AC3E}">
        <p14:creationId xmlns:p14="http://schemas.microsoft.com/office/powerpoint/2010/main" val="1640995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682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601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164AC-A3CD-E759-77CD-1879F7019F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D726F6-A782-39EE-3DC0-185183AC7B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CCEFF-2765-8BC1-7171-472E8D8F69CC}"/>
              </a:ext>
            </a:extLst>
          </p:cNvPr>
          <p:cNvSpPr>
            <a:spLocks noGrp="1"/>
          </p:cNvSpPr>
          <p:nvPr>
            <p:ph type="body" idx="1"/>
          </p:nvPr>
        </p:nvSpPr>
        <p:spPr/>
        <p:txBody>
          <a:bodyPr/>
          <a:lstStyle/>
          <a:p>
            <a:endParaRPr lang="en-GB" b="0" u="none"/>
          </a:p>
        </p:txBody>
      </p:sp>
      <p:sp>
        <p:nvSpPr>
          <p:cNvPr id="4" name="Slide Number Placeholder 3">
            <a:extLst>
              <a:ext uri="{FF2B5EF4-FFF2-40B4-BE49-F238E27FC236}">
                <a16:creationId xmlns:a16="http://schemas.microsoft.com/office/drawing/2014/main" id="{C2BB8831-4121-B7E2-44B9-D4BB89DC64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795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24</a:t>
            </a:fld>
            <a:endParaRPr lang="en-GB"/>
          </a:p>
        </p:txBody>
      </p:sp>
    </p:spTree>
    <p:extLst>
      <p:ext uri="{BB962C8B-B14F-4D97-AF65-F5344CB8AC3E}">
        <p14:creationId xmlns:p14="http://schemas.microsoft.com/office/powerpoint/2010/main" val="203141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56AD6-0BA7-4D54-8FF8-0C6644A05EEC}" type="slidenum">
              <a:rPr lang="en-GB" smtClean="0"/>
              <a:t>2</a:t>
            </a:fld>
            <a:endParaRPr lang="en-GB" dirty="0"/>
          </a:p>
        </p:txBody>
      </p:sp>
    </p:spTree>
    <p:extLst>
      <p:ext uri="{BB962C8B-B14F-4D97-AF65-F5344CB8AC3E}">
        <p14:creationId xmlns:p14="http://schemas.microsoft.com/office/powerpoint/2010/main" val="1171598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25</a:t>
            </a:fld>
            <a:endParaRPr lang="en-GB"/>
          </a:p>
        </p:txBody>
      </p:sp>
    </p:spTree>
    <p:extLst>
      <p:ext uri="{BB962C8B-B14F-4D97-AF65-F5344CB8AC3E}">
        <p14:creationId xmlns:p14="http://schemas.microsoft.com/office/powerpoint/2010/main" val="1697044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347A6-7E5D-8A2A-1DE7-2AC549C3E7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91F303-B8C0-6029-98D4-BF0DB039E8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4A74F8-E17F-CDE7-97A5-B5416C1F923F}"/>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F17137BE-0113-B741-C075-0435E0A75977}"/>
              </a:ext>
            </a:extLst>
          </p:cNvPr>
          <p:cNvSpPr>
            <a:spLocks noGrp="1"/>
          </p:cNvSpPr>
          <p:nvPr>
            <p:ph type="sldNum" sz="quarter" idx="5"/>
          </p:nvPr>
        </p:nvSpPr>
        <p:spPr/>
        <p:txBody>
          <a:bodyPr/>
          <a:lstStyle/>
          <a:p>
            <a:fld id="{C6CB10FE-945D-410D-898A-FE70916EFDF3}" type="slidenum">
              <a:rPr lang="en-GB" smtClean="0"/>
              <a:t>27</a:t>
            </a:fld>
            <a:endParaRPr lang="en-GB"/>
          </a:p>
        </p:txBody>
      </p:sp>
    </p:spTree>
    <p:extLst>
      <p:ext uri="{BB962C8B-B14F-4D97-AF65-F5344CB8AC3E}">
        <p14:creationId xmlns:p14="http://schemas.microsoft.com/office/powerpoint/2010/main" val="853343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dirty="0"/>
          </a:p>
        </p:txBody>
      </p:sp>
      <p:sp>
        <p:nvSpPr>
          <p:cNvPr id="4" name="Slide Number Placeholder 3"/>
          <p:cNvSpPr>
            <a:spLocks noGrp="1"/>
          </p:cNvSpPr>
          <p:nvPr>
            <p:ph type="sldNum" sz="quarter" idx="5"/>
          </p:nvPr>
        </p:nvSpPr>
        <p:spPr/>
        <p:txBody>
          <a:bodyPr/>
          <a:lstStyle/>
          <a:p>
            <a:fld id="{C6CB10FE-945D-410D-898A-FE70916EFDF3}" type="slidenum">
              <a:rPr lang="en-GB" smtClean="0"/>
              <a:t>29</a:t>
            </a:fld>
            <a:endParaRPr lang="en-GB"/>
          </a:p>
        </p:txBody>
      </p:sp>
    </p:spTree>
    <p:extLst>
      <p:ext uri="{BB962C8B-B14F-4D97-AF65-F5344CB8AC3E}">
        <p14:creationId xmlns:p14="http://schemas.microsoft.com/office/powerpoint/2010/main" val="2346419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7EC50-6C69-BB98-A2C0-E44321E0EB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C10B2C-07F1-6249-DFC6-DE664BE85F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373B5-A3F2-54DC-CF5F-8E5A153680D5}"/>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1E202F86-10D4-8ECF-E34D-D60AF932946B}"/>
              </a:ext>
            </a:extLst>
          </p:cNvPr>
          <p:cNvSpPr>
            <a:spLocks noGrp="1"/>
          </p:cNvSpPr>
          <p:nvPr>
            <p:ph type="sldNum" sz="quarter" idx="5"/>
          </p:nvPr>
        </p:nvSpPr>
        <p:spPr/>
        <p:txBody>
          <a:bodyPr/>
          <a:lstStyle/>
          <a:p>
            <a:fld id="{C6CB10FE-945D-410D-898A-FE70916EFDF3}" type="slidenum">
              <a:rPr lang="en-GB" smtClean="0"/>
              <a:t>30</a:t>
            </a:fld>
            <a:endParaRPr lang="en-GB"/>
          </a:p>
        </p:txBody>
      </p:sp>
    </p:spTree>
    <p:extLst>
      <p:ext uri="{BB962C8B-B14F-4D97-AF65-F5344CB8AC3E}">
        <p14:creationId xmlns:p14="http://schemas.microsoft.com/office/powerpoint/2010/main" val="1698931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31</a:t>
            </a:fld>
            <a:endParaRPr lang="en-GB"/>
          </a:p>
        </p:txBody>
      </p:sp>
    </p:spTree>
    <p:extLst>
      <p:ext uri="{BB962C8B-B14F-4D97-AF65-F5344CB8AC3E}">
        <p14:creationId xmlns:p14="http://schemas.microsoft.com/office/powerpoint/2010/main" val="3432372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33</a:t>
            </a:fld>
            <a:endParaRPr lang="en-GB"/>
          </a:p>
        </p:txBody>
      </p:sp>
    </p:spTree>
    <p:extLst>
      <p:ext uri="{BB962C8B-B14F-4D97-AF65-F5344CB8AC3E}">
        <p14:creationId xmlns:p14="http://schemas.microsoft.com/office/powerpoint/2010/main" val="2006845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34</a:t>
            </a:fld>
            <a:endParaRPr lang="en-GB"/>
          </a:p>
        </p:txBody>
      </p:sp>
    </p:spTree>
    <p:extLst>
      <p:ext uri="{BB962C8B-B14F-4D97-AF65-F5344CB8AC3E}">
        <p14:creationId xmlns:p14="http://schemas.microsoft.com/office/powerpoint/2010/main" val="2672392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271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348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945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34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38</a:t>
            </a:fld>
            <a:endParaRPr lang="en-GB"/>
          </a:p>
        </p:txBody>
      </p:sp>
    </p:spTree>
    <p:extLst>
      <p:ext uri="{BB962C8B-B14F-4D97-AF65-F5344CB8AC3E}">
        <p14:creationId xmlns:p14="http://schemas.microsoft.com/office/powerpoint/2010/main" val="3398160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022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42</a:t>
            </a:fld>
            <a:endParaRPr lang="en-GB"/>
          </a:p>
        </p:txBody>
      </p:sp>
    </p:spTree>
    <p:extLst>
      <p:ext uri="{BB962C8B-B14F-4D97-AF65-F5344CB8AC3E}">
        <p14:creationId xmlns:p14="http://schemas.microsoft.com/office/powerpoint/2010/main" val="4210473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43</a:t>
            </a:fld>
            <a:endParaRPr lang="en-GB"/>
          </a:p>
        </p:txBody>
      </p:sp>
    </p:spTree>
    <p:extLst>
      <p:ext uri="{BB962C8B-B14F-4D97-AF65-F5344CB8AC3E}">
        <p14:creationId xmlns:p14="http://schemas.microsoft.com/office/powerpoint/2010/main" val="1193900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46</a:t>
            </a:fld>
            <a:endParaRPr lang="en-GB"/>
          </a:p>
        </p:txBody>
      </p:sp>
    </p:spTree>
    <p:extLst>
      <p:ext uri="{BB962C8B-B14F-4D97-AF65-F5344CB8AC3E}">
        <p14:creationId xmlns:p14="http://schemas.microsoft.com/office/powerpoint/2010/main" val="2672392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6EBE6-0583-3F5D-3286-981832AF5B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512CB-9418-4E4E-CB67-08CA0A96E4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BC76B7-7EAF-3141-4374-18F21667104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4D87E6E-AC58-BC54-055B-944E1647C188}"/>
              </a:ext>
            </a:extLst>
          </p:cNvPr>
          <p:cNvSpPr>
            <a:spLocks noGrp="1"/>
          </p:cNvSpPr>
          <p:nvPr>
            <p:ph type="sldNum" sz="quarter" idx="5"/>
          </p:nvPr>
        </p:nvSpPr>
        <p:spPr/>
        <p:txBody>
          <a:bodyPr/>
          <a:lstStyle/>
          <a:p>
            <a:fld id="{C6CB10FE-945D-410D-898A-FE70916EFDF3}" type="slidenum">
              <a:rPr lang="en-GB" smtClean="0"/>
              <a:t>47</a:t>
            </a:fld>
            <a:endParaRPr lang="en-GB"/>
          </a:p>
        </p:txBody>
      </p:sp>
    </p:spTree>
    <p:extLst>
      <p:ext uri="{BB962C8B-B14F-4D97-AF65-F5344CB8AC3E}">
        <p14:creationId xmlns:p14="http://schemas.microsoft.com/office/powerpoint/2010/main" val="77521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49</a:t>
            </a:fld>
            <a:endParaRPr lang="en-GB"/>
          </a:p>
        </p:txBody>
      </p:sp>
    </p:spTree>
    <p:extLst>
      <p:ext uri="{BB962C8B-B14F-4D97-AF65-F5344CB8AC3E}">
        <p14:creationId xmlns:p14="http://schemas.microsoft.com/office/powerpoint/2010/main" val="2894962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51</a:t>
            </a:fld>
            <a:endParaRPr lang="en-GB"/>
          </a:p>
        </p:txBody>
      </p:sp>
    </p:spTree>
    <p:extLst>
      <p:ext uri="{BB962C8B-B14F-4D97-AF65-F5344CB8AC3E}">
        <p14:creationId xmlns:p14="http://schemas.microsoft.com/office/powerpoint/2010/main" val="33608157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a:solidFill>
                  <a:srgbClr val="5C5B5A"/>
                </a:solidFill>
                <a:latin typeface="Arial"/>
                <a:cs typeface="Arial"/>
              </a:rPr>
              <a:t>Has a lack of public transport at night prevented you from accessing opportunities (such as work, evening education or seeing friends) or services (such as accessing late night healthcare)?</a:t>
            </a:r>
          </a:p>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52</a:t>
            </a:fld>
            <a:endParaRPr lang="en-GB"/>
          </a:p>
        </p:txBody>
      </p:sp>
    </p:spTree>
    <p:extLst>
      <p:ext uri="{BB962C8B-B14F-4D97-AF65-F5344CB8AC3E}">
        <p14:creationId xmlns:p14="http://schemas.microsoft.com/office/powerpoint/2010/main" val="11065575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54</a:t>
            </a:fld>
            <a:endParaRPr lang="en-GB"/>
          </a:p>
        </p:txBody>
      </p:sp>
    </p:spTree>
    <p:extLst>
      <p:ext uri="{BB962C8B-B14F-4D97-AF65-F5344CB8AC3E}">
        <p14:creationId xmlns:p14="http://schemas.microsoft.com/office/powerpoint/2010/main" val="2230297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165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8286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8308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706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151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C21B8-7E78-8F3D-483D-DB3FFA443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29040F-B7D6-4A7D-F7DC-A4EEAA029B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F696DD-844C-2039-6C06-30D4472B566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7B25A4B-6573-A4C8-6D8B-8778295F54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57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60</a:t>
            </a:fld>
            <a:endParaRPr lang="en-US"/>
          </a:p>
        </p:txBody>
      </p:sp>
    </p:spTree>
    <p:extLst>
      <p:ext uri="{BB962C8B-B14F-4D97-AF65-F5344CB8AC3E}">
        <p14:creationId xmlns:p14="http://schemas.microsoft.com/office/powerpoint/2010/main" val="2272602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62</a:t>
            </a:fld>
            <a:endParaRPr lang="en-GB" dirty="0"/>
          </a:p>
        </p:txBody>
      </p:sp>
    </p:spTree>
    <p:extLst>
      <p:ext uri="{BB962C8B-B14F-4D97-AF65-F5344CB8AC3E}">
        <p14:creationId xmlns:p14="http://schemas.microsoft.com/office/powerpoint/2010/main" val="922888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63</a:t>
            </a:fld>
            <a:endParaRPr lang="en-GB" dirty="0"/>
          </a:p>
        </p:txBody>
      </p:sp>
    </p:spTree>
    <p:extLst>
      <p:ext uri="{BB962C8B-B14F-4D97-AF65-F5344CB8AC3E}">
        <p14:creationId xmlns:p14="http://schemas.microsoft.com/office/powerpoint/2010/main" val="837153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64</a:t>
            </a:fld>
            <a:endParaRPr lang="en-GB" dirty="0"/>
          </a:p>
        </p:txBody>
      </p:sp>
    </p:spTree>
    <p:extLst>
      <p:ext uri="{BB962C8B-B14F-4D97-AF65-F5344CB8AC3E}">
        <p14:creationId xmlns:p14="http://schemas.microsoft.com/office/powerpoint/2010/main" val="22474618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65</a:t>
            </a:fld>
            <a:endParaRPr lang="en-GB" dirty="0"/>
          </a:p>
        </p:txBody>
      </p:sp>
    </p:spTree>
    <p:extLst>
      <p:ext uri="{BB962C8B-B14F-4D97-AF65-F5344CB8AC3E}">
        <p14:creationId xmlns:p14="http://schemas.microsoft.com/office/powerpoint/2010/main" val="3310708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62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5541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5412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7406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8DEEE-1C08-7114-4623-42BA89C33B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08C94-C95B-8554-9003-50F94D7C91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A64B9-445F-9972-AC16-42750AEC844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5AB49CA-B33A-39DA-CD04-CACBE10750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0984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6674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59CF6-B967-2643-2A7E-07760FBC0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807E48-5C71-9FC5-1A9C-9DF6C12408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17343-648E-28DA-9110-C125A7FC5577}"/>
              </a:ext>
            </a:extLst>
          </p:cNvPr>
          <p:cNvSpPr>
            <a:spLocks noGrp="1"/>
          </p:cNvSpPr>
          <p:nvPr>
            <p:ph type="body" idx="1"/>
          </p:nvPr>
        </p:nvSpPr>
        <p:spPr/>
        <p:txBody>
          <a:bodyPr/>
          <a:lstStyle/>
          <a:p>
            <a:endParaRPr lang="en-GB" b="1" u="sng" dirty="0"/>
          </a:p>
        </p:txBody>
      </p:sp>
      <p:sp>
        <p:nvSpPr>
          <p:cNvPr id="4" name="Slide Number Placeholder 3">
            <a:extLst>
              <a:ext uri="{FF2B5EF4-FFF2-40B4-BE49-F238E27FC236}">
                <a16:creationId xmlns:a16="http://schemas.microsoft.com/office/drawing/2014/main" id="{77760346-0AC2-B64D-E344-6A49AD267313}"/>
              </a:ext>
            </a:extLst>
          </p:cNvPr>
          <p:cNvSpPr>
            <a:spLocks noGrp="1"/>
          </p:cNvSpPr>
          <p:nvPr>
            <p:ph type="sldNum" sz="quarter" idx="5"/>
          </p:nvPr>
        </p:nvSpPr>
        <p:spPr/>
        <p:txBody>
          <a:bodyPr/>
          <a:lstStyle/>
          <a:p>
            <a:fld id="{C6CB10FE-945D-410D-898A-FE70916EFDF3}" type="slidenum">
              <a:rPr lang="en-GB" smtClean="0"/>
              <a:t>71</a:t>
            </a:fld>
            <a:endParaRPr lang="en-GB" dirty="0"/>
          </a:p>
        </p:txBody>
      </p:sp>
    </p:spTree>
    <p:extLst>
      <p:ext uri="{BB962C8B-B14F-4D97-AF65-F5344CB8AC3E}">
        <p14:creationId xmlns:p14="http://schemas.microsoft.com/office/powerpoint/2010/main" val="42367776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B25AE-277A-F052-8181-A1ACE5244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16B24-75BA-944E-A3C8-EEE668B55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AA5E19-F0AF-CD7E-2CFC-6E9845BCBACE}"/>
              </a:ext>
            </a:extLst>
          </p:cNvPr>
          <p:cNvSpPr>
            <a:spLocks noGrp="1"/>
          </p:cNvSpPr>
          <p:nvPr>
            <p:ph type="body" idx="1"/>
          </p:nvPr>
        </p:nvSpPr>
        <p:spPr/>
        <p:txBody>
          <a:bodyPr/>
          <a:lstStyle/>
          <a:p>
            <a:endParaRPr lang="en-GB" b="1" u="sng" dirty="0"/>
          </a:p>
        </p:txBody>
      </p:sp>
      <p:sp>
        <p:nvSpPr>
          <p:cNvPr id="4" name="Slide Number Placeholder 3">
            <a:extLst>
              <a:ext uri="{FF2B5EF4-FFF2-40B4-BE49-F238E27FC236}">
                <a16:creationId xmlns:a16="http://schemas.microsoft.com/office/drawing/2014/main" id="{340B1609-6B06-A8FE-D6E3-0E25073DB645}"/>
              </a:ext>
            </a:extLst>
          </p:cNvPr>
          <p:cNvSpPr>
            <a:spLocks noGrp="1"/>
          </p:cNvSpPr>
          <p:nvPr>
            <p:ph type="sldNum" sz="quarter" idx="5"/>
          </p:nvPr>
        </p:nvSpPr>
        <p:spPr/>
        <p:txBody>
          <a:bodyPr/>
          <a:lstStyle/>
          <a:p>
            <a:fld id="{C6CB10FE-945D-410D-898A-FE70916EFDF3}" type="slidenum">
              <a:rPr lang="en-GB" smtClean="0"/>
              <a:t>72</a:t>
            </a:fld>
            <a:endParaRPr lang="en-GB" dirty="0"/>
          </a:p>
        </p:txBody>
      </p:sp>
    </p:spTree>
    <p:extLst>
      <p:ext uri="{BB962C8B-B14F-4D97-AF65-F5344CB8AC3E}">
        <p14:creationId xmlns:p14="http://schemas.microsoft.com/office/powerpoint/2010/main" val="20946176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D1015-9D61-ECBD-65D8-A4EA04B6B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EF3FA-013F-1EF7-6C75-4A23E1A126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2E59C0-66B8-9D07-69C8-8FC4B612EA18}"/>
              </a:ext>
            </a:extLst>
          </p:cNvPr>
          <p:cNvSpPr>
            <a:spLocks noGrp="1"/>
          </p:cNvSpPr>
          <p:nvPr>
            <p:ph type="body" idx="1"/>
          </p:nvPr>
        </p:nvSpPr>
        <p:spPr/>
        <p:txBody>
          <a:bodyPr/>
          <a:lstStyle/>
          <a:p>
            <a:endParaRPr lang="en-GB" b="1" u="sng" dirty="0"/>
          </a:p>
        </p:txBody>
      </p:sp>
      <p:sp>
        <p:nvSpPr>
          <p:cNvPr id="4" name="Slide Number Placeholder 3">
            <a:extLst>
              <a:ext uri="{FF2B5EF4-FFF2-40B4-BE49-F238E27FC236}">
                <a16:creationId xmlns:a16="http://schemas.microsoft.com/office/drawing/2014/main" id="{3E8E26AE-2CD6-4C25-4E00-D2DB494646E0}"/>
              </a:ext>
            </a:extLst>
          </p:cNvPr>
          <p:cNvSpPr>
            <a:spLocks noGrp="1"/>
          </p:cNvSpPr>
          <p:nvPr>
            <p:ph type="sldNum" sz="quarter" idx="5"/>
          </p:nvPr>
        </p:nvSpPr>
        <p:spPr/>
        <p:txBody>
          <a:bodyPr/>
          <a:lstStyle/>
          <a:p>
            <a:fld id="{C6CB10FE-945D-410D-898A-FE70916EFDF3}" type="slidenum">
              <a:rPr lang="en-GB" smtClean="0"/>
              <a:t>73</a:t>
            </a:fld>
            <a:endParaRPr lang="en-GB" dirty="0"/>
          </a:p>
        </p:txBody>
      </p:sp>
    </p:spTree>
    <p:extLst>
      <p:ext uri="{BB962C8B-B14F-4D97-AF65-F5344CB8AC3E}">
        <p14:creationId xmlns:p14="http://schemas.microsoft.com/office/powerpoint/2010/main" val="3285595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dirty="0"/>
          </a:p>
        </p:txBody>
      </p:sp>
      <p:sp>
        <p:nvSpPr>
          <p:cNvPr id="4" name="Slide Number Placeholder 3"/>
          <p:cNvSpPr>
            <a:spLocks noGrp="1"/>
          </p:cNvSpPr>
          <p:nvPr>
            <p:ph type="sldNum" sz="quarter" idx="5"/>
          </p:nvPr>
        </p:nvSpPr>
        <p:spPr/>
        <p:txBody>
          <a:bodyPr/>
          <a:lstStyle/>
          <a:p>
            <a:fld id="{C6CB10FE-945D-410D-898A-FE70916EFDF3}" type="slidenum">
              <a:rPr lang="en-GB" smtClean="0"/>
              <a:t>74</a:t>
            </a:fld>
            <a:endParaRPr lang="en-GB" dirty="0"/>
          </a:p>
        </p:txBody>
      </p:sp>
    </p:spTree>
    <p:extLst>
      <p:ext uri="{BB962C8B-B14F-4D97-AF65-F5344CB8AC3E}">
        <p14:creationId xmlns:p14="http://schemas.microsoft.com/office/powerpoint/2010/main" val="30638469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395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8</a:t>
            </a:fld>
            <a:endParaRPr lang="en-GB"/>
          </a:p>
        </p:txBody>
      </p:sp>
    </p:spTree>
    <p:extLst>
      <p:ext uri="{BB962C8B-B14F-4D97-AF65-F5344CB8AC3E}">
        <p14:creationId xmlns:p14="http://schemas.microsoft.com/office/powerpoint/2010/main" val="17718494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31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8637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7760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7033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81</a:t>
            </a:fld>
            <a:endParaRPr lang="en-GB"/>
          </a:p>
        </p:txBody>
      </p:sp>
    </p:spTree>
    <p:extLst>
      <p:ext uri="{BB962C8B-B14F-4D97-AF65-F5344CB8AC3E}">
        <p14:creationId xmlns:p14="http://schemas.microsoft.com/office/powerpoint/2010/main" val="9189737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82</a:t>
            </a:fld>
            <a:endParaRPr lang="en-GB"/>
          </a:p>
        </p:txBody>
      </p:sp>
    </p:spTree>
    <p:extLst>
      <p:ext uri="{BB962C8B-B14F-4D97-AF65-F5344CB8AC3E}">
        <p14:creationId xmlns:p14="http://schemas.microsoft.com/office/powerpoint/2010/main" val="7366168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83</a:t>
            </a:fld>
            <a:endParaRPr lang="en-GB"/>
          </a:p>
        </p:txBody>
      </p:sp>
    </p:spTree>
    <p:extLst>
      <p:ext uri="{BB962C8B-B14F-4D97-AF65-F5344CB8AC3E}">
        <p14:creationId xmlns:p14="http://schemas.microsoft.com/office/powerpoint/2010/main" val="7041220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87</a:t>
            </a:fld>
            <a:endParaRPr lang="en-US"/>
          </a:p>
        </p:txBody>
      </p:sp>
    </p:spTree>
    <p:extLst>
      <p:ext uri="{BB962C8B-B14F-4D97-AF65-F5344CB8AC3E}">
        <p14:creationId xmlns:p14="http://schemas.microsoft.com/office/powerpoint/2010/main" val="23438522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8926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47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9</a:t>
            </a:fld>
            <a:endParaRPr lang="en-GB"/>
          </a:p>
        </p:txBody>
      </p:sp>
    </p:spTree>
    <p:extLst>
      <p:ext uri="{BB962C8B-B14F-4D97-AF65-F5344CB8AC3E}">
        <p14:creationId xmlns:p14="http://schemas.microsoft.com/office/powerpoint/2010/main" val="17718494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0891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2312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99646-84F3-2B27-0F46-878E637C2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77A08F-2894-B98E-2D99-121A4BFE0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500259-9EF0-CCD4-4A32-195F4D30F1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5CD0EF1-66D2-3698-88B9-06EAD7E2B851}"/>
              </a:ext>
            </a:extLst>
          </p:cNvPr>
          <p:cNvSpPr>
            <a:spLocks noGrp="1"/>
          </p:cNvSpPr>
          <p:nvPr>
            <p:ph type="sldNum" sz="quarter" idx="5"/>
          </p:nvPr>
        </p:nvSpPr>
        <p:spPr/>
        <p:txBody>
          <a:bodyPr/>
          <a:lstStyle/>
          <a:p>
            <a:fld id="{629C3250-6B3B-5E49-8010-DD707763E9F6}" type="slidenum">
              <a:rPr lang="en-US" smtClean="0"/>
              <a:t>104</a:t>
            </a:fld>
            <a:endParaRPr lang="en-US" dirty="0"/>
          </a:p>
        </p:txBody>
      </p:sp>
    </p:spTree>
    <p:extLst>
      <p:ext uri="{BB962C8B-B14F-4D97-AF65-F5344CB8AC3E}">
        <p14:creationId xmlns:p14="http://schemas.microsoft.com/office/powerpoint/2010/main" val="9339188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432CC-CCFF-704E-F679-39DBFCC88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43B669-0A62-6FC4-67F4-5F2906D3F8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CD9BC5-FD72-42D8-8A85-48CDE1C8D0D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AB5F527-3E63-663C-9464-FAEE06EC0C5A}"/>
              </a:ext>
            </a:extLst>
          </p:cNvPr>
          <p:cNvSpPr>
            <a:spLocks noGrp="1"/>
          </p:cNvSpPr>
          <p:nvPr>
            <p:ph type="sldNum" sz="quarter" idx="5"/>
          </p:nvPr>
        </p:nvSpPr>
        <p:spPr/>
        <p:txBody>
          <a:bodyPr/>
          <a:lstStyle/>
          <a:p>
            <a:fld id="{629C3250-6B3B-5E49-8010-DD707763E9F6}" type="slidenum">
              <a:rPr lang="en-US" smtClean="0"/>
              <a:t>105</a:t>
            </a:fld>
            <a:endParaRPr lang="en-US" dirty="0"/>
          </a:p>
        </p:txBody>
      </p:sp>
    </p:spTree>
    <p:extLst>
      <p:ext uri="{BB962C8B-B14F-4D97-AF65-F5344CB8AC3E}">
        <p14:creationId xmlns:p14="http://schemas.microsoft.com/office/powerpoint/2010/main" val="28396029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5BCC5-7AA6-B832-8E8E-A9EFDC6E59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E5DF1-B9F7-27F3-ED7C-ED0C4A646E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A3CB6-F41C-6C78-8FCA-AC2001BC62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A3A369-8900-112C-5BC1-DD7407A2B3C5}"/>
              </a:ext>
            </a:extLst>
          </p:cNvPr>
          <p:cNvSpPr>
            <a:spLocks noGrp="1"/>
          </p:cNvSpPr>
          <p:nvPr>
            <p:ph type="sldNum" sz="quarter" idx="5"/>
          </p:nvPr>
        </p:nvSpPr>
        <p:spPr/>
        <p:txBody>
          <a:bodyPr/>
          <a:lstStyle/>
          <a:p>
            <a:fld id="{629C3250-6B3B-5E49-8010-DD707763E9F6}" type="slidenum">
              <a:rPr lang="en-US" smtClean="0"/>
              <a:t>106</a:t>
            </a:fld>
            <a:endParaRPr lang="en-US" dirty="0"/>
          </a:p>
        </p:txBody>
      </p:sp>
    </p:spTree>
    <p:extLst>
      <p:ext uri="{BB962C8B-B14F-4D97-AF65-F5344CB8AC3E}">
        <p14:creationId xmlns:p14="http://schemas.microsoft.com/office/powerpoint/2010/main" val="1663723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10</a:t>
            </a:fld>
            <a:endParaRPr lang="en-US"/>
          </a:p>
        </p:txBody>
      </p:sp>
    </p:spTree>
    <p:extLst>
      <p:ext uri="{BB962C8B-B14F-4D97-AF65-F5344CB8AC3E}">
        <p14:creationId xmlns:p14="http://schemas.microsoft.com/office/powerpoint/2010/main" val="4172893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13</a:t>
            </a:fld>
            <a:endParaRPr lang="en-US"/>
          </a:p>
        </p:txBody>
      </p:sp>
    </p:spTree>
    <p:extLst>
      <p:ext uri="{BB962C8B-B14F-4D97-AF65-F5344CB8AC3E}">
        <p14:creationId xmlns:p14="http://schemas.microsoft.com/office/powerpoint/2010/main" val="4048156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image" Target="../media/image9.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4.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9.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4.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FE03-029D-2468-5140-D09DDB9710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CF073-6D85-1695-4D0E-F796C8A37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22D521-C8AB-A606-B03D-45FD5125CF8C}"/>
              </a:ext>
            </a:extLst>
          </p:cNvPr>
          <p:cNvSpPr>
            <a:spLocks noGrp="1"/>
          </p:cNvSpPr>
          <p:nvPr>
            <p:ph type="dt" sz="half" idx="10"/>
          </p:nvPr>
        </p:nvSpPr>
        <p:spPr/>
        <p:txBody>
          <a:bodyPr/>
          <a:lstStyle/>
          <a:p>
            <a:fld id="{E4CF0BE3-6A8D-4984-B760-ED0626AB0082}" type="datetimeFigureOut">
              <a:rPr lang="en-GB" smtClean="0"/>
              <a:t>05/07/2024</a:t>
            </a:fld>
            <a:endParaRPr lang="en-GB" dirty="0"/>
          </a:p>
        </p:txBody>
      </p:sp>
      <p:sp>
        <p:nvSpPr>
          <p:cNvPr id="5" name="Footer Placeholder 4">
            <a:extLst>
              <a:ext uri="{FF2B5EF4-FFF2-40B4-BE49-F238E27FC236}">
                <a16:creationId xmlns:a16="http://schemas.microsoft.com/office/drawing/2014/main" id="{A6495C2B-A9CA-DA34-9986-46D6E7D850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9C60E7D-C661-9C41-EC32-D5846D6513E6}"/>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291938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E317-C7A2-CCF6-2D6C-1D0D2EDBF3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2EC9E1-BE82-7157-4141-C6C8EFAD0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5BAD99-2072-E804-E3D4-5A5A63353417}"/>
              </a:ext>
            </a:extLst>
          </p:cNvPr>
          <p:cNvSpPr>
            <a:spLocks noGrp="1"/>
          </p:cNvSpPr>
          <p:nvPr>
            <p:ph type="dt" sz="half" idx="10"/>
          </p:nvPr>
        </p:nvSpPr>
        <p:spPr/>
        <p:txBody>
          <a:bodyPr/>
          <a:lstStyle/>
          <a:p>
            <a:fld id="{E4CF0BE3-6A8D-4984-B760-ED0626AB0082}" type="datetimeFigureOut">
              <a:rPr lang="en-GB" smtClean="0"/>
              <a:t>05/07/2024</a:t>
            </a:fld>
            <a:endParaRPr lang="en-GB" dirty="0"/>
          </a:p>
        </p:txBody>
      </p:sp>
      <p:sp>
        <p:nvSpPr>
          <p:cNvPr id="5" name="Footer Placeholder 4">
            <a:extLst>
              <a:ext uri="{FF2B5EF4-FFF2-40B4-BE49-F238E27FC236}">
                <a16:creationId xmlns:a16="http://schemas.microsoft.com/office/drawing/2014/main" id="{3BC901BC-8ECE-4DFE-8DC1-DE28ABF376C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2B93EDE-7FA8-A0FE-A7E1-E55D09A54259}"/>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391618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CDF737-0357-5856-5DCC-C0837E7EA4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DB28B0-DFCC-7903-7BEB-C3FA01997A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B70900-BF9D-E6CE-6147-BA242AF2735F}"/>
              </a:ext>
            </a:extLst>
          </p:cNvPr>
          <p:cNvSpPr>
            <a:spLocks noGrp="1"/>
          </p:cNvSpPr>
          <p:nvPr>
            <p:ph type="dt" sz="half" idx="10"/>
          </p:nvPr>
        </p:nvSpPr>
        <p:spPr/>
        <p:txBody>
          <a:bodyPr/>
          <a:lstStyle/>
          <a:p>
            <a:fld id="{E4CF0BE3-6A8D-4984-B760-ED0626AB0082}" type="datetimeFigureOut">
              <a:rPr lang="en-GB" smtClean="0"/>
              <a:t>05/07/2024</a:t>
            </a:fld>
            <a:endParaRPr lang="en-GB" dirty="0"/>
          </a:p>
        </p:txBody>
      </p:sp>
      <p:sp>
        <p:nvSpPr>
          <p:cNvPr id="5" name="Footer Placeholder 4">
            <a:extLst>
              <a:ext uri="{FF2B5EF4-FFF2-40B4-BE49-F238E27FC236}">
                <a16:creationId xmlns:a16="http://schemas.microsoft.com/office/drawing/2014/main" id="{C8D1C756-7BB5-6559-1932-A1521118176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E722FFC-BC9E-8D21-BFDA-813690484EDD}"/>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4208629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68663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8911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342549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36665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1117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Greater Manchester – Going Things Differently"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10" name="Picture 9" descr="Decorative pattern" title="Decorative patter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2" name="Title 1"/>
          <p:cNvSpPr>
            <a:spLocks noGrp="1"/>
          </p:cNvSpPr>
          <p:nvPr>
            <p:ph type="title"/>
          </p:nvPr>
        </p:nvSpPr>
        <p:spPr>
          <a:xfrm>
            <a:off x="586800" y="1807200"/>
            <a:ext cx="10515600" cy="1116000"/>
          </a:xfrm>
        </p:spPr>
        <p:txBody>
          <a:bodyPr/>
          <a:lstStyle>
            <a:lvl1pPr>
              <a:defRPr>
                <a:solidFill>
                  <a:schemeClr val="bg1"/>
                </a:solidFill>
              </a:defRPr>
            </a:lvl1pPr>
          </a:lstStyle>
          <a:p>
            <a:r>
              <a:rPr lang="en-US"/>
              <a:t>Click to edit Master title style</a:t>
            </a:r>
          </a:p>
        </p:txBody>
      </p:sp>
      <p:sp>
        <p:nvSpPr>
          <p:cNvPr id="6" name="Text Placeholder 5"/>
          <p:cNvSpPr>
            <a:spLocks noGrp="1"/>
          </p:cNvSpPr>
          <p:nvPr>
            <p:ph type="body" sz="quarter" idx="10" hasCustomPrompt="1"/>
          </p:nvPr>
        </p:nvSpPr>
        <p:spPr>
          <a:xfrm>
            <a:off x="586800" y="2678400"/>
            <a:ext cx="5278438" cy="742950"/>
          </a:xfrm>
        </p:spPr>
        <p:txBody>
          <a:bodyPr>
            <a:normAutofit/>
          </a:bodyPr>
          <a:lstStyle>
            <a:lvl1pPr marL="0" indent="0">
              <a:buNone/>
              <a:defRPr sz="2400" b="1">
                <a:solidFill>
                  <a:schemeClr val="bg1"/>
                </a:solidFill>
              </a:defRPr>
            </a:lvl1pPr>
          </a:lstStyle>
          <a:p>
            <a:pPr lvl="0"/>
            <a:r>
              <a:rPr lang="en-US"/>
              <a:t>Sub-heading</a:t>
            </a:r>
          </a:p>
        </p:txBody>
      </p:sp>
    </p:spTree>
    <p:extLst>
      <p:ext uri="{BB962C8B-B14F-4D97-AF65-F5344CB8AC3E}">
        <p14:creationId xmlns:p14="http://schemas.microsoft.com/office/powerpoint/2010/main" val="1386801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702558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6800" y="1710000"/>
            <a:ext cx="10515600" cy="2852737"/>
          </a:xfrm>
          <a:prstGeom prst="rect">
            <a:avLst/>
          </a:prstGeom>
        </p:spPr>
        <p:txBody>
          <a:bodyPr anchor="t" anchorCtr="0"/>
          <a:lstStyle>
            <a:lvl1pPr>
              <a:defRPr sz="6000"/>
            </a:lvl1pPr>
          </a:lstStyle>
          <a:p>
            <a:r>
              <a:rPr lang="en-US"/>
              <a:t>Click to edit Master title style</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700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6876-4492-40F4-9593-50CDF23D9E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50C26B-DAE0-E0F4-3435-FC2C2EC95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4F1646-EF59-AAEA-F8D4-DE2581C54ADB}"/>
              </a:ext>
            </a:extLst>
          </p:cNvPr>
          <p:cNvSpPr>
            <a:spLocks noGrp="1"/>
          </p:cNvSpPr>
          <p:nvPr>
            <p:ph type="dt" sz="half" idx="10"/>
          </p:nvPr>
        </p:nvSpPr>
        <p:spPr/>
        <p:txBody>
          <a:bodyPr/>
          <a:lstStyle/>
          <a:p>
            <a:fld id="{E4CF0BE3-6A8D-4984-B760-ED0626AB0082}" type="datetimeFigureOut">
              <a:rPr lang="en-GB" smtClean="0"/>
              <a:t>05/07/2024</a:t>
            </a:fld>
            <a:endParaRPr lang="en-GB" dirty="0"/>
          </a:p>
        </p:txBody>
      </p:sp>
      <p:sp>
        <p:nvSpPr>
          <p:cNvPr id="5" name="Footer Placeholder 4">
            <a:extLst>
              <a:ext uri="{FF2B5EF4-FFF2-40B4-BE49-F238E27FC236}">
                <a16:creationId xmlns:a16="http://schemas.microsoft.com/office/drawing/2014/main" id="{3261367D-9F00-5A88-BBDC-53E046A1B7E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F5BF9FC-5FB4-33BD-084F-C5D70E1CF40A}"/>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4020153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86800" y="1807200"/>
            <a:ext cx="5292000" cy="3671999"/>
          </a:xfrm>
          <a:prstGeom prst="rect">
            <a:avLst/>
          </a:prstGeom>
        </p:spPr>
        <p:txBody>
          <a:bodyPr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0800" y="1807200"/>
            <a:ext cx="5292000" cy="3671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215453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800" y="586800"/>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86799"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6799"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0800"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10800"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72832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006944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18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type, grey background">
    <p:spTree>
      <p:nvGrpSpPr>
        <p:cNvPr id="1" name=""/>
        <p:cNvGrpSpPr/>
        <p:nvPr/>
      </p:nvGrpSpPr>
      <p:grpSpPr>
        <a:xfrm>
          <a:off x="0" y="0"/>
          <a:ext cx="0" cy="0"/>
          <a:chOff x="0" y="0"/>
          <a:chExt cx="0" cy="0"/>
        </a:xfrm>
      </p:grpSpPr>
      <p:sp>
        <p:nvSpPr>
          <p:cNvPr id="5" name="Rectangle 4"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3" name="Straight Connector 2"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61802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35600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655957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pip on white background">
    <p:spTree>
      <p:nvGrpSpPr>
        <p:cNvPr id="1" name=""/>
        <p:cNvGrpSpPr/>
        <p:nvPr/>
      </p:nvGrpSpPr>
      <p:grpSpPr>
        <a:xfrm>
          <a:off x="0" y="0"/>
          <a:ext cx="0" cy="0"/>
          <a:chOff x="0" y="0"/>
          <a:chExt cx="0" cy="0"/>
        </a:xfrm>
      </p:grpSpPr>
      <p:sp>
        <p:nvSpPr>
          <p:cNvPr id="4"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pic>
        <p:nvPicPr>
          <p:cNvPr id="7" name="Picture 6"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277210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p on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625" y="585637"/>
            <a:ext cx="4896000" cy="4896000"/>
          </a:xfrm>
          <a:prstGeom prst="rect">
            <a:avLst/>
          </a:prstGeom>
        </p:spPr>
      </p:pic>
      <p:sp>
        <p:nvSpPr>
          <p:cNvPr id="5"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207072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type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706800" y="583200"/>
            <a:ext cx="4896000" cy="4896000"/>
          </a:xfrm>
          <a:noFill/>
        </p:spPr>
        <p:txBody>
          <a:bodyPr/>
          <a:lstStyle/>
          <a:p>
            <a:endParaRPr lang="en-US" dirty="0"/>
          </a:p>
        </p:txBody>
      </p:sp>
      <p:sp>
        <p:nvSpPr>
          <p:cNvPr id="5"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spTree>
    <p:extLst>
      <p:ext uri="{BB962C8B-B14F-4D97-AF65-F5344CB8AC3E}">
        <p14:creationId xmlns:p14="http://schemas.microsoft.com/office/powerpoint/2010/main" val="68256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2DBC-4754-2A37-4928-6BF0AEB30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5CCEC2-4B5B-374C-1FC0-46B4D756BC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B927B-5964-7196-EC6F-C0B7FA0A8450}"/>
              </a:ext>
            </a:extLst>
          </p:cNvPr>
          <p:cNvSpPr>
            <a:spLocks noGrp="1"/>
          </p:cNvSpPr>
          <p:nvPr>
            <p:ph type="dt" sz="half" idx="10"/>
          </p:nvPr>
        </p:nvSpPr>
        <p:spPr/>
        <p:txBody>
          <a:bodyPr/>
          <a:lstStyle/>
          <a:p>
            <a:fld id="{E4CF0BE3-6A8D-4984-B760-ED0626AB0082}" type="datetimeFigureOut">
              <a:rPr lang="en-GB" smtClean="0"/>
              <a:t>05/07/2024</a:t>
            </a:fld>
            <a:endParaRPr lang="en-GB" dirty="0"/>
          </a:p>
        </p:txBody>
      </p:sp>
      <p:sp>
        <p:nvSpPr>
          <p:cNvPr id="5" name="Footer Placeholder 4">
            <a:extLst>
              <a:ext uri="{FF2B5EF4-FFF2-40B4-BE49-F238E27FC236}">
                <a16:creationId xmlns:a16="http://schemas.microsoft.com/office/drawing/2014/main" id="{EBE7518F-139E-3F3C-CD79-31E90672AA4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10A66CA-328C-FC4D-CA1D-493309B986D8}"/>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2093469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54211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p background, grey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rgbClr val="33B0A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81279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5484624" y="0"/>
            <a:ext cx="6707375" cy="6858000"/>
          </a:xfrm>
          <a:noFill/>
        </p:spPr>
        <p:txBody>
          <a:bodyPr/>
          <a:lstStyle/>
          <a:p>
            <a:endParaRPr lang="en-US" dirty="0"/>
          </a:p>
        </p:txBody>
      </p:sp>
      <p:sp>
        <p:nvSpPr>
          <p:cNvPr id="4" name="Title 1"/>
          <p:cNvSpPr>
            <a:spLocks noGrp="1"/>
          </p:cNvSpPr>
          <p:nvPr>
            <p:ph type="title"/>
          </p:nvPr>
        </p:nvSpPr>
        <p:spPr>
          <a:xfrm>
            <a:off x="586800" y="583200"/>
            <a:ext cx="4320000" cy="1116000"/>
          </a:xfrm>
        </p:spPr>
        <p:txBody>
          <a:bodyPr>
            <a:normAutofit/>
          </a:bodyPr>
          <a:lstStyle>
            <a:lvl1pPr>
              <a:defRPr sz="3600">
                <a:solidFill>
                  <a:srgbClr val="5C5B5A"/>
                </a:solidFill>
              </a:defRPr>
            </a:lvl1pPr>
          </a:lstStyle>
          <a:p>
            <a:r>
              <a:rPr lang="en-US"/>
              <a:t>Click to edit Master title style</a:t>
            </a:r>
          </a:p>
        </p:txBody>
      </p: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860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p pattern on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87375" y="2136267"/>
            <a:ext cx="11024774" cy="4137533"/>
          </a:xfrm>
          <a:prstGeom prst="rect">
            <a:avLst/>
          </a:prstGeom>
        </p:spPr>
      </p:pic>
      <p:sp>
        <p:nvSpPr>
          <p:cNvPr id="5" name="Title 1"/>
          <p:cNvSpPr>
            <a:spLocks noGrp="1"/>
          </p:cNvSpPr>
          <p:nvPr>
            <p:ph type="title"/>
          </p:nvPr>
        </p:nvSpPr>
        <p:spPr>
          <a:xfrm>
            <a:off x="586800" y="583200"/>
            <a:ext cx="10515600" cy="58680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4267713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dirty="0">
              <a:solidFill>
                <a:schemeClr val="bg1"/>
              </a:solidFill>
            </a:endParaRPr>
          </a:p>
        </p:txBody>
      </p:sp>
    </p:spTree>
    <p:extLst>
      <p:ext uri="{BB962C8B-B14F-4D97-AF65-F5344CB8AC3E}">
        <p14:creationId xmlns:p14="http://schemas.microsoft.com/office/powerpoint/2010/main" val="1058974543"/>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7913" y="3860800"/>
            <a:ext cx="6687075" cy="935789"/>
          </a:xfrm>
          <a:prstGeom prst="rect">
            <a:avLst/>
          </a:prstGeom>
        </p:spPr>
        <p:txBody>
          <a:bodyPr>
            <a:normAutofit/>
          </a:bodyPr>
          <a:lstStyle>
            <a:lvl1pPr>
              <a:defRPr sz="3600" b="1">
                <a:latin typeface="+mn-lt"/>
              </a:defRPr>
            </a:lvl1pPr>
          </a:lstStyle>
          <a:p>
            <a:r>
              <a:rPr lang="en-US"/>
              <a:t>Click to edit Master title style</a:t>
            </a:r>
            <a:endParaRPr lang="en-GB"/>
          </a:p>
        </p:txBody>
      </p:sp>
      <p:sp>
        <p:nvSpPr>
          <p:cNvPr id="11" name="Text Placeholder 10"/>
          <p:cNvSpPr>
            <a:spLocks noGrp="1"/>
          </p:cNvSpPr>
          <p:nvPr>
            <p:ph type="body" sz="quarter" idx="14"/>
          </p:nvPr>
        </p:nvSpPr>
        <p:spPr>
          <a:xfrm>
            <a:off x="547688" y="5214438"/>
            <a:ext cx="3559175" cy="368216"/>
          </a:xfrm>
        </p:spPr>
        <p:txBody>
          <a:bodyPr>
            <a:normAutofit/>
          </a:bodyPr>
          <a:lstStyle>
            <a:lvl1pPr>
              <a:defRPr sz="1400"/>
            </a:lvl1pPr>
          </a:lstStyle>
          <a:p>
            <a:pPr lvl="0"/>
            <a:r>
              <a:rPr lang="en-US"/>
              <a:t>Click to edit Master text styles</a:t>
            </a:r>
          </a:p>
        </p:txBody>
      </p:sp>
      <p:sp>
        <p:nvSpPr>
          <p:cNvPr id="12" name="Text Placeholder 10"/>
          <p:cNvSpPr>
            <a:spLocks noGrp="1"/>
          </p:cNvSpPr>
          <p:nvPr>
            <p:ph type="body" sz="quarter" idx="15" hasCustomPrompt="1"/>
          </p:nvPr>
        </p:nvSpPr>
        <p:spPr>
          <a:xfrm>
            <a:off x="6192253" y="5214438"/>
            <a:ext cx="1042736" cy="368216"/>
          </a:xfrm>
        </p:spPr>
        <p:txBody>
          <a:bodyPr>
            <a:normAutofit/>
          </a:bodyPr>
          <a:lstStyle>
            <a:lvl1pPr marL="0" indent="0" algn="l">
              <a:buNone/>
              <a:defRPr sz="1400">
                <a:solidFill>
                  <a:schemeClr val="accent3"/>
                </a:solidFill>
              </a:defRPr>
            </a:lvl1pPr>
          </a:lstStyle>
          <a:p>
            <a:pPr lvl="0"/>
            <a:r>
              <a:rPr lang="en-US"/>
              <a:t>Page No.</a:t>
            </a:r>
            <a:endParaRPr lang="en-GB"/>
          </a:p>
        </p:txBody>
      </p:sp>
      <p:pic>
        <p:nvPicPr>
          <p:cNvPr id="6" name="Picture 5">
            <a:extLst>
              <a:ext uri="{FF2B5EF4-FFF2-40B4-BE49-F238E27FC236}">
                <a16:creationId xmlns:a16="http://schemas.microsoft.com/office/drawing/2014/main" id="{9250EF83-1BE8-417E-AA12-66A0194DC0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688" y="6201451"/>
            <a:ext cx="2452024" cy="295737"/>
          </a:xfrm>
          <a:prstGeom prst="rect">
            <a:avLst/>
          </a:prstGeom>
        </p:spPr>
      </p:pic>
      <p:pic>
        <p:nvPicPr>
          <p:cNvPr id="7" name="Picture 2" descr="GMCA Logo">
            <a:extLst>
              <a:ext uri="{FF2B5EF4-FFF2-40B4-BE49-F238E27FC236}">
                <a16:creationId xmlns:a16="http://schemas.microsoft.com/office/drawing/2014/main" id="{5462AAB3-A01E-4400-AA29-7E8E11359DD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5473"/>
          <a:stretch/>
        </p:blipFill>
        <p:spPr bwMode="auto">
          <a:xfrm>
            <a:off x="3138045" y="6087845"/>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15A34A5F-5B16-4B7D-9DAE-217742250DA9}"/>
              </a:ext>
            </a:extLst>
          </p:cNvPr>
          <p:cNvSpPr txBox="1">
            <a:spLocks/>
          </p:cNvSpPr>
          <p:nvPr userDrawn="1"/>
        </p:nvSpPr>
        <p:spPr>
          <a:xfrm>
            <a:off x="5142339" y="6357356"/>
            <a:ext cx="4152134" cy="516554"/>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4000" b="1" kern="1200" spc="-100" baseline="0">
                <a:solidFill>
                  <a:schemeClr val="bg1"/>
                </a:solidFill>
                <a:effectLst>
                  <a:outerShdw blurRad="127000" algn="ctr" rotWithShape="0">
                    <a:schemeClr val="tx2">
                      <a:alpha val="60000"/>
                    </a:schemeClr>
                  </a:outerShd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400" dirty="0">
                <a:solidFill>
                  <a:srgbClr val="5C5B5A"/>
                </a:solidFill>
                <a:effectLst/>
                <a:latin typeface="Arial" panose="020B0604020202020204" pitchFamily="34" charset="0"/>
                <a:cs typeface="Arial" panose="020B0604020202020204" pitchFamily="34" charset="0"/>
              </a:rPr>
              <a:t>Carried out on behalf of Greater Manchester partners</a:t>
            </a:r>
            <a:endParaRPr lang="en-US" sz="1400" dirty="0">
              <a:solidFill>
                <a:srgbClr val="5C5B5A"/>
              </a:solidFill>
              <a:effectLst/>
              <a:latin typeface="Arial" panose="020B0604020202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7B922843-66D3-4D71-B6B9-31D805CF522E}"/>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pic>
        <p:nvPicPr>
          <p:cNvPr id="15" name="Picture 2" descr="yellow and black tram on road during daytime">
            <a:extLst>
              <a:ext uri="{FF2B5EF4-FFF2-40B4-BE49-F238E27FC236}">
                <a16:creationId xmlns:a16="http://schemas.microsoft.com/office/drawing/2014/main" id="{DB174E63-639E-4A2B-BFF6-93C4CFDC6A3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1" b="43669"/>
          <a:stretch/>
        </p:blipFill>
        <p:spPr bwMode="auto">
          <a:xfrm>
            <a:off x="1" y="0"/>
            <a:ext cx="12192000" cy="3755254"/>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5695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F1D219-95D4-4F62-B058-7C495178AF59}"/>
              </a:ext>
            </a:extLst>
          </p:cNvPr>
          <p:cNvGraphicFramePr>
            <a:graphicFrameLocks noChangeAspect="1"/>
          </p:cNvGraphicFramePr>
          <p:nvPr userDrawn="1">
            <p:custDataLst>
              <p:tags r:id="rId1"/>
            </p:custDataLst>
            <p:extLst>
              <p:ext uri="{D42A27DB-BD31-4B8C-83A1-F6EECF244321}">
                <p14:modId xmlns:p14="http://schemas.microsoft.com/office/powerpoint/2010/main" val="3080478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B3F1D219-95D4-4F62-B058-7C495178AF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24" name="Text Placeholder 2">
            <a:extLst>
              <a:ext uri="{FF2B5EF4-FFF2-40B4-BE49-F238E27FC236}">
                <a16:creationId xmlns:a16="http://schemas.microsoft.com/office/drawing/2014/main" id="{4830DF0B-A43F-40DE-BF5E-109F76A239FC}"/>
              </a:ext>
            </a:extLst>
          </p:cNvPr>
          <p:cNvSpPr>
            <a:spLocks noGrp="1"/>
          </p:cNvSpPr>
          <p:nvPr>
            <p:ph type="body" sz="quarter" idx="19" hasCustomPrompt="1"/>
          </p:nvPr>
        </p:nvSpPr>
        <p:spPr>
          <a:xfrm>
            <a:off x="6412229"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endParaRPr lang="en-US"/>
          </a:p>
        </p:txBody>
      </p:sp>
      <p:sp>
        <p:nvSpPr>
          <p:cNvPr id="3" name="Text Placeholder 2"/>
          <p:cNvSpPr>
            <a:spLocks noGrp="1"/>
          </p:cNvSpPr>
          <p:nvPr>
            <p:ph type="body" sz="quarter" idx="20"/>
          </p:nvPr>
        </p:nvSpPr>
        <p:spPr>
          <a:xfrm>
            <a:off x="360362"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9" name="Footer Placeholder 7">
            <a:extLst>
              <a:ext uri="{FF2B5EF4-FFF2-40B4-BE49-F238E27FC236}">
                <a16:creationId xmlns:a16="http://schemas.microsoft.com/office/drawing/2014/main" id="{74D47C3D-5FA2-46D3-AB67-566A2C6AE2DB}"/>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4" name="Title 3">
            <a:extLst>
              <a:ext uri="{FF2B5EF4-FFF2-40B4-BE49-F238E27FC236}">
                <a16:creationId xmlns:a16="http://schemas.microsoft.com/office/drawing/2014/main" id="{FC025EA1-5069-4E21-B647-BB16DFF9572F}"/>
              </a:ext>
            </a:extLst>
          </p:cNvPr>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11" name="Slide Number Placeholder 2">
            <a:extLst>
              <a:ext uri="{FF2B5EF4-FFF2-40B4-BE49-F238E27FC236}">
                <a16:creationId xmlns:a16="http://schemas.microsoft.com/office/drawing/2014/main" id="{88B84EA7-AE4B-4E84-AE24-26C6D808C121}"/>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7" name="Text Placeholder 2">
            <a:extLst>
              <a:ext uri="{FF2B5EF4-FFF2-40B4-BE49-F238E27FC236}">
                <a16:creationId xmlns:a16="http://schemas.microsoft.com/office/drawing/2014/main" id="{895D7087-56EE-4579-AA47-34E0A7A0C67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79360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F7EE146-F018-4D9E-8213-73F745069F42}"/>
              </a:ext>
            </a:extLst>
          </p:cNvPr>
          <p:cNvGraphicFramePr>
            <a:graphicFrameLocks noChangeAspect="1"/>
          </p:cNvGraphicFramePr>
          <p:nvPr userDrawn="1">
            <p:custDataLst>
              <p:tags r:id="rId1"/>
            </p:custDataLst>
            <p:extLst>
              <p:ext uri="{D42A27DB-BD31-4B8C-83A1-F6EECF244321}">
                <p14:modId xmlns:p14="http://schemas.microsoft.com/office/powerpoint/2010/main" val="1441544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5" name="Object 4" hidden="1">
                        <a:extLst>
                          <a:ext uri="{FF2B5EF4-FFF2-40B4-BE49-F238E27FC236}">
                            <a16:creationId xmlns:a16="http://schemas.microsoft.com/office/drawing/2014/main" id="{FF7EE146-F018-4D9E-8213-73F745069F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2021305"/>
            <a:ext cx="11447433"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3" name="Text Placeholder 2"/>
          <p:cNvSpPr>
            <a:spLocks noGrp="1"/>
          </p:cNvSpPr>
          <p:nvPr>
            <p:ph type="body" sz="quarter" idx="20"/>
          </p:nvPr>
        </p:nvSpPr>
        <p:spPr>
          <a:xfrm>
            <a:off x="360361" y="1571625"/>
            <a:ext cx="11447433"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2" name="Title 1"/>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7" name="Slide Number Placeholder 2">
            <a:extLst>
              <a:ext uri="{FF2B5EF4-FFF2-40B4-BE49-F238E27FC236}">
                <a16:creationId xmlns:a16="http://schemas.microsoft.com/office/drawing/2014/main" id="{E127B7E4-942E-4131-908A-7C79C106E20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8" name="Text Placeholder 2">
            <a:extLst>
              <a:ext uri="{FF2B5EF4-FFF2-40B4-BE49-F238E27FC236}">
                <a16:creationId xmlns:a16="http://schemas.microsoft.com/office/drawing/2014/main" id="{BF0E14AB-A6AB-4230-BC67-4367126A332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22593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F247C84-751B-410E-908A-F215AC753BDF}"/>
              </a:ext>
            </a:extLst>
          </p:cNvPr>
          <p:cNvGraphicFramePr>
            <a:graphicFrameLocks noChangeAspect="1"/>
          </p:cNvGraphicFramePr>
          <p:nvPr userDrawn="1">
            <p:custDataLst>
              <p:tags r:id="rId1"/>
            </p:custDataLst>
            <p:extLst>
              <p:ext uri="{D42A27DB-BD31-4B8C-83A1-F6EECF244321}">
                <p14:modId xmlns:p14="http://schemas.microsoft.com/office/powerpoint/2010/main" val="4137901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7F247C84-751B-410E-908A-F215AC753B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4944175"/>
            <a:ext cx="11447433" cy="802104"/>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p:txBody>
      </p:sp>
      <p:sp>
        <p:nvSpPr>
          <p:cNvPr id="4" name="Chart Placeholder 3"/>
          <p:cNvSpPr>
            <a:spLocks noGrp="1"/>
          </p:cNvSpPr>
          <p:nvPr>
            <p:ph type="chart" sz="quarter" idx="18"/>
          </p:nvPr>
        </p:nvSpPr>
        <p:spPr>
          <a:xfrm>
            <a:off x="360363" y="1562099"/>
            <a:ext cx="11447462" cy="3218448"/>
          </a:xfrm>
        </p:spPr>
        <p:txBody>
          <a:bodyPr anchor="ctr"/>
          <a:lstStyle>
            <a:lvl1pPr marL="0" indent="0" algn="ctr">
              <a:buNone/>
              <a:defRPr/>
            </a:lvl1pPr>
          </a:lstStyle>
          <a:p>
            <a:r>
              <a:rPr lang="en-US" dirty="0"/>
              <a:t>Click icon to add chart</a:t>
            </a:r>
            <a:endParaRPr lang="en-GB" dirty="0"/>
          </a:p>
        </p:txBody>
      </p:sp>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3" name="Title 2">
            <a:extLst>
              <a:ext uri="{FF2B5EF4-FFF2-40B4-BE49-F238E27FC236}">
                <a16:creationId xmlns:a16="http://schemas.microsoft.com/office/drawing/2014/main" id="{C3A453A8-E7E4-4918-81D3-0F4D17232DC5}"/>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Slide Number Placeholder 2">
            <a:extLst>
              <a:ext uri="{FF2B5EF4-FFF2-40B4-BE49-F238E27FC236}">
                <a16:creationId xmlns:a16="http://schemas.microsoft.com/office/drawing/2014/main" id="{CA275456-D477-418B-AC25-5997EFCB34A7}"/>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2" name="Text Placeholder 2">
            <a:extLst>
              <a:ext uri="{FF2B5EF4-FFF2-40B4-BE49-F238E27FC236}">
                <a16:creationId xmlns:a16="http://schemas.microsoft.com/office/drawing/2014/main" id="{20278B90-98F1-48FD-86E9-81942CB8EA0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2021511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8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7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0F676-46E0-438C-B037-841D5882557C}"/>
              </a:ext>
            </a:extLst>
          </p:cNvPr>
          <p:cNvGraphicFramePr>
            <a:graphicFrameLocks noChangeAspect="1"/>
          </p:cNvGraphicFramePr>
          <p:nvPr userDrawn="1">
            <p:custDataLst>
              <p:tags r:id="rId1"/>
            </p:custDataLst>
            <p:extLst>
              <p:ext uri="{D42A27DB-BD31-4B8C-83A1-F6EECF244321}">
                <p14:modId xmlns:p14="http://schemas.microsoft.com/office/powerpoint/2010/main" val="346893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5" name="Object 4" hidden="1">
                        <a:extLst>
                          <a:ext uri="{FF2B5EF4-FFF2-40B4-BE49-F238E27FC236}">
                            <a16:creationId xmlns:a16="http://schemas.microsoft.com/office/drawing/2014/main" id="{F860F676-46E0-438C-B037-841D588255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ntent Placeholder 6">
            <a:extLst>
              <a:ext uri="{FF2B5EF4-FFF2-40B4-BE49-F238E27FC236}">
                <a16:creationId xmlns:a16="http://schemas.microsoft.com/office/drawing/2014/main" id="{E02FE020-A694-4C84-8422-D3433E953E9A}"/>
              </a:ext>
            </a:extLst>
          </p:cNvPr>
          <p:cNvSpPr>
            <a:spLocks noGrp="1"/>
          </p:cNvSpPr>
          <p:nvPr>
            <p:ph sz="quarter" idx="19"/>
          </p:nvPr>
        </p:nvSpPr>
        <p:spPr>
          <a:xfrm>
            <a:off x="359757" y="1571625"/>
            <a:ext cx="11447433" cy="4267701"/>
          </a:xfrm>
        </p:spPr>
        <p:txBody>
          <a:bodyPr>
            <a:normAutofit/>
          </a:bodyPr>
          <a:lstStyle>
            <a:lvl1pPr>
              <a:spcAft>
                <a:spcPts val="500"/>
              </a:spcAft>
              <a:defRPr sz="1600"/>
            </a:lvl1pPr>
            <a:lvl2pPr marL="232200" indent="0">
              <a:buNone/>
              <a:defRPr sz="1600" i="1">
                <a:solidFill>
                  <a:schemeClr val="accent3"/>
                </a:solidFill>
              </a:defRPr>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Footer Placeholder 7">
            <a:extLst>
              <a:ext uri="{FF2B5EF4-FFF2-40B4-BE49-F238E27FC236}">
                <a16:creationId xmlns:a16="http://schemas.microsoft.com/office/drawing/2014/main" id="{B184FE6C-20FA-4D22-A7BC-73EDB0A5B1F2}"/>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7" name="Title 6">
            <a:extLst>
              <a:ext uri="{FF2B5EF4-FFF2-40B4-BE49-F238E27FC236}">
                <a16:creationId xmlns:a16="http://schemas.microsoft.com/office/drawing/2014/main" id="{8DDA2FF5-0D09-4E2D-8764-9E5053B66EE7}"/>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6FD16114-C781-4653-99A1-C04F1819A6C9}"/>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2" name="Text Placeholder 2">
            <a:extLst>
              <a:ext uri="{FF2B5EF4-FFF2-40B4-BE49-F238E27FC236}">
                <a16:creationId xmlns:a16="http://schemas.microsoft.com/office/drawing/2014/main" id="{4C152CD8-BB04-42DE-ABF2-7F147980075F}"/>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3544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1987-3379-1915-4010-6771F38954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85292E-78A9-CCD0-0F7A-411EA06F98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02810C-618A-B166-147C-682DE6785C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F2C195-71EB-47ED-26B8-EB80FB3284EA}"/>
              </a:ext>
            </a:extLst>
          </p:cNvPr>
          <p:cNvSpPr>
            <a:spLocks noGrp="1"/>
          </p:cNvSpPr>
          <p:nvPr>
            <p:ph type="dt" sz="half" idx="10"/>
          </p:nvPr>
        </p:nvSpPr>
        <p:spPr/>
        <p:txBody>
          <a:bodyPr/>
          <a:lstStyle/>
          <a:p>
            <a:fld id="{E4CF0BE3-6A8D-4984-B760-ED0626AB0082}" type="datetimeFigureOut">
              <a:rPr lang="en-GB" smtClean="0"/>
              <a:t>05/07/2024</a:t>
            </a:fld>
            <a:endParaRPr lang="en-GB" dirty="0"/>
          </a:p>
        </p:txBody>
      </p:sp>
      <p:sp>
        <p:nvSpPr>
          <p:cNvPr id="6" name="Footer Placeholder 5">
            <a:extLst>
              <a:ext uri="{FF2B5EF4-FFF2-40B4-BE49-F238E27FC236}">
                <a16:creationId xmlns:a16="http://schemas.microsoft.com/office/drawing/2014/main" id="{EE6AB00E-9427-3415-3916-EC6350F08A9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9221FFF-3D5C-6C9A-571A-18E38C47A709}"/>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309492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ED2F-4C96-339A-4FE0-A9AB93E2A1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D05659-4BDB-CAAF-0415-B19EA5EA3F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06DC22-DA55-8A95-A156-533BEA15A0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8482BB-24BD-B8AD-7A2F-FBD3C8A21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EC2F92-3B01-795E-B4D8-798256C180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20BE1B-4172-CE66-24F9-A7913093B28B}"/>
              </a:ext>
            </a:extLst>
          </p:cNvPr>
          <p:cNvSpPr>
            <a:spLocks noGrp="1"/>
          </p:cNvSpPr>
          <p:nvPr>
            <p:ph type="dt" sz="half" idx="10"/>
          </p:nvPr>
        </p:nvSpPr>
        <p:spPr/>
        <p:txBody>
          <a:bodyPr/>
          <a:lstStyle/>
          <a:p>
            <a:fld id="{E4CF0BE3-6A8D-4984-B760-ED0626AB0082}" type="datetimeFigureOut">
              <a:rPr lang="en-GB" smtClean="0"/>
              <a:t>05/07/2024</a:t>
            </a:fld>
            <a:endParaRPr lang="en-GB" dirty="0"/>
          </a:p>
        </p:txBody>
      </p:sp>
      <p:sp>
        <p:nvSpPr>
          <p:cNvPr id="8" name="Footer Placeholder 7">
            <a:extLst>
              <a:ext uri="{FF2B5EF4-FFF2-40B4-BE49-F238E27FC236}">
                <a16:creationId xmlns:a16="http://schemas.microsoft.com/office/drawing/2014/main" id="{F832C750-6CBA-5ACB-3498-846D19AC49C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4330FFD-61B0-36FC-74E6-563324033C27}"/>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1444946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955C-281D-C8FD-A6EC-D3AF8280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B1E4DD-99ED-46A6-EE17-DD309040CCBA}"/>
              </a:ext>
            </a:extLst>
          </p:cNvPr>
          <p:cNvSpPr>
            <a:spLocks noGrp="1"/>
          </p:cNvSpPr>
          <p:nvPr>
            <p:ph type="dt" sz="half" idx="10"/>
          </p:nvPr>
        </p:nvSpPr>
        <p:spPr/>
        <p:txBody>
          <a:bodyPr/>
          <a:lstStyle/>
          <a:p>
            <a:fld id="{E4CF0BE3-6A8D-4984-B760-ED0626AB0082}" type="datetimeFigureOut">
              <a:rPr lang="en-GB" smtClean="0"/>
              <a:t>05/07/2024</a:t>
            </a:fld>
            <a:endParaRPr lang="en-GB" dirty="0"/>
          </a:p>
        </p:txBody>
      </p:sp>
      <p:sp>
        <p:nvSpPr>
          <p:cNvPr id="4" name="Footer Placeholder 3">
            <a:extLst>
              <a:ext uri="{FF2B5EF4-FFF2-40B4-BE49-F238E27FC236}">
                <a16:creationId xmlns:a16="http://schemas.microsoft.com/office/drawing/2014/main" id="{EC9B6D82-B164-E82F-DE53-9F1AF8885D1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76D87C5-DFE5-014D-0297-F642113EA800}"/>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115824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209D3-4004-E967-072D-EC7AE3DBD64F}"/>
              </a:ext>
            </a:extLst>
          </p:cNvPr>
          <p:cNvSpPr>
            <a:spLocks noGrp="1"/>
          </p:cNvSpPr>
          <p:nvPr>
            <p:ph type="dt" sz="half" idx="10"/>
          </p:nvPr>
        </p:nvSpPr>
        <p:spPr/>
        <p:txBody>
          <a:bodyPr/>
          <a:lstStyle/>
          <a:p>
            <a:fld id="{E4CF0BE3-6A8D-4984-B760-ED0626AB0082}" type="datetimeFigureOut">
              <a:rPr lang="en-GB" smtClean="0"/>
              <a:t>05/07/2024</a:t>
            </a:fld>
            <a:endParaRPr lang="en-GB" dirty="0"/>
          </a:p>
        </p:txBody>
      </p:sp>
      <p:sp>
        <p:nvSpPr>
          <p:cNvPr id="3" name="Footer Placeholder 2">
            <a:extLst>
              <a:ext uri="{FF2B5EF4-FFF2-40B4-BE49-F238E27FC236}">
                <a16:creationId xmlns:a16="http://schemas.microsoft.com/office/drawing/2014/main" id="{3B8C67BE-313C-3693-437D-3C94FC6F3C7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753FD5D-1CD8-0501-FBAB-ABD04BC33CD0}"/>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53977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6869-C67C-2929-1AD2-C58557B36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620BE1-DD92-08FE-CC86-7A9809A04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C25E83-E7E4-DAA1-B799-88852E895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DE391-D5B2-5099-898D-EAFD889CC7A5}"/>
              </a:ext>
            </a:extLst>
          </p:cNvPr>
          <p:cNvSpPr>
            <a:spLocks noGrp="1"/>
          </p:cNvSpPr>
          <p:nvPr>
            <p:ph type="dt" sz="half" idx="10"/>
          </p:nvPr>
        </p:nvSpPr>
        <p:spPr/>
        <p:txBody>
          <a:bodyPr/>
          <a:lstStyle/>
          <a:p>
            <a:fld id="{E4CF0BE3-6A8D-4984-B760-ED0626AB0082}" type="datetimeFigureOut">
              <a:rPr lang="en-GB" smtClean="0"/>
              <a:t>05/07/2024</a:t>
            </a:fld>
            <a:endParaRPr lang="en-GB" dirty="0"/>
          </a:p>
        </p:txBody>
      </p:sp>
      <p:sp>
        <p:nvSpPr>
          <p:cNvPr id="6" name="Footer Placeholder 5">
            <a:extLst>
              <a:ext uri="{FF2B5EF4-FFF2-40B4-BE49-F238E27FC236}">
                <a16:creationId xmlns:a16="http://schemas.microsoft.com/office/drawing/2014/main" id="{A9CF3308-0BDB-AA0C-88EF-8CF134AE20B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F51D13C-CDCB-3235-5599-4B62E9AC7E7E}"/>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343527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A6EA-6F46-D109-DA36-CD11CE839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34A59C-1294-B19F-6BB4-F85BACEEAC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CBBC6332-F965-EE7D-D947-AF8A3F800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3E349-5D2F-F7C2-F3AC-A55BDEAACC32}"/>
              </a:ext>
            </a:extLst>
          </p:cNvPr>
          <p:cNvSpPr>
            <a:spLocks noGrp="1"/>
          </p:cNvSpPr>
          <p:nvPr>
            <p:ph type="dt" sz="half" idx="10"/>
          </p:nvPr>
        </p:nvSpPr>
        <p:spPr/>
        <p:txBody>
          <a:bodyPr/>
          <a:lstStyle/>
          <a:p>
            <a:fld id="{E4CF0BE3-6A8D-4984-B760-ED0626AB0082}" type="datetimeFigureOut">
              <a:rPr lang="en-GB" smtClean="0"/>
              <a:t>05/07/2024</a:t>
            </a:fld>
            <a:endParaRPr lang="en-GB" dirty="0"/>
          </a:p>
        </p:txBody>
      </p:sp>
      <p:sp>
        <p:nvSpPr>
          <p:cNvPr id="6" name="Footer Placeholder 5">
            <a:extLst>
              <a:ext uri="{FF2B5EF4-FFF2-40B4-BE49-F238E27FC236}">
                <a16:creationId xmlns:a16="http://schemas.microsoft.com/office/drawing/2014/main" id="{DAA206A4-2D0F-FEBE-5A18-B28E3D4A536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5BC34F3-B8DE-7054-235C-FD789D9458ED}"/>
              </a:ext>
            </a:extLst>
          </p:cNvPr>
          <p:cNvSpPr>
            <a:spLocks noGrp="1"/>
          </p:cNvSpPr>
          <p:nvPr>
            <p:ph type="sldNum" sz="quarter" idx="12"/>
          </p:nvPr>
        </p:nvSpPr>
        <p:spPr/>
        <p:txBody>
          <a:bodyPr/>
          <a:lstStyle/>
          <a:p>
            <a:fld id="{39C0EAFD-05BE-4049-801D-226FD712920F}" type="slidenum">
              <a:rPr lang="en-GB" smtClean="0"/>
              <a:t>‹#›</a:t>
            </a:fld>
            <a:endParaRPr lang="en-GB" dirty="0"/>
          </a:p>
        </p:txBody>
      </p:sp>
    </p:spTree>
    <p:extLst>
      <p:ext uri="{BB962C8B-B14F-4D97-AF65-F5344CB8AC3E}">
        <p14:creationId xmlns:p14="http://schemas.microsoft.com/office/powerpoint/2010/main" val="252491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oleObject" Target="../embeddings/oleObject2.bin"/><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ags" Target="../tags/tag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heme" Target="../theme/theme2.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0781A38-6623-7BAD-34FD-7D0CF2648E27}"/>
              </a:ext>
            </a:extLst>
          </p:cNvPr>
          <p:cNvGraphicFramePr>
            <a:graphicFrameLocks noChangeAspect="1"/>
          </p:cNvGraphicFramePr>
          <p:nvPr userDrawn="1">
            <p:custDataLst>
              <p:tags r:id="rId18"/>
            </p:custDataLst>
            <p:extLst>
              <p:ext uri="{D42A27DB-BD31-4B8C-83A1-F6EECF244321}">
                <p14:modId xmlns:p14="http://schemas.microsoft.com/office/powerpoint/2010/main" val="3127639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95" imgH="394" progId="TCLayout.ActiveDocument.1">
                  <p:embed/>
                </p:oleObj>
              </mc:Choice>
              <mc:Fallback>
                <p:oleObj name="think-cell Slide" r:id="rId19" imgW="395" imgH="394" progId="TCLayout.ActiveDocument.1">
                  <p:embed/>
                  <p:pic>
                    <p:nvPicPr>
                      <p:cNvPr id="8" name="think-cell data - do not delete" hidden="1">
                        <a:extLst>
                          <a:ext uri="{FF2B5EF4-FFF2-40B4-BE49-F238E27FC236}">
                            <a16:creationId xmlns:a16="http://schemas.microsoft.com/office/drawing/2014/main" id="{A0781A38-6623-7BAD-34FD-7D0CF2648E27}"/>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D593011-4E0C-5BB1-6EAA-1BEC8A6FE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C1D09-9020-3DF6-A36B-ADECF35FF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F061E4-9E07-7A6E-2005-9B67D791A3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F0BE3-6A8D-4984-B760-ED0626AB0082}" type="datetimeFigureOut">
              <a:rPr lang="en-GB" smtClean="0"/>
              <a:t>05/07/2024</a:t>
            </a:fld>
            <a:endParaRPr lang="en-GB" dirty="0"/>
          </a:p>
        </p:txBody>
      </p:sp>
      <p:sp>
        <p:nvSpPr>
          <p:cNvPr id="5" name="Footer Placeholder 4">
            <a:extLst>
              <a:ext uri="{FF2B5EF4-FFF2-40B4-BE49-F238E27FC236}">
                <a16:creationId xmlns:a16="http://schemas.microsoft.com/office/drawing/2014/main" id="{4E62247B-0A5D-86FE-A913-A3E831A6B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1F52CA8-2673-9D6C-07A8-3AB1DEF31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0EAFD-05BE-4049-801D-226FD712920F}" type="slidenum">
              <a:rPr lang="en-GB" smtClean="0"/>
              <a:t>‹#›</a:t>
            </a:fld>
            <a:endParaRPr lang="en-GB" dirty="0"/>
          </a:p>
        </p:txBody>
      </p:sp>
    </p:spTree>
    <p:extLst>
      <p:ext uri="{BB962C8B-B14F-4D97-AF65-F5344CB8AC3E}">
        <p14:creationId xmlns:p14="http://schemas.microsoft.com/office/powerpoint/2010/main" val="3801332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90" r:id="rId14"/>
    <p:sldLayoutId id="2147483691"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F0635B7-71B0-D871-5B5E-41CE8F60D74C}"/>
              </a:ext>
            </a:extLst>
          </p:cNvPr>
          <p:cNvGraphicFramePr>
            <a:graphicFrameLocks noChangeAspect="1"/>
          </p:cNvGraphicFramePr>
          <p:nvPr userDrawn="1">
            <p:custDataLst>
              <p:tags r:id="rId25"/>
            </p:custDataLst>
            <p:extLst>
              <p:ext uri="{D42A27DB-BD31-4B8C-83A1-F6EECF244321}">
                <p14:modId xmlns:p14="http://schemas.microsoft.com/office/powerpoint/2010/main" val="3539751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95" imgH="394" progId="TCLayout.ActiveDocument.1">
                  <p:embed/>
                </p:oleObj>
              </mc:Choice>
              <mc:Fallback>
                <p:oleObj name="think-cell Slide" r:id="rId26" imgW="395" imgH="394" progId="TCLayout.ActiveDocument.1">
                  <p:embed/>
                  <p:pic>
                    <p:nvPicPr>
                      <p:cNvPr id="3" name="think-cell data - do not delete" hidden="1">
                        <a:extLst>
                          <a:ext uri="{FF2B5EF4-FFF2-40B4-BE49-F238E27FC236}">
                            <a16:creationId xmlns:a16="http://schemas.microsoft.com/office/drawing/2014/main" id="{9F0635B7-71B0-D871-5B5E-41CE8F60D74C}"/>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7" name="Title Placeholder 1"/>
          <p:cNvSpPr>
            <a:spLocks noGrp="1"/>
          </p:cNvSpPr>
          <p:nvPr>
            <p:ph type="title"/>
          </p:nvPr>
        </p:nvSpPr>
        <p:spPr>
          <a:xfrm>
            <a:off x="586800" y="583201"/>
            <a:ext cx="10515600" cy="1116000"/>
          </a:xfrm>
          <a:prstGeom prst="rect">
            <a:avLst/>
          </a:prstGeom>
        </p:spPr>
        <p:txBody>
          <a:bodyPr vert="horz" lIns="0" tIns="0" rIns="0" bIns="0" rtlCol="0" anchor="t" anchorCtr="0">
            <a:normAutofit/>
          </a:bodyPr>
          <a:lstStyle/>
          <a:p>
            <a:r>
              <a:rPr lang="en-US"/>
              <a:t>Click to edit Master title style</a:t>
            </a:r>
          </a:p>
        </p:txBody>
      </p:sp>
      <p:sp>
        <p:nvSpPr>
          <p:cNvPr id="18" name="Text Placeholder 2"/>
          <p:cNvSpPr>
            <a:spLocks noGrp="1"/>
          </p:cNvSpPr>
          <p:nvPr>
            <p:ph type="body" idx="1"/>
          </p:nvPr>
        </p:nvSpPr>
        <p:spPr>
          <a:xfrm>
            <a:off x="586800" y="1699200"/>
            <a:ext cx="10515600" cy="4351338"/>
          </a:xfrm>
          <a:prstGeom prst="rect">
            <a:avLst/>
          </a:prstGeom>
        </p:spPr>
        <p:txBody>
          <a:bodyPr vert="horz" lIns="0" tIns="0" rIns="0" bIns="468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52507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Lst>
  <p:txStyles>
    <p:title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hart" Target="../charts/chart4.xml"/><Relationship Id="rId2" Type="http://schemas.openxmlformats.org/officeDocument/2006/relationships/slideLayout" Target="../slideLayouts/slideLayout16.xml"/><Relationship Id="rId1" Type="http://schemas.openxmlformats.org/officeDocument/2006/relationships/tags" Target="../tags/tag18.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3.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slide" Target="slide104.xml"/><Relationship Id="rId1" Type="http://schemas.openxmlformats.org/officeDocument/2006/relationships/slideLayout" Target="../slideLayouts/slideLayout30.xml"/><Relationship Id="rId4" Type="http://schemas.openxmlformats.org/officeDocument/2006/relationships/slide" Target="slide10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6.xml"/><Relationship Id="rId1" Type="http://schemas.openxmlformats.org/officeDocument/2006/relationships/tags" Target="../tags/tag19.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hart" Target="../charts/chart12.xml"/><Relationship Id="rId2" Type="http://schemas.openxmlformats.org/officeDocument/2006/relationships/slideLayout" Target="../slideLayouts/slideLayout16.xml"/><Relationship Id="rId1" Type="http://schemas.openxmlformats.org/officeDocument/2006/relationships/tags" Target="../tags/tag21.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hart" Target="../charts/chart16.xml"/><Relationship Id="rId2" Type="http://schemas.openxmlformats.org/officeDocument/2006/relationships/slideLayout" Target="../slideLayouts/slideLayout16.xml"/><Relationship Id="rId1" Type="http://schemas.openxmlformats.org/officeDocument/2006/relationships/tags" Target="../tags/tag2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23.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ags" Target="../tags/tag24.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25.xml"/><Relationship Id="rId4" Type="http://schemas.openxmlformats.org/officeDocument/2006/relationships/chart" Target="../charts/chart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ags" Target="../tags/tag2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27.xml"/><Relationship Id="rId4" Type="http://schemas.openxmlformats.org/officeDocument/2006/relationships/chart" Target="../charts/chart19.xml"/></Relationships>
</file>

<file path=ppt/slides/_rels/slide2.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103.xml"/><Relationship Id="rId3" Type="http://schemas.openxmlformats.org/officeDocument/2006/relationships/notesSlide" Target="../notesSlides/notesSlide2.xml"/><Relationship Id="rId7" Type="http://schemas.openxmlformats.org/officeDocument/2006/relationships/slide" Target="slide32.xml"/><Relationship Id="rId12" Type="http://schemas.openxmlformats.org/officeDocument/2006/relationships/slide" Target="slide92.xml"/><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slide" Target="slide20.xml"/><Relationship Id="rId11" Type="http://schemas.openxmlformats.org/officeDocument/2006/relationships/slide" Target="slide80.xml"/><Relationship Id="rId5" Type="http://schemas.openxmlformats.org/officeDocument/2006/relationships/slide" Target="slide7.xml"/><Relationship Id="rId10" Type="http://schemas.openxmlformats.org/officeDocument/2006/relationships/slide" Target="slide61.xml"/><Relationship Id="rId4" Type="http://schemas.openxmlformats.org/officeDocument/2006/relationships/slide" Target="slide3.xml"/><Relationship Id="rId9" Type="http://schemas.openxmlformats.org/officeDocument/2006/relationships/slide" Target="slide53.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Layout" Target="../slideLayouts/slideLayout13.xml"/><Relationship Id="rId1" Type="http://schemas.openxmlformats.org/officeDocument/2006/relationships/tags" Target="../tags/tag28.xml"/><Relationship Id="rId4" Type="http://schemas.openxmlformats.org/officeDocument/2006/relationships/slide" Target="slide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3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tags" Target="../tags/tag31.xml"/><Relationship Id="rId4" Type="http://schemas.openxmlformats.org/officeDocument/2006/relationships/chart" Target="../charts/chart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tags" Target="../tags/tag3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tags" Target="../tags/tag33.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6.xml"/><Relationship Id="rId1" Type="http://schemas.openxmlformats.org/officeDocument/2006/relationships/tags" Target="../tags/tag35.xml"/><Relationship Id="rId4" Type="http://schemas.openxmlformats.org/officeDocument/2006/relationships/chart" Target="../charts/chart2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tags" Target="../tags/tag37.xml"/><Relationship Id="rId4" Type="http://schemas.openxmlformats.org/officeDocument/2006/relationships/chart" Target="../charts/chart23.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slide" Target="slide8.xml"/><Relationship Id="rId4" Type="http://schemas.openxmlformats.org/officeDocument/2006/relationships/slide" Target="slide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6.xml"/><Relationship Id="rId1" Type="http://schemas.openxmlformats.org/officeDocument/2006/relationships/tags" Target="../tags/tag38.xml"/><Relationship Id="rId4" Type="http://schemas.openxmlformats.org/officeDocument/2006/relationships/chart" Target="../charts/chart2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6.xml"/><Relationship Id="rId1" Type="http://schemas.openxmlformats.org/officeDocument/2006/relationships/tags" Target="../tags/tag39.xml"/><Relationship Id="rId4" Type="http://schemas.openxmlformats.org/officeDocument/2006/relationships/chart" Target="../charts/chart25.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Layout" Target="../slideLayouts/slideLayout13.xml"/><Relationship Id="rId1" Type="http://schemas.openxmlformats.org/officeDocument/2006/relationships/tags" Target="../tags/tag40.xml"/><Relationship Id="rId5" Type="http://schemas.openxmlformats.org/officeDocument/2006/relationships/slide" Target="slide35.xml"/><Relationship Id="rId4" Type="http://schemas.openxmlformats.org/officeDocument/2006/relationships/slide" Target="slide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tags" Target="../tags/tag41.xml"/><Relationship Id="rId5" Type="http://schemas.openxmlformats.org/officeDocument/2006/relationships/hyperlink" Target="https://www.gov.uk/government/statistics/community-life-survey-202122/community-life-survey-202122-annex-a-terms-and-definitions&#8203;" TargetMode="External"/><Relationship Id="rId4" Type="http://schemas.openxmlformats.org/officeDocument/2006/relationships/hyperlink" Target="https://www.gov.uk/government/statistics/community-life-survey-202122"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tags" Target="../tags/tag4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6.xml"/><Relationship Id="rId1" Type="http://schemas.openxmlformats.org/officeDocument/2006/relationships/tags" Target="../tags/tag43.xml"/><Relationship Id="rId4" Type="http://schemas.openxmlformats.org/officeDocument/2006/relationships/chart" Target="../charts/chart2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6.xml"/><Relationship Id="rId1" Type="http://schemas.openxmlformats.org/officeDocument/2006/relationships/tags" Target="../tags/tag44.xml"/><Relationship Id="rId4" Type="http://schemas.openxmlformats.org/officeDocument/2006/relationships/chart" Target="../charts/chart2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6.xml"/><Relationship Id="rId1" Type="http://schemas.openxmlformats.org/officeDocument/2006/relationships/tags" Target="../tags/tag45.xml"/><Relationship Id="rId5" Type="http://schemas.openxmlformats.org/officeDocument/2006/relationships/chart" Target="../charts/chart29.xml"/><Relationship Id="rId4" Type="http://schemas.openxmlformats.org/officeDocument/2006/relationships/chart" Target="../charts/chart2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6.xml"/><Relationship Id="rId1" Type="http://schemas.openxmlformats.org/officeDocument/2006/relationships/tags" Target="../tags/tag46.xml"/><Relationship Id="rId4" Type="http://schemas.openxmlformats.org/officeDocument/2006/relationships/chart" Target="../charts/chart3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6.xml"/><Relationship Id="rId1" Type="http://schemas.openxmlformats.org/officeDocument/2006/relationships/tags" Target="../tags/tag47.xml"/><Relationship Id="rId4" Type="http://schemas.openxmlformats.org/officeDocument/2006/relationships/chart" Target="../charts/chart3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4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slideLayout" Target="../slideLayouts/slideLayout16.xml"/><Relationship Id="rId1" Type="http://schemas.openxmlformats.org/officeDocument/2006/relationships/tags" Target="../tags/tag48.xml"/></Relationships>
</file>

<file path=ppt/slides/_rels/slide4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slideLayout" Target="../slideLayouts/slideLayout16.xml"/><Relationship Id="rId1" Type="http://schemas.openxmlformats.org/officeDocument/2006/relationships/tags" Target="../tags/tag4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6.xml"/><Relationship Id="rId1" Type="http://schemas.openxmlformats.org/officeDocument/2006/relationships/tags" Target="../tags/tag50.xml"/><Relationship Id="rId4" Type="http://schemas.openxmlformats.org/officeDocument/2006/relationships/chart" Target="../charts/chart3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6.xml"/><Relationship Id="rId1" Type="http://schemas.openxmlformats.org/officeDocument/2006/relationships/tags" Target="../tags/tag51.xml"/><Relationship Id="rId4" Type="http://schemas.openxmlformats.org/officeDocument/2006/relationships/chart" Target="../charts/chart35.xml"/></Relationships>
</file>

<file path=ppt/slides/_rels/slide4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slideLayout" Target="../slideLayouts/slideLayout16.xml"/><Relationship Id="rId1" Type="http://schemas.openxmlformats.org/officeDocument/2006/relationships/tags" Target="../tags/tag52.xml"/></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slideLayout" Target="../slideLayouts/slideLayout13.xml"/><Relationship Id="rId1" Type="http://schemas.openxmlformats.org/officeDocument/2006/relationships/tags" Target="../tags/tag53.xml"/><Relationship Id="rId4" Type="http://schemas.openxmlformats.org/officeDocument/2006/relationships/slide" Target="slide4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5.xml"/><Relationship Id="rId1" Type="http://schemas.openxmlformats.org/officeDocument/2006/relationships/tags" Target="../tags/tag5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5.xml"/><Relationship Id="rId1" Type="http://schemas.openxmlformats.org/officeDocument/2006/relationships/tags" Target="../tags/tag55.xml"/></Relationships>
</file>

<file path=ppt/slides/_rels/slide4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slideLayout" Target="../slideLayouts/slideLayout16.xml"/><Relationship Id="rId1" Type="http://schemas.openxmlformats.org/officeDocument/2006/relationships/tags" Target="../tags/tag5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6.xml"/><Relationship Id="rId1" Type="http://schemas.openxmlformats.org/officeDocument/2006/relationships/tags" Target="../tags/tag57.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chart" Target="../charts/chart3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5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slideLayout" Target="../slideLayouts/slideLayout16.xml"/><Relationship Id="rId1" Type="http://schemas.openxmlformats.org/officeDocument/2006/relationships/tags" Target="../tags/tag58.xml"/><Relationship Id="rId4" Type="http://schemas.openxmlformats.org/officeDocument/2006/relationships/chart" Target="../charts/chart4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6.xml"/><Relationship Id="rId1" Type="http://schemas.openxmlformats.org/officeDocument/2006/relationships/tags" Target="../tags/tag59.xml"/><Relationship Id="rId4" Type="http://schemas.openxmlformats.org/officeDocument/2006/relationships/chart" Target="../charts/chart4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6.xml"/><Relationship Id="rId1" Type="http://schemas.openxmlformats.org/officeDocument/2006/relationships/tags" Target="../tags/tag60.xml"/><Relationship Id="rId4" Type="http://schemas.openxmlformats.org/officeDocument/2006/relationships/chart" Target="../charts/chart44.xml"/></Relationships>
</file>

<file path=ppt/slides/_rels/slide5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Layout" Target="../slideLayouts/slideLayout13.xml"/><Relationship Id="rId1" Type="http://schemas.openxmlformats.org/officeDocument/2006/relationships/tags" Target="../tags/tag61.xml"/><Relationship Id="rId5" Type="http://schemas.openxmlformats.org/officeDocument/2006/relationships/slide" Target="slide56.xml"/><Relationship Id="rId4" Type="http://schemas.openxmlformats.org/officeDocument/2006/relationships/slide" Target="slide5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5.xml"/><Relationship Id="rId1" Type="http://schemas.openxmlformats.org/officeDocument/2006/relationships/tags" Target="../tags/tag6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5.xml"/><Relationship Id="rId1" Type="http://schemas.openxmlformats.org/officeDocument/2006/relationships/tags" Target="../tags/tag6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6.xml"/><Relationship Id="rId1" Type="http://schemas.openxmlformats.org/officeDocument/2006/relationships/tags" Target="../tags/tag64.xml"/><Relationship Id="rId5" Type="http://schemas.openxmlformats.org/officeDocument/2006/relationships/chart" Target="../charts/chart46.xml"/><Relationship Id="rId4" Type="http://schemas.openxmlformats.org/officeDocument/2006/relationships/chart" Target="../charts/chart4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6.xml"/><Relationship Id="rId1" Type="http://schemas.openxmlformats.org/officeDocument/2006/relationships/tags" Target="../tags/tag6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6.xml"/><Relationship Id="rId1" Type="http://schemas.openxmlformats.org/officeDocument/2006/relationships/tags" Target="../tags/tag66.xml"/><Relationship Id="rId4" Type="http://schemas.openxmlformats.org/officeDocument/2006/relationships/chart" Target="../charts/chart4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6.xml"/><Relationship Id="rId1" Type="http://schemas.openxmlformats.org/officeDocument/2006/relationships/tags" Target="../tags/tag67.xml"/><Relationship Id="rId6" Type="http://schemas.openxmlformats.org/officeDocument/2006/relationships/chart" Target="../charts/chart50.xml"/><Relationship Id="rId5" Type="http://schemas.openxmlformats.org/officeDocument/2006/relationships/chart" Target="../charts/chart49.xml"/><Relationship Id="rId4" Type="http://schemas.openxmlformats.org/officeDocument/2006/relationships/chart" Target="../charts/chart48.xml"/></Relationships>
</file>

<file path=ppt/slides/_rels/slide6.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notesSlide" Target="../notesSlides/notesSlide5.xml"/><Relationship Id="rId7" Type="http://schemas.openxmlformats.org/officeDocument/2006/relationships/slide" Target="slide41.xml"/><Relationship Id="rId2" Type="http://schemas.openxmlformats.org/officeDocument/2006/relationships/slideLayout" Target="../slideLayouts/slideLayout14.xml"/><Relationship Id="rId1" Type="http://schemas.openxmlformats.org/officeDocument/2006/relationships/tags" Target="../tags/tag14.xml"/><Relationship Id="rId6" Type="http://schemas.openxmlformats.org/officeDocument/2006/relationships/slide" Target="slide31.xml"/><Relationship Id="rId5" Type="http://schemas.openxmlformats.org/officeDocument/2006/relationships/slide" Target="slide18.xml"/><Relationship Id="rId10" Type="http://schemas.openxmlformats.org/officeDocument/2006/relationships/slide" Target="slide80.xml"/><Relationship Id="rId4" Type="http://schemas.openxmlformats.org/officeDocument/2006/relationships/slide" Target="slide7.xml"/><Relationship Id="rId9" Type="http://schemas.openxmlformats.org/officeDocument/2006/relationships/slide" Target="slide59.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6.xml"/><Relationship Id="rId1" Type="http://schemas.openxmlformats.org/officeDocument/2006/relationships/tags" Target="../tags/tag68.xml"/><Relationship Id="rId4" Type="http://schemas.openxmlformats.org/officeDocument/2006/relationships/chart" Target="../charts/chart51.xml"/></Relationships>
</file>

<file path=ppt/slides/_rels/slide61.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slideLayout" Target="../slideLayouts/slideLayout13.xml"/><Relationship Id="rId1" Type="http://schemas.openxmlformats.org/officeDocument/2006/relationships/tags" Target="../tags/tag69.xml"/><Relationship Id="rId5" Type="http://schemas.openxmlformats.org/officeDocument/2006/relationships/slide" Target="slide68.xml"/><Relationship Id="rId4" Type="http://schemas.openxmlformats.org/officeDocument/2006/relationships/slide" Target="slide6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5.xml"/><Relationship Id="rId1" Type="http://schemas.openxmlformats.org/officeDocument/2006/relationships/tags" Target="../tags/tag70.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5.xml"/><Relationship Id="rId1" Type="http://schemas.openxmlformats.org/officeDocument/2006/relationships/tags" Target="../tags/tag7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5.xml"/><Relationship Id="rId1" Type="http://schemas.openxmlformats.org/officeDocument/2006/relationships/tags" Target="../tags/tag7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5.xml"/><Relationship Id="rId1" Type="http://schemas.openxmlformats.org/officeDocument/2006/relationships/tags" Target="../tags/tag73.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6.xml"/><Relationship Id="rId1" Type="http://schemas.openxmlformats.org/officeDocument/2006/relationships/tags" Target="../tags/tag74.xml"/><Relationship Id="rId4" Type="http://schemas.openxmlformats.org/officeDocument/2006/relationships/chart" Target="../charts/chart5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6.xml"/><Relationship Id="rId1" Type="http://schemas.openxmlformats.org/officeDocument/2006/relationships/tags" Target="../tags/tag75.xml"/><Relationship Id="rId4" Type="http://schemas.openxmlformats.org/officeDocument/2006/relationships/chart" Target="../charts/chart5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6.xml"/><Relationship Id="rId1" Type="http://schemas.openxmlformats.org/officeDocument/2006/relationships/tags" Target="../tags/tag76.xml"/><Relationship Id="rId5" Type="http://schemas.openxmlformats.org/officeDocument/2006/relationships/chart" Target="../charts/chart55.xml"/><Relationship Id="rId4" Type="http://schemas.openxmlformats.org/officeDocument/2006/relationships/chart" Target="../charts/chart5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6.xml"/><Relationship Id="rId1" Type="http://schemas.openxmlformats.org/officeDocument/2006/relationships/tags" Target="../tags/tag77.xml"/><Relationship Id="rId4" Type="http://schemas.openxmlformats.org/officeDocument/2006/relationships/chart" Target="../charts/chart56.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Layout" Target="../slideLayouts/slideLayout13.xml"/><Relationship Id="rId1" Type="http://schemas.openxmlformats.org/officeDocument/2006/relationships/tags" Target="../tags/tag15.xml"/><Relationship Id="rId5" Type="http://schemas.openxmlformats.org/officeDocument/2006/relationships/slide" Target="slide10.xml"/><Relationship Id="rId4" Type="http://schemas.openxmlformats.org/officeDocument/2006/relationships/slide" Target="slide84.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6.xml"/><Relationship Id="rId1" Type="http://schemas.openxmlformats.org/officeDocument/2006/relationships/tags" Target="../tags/tag78.xml"/><Relationship Id="rId4" Type="http://schemas.openxmlformats.org/officeDocument/2006/relationships/chart" Target="../charts/chart5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6.xml"/><Relationship Id="rId1" Type="http://schemas.openxmlformats.org/officeDocument/2006/relationships/tags" Target="../tags/tag79.xml"/><Relationship Id="rId4" Type="http://schemas.openxmlformats.org/officeDocument/2006/relationships/chart" Target="../charts/chart58.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6.xml"/><Relationship Id="rId1" Type="http://schemas.openxmlformats.org/officeDocument/2006/relationships/tags" Target="../tags/tag80.xml"/><Relationship Id="rId4" Type="http://schemas.openxmlformats.org/officeDocument/2006/relationships/chart" Target="../charts/chart59.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6.xml"/><Relationship Id="rId1" Type="http://schemas.openxmlformats.org/officeDocument/2006/relationships/tags" Target="../tags/tag81.xml"/><Relationship Id="rId4" Type="http://schemas.openxmlformats.org/officeDocument/2006/relationships/chart" Target="../charts/chart60.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6.xml"/><Relationship Id="rId1" Type="http://schemas.openxmlformats.org/officeDocument/2006/relationships/tags" Target="../tags/tag82.xml"/><Relationship Id="rId6" Type="http://schemas.openxmlformats.org/officeDocument/2006/relationships/chart" Target="../charts/chart63.xml"/><Relationship Id="rId5" Type="http://schemas.openxmlformats.org/officeDocument/2006/relationships/chart" Target="../charts/chart62.xml"/><Relationship Id="rId4" Type="http://schemas.openxmlformats.org/officeDocument/2006/relationships/chart" Target="../charts/chart61.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6.xml"/><Relationship Id="rId1" Type="http://schemas.openxmlformats.org/officeDocument/2006/relationships/tags" Target="../tags/tag83.xml"/><Relationship Id="rId4" Type="http://schemas.openxmlformats.org/officeDocument/2006/relationships/chart" Target="../charts/chart64.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6.xml"/><Relationship Id="rId1" Type="http://schemas.openxmlformats.org/officeDocument/2006/relationships/tags" Target="../tags/tag84.xml"/><Relationship Id="rId4" Type="http://schemas.openxmlformats.org/officeDocument/2006/relationships/chart" Target="../charts/chart65.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chart" Target="../charts/chart66.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61.xml"/></Relationships>
</file>

<file path=ppt/slides/_rels/slide78.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slideLayout" Target="../slideLayouts/slideLayout16.xml"/><Relationship Id="rId7" Type="http://schemas.openxmlformats.org/officeDocument/2006/relationships/chart" Target="../charts/chart67.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6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6.xml"/><Relationship Id="rId1" Type="http://schemas.openxmlformats.org/officeDocument/2006/relationships/tags" Target="../tags/tag89.xml"/><Relationship Id="rId6" Type="http://schemas.openxmlformats.org/officeDocument/2006/relationships/comments" Target="../comments/comment2.xml"/><Relationship Id="rId5" Type="http://schemas.openxmlformats.org/officeDocument/2006/relationships/chart" Target="../charts/chart69.xml"/><Relationship Id="rId4" Type="http://schemas.openxmlformats.org/officeDocument/2006/relationships/chart" Target="../charts/chart6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16.xml"/><Relationship Id="rId5" Type="http://schemas.openxmlformats.org/officeDocument/2006/relationships/hyperlink" Target="https://bmjopenquality.bmj.com/content/bmjqir/8/2/e000411.full.pdf#:~:text=not%20present%20%20%20Table%201%20%20,%205.2%20%20%204%20more%20rows%20" TargetMode="External"/><Relationship Id="rId4" Type="http://schemas.openxmlformats.org/officeDocument/2006/relationships/hyperlink" Target="https://www.ons.gov.uk/employmentandlabourmarket/peopleinwork/employmentandemployeetypes/methodologies/annualpopulationsurveyapsqmi" TargetMode="External"/></Relationships>
</file>

<file path=ppt/slides/_rels/slide80.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slideLayout" Target="../slideLayouts/slideLayout30.xml"/><Relationship Id="rId1" Type="http://schemas.openxmlformats.org/officeDocument/2006/relationships/tags" Target="../tags/tag90.xml"/><Relationship Id="rId5" Type="http://schemas.openxmlformats.org/officeDocument/2006/relationships/slide" Target="slide84.xml"/><Relationship Id="rId4" Type="http://schemas.openxmlformats.org/officeDocument/2006/relationships/slide" Target="slide8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5.xml"/><Relationship Id="rId1" Type="http://schemas.openxmlformats.org/officeDocument/2006/relationships/tags" Target="../tags/tag91.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5.xml"/><Relationship Id="rId1" Type="http://schemas.openxmlformats.org/officeDocument/2006/relationships/tags" Target="../tags/tag9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5.xml"/><Relationship Id="rId1" Type="http://schemas.openxmlformats.org/officeDocument/2006/relationships/tags" Target="../tags/tag93.xml"/></Relationships>
</file>

<file path=ppt/slides/_rels/slide84.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slideLayout" Target="../slideLayouts/slideLayout22.xml"/><Relationship Id="rId1" Type="http://schemas.openxmlformats.org/officeDocument/2006/relationships/tags" Target="../tags/tag94.xml"/></Relationships>
</file>

<file path=ppt/slides/_rels/slide8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slideLayout" Target="../slideLayouts/slideLayout22.xml"/><Relationship Id="rId1" Type="http://schemas.openxmlformats.org/officeDocument/2006/relationships/tags" Target="../tags/tag95.xml"/><Relationship Id="rId4" Type="http://schemas.openxmlformats.org/officeDocument/2006/relationships/chart" Target="../charts/chart72.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96.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2.xml"/><Relationship Id="rId1" Type="http://schemas.openxmlformats.org/officeDocument/2006/relationships/tags" Target="../tags/tag97.xml"/><Relationship Id="rId4" Type="http://schemas.openxmlformats.org/officeDocument/2006/relationships/chart" Target="../charts/chart73.xml"/></Relationships>
</file>

<file path=ppt/slides/_rels/slide88.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slideLayout" Target="../slideLayouts/slideLayout22.xml"/><Relationship Id="rId1" Type="http://schemas.openxmlformats.org/officeDocument/2006/relationships/tags" Target="../tags/tag98.xml"/></Relationships>
</file>

<file path=ppt/slides/_rels/slide89.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slideLayout" Target="../slideLayouts/slideLayout22.xml"/><Relationship Id="rId1" Type="http://schemas.openxmlformats.org/officeDocument/2006/relationships/tags" Target="../tags/tag9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17.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2.xml"/><Relationship Id="rId1" Type="http://schemas.openxmlformats.org/officeDocument/2006/relationships/tags" Target="../tags/tag100.xml"/><Relationship Id="rId4" Type="http://schemas.openxmlformats.org/officeDocument/2006/relationships/chart" Target="../charts/chart76.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2.xml"/><Relationship Id="rId1" Type="http://schemas.openxmlformats.org/officeDocument/2006/relationships/tags" Target="../tags/tag101.xml"/><Relationship Id="rId4" Type="http://schemas.openxmlformats.org/officeDocument/2006/relationships/chart" Target="../charts/chart77.xml"/></Relationships>
</file>

<file path=ppt/slides/_rels/slide92.xml.rels><?xml version="1.0" encoding="UTF-8" standalone="yes"?>
<Relationships xmlns="http://schemas.openxmlformats.org/package/2006/relationships"><Relationship Id="rId8" Type="http://schemas.openxmlformats.org/officeDocument/2006/relationships/slide" Target="slide99.xml"/><Relationship Id="rId3" Type="http://schemas.openxmlformats.org/officeDocument/2006/relationships/slide" Target="slide94.xml"/><Relationship Id="rId7" Type="http://schemas.openxmlformats.org/officeDocument/2006/relationships/slide" Target="slide98.xml"/><Relationship Id="rId2" Type="http://schemas.openxmlformats.org/officeDocument/2006/relationships/slide" Target="slide93.xml"/><Relationship Id="rId1" Type="http://schemas.openxmlformats.org/officeDocument/2006/relationships/slideLayout" Target="../slideLayouts/slideLayout30.xml"/><Relationship Id="rId6" Type="http://schemas.openxmlformats.org/officeDocument/2006/relationships/slide" Target="slide97.xml"/><Relationship Id="rId11" Type="http://schemas.openxmlformats.org/officeDocument/2006/relationships/slide" Target="slide102.xml"/><Relationship Id="rId5" Type="http://schemas.openxmlformats.org/officeDocument/2006/relationships/slide" Target="slide96.xml"/><Relationship Id="rId10" Type="http://schemas.openxmlformats.org/officeDocument/2006/relationships/slide" Target="slide101.xml"/><Relationship Id="rId4" Type="http://schemas.openxmlformats.org/officeDocument/2006/relationships/slide" Target="slide95.xml"/><Relationship Id="rId9" Type="http://schemas.openxmlformats.org/officeDocument/2006/relationships/slide" Target="slide10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sp>
        <p:nvSpPr>
          <p:cNvPr id="4" name="Title 3"/>
          <p:cNvSpPr txBox="1">
            <a:spLocks noGrp="1"/>
          </p:cNvSpPr>
          <p:nvPr>
            <p:ph type="title" idx="4294967295"/>
          </p:nvPr>
        </p:nvSpPr>
        <p:spPr>
          <a:xfrm>
            <a:off x="587375" y="1346297"/>
            <a:ext cx="9793288"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charset="0"/>
                <a:ea typeface="Arial" charset="0"/>
                <a:cs typeface="Arial" charset="0"/>
              </a:rPr>
              <a:t>Greater Manchester Residents’ Survey</a:t>
            </a:r>
          </a:p>
        </p:txBody>
      </p:sp>
      <p:sp>
        <p:nvSpPr>
          <p:cNvPr id="9" name="TextBox 8"/>
          <p:cNvSpPr txBox="1"/>
          <p:nvPr/>
        </p:nvSpPr>
        <p:spPr>
          <a:xfrm>
            <a:off x="587375" y="2064824"/>
            <a:ext cx="9793288"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charset="0"/>
                <a:ea typeface="Arial" charset="0"/>
                <a:cs typeface="Arial" charset="0"/>
              </a:rPr>
              <a:t>Survey 11 (main report)</a:t>
            </a:r>
          </a:p>
        </p:txBody>
      </p:sp>
      <p:sp>
        <p:nvSpPr>
          <p:cNvPr id="7" name="TextBox 6">
            <a:extLst>
              <a:ext uri="{FF2B5EF4-FFF2-40B4-BE49-F238E27FC236}">
                <a16:creationId xmlns:a16="http://schemas.microsoft.com/office/drawing/2014/main" id="{FAD1713C-20AE-EE6F-ED05-DFCEF0CA1FBA}"/>
              </a:ext>
            </a:extLst>
          </p:cNvPr>
          <p:cNvSpPr txBox="1"/>
          <p:nvPr/>
        </p:nvSpPr>
        <p:spPr>
          <a:xfrm>
            <a:off x="587375" y="2520213"/>
            <a:ext cx="9793288" cy="86177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uLnTx/>
                <a:uFillTx/>
                <a:latin typeface="Arial"/>
                <a:ea typeface="Arial" charset="0"/>
                <a:cs typeface="Arial"/>
              </a:rPr>
              <a:t>March 2024</a:t>
            </a:r>
          </a:p>
          <a:p>
            <a:pPr>
              <a:defRPr/>
            </a:pPr>
            <a:r>
              <a:rPr kumimoji="0" lang="en-GB" sz="2800" b="0" i="0" u="none" strike="noStrike" kern="1200" cap="none" spc="0" normalizeH="0" baseline="0" noProof="0" dirty="0">
                <a:ln>
                  <a:noFill/>
                </a:ln>
                <a:solidFill>
                  <a:schemeClr val="bg1"/>
                </a:solidFill>
                <a:effectLst/>
                <a:uLnTx/>
                <a:uFillTx/>
                <a:latin typeface="Arial"/>
                <a:ea typeface="Arial" charset="0"/>
                <a:cs typeface="Arial"/>
              </a:rPr>
              <a:t>Fieldwork conducted </a:t>
            </a:r>
            <a:r>
              <a:rPr lang="en-GB" sz="2800" dirty="0">
                <a:solidFill>
                  <a:prstClr val="white"/>
                </a:solidFill>
                <a:latin typeface="Arial"/>
                <a:ea typeface="Arial" charset="0"/>
                <a:cs typeface="Arial"/>
              </a:rPr>
              <a:t>29</a:t>
            </a:r>
            <a:r>
              <a:rPr lang="en-GB" sz="2800" baseline="30000" dirty="0">
                <a:solidFill>
                  <a:prstClr val="white"/>
                </a:solidFill>
                <a:latin typeface="Arial"/>
                <a:ea typeface="Arial" charset="0"/>
                <a:cs typeface="Arial"/>
              </a:rPr>
              <a:t>th</a:t>
            </a:r>
            <a:r>
              <a:rPr lang="en-GB" sz="2800" dirty="0">
                <a:solidFill>
                  <a:prstClr val="white"/>
                </a:solidFill>
                <a:latin typeface="Arial"/>
                <a:ea typeface="Arial" charset="0"/>
                <a:cs typeface="Arial"/>
              </a:rPr>
              <a:t> </a:t>
            </a:r>
            <a:r>
              <a:rPr kumimoji="0" lang="en-GB" sz="2800" b="0" i="0" u="none" strike="noStrike" kern="1200" cap="none" spc="0" normalizeH="0" baseline="0" noProof="0" dirty="0">
                <a:ln>
                  <a:noFill/>
                </a:ln>
                <a:solidFill>
                  <a:prstClr val="white"/>
                </a:solidFill>
                <a:effectLst/>
                <a:uLnTx/>
                <a:uFillTx/>
                <a:latin typeface="Arial"/>
                <a:ea typeface="Arial" charset="0"/>
                <a:cs typeface="Arial"/>
              </a:rPr>
              <a:t>January</a:t>
            </a:r>
            <a:r>
              <a:rPr lang="en-GB" sz="2800" dirty="0">
                <a:solidFill>
                  <a:prstClr val="white"/>
                </a:solidFill>
                <a:latin typeface="Arial"/>
                <a:ea typeface="Arial" charset="0"/>
                <a:cs typeface="Arial"/>
              </a:rPr>
              <a:t> – 13</a:t>
            </a:r>
            <a:r>
              <a:rPr lang="en-GB" sz="2800" baseline="30000" dirty="0">
                <a:solidFill>
                  <a:prstClr val="white"/>
                </a:solidFill>
                <a:latin typeface="Arial"/>
                <a:ea typeface="Arial" charset="0"/>
                <a:cs typeface="Arial"/>
              </a:rPr>
              <a:t>th</a:t>
            </a:r>
            <a:r>
              <a:rPr lang="en-GB" sz="2800" dirty="0">
                <a:solidFill>
                  <a:prstClr val="white"/>
                </a:solidFill>
                <a:latin typeface="Arial"/>
                <a:ea typeface="Arial" charset="0"/>
                <a:cs typeface="Arial"/>
              </a:rPr>
              <a:t> </a:t>
            </a:r>
            <a:r>
              <a:rPr kumimoji="0" lang="en-GB" sz="2800" b="0" i="0" u="none" strike="noStrike" kern="1200" cap="none" spc="0" normalizeH="0" baseline="0" noProof="0" dirty="0">
                <a:ln>
                  <a:noFill/>
                </a:ln>
                <a:solidFill>
                  <a:prstClr val="white"/>
                </a:solidFill>
                <a:effectLst/>
                <a:uLnTx/>
                <a:uFillTx/>
                <a:latin typeface="Arial"/>
                <a:ea typeface="Arial" charset="0"/>
                <a:cs typeface="Arial"/>
              </a:rPr>
              <a:t>February</a:t>
            </a:r>
            <a:r>
              <a:rPr lang="en-GB" sz="2800" dirty="0">
                <a:solidFill>
                  <a:prstClr val="white"/>
                </a:solidFill>
                <a:latin typeface="Arial"/>
                <a:ea typeface="Arial" charset="0"/>
                <a:cs typeface="Arial"/>
              </a:rPr>
              <a:t> 2024</a:t>
            </a:r>
            <a:endParaRPr lang="en-GB" sz="2800" b="0" i="0" u="none" strike="noStrike" kern="1200" cap="none" spc="0" normalizeH="0" baseline="0" noProof="0" dirty="0">
              <a:ln>
                <a:noFill/>
              </a:ln>
              <a:solidFill>
                <a:schemeClr val="bg1"/>
              </a:solidFill>
              <a:effectLst/>
              <a:uLnTx/>
              <a:uFillTx/>
              <a:latin typeface="Arial"/>
              <a:ea typeface="Arial" charset="0"/>
              <a:cs typeface="Aria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custDataLst>
      <p:tags r:id="rId1"/>
    </p:custDataLst>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There has been a slight increase in the proportion of respondents with high </a:t>
            </a:r>
            <a:r>
              <a:rPr lang="en-GB" sz="1800" b="1" dirty="0">
                <a:solidFill>
                  <a:srgbClr val="009690"/>
                </a:solidFill>
                <a:latin typeface="Arial"/>
                <a:ea typeface="+mn-ea"/>
                <a:cs typeface="+mn-cs"/>
              </a:rPr>
              <a:t>life satisfaction </a:t>
            </a:r>
            <a:r>
              <a:rPr lang="en-GB" sz="1800" b="1" dirty="0">
                <a:solidFill>
                  <a:srgbClr val="5C5B5A"/>
                </a:solidFill>
                <a:latin typeface="Arial"/>
                <a:ea typeface="+mn-ea"/>
                <a:cs typeface="+mn-cs"/>
              </a:rPr>
              <a:t>and slight decrease in those with medium life satisfaction since November. Taking a broader view, </a:t>
            </a:r>
            <a:r>
              <a:rPr lang="en-GB" sz="1800" b="1" dirty="0">
                <a:solidFill>
                  <a:schemeClr val="tx1">
                    <a:lumMod val="65000"/>
                    <a:lumOff val="35000"/>
                  </a:schemeClr>
                </a:solidFill>
                <a:latin typeface="Arial"/>
                <a:ea typeface="+mn-ea"/>
                <a:cs typeface="+mn-cs"/>
              </a:rPr>
              <a:t>most ratings over time remain generally</a:t>
            </a:r>
            <a:r>
              <a:rPr lang="en-GB" sz="1800" b="1" dirty="0">
                <a:solidFill>
                  <a:srgbClr val="5C5B5A"/>
                </a:solidFill>
                <a:latin typeface="Arial"/>
                <a:ea typeface="+mn-ea"/>
                <a:cs typeface="+mn-cs"/>
              </a:rPr>
              <a:t> stable</a:t>
            </a:r>
          </a:p>
        </p:txBody>
      </p:sp>
      <p:sp>
        <p:nvSpPr>
          <p:cNvPr id="27" name="TextBox 26">
            <a:extLst>
              <a:ext uri="{FF2B5EF4-FFF2-40B4-BE49-F238E27FC236}">
                <a16:creationId xmlns:a16="http://schemas.microsoft.com/office/drawing/2014/main" id="{8F4A9E68-6AB0-4D51-AE80-1E43340FC2A7}"/>
              </a:ext>
            </a:extLst>
          </p:cNvPr>
          <p:cNvSpPr txBox="1"/>
          <p:nvPr/>
        </p:nvSpPr>
        <p:spPr>
          <a:xfrm>
            <a:off x="3704350" y="1222235"/>
            <a:ext cx="4496744" cy="3231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satisfied are you with your life nowadays?</a:t>
            </a:r>
          </a:p>
        </p:txBody>
      </p:sp>
      <p:grpSp>
        <p:nvGrpSpPr>
          <p:cNvPr id="17" name="Group 16" descr="Line chart showing people's feelings of life satisfaction. 18% reported very high levels of satisfaction in Feb. 14% report low levels of satisfaction in Feb. ">
            <a:extLst>
              <a:ext uri="{FF2B5EF4-FFF2-40B4-BE49-F238E27FC236}">
                <a16:creationId xmlns:a16="http://schemas.microsoft.com/office/drawing/2014/main" id="{F514D5C0-97A8-97CE-EB7F-E33414677520}"/>
              </a:ext>
            </a:extLst>
          </p:cNvPr>
          <p:cNvGrpSpPr/>
          <p:nvPr/>
        </p:nvGrpSpPr>
        <p:grpSpPr>
          <a:xfrm>
            <a:off x="1695967" y="1262795"/>
            <a:ext cx="10153059" cy="5333165"/>
            <a:chOff x="1695967" y="1262795"/>
            <a:chExt cx="10153059" cy="5333165"/>
          </a:xfrm>
        </p:grpSpPr>
        <p:graphicFrame>
          <p:nvGraphicFramePr>
            <p:cNvPr id="7" name="Chart 6">
              <a:extLst>
                <a:ext uri="{FF2B5EF4-FFF2-40B4-BE49-F238E27FC236}">
                  <a16:creationId xmlns:a16="http://schemas.microsoft.com/office/drawing/2014/main" id="{062B77C7-3E61-8BFF-64AE-64C8698DB634}"/>
                </a:ext>
              </a:extLst>
            </p:cNvPr>
            <p:cNvGraphicFramePr/>
            <p:nvPr/>
          </p:nvGraphicFramePr>
          <p:xfrm>
            <a:off x="1736199" y="3886627"/>
            <a:ext cx="10112827" cy="27093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E9F62572-4F13-509B-7890-434D9F64FAA1}"/>
                </a:ext>
              </a:extLst>
            </p:cNvPr>
            <p:cNvGraphicFramePr/>
            <p:nvPr/>
          </p:nvGraphicFramePr>
          <p:xfrm>
            <a:off x="1695967" y="2125718"/>
            <a:ext cx="10112828" cy="18617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2378253F-18E5-3121-FD1F-A412A35C8983}"/>
                </a:ext>
              </a:extLst>
            </p:cNvPr>
            <p:cNvGraphicFramePr/>
            <p:nvPr/>
          </p:nvGraphicFramePr>
          <p:xfrm>
            <a:off x="1695967" y="1262795"/>
            <a:ext cx="10112828" cy="1861751"/>
          </p:xfrm>
          <a:graphic>
            <a:graphicData uri="http://schemas.openxmlformats.org/drawingml/2006/chart">
              <c:chart xmlns:c="http://schemas.openxmlformats.org/drawingml/2006/chart" xmlns:r="http://schemas.openxmlformats.org/officeDocument/2006/relationships" r:id="rId6"/>
            </a:graphicData>
          </a:graphic>
        </p:graphicFrame>
      </p:grpSp>
      <p:graphicFrame>
        <p:nvGraphicFramePr>
          <p:cNvPr id="8" name="Chart 7" descr="Medium and Low axis running through from Nov 22 to Feb 24">
            <a:extLst>
              <a:ext uri="{FF2B5EF4-FFF2-40B4-BE49-F238E27FC236}">
                <a16:creationId xmlns:a16="http://schemas.microsoft.com/office/drawing/2014/main" id="{E448E64E-DFFE-EC91-B87D-225D36D3B167}"/>
              </a:ext>
            </a:extLst>
          </p:cNvPr>
          <p:cNvGraphicFramePr/>
          <p:nvPr>
            <p:extLst>
              <p:ext uri="{D42A27DB-BD31-4B8C-83A1-F6EECF244321}">
                <p14:modId xmlns:p14="http://schemas.microsoft.com/office/powerpoint/2010/main" val="4114359939"/>
              </p:ext>
            </p:extLst>
          </p:nvPr>
        </p:nvGraphicFramePr>
        <p:xfrm>
          <a:off x="1730830" y="3072127"/>
          <a:ext cx="10112828" cy="2709333"/>
        </p:xfrm>
        <a:graphic>
          <a:graphicData uri="http://schemas.openxmlformats.org/drawingml/2006/chart">
            <c:chart xmlns:c="http://schemas.openxmlformats.org/drawingml/2006/chart" xmlns:r="http://schemas.openxmlformats.org/officeDocument/2006/relationships" r:id="rId7"/>
          </a:graphicData>
        </a:graphic>
      </p:graphicFrame>
      <p:sp>
        <p:nvSpPr>
          <p:cNvPr id="29" name="TextBox 28">
            <a:extLst>
              <a:ext uri="{FF2B5EF4-FFF2-40B4-BE49-F238E27FC236}">
                <a16:creationId xmlns:a16="http://schemas.microsoft.com/office/drawing/2014/main" id="{31960407-4E4B-4254-A7CE-26EE912E6E81}"/>
              </a:ext>
              <a:ext uri="{C183D7F6-B498-43B3-948B-1728B52AA6E4}">
                <adec:decorative xmlns:adec="http://schemas.microsoft.com/office/drawing/2017/decorative" val="1"/>
              </a:ext>
            </a:extLst>
          </p:cNvPr>
          <p:cNvSpPr txBox="1"/>
          <p:nvPr/>
        </p:nvSpPr>
        <p:spPr>
          <a:xfrm>
            <a:off x="255685" y="1852935"/>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24" name="TextBox 23">
            <a:extLst>
              <a:ext uri="{FF2B5EF4-FFF2-40B4-BE49-F238E27FC236}">
                <a16:creationId xmlns:a16="http://schemas.microsoft.com/office/drawing/2014/main" id="{EAF0DCBA-C08D-4C88-A53E-D8318B7EA599}"/>
              </a:ext>
              <a:ext uri="{C183D7F6-B498-43B3-948B-1728B52AA6E4}">
                <adec:decorative xmlns:adec="http://schemas.microsoft.com/office/drawing/2017/decorative" val="1"/>
              </a:ext>
            </a:extLst>
          </p:cNvPr>
          <p:cNvSpPr txBox="1"/>
          <p:nvPr/>
        </p:nvSpPr>
        <p:spPr>
          <a:xfrm>
            <a:off x="255685" y="2561780"/>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26" name="TextBox 25">
            <a:extLst>
              <a:ext uri="{FF2B5EF4-FFF2-40B4-BE49-F238E27FC236}">
                <a16:creationId xmlns:a16="http://schemas.microsoft.com/office/drawing/2014/main" id="{030E42DD-3461-4256-B9E6-DD26EF7445C5}"/>
              </a:ext>
              <a:ext uri="{C183D7F6-B498-43B3-948B-1728B52AA6E4}">
                <adec:decorative xmlns:adec="http://schemas.microsoft.com/office/drawing/2017/decorative" val="1"/>
              </a:ext>
            </a:extLst>
          </p:cNvPr>
          <p:cNvSpPr txBox="1"/>
          <p:nvPr/>
        </p:nvSpPr>
        <p:spPr>
          <a:xfrm>
            <a:off x="255685" y="3683122"/>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28" name="TextBox 27">
            <a:extLst>
              <a:ext uri="{FF2B5EF4-FFF2-40B4-BE49-F238E27FC236}">
                <a16:creationId xmlns:a16="http://schemas.microsoft.com/office/drawing/2014/main" id="{F13097EF-CAFC-48C9-98B5-FDB0B1C2EA18}"/>
              </a:ext>
              <a:ext uri="{C183D7F6-B498-43B3-948B-1728B52AA6E4}">
                <adec:decorative xmlns:adec="http://schemas.microsoft.com/office/drawing/2017/decorative" val="1"/>
              </a:ext>
            </a:extLst>
          </p:cNvPr>
          <p:cNvSpPr txBox="1"/>
          <p:nvPr/>
        </p:nvSpPr>
        <p:spPr>
          <a:xfrm>
            <a:off x="255685" y="4865106"/>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grpSp>
        <p:nvGrpSpPr>
          <p:cNvPr id="2" name="Group 1" descr="Up and Down arrows to signify when a statistic is significantly higher or lower than the Greater Manchester Residents.">
            <a:extLst>
              <a:ext uri="{FF2B5EF4-FFF2-40B4-BE49-F238E27FC236}">
                <a16:creationId xmlns:a16="http://schemas.microsoft.com/office/drawing/2014/main" id="{0A8726FB-4A42-E02A-787C-1A18D42CDD3E}"/>
              </a:ext>
            </a:extLst>
          </p:cNvPr>
          <p:cNvGrpSpPr/>
          <p:nvPr/>
        </p:nvGrpSpPr>
        <p:grpSpPr>
          <a:xfrm>
            <a:off x="575408" y="5999738"/>
            <a:ext cx="5976353" cy="276999"/>
            <a:chOff x="575408" y="5999738"/>
            <a:chExt cx="5976353" cy="276999"/>
          </a:xfrm>
        </p:grpSpPr>
        <p:sp>
          <p:nvSpPr>
            <p:cNvPr id="30" name="Arrow: Down 29">
              <a:extLst>
                <a:ext uri="{FF2B5EF4-FFF2-40B4-BE49-F238E27FC236}">
                  <a16:creationId xmlns:a16="http://schemas.microsoft.com/office/drawing/2014/main" id="{B4CD9241-85C2-4EDA-8CE3-8C14C7153978}"/>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Arrow: Down 37">
              <a:extLst>
                <a:ext uri="{FF2B5EF4-FFF2-40B4-BE49-F238E27FC236}">
                  <a16:creationId xmlns:a16="http://schemas.microsoft.com/office/drawing/2014/main" id="{487B0404-850B-40F2-9080-6E5E1586FBF1}"/>
                </a:ext>
              </a:extLst>
            </p:cNvPr>
            <p:cNvSpPr/>
            <p:nvPr/>
          </p:nvSpPr>
          <p:spPr>
            <a:xfrm rot="10800000">
              <a:off x="575408" y="603960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A2C68019-E99D-4E15-A5FB-A8505E9E79A8}"/>
                </a:ext>
              </a:extLst>
            </p:cNvPr>
            <p:cNvSpPr txBox="1"/>
            <p:nvPr/>
          </p:nvSpPr>
          <p:spPr>
            <a:xfrm>
              <a:off x="940225" y="599973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A1. Where 0 is “not at all” and 10 is “completely”…			</a:t>
            </a:r>
            <a:r>
              <a:rPr lang="en-GB" sz="100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Unweighted base: Greater Manchester Residents Survey 4, 1636; Survey 5, 1470; Survey 6, 1767, Survey 7, 1488, Survey 8, 1612, Survey 9, 1560, Survey 10, 1546, Survey 11, 1460</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0368466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22512" y="353651"/>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Tameside</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854994"/>
            <a:ext cx="11017826" cy="4740850"/>
          </a:xfrm>
        </p:spPr>
        <p:txBody>
          <a:bodyPr vert="horz" wrap="square" lIns="0" tIns="0" rIns="0" bIns="46800" rtlCol="0" anchor="t">
            <a:spAutoFit/>
          </a:bodyPr>
          <a:lstStyle/>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Cost of Living: </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61% of Tameside respondents have had their cost of living increase over the last month, in line with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36% of Tameside respondents have had to borrow more money or use more credit in the last month, compared to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Half (50%) of Tameside respondents say that it is difficult to afford their energy costs, compared to the GM average (48%), and 43%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39% of Tameside respondents think that they will be able to save money in the next 12 months, significantly lower than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18% of Tameside respondents say that they or someone in their household has lost weight in the last 12 months because there was not enough money for food, compared to the GM average (19%)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17% of Tameside respondents feel it is likely that they will lose their job in the next 12 months, the same as the GM average (17%)**</a:t>
            </a:r>
          </a:p>
          <a:p>
            <a:pPr marL="0" indent="0" algn="just">
              <a:lnSpc>
                <a:spcPct val="100000"/>
              </a:lnSpc>
              <a:spcBef>
                <a:spcPts val="0"/>
              </a:spcBef>
              <a:spcAft>
                <a:spcPts val="200"/>
              </a:spcAft>
              <a:buNone/>
            </a:pPr>
            <a:endParaRPr lang="en-GB" sz="1100" b="1"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Wellbeing:</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17% of Tameside respondents are dissatisfied with their life nowadays, compared to the GM average (14%). 38% of Tameside respondents say that they felt anxious, compared to the GM average (40%). 18% of Tameside respondents do not feel that things in their life are worthwhile, significantly higher than the GM average (13%) and 21% of Tameside respondents report feeling ‘not at all happy’, significantly lower than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5% of Tameside respondents say that they cannot look after their own health, in line with the GM average (4%), while 7% say that they do not know enough about their own health, the same as the GM average (7%). 71% of respondents in Tameside agree they can get the right help if they need it, compared to the GM average (73%), whilst 90% say that they are involved in decisions about themselves, compared to the GM average (90%)</a:t>
            </a:r>
          </a:p>
          <a:p>
            <a:pPr algn="just">
              <a:lnSpc>
                <a:spcPct val="100000"/>
              </a:lnSpc>
              <a:spcBef>
                <a:spcPts val="0"/>
              </a:spcBef>
              <a:spcAft>
                <a:spcPts val="200"/>
              </a:spcAft>
            </a:pPr>
            <a:endParaRPr lang="en-GB" sz="1100" b="1"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Digital Inclusion:</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38% of Tameside respondents have, or live with someone who has experienced some form of digital inclusion, compared to the GM average (33%)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17% of respondents in Tameside say that either they, or someone else in their household are not confident in using digital services online,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1A718567-A9A3-49CF-8332-1AB4952D748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9BFA4614-0FDD-C5B1-4CD7-A912BE3A0E88}"/>
              </a:ext>
            </a:extLst>
          </p:cNvPr>
          <p:cNvSpPr txBox="1"/>
          <p:nvPr/>
        </p:nvSpPr>
        <p:spPr>
          <a:xfrm>
            <a:off x="511142"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41313570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381509" y="349405"/>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Trafford</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859293"/>
            <a:ext cx="11274370" cy="4350999"/>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56% of Trafford respondents have had their cost of living increase over the last month, compared to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25% of Trafford respondents have had to borrow more money or use more credit in the last month, significantly lower than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40% of Trafford respondents say that it is difficult to afford their energy costs, significantly lower than the GM average (48%), and 30% say that it is difficult to afford their rent or mortgage, again significantly lower than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48% of Trafford respondents think that they will be able to save money in the next 12 months, compared to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15% of Trafford respondents say that they or someone in their household has lost weight in the last 12 months because there was not enough money for food, compared to the GM average (19%)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17% of Trafford respondents feel it is likely that they will lose their job in the next 12 months the same as the GM average (17%)**</a:t>
            </a:r>
          </a:p>
          <a:p>
            <a:pPr algn="just">
              <a:lnSpc>
                <a:spcPct val="100000"/>
              </a:lnSpc>
              <a:spcBef>
                <a:spcPts val="0"/>
              </a:spcBef>
              <a:spcAft>
                <a:spcPts val="200"/>
              </a:spcAft>
            </a:pPr>
            <a:endParaRPr lang="en-GB" sz="1100" b="1" dirty="0">
              <a:solidFill>
                <a:srgbClr val="009690"/>
              </a:solidFill>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13% of Trafford respondents are dissatisfied with their life nowadays, versus the GM average (14%). 38% of Trafford respondents say that they felt anxious, compared to the GM average (40%). 11% of Trafford respondents do not feel that things in their life are worthwhile, versus the GM average (13%). 15% of Trafford respondents report feeling ‘not at all happy’, compared to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5% of respondents in Trafford say that they cannot look after their own health, compared to the GM average (4%), whilst 6% say that they do not know enough about their health compared to the GM average (7%). 74% of Trafford respondents say that they can get the right help if they need it, compared to the GM average (73%), and 93% say that they are  involved in decisions about themselves, compared to the GM average (90%)</a:t>
            </a: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Digital inclusion: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30% of respondents in Trafford have, or live with someone who has experienced some form of digital exclusion, compared to the GM average (33%)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11% of respondents in Trafford are not confident themselves, or live with someone who is not confident in using digital services,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A34C35D3-8CBD-478B-A009-2F5D3C70CEC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1D3533E0-A98F-4389-549B-5B8B1D681D34}"/>
              </a:ext>
            </a:extLst>
          </p:cNvPr>
          <p:cNvSpPr txBox="1"/>
          <p:nvPr/>
        </p:nvSpPr>
        <p:spPr>
          <a:xfrm>
            <a:off x="511142"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20455900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25833" y="387845"/>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Wigan</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880641"/>
            <a:ext cx="11230046" cy="4545924"/>
          </a:xfrm>
        </p:spPr>
        <p:txBody>
          <a:bodyPr vert="horz" wrap="square" lIns="0" tIns="0" rIns="0" bIns="46800" rtlCol="0" anchor="t">
            <a:spAutoFit/>
          </a:bodyPr>
          <a:lstStyle/>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Cost of Living: </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57% of Wigan respondents have had their cost of living increase over the last month, compared to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29% of Wigan respondents have had to borrow more money or use more credit in the last month, compared to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47% of Wigan respondents say that it is difficult to afford their energy costs, compared to the GM average (48%), and 35%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46% of Wigan respondents think that they will be able to save money in the next 12 months, compared to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12% of respondents in Wigan say that they or someone in their household has lost weight in the last 12 months because there wasn’t enough money for food, significantly lower than the GM average (19%)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15% of Wigan respondents feel it is likely that they will lose their job in the next 12 months, compared to the GM average (17%)**</a:t>
            </a:r>
          </a:p>
          <a:p>
            <a:pPr algn="just">
              <a:lnSpc>
                <a:spcPct val="100000"/>
              </a:lnSpc>
              <a:spcBef>
                <a:spcPts val="0"/>
              </a:spcBef>
              <a:spcAft>
                <a:spcPts val="200"/>
              </a:spcAft>
            </a:pPr>
            <a:endParaRPr lang="en-GB" sz="1100" b="1" dirty="0">
              <a:solidFill>
                <a:srgbClr val="009690"/>
              </a:solidFill>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15% of Wigan respondents are dissatisfied with their life nowadays, compared to the GM average (14%). 45% of Wigan respondents say that felt highly anxious, significantly higher than the GM average (40%). 14% of Wigan respondents do not feel that things in their life are worthwhile, versus the GM average (13%). 18% of Wigan respondents report feeling ‘not at all happy’, compared to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 of Wigan respondents say that they cannot look after their own health, the same as the GM average (4%), whilst 5% say that they do not know enough about their own health, compared to the GM average (7%). 73% of respondents say that they can get the right help if they need it, the same as the GM average (73%), and 90% of respondents in Wigan say that they are involved in decisions about themselves, the same as the GM average (90%)</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Digital inclusion:</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44% of respondents in Wigan have, or live with someone that has experienced some form of digital exclusion, compared to the GM average (33%)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27% of respondents in Wigan say that they, or someone they live with, are not confident in using digital services online, significantly higher than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12E0CAE2-9CD9-43E4-8CD3-62B84101657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FBD7B346-E517-19EC-353C-C2D4DEF844D7}"/>
              </a:ext>
            </a:extLst>
          </p:cNvPr>
          <p:cNvSpPr txBox="1"/>
          <p:nvPr/>
        </p:nvSpPr>
        <p:spPr>
          <a:xfrm>
            <a:off x="495738"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a:t>
            </a:r>
            <a:r>
              <a:rPr lang="en-GB" sz="1100">
                <a:latin typeface="Arial" panose="020B0604020202020204" pitchFamily="34" charset="0"/>
                <a:cs typeface="Arial" panose="020B0604020202020204" pitchFamily="34" charset="0"/>
              </a:rPr>
              <a:t>from S5+8+11</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82248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89780-0C66-4ED0-E308-0ECEB17AAD8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B96B594-5939-9930-98E4-3EED9BA48546}"/>
              </a:ext>
            </a:extLst>
          </p:cNvPr>
          <p:cNvSpPr>
            <a:spLocks noGrp="1"/>
          </p:cNvSpPr>
          <p:nvPr>
            <p:ph type="title"/>
          </p:nvPr>
        </p:nvSpPr>
        <p:spPr>
          <a:xfrm>
            <a:off x="600977" y="1782392"/>
            <a:ext cx="5495023" cy="1116000"/>
          </a:xfrm>
        </p:spPr>
        <p:txBody>
          <a:bodyPr anchor="t">
            <a:normAutofit/>
          </a:bodyPr>
          <a:lstStyle/>
          <a:p>
            <a:r>
              <a:rPr lang="en-GB" sz="4900" b="1">
                <a:latin typeface="Arial" panose="020B0604020202020204" pitchFamily="34" charset="0"/>
                <a:cs typeface="Arial" panose="020B0604020202020204" pitchFamily="34" charset="0"/>
              </a:rPr>
              <a:t>Appendix</a:t>
            </a:r>
            <a:endParaRPr lang="en-GB" sz="2200">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2FFA5373-7C01-06BC-D27F-19020126FE9D}"/>
              </a:ext>
            </a:extLst>
          </p:cNvPr>
          <p:cNvGraphicFramePr>
            <a:graphicFrameLocks noGrp="1"/>
          </p:cNvGraphicFramePr>
          <p:nvPr>
            <p:extLst>
              <p:ext uri="{D42A27DB-BD31-4B8C-83A1-F6EECF244321}">
                <p14:modId xmlns:p14="http://schemas.microsoft.com/office/powerpoint/2010/main" val="2257868312"/>
              </p:ext>
            </p:extLst>
          </p:nvPr>
        </p:nvGraphicFramePr>
        <p:xfrm>
          <a:off x="600977" y="3718800"/>
          <a:ext cx="5728105" cy="864000"/>
        </p:xfrm>
        <a:graphic>
          <a:graphicData uri="http://schemas.openxmlformats.org/drawingml/2006/table">
            <a:tbl>
              <a:tblPr firstRow="1" bandRow="1">
                <a:tableStyleId>{5C22544A-7EE6-4342-B048-85BDC9FD1C3A}</a:tableStyleId>
              </a:tblPr>
              <a:tblGrid>
                <a:gridCol w="4024811">
                  <a:extLst>
                    <a:ext uri="{9D8B030D-6E8A-4147-A177-3AD203B41FA5}">
                      <a16:colId xmlns:a16="http://schemas.microsoft.com/office/drawing/2014/main" val="4846203"/>
                    </a:ext>
                  </a:extLst>
                </a:gridCol>
                <a:gridCol w="1703294">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Sample information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 107</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panose="020B0604020202020204" pitchFamily="34" charset="0"/>
                          <a:cs typeface="Arial" panose="020B0604020202020204" pitchFamily="34" charset="0"/>
                        </a:rPr>
                        <a:t>Key demographics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108</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pPr marL="0" algn="l" defTabSz="914400" rtl="0" eaLnBrk="1" latinLnBrk="0" hangingPunct="1"/>
                      <a:r>
                        <a:rPr lang="en-GB" sz="1400" b="1" kern="1200">
                          <a:solidFill>
                            <a:schemeClr val="bg1"/>
                          </a:solidFill>
                          <a:latin typeface="Arial" panose="020B0604020202020204" pitchFamily="34" charset="0"/>
                          <a:ea typeface="+mn-ea"/>
                          <a:cs typeface="Arial" panose="020B0604020202020204" pitchFamily="34" charset="0"/>
                        </a:rPr>
                        <a:t>Significance Testing and statistical difference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109</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bl>
          </a:graphicData>
        </a:graphic>
      </p:graphicFrame>
    </p:spTree>
    <p:extLst>
      <p:ext uri="{BB962C8B-B14F-4D97-AF65-F5344CB8AC3E}">
        <p14:creationId xmlns:p14="http://schemas.microsoft.com/office/powerpoint/2010/main" val="1072009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E409A-7B5C-9BC0-1AD2-69FCFD3D1C17}"/>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6CBC407F-025E-B802-3D95-76D323B0B66C}"/>
              </a:ext>
            </a:extLst>
          </p:cNvPr>
          <p:cNvSpPr txBox="1">
            <a:spLocks noGrp="1"/>
          </p:cNvSpPr>
          <p:nvPr>
            <p:ph type="title" idx="4294967295"/>
          </p:nvPr>
        </p:nvSpPr>
        <p:spPr>
          <a:xfrm>
            <a:off x="586799" y="225693"/>
            <a:ext cx="11017824" cy="9266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panose="020B0604020202020204"/>
                <a:ea typeface="+mj-ea"/>
                <a:cs typeface="+mj-cs"/>
              </a:rPr>
              <a:t>Sample information</a:t>
            </a:r>
          </a:p>
        </p:txBody>
      </p:sp>
      <p:graphicFrame>
        <p:nvGraphicFramePr>
          <p:cNvPr id="4" name="Table 8">
            <a:extLst>
              <a:ext uri="{FF2B5EF4-FFF2-40B4-BE49-F238E27FC236}">
                <a16:creationId xmlns:a16="http://schemas.microsoft.com/office/drawing/2014/main" id="{F9ECFD85-291E-CDC9-8FAA-A14CAEFCCC68}"/>
              </a:ext>
            </a:extLst>
          </p:cNvPr>
          <p:cNvGraphicFramePr>
            <a:graphicFrameLocks noGrp="1"/>
          </p:cNvGraphicFramePr>
          <p:nvPr/>
        </p:nvGraphicFramePr>
        <p:xfrm>
          <a:off x="426080" y="690283"/>
          <a:ext cx="11380437" cy="4144994"/>
        </p:xfrm>
        <a:graphic>
          <a:graphicData uri="http://schemas.openxmlformats.org/drawingml/2006/table">
            <a:tbl>
              <a:tblPr firstRow="1" bandRow="1">
                <a:tableStyleId>{D7AC3CCA-C797-4891-BE02-D94E43425B78}</a:tableStyleId>
              </a:tblPr>
              <a:tblGrid>
                <a:gridCol w="1312511">
                  <a:extLst>
                    <a:ext uri="{9D8B030D-6E8A-4147-A177-3AD203B41FA5}">
                      <a16:colId xmlns:a16="http://schemas.microsoft.com/office/drawing/2014/main" val="2475330351"/>
                    </a:ext>
                  </a:extLst>
                </a:gridCol>
                <a:gridCol w="915266">
                  <a:extLst>
                    <a:ext uri="{9D8B030D-6E8A-4147-A177-3AD203B41FA5}">
                      <a16:colId xmlns:a16="http://schemas.microsoft.com/office/drawing/2014/main" val="1879578340"/>
                    </a:ext>
                  </a:extLst>
                </a:gridCol>
                <a:gridCol w="915266">
                  <a:extLst>
                    <a:ext uri="{9D8B030D-6E8A-4147-A177-3AD203B41FA5}">
                      <a16:colId xmlns:a16="http://schemas.microsoft.com/office/drawing/2014/main" val="1245112500"/>
                    </a:ext>
                  </a:extLst>
                </a:gridCol>
                <a:gridCol w="915266">
                  <a:extLst>
                    <a:ext uri="{9D8B030D-6E8A-4147-A177-3AD203B41FA5}">
                      <a16:colId xmlns:a16="http://schemas.microsoft.com/office/drawing/2014/main" val="463256089"/>
                    </a:ext>
                  </a:extLst>
                </a:gridCol>
                <a:gridCol w="915266">
                  <a:extLst>
                    <a:ext uri="{9D8B030D-6E8A-4147-A177-3AD203B41FA5}">
                      <a16:colId xmlns:a16="http://schemas.microsoft.com/office/drawing/2014/main" val="3989623761"/>
                    </a:ext>
                  </a:extLst>
                </a:gridCol>
                <a:gridCol w="915266">
                  <a:extLst>
                    <a:ext uri="{9D8B030D-6E8A-4147-A177-3AD203B41FA5}">
                      <a16:colId xmlns:a16="http://schemas.microsoft.com/office/drawing/2014/main" val="2669063577"/>
                    </a:ext>
                  </a:extLst>
                </a:gridCol>
                <a:gridCol w="915266">
                  <a:extLst>
                    <a:ext uri="{9D8B030D-6E8A-4147-A177-3AD203B41FA5}">
                      <a16:colId xmlns:a16="http://schemas.microsoft.com/office/drawing/2014/main" val="2313577419"/>
                    </a:ext>
                  </a:extLst>
                </a:gridCol>
                <a:gridCol w="915266">
                  <a:extLst>
                    <a:ext uri="{9D8B030D-6E8A-4147-A177-3AD203B41FA5}">
                      <a16:colId xmlns:a16="http://schemas.microsoft.com/office/drawing/2014/main" val="1224113153"/>
                    </a:ext>
                  </a:extLst>
                </a:gridCol>
                <a:gridCol w="915266">
                  <a:extLst>
                    <a:ext uri="{9D8B030D-6E8A-4147-A177-3AD203B41FA5}">
                      <a16:colId xmlns:a16="http://schemas.microsoft.com/office/drawing/2014/main" val="2888558591"/>
                    </a:ext>
                  </a:extLst>
                </a:gridCol>
                <a:gridCol w="915266">
                  <a:extLst>
                    <a:ext uri="{9D8B030D-6E8A-4147-A177-3AD203B41FA5}">
                      <a16:colId xmlns:a16="http://schemas.microsoft.com/office/drawing/2014/main" val="2589896462"/>
                    </a:ext>
                  </a:extLst>
                </a:gridCol>
                <a:gridCol w="915266">
                  <a:extLst>
                    <a:ext uri="{9D8B030D-6E8A-4147-A177-3AD203B41FA5}">
                      <a16:colId xmlns:a16="http://schemas.microsoft.com/office/drawing/2014/main" val="211608633"/>
                    </a:ext>
                  </a:extLst>
                </a:gridCol>
                <a:gridCol w="915266">
                  <a:extLst>
                    <a:ext uri="{9D8B030D-6E8A-4147-A177-3AD203B41FA5}">
                      <a16:colId xmlns:a16="http://schemas.microsoft.com/office/drawing/2014/main" val="4035907083"/>
                    </a:ext>
                  </a:extLst>
                </a:gridCol>
              </a:tblGrid>
              <a:tr h="4239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7</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8</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9</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10</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11</a:t>
                      </a:r>
                    </a:p>
                  </a:txBody>
                  <a:tcPr marL="36000" marR="36000" marT="9144" marB="9144" anchor="ctr">
                    <a:solidFill>
                      <a:srgbClr val="5C5B5A"/>
                    </a:solidFill>
                  </a:tcPr>
                </a:tc>
                <a:extLst>
                  <a:ext uri="{0D108BD9-81ED-4DB2-BD59-A6C34878D82A}">
                    <a16:rowId xmlns:a16="http://schemas.microsoft.com/office/drawing/2014/main" val="3974806476"/>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ea typeface="+mn-ea"/>
                          <a:cs typeface="Arial" panose="020B0604020202020204" pitchFamily="34" charset="0"/>
                        </a:rPr>
                        <a:t>Fieldwork start</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9 Feb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25 Mar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 Sep 22</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dirty="0">
                          <a:solidFill>
                            <a:srgbClr val="5C5B5A"/>
                          </a:solidFill>
                          <a:latin typeface="Arial" panose="020B0604020202020204" pitchFamily="34" charset="0"/>
                          <a:ea typeface="+mn-ea"/>
                          <a:cs typeface="Arial" panose="020B0604020202020204" pitchFamily="34" charset="0"/>
                        </a:rPr>
                        <a:t>20 Oct 22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 Dec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 Mar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5 May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26 June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 Sept </a:t>
                      </a:r>
                      <a:r>
                        <a:rPr lang="en-GB" sz="1200" b="0" kern="1200" noProof="0" dirty="0">
                          <a:solidFill>
                            <a:srgbClr val="5C5B5A"/>
                          </a:solidFill>
                          <a:latin typeface="Arial" panose="020B0604020202020204" pitchFamily="34" charset="0"/>
                          <a:ea typeface="+mn-ea"/>
                          <a:cs typeface="Arial" panose="020B0604020202020204" pitchFamily="34" charset="0"/>
                        </a:rPr>
                        <a:t>23</a:t>
                      </a:r>
                      <a:endParaRPr lang="en-GB" sz="1200" b="0"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13 Nov </a:t>
                      </a:r>
                      <a:r>
                        <a:rPr lang="en-GB" sz="1200" b="0" kern="1200" noProof="0" dirty="0">
                          <a:solidFill>
                            <a:srgbClr val="5C5B5A"/>
                          </a:solidFill>
                          <a:latin typeface="Arial" panose="020B0604020202020204" pitchFamily="34" charset="0"/>
                          <a:ea typeface="+mn-ea"/>
                          <a:cs typeface="Arial" panose="020B0604020202020204" pitchFamily="34" charset="0"/>
                        </a:rPr>
                        <a:t>23</a:t>
                      </a:r>
                      <a:endParaRPr lang="en-GB" sz="1200" b="0"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29 Jan 24 </a:t>
                      </a:r>
                    </a:p>
                  </a:txBody>
                  <a:tcPr marL="36000" marR="36000" marT="9144" marB="9144" anchor="ctr">
                    <a:solidFill>
                      <a:srgbClr val="5C5B5A">
                        <a:alpha val="21000"/>
                      </a:srgbClr>
                    </a:solidFill>
                  </a:tcPr>
                </a:tc>
                <a:extLst>
                  <a:ext uri="{0D108BD9-81ED-4DB2-BD59-A6C34878D82A}">
                    <a16:rowId xmlns:a16="http://schemas.microsoft.com/office/drawing/2014/main" val="1563452399"/>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ea typeface="+mn-ea"/>
                          <a:cs typeface="Arial" panose="020B0604020202020204" pitchFamily="34" charset="0"/>
                        </a:rPr>
                        <a:t>Fieldwork end</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25 Feb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11 April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24 Sep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 Nov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21 Dec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14 Mar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22 May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10 July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18 Sept 23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29 Nov </a:t>
                      </a:r>
                      <a:r>
                        <a:rPr lang="en-GB" sz="1200" b="0" kern="1200" noProof="0" dirty="0">
                          <a:solidFill>
                            <a:srgbClr val="5C5B5A"/>
                          </a:solidFill>
                          <a:latin typeface="Arial" panose="020B0604020202020204" pitchFamily="34" charset="0"/>
                          <a:ea typeface="+mn-ea"/>
                          <a:cs typeface="Arial" panose="020B0604020202020204" pitchFamily="34" charset="0"/>
                        </a:rPr>
                        <a:t>23</a:t>
                      </a:r>
                      <a:endParaRPr lang="en-GB" sz="1200" b="0"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13 Feb </a:t>
                      </a:r>
                      <a:r>
                        <a:rPr lang="en-GB" sz="1200" b="0" kern="1200" noProof="0" dirty="0">
                          <a:solidFill>
                            <a:srgbClr val="5C5B5A"/>
                          </a:solidFill>
                          <a:latin typeface="Arial" panose="020B0604020202020204" pitchFamily="34" charset="0"/>
                          <a:ea typeface="+mn-ea"/>
                          <a:cs typeface="Arial" panose="020B0604020202020204" pitchFamily="34" charset="0"/>
                        </a:rPr>
                        <a:t>24</a:t>
                      </a:r>
                      <a:endParaRPr lang="en-GB" sz="1200" b="0"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000"/>
                      </a:srgbClr>
                    </a:solidFill>
                  </a:tcPr>
                </a:tc>
                <a:extLst>
                  <a:ext uri="{0D108BD9-81ED-4DB2-BD59-A6C34878D82A}">
                    <a16:rowId xmlns:a16="http://schemas.microsoft.com/office/drawing/2014/main" val="2605425755"/>
                  </a:ext>
                </a:extLst>
              </a:tr>
              <a:tr h="531580">
                <a:tc>
                  <a:txBody>
                    <a:bodyPr/>
                    <a:lstStyle/>
                    <a:p>
                      <a:pPr marL="0" lvl="0" indent="0" algn="ctr">
                        <a:lnSpc>
                          <a:spcPct val="100000"/>
                        </a:lnSpc>
                        <a:spcBef>
                          <a:spcPts val="0"/>
                        </a:spcBef>
                        <a:spcAft>
                          <a:spcPts val="0"/>
                        </a:spcAft>
                        <a:buNone/>
                      </a:pPr>
                      <a:r>
                        <a:rPr lang="en-GB" sz="1200" b="1" kern="1200" dirty="0">
                          <a:solidFill>
                            <a:srgbClr val="5C5B5A"/>
                          </a:solidFill>
                          <a:latin typeface="Arial" panose="020B0604020202020204" pitchFamily="34" charset="0"/>
                          <a:ea typeface="+mn-ea"/>
                          <a:cs typeface="Arial" panose="020B0604020202020204" pitchFamily="34" charset="0"/>
                        </a:rPr>
                        <a:t>Report publication</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200" b="0" kern="1200" dirty="0">
                          <a:solidFill>
                            <a:srgbClr val="5C5B5A"/>
                          </a:solidFill>
                          <a:latin typeface="Arial" panose="020B0604020202020204" pitchFamily="34" charset="0"/>
                          <a:ea typeface="+mn-ea"/>
                          <a:cs typeface="Arial" panose="020B0604020202020204" pitchFamily="34" charset="0"/>
                        </a:rPr>
                        <a:t>Mar 22</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200" b="0" kern="1200" dirty="0">
                          <a:solidFill>
                            <a:srgbClr val="5C5B5A"/>
                          </a:solidFill>
                          <a:latin typeface="Arial" panose="020B0604020202020204" pitchFamily="34" charset="0"/>
                          <a:ea typeface="+mn-ea"/>
                          <a:cs typeface="Arial" panose="020B0604020202020204" pitchFamily="34" charset="0"/>
                        </a:rPr>
                        <a:t>Apr 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panose="020B0604020202020204" pitchFamily="34" charset="0"/>
                          <a:ea typeface="+mn-ea"/>
                          <a:cs typeface="Arial" panose="020B0604020202020204" pitchFamily="34" charset="0"/>
                        </a:rPr>
                        <a:t>Sep 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panose="020B0604020202020204" pitchFamily="34" charset="0"/>
                          <a:ea typeface="+mn-ea"/>
                          <a:cs typeface="Arial" panose="020B0604020202020204" pitchFamily="34" charset="0"/>
                        </a:rPr>
                        <a:t>Nov 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panose="020B0604020202020204" pitchFamily="34" charset="0"/>
                          <a:ea typeface="+mn-ea"/>
                          <a:cs typeface="Arial" panose="020B0604020202020204" pitchFamily="34" charset="0"/>
                        </a:rPr>
                        <a:t>Jan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panose="020B0604020202020204" pitchFamily="34" charset="0"/>
                          <a:ea typeface="+mn-ea"/>
                          <a:cs typeface="Arial" panose="020B0604020202020204" pitchFamily="34" charset="0"/>
                        </a:rPr>
                        <a:t>Apr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100" b="0" kern="1200" dirty="0">
                          <a:solidFill>
                            <a:srgbClr val="5C5B5A"/>
                          </a:solidFill>
                          <a:latin typeface="Arial" panose="020B0604020202020204" pitchFamily="34" charset="0"/>
                          <a:ea typeface="+mn-ea"/>
                          <a:cs typeface="Arial" panose="020B0604020202020204" pitchFamily="34" charset="0"/>
                        </a:rPr>
                        <a:t>June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100" b="0" kern="1200" dirty="0">
                          <a:solidFill>
                            <a:srgbClr val="5C5B5A"/>
                          </a:solidFill>
                          <a:latin typeface="Arial" panose="020B0604020202020204" pitchFamily="34" charset="0"/>
                          <a:ea typeface="+mn-ea"/>
                          <a:cs typeface="Arial" panose="020B0604020202020204" pitchFamily="34" charset="0"/>
                        </a:rPr>
                        <a:t>July 2023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Sept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Dec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Mar 2024</a:t>
                      </a:r>
                    </a:p>
                  </a:txBody>
                  <a:tcPr marL="36000" marR="36000" marT="9144" marB="9144" anchor="ctr">
                    <a:solidFill>
                      <a:srgbClr val="5C5B5A">
                        <a:alpha val="21000"/>
                      </a:srgbClr>
                    </a:solidFill>
                  </a:tcPr>
                </a:tc>
                <a:extLst>
                  <a:ext uri="{0D108BD9-81ED-4DB2-BD59-A6C34878D82A}">
                    <a16:rowId xmlns:a16="http://schemas.microsoft.com/office/drawing/2014/main" val="664872476"/>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ea typeface="+mn-ea"/>
                          <a:cs typeface="Arial" panose="020B0604020202020204" pitchFamily="34" charset="0"/>
                        </a:rPr>
                        <a:t>Total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1385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1467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1677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1636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1470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1767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1488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1612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1560</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1546</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1460</a:t>
                      </a:r>
                    </a:p>
                  </a:txBody>
                  <a:tcPr marL="7620" marR="7620" marT="7620" marB="0" anchor="ctr">
                    <a:solidFill>
                      <a:srgbClr val="5C5B5A">
                        <a:alpha val="21000"/>
                      </a:srgbClr>
                    </a:solidFill>
                  </a:tcPr>
                </a:tc>
                <a:extLst>
                  <a:ext uri="{0D108BD9-81ED-4DB2-BD59-A6C34878D82A}">
                    <a16:rowId xmlns:a16="http://schemas.microsoft.com/office/drawing/2014/main" val="1647118354"/>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ea typeface="+mn-ea"/>
                          <a:cs typeface="Arial" panose="020B0604020202020204" pitchFamily="34" charset="0"/>
                        </a:rPr>
                        <a:t>Web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794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785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791</a:t>
                      </a:r>
                    </a:p>
                    <a:p>
                      <a:pPr marL="0" marR="0" lvl="0" indent="0" algn="ctr" rtl="0" eaLnBrk="1" fontAlgn="auto" latinLnBrk="0" hangingPunct="1">
                        <a:lnSpc>
                          <a:spcPct val="100000"/>
                        </a:lnSpc>
                        <a:spcBef>
                          <a:spcPts val="0"/>
                        </a:spcBef>
                        <a:spcAft>
                          <a:spcPts val="0"/>
                        </a:spcAft>
                        <a:buClrTx/>
                        <a:buSzTx/>
                        <a:buFontTx/>
                        <a:buNone/>
                      </a:pPr>
                      <a:r>
                        <a:rPr lang="en-GB" sz="1200" b="0" kern="1200" dirty="0">
                          <a:solidFill>
                            <a:srgbClr val="5C5B5A"/>
                          </a:solidFill>
                          <a:latin typeface="Arial" panose="020B0604020202020204" pitchFamily="34" charset="0"/>
                          <a:ea typeface="+mn-ea"/>
                          <a:cs typeface="Arial" panose="020B0604020202020204" pitchFamily="34" charset="0"/>
                        </a:rPr>
                        <a:t>(48%)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789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(53%)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766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755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(52%)</a:t>
                      </a:r>
                    </a:p>
                  </a:txBody>
                  <a:tcPr marL="36000" marR="36000" marT="9144" marB="9144" anchor="ctr">
                    <a:solidFill>
                      <a:srgbClr val="5C5B5A">
                        <a:alpha val="21000"/>
                      </a:srgbClr>
                    </a:solidFill>
                  </a:tcPr>
                </a:tc>
                <a:extLst>
                  <a:ext uri="{0D108BD9-81ED-4DB2-BD59-A6C34878D82A}">
                    <a16:rowId xmlns:a16="http://schemas.microsoft.com/office/drawing/2014/main" val="3018822789"/>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ea typeface="+mn-ea"/>
                          <a:cs typeface="Arial" panose="020B0604020202020204" pitchFamily="34" charset="0"/>
                        </a:rPr>
                        <a:t>Phone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(17%)</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dirty="0">
                          <a:solidFill>
                            <a:srgbClr val="5C5B5A"/>
                          </a:solidFill>
                          <a:latin typeface="Arial" panose="020B0604020202020204" pitchFamily="34" charset="0"/>
                          <a:ea typeface="+mn-ea"/>
                          <a:cs typeface="Arial" panose="020B0604020202020204" pitchFamily="34" charset="0"/>
                        </a:rPr>
                        <a:t>250 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251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(18%)</a:t>
                      </a:r>
                    </a:p>
                  </a:txBody>
                  <a:tcPr marL="36000" marR="36000" marT="9144" marB="9144" anchor="ctr">
                    <a:solidFill>
                      <a:srgbClr val="5C5B5A">
                        <a:alpha val="21000"/>
                      </a:srgbClr>
                    </a:solidFill>
                  </a:tcPr>
                </a:tc>
                <a:extLst>
                  <a:ext uri="{0D108BD9-81ED-4DB2-BD59-A6C34878D82A}">
                    <a16:rowId xmlns:a16="http://schemas.microsoft.com/office/drawing/2014/main" val="3637227323"/>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ea typeface="+mn-ea"/>
                          <a:cs typeface="Arial" panose="020B0604020202020204" pitchFamily="34" charset="0"/>
                        </a:rPr>
                        <a:t>River sampling</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657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499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(30%)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596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(37%)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542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(30%)</a:t>
                      </a:r>
                    </a:p>
                  </a:txBody>
                  <a:tcPr marL="36000" marR="36000" marT="9144" marB="9144" anchor="ctr">
                    <a:solidFill>
                      <a:srgbClr val="5C5B5A">
                        <a:alpha val="21000"/>
                      </a:srgbClr>
                    </a:solidFill>
                  </a:tcPr>
                </a:tc>
                <a:extLst>
                  <a:ext uri="{0D108BD9-81ED-4DB2-BD59-A6C34878D82A}">
                    <a16:rowId xmlns:a16="http://schemas.microsoft.com/office/drawing/2014/main" val="3890465893"/>
                  </a:ext>
                </a:extLst>
              </a:tr>
            </a:tbl>
          </a:graphicData>
        </a:graphic>
      </p:graphicFrame>
      <p:sp>
        <p:nvSpPr>
          <p:cNvPr id="10" name="Slide Number Placeholder 4">
            <a:extLst>
              <a:ext uri="{FF2B5EF4-FFF2-40B4-BE49-F238E27FC236}">
                <a16:creationId xmlns:a16="http://schemas.microsoft.com/office/drawing/2014/main" id="{C08490EA-8EAD-0B06-F323-B857C1563C97}"/>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6482578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9FB1E-D68F-B5B8-0447-732019E5676F}"/>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AB0CECD1-F05B-5A1F-4FFD-6DAAF54DE9E3}"/>
              </a:ext>
            </a:extLst>
          </p:cNvPr>
          <p:cNvSpPr txBox="1">
            <a:spLocks noGrp="1"/>
          </p:cNvSpPr>
          <p:nvPr>
            <p:ph type="title" idx="4294967295"/>
          </p:nvPr>
        </p:nvSpPr>
        <p:spPr>
          <a:xfrm>
            <a:off x="586799" y="225693"/>
            <a:ext cx="11017824" cy="9266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panose="020B0604020202020204"/>
                <a:ea typeface="+mj-ea"/>
                <a:cs typeface="+mj-cs"/>
              </a:rPr>
              <a:t>Key demographics (before weighting applied)</a:t>
            </a:r>
          </a:p>
        </p:txBody>
      </p:sp>
      <p:graphicFrame>
        <p:nvGraphicFramePr>
          <p:cNvPr id="7" name="Table 6">
            <a:extLst>
              <a:ext uri="{FF2B5EF4-FFF2-40B4-BE49-F238E27FC236}">
                <a16:creationId xmlns:a16="http://schemas.microsoft.com/office/drawing/2014/main" id="{C5DA8423-CBD5-0113-F80C-98B53487B2FE}"/>
              </a:ext>
            </a:extLst>
          </p:cNvPr>
          <p:cNvGraphicFramePr>
            <a:graphicFrameLocks noGrp="1"/>
          </p:cNvGraphicFramePr>
          <p:nvPr>
            <p:extLst>
              <p:ext uri="{D42A27DB-BD31-4B8C-83A1-F6EECF244321}">
                <p14:modId xmlns:p14="http://schemas.microsoft.com/office/powerpoint/2010/main" val="1070101970"/>
              </p:ext>
            </p:extLst>
          </p:nvPr>
        </p:nvGraphicFramePr>
        <p:xfrm>
          <a:off x="519954" y="914400"/>
          <a:ext cx="11161056" cy="4195480"/>
        </p:xfrm>
        <a:graphic>
          <a:graphicData uri="http://schemas.openxmlformats.org/drawingml/2006/table">
            <a:tbl>
              <a:tblPr firstRow="1" bandRow="1">
                <a:tableStyleId>{D7AC3CCA-C797-4891-BE02-D94E43425B78}</a:tableStyleId>
              </a:tblPr>
              <a:tblGrid>
                <a:gridCol w="1357999">
                  <a:extLst>
                    <a:ext uri="{9D8B030D-6E8A-4147-A177-3AD203B41FA5}">
                      <a16:colId xmlns:a16="http://schemas.microsoft.com/office/drawing/2014/main" val="1657065372"/>
                    </a:ext>
                  </a:extLst>
                </a:gridCol>
                <a:gridCol w="891187">
                  <a:extLst>
                    <a:ext uri="{9D8B030D-6E8A-4147-A177-3AD203B41FA5}">
                      <a16:colId xmlns:a16="http://schemas.microsoft.com/office/drawing/2014/main" val="2117730278"/>
                    </a:ext>
                  </a:extLst>
                </a:gridCol>
                <a:gridCol w="891187">
                  <a:extLst>
                    <a:ext uri="{9D8B030D-6E8A-4147-A177-3AD203B41FA5}">
                      <a16:colId xmlns:a16="http://schemas.microsoft.com/office/drawing/2014/main" val="886160411"/>
                    </a:ext>
                  </a:extLst>
                </a:gridCol>
                <a:gridCol w="891187">
                  <a:extLst>
                    <a:ext uri="{9D8B030D-6E8A-4147-A177-3AD203B41FA5}">
                      <a16:colId xmlns:a16="http://schemas.microsoft.com/office/drawing/2014/main" val="2118861217"/>
                    </a:ext>
                  </a:extLst>
                </a:gridCol>
                <a:gridCol w="891187">
                  <a:extLst>
                    <a:ext uri="{9D8B030D-6E8A-4147-A177-3AD203B41FA5}">
                      <a16:colId xmlns:a16="http://schemas.microsoft.com/office/drawing/2014/main" val="1048187716"/>
                    </a:ext>
                  </a:extLst>
                </a:gridCol>
                <a:gridCol w="891187">
                  <a:extLst>
                    <a:ext uri="{9D8B030D-6E8A-4147-A177-3AD203B41FA5}">
                      <a16:colId xmlns:a16="http://schemas.microsoft.com/office/drawing/2014/main" val="559171377"/>
                    </a:ext>
                  </a:extLst>
                </a:gridCol>
                <a:gridCol w="891187">
                  <a:extLst>
                    <a:ext uri="{9D8B030D-6E8A-4147-A177-3AD203B41FA5}">
                      <a16:colId xmlns:a16="http://schemas.microsoft.com/office/drawing/2014/main" val="3958360860"/>
                    </a:ext>
                  </a:extLst>
                </a:gridCol>
                <a:gridCol w="891187">
                  <a:extLst>
                    <a:ext uri="{9D8B030D-6E8A-4147-A177-3AD203B41FA5}">
                      <a16:colId xmlns:a16="http://schemas.microsoft.com/office/drawing/2014/main" val="299843012"/>
                    </a:ext>
                  </a:extLst>
                </a:gridCol>
                <a:gridCol w="891187">
                  <a:extLst>
                    <a:ext uri="{9D8B030D-6E8A-4147-A177-3AD203B41FA5}">
                      <a16:colId xmlns:a16="http://schemas.microsoft.com/office/drawing/2014/main" val="3413573297"/>
                    </a:ext>
                  </a:extLst>
                </a:gridCol>
                <a:gridCol w="891187">
                  <a:extLst>
                    <a:ext uri="{9D8B030D-6E8A-4147-A177-3AD203B41FA5}">
                      <a16:colId xmlns:a16="http://schemas.microsoft.com/office/drawing/2014/main" val="2351847485"/>
                    </a:ext>
                  </a:extLst>
                </a:gridCol>
                <a:gridCol w="891187">
                  <a:extLst>
                    <a:ext uri="{9D8B030D-6E8A-4147-A177-3AD203B41FA5}">
                      <a16:colId xmlns:a16="http://schemas.microsoft.com/office/drawing/2014/main" val="4077300636"/>
                    </a:ext>
                  </a:extLst>
                </a:gridCol>
                <a:gridCol w="891187">
                  <a:extLst>
                    <a:ext uri="{9D8B030D-6E8A-4147-A177-3AD203B41FA5}">
                      <a16:colId xmlns:a16="http://schemas.microsoft.com/office/drawing/2014/main" val="297698610"/>
                    </a:ext>
                  </a:extLst>
                </a:gridCol>
              </a:tblGrid>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7</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8</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9</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10</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panose="020B0604020202020204" pitchFamily="34" charset="0"/>
                          <a:ea typeface="+mn-ea"/>
                          <a:cs typeface="Arial" panose="020B0604020202020204" pitchFamily="34" charset="0"/>
                        </a:rPr>
                        <a:t>11</a:t>
                      </a:r>
                    </a:p>
                  </a:txBody>
                  <a:tcPr marL="36000" marR="36000" marT="9144" marB="9144" anchor="ctr">
                    <a:solidFill>
                      <a:srgbClr val="5C5B5A"/>
                    </a:solidFill>
                  </a:tcPr>
                </a:tc>
                <a:extLst>
                  <a:ext uri="{0D108BD9-81ED-4DB2-BD59-A6C34878D82A}">
                    <a16:rowId xmlns:a16="http://schemas.microsoft.com/office/drawing/2014/main" val="36748008"/>
                  </a:ext>
                </a:extLst>
              </a:tr>
              <a:tr h="453372">
                <a:tc>
                  <a:txBody>
                    <a:bodyPr/>
                    <a:lstStyle/>
                    <a:p>
                      <a:pPr algn="ctr"/>
                      <a:r>
                        <a:rPr lang="en-GB" sz="1200" b="1" kern="1200" dirty="0">
                          <a:solidFill>
                            <a:srgbClr val="5C5B5A"/>
                          </a:solidFill>
                          <a:latin typeface="Arial" panose="020B0604020202020204" pitchFamily="34" charset="0"/>
                          <a:ea typeface="+mn-ea"/>
                          <a:cs typeface="Arial" panose="020B0604020202020204" pitchFamily="34" charset="0"/>
                        </a:rPr>
                        <a:t>Male</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593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739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666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686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782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657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701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680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664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673</a:t>
                      </a:r>
                    </a:p>
                  </a:txBody>
                  <a:tcPr marL="7620" marR="7620" marT="7620" marB="0" anchor="ctr">
                    <a:solidFill>
                      <a:srgbClr val="5C5B5A">
                        <a:alpha val="21176"/>
                      </a:srgbClr>
                    </a:solidFill>
                  </a:tcPr>
                </a:tc>
                <a:extLst>
                  <a:ext uri="{0D108BD9-81ED-4DB2-BD59-A6C34878D82A}">
                    <a16:rowId xmlns:a16="http://schemas.microsoft.com/office/drawing/2014/main" val="3516966643"/>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cs typeface="Arial" panose="020B0604020202020204" pitchFamily="34" charset="0"/>
                        </a:rPr>
                        <a:t>Female</a:t>
                      </a:r>
                      <a:endParaRPr lang="en-GB" sz="1200" b="1"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761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843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906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970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784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964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831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877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852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840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766</a:t>
                      </a:r>
                    </a:p>
                  </a:txBody>
                  <a:tcPr marL="7620" marR="7620" marT="7620" marB="0" anchor="ctr">
                    <a:solidFill>
                      <a:srgbClr val="5C5B5A">
                        <a:alpha val="21176"/>
                      </a:srgbClr>
                    </a:solidFill>
                  </a:tcPr>
                </a:tc>
                <a:extLst>
                  <a:ext uri="{0D108BD9-81ED-4DB2-BD59-A6C34878D82A}">
                    <a16:rowId xmlns:a16="http://schemas.microsoft.com/office/drawing/2014/main" val="2960091541"/>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cs typeface="Arial" panose="020B0604020202020204" pitchFamily="34" charset="0"/>
                        </a:rPr>
                        <a:t>16-24</a:t>
                      </a:r>
                      <a:endParaRPr lang="en-GB" sz="1200" b="1"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96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123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111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133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146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123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139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150</a:t>
                      </a:r>
                    </a:p>
                  </a:txBody>
                  <a:tcPr marL="7620" marR="7620" marT="7620" marB="0" anchor="ctr">
                    <a:solidFill>
                      <a:srgbClr val="5C5B5A">
                        <a:alpha val="21176"/>
                      </a:srgbClr>
                    </a:solidFill>
                  </a:tcPr>
                </a:tc>
                <a:extLst>
                  <a:ext uri="{0D108BD9-81ED-4DB2-BD59-A6C34878D82A}">
                    <a16:rowId xmlns:a16="http://schemas.microsoft.com/office/drawing/2014/main" val="1033443542"/>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cs typeface="Arial" panose="020B0604020202020204" pitchFamily="34" charset="0"/>
                        </a:rPr>
                        <a:t>25-44</a:t>
                      </a:r>
                      <a:endParaRPr lang="en-GB" sz="1200" b="1"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421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455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440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483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487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457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412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460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405</a:t>
                      </a:r>
                    </a:p>
                  </a:txBody>
                  <a:tcPr marL="7620" marR="7620" marT="7620" marB="0" anchor="ctr">
                    <a:solidFill>
                      <a:srgbClr val="5C5B5A">
                        <a:alpha val="21176"/>
                      </a:srgbClr>
                    </a:solidFill>
                  </a:tcPr>
                </a:tc>
                <a:extLst>
                  <a:ext uri="{0D108BD9-81ED-4DB2-BD59-A6C34878D82A}">
                    <a16:rowId xmlns:a16="http://schemas.microsoft.com/office/drawing/2014/main" val="2867391786"/>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cs typeface="Arial" panose="020B0604020202020204" pitchFamily="34" charset="0"/>
                        </a:rPr>
                        <a:t>45-64</a:t>
                      </a:r>
                      <a:endParaRPr lang="en-GB" sz="1200" b="1"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538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525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565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644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506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624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607</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506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489</a:t>
                      </a:r>
                    </a:p>
                  </a:txBody>
                  <a:tcPr marL="7620" marR="7620" marT="7620" marB="0" anchor="ctr">
                    <a:solidFill>
                      <a:srgbClr val="5C5B5A">
                        <a:alpha val="21176"/>
                      </a:srgbClr>
                    </a:solidFill>
                  </a:tcPr>
                </a:tc>
                <a:extLst>
                  <a:ext uri="{0D108BD9-81ED-4DB2-BD59-A6C34878D82A}">
                    <a16:rowId xmlns:a16="http://schemas.microsoft.com/office/drawing/2014/main" val="2602298177"/>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cs typeface="Arial" panose="020B0604020202020204" pitchFamily="34" charset="0"/>
                        </a:rPr>
                        <a:t>65+</a:t>
                      </a:r>
                      <a:endParaRPr lang="en-GB" sz="1200" b="1"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375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412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574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398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349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526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362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385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441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416</a:t>
                      </a:r>
                    </a:p>
                  </a:txBody>
                  <a:tcPr marL="7620" marR="7620" marT="7620" marB="0" anchor="ctr">
                    <a:solidFill>
                      <a:srgbClr val="5C5B5A">
                        <a:alpha val="21176"/>
                      </a:srgbClr>
                    </a:solidFill>
                  </a:tcPr>
                </a:tc>
                <a:extLst>
                  <a:ext uri="{0D108BD9-81ED-4DB2-BD59-A6C34878D82A}">
                    <a16:rowId xmlns:a16="http://schemas.microsoft.com/office/drawing/2014/main" val="4190322652"/>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cs typeface="Arial" panose="020B0604020202020204" pitchFamily="34" charset="0"/>
                        </a:rPr>
                        <a:t>White</a:t>
                      </a:r>
                      <a:endParaRPr lang="en-GB" sz="1200" b="1"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1201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1314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1405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1297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1572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1278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1390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1358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1319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1253</a:t>
                      </a:r>
                    </a:p>
                  </a:txBody>
                  <a:tcPr marL="7620" marR="7620" marT="7620" marB="0" anchor="ctr">
                    <a:solidFill>
                      <a:srgbClr val="5C5B5A">
                        <a:alpha val="21176"/>
                      </a:srgbClr>
                    </a:solidFill>
                  </a:tcPr>
                </a:tc>
                <a:extLst>
                  <a:ext uri="{0D108BD9-81ED-4DB2-BD59-A6C34878D82A}">
                    <a16:rowId xmlns:a16="http://schemas.microsoft.com/office/drawing/2014/main" val="3567551040"/>
                  </a:ext>
                </a:extLst>
              </a:tr>
              <a:tr h="568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panose="020B0604020202020204" pitchFamily="34" charset="0"/>
                          <a:cs typeface="Arial" panose="020B0604020202020204" pitchFamily="34" charset="0"/>
                        </a:rPr>
                        <a:t>Within racially minoritised communities</a:t>
                      </a:r>
                      <a:endParaRPr lang="en-GB" sz="1200" b="1" kern="1200" dirty="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137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159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208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173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panose="020B0604020202020204" pitchFamily="34" charset="0"/>
                          <a:ea typeface="+mn-ea"/>
                          <a:cs typeface="Arial" panose="020B0604020202020204" pitchFamily="34" charset="0"/>
                        </a:rPr>
                        <a:t>181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194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194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218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panose="020B0604020202020204" pitchFamily="34" charset="0"/>
                          <a:ea typeface="+mn-ea"/>
                          <a:cs typeface="Arial" panose="020B0604020202020204" pitchFamily="34" charset="0"/>
                        </a:rPr>
                        <a:t>195</a:t>
                      </a:r>
                    </a:p>
                  </a:txBody>
                  <a:tcPr marL="7620" marR="7620" marT="7620" marB="0" anchor="ctr">
                    <a:solidFill>
                      <a:srgbClr val="5C5B5A">
                        <a:alpha val="21176"/>
                      </a:srgbClr>
                    </a:solidFill>
                  </a:tcPr>
                </a:tc>
                <a:extLst>
                  <a:ext uri="{0D108BD9-81ED-4DB2-BD59-A6C34878D82A}">
                    <a16:rowId xmlns:a16="http://schemas.microsoft.com/office/drawing/2014/main" val="2560140518"/>
                  </a:ext>
                </a:extLst>
              </a:tr>
            </a:tbl>
          </a:graphicData>
        </a:graphic>
      </p:graphicFrame>
      <p:sp>
        <p:nvSpPr>
          <p:cNvPr id="10" name="Slide Number Placeholder 4">
            <a:extLst>
              <a:ext uri="{FF2B5EF4-FFF2-40B4-BE49-F238E27FC236}">
                <a16:creationId xmlns:a16="http://schemas.microsoft.com/office/drawing/2014/main" id="{ED46FB12-013B-61E7-8A5C-482B1A2A3BB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524618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2E687-5378-7219-8179-DB443990A645}"/>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A65DF11F-1DA6-0F1A-FE50-1F1FC2DE6F43}"/>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defRPr/>
            </a:pPr>
            <a:r>
              <a:rPr lang="en-GB" sz="1800" b="1" dirty="0">
                <a:latin typeface="Arial" panose="020B0604020202020204"/>
              </a:rPr>
              <a:t>Significance Testing and statistical difference – technical note </a:t>
            </a:r>
          </a:p>
        </p:txBody>
      </p:sp>
      <p:sp>
        <p:nvSpPr>
          <p:cNvPr id="2" name="Content Placeholder 1">
            <a:extLst>
              <a:ext uri="{FF2B5EF4-FFF2-40B4-BE49-F238E27FC236}">
                <a16:creationId xmlns:a16="http://schemas.microsoft.com/office/drawing/2014/main" id="{2C82A4BB-C884-FD7F-DC2B-0FC825599A7D}"/>
              </a:ext>
            </a:extLst>
          </p:cNvPr>
          <p:cNvSpPr>
            <a:spLocks noGrp="1"/>
          </p:cNvSpPr>
          <p:nvPr>
            <p:ph idx="1"/>
          </p:nvPr>
        </p:nvSpPr>
        <p:spPr>
          <a:xfrm>
            <a:off x="536122" y="1125883"/>
            <a:ext cx="11017825" cy="4351338"/>
          </a:xfrm>
        </p:spPr>
        <p:txBody>
          <a:bodyPr>
            <a:normAutofit fontScale="47500" lnSpcReduction="20000"/>
          </a:bodyPr>
          <a:lstStyle/>
          <a:p>
            <a:pPr algn="just">
              <a:lnSpc>
                <a:spcPct val="100000"/>
              </a:lnSpc>
              <a:spcBef>
                <a:spcPts val="0"/>
              </a:spcBef>
              <a:spcAft>
                <a:spcPts val="200"/>
              </a:spcAft>
            </a:pPr>
            <a:r>
              <a:rPr lang="en-GB" sz="3600" dirty="0">
                <a:latin typeface="Arial"/>
                <a:cs typeface="Arial"/>
              </a:rPr>
              <a:t>Where relevant, differences in findings for specific demographic and other population characteristics compared to the Greater Manchester average are also reported. These differences are only highlighted where they are significantly different statistically (at the 95% level of confidence) compared with the ‘total’ figures (i.e. the Greater Manchester average). Significant differences are shown in charts and tables with the use of up and down arrows.</a:t>
            </a:r>
          </a:p>
          <a:p>
            <a:pPr algn="just">
              <a:lnSpc>
                <a:spcPct val="100000"/>
              </a:lnSpc>
              <a:spcBef>
                <a:spcPts val="0"/>
              </a:spcBef>
              <a:spcAft>
                <a:spcPts val="200"/>
              </a:spcAft>
            </a:pPr>
            <a:endParaRPr lang="en-GB" sz="3600" dirty="0">
              <a:latin typeface="Arial"/>
              <a:cs typeface="Arial"/>
            </a:endParaRPr>
          </a:p>
          <a:p>
            <a:pPr algn="just">
              <a:lnSpc>
                <a:spcPct val="100000"/>
              </a:lnSpc>
              <a:spcBef>
                <a:spcPts val="0"/>
              </a:spcBef>
              <a:spcAft>
                <a:spcPts val="200"/>
              </a:spcAft>
            </a:pPr>
            <a:r>
              <a:rPr lang="en-GB" sz="3600" dirty="0">
                <a:latin typeface="Arial"/>
                <a:cs typeface="Arial"/>
              </a:rPr>
              <a:t>The confidence interval is an estimate of the amount of uncertainty associated with a sample. A 95% confidence interval is where you can be 95% certain a difference is statistically significant. </a:t>
            </a:r>
            <a:endParaRPr lang="en-GB" sz="36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36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3600" dirty="0">
                <a:latin typeface="Arial"/>
                <a:cs typeface="Arial"/>
              </a:rPr>
              <a:t>On this tracker, each wave’s sample size has differed (see the previous slide for details on the size).</a:t>
            </a:r>
          </a:p>
          <a:p>
            <a:pPr algn="just">
              <a:lnSpc>
                <a:spcPct val="100000"/>
              </a:lnSpc>
              <a:spcBef>
                <a:spcPts val="0"/>
              </a:spcBef>
              <a:spcAft>
                <a:spcPts val="200"/>
              </a:spcAft>
            </a:pPr>
            <a:endParaRPr lang="en-GB" sz="36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3600" dirty="0">
                <a:latin typeface="Arial" panose="020B0604020202020204" pitchFamily="34" charset="0"/>
                <a:cs typeface="Arial" panose="020B0604020202020204" pitchFamily="34" charset="0"/>
              </a:rPr>
              <a:t>At 95% confidence this means the size of the sample affects the percentage difference required for significant changes. The bigger the sample size, the smaller the difference required to be statistically different.</a:t>
            </a:r>
          </a:p>
          <a:p>
            <a:pPr algn="just">
              <a:lnSpc>
                <a:spcPct val="100000"/>
              </a:lnSpc>
              <a:spcBef>
                <a:spcPts val="0"/>
              </a:spcBef>
              <a:spcAft>
                <a:spcPts val="200"/>
              </a:spcAft>
            </a:pPr>
            <a:endParaRPr lang="en-GB" sz="36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3600" dirty="0">
                <a:latin typeface="Arial"/>
                <a:cs typeface="Arial"/>
              </a:rPr>
              <a:t>The percentage difference required is also impacted by how many or few people are providing a given answer. For example, a percentage nearer to 10% or 90% provides greater certainty than a value of 50%, and therefore requires a smaller difference to be significant. As such, please remember that the difference required will be lower when dealing with percentages higher or lower than 50%.</a:t>
            </a:r>
          </a:p>
          <a:p>
            <a:endParaRPr lang="en-GB" dirty="0"/>
          </a:p>
        </p:txBody>
      </p:sp>
      <p:sp>
        <p:nvSpPr>
          <p:cNvPr id="3" name="Text Placeholder 2">
            <a:extLst>
              <a:ext uri="{FF2B5EF4-FFF2-40B4-BE49-F238E27FC236}">
                <a16:creationId xmlns:a16="http://schemas.microsoft.com/office/drawing/2014/main" id="{752BE486-7409-3167-9EFC-234F849D499D}"/>
              </a:ext>
            </a:extLst>
          </p:cNvPr>
          <p:cNvSpPr>
            <a:spLocks noGrp="1"/>
          </p:cNvSpPr>
          <p:nvPr>
            <p:ph type="body" sz="quarter" idx="11"/>
          </p:nvPr>
        </p:nvSpPr>
        <p:spPr/>
        <p:txBody>
          <a:bodyPr/>
          <a:lstStyle/>
          <a:p>
            <a:endParaRPr lang="en-GB" dirty="0"/>
          </a:p>
        </p:txBody>
      </p:sp>
      <p:sp>
        <p:nvSpPr>
          <p:cNvPr id="10" name="Slide Number Placeholder 4">
            <a:extLst>
              <a:ext uri="{FF2B5EF4-FFF2-40B4-BE49-F238E27FC236}">
                <a16:creationId xmlns:a16="http://schemas.microsoft.com/office/drawing/2014/main" id="{4FC1422C-2E28-0488-4600-E605A08EDAD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520196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1B5DEF-CAEA-847B-288A-3AF3A23D41EE}"/>
              </a:ext>
            </a:extLst>
          </p:cNvPr>
          <p:cNvSpPr>
            <a:spLocks noGrp="1"/>
          </p:cNvSpPr>
          <p:nvPr>
            <p:ph type="title"/>
          </p:nvPr>
        </p:nvSpPr>
        <p:spPr>
          <a:xfrm>
            <a:off x="332798" y="3010824"/>
            <a:ext cx="6195002" cy="836352"/>
          </a:xfrm>
        </p:spPr>
        <p:txBody>
          <a:bodyPr>
            <a:normAutofit/>
          </a:bodyPr>
          <a:lstStyle/>
          <a:p>
            <a:r>
              <a:rPr lang="en-GB" sz="2800" b="1" dirty="0"/>
              <a:t>Carried out on behalf of Greater Manchester partners by</a:t>
            </a:r>
          </a:p>
        </p:txBody>
      </p:sp>
      <p:pic>
        <p:nvPicPr>
          <p:cNvPr id="2050" name="Picture 2" descr="See the source image">
            <a:extLst>
              <a:ext uri="{FF2B5EF4-FFF2-40B4-BE49-F238E27FC236}">
                <a16:creationId xmlns:a16="http://schemas.microsoft.com/office/drawing/2014/main" id="{10CD2434-B2D0-6096-C5A8-F2F993277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137" y="3521372"/>
            <a:ext cx="1502863" cy="15028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8ACC1FF6-CDA9-168A-8273-47340A574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98" y="6201296"/>
            <a:ext cx="2132038" cy="65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01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21336" y="184507"/>
            <a:ext cx="11288063" cy="830997"/>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While measures of </a:t>
            </a:r>
            <a:r>
              <a:rPr lang="en-GB" sz="1800" b="1" dirty="0">
                <a:solidFill>
                  <a:srgbClr val="009690"/>
                </a:solidFill>
                <a:latin typeface="Arial"/>
                <a:ea typeface="+mn-ea"/>
                <a:cs typeface="+mn-cs"/>
              </a:rPr>
              <a:t>anxiety</a:t>
            </a:r>
            <a:r>
              <a:rPr lang="en-GB" sz="1800" b="1" dirty="0">
                <a:solidFill>
                  <a:srgbClr val="5C5B5A"/>
                </a:solidFill>
                <a:latin typeface="Arial"/>
                <a:ea typeface="+mn-ea"/>
                <a:cs typeface="+mn-cs"/>
              </a:rPr>
              <a:t> have continued to remain stable over the last year, since November those </a:t>
            </a:r>
            <a:r>
              <a:rPr lang="en-GB" sz="1800" b="1" dirty="0">
                <a:solidFill>
                  <a:schemeClr val="tx1">
                    <a:lumMod val="65000"/>
                    <a:lumOff val="35000"/>
                  </a:schemeClr>
                </a:solidFill>
                <a:latin typeface="Arial"/>
                <a:ea typeface="+mn-ea"/>
                <a:cs typeface="+mn-cs"/>
              </a:rPr>
              <a:t>reporting high levels </a:t>
            </a:r>
            <a:r>
              <a:rPr lang="en-GB" sz="1800" b="1" dirty="0">
                <a:solidFill>
                  <a:srgbClr val="5C5B5A"/>
                </a:solidFill>
                <a:latin typeface="Arial"/>
                <a:ea typeface="+mn-ea"/>
                <a:cs typeface="+mn-cs"/>
              </a:rPr>
              <a:t>have fallen and those </a:t>
            </a:r>
            <a:r>
              <a:rPr lang="en-GB" sz="1800" b="1" dirty="0">
                <a:solidFill>
                  <a:schemeClr val="tx1">
                    <a:lumMod val="65000"/>
                    <a:lumOff val="35000"/>
                  </a:schemeClr>
                </a:solidFill>
                <a:latin typeface="Arial"/>
                <a:ea typeface="+mn-ea"/>
                <a:cs typeface="+mn-cs"/>
              </a:rPr>
              <a:t>reporting very low levels have </a:t>
            </a:r>
            <a:r>
              <a:rPr lang="en-GB" sz="1800" b="1" dirty="0">
                <a:solidFill>
                  <a:srgbClr val="5C5B5A"/>
                </a:solidFill>
                <a:latin typeface="Arial"/>
                <a:ea typeface="+mn-ea"/>
                <a:cs typeface="+mn-cs"/>
              </a:rPr>
              <a:t>risen slightly. Neither change is significant, but they show positive movement</a:t>
            </a:r>
          </a:p>
        </p:txBody>
      </p:sp>
      <p:sp>
        <p:nvSpPr>
          <p:cNvPr id="2" name="TextBox 1">
            <a:extLst>
              <a:ext uri="{FF2B5EF4-FFF2-40B4-BE49-F238E27FC236}">
                <a16:creationId xmlns:a16="http://schemas.microsoft.com/office/drawing/2014/main" id="{839F0CED-B7D2-4B73-86EA-C928F6CE42BA}"/>
              </a:ext>
            </a:extLst>
          </p:cNvPr>
          <p:cNvSpPr txBox="1"/>
          <p:nvPr/>
        </p:nvSpPr>
        <p:spPr>
          <a:xfrm>
            <a:off x="4457714" y="1375502"/>
            <a:ext cx="3558988"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anxious did you feel yesterday?</a:t>
            </a:r>
          </a:p>
        </p:txBody>
      </p:sp>
      <p:grpSp>
        <p:nvGrpSpPr>
          <p:cNvPr id="10" name="Group 9" descr="Line chart showing people's feelings of anxiety. 38% reported high levels of anxiety in Feb. This has fallen slightly from Nov. ">
            <a:extLst>
              <a:ext uri="{FF2B5EF4-FFF2-40B4-BE49-F238E27FC236}">
                <a16:creationId xmlns:a16="http://schemas.microsoft.com/office/drawing/2014/main" id="{3914CA34-A02D-B945-B4EB-E97E3705DDE2}"/>
              </a:ext>
            </a:extLst>
          </p:cNvPr>
          <p:cNvGrpSpPr/>
          <p:nvPr/>
        </p:nvGrpSpPr>
        <p:grpSpPr>
          <a:xfrm>
            <a:off x="1389137" y="1742718"/>
            <a:ext cx="10663060" cy="4534019"/>
            <a:chOff x="1389137" y="1742718"/>
            <a:chExt cx="10663060" cy="4534019"/>
          </a:xfrm>
        </p:grpSpPr>
        <p:graphicFrame>
          <p:nvGraphicFramePr>
            <p:cNvPr id="19" name="Chart Placeholder 20" descr="Bar chart showing people's feelings of anxiety. 41% reported high levels of anxiety in July. This has remained stable since March. ">
              <a:extLst>
                <a:ext uri="{FF2B5EF4-FFF2-40B4-BE49-F238E27FC236}">
                  <a16:creationId xmlns:a16="http://schemas.microsoft.com/office/drawing/2014/main" id="{1B3D0F48-4BF5-49E0-89D0-507AC7C4494F}"/>
                </a:ext>
              </a:extLst>
            </p:cNvPr>
            <p:cNvGraphicFramePr>
              <a:graphicFrameLocks/>
            </p:cNvGraphicFramePr>
            <p:nvPr/>
          </p:nvGraphicFramePr>
          <p:xfrm>
            <a:off x="1389137" y="3569388"/>
            <a:ext cx="10663060" cy="27073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Placeholder 20" descr="Bar chart showing people's feelings of anxiety. 41% reported high levels of anxiety in July. This has remained stable since March. ">
              <a:extLst>
                <a:ext uri="{FF2B5EF4-FFF2-40B4-BE49-F238E27FC236}">
                  <a16:creationId xmlns:a16="http://schemas.microsoft.com/office/drawing/2014/main" id="{AABF5062-E5A2-1B95-93F0-D0AF1A57CE45}"/>
                </a:ext>
              </a:extLst>
            </p:cNvPr>
            <p:cNvGraphicFramePr>
              <a:graphicFrameLocks/>
            </p:cNvGraphicFramePr>
            <p:nvPr/>
          </p:nvGraphicFramePr>
          <p:xfrm>
            <a:off x="1389137" y="3569388"/>
            <a:ext cx="10663060" cy="12529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Placeholder 20" descr="Bar chart showing people's feelings of anxiety. 41% reported high levels of anxiety in July. This has remained stable since March. ">
              <a:extLst>
                <a:ext uri="{FF2B5EF4-FFF2-40B4-BE49-F238E27FC236}">
                  <a16:creationId xmlns:a16="http://schemas.microsoft.com/office/drawing/2014/main" id="{470C1155-23F5-375E-9DA8-EAEA7C4DA013}"/>
                </a:ext>
              </a:extLst>
            </p:cNvPr>
            <p:cNvGraphicFramePr>
              <a:graphicFrameLocks/>
            </p:cNvGraphicFramePr>
            <p:nvPr/>
          </p:nvGraphicFramePr>
          <p:xfrm>
            <a:off x="1389137" y="2576761"/>
            <a:ext cx="10663060" cy="9926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Placeholder 20" descr="Bar chart showing people's feelings of anxiety. 41% reported high levels of anxiety in July. This has remained stable since March. ">
              <a:extLst>
                <a:ext uri="{FF2B5EF4-FFF2-40B4-BE49-F238E27FC236}">
                  <a16:creationId xmlns:a16="http://schemas.microsoft.com/office/drawing/2014/main" id="{AD2FBF05-E18C-0368-275F-0D23A05222C3}"/>
                </a:ext>
              </a:extLst>
            </p:cNvPr>
            <p:cNvGraphicFramePr>
              <a:graphicFrameLocks/>
            </p:cNvGraphicFramePr>
            <p:nvPr/>
          </p:nvGraphicFramePr>
          <p:xfrm>
            <a:off x="1389137" y="1742718"/>
            <a:ext cx="10663060" cy="1006237"/>
          </p:xfrm>
          <a:graphic>
            <a:graphicData uri="http://schemas.openxmlformats.org/drawingml/2006/chart">
              <c:chart xmlns:c="http://schemas.openxmlformats.org/drawingml/2006/chart" xmlns:r="http://schemas.openxmlformats.org/officeDocument/2006/relationships" r:id="rId6"/>
            </a:graphicData>
          </a:graphic>
        </p:graphicFrame>
      </p:grpSp>
      <p:sp>
        <p:nvSpPr>
          <p:cNvPr id="34" name="TextBox 33">
            <a:extLst>
              <a:ext uri="{FF2B5EF4-FFF2-40B4-BE49-F238E27FC236}">
                <a16:creationId xmlns:a16="http://schemas.microsoft.com/office/drawing/2014/main" id="{0A16C70B-1B7D-42BA-A852-239B307B5B00}"/>
              </a:ext>
              <a:ext uri="{C183D7F6-B498-43B3-948B-1728B52AA6E4}">
                <adec:decorative xmlns:adec="http://schemas.microsoft.com/office/drawing/2017/decorative" val="1"/>
              </a:ext>
            </a:extLst>
          </p:cNvPr>
          <p:cNvSpPr txBox="1"/>
          <p:nvPr/>
        </p:nvSpPr>
        <p:spPr>
          <a:xfrm>
            <a:off x="260805" y="2203732"/>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(6-10)</a:t>
            </a:r>
          </a:p>
        </p:txBody>
      </p:sp>
      <p:sp>
        <p:nvSpPr>
          <p:cNvPr id="35" name="TextBox 34">
            <a:extLst>
              <a:ext uri="{FF2B5EF4-FFF2-40B4-BE49-F238E27FC236}">
                <a16:creationId xmlns:a16="http://schemas.microsoft.com/office/drawing/2014/main" id="{E06DCCED-D8D6-4607-B19B-ACA86C88D7CA}"/>
              </a:ext>
              <a:ext uri="{C183D7F6-B498-43B3-948B-1728B52AA6E4}">
                <adec:decorative xmlns:adec="http://schemas.microsoft.com/office/drawing/2017/decorative" val="1"/>
              </a:ext>
            </a:extLst>
          </p:cNvPr>
          <p:cNvSpPr txBox="1"/>
          <p:nvPr/>
        </p:nvSpPr>
        <p:spPr>
          <a:xfrm>
            <a:off x="239369" y="2891809"/>
            <a:ext cx="1149768"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(4-5)</a:t>
            </a:r>
          </a:p>
        </p:txBody>
      </p:sp>
      <p:sp>
        <p:nvSpPr>
          <p:cNvPr id="18" name="TextBox 17">
            <a:extLst>
              <a:ext uri="{FF2B5EF4-FFF2-40B4-BE49-F238E27FC236}">
                <a16:creationId xmlns:a16="http://schemas.microsoft.com/office/drawing/2014/main" id="{6B0DA277-4979-459F-93E2-47B1A800B0D4}"/>
              </a:ext>
              <a:ext uri="{C183D7F6-B498-43B3-948B-1728B52AA6E4}">
                <adec:decorative xmlns:adec="http://schemas.microsoft.com/office/drawing/2017/decorative" val="1"/>
              </a:ext>
            </a:extLst>
          </p:cNvPr>
          <p:cNvSpPr txBox="1"/>
          <p:nvPr/>
        </p:nvSpPr>
        <p:spPr>
          <a:xfrm>
            <a:off x="298746" y="3859664"/>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(2-3)</a:t>
            </a:r>
          </a:p>
        </p:txBody>
      </p:sp>
      <p:sp>
        <p:nvSpPr>
          <p:cNvPr id="37" name="TextBox 36">
            <a:extLst>
              <a:ext uri="{FF2B5EF4-FFF2-40B4-BE49-F238E27FC236}">
                <a16:creationId xmlns:a16="http://schemas.microsoft.com/office/drawing/2014/main" id="{C73B4353-DCDA-493D-9B53-F8628DEE39D6}"/>
              </a:ext>
              <a:ext uri="{C183D7F6-B498-43B3-948B-1728B52AA6E4}">
                <adec:decorative xmlns:adec="http://schemas.microsoft.com/office/drawing/2017/decorative" val="1"/>
              </a:ext>
            </a:extLst>
          </p:cNvPr>
          <p:cNvSpPr txBox="1"/>
          <p:nvPr/>
        </p:nvSpPr>
        <p:spPr>
          <a:xfrm>
            <a:off x="267434" y="4672451"/>
            <a:ext cx="1153016"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low (0-1)</a:t>
            </a:r>
          </a:p>
        </p:txBody>
      </p:sp>
      <p:grpSp>
        <p:nvGrpSpPr>
          <p:cNvPr id="11" name="Group 10" descr="Up and Down arrows to signify when a statistic is significantly higher or lower than the Greater Manchester Residents.">
            <a:extLst>
              <a:ext uri="{FF2B5EF4-FFF2-40B4-BE49-F238E27FC236}">
                <a16:creationId xmlns:a16="http://schemas.microsoft.com/office/drawing/2014/main" id="{0CDBB72D-8789-9C94-CE7C-F00A150546F3}"/>
              </a:ext>
            </a:extLst>
          </p:cNvPr>
          <p:cNvGrpSpPr/>
          <p:nvPr/>
        </p:nvGrpSpPr>
        <p:grpSpPr>
          <a:xfrm>
            <a:off x="575408" y="5999738"/>
            <a:ext cx="5976353" cy="276999"/>
            <a:chOff x="575408" y="5999738"/>
            <a:chExt cx="5976353" cy="276999"/>
          </a:xfrm>
        </p:grpSpPr>
        <p:sp>
          <p:nvSpPr>
            <p:cNvPr id="5" name="Arrow: Down 4">
              <a:extLst>
                <a:ext uri="{FF2B5EF4-FFF2-40B4-BE49-F238E27FC236}">
                  <a16:creationId xmlns:a16="http://schemas.microsoft.com/office/drawing/2014/main" id="{027BF022-3704-706C-4923-0EC859E650C8}"/>
                </a:ext>
              </a:extLst>
            </p:cNvPr>
            <p:cNvSpPr/>
            <p:nvPr/>
          </p:nvSpPr>
          <p:spPr>
            <a:xfrm rot="10800000">
              <a:off x="575408" y="603960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78A96FCE-A82B-1209-E271-F0BAAE5BDE42}"/>
                </a:ext>
              </a:extLst>
            </p:cNvPr>
            <p:cNvSpPr txBox="1"/>
            <p:nvPr/>
          </p:nvSpPr>
          <p:spPr>
            <a:xfrm>
              <a:off x="940225" y="599973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sp>
          <p:nvSpPr>
            <p:cNvPr id="3" name="Arrow: Down 2">
              <a:extLst>
                <a:ext uri="{FF2B5EF4-FFF2-40B4-BE49-F238E27FC236}">
                  <a16:creationId xmlns:a16="http://schemas.microsoft.com/office/drawing/2014/main" id="{4CEA9480-E085-C9D2-CE5B-498D632E470B}"/>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9249"/>
            <a:ext cx="10813340"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A2. Where 0 is “not at all” and 10 is “completely”…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a:t>
            </a:r>
            <a:r>
              <a:rPr lang="en-GB" sz="1000">
                <a:solidFill>
                  <a:srgbClr val="FFFFFF">
                    <a:lumMod val="50000"/>
                  </a:srgbClr>
                </a:solidFill>
                <a:latin typeface="Arial" panose="020B0604020202020204" pitchFamily="34" charset="0"/>
                <a:cs typeface="Arial" panose="020B0604020202020204" pitchFamily="34" charset="0"/>
              </a:rPr>
              <a:t>Survey 4, 1636; Survey 5, 1470;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Survey 6, 1767, Survey 7, 1488, Survey 8, 1612, Survey 9, 1560, Survey 10, 1546, Survey 11, 1460</a:t>
            </a:r>
          </a:p>
        </p:txBody>
      </p:sp>
      <p:sp>
        <p:nvSpPr>
          <p:cNvPr id="24" name="Slide Number Placeholder 4">
            <a:extLst>
              <a:ext uri="{FF2B5EF4-FFF2-40B4-BE49-F238E27FC236}">
                <a16:creationId xmlns:a16="http://schemas.microsoft.com/office/drawing/2014/main" id="{9263DD61-DD41-4140-8EF8-C85CB8CDAD5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547784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449F2028-4CEE-5A12-B3A6-0EEED010B720}"/>
              </a:ext>
            </a:extLst>
          </p:cNvPr>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Those who are more likely to have </a:t>
            </a:r>
            <a:r>
              <a:rPr lang="en-GB" sz="1800" b="1">
                <a:solidFill>
                  <a:srgbClr val="009690"/>
                </a:solidFill>
                <a:latin typeface="Arial"/>
                <a:ea typeface="+mn-ea"/>
                <a:cs typeface="+mn-cs"/>
              </a:rPr>
              <a:t>low levels of life satisfaction and high levels of anxiety </a:t>
            </a:r>
            <a:r>
              <a:rPr lang="en-GB" sz="1800" b="1">
                <a:solidFill>
                  <a:srgbClr val="5C5B5A"/>
                </a:solidFill>
                <a:latin typeface="Arial"/>
                <a:ea typeface="+mn-ea"/>
                <a:cs typeface="+mn-cs"/>
              </a:rPr>
              <a:t>include those in financially vulnerable situations and those with long term health conditions</a:t>
            </a:r>
          </a:p>
        </p:txBody>
      </p:sp>
      <p:sp>
        <p:nvSpPr>
          <p:cNvPr id="8" name="Text Placeholder 7">
            <a:extLst>
              <a:ext uri="{FF2B5EF4-FFF2-40B4-BE49-F238E27FC236}">
                <a16:creationId xmlns:a16="http://schemas.microsoft.com/office/drawing/2014/main" id="{CA4B96AC-7507-17B4-5286-3A3BEE1B746F}"/>
              </a:ext>
            </a:extLst>
          </p:cNvPr>
          <p:cNvSpPr txBox="1">
            <a:spLocks/>
          </p:cNvSpPr>
          <p:nvPr/>
        </p:nvSpPr>
        <p:spPr>
          <a:xfrm>
            <a:off x="585288"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a:ln>
                  <a:noFill/>
                </a:ln>
                <a:solidFill>
                  <a:schemeClr val="bg1"/>
                </a:solidFill>
                <a:effectLst/>
                <a:uLnTx/>
                <a:uFillTx/>
                <a:latin typeface="Arial"/>
                <a:cs typeface="Arial"/>
              </a:rPr>
              <a:t>% with higher levels of ‘low’ life satisfaction compared to GM average (14%)*:</a:t>
            </a:r>
          </a:p>
        </p:txBody>
      </p:sp>
      <p:sp>
        <p:nvSpPr>
          <p:cNvPr id="9" name="Text Placeholder 4">
            <a:extLst>
              <a:ext uri="{FF2B5EF4-FFF2-40B4-BE49-F238E27FC236}">
                <a16:creationId xmlns:a16="http://schemas.microsoft.com/office/drawing/2014/main" id="{450F37F1-3B2D-71FA-66A9-C7F960E7FBD3}"/>
              </a:ext>
            </a:extLst>
          </p:cNvPr>
          <p:cNvSpPr txBox="1">
            <a:spLocks/>
          </p:cNvSpPr>
          <p:nvPr/>
        </p:nvSpPr>
        <p:spPr>
          <a:xfrm>
            <a:off x="586006" y="1352647"/>
            <a:ext cx="5400000" cy="4607827"/>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009690"/>
                </a:solidFill>
                <a:effectLst/>
                <a:uLnTx/>
                <a:uFillTx/>
                <a:latin typeface="Arial"/>
                <a:cs typeface="Arial"/>
              </a:rPr>
              <a:t>Demographics:</a:t>
            </a:r>
            <a:endParaRPr lang="en-GB" sz="1200" b="1" i="0" u="none" strike="noStrike" kern="1200" cap="none" spc="0" normalizeH="0" baseline="0" noProof="0">
              <a:ln>
                <a:noFill/>
              </a:ln>
              <a:solidFill>
                <a:srgbClr val="009690"/>
              </a:solidFill>
              <a:effectLst/>
              <a:uLnTx/>
              <a:uFillTx/>
              <a:latin typeface="Arial"/>
              <a:cs typeface="Arial"/>
            </a:endParaRP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with a disability (28%) including those with mental ill health (42%), a mobility disability (23%), a learning disability (24%), or another disability (28%)</a:t>
            </a:r>
          </a:p>
          <a:p>
            <a:pPr>
              <a:spcAft>
                <a:spcPts val="400"/>
              </a:spcAft>
              <a:defRPr/>
            </a:pPr>
            <a:r>
              <a:rPr lang="en-GB" sz="1200">
                <a:solidFill>
                  <a:srgbClr val="5C5B5A"/>
                </a:solidFill>
                <a:latin typeface="Arial"/>
                <a:cs typeface="Arial"/>
              </a:rPr>
              <a:t>Those with mixed ethnicity (29%)</a:t>
            </a:r>
          </a:p>
          <a:p>
            <a:pPr>
              <a:spcAft>
                <a:spcPts val="400"/>
              </a:spcAft>
              <a:defRPr/>
            </a:pPr>
            <a:r>
              <a:rPr lang="en-GB" sz="1200">
                <a:solidFill>
                  <a:srgbClr val="5C5B5A"/>
                </a:solidFill>
                <a:latin typeface="Arial"/>
                <a:cs typeface="Arial"/>
              </a:rPr>
              <a:t>Those who are not heterosexual (21%)</a:t>
            </a: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aged 45-54 (18%)</a:t>
            </a:r>
          </a:p>
          <a:p>
            <a:pPr marL="171450" indent="-171450">
              <a:spcAft>
                <a:spcPts val="400"/>
              </a:spcAft>
              <a:buFont typeface="Arial" panose="020B0604020202020204" pitchFamily="34" charset="0"/>
              <a:buChar char="•"/>
              <a:defRPr/>
            </a:pPr>
            <a:endParaRPr lang="en-GB" sz="1200">
              <a:solidFill>
                <a:srgbClr val="5C5B5A"/>
              </a:solidFill>
              <a:latin typeface="Arial"/>
              <a:cs typeface="Arial"/>
            </a:endParaRPr>
          </a:p>
          <a:p>
            <a:pPr marL="0" indent="0">
              <a:spcAft>
                <a:spcPts val="400"/>
              </a:spcAft>
              <a:buNone/>
              <a:defRPr/>
            </a:pPr>
            <a:r>
              <a:rPr kumimoji="0" lang="en-GB" sz="1200" b="1" i="0" u="none" strike="noStrike" kern="1200" cap="none" spc="0" normalizeH="0" baseline="0" noProof="0">
                <a:ln>
                  <a:noFill/>
                </a:ln>
                <a:solidFill>
                  <a:srgbClr val="009690"/>
                </a:solidFill>
                <a:effectLst/>
                <a:uLnTx/>
                <a:uFillTx/>
                <a:latin typeface="Arial"/>
                <a:cs typeface="Arial"/>
              </a:rPr>
              <a:t>Individual and/or family circumstance:</a:t>
            </a:r>
            <a:endParaRPr lang="en-GB" sz="120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with low levels of happiness (59%)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not in work due to ill health or disability (41%)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Respondents who are financially vulnerable (27%)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with a physical or mental condition lasting longer than 12 months (24%), specifically those whose condition reduces their ability to do activities a lot (34%)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with high anxiety (23%)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rent their home (21%)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in single person households (20%)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earning up to £15,599 (20%)</a:t>
            </a:r>
          </a:p>
          <a:p>
            <a:pPr>
              <a:spcAft>
                <a:spcPts val="400"/>
              </a:spcAft>
              <a:defRPr/>
            </a:pPr>
            <a:r>
              <a:rPr lang="en-GB" sz="1200">
                <a:solidFill>
                  <a:srgbClr val="5C5B5A"/>
                </a:solidFill>
                <a:latin typeface="Arial"/>
                <a:cs typeface="Arial"/>
              </a:rPr>
              <a:t>Those not in employment (17%)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7">
            <a:extLst>
              <a:ext uri="{FF2B5EF4-FFF2-40B4-BE49-F238E27FC236}">
                <a16:creationId xmlns:a16="http://schemas.microsoft.com/office/drawing/2014/main" id="{BE79A8E9-64E5-A3D8-F20A-F0F44542550A}"/>
              </a:ext>
            </a:extLst>
          </p:cNvPr>
          <p:cNvSpPr txBox="1">
            <a:spLocks/>
          </p:cNvSpPr>
          <p:nvPr/>
        </p:nvSpPr>
        <p:spPr>
          <a:xfrm>
            <a:off x="6206302"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a:ln>
                  <a:noFill/>
                </a:ln>
                <a:solidFill>
                  <a:schemeClr val="bg1"/>
                </a:solidFill>
                <a:effectLst/>
                <a:uLnTx/>
                <a:uFillTx/>
                <a:latin typeface="Arial"/>
                <a:cs typeface="Arial"/>
              </a:rPr>
              <a:t>% </a:t>
            </a:r>
            <a:r>
              <a:rPr lang="en-GB" b="1">
                <a:solidFill>
                  <a:schemeClr val="bg1"/>
                </a:solidFill>
                <a:latin typeface="Arial"/>
                <a:cs typeface="Arial"/>
              </a:rPr>
              <a:t>who felt ‘highly anxious’ </a:t>
            </a:r>
            <a:r>
              <a:rPr kumimoji="0" lang="en-GB" b="1" i="0" u="none" strike="noStrike" kern="1200" cap="none" spc="0" normalizeH="0" baseline="0" noProof="0">
                <a:ln>
                  <a:noFill/>
                </a:ln>
                <a:solidFill>
                  <a:schemeClr val="bg1"/>
                </a:solidFill>
                <a:effectLst/>
                <a:uLnTx/>
                <a:uFillTx/>
                <a:latin typeface="Arial"/>
                <a:cs typeface="Arial"/>
              </a:rPr>
              <a:t>compared to GM average (40%) is higher among*:</a:t>
            </a:r>
          </a:p>
        </p:txBody>
      </p:sp>
      <p:sp>
        <p:nvSpPr>
          <p:cNvPr id="11" name="Text Placeholder 4">
            <a:extLst>
              <a:ext uri="{FF2B5EF4-FFF2-40B4-BE49-F238E27FC236}">
                <a16:creationId xmlns:a16="http://schemas.microsoft.com/office/drawing/2014/main" id="{B4CE1FF6-873A-A3A9-52C3-D0A9307AEB87}"/>
              </a:ext>
            </a:extLst>
          </p:cNvPr>
          <p:cNvSpPr txBox="1">
            <a:spLocks/>
          </p:cNvSpPr>
          <p:nvPr/>
        </p:nvSpPr>
        <p:spPr>
          <a:xfrm>
            <a:off x="6209414" y="1352647"/>
            <a:ext cx="5400000" cy="4607827"/>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a:ln>
                  <a:noFill/>
                </a:ln>
                <a:solidFill>
                  <a:srgbClr val="009690"/>
                </a:solidFill>
                <a:effectLst/>
                <a:uLnTx/>
                <a:uFillTx/>
                <a:latin typeface="Arial"/>
                <a:cs typeface="Arial"/>
              </a:rPr>
              <a:t>Demographics:</a:t>
            </a:r>
            <a:r>
              <a:rPr lang="en-GB" sz="1200" b="1">
                <a:solidFill>
                  <a:srgbClr val="009690"/>
                </a:solidFill>
                <a:latin typeface="Arial"/>
                <a:cs typeface="Arial"/>
              </a:rPr>
              <a:t> </a:t>
            </a:r>
            <a:endParaRPr lang="en-GB" sz="1200">
              <a:solidFill>
                <a:srgbClr val="009690"/>
              </a:solidFill>
              <a:latin typeface="Arial"/>
              <a:cs typeface="Arial"/>
            </a:endParaRPr>
          </a:p>
          <a:p>
            <a:pPr>
              <a:spcAft>
                <a:spcPts val="400"/>
              </a:spcAft>
              <a:defRPr/>
            </a:pPr>
            <a:r>
              <a:rPr lang="en-GB" sz="1200">
                <a:solidFill>
                  <a:srgbClr val="5C5B5A"/>
                </a:solidFill>
                <a:latin typeface="Arial"/>
                <a:cs typeface="Arial"/>
              </a:rPr>
              <a:t>Those with a disability (56%) including those with mental ill health (71%), a learning disability (59%), a mobility disability (48%) or another disability (55%)</a:t>
            </a:r>
          </a:p>
          <a:p>
            <a:pPr>
              <a:spcAft>
                <a:spcPts val="400"/>
              </a:spcAft>
              <a:defRPr/>
            </a:pPr>
            <a:r>
              <a:rPr lang="en-GB" sz="1200">
                <a:solidFill>
                  <a:srgbClr val="5C5B5A"/>
                </a:solidFill>
                <a:latin typeface="Arial"/>
                <a:cs typeface="Arial"/>
              </a:rPr>
              <a:t>Those aged 16-24 (51%) or 25-44 (46%)</a:t>
            </a:r>
          </a:p>
          <a:p>
            <a:pPr>
              <a:spcAft>
                <a:spcPts val="400"/>
              </a:spcAft>
              <a:defRPr/>
            </a:pPr>
            <a:r>
              <a:rPr lang="en-GB" sz="1200">
                <a:solidFill>
                  <a:srgbClr val="5C5B5A"/>
                </a:solidFill>
                <a:latin typeface="Arial"/>
                <a:cs typeface="Arial"/>
              </a:rPr>
              <a:t>Those who are in a racially minoritised community (48%)</a:t>
            </a:r>
          </a:p>
          <a:p>
            <a:pPr>
              <a:spcAft>
                <a:spcPts val="400"/>
              </a:spcAft>
              <a:defRPr/>
            </a:pPr>
            <a:r>
              <a:rPr lang="en-GB" sz="1200">
                <a:solidFill>
                  <a:srgbClr val="5C5B5A"/>
                </a:solidFill>
                <a:latin typeface="Arial"/>
                <a:cs typeface="Arial"/>
              </a:rPr>
              <a:t>Those who are not heterosexual (48%)</a:t>
            </a:r>
          </a:p>
          <a:p>
            <a:pPr marL="0" indent="0">
              <a:spcAft>
                <a:spcPts val="400"/>
              </a:spcAft>
              <a:buNone/>
              <a:defRPr/>
            </a:pPr>
            <a:endParaRPr lang="en-GB" sz="1200">
              <a:solidFill>
                <a:srgbClr val="5C5B5A"/>
              </a:solidFill>
              <a:latin typeface="Arial"/>
              <a:cs typeface="Arial"/>
            </a:endParaRPr>
          </a:p>
          <a:p>
            <a:pPr marL="0" marR="0" lvl="0" indent="0" defTabSz="914400" rtl="0" eaLnBrk="1" fontAlgn="auto" latinLnBrk="0" hangingPunct="1">
              <a:lnSpc>
                <a:spcPct val="100000"/>
              </a:lnSpc>
              <a:spcBef>
                <a:spcPts val="0"/>
              </a:spcBef>
              <a:spcAft>
                <a:spcPts val="400"/>
              </a:spcAft>
              <a:buClrTx/>
              <a:buSzTx/>
              <a:buNone/>
              <a:tabLst/>
              <a:defRPr/>
            </a:pPr>
            <a:r>
              <a:rPr lang="en-GB" sz="1200" b="1">
                <a:solidFill>
                  <a:srgbClr val="009690"/>
                </a:solidFill>
                <a:latin typeface="Arial"/>
                <a:cs typeface="Arial"/>
              </a:rPr>
              <a:t>Individual and/or family circumstance:</a:t>
            </a:r>
          </a:p>
          <a:p>
            <a:pPr>
              <a:spcAft>
                <a:spcPts val="400"/>
              </a:spcAft>
              <a:defRPr/>
            </a:pPr>
            <a:r>
              <a:rPr lang="en-GB" sz="1200">
                <a:solidFill>
                  <a:srgbClr val="5C5B5A"/>
                </a:solidFill>
                <a:latin typeface="Arial"/>
                <a:cs typeface="Arial"/>
              </a:rPr>
              <a:t>Those with a physical or mental condition lasting longer than 12 months (51%), specifically those whose condition reduces their ability to do activities a lot (60%)</a:t>
            </a:r>
          </a:p>
          <a:p>
            <a:pPr>
              <a:spcAft>
                <a:spcPts val="400"/>
              </a:spcAft>
              <a:defRPr/>
            </a:pPr>
            <a:r>
              <a:rPr lang="en-GB" sz="1200">
                <a:solidFill>
                  <a:srgbClr val="5C5B5A"/>
                </a:solidFill>
                <a:latin typeface="Arial"/>
                <a:cs typeface="Arial"/>
              </a:rPr>
              <a:t>Those not in work due to ill health or disability (66%)</a:t>
            </a:r>
          </a:p>
          <a:p>
            <a:pPr>
              <a:spcAft>
                <a:spcPts val="400"/>
              </a:spcAft>
              <a:defRPr/>
            </a:pPr>
            <a:r>
              <a:rPr lang="en-GB" sz="1200">
                <a:solidFill>
                  <a:srgbClr val="5C5B5A"/>
                </a:solidFill>
                <a:latin typeface="Arial"/>
                <a:cs typeface="Arial"/>
              </a:rPr>
              <a:t>Those who are financially vulnerable (52%)</a:t>
            </a:r>
          </a:p>
          <a:p>
            <a:pPr>
              <a:spcAft>
                <a:spcPts val="400"/>
              </a:spcAft>
              <a:defRPr/>
            </a:pPr>
            <a:r>
              <a:rPr lang="en-GB" sz="1200">
                <a:solidFill>
                  <a:srgbClr val="5C5B5A"/>
                </a:solidFill>
                <a:latin typeface="Arial"/>
                <a:cs typeface="Arial"/>
              </a:rPr>
              <a:t>Those studying at university (51%)</a:t>
            </a:r>
          </a:p>
          <a:p>
            <a:pPr>
              <a:spcAft>
                <a:spcPts val="400"/>
              </a:spcAft>
              <a:defRPr/>
            </a:pPr>
            <a:r>
              <a:rPr lang="en-GB" sz="1200">
                <a:solidFill>
                  <a:srgbClr val="5C5B5A"/>
                </a:solidFill>
                <a:latin typeface="Arial"/>
                <a:cs typeface="Arial"/>
              </a:rPr>
              <a:t>Those earning up to £15,599 (49%)</a:t>
            </a:r>
          </a:p>
          <a:p>
            <a:pPr>
              <a:spcAft>
                <a:spcPts val="400"/>
              </a:spcAft>
              <a:defRPr/>
            </a:pPr>
            <a:r>
              <a:rPr lang="en-GB" sz="1200">
                <a:solidFill>
                  <a:srgbClr val="5C5B5A"/>
                </a:solidFill>
                <a:latin typeface="Arial"/>
                <a:cs typeface="Arial"/>
              </a:rPr>
              <a:t>Those renting their home (49%)</a:t>
            </a:r>
          </a:p>
          <a:p>
            <a:pPr>
              <a:spcAft>
                <a:spcPts val="400"/>
              </a:spcAft>
              <a:defRPr/>
            </a:pPr>
            <a:r>
              <a:rPr lang="en-GB" sz="1200">
                <a:solidFill>
                  <a:srgbClr val="5C5B5A"/>
                </a:solidFill>
                <a:latin typeface="Arial"/>
                <a:cs typeface="Arial"/>
              </a:rPr>
              <a:t>Those who currently have caring responsibilities (45%)</a:t>
            </a:r>
          </a:p>
          <a:p>
            <a:pPr>
              <a:spcAft>
                <a:spcPts val="400"/>
              </a:spcAft>
              <a:defRPr/>
            </a:pPr>
            <a:r>
              <a:rPr lang="en-GB" sz="1200">
                <a:solidFill>
                  <a:srgbClr val="5C5B5A"/>
                </a:solidFill>
                <a:latin typeface="Arial"/>
                <a:cs typeface="Arial"/>
              </a:rPr>
              <a:t>Those with children in education (44%)</a:t>
            </a:r>
          </a:p>
          <a:p>
            <a:pPr>
              <a:spcAft>
                <a:spcPts val="400"/>
              </a:spcAft>
              <a:defRPr/>
            </a:pPr>
            <a:endParaRPr lang="en-GB" sz="1200">
              <a:solidFill>
                <a:srgbClr val="5C5B5A"/>
              </a:solidFill>
              <a:latin typeface="Arial"/>
              <a:cs typeface="Arial"/>
            </a:endParaRPr>
          </a:p>
          <a:p>
            <a:pPr>
              <a:spcAft>
                <a:spcPts val="400"/>
              </a:spcAft>
              <a:defRPr/>
            </a:pPr>
            <a:endParaRPr lang="en-GB" sz="1200">
              <a:solidFill>
                <a:srgbClr val="5C5B5A"/>
              </a:solidFill>
              <a:latin typeface="Arial"/>
              <a:cs typeface="Arial"/>
            </a:endParaRPr>
          </a:p>
          <a:p>
            <a:pPr marL="0" marR="0" lvl="0" indent="0" defTabSz="914400" rtl="0" eaLnBrk="1" fontAlgn="auto" latinLnBrk="0" hangingPunct="1">
              <a:lnSpc>
                <a:spcPct val="100000"/>
              </a:lnSpc>
              <a:spcBef>
                <a:spcPts val="0"/>
              </a:spcBef>
              <a:spcAft>
                <a:spcPts val="400"/>
              </a:spcAft>
              <a:buClrTx/>
              <a:buSzTx/>
              <a:buNone/>
              <a:tabLst/>
              <a:defRPr/>
            </a:pPr>
            <a:endParaRPr lang="en-GB" sz="1200" b="1">
              <a:solidFill>
                <a:srgbClr val="009690"/>
              </a:solidFill>
              <a:latin typeface="Arial"/>
              <a:cs typeface="Arial"/>
            </a:endParaRP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highlight>
                <a:srgbClr val="FFFF00"/>
              </a:highlight>
              <a:latin typeface="Arial"/>
              <a:cs typeface="Arial"/>
            </a:endParaRP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highlight>
                <a:srgbClr val="FFFF00"/>
              </a:highlight>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 name="Text Placeholder 1">
            <a:extLst>
              <a:ext uri="{FF2B5EF4-FFF2-40B4-BE49-F238E27FC236}">
                <a16:creationId xmlns:a16="http://schemas.microsoft.com/office/drawing/2014/main" id="{370A605A-28E8-8E5F-237B-1B3A0B6F859F}"/>
              </a:ext>
            </a:extLst>
          </p:cNvPr>
          <p:cNvSpPr txBox="1">
            <a:spLocks noGrp="1"/>
          </p:cNvSpPr>
          <p:nvPr>
            <p:ph type="body" sz="quarter" idx="11"/>
          </p:nvPr>
        </p:nvSpPr>
        <p:spPr>
          <a:xfrm>
            <a:off x="302988" y="5915277"/>
            <a:ext cx="4743145" cy="239298"/>
          </a:xfrm>
          <a:prstGeom prst="rect">
            <a:avLst/>
          </a:prstGeom>
          <a:noFill/>
        </p:spPr>
        <p:txBody>
          <a:bodyPr vert="horz" wrap="square" lIns="91440" tIns="45720" rIns="91440" bIns="45720" rtlCol="0" anchor="t">
            <a:spAutoFit/>
          </a:bodyPr>
          <a:lstStyle/>
          <a:p>
            <a:r>
              <a:rPr lang="en-GB" sz="1000">
                <a:solidFill>
                  <a:schemeClr val="bg1">
                    <a:lumMod val="50000"/>
                  </a:schemeClr>
                </a:solidFill>
                <a:latin typeface="Arial"/>
                <a:cs typeface="Arial"/>
              </a:rPr>
              <a:t> * Subgroup analysis uses merged data from S9, 10 and 11 combined</a:t>
            </a:r>
            <a:endParaRPr lang="en-GB" sz="1000">
              <a:solidFill>
                <a:schemeClr val="bg1">
                  <a:lumMod val="50000"/>
                </a:schemeClr>
              </a:solidFill>
              <a:latin typeface="Arial" panose="020B0604020202020204" pitchFamily="34" charset="0"/>
              <a:cs typeface="Arial" panose="020B0604020202020204" pitchFamily="34" charset="0"/>
            </a:endParaRPr>
          </a:p>
        </p:txBody>
      </p:sp>
      <p:sp>
        <p:nvSpPr>
          <p:cNvPr id="3" name="Footer Placeholder 4">
            <a:extLst>
              <a:ext uri="{FF2B5EF4-FFF2-40B4-BE49-F238E27FC236}">
                <a16:creationId xmlns:a16="http://schemas.microsoft.com/office/drawing/2014/main" id="{8910D59F-75A6-C05E-BD6A-51B76EC082F0}"/>
              </a:ext>
            </a:extLst>
          </p:cNvPr>
          <p:cNvSpPr txBox="1">
            <a:spLocks/>
          </p:cNvSpPr>
          <p:nvPr/>
        </p:nvSpPr>
        <p:spPr>
          <a:xfrm>
            <a:off x="443111" y="6199317"/>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A1. Where 0 is “not at all” and 10 is “completely”… A2. Where 0 is “not at all” and 10 is “completely”… Unweighted base: Greater Manchester Residents Surveys 9-11, 4566</a:t>
            </a:r>
          </a:p>
        </p:txBody>
      </p:sp>
    </p:spTree>
    <p:custDataLst>
      <p:tags r:id="rId1"/>
    </p:custDataLst>
    <p:extLst>
      <p:ext uri="{BB962C8B-B14F-4D97-AF65-F5344CB8AC3E}">
        <p14:creationId xmlns:p14="http://schemas.microsoft.com/office/powerpoint/2010/main" val="256566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288063" cy="553998"/>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2 in 3 </a:t>
            </a:r>
            <a:r>
              <a:rPr lang="en-GB" sz="1800" b="1" dirty="0">
                <a:solidFill>
                  <a:schemeClr val="tx1">
                    <a:lumMod val="65000"/>
                    <a:lumOff val="35000"/>
                  </a:schemeClr>
                </a:solidFill>
                <a:latin typeface="Arial"/>
                <a:ea typeface="+mn-ea"/>
                <a:cs typeface="+mn-cs"/>
              </a:rPr>
              <a:t>respondents feel very highly or highly that the </a:t>
            </a:r>
            <a:r>
              <a:rPr lang="en-GB" sz="1800" b="1" dirty="0">
                <a:solidFill>
                  <a:srgbClr val="009690"/>
                </a:solidFill>
                <a:latin typeface="Arial"/>
                <a:ea typeface="+mn-ea"/>
                <a:cs typeface="+mn-cs"/>
              </a:rPr>
              <a:t>things they do in life are worthwhile. </a:t>
            </a:r>
            <a:r>
              <a:rPr lang="en-GB" sz="1800" b="1" dirty="0">
                <a:solidFill>
                  <a:schemeClr val="tx1">
                    <a:lumMod val="65000"/>
                    <a:lumOff val="35000"/>
                  </a:schemeClr>
                </a:solidFill>
                <a:latin typeface="Arial"/>
                <a:ea typeface="+mn-ea"/>
                <a:cs typeface="+mn-cs"/>
              </a:rPr>
              <a:t>But disabled respondents and those aged 16-24 are less likely to feel that this is the case</a:t>
            </a:r>
            <a:endParaRPr lang="en-GB" sz="1800" b="1" dirty="0">
              <a:solidFill>
                <a:schemeClr val="tx1">
                  <a:lumMod val="65000"/>
                  <a:lumOff val="35000"/>
                </a:schemeClr>
              </a:solidFill>
              <a:latin typeface="Arial"/>
              <a:ea typeface="+mn-ea"/>
              <a:cs typeface="Arial"/>
            </a:endParaRPr>
          </a:p>
        </p:txBody>
      </p:sp>
      <p:sp>
        <p:nvSpPr>
          <p:cNvPr id="27" name="TextBox 26">
            <a:extLst>
              <a:ext uri="{FF2B5EF4-FFF2-40B4-BE49-F238E27FC236}">
                <a16:creationId xmlns:a16="http://schemas.microsoft.com/office/drawing/2014/main" id="{8F4A9E68-6AB0-4D51-AE80-1E43340FC2A7}"/>
              </a:ext>
            </a:extLst>
          </p:cNvPr>
          <p:cNvSpPr txBox="1"/>
          <p:nvPr/>
        </p:nvSpPr>
        <p:spPr>
          <a:xfrm>
            <a:off x="2379500" y="1008386"/>
            <a:ext cx="6616718"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are the things you do in your life worthwhile?</a:t>
            </a:r>
          </a:p>
        </p:txBody>
      </p:sp>
      <p:sp>
        <p:nvSpPr>
          <p:cNvPr id="7" name="Content Placeholder 32">
            <a:extLst>
              <a:ext uri="{FF2B5EF4-FFF2-40B4-BE49-F238E27FC236}">
                <a16:creationId xmlns:a16="http://schemas.microsoft.com/office/drawing/2014/main" id="{F1CBA902-B9F8-2EBC-FAE5-39C587433DC6}"/>
              </a:ext>
            </a:extLst>
          </p:cNvPr>
          <p:cNvSpPr txBox="1">
            <a:spLocks/>
          </p:cNvSpPr>
          <p:nvPr/>
        </p:nvSpPr>
        <p:spPr>
          <a:xfrm>
            <a:off x="9605699" y="1727103"/>
            <a:ext cx="2397429" cy="3403794"/>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u="none" strike="noStrike" kern="1200" cap="none" spc="0" normalizeH="0" baseline="0" noProof="0">
                <a:ln>
                  <a:noFill/>
                </a:ln>
                <a:solidFill>
                  <a:srgbClr val="5C5B5A"/>
                </a:solidFill>
                <a:effectLst/>
                <a:uLnTx/>
                <a:uFillTx/>
                <a:latin typeface="Arial"/>
                <a:cs typeface="Arial"/>
              </a:rPr>
              <a:t>% </a:t>
            </a:r>
            <a:r>
              <a:rPr lang="en-GB" sz="1200" b="1">
                <a:solidFill>
                  <a:srgbClr val="5C5B5A"/>
                </a:solidFill>
                <a:latin typeface="Arial"/>
                <a:cs typeface="Arial"/>
              </a:rPr>
              <a:t>who felt that their life was not at all worthwhile c</a:t>
            </a:r>
            <a:r>
              <a:rPr kumimoji="0" lang="en-GB" sz="1200" b="1" i="0" u="none" strike="noStrike" kern="1200" cap="none" spc="0" normalizeH="0" baseline="0" noProof="0" err="1">
                <a:ln>
                  <a:noFill/>
                </a:ln>
                <a:solidFill>
                  <a:srgbClr val="5C5B5A"/>
                </a:solidFill>
                <a:effectLst/>
                <a:uLnTx/>
                <a:uFillTx/>
                <a:latin typeface="Arial"/>
                <a:cs typeface="Arial"/>
              </a:rPr>
              <a:t>ompared</a:t>
            </a:r>
            <a:r>
              <a:rPr kumimoji="0" lang="en-GB" sz="1200" b="1" i="0" u="none" strike="noStrike" kern="1200" cap="none" spc="0" normalizeH="0" baseline="0" noProof="0">
                <a:ln>
                  <a:noFill/>
                </a:ln>
                <a:solidFill>
                  <a:srgbClr val="5C5B5A"/>
                </a:solidFill>
                <a:effectLst/>
                <a:uLnTx/>
                <a:uFillTx/>
                <a:latin typeface="Arial"/>
                <a:cs typeface="Arial"/>
              </a:rPr>
              <a:t> to GM average (13</a:t>
            </a:r>
            <a:r>
              <a:rPr lang="en-GB" sz="1200" b="1">
                <a:solidFill>
                  <a:srgbClr val="5C5B5A"/>
                </a:solidFill>
                <a:latin typeface="Arial"/>
                <a:cs typeface="Arial"/>
              </a:rPr>
              <a:t>%)*:</a:t>
            </a:r>
            <a:endPar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a disability (26%), including mental ill health (43%), a mobility disability (21%)</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are not heterosexual (19%)</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16-24 (19%)</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a:cs typeface="Arial"/>
              </a:rPr>
              <a:t>Those who rent their home (19%)</a:t>
            </a:r>
            <a:endParaRPr lang="en-GB" sz="1200" b="0" i="0" u="none" strike="noStrike" kern="1200" cap="none" spc="0" normalizeH="0" baseline="0" noProof="0">
              <a:ln>
                <a:noFill/>
              </a:ln>
              <a:solidFill>
                <a:srgbClr val="5C5B5A"/>
              </a:solidFill>
              <a:effectLst/>
              <a:uLnTx/>
              <a:uFillTx/>
              <a:latin typeface="Arial"/>
              <a:cs typeface="Arial"/>
            </a:endParaRPr>
          </a:p>
        </p:txBody>
      </p:sp>
      <p:sp>
        <p:nvSpPr>
          <p:cNvPr id="10" name="TextBox 9">
            <a:extLst>
              <a:ext uri="{FF2B5EF4-FFF2-40B4-BE49-F238E27FC236}">
                <a16:creationId xmlns:a16="http://schemas.microsoft.com/office/drawing/2014/main" id="{9F9BBAC6-D0DD-97CC-017F-6CA7434387B2}"/>
              </a:ext>
            </a:extLst>
          </p:cNvPr>
          <p:cNvSpPr txBox="1"/>
          <p:nvPr/>
        </p:nvSpPr>
        <p:spPr>
          <a:xfrm>
            <a:off x="9511262" y="5179209"/>
            <a:ext cx="2586301" cy="400110"/>
          </a:xfrm>
          <a:prstGeom prst="rect">
            <a:avLst/>
          </a:prstGeom>
          <a:noFill/>
        </p:spPr>
        <p:txBody>
          <a:bodyPr wrap="square" lIns="91440" tIns="45720" rIns="91440" bIns="45720" anchor="t">
            <a:spAutoFit/>
          </a:bodyPr>
          <a:lstStyle/>
          <a:p>
            <a:pPr algn="ctr"/>
            <a:r>
              <a:rPr lang="en-GB" sz="1000">
                <a:solidFill>
                  <a:schemeClr val="bg1">
                    <a:lumMod val="50000"/>
                  </a:schemeClr>
                </a:solidFill>
                <a:latin typeface="Arial"/>
                <a:cs typeface="Arial"/>
              </a:rPr>
              <a:t> * Subgroup analysis uses merged data from  S9-11</a:t>
            </a:r>
          </a:p>
        </p:txBody>
      </p:sp>
      <p:sp>
        <p:nvSpPr>
          <p:cNvPr id="44" name="TextBox 43">
            <a:extLst>
              <a:ext uri="{FF2B5EF4-FFF2-40B4-BE49-F238E27FC236}">
                <a16:creationId xmlns:a16="http://schemas.microsoft.com/office/drawing/2014/main" id="{B3317D66-C670-484F-AC1A-914AAE2AE94C}"/>
              </a:ext>
              <a:ext uri="{C183D7F6-B498-43B3-948B-1728B52AA6E4}">
                <adec:decorative xmlns:adec="http://schemas.microsoft.com/office/drawing/2017/decorative" val="1"/>
              </a:ext>
            </a:extLst>
          </p:cNvPr>
          <p:cNvSpPr txBox="1"/>
          <p:nvPr/>
        </p:nvSpPr>
        <p:spPr>
          <a:xfrm>
            <a:off x="291550" y="176255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41" name="TextBox 40">
            <a:extLst>
              <a:ext uri="{FF2B5EF4-FFF2-40B4-BE49-F238E27FC236}">
                <a16:creationId xmlns:a16="http://schemas.microsoft.com/office/drawing/2014/main" id="{E87BBB1F-642E-4467-9E74-587F1EC68BC8}"/>
              </a:ext>
              <a:ext uri="{C183D7F6-B498-43B3-948B-1728B52AA6E4}">
                <adec:decorative xmlns:adec="http://schemas.microsoft.com/office/drawing/2017/decorative" val="1"/>
              </a:ext>
            </a:extLst>
          </p:cNvPr>
          <p:cNvSpPr txBox="1"/>
          <p:nvPr/>
        </p:nvSpPr>
        <p:spPr>
          <a:xfrm>
            <a:off x="291549" y="270062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FB10D84D-309B-44B2-A85D-5CA81A6EEEFA}"/>
              </a:ext>
              <a:ext uri="{C183D7F6-B498-43B3-948B-1728B52AA6E4}">
                <adec:decorative xmlns:adec="http://schemas.microsoft.com/office/drawing/2017/decorative" val="1"/>
              </a:ext>
            </a:extLst>
          </p:cNvPr>
          <p:cNvSpPr txBox="1"/>
          <p:nvPr/>
        </p:nvSpPr>
        <p:spPr>
          <a:xfrm>
            <a:off x="291548" y="4101649"/>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AB0DEA50-B81D-4B6C-9890-EE86E7CB278A}"/>
              </a:ext>
              <a:ext uri="{C183D7F6-B498-43B3-948B-1728B52AA6E4}">
                <adec:decorative xmlns:adec="http://schemas.microsoft.com/office/drawing/2017/decorative" val="1"/>
              </a:ext>
            </a:extLst>
          </p:cNvPr>
          <p:cNvSpPr txBox="1"/>
          <p:nvPr/>
        </p:nvSpPr>
        <p:spPr>
          <a:xfrm>
            <a:off x="291547" y="486716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grpSp>
        <p:nvGrpSpPr>
          <p:cNvPr id="11" name="Group 10" descr="Up and Down arrows to signify when a statistic is significantly higher or lower than the Greater Manchester Residents.">
            <a:extLst>
              <a:ext uri="{FF2B5EF4-FFF2-40B4-BE49-F238E27FC236}">
                <a16:creationId xmlns:a16="http://schemas.microsoft.com/office/drawing/2014/main" id="{1E6A0748-2E34-51EF-7AAB-1D5BC145C8F3}"/>
              </a:ext>
            </a:extLst>
          </p:cNvPr>
          <p:cNvGrpSpPr/>
          <p:nvPr/>
        </p:nvGrpSpPr>
        <p:grpSpPr>
          <a:xfrm>
            <a:off x="575408" y="5999738"/>
            <a:ext cx="5976353" cy="276999"/>
            <a:chOff x="575408" y="5999738"/>
            <a:chExt cx="5976353" cy="276999"/>
          </a:xfrm>
        </p:grpSpPr>
        <p:sp>
          <p:nvSpPr>
            <p:cNvPr id="8" name="Arrow: Down 7">
              <a:extLst>
                <a:ext uri="{FF2B5EF4-FFF2-40B4-BE49-F238E27FC236}">
                  <a16:creationId xmlns:a16="http://schemas.microsoft.com/office/drawing/2014/main" id="{4DB08AA6-B518-3EA8-5720-D259B1A00884}"/>
                </a:ext>
              </a:extLst>
            </p:cNvPr>
            <p:cNvSpPr/>
            <p:nvPr/>
          </p:nvSpPr>
          <p:spPr>
            <a:xfrm rot="10800000">
              <a:off x="575408" y="603960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TextBox 17">
              <a:extLst>
                <a:ext uri="{FF2B5EF4-FFF2-40B4-BE49-F238E27FC236}">
                  <a16:creationId xmlns:a16="http://schemas.microsoft.com/office/drawing/2014/main" id="{40B72B72-EDAD-C9B0-1103-5EE87FFA35B9}"/>
                </a:ext>
              </a:extLst>
            </p:cNvPr>
            <p:cNvSpPr txBox="1"/>
            <p:nvPr/>
          </p:nvSpPr>
          <p:spPr>
            <a:xfrm>
              <a:off x="940225" y="599973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sp>
          <p:nvSpPr>
            <p:cNvPr id="20" name="Arrow: Down 19">
              <a:extLst>
                <a:ext uri="{FF2B5EF4-FFF2-40B4-BE49-F238E27FC236}">
                  <a16:creationId xmlns:a16="http://schemas.microsoft.com/office/drawing/2014/main" id="{22048E0A-01ED-446B-2920-C6EDB288AA5B}"/>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9" name="Group 8" descr="Line chart showing people's feelings that the things they do are worthwhile. 25% reported very high levels of satisfaction in Feb, up from 23% in Nov.  ">
            <a:extLst>
              <a:ext uri="{FF2B5EF4-FFF2-40B4-BE49-F238E27FC236}">
                <a16:creationId xmlns:a16="http://schemas.microsoft.com/office/drawing/2014/main" id="{B868FACE-641A-FBFD-AF3E-EC2126413CCB}"/>
              </a:ext>
            </a:extLst>
          </p:cNvPr>
          <p:cNvGrpSpPr/>
          <p:nvPr/>
        </p:nvGrpSpPr>
        <p:grpSpPr>
          <a:xfrm>
            <a:off x="655103" y="1645649"/>
            <a:ext cx="11536897" cy="4775703"/>
            <a:chOff x="655103" y="1645649"/>
            <a:chExt cx="11536897" cy="4775703"/>
          </a:xfrm>
        </p:grpSpPr>
        <p:graphicFrame>
          <p:nvGraphicFramePr>
            <p:cNvPr id="2" name="Chart 1" descr="Bar chart showing people's feelings that the things they do are worthwhile. 28% reported very high levels of satisfaction in July.  ">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1597677726"/>
                </p:ext>
              </p:extLst>
            </p:nvPr>
          </p:nvGraphicFramePr>
          <p:xfrm>
            <a:off x="655103" y="4337176"/>
            <a:ext cx="11457201" cy="20841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descr="Bar chart showing people's feelings that the things they do are worthwhile. 28% reported very high levels of satisfaction in July.  ">
              <a:extLst>
                <a:ext uri="{FF2B5EF4-FFF2-40B4-BE49-F238E27FC236}">
                  <a16:creationId xmlns:a16="http://schemas.microsoft.com/office/drawing/2014/main" id="{2C16D9C8-766F-8F0C-B528-BD897D001504}"/>
                </a:ext>
              </a:extLst>
            </p:cNvPr>
            <p:cNvGraphicFramePr>
              <a:graphicFrameLocks/>
            </p:cNvGraphicFramePr>
            <p:nvPr>
              <p:extLst>
                <p:ext uri="{D42A27DB-BD31-4B8C-83A1-F6EECF244321}">
                  <p14:modId xmlns:p14="http://schemas.microsoft.com/office/powerpoint/2010/main" val="1264120593"/>
                </p:ext>
              </p:extLst>
            </p:nvPr>
          </p:nvGraphicFramePr>
          <p:xfrm>
            <a:off x="655103" y="3451204"/>
            <a:ext cx="11457201" cy="15990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hart 3" descr="Bar chart showing people's feelings that the things they do are worthwhile. 28% reported very high levels of satisfaction in July.  ">
              <a:extLst>
                <a:ext uri="{FF2B5EF4-FFF2-40B4-BE49-F238E27FC236}">
                  <a16:creationId xmlns:a16="http://schemas.microsoft.com/office/drawing/2014/main" id="{7462887C-713C-CC98-6A62-DA58182A8669}"/>
                </a:ext>
              </a:extLst>
            </p:cNvPr>
            <p:cNvGraphicFramePr>
              <a:graphicFrameLocks/>
            </p:cNvGraphicFramePr>
            <p:nvPr>
              <p:extLst>
                <p:ext uri="{D42A27DB-BD31-4B8C-83A1-F6EECF244321}">
                  <p14:modId xmlns:p14="http://schemas.microsoft.com/office/powerpoint/2010/main" val="4183293727"/>
                </p:ext>
              </p:extLst>
            </p:nvPr>
          </p:nvGraphicFramePr>
          <p:xfrm>
            <a:off x="655103" y="2231762"/>
            <a:ext cx="11457201" cy="159907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Chart 4" descr="Line chart showing people's feelings that the things they do are worthwhile. 25% reported very high levels of satisfaction in Feb, up from 23% in Nov.  ">
              <a:extLst>
                <a:ext uri="{FF2B5EF4-FFF2-40B4-BE49-F238E27FC236}">
                  <a16:creationId xmlns:a16="http://schemas.microsoft.com/office/drawing/2014/main" id="{05C031EA-1D57-53F9-F194-62BC9BF081A9}"/>
                </a:ext>
              </a:extLst>
            </p:cNvPr>
            <p:cNvGraphicFramePr>
              <a:graphicFrameLocks/>
            </p:cNvGraphicFramePr>
            <p:nvPr>
              <p:extLst>
                <p:ext uri="{D42A27DB-BD31-4B8C-83A1-F6EECF244321}">
                  <p14:modId xmlns:p14="http://schemas.microsoft.com/office/powerpoint/2010/main" val="3889825602"/>
                </p:ext>
              </p:extLst>
            </p:nvPr>
          </p:nvGraphicFramePr>
          <p:xfrm>
            <a:off x="734799" y="1645649"/>
            <a:ext cx="11457201" cy="1599073"/>
          </p:xfrm>
          <a:graphic>
            <a:graphicData uri="http://schemas.openxmlformats.org/drawingml/2006/chart">
              <c:chart xmlns:c="http://schemas.openxmlformats.org/drawingml/2006/chart" xmlns:r="http://schemas.openxmlformats.org/officeDocument/2006/relationships" r:id="rId7"/>
            </a:graphicData>
          </a:graphic>
        </p:graphicFrame>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472700" y="6348610"/>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5C5B5A"/>
                </a:solidFill>
                <a:latin typeface="Arial"/>
                <a:cs typeface="Arial"/>
              </a:rPr>
              <a:t>Q10. Overall, to what extent do you feel that the things you do in your life are worthwhile, on a scale of 0 to 10, where 0 is “not at all” and 10 is “completely”? / Unweighted base: Greater Manchester Residents Survey 6, 1767, Survey 7, 1488, Survey 8, 1612, Survey 9, 1560, Survey 10, 1546, Survey 11, 1460. Thresholds are applied to responses to convert the 11-point scale into the categories shown. Unweighted base: Greater Manchester Residents Survey 11, 1460. Survey 9+10+11= 4566 (all respondents).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5776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8162B-2138-B611-7B7C-BA4F555791B8}"/>
            </a:ext>
          </a:extLst>
        </p:cNvPr>
        <p:cNvGrpSpPr/>
        <p:nvPr/>
      </p:nvGrpSpPr>
      <p:grpSpPr>
        <a:xfrm>
          <a:off x="0" y="0"/>
          <a:ext cx="0" cy="0"/>
          <a:chOff x="0" y="0"/>
          <a:chExt cx="0" cy="0"/>
        </a:xfrm>
      </p:grpSpPr>
      <p:sp>
        <p:nvSpPr>
          <p:cNvPr id="26" name="Title 13">
            <a:extLst>
              <a:ext uri="{FF2B5EF4-FFF2-40B4-BE49-F238E27FC236}">
                <a16:creationId xmlns:a16="http://schemas.microsoft.com/office/drawing/2014/main" id="{B83C65AA-BC05-AB1A-C21C-FE846F4CEA9A}"/>
              </a:ext>
            </a:extLst>
          </p:cNvPr>
          <p:cNvSpPr>
            <a:spLocks noGrp="1"/>
          </p:cNvSpPr>
          <p:nvPr>
            <p:ph type="title"/>
          </p:nvPr>
        </p:nvSpPr>
        <p:spPr>
          <a:xfrm>
            <a:off x="421336" y="184507"/>
            <a:ext cx="11427363" cy="553998"/>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3 in 5 said they feel very high or high </a:t>
            </a:r>
            <a:r>
              <a:rPr lang="en-GB" sz="1800" b="1" dirty="0">
                <a:solidFill>
                  <a:srgbClr val="009690"/>
                </a:solidFill>
                <a:latin typeface="Arial"/>
                <a:ea typeface="+mn-ea"/>
                <a:cs typeface="+mn-cs"/>
              </a:rPr>
              <a:t>levels of happiness</a:t>
            </a:r>
            <a:r>
              <a:rPr lang="en-GB" sz="1800" b="1" dirty="0">
                <a:solidFill>
                  <a:srgbClr val="5C5B5A"/>
                </a:solidFill>
                <a:latin typeface="Arial"/>
                <a:ea typeface="+mn-ea"/>
                <a:cs typeface="+mn-cs"/>
              </a:rPr>
              <a:t> – in combination, this is a significant rise since November. Those less likely to feel happy include those with a disability and those who rent their home</a:t>
            </a:r>
          </a:p>
        </p:txBody>
      </p:sp>
      <p:sp>
        <p:nvSpPr>
          <p:cNvPr id="32" name="TextBox 31">
            <a:extLst>
              <a:ext uri="{FF2B5EF4-FFF2-40B4-BE49-F238E27FC236}">
                <a16:creationId xmlns:a16="http://schemas.microsoft.com/office/drawing/2014/main" id="{A9439B1D-9C5C-40E2-3C98-7A04C194DEB1}"/>
              </a:ext>
            </a:extLst>
          </p:cNvPr>
          <p:cNvSpPr txBox="1"/>
          <p:nvPr/>
        </p:nvSpPr>
        <p:spPr>
          <a:xfrm>
            <a:off x="3840405" y="986714"/>
            <a:ext cx="3398687"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happy did you feel yesterday?</a:t>
            </a:r>
          </a:p>
        </p:txBody>
      </p:sp>
      <p:grpSp>
        <p:nvGrpSpPr>
          <p:cNvPr id="10" name="Group 9" descr="Line chart showing people's feelings of happiness. 22% reported very high levels of satisfaction in Feb, up slightly from 20% in Nov. ">
            <a:extLst>
              <a:ext uri="{FF2B5EF4-FFF2-40B4-BE49-F238E27FC236}">
                <a16:creationId xmlns:a16="http://schemas.microsoft.com/office/drawing/2014/main" id="{89FC5C73-DBA5-86ED-AB70-3F20BF262691}"/>
              </a:ext>
            </a:extLst>
          </p:cNvPr>
          <p:cNvGrpSpPr/>
          <p:nvPr/>
        </p:nvGrpSpPr>
        <p:grpSpPr>
          <a:xfrm>
            <a:off x="1584025" y="1656604"/>
            <a:ext cx="8756079" cy="4878595"/>
            <a:chOff x="1584025" y="1656604"/>
            <a:chExt cx="8756079" cy="4878595"/>
          </a:xfrm>
        </p:grpSpPr>
        <p:graphicFrame>
          <p:nvGraphicFramePr>
            <p:cNvPr id="4" name="Chart 3" descr="Bar chart showing people's feelings of happiness. 24% reported very high levels of satisfaction in July. ">
              <a:extLst>
                <a:ext uri="{FF2B5EF4-FFF2-40B4-BE49-F238E27FC236}">
                  <a16:creationId xmlns:a16="http://schemas.microsoft.com/office/drawing/2014/main" id="{3C182A0A-6CF4-DC77-502C-C8FD9EECCBEA}"/>
                </a:ext>
              </a:extLst>
            </p:cNvPr>
            <p:cNvGraphicFramePr>
              <a:graphicFrameLocks/>
            </p:cNvGraphicFramePr>
            <p:nvPr>
              <p:extLst>
                <p:ext uri="{D42A27DB-BD31-4B8C-83A1-F6EECF244321}">
                  <p14:modId xmlns:p14="http://schemas.microsoft.com/office/powerpoint/2010/main" val="1345100011"/>
                </p:ext>
              </p:extLst>
            </p:nvPr>
          </p:nvGraphicFramePr>
          <p:xfrm>
            <a:off x="1584027" y="2619151"/>
            <a:ext cx="8756073" cy="20669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descr="Bar chart showing people's feelings of happiness. 24% reported very high levels of satisfaction in July. ">
              <a:extLst>
                <a:ext uri="{FF2B5EF4-FFF2-40B4-BE49-F238E27FC236}">
                  <a16:creationId xmlns:a16="http://schemas.microsoft.com/office/drawing/2014/main" id="{18A0BF08-95B2-A0EC-9134-68008DEA0D41}"/>
                </a:ext>
              </a:extLst>
            </p:cNvPr>
            <p:cNvGraphicFramePr>
              <a:graphicFrameLocks/>
            </p:cNvGraphicFramePr>
            <p:nvPr>
              <p:extLst>
                <p:ext uri="{D42A27DB-BD31-4B8C-83A1-F6EECF244321}">
                  <p14:modId xmlns:p14="http://schemas.microsoft.com/office/powerpoint/2010/main" val="3590029230"/>
                </p:ext>
              </p:extLst>
            </p:nvPr>
          </p:nvGraphicFramePr>
          <p:xfrm>
            <a:off x="1584031" y="4468247"/>
            <a:ext cx="8756073" cy="20669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Chart 1" descr="Bar chart showing people's feelings of happiness. 24% reported very high levels of satisfaction in July. ">
              <a:extLst>
                <a:ext uri="{FF2B5EF4-FFF2-40B4-BE49-F238E27FC236}">
                  <a16:creationId xmlns:a16="http://schemas.microsoft.com/office/drawing/2014/main" id="{5A032BC3-D2A4-BD36-7847-6AE108FF6D70}"/>
                </a:ext>
              </a:extLst>
            </p:cNvPr>
            <p:cNvGraphicFramePr>
              <a:graphicFrameLocks/>
            </p:cNvGraphicFramePr>
            <p:nvPr>
              <p:extLst>
                <p:ext uri="{D42A27DB-BD31-4B8C-83A1-F6EECF244321}">
                  <p14:modId xmlns:p14="http://schemas.microsoft.com/office/powerpoint/2010/main" val="2854180150"/>
                </p:ext>
              </p:extLst>
            </p:nvPr>
          </p:nvGraphicFramePr>
          <p:xfrm>
            <a:off x="1584029" y="3702275"/>
            <a:ext cx="8756073" cy="206695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descr="Bar chart showing people's feelings of happiness. 24% reported very high levels of satisfaction in July. ">
              <a:extLst>
                <a:ext uri="{FF2B5EF4-FFF2-40B4-BE49-F238E27FC236}">
                  <a16:creationId xmlns:a16="http://schemas.microsoft.com/office/drawing/2014/main" id="{0A6E5381-9BDD-AC04-2DBD-D34498E6DDEE}"/>
                </a:ext>
              </a:extLst>
            </p:cNvPr>
            <p:cNvGraphicFramePr>
              <a:graphicFrameLocks/>
            </p:cNvGraphicFramePr>
            <p:nvPr>
              <p:extLst>
                <p:ext uri="{D42A27DB-BD31-4B8C-83A1-F6EECF244321}">
                  <p14:modId xmlns:p14="http://schemas.microsoft.com/office/powerpoint/2010/main" val="1522314603"/>
                </p:ext>
              </p:extLst>
            </p:nvPr>
          </p:nvGraphicFramePr>
          <p:xfrm>
            <a:off x="1584025" y="1656604"/>
            <a:ext cx="8756073" cy="1861994"/>
          </p:xfrm>
          <a:graphic>
            <a:graphicData uri="http://schemas.openxmlformats.org/drawingml/2006/chart">
              <c:chart xmlns:c="http://schemas.openxmlformats.org/drawingml/2006/chart" xmlns:r="http://schemas.openxmlformats.org/officeDocument/2006/relationships" r:id="rId7"/>
            </a:graphicData>
          </a:graphic>
        </p:graphicFrame>
      </p:grpSp>
      <p:sp>
        <p:nvSpPr>
          <p:cNvPr id="44" name="TextBox 43">
            <a:extLst>
              <a:ext uri="{FF2B5EF4-FFF2-40B4-BE49-F238E27FC236}">
                <a16:creationId xmlns:a16="http://schemas.microsoft.com/office/drawing/2014/main" id="{E3F6C2B3-868C-2468-C1F1-0580A029C883}"/>
              </a:ext>
              <a:ext uri="{C183D7F6-B498-43B3-948B-1728B52AA6E4}">
                <adec:decorative xmlns:adec="http://schemas.microsoft.com/office/drawing/2017/decorative" val="1"/>
              </a:ext>
            </a:extLst>
          </p:cNvPr>
          <p:cNvSpPr txBox="1"/>
          <p:nvPr/>
        </p:nvSpPr>
        <p:spPr>
          <a:xfrm>
            <a:off x="421336" y="1683752"/>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41" name="TextBox 40">
            <a:extLst>
              <a:ext uri="{FF2B5EF4-FFF2-40B4-BE49-F238E27FC236}">
                <a16:creationId xmlns:a16="http://schemas.microsoft.com/office/drawing/2014/main" id="{241D1F07-CF7B-320B-0E84-C18EBFEA5F41}"/>
              </a:ext>
              <a:ext uri="{C183D7F6-B498-43B3-948B-1728B52AA6E4}">
                <adec:decorative xmlns:adec="http://schemas.microsoft.com/office/drawing/2017/decorative" val="1"/>
              </a:ext>
            </a:extLst>
          </p:cNvPr>
          <p:cNvSpPr txBox="1"/>
          <p:nvPr/>
        </p:nvSpPr>
        <p:spPr>
          <a:xfrm>
            <a:off x="421336" y="255948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241DAB9D-80F4-6D5F-596E-CCCD2995261A}"/>
              </a:ext>
              <a:ext uri="{C183D7F6-B498-43B3-948B-1728B52AA6E4}">
                <adec:decorative xmlns:adec="http://schemas.microsoft.com/office/drawing/2017/decorative" val="1"/>
              </a:ext>
            </a:extLst>
          </p:cNvPr>
          <p:cNvSpPr txBox="1"/>
          <p:nvPr/>
        </p:nvSpPr>
        <p:spPr>
          <a:xfrm>
            <a:off x="421336" y="398344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6B803E74-A877-CF7A-9832-733C5DF13B9C}"/>
              </a:ext>
              <a:ext uri="{C183D7F6-B498-43B3-948B-1728B52AA6E4}">
                <adec:decorative xmlns:adec="http://schemas.microsoft.com/office/drawing/2017/decorative" val="1"/>
              </a:ext>
            </a:extLst>
          </p:cNvPr>
          <p:cNvSpPr txBox="1"/>
          <p:nvPr/>
        </p:nvSpPr>
        <p:spPr>
          <a:xfrm>
            <a:off x="431047" y="5006321"/>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sp>
        <p:nvSpPr>
          <p:cNvPr id="9" name="Content Placeholder 32">
            <a:extLst>
              <a:ext uri="{FF2B5EF4-FFF2-40B4-BE49-F238E27FC236}">
                <a16:creationId xmlns:a16="http://schemas.microsoft.com/office/drawing/2014/main" id="{5A26AE41-FB85-0170-26F2-1B4DE81C153A}"/>
              </a:ext>
            </a:extLst>
          </p:cNvPr>
          <p:cNvSpPr txBox="1">
            <a:spLocks/>
          </p:cNvSpPr>
          <p:nvPr/>
        </p:nvSpPr>
        <p:spPr>
          <a:xfrm>
            <a:off x="9682501" y="1717004"/>
            <a:ext cx="2380942" cy="3286250"/>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strike="noStrike" kern="1200" cap="none" spc="0" normalizeH="0" baseline="0" noProof="0">
                <a:ln>
                  <a:noFill/>
                </a:ln>
                <a:solidFill>
                  <a:srgbClr val="5C5B5A"/>
                </a:solidFill>
                <a:effectLst/>
                <a:uLnTx/>
                <a:uFillTx/>
                <a:latin typeface="Arial"/>
                <a:cs typeface="Arial"/>
              </a:rPr>
              <a:t>% </a:t>
            </a:r>
            <a:r>
              <a:rPr lang="en-GB" sz="1200" b="1">
                <a:solidFill>
                  <a:srgbClr val="5C5B5A"/>
                </a:solidFill>
                <a:latin typeface="Arial"/>
                <a:cs typeface="Arial"/>
              </a:rPr>
              <a:t>who did not feel at all happy yesterday, compared to the GM average (16%)*:</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lang="en-GB" sz="1200" b="1">
                <a:solidFill>
                  <a:srgbClr val="5C5B5A"/>
                </a:solidFill>
                <a:latin typeface="Arial"/>
                <a:cs typeface="Arial"/>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a disability (30%), including those with mental ill health (45%), a mobility disability (27%) or a learning disability (27%)</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aged 16-24 (20%)</a:t>
            </a:r>
          </a:p>
          <a:p>
            <a:pPr marL="0" indent="0">
              <a:spcBef>
                <a:spcPts val="300"/>
              </a:spcBef>
              <a:spcAft>
                <a:spcPts val="300"/>
              </a:spcAft>
              <a:buNone/>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not in work due to ill health or disability (48%)</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are renting (22%)</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E9987AA5-9240-CEE7-6850-0EFA0DD6FE36}"/>
              </a:ext>
            </a:extLst>
          </p:cNvPr>
          <p:cNvSpPr txBox="1"/>
          <p:nvPr/>
        </p:nvSpPr>
        <p:spPr>
          <a:xfrm>
            <a:off x="9466495" y="5003254"/>
            <a:ext cx="2772567" cy="400110"/>
          </a:xfrm>
          <a:prstGeom prst="rect">
            <a:avLst/>
          </a:prstGeom>
          <a:noFill/>
        </p:spPr>
        <p:txBody>
          <a:bodyPr wrap="square" lIns="91440" tIns="45720" rIns="91440" bIns="45720" anchor="t">
            <a:spAutoFit/>
          </a:bodyPr>
          <a:lstStyle/>
          <a:p>
            <a:pPr algn="ctr"/>
            <a:r>
              <a:rPr lang="en-GB" sz="1000">
                <a:solidFill>
                  <a:schemeClr val="bg1">
                    <a:lumMod val="50000"/>
                  </a:schemeClr>
                </a:solidFill>
                <a:latin typeface="Arial"/>
                <a:cs typeface="Arial"/>
              </a:rPr>
              <a:t> * Subgroup analysis uses merged data from S9-11</a:t>
            </a:r>
          </a:p>
        </p:txBody>
      </p:sp>
      <p:grpSp>
        <p:nvGrpSpPr>
          <p:cNvPr id="11" name="Group 10" descr="Up and Down arrows to signify when a statistic is significantly higher or lower than the Greater Manchester Residents.">
            <a:extLst>
              <a:ext uri="{FF2B5EF4-FFF2-40B4-BE49-F238E27FC236}">
                <a16:creationId xmlns:a16="http://schemas.microsoft.com/office/drawing/2014/main" id="{22744D37-7F08-B445-66C2-20238019837F}"/>
              </a:ext>
            </a:extLst>
          </p:cNvPr>
          <p:cNvGrpSpPr/>
          <p:nvPr/>
        </p:nvGrpSpPr>
        <p:grpSpPr>
          <a:xfrm>
            <a:off x="575408" y="5999738"/>
            <a:ext cx="5976353" cy="276999"/>
            <a:chOff x="575408" y="5999738"/>
            <a:chExt cx="5976353" cy="276999"/>
          </a:xfrm>
        </p:grpSpPr>
        <p:sp>
          <p:nvSpPr>
            <p:cNvPr id="8" name="Arrow: Down 7">
              <a:extLst>
                <a:ext uri="{FF2B5EF4-FFF2-40B4-BE49-F238E27FC236}">
                  <a16:creationId xmlns:a16="http://schemas.microsoft.com/office/drawing/2014/main" id="{6C255C6D-2675-D25E-DF11-526031E1C7FF}"/>
                </a:ext>
              </a:extLst>
            </p:cNvPr>
            <p:cNvSpPr/>
            <p:nvPr/>
          </p:nvSpPr>
          <p:spPr>
            <a:xfrm rot="10800000">
              <a:off x="575408" y="603960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TextBox 17">
              <a:extLst>
                <a:ext uri="{FF2B5EF4-FFF2-40B4-BE49-F238E27FC236}">
                  <a16:creationId xmlns:a16="http://schemas.microsoft.com/office/drawing/2014/main" id="{43207648-AB43-6AB0-B0C6-1F547E88A168}"/>
                </a:ext>
              </a:extLst>
            </p:cNvPr>
            <p:cNvSpPr txBox="1"/>
            <p:nvPr/>
          </p:nvSpPr>
          <p:spPr>
            <a:xfrm>
              <a:off x="940225" y="599973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sp>
          <p:nvSpPr>
            <p:cNvPr id="20" name="Arrow: Down 19">
              <a:extLst>
                <a:ext uri="{FF2B5EF4-FFF2-40B4-BE49-F238E27FC236}">
                  <a16:creationId xmlns:a16="http://schemas.microsoft.com/office/drawing/2014/main" id="{8D35C3BB-61AD-5C60-8E15-3D7781B7919D}"/>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Footer Placeholder 4">
            <a:extLst>
              <a:ext uri="{FF2B5EF4-FFF2-40B4-BE49-F238E27FC236}">
                <a16:creationId xmlns:a16="http://schemas.microsoft.com/office/drawing/2014/main" id="{ADD93721-3D01-71C0-7C12-C650F2E2D944}"/>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5C5B5A"/>
                </a:solidFill>
                <a:latin typeface="Arial"/>
                <a:cs typeface="Arial"/>
              </a:rPr>
              <a:t>Q11. Overall, how happy did you feel yesterday, on a scale of 0 to 10, where 0 is “not at all” and 10 is “completely”?  Survey 6, 1767, Survey 7, 1488, Survey 8, 1612, Survey 9, 1560, Survey 10, 1546, Survey 11, 1460 Thresholds are applied to responses to convert the 11-point scale into the categories shown. Unweighted base: Greater Manchester Residents Survey 11, 1460. Survey 9+10+11= 4566 (all respondents). </a:t>
            </a:r>
          </a:p>
        </p:txBody>
      </p:sp>
      <p:sp>
        <p:nvSpPr>
          <p:cNvPr id="19" name="Slide Number Placeholder 4">
            <a:extLst>
              <a:ext uri="{FF2B5EF4-FFF2-40B4-BE49-F238E27FC236}">
                <a16:creationId xmlns:a16="http://schemas.microsoft.com/office/drawing/2014/main" id="{C414B592-4DCE-F7B9-DF41-C803F2F74658}"/>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309209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7">
            <a:extLst>
              <a:ext uri="{FF2B5EF4-FFF2-40B4-BE49-F238E27FC236}">
                <a16:creationId xmlns:a16="http://schemas.microsoft.com/office/drawing/2014/main" id="{C770407A-5541-004C-3EF6-59859E637568}"/>
              </a:ext>
            </a:extLst>
          </p:cNvPr>
          <p:cNvSpPr txBox="1">
            <a:spLocks noGrp="1"/>
          </p:cNvSpPr>
          <p:nvPr>
            <p:ph type="title" idx="4294967295"/>
          </p:nvPr>
        </p:nvSpPr>
        <p:spPr>
          <a:xfrm>
            <a:off x="352071" y="249803"/>
            <a:ext cx="11328898" cy="10778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j-ea"/>
                <a:cs typeface="+mj-cs"/>
              </a:rPr>
              <a:t>The majority of respondents continue to agree that they can </a:t>
            </a:r>
            <a:r>
              <a:rPr kumimoji="0" lang="en-GB" sz="1800" b="1" i="0" u="none" strike="noStrike" kern="1200" cap="none" spc="0" normalizeH="0" baseline="0" noProof="0">
                <a:ln>
                  <a:noFill/>
                </a:ln>
                <a:solidFill>
                  <a:srgbClr val="009690"/>
                </a:solidFill>
                <a:effectLst/>
                <a:uLnTx/>
                <a:uFillTx/>
                <a:latin typeface="Arial"/>
                <a:ea typeface="+mj-ea"/>
                <a:cs typeface="+mj-cs"/>
              </a:rPr>
              <a:t>manage their health</a:t>
            </a:r>
            <a:r>
              <a:rPr kumimoji="0" lang="en-GB" sz="1800" b="1" i="0" u="none" strike="noStrike" kern="1200" cap="none" spc="0" normalizeH="0" baseline="0" noProof="0">
                <a:ln>
                  <a:noFill/>
                </a:ln>
                <a:solidFill>
                  <a:schemeClr val="tx1">
                    <a:lumMod val="65000"/>
                    <a:lumOff val="35000"/>
                  </a:schemeClr>
                </a:solidFill>
                <a:effectLst/>
                <a:uLnTx/>
                <a:uFillTx/>
                <a:latin typeface="Arial"/>
                <a:ea typeface="+mj-ea"/>
                <a:cs typeface="+mj-cs"/>
              </a:rPr>
              <a:t>. While</a:t>
            </a:r>
            <a:r>
              <a:rPr kumimoji="0" lang="en-GB" sz="1800" b="1" i="0" u="none" strike="noStrike" kern="1200" cap="none" spc="0" normalizeH="0" baseline="0" noProof="0">
                <a:ln>
                  <a:noFill/>
                </a:ln>
                <a:solidFill>
                  <a:srgbClr val="009690"/>
                </a:solidFill>
                <a:effectLst/>
                <a:uLnTx/>
                <a:uFillTx/>
                <a:latin typeface="Arial"/>
                <a:ea typeface="+mj-ea"/>
                <a:cs typeface="+mj-cs"/>
              </a:rPr>
              <a:t> </a:t>
            </a:r>
            <a:r>
              <a:rPr kumimoji="0" lang="en-GB" sz="1800" b="1" i="0" u="none" strike="noStrike" kern="1200" cap="none" spc="0" normalizeH="0" baseline="0" noProof="0">
                <a:ln>
                  <a:noFill/>
                </a:ln>
                <a:solidFill>
                  <a:srgbClr val="5C5B5A"/>
                </a:solidFill>
                <a:effectLst/>
                <a:uLnTx/>
                <a:uFillTx/>
                <a:latin typeface="Arial"/>
                <a:ea typeface="+mj-ea"/>
                <a:cs typeface="+mj-cs"/>
              </a:rPr>
              <a:t>those who strongly agree that they can get the right help if they need it has significantly increased since November,</a:t>
            </a:r>
            <a:r>
              <a:rPr kumimoji="0" lang="en-GB" sz="1800" b="1" i="0" u="none" strike="noStrike" kern="1200" cap="none" spc="0" normalizeH="0" baseline="0" noProof="0">
                <a:ln>
                  <a:noFill/>
                </a:ln>
                <a:solidFill>
                  <a:schemeClr val="tx1">
                    <a:lumMod val="65000"/>
                    <a:lumOff val="35000"/>
                  </a:schemeClr>
                </a:solidFill>
                <a:effectLst/>
                <a:uLnTx/>
                <a:uFillTx/>
                <a:latin typeface="Arial"/>
                <a:ea typeface="+mj-ea"/>
                <a:cs typeface="+mj-cs"/>
              </a:rPr>
              <a:t> the share of those agreeing more generally </a:t>
            </a:r>
            <a:r>
              <a:rPr kumimoji="0" lang="en-GB" sz="1800" b="1" i="0" u="none" strike="noStrike" kern="1200" cap="none" spc="0" normalizeH="0" baseline="0" noProof="0">
                <a:ln>
                  <a:noFill/>
                </a:ln>
                <a:solidFill>
                  <a:srgbClr val="5C5B5A"/>
                </a:solidFill>
                <a:effectLst/>
                <a:uLnTx/>
                <a:uFillTx/>
                <a:latin typeface="Arial"/>
                <a:ea typeface="+mj-ea"/>
                <a:cs typeface="+mj-cs"/>
              </a:rPr>
              <a:t>has not changed </a:t>
            </a:r>
            <a:endParaRPr kumimoji="0" lang="en-GB" sz="18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8" name="Table 30">
            <a:extLst>
              <a:ext uri="{FF2B5EF4-FFF2-40B4-BE49-F238E27FC236}">
                <a16:creationId xmlns:a16="http://schemas.microsoft.com/office/drawing/2014/main" id="{5818AA77-77E6-FB2C-336F-A3AC948E0608}"/>
              </a:ext>
            </a:extLst>
          </p:cNvPr>
          <p:cNvGraphicFramePr>
            <a:graphicFrameLocks noGrp="1"/>
          </p:cNvGraphicFramePr>
          <p:nvPr>
            <p:extLst>
              <p:ext uri="{D42A27DB-BD31-4B8C-83A1-F6EECF244321}">
                <p14:modId xmlns:p14="http://schemas.microsoft.com/office/powerpoint/2010/main" val="1407964803"/>
              </p:ext>
            </p:extLst>
          </p:nvPr>
        </p:nvGraphicFramePr>
        <p:xfrm>
          <a:off x="1181459" y="1937909"/>
          <a:ext cx="9829083" cy="518160"/>
        </p:xfrm>
        <a:graphic>
          <a:graphicData uri="http://schemas.openxmlformats.org/drawingml/2006/table">
            <a:tbl>
              <a:tblPr firstRow="1" bandRow="1">
                <a:tableStyleId>{5C22544A-7EE6-4342-B048-85BDC9FD1C3A}</a:tableStyleId>
              </a:tblPr>
              <a:tblGrid>
                <a:gridCol w="2208286">
                  <a:extLst>
                    <a:ext uri="{9D8B030D-6E8A-4147-A177-3AD203B41FA5}">
                      <a16:colId xmlns:a16="http://schemas.microsoft.com/office/drawing/2014/main" val="2131349772"/>
                    </a:ext>
                  </a:extLst>
                </a:gridCol>
                <a:gridCol w="2558473">
                  <a:extLst>
                    <a:ext uri="{9D8B030D-6E8A-4147-A177-3AD203B41FA5}">
                      <a16:colId xmlns:a16="http://schemas.microsoft.com/office/drawing/2014/main" val="3996033155"/>
                    </a:ext>
                  </a:extLst>
                </a:gridCol>
                <a:gridCol w="2605053">
                  <a:extLst>
                    <a:ext uri="{9D8B030D-6E8A-4147-A177-3AD203B41FA5}">
                      <a16:colId xmlns:a16="http://schemas.microsoft.com/office/drawing/2014/main" val="1509185081"/>
                    </a:ext>
                  </a:extLst>
                </a:gridCol>
                <a:gridCol w="2457271">
                  <a:extLst>
                    <a:ext uri="{9D8B030D-6E8A-4147-A177-3AD203B41FA5}">
                      <a16:colId xmlns:a16="http://schemas.microsoft.com/office/drawing/2014/main" val="206490998"/>
                    </a:ext>
                  </a:extLst>
                </a:gridCol>
              </a:tblGrid>
              <a:tr h="370840">
                <a:tc>
                  <a:txBody>
                    <a:bodyPr/>
                    <a:lstStyle/>
                    <a:p>
                      <a:pPr algn="ctr"/>
                      <a:r>
                        <a:rPr lang="en-GB" sz="1400" b="1" kern="1200">
                          <a:solidFill>
                            <a:srgbClr val="5C5B5A"/>
                          </a:solidFill>
                          <a:latin typeface="Arial"/>
                          <a:ea typeface="+mn-ea"/>
                          <a:cs typeface="+mn-cs"/>
                        </a:rPr>
                        <a:t>I am involved in decisions about me</a:t>
                      </a:r>
                    </a:p>
                  </a:txBody>
                  <a:tcPr>
                    <a:noFill/>
                  </a:tcPr>
                </a:tc>
                <a:tc>
                  <a:txBody>
                    <a:bodyPr/>
                    <a:lstStyle/>
                    <a:p>
                      <a:pPr algn="ctr"/>
                      <a:r>
                        <a:rPr lang="en-GB" sz="1400" b="1" kern="1200">
                          <a:solidFill>
                            <a:srgbClr val="5C5B5A"/>
                          </a:solidFill>
                          <a:latin typeface="Arial"/>
                          <a:ea typeface="+mn-ea"/>
                          <a:cs typeface="+mn-cs"/>
                        </a:rPr>
                        <a:t>I can look after my health</a:t>
                      </a:r>
                    </a:p>
                  </a:txBody>
                  <a:tcPr>
                    <a:noFill/>
                  </a:tcPr>
                </a:tc>
                <a:tc>
                  <a:txBody>
                    <a:bodyPr/>
                    <a:lstStyle/>
                    <a:p>
                      <a:pPr algn="ctr"/>
                      <a:r>
                        <a:rPr lang="en-GB" sz="1400" b="1" kern="1200">
                          <a:solidFill>
                            <a:srgbClr val="5C5B5A"/>
                          </a:solidFill>
                          <a:latin typeface="Arial"/>
                          <a:ea typeface="+mn-ea"/>
                          <a:cs typeface="+mn-cs"/>
                        </a:rPr>
                        <a:t>I know enough about my health</a:t>
                      </a:r>
                    </a:p>
                  </a:txBody>
                  <a:tcPr>
                    <a:noFill/>
                  </a:tcPr>
                </a:tc>
                <a:tc>
                  <a:txBody>
                    <a:bodyPr/>
                    <a:lstStyle/>
                    <a:p>
                      <a:pPr algn="ctr"/>
                      <a:r>
                        <a:rPr lang="en-GB" sz="1400" b="1" kern="1200">
                          <a:solidFill>
                            <a:srgbClr val="5C5B5A"/>
                          </a:solidFill>
                          <a:latin typeface="Arial"/>
                          <a:ea typeface="+mn-ea"/>
                          <a:cs typeface="+mn-cs"/>
                        </a:rPr>
                        <a:t>I can get the right help if I need it </a:t>
                      </a:r>
                    </a:p>
                  </a:txBody>
                  <a:tcPr>
                    <a:noFill/>
                  </a:tcPr>
                </a:tc>
                <a:extLst>
                  <a:ext uri="{0D108BD9-81ED-4DB2-BD59-A6C34878D82A}">
                    <a16:rowId xmlns:a16="http://schemas.microsoft.com/office/drawing/2014/main" val="4109808692"/>
                  </a:ext>
                </a:extLst>
              </a:tr>
            </a:tbl>
          </a:graphicData>
        </a:graphic>
      </p:graphicFrame>
      <p:graphicFrame>
        <p:nvGraphicFramePr>
          <p:cNvPr id="10" name="Chart 9" descr="The chart shows a stacked bar chart with 4 statements, and the percentage who agree. &#10;I am involved in decisions about me, 90% agree. &#10;I can look after my health, 84% agree. &#10;I know enough about my health, 79% agree.&#10;I can get the right help if I need it, 73% agree.">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1803035406"/>
              </p:ext>
            </p:extLst>
          </p:nvPr>
        </p:nvGraphicFramePr>
        <p:xfrm>
          <a:off x="805106" y="2109007"/>
          <a:ext cx="10163102" cy="446660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B15AE757-1D81-969B-B51D-13D19CB02C5C}"/>
              </a:ext>
              <a:ext uri="{C183D7F6-B498-43B3-948B-1728B52AA6E4}">
                <adec:decorative xmlns:adec="http://schemas.microsoft.com/office/drawing/2017/decorative" val="1"/>
              </a:ext>
            </a:extLst>
          </p:cNvPr>
          <p:cNvSpPr txBox="1"/>
          <p:nvPr/>
        </p:nvSpPr>
        <p:spPr>
          <a:xfrm>
            <a:off x="1848195" y="336649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8" name="TextBox 7">
            <a:extLst>
              <a:ext uri="{FF2B5EF4-FFF2-40B4-BE49-F238E27FC236}">
                <a16:creationId xmlns:a16="http://schemas.microsoft.com/office/drawing/2014/main" id="{2E2C18DF-5289-A18B-9DA1-AEFB5D123CF2}"/>
              </a:ext>
              <a:ext uri="{C183D7F6-B498-43B3-948B-1728B52AA6E4}">
                <adec:decorative xmlns:adec="http://schemas.microsoft.com/office/drawing/2017/decorative" val="1"/>
              </a:ext>
            </a:extLst>
          </p:cNvPr>
          <p:cNvSpPr txBox="1"/>
          <p:nvPr/>
        </p:nvSpPr>
        <p:spPr>
          <a:xfrm>
            <a:off x="1830562" y="462867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18" name="Right Brace 17">
            <a:extLst>
              <a:ext uri="{FF2B5EF4-FFF2-40B4-BE49-F238E27FC236}">
                <a16:creationId xmlns:a16="http://schemas.microsoft.com/office/drawing/2014/main" id="{6FC18889-96D3-7CB6-5D16-246C35072EF8}"/>
              </a:ext>
              <a:ext uri="{C183D7F6-B498-43B3-948B-1728B52AA6E4}">
                <adec:decorative xmlns:adec="http://schemas.microsoft.com/office/drawing/2017/decorative" val="1"/>
              </a:ext>
            </a:extLst>
          </p:cNvPr>
          <p:cNvSpPr/>
          <p:nvPr/>
        </p:nvSpPr>
        <p:spPr>
          <a:xfrm>
            <a:off x="2622435" y="2622743"/>
            <a:ext cx="195362" cy="245163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4ACAD196-F1C4-5F16-F97D-8FFF0522EC00}"/>
              </a:ext>
              <a:ext uri="{C183D7F6-B498-43B3-948B-1728B52AA6E4}">
                <adec:decorative xmlns:adec="http://schemas.microsoft.com/office/drawing/2017/decorative" val="1"/>
              </a:ext>
            </a:extLst>
          </p:cNvPr>
          <p:cNvSpPr txBox="1"/>
          <p:nvPr/>
        </p:nvSpPr>
        <p:spPr>
          <a:xfrm>
            <a:off x="2050334" y="502671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(+/-0</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19" name="TextBox 18">
            <a:extLst>
              <a:ext uri="{FF2B5EF4-FFF2-40B4-BE49-F238E27FC236}">
                <a16:creationId xmlns:a16="http://schemas.microsoft.com/office/drawing/2014/main" id="{1B1BC5B1-B983-3140-9ED2-6E7F4BF5F33A}"/>
              </a:ext>
              <a:ext uri="{C183D7F6-B498-43B3-948B-1728B52AA6E4}">
                <adec:decorative xmlns:adec="http://schemas.microsoft.com/office/drawing/2017/decorative" val="1"/>
              </a:ext>
            </a:extLst>
          </p:cNvPr>
          <p:cNvSpPr txBox="1"/>
          <p:nvPr/>
        </p:nvSpPr>
        <p:spPr>
          <a:xfrm>
            <a:off x="2802637" y="3688580"/>
            <a:ext cx="1386926" cy="276999"/>
          </a:xfrm>
          <a:prstGeom prst="rect">
            <a:avLst/>
          </a:prstGeom>
          <a:noFill/>
        </p:spPr>
        <p:txBody>
          <a:bodyPr wrap="square" lIns="91440" tIns="45720" rIns="91440" bIns="45720" rtlCol="0" anchor="t">
            <a:spAutoFit/>
          </a:bodyPr>
          <a:lstStyle/>
          <a:p>
            <a:r>
              <a:rPr lang="en-GB" sz="1200" b="1">
                <a:solidFill>
                  <a:srgbClr val="5C5B5A"/>
                </a:solidFill>
                <a:latin typeface="Arial"/>
              </a:rPr>
              <a:t>90% </a:t>
            </a:r>
            <a:r>
              <a:rPr lang="en-GB" sz="1200">
                <a:solidFill>
                  <a:srgbClr val="5C5B5A"/>
                </a:solidFill>
                <a:latin typeface="Arial"/>
              </a:rPr>
              <a:t>(+1pp)</a:t>
            </a:r>
            <a:endParaRPr lang="en-GB" sz="1200">
              <a:solidFill>
                <a:srgbClr val="5C5B5A"/>
              </a:solidFill>
              <a:latin typeface="Arial"/>
              <a:cs typeface="Arial"/>
            </a:endParaRPr>
          </a:p>
        </p:txBody>
      </p:sp>
      <p:sp>
        <p:nvSpPr>
          <p:cNvPr id="13" name="TextBox 12">
            <a:extLst>
              <a:ext uri="{FF2B5EF4-FFF2-40B4-BE49-F238E27FC236}">
                <a16:creationId xmlns:a16="http://schemas.microsoft.com/office/drawing/2014/main" id="{51EEA2CA-C0B1-337A-982E-17512E59BFCD}"/>
              </a:ext>
              <a:ext uri="{C183D7F6-B498-43B3-948B-1728B52AA6E4}">
                <adec:decorative xmlns:adec="http://schemas.microsoft.com/office/drawing/2017/decorative" val="1"/>
              </a:ext>
            </a:extLst>
          </p:cNvPr>
          <p:cNvSpPr txBox="1"/>
          <p:nvPr/>
        </p:nvSpPr>
        <p:spPr>
          <a:xfrm>
            <a:off x="4338040" y="313619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14" name="TextBox 13">
            <a:extLst>
              <a:ext uri="{FF2B5EF4-FFF2-40B4-BE49-F238E27FC236}">
                <a16:creationId xmlns:a16="http://schemas.microsoft.com/office/drawing/2014/main" id="{DB3DDD07-0FCF-3D1B-A874-4FFCCEC750FC}"/>
              </a:ext>
              <a:ext uri="{C183D7F6-B498-43B3-948B-1728B52AA6E4}">
                <adec:decorative xmlns:adec="http://schemas.microsoft.com/office/drawing/2017/decorative" val="1"/>
              </a:ext>
            </a:extLst>
          </p:cNvPr>
          <p:cNvSpPr txBox="1"/>
          <p:nvPr/>
        </p:nvSpPr>
        <p:spPr>
          <a:xfrm>
            <a:off x="4320015" y="426411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15" name="TextBox 14">
            <a:extLst>
              <a:ext uri="{FF2B5EF4-FFF2-40B4-BE49-F238E27FC236}">
                <a16:creationId xmlns:a16="http://schemas.microsoft.com/office/drawing/2014/main" id="{F7865E1E-A120-B5E6-8647-0BEF4E0FEE69}"/>
              </a:ext>
              <a:ext uri="{C183D7F6-B498-43B3-948B-1728B52AA6E4}">
                <adec:decorative xmlns:adec="http://schemas.microsoft.com/office/drawing/2017/decorative" val="1"/>
              </a:ext>
            </a:extLst>
          </p:cNvPr>
          <p:cNvSpPr txBox="1"/>
          <p:nvPr/>
        </p:nvSpPr>
        <p:spPr>
          <a:xfrm>
            <a:off x="4362495" y="499755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27" name="TextBox 26">
            <a:extLst>
              <a:ext uri="{FF2B5EF4-FFF2-40B4-BE49-F238E27FC236}">
                <a16:creationId xmlns:a16="http://schemas.microsoft.com/office/drawing/2014/main" id="{B00810C5-4EC5-20CC-96D7-8F4A27F3A490}"/>
              </a:ext>
              <a:ext uri="{C183D7F6-B498-43B3-948B-1728B52AA6E4}">
                <adec:decorative xmlns:adec="http://schemas.microsoft.com/office/drawing/2017/decorative" val="1"/>
              </a:ext>
            </a:extLst>
          </p:cNvPr>
          <p:cNvSpPr txBox="1"/>
          <p:nvPr/>
        </p:nvSpPr>
        <p:spPr>
          <a:xfrm>
            <a:off x="4513067" y="5153909"/>
            <a:ext cx="559769" cy="26161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rgbClr val="5C5B5A"/>
                </a:solidFill>
                <a:effectLst/>
                <a:uLnTx/>
                <a:uFillTx/>
                <a:latin typeface="Arial" panose="020B0604020202020204"/>
              </a:defRPr>
            </a:lvl1pPr>
          </a:lstStyle>
          <a:p>
            <a:r>
              <a:rPr lang="en-GB">
                <a:solidFill>
                  <a:schemeClr val="bg1"/>
                </a:solidFill>
              </a:rPr>
              <a:t>(-1pp)</a:t>
            </a:r>
          </a:p>
        </p:txBody>
      </p:sp>
      <p:sp>
        <p:nvSpPr>
          <p:cNvPr id="5" name="Right Brace 4">
            <a:extLst>
              <a:ext uri="{FF2B5EF4-FFF2-40B4-BE49-F238E27FC236}">
                <a16:creationId xmlns:a16="http://schemas.microsoft.com/office/drawing/2014/main" id="{5556DC6B-910D-2D2B-266D-CB140E0C854E}"/>
              </a:ext>
              <a:ext uri="{C183D7F6-B498-43B3-948B-1728B52AA6E4}">
                <adec:decorative xmlns:adec="http://schemas.microsoft.com/office/drawing/2017/decorative" val="1"/>
              </a:ext>
            </a:extLst>
          </p:cNvPr>
          <p:cNvSpPr/>
          <p:nvPr/>
        </p:nvSpPr>
        <p:spPr>
          <a:xfrm>
            <a:off x="5174265" y="2608168"/>
            <a:ext cx="195362" cy="2195010"/>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TextBox 1">
            <a:extLst>
              <a:ext uri="{FF2B5EF4-FFF2-40B4-BE49-F238E27FC236}">
                <a16:creationId xmlns:a16="http://schemas.microsoft.com/office/drawing/2014/main" id="{1C4E1328-CF6F-0F91-A781-9C44634F61AC}"/>
              </a:ext>
              <a:ext uri="{C183D7F6-B498-43B3-948B-1728B52AA6E4}">
                <adec:decorative xmlns:adec="http://schemas.microsoft.com/office/drawing/2017/decorative" val="1"/>
              </a:ext>
            </a:extLst>
          </p:cNvPr>
          <p:cNvSpPr txBox="1"/>
          <p:nvPr/>
        </p:nvSpPr>
        <p:spPr>
          <a:xfrm>
            <a:off x="5440272" y="3566699"/>
            <a:ext cx="1082947"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84% </a:t>
            </a:r>
            <a:r>
              <a:rPr lang="en-GB" sz="1200">
                <a:solidFill>
                  <a:srgbClr val="5C5B5A"/>
                </a:solidFill>
                <a:latin typeface="Arial"/>
              </a:rPr>
              <a:t>(+/-0pp)</a:t>
            </a:r>
          </a:p>
        </p:txBody>
      </p:sp>
      <p:sp>
        <p:nvSpPr>
          <p:cNvPr id="20" name="TextBox 19">
            <a:extLst>
              <a:ext uri="{FF2B5EF4-FFF2-40B4-BE49-F238E27FC236}">
                <a16:creationId xmlns:a16="http://schemas.microsoft.com/office/drawing/2014/main" id="{DB3AA235-D082-A993-781E-E3A13C549CE1}"/>
              </a:ext>
              <a:ext uri="{C183D7F6-B498-43B3-948B-1728B52AA6E4}">
                <adec:decorative xmlns:adec="http://schemas.microsoft.com/office/drawing/2017/decorative" val="1"/>
              </a:ext>
            </a:extLst>
          </p:cNvPr>
          <p:cNvSpPr txBox="1"/>
          <p:nvPr/>
        </p:nvSpPr>
        <p:spPr>
          <a:xfrm>
            <a:off x="6900160" y="303318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21" name="TextBox 20">
            <a:extLst>
              <a:ext uri="{FF2B5EF4-FFF2-40B4-BE49-F238E27FC236}">
                <a16:creationId xmlns:a16="http://schemas.microsoft.com/office/drawing/2014/main" id="{5890E164-645E-A352-98A1-1D8A386029E4}"/>
              </a:ext>
              <a:ext uri="{C183D7F6-B498-43B3-948B-1728B52AA6E4}">
                <adec:decorative xmlns:adec="http://schemas.microsoft.com/office/drawing/2017/decorative" val="1"/>
              </a:ext>
            </a:extLst>
          </p:cNvPr>
          <p:cNvSpPr txBox="1"/>
          <p:nvPr/>
        </p:nvSpPr>
        <p:spPr>
          <a:xfrm>
            <a:off x="6914325" y="415024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22" name="TextBox 21">
            <a:extLst>
              <a:ext uri="{FF2B5EF4-FFF2-40B4-BE49-F238E27FC236}">
                <a16:creationId xmlns:a16="http://schemas.microsoft.com/office/drawing/2014/main" id="{6E77B3B2-059C-1B8B-BCD3-F0CD88654245}"/>
              </a:ext>
              <a:ext uri="{C183D7F6-B498-43B3-948B-1728B52AA6E4}">
                <adec:decorative xmlns:adec="http://schemas.microsoft.com/office/drawing/2017/decorative" val="1"/>
              </a:ext>
            </a:extLst>
          </p:cNvPr>
          <p:cNvSpPr txBox="1"/>
          <p:nvPr/>
        </p:nvSpPr>
        <p:spPr>
          <a:xfrm>
            <a:off x="6900160" y="492528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29" name="TextBox 28">
            <a:extLst>
              <a:ext uri="{FF2B5EF4-FFF2-40B4-BE49-F238E27FC236}">
                <a16:creationId xmlns:a16="http://schemas.microsoft.com/office/drawing/2014/main" id="{DCA4E2D3-C939-F5D3-1706-5E47F8DFBCFA}"/>
              </a:ext>
              <a:ext uri="{C183D7F6-B498-43B3-948B-1728B52AA6E4}">
                <adec:decorative xmlns:adec="http://schemas.microsoft.com/office/drawing/2017/decorative" val="1"/>
              </a:ext>
            </a:extLst>
          </p:cNvPr>
          <p:cNvSpPr txBox="1"/>
          <p:nvPr/>
        </p:nvSpPr>
        <p:spPr>
          <a:xfrm>
            <a:off x="7065562" y="512835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Right Brace 6">
            <a:extLst>
              <a:ext uri="{FF2B5EF4-FFF2-40B4-BE49-F238E27FC236}">
                <a16:creationId xmlns:a16="http://schemas.microsoft.com/office/drawing/2014/main" id="{4B3E9698-0759-4DAE-B17A-01F88165C30C}"/>
              </a:ext>
              <a:ext uri="{C183D7F6-B498-43B3-948B-1728B52AA6E4}">
                <adec:decorative xmlns:adec="http://schemas.microsoft.com/office/drawing/2017/decorative" val="1"/>
              </a:ext>
            </a:extLst>
          </p:cNvPr>
          <p:cNvSpPr/>
          <p:nvPr/>
        </p:nvSpPr>
        <p:spPr>
          <a:xfrm>
            <a:off x="7646474" y="2635731"/>
            <a:ext cx="195363" cy="212199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8D4B2C73-3841-B9B7-720E-D75DAF6CA9C9}"/>
              </a:ext>
              <a:ext uri="{C183D7F6-B498-43B3-948B-1728B52AA6E4}">
                <adec:decorative xmlns:adec="http://schemas.microsoft.com/office/drawing/2017/decorative" val="1"/>
              </a:ext>
            </a:extLst>
          </p:cNvPr>
          <p:cNvSpPr txBox="1"/>
          <p:nvPr/>
        </p:nvSpPr>
        <p:spPr>
          <a:xfrm>
            <a:off x="7835096" y="3506426"/>
            <a:ext cx="1197965"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79% </a:t>
            </a:r>
            <a:r>
              <a:rPr lang="en-GB" sz="1200">
                <a:solidFill>
                  <a:srgbClr val="5C5B5A"/>
                </a:solidFill>
                <a:latin typeface="Arial"/>
              </a:rPr>
              <a:t>(+2pp)</a:t>
            </a:r>
          </a:p>
        </p:txBody>
      </p:sp>
      <p:sp>
        <p:nvSpPr>
          <p:cNvPr id="37" name="Arrow: Down 36">
            <a:extLst>
              <a:ext uri="{FF2B5EF4-FFF2-40B4-BE49-F238E27FC236}">
                <a16:creationId xmlns:a16="http://schemas.microsoft.com/office/drawing/2014/main" id="{3B594C96-AD37-92F3-668A-78FD22BB6C01}"/>
              </a:ext>
              <a:ext uri="{C183D7F6-B498-43B3-948B-1728B52AA6E4}">
                <adec:decorative xmlns:adec="http://schemas.microsoft.com/office/drawing/2017/decorative" val="1"/>
              </a:ext>
            </a:extLst>
          </p:cNvPr>
          <p:cNvSpPr/>
          <p:nvPr/>
        </p:nvSpPr>
        <p:spPr>
          <a:xfrm rot="10800000">
            <a:off x="9908626" y="293055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F1EE14DE-8285-284E-5B5B-BD35B37143B1}"/>
              </a:ext>
              <a:ext uri="{C183D7F6-B498-43B3-948B-1728B52AA6E4}">
                <adec:decorative xmlns:adec="http://schemas.microsoft.com/office/drawing/2017/decorative" val="1"/>
              </a:ext>
            </a:extLst>
          </p:cNvPr>
          <p:cNvSpPr txBox="1"/>
          <p:nvPr/>
        </p:nvSpPr>
        <p:spPr>
          <a:xfrm>
            <a:off x="9420083" y="3066136"/>
            <a:ext cx="595035" cy="26161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24" name="TextBox 23">
            <a:extLst>
              <a:ext uri="{FF2B5EF4-FFF2-40B4-BE49-F238E27FC236}">
                <a16:creationId xmlns:a16="http://schemas.microsoft.com/office/drawing/2014/main" id="{007BBE88-F2EB-8900-D798-FE28099C244F}"/>
              </a:ext>
              <a:ext uri="{C183D7F6-B498-43B3-948B-1728B52AA6E4}">
                <adec:decorative xmlns:adec="http://schemas.microsoft.com/office/drawing/2017/decorative" val="1"/>
              </a:ext>
            </a:extLst>
          </p:cNvPr>
          <p:cNvSpPr txBox="1"/>
          <p:nvPr/>
        </p:nvSpPr>
        <p:spPr>
          <a:xfrm>
            <a:off x="9455349" y="405888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26" name="TextBox 25">
            <a:extLst>
              <a:ext uri="{FF2B5EF4-FFF2-40B4-BE49-F238E27FC236}">
                <a16:creationId xmlns:a16="http://schemas.microsoft.com/office/drawing/2014/main" id="{771902B5-A0A6-233A-4DB1-8AF425D599DA}"/>
              </a:ext>
              <a:ext uri="{C183D7F6-B498-43B3-948B-1728B52AA6E4}">
                <adec:decorative xmlns:adec="http://schemas.microsoft.com/office/drawing/2017/decorative" val="1"/>
              </a:ext>
            </a:extLst>
          </p:cNvPr>
          <p:cNvSpPr txBox="1"/>
          <p:nvPr/>
        </p:nvSpPr>
        <p:spPr>
          <a:xfrm>
            <a:off x="9455348" y="480130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30" name="TextBox 29">
            <a:extLst>
              <a:ext uri="{FF2B5EF4-FFF2-40B4-BE49-F238E27FC236}">
                <a16:creationId xmlns:a16="http://schemas.microsoft.com/office/drawing/2014/main" id="{8E6EFD79-F614-1EE2-D9B1-95B90BDD5FE9}"/>
              </a:ext>
              <a:ext uri="{C183D7F6-B498-43B3-948B-1728B52AA6E4}">
                <adec:decorative xmlns:adec="http://schemas.microsoft.com/office/drawing/2017/decorative" val="1"/>
              </a:ext>
            </a:extLst>
          </p:cNvPr>
          <p:cNvSpPr txBox="1"/>
          <p:nvPr/>
        </p:nvSpPr>
        <p:spPr>
          <a:xfrm>
            <a:off x="9573231" y="499755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6" name="Right Brace 15">
            <a:extLst>
              <a:ext uri="{FF2B5EF4-FFF2-40B4-BE49-F238E27FC236}">
                <a16:creationId xmlns:a16="http://schemas.microsoft.com/office/drawing/2014/main" id="{F59AB082-BC69-BEFB-1244-DD07CF3670C8}"/>
              </a:ext>
              <a:ext uri="{C183D7F6-B498-43B3-948B-1728B52AA6E4}">
                <adec:decorative xmlns:adec="http://schemas.microsoft.com/office/drawing/2017/decorative" val="1"/>
              </a:ext>
            </a:extLst>
          </p:cNvPr>
          <p:cNvSpPr/>
          <p:nvPr/>
        </p:nvSpPr>
        <p:spPr>
          <a:xfrm>
            <a:off x="10180483" y="2613003"/>
            <a:ext cx="195363" cy="192228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90990FBB-80CF-29DE-5263-BFFB1904EF6A}"/>
              </a:ext>
              <a:ext uri="{C183D7F6-B498-43B3-948B-1728B52AA6E4}">
                <adec:decorative xmlns:adec="http://schemas.microsoft.com/office/drawing/2017/decorative" val="0"/>
              </a:ext>
            </a:extLst>
          </p:cNvPr>
          <p:cNvSpPr txBox="1"/>
          <p:nvPr/>
        </p:nvSpPr>
        <p:spPr>
          <a:xfrm>
            <a:off x="10241404" y="3435648"/>
            <a:ext cx="1439565"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73% </a:t>
            </a:r>
            <a:r>
              <a:rPr lang="en-GB" sz="1200">
                <a:solidFill>
                  <a:srgbClr val="5C5B5A"/>
                </a:solidFill>
                <a:latin typeface="Arial"/>
              </a:rPr>
              <a:t>(+2pp) </a:t>
            </a:r>
          </a:p>
        </p:txBody>
      </p:sp>
      <p:grpSp>
        <p:nvGrpSpPr>
          <p:cNvPr id="3" name="Group 2" descr="Up and Down arrows to signify when a statistic is significantly higher or lower than the Greater Manchester Residents.">
            <a:extLst>
              <a:ext uri="{FF2B5EF4-FFF2-40B4-BE49-F238E27FC236}">
                <a16:creationId xmlns:a16="http://schemas.microsoft.com/office/drawing/2014/main" id="{C4DE5779-18DF-3AB0-3A27-9F15B6BBF555}"/>
              </a:ext>
            </a:extLst>
          </p:cNvPr>
          <p:cNvGrpSpPr/>
          <p:nvPr/>
        </p:nvGrpSpPr>
        <p:grpSpPr>
          <a:xfrm>
            <a:off x="575408" y="5999738"/>
            <a:ext cx="5976353" cy="276999"/>
            <a:chOff x="575408" y="5999738"/>
            <a:chExt cx="5976353" cy="276999"/>
          </a:xfrm>
        </p:grpSpPr>
        <p:sp>
          <p:nvSpPr>
            <p:cNvPr id="34" name="Arrow: Down 33">
              <a:extLst>
                <a:ext uri="{FF2B5EF4-FFF2-40B4-BE49-F238E27FC236}">
                  <a16:creationId xmlns:a16="http://schemas.microsoft.com/office/drawing/2014/main" id="{C8F80B19-8342-3A4B-7036-6A90B4FE8F3C}"/>
                </a:ext>
              </a:extLst>
            </p:cNvPr>
            <p:cNvSpPr/>
            <p:nvPr/>
          </p:nvSpPr>
          <p:spPr>
            <a:xfrm rot="10800000">
              <a:off x="575408" y="603960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5" name="TextBox 34">
              <a:extLst>
                <a:ext uri="{FF2B5EF4-FFF2-40B4-BE49-F238E27FC236}">
                  <a16:creationId xmlns:a16="http://schemas.microsoft.com/office/drawing/2014/main" id="{BA479865-9A06-970F-5327-5D144E710A5C}"/>
                </a:ext>
              </a:extLst>
            </p:cNvPr>
            <p:cNvSpPr txBox="1"/>
            <p:nvPr/>
          </p:nvSpPr>
          <p:spPr>
            <a:xfrm>
              <a:off x="940225" y="599973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sp>
          <p:nvSpPr>
            <p:cNvPr id="36" name="Arrow: Down 35">
              <a:extLst>
                <a:ext uri="{FF2B5EF4-FFF2-40B4-BE49-F238E27FC236}">
                  <a16:creationId xmlns:a16="http://schemas.microsoft.com/office/drawing/2014/main" id="{AFDBEC01-3AAC-AE2B-8986-E5D2921E807F}"/>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2" name="TextBox 11">
            <a:extLst>
              <a:ext uri="{FF2B5EF4-FFF2-40B4-BE49-F238E27FC236}">
                <a16:creationId xmlns:a16="http://schemas.microsoft.com/office/drawing/2014/main" id="{24C9E37D-09E2-45BD-10AC-DA539EA02BF6}"/>
              </a:ext>
              <a:ext uri="{C183D7F6-B498-43B3-948B-1728B52AA6E4}">
                <adec:decorative xmlns:adec="http://schemas.microsoft.com/office/drawing/2017/decorative" val="0"/>
              </a:ext>
            </a:extLst>
          </p:cNvPr>
          <p:cNvSpPr txBox="1"/>
          <p:nvPr/>
        </p:nvSpPr>
        <p:spPr>
          <a:xfrm>
            <a:off x="8375608" y="6062386"/>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November (S10)</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All respondents Survey 11, 1460 (All responses)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865845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BA24C1-76DE-57D6-C21A-CAD0D30C78C2}"/>
              </a:ext>
            </a:extLst>
          </p:cNvPr>
          <p:cNvSpPr>
            <a:spLocks noGrp="1"/>
          </p:cNvSpPr>
          <p:nvPr>
            <p:ph type="title"/>
          </p:nvPr>
        </p:nvSpPr>
        <p:spPr>
          <a:xfrm>
            <a:off x="553627" y="302272"/>
            <a:ext cx="10515600" cy="586800"/>
          </a:xfrm>
        </p:spPr>
        <p:txBody>
          <a:bodyPr>
            <a:noAutofit/>
          </a:bodyPr>
          <a:lstStyle/>
          <a:p>
            <a:r>
              <a:rPr lang="en-GB" sz="2400" b="1">
                <a:solidFill>
                  <a:srgbClr val="009690"/>
                </a:solidFill>
                <a:latin typeface="Arial"/>
              </a:rPr>
              <a:t>Health confidence score</a:t>
            </a:r>
            <a:endParaRPr lang="en-GB" sz="2400">
              <a:solidFill>
                <a:srgbClr val="009690"/>
              </a:solidFill>
            </a:endParaRPr>
          </a:p>
        </p:txBody>
      </p:sp>
      <p:sp>
        <p:nvSpPr>
          <p:cNvPr id="12" name="Content Placeholder 32">
            <a:extLst>
              <a:ext uri="{FF2B5EF4-FFF2-40B4-BE49-F238E27FC236}">
                <a16:creationId xmlns:a16="http://schemas.microsoft.com/office/drawing/2014/main" id="{DB92A0B6-D86E-3D7C-2C00-80DFADE9BA62}"/>
              </a:ext>
            </a:extLst>
          </p:cNvPr>
          <p:cNvSpPr txBox="1">
            <a:spLocks/>
          </p:cNvSpPr>
          <p:nvPr/>
        </p:nvSpPr>
        <p:spPr>
          <a:xfrm>
            <a:off x="798371" y="855719"/>
            <a:ext cx="10595258" cy="892630"/>
          </a:xfrm>
          <a:prstGeom prst="rect">
            <a:avLst/>
          </a:prstGeom>
          <a:solidFill>
            <a:schemeClr val="bg1"/>
          </a:solidFill>
          <a:ln>
            <a:no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lang="en-GB" sz="1800" b="1" dirty="0">
                <a:solidFill>
                  <a:srgbClr val="5C5B5A"/>
                </a:solidFill>
                <a:latin typeface="Arial"/>
                <a:cs typeface="Arial"/>
              </a:rPr>
              <a:t>Health management questions are analysed, drawing on a methodology used in academia, to calculate an overall Health Confidence Score. This score of 71.4 out of 100 means a ‘moderate’ level of health confidence, marginally but not significantly up on the November 2023 figure  </a:t>
            </a:r>
            <a:endParaRPr lang="en-GB" sz="1800" b="1" dirty="0">
              <a:solidFill>
                <a:srgbClr val="5C5B5A"/>
              </a:solidFill>
              <a:latin typeface="Arial" panose="020B0604020202020204" pitchFamily="34" charset="0"/>
              <a:cs typeface="Arial" panose="020B0604020202020204" pitchFamily="34" charset="0"/>
            </a:endParaRPr>
          </a:p>
        </p:txBody>
      </p:sp>
      <p:sp>
        <p:nvSpPr>
          <p:cNvPr id="20" name="Content Placeholder 32">
            <a:extLst>
              <a:ext uri="{FF2B5EF4-FFF2-40B4-BE49-F238E27FC236}">
                <a16:creationId xmlns:a16="http://schemas.microsoft.com/office/drawing/2014/main" id="{90868EAE-8D20-A5FE-9930-41F16AD311AA}"/>
              </a:ext>
            </a:extLst>
          </p:cNvPr>
          <p:cNvSpPr txBox="1">
            <a:spLocks/>
          </p:cNvSpPr>
          <p:nvPr/>
        </p:nvSpPr>
        <p:spPr>
          <a:xfrm>
            <a:off x="676475" y="2301060"/>
            <a:ext cx="4066052" cy="2185215"/>
          </a:xfrm>
          <a:prstGeom prst="rect">
            <a:avLst/>
          </a:prstGeom>
          <a:solidFill>
            <a:schemeClr val="bg1"/>
          </a:solidFill>
          <a:ln>
            <a:no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lang="en-GB" sz="1400">
                <a:solidFill>
                  <a:srgbClr val="5C5B5A"/>
                </a:solidFill>
                <a:latin typeface="Arial"/>
                <a:cs typeface="Arial"/>
              </a:rPr>
              <a:t>An overall health confidence score is calculated based on responses to four questions, each covering one of four dimensions – access, knowledge, self-management, shared decisions </a:t>
            </a: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r>
              <a:rPr lang="en-GB" sz="1400">
                <a:solidFill>
                  <a:srgbClr val="5C5B5A"/>
                </a:solidFill>
                <a:latin typeface="Arial"/>
                <a:cs typeface="Arial"/>
              </a:rPr>
              <a:t>On a 0-100 scale, these thresholds are given the following interpretations:</a:t>
            </a: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BBE790CA-D8CC-ECB0-FDC7-AC5F14572495}"/>
              </a:ext>
            </a:extLst>
          </p:cNvPr>
          <p:cNvGraphicFramePr>
            <a:graphicFrameLocks noGrp="1"/>
          </p:cNvGraphicFramePr>
          <p:nvPr>
            <p:extLst>
              <p:ext uri="{D42A27DB-BD31-4B8C-83A1-F6EECF244321}">
                <p14:modId xmlns:p14="http://schemas.microsoft.com/office/powerpoint/2010/main" val="2199123659"/>
              </p:ext>
            </p:extLst>
          </p:nvPr>
        </p:nvGraphicFramePr>
        <p:xfrm>
          <a:off x="739340" y="4468520"/>
          <a:ext cx="4045110" cy="1202040"/>
        </p:xfrm>
        <a:graphic>
          <a:graphicData uri="http://schemas.openxmlformats.org/drawingml/2006/table">
            <a:tbl>
              <a:tblPr firstRow="1" bandRow="1">
                <a:tableStyleId>{073A0DAA-6AF3-43AB-8588-CEC1D06C72B9}</a:tableStyleId>
              </a:tblPr>
              <a:tblGrid>
                <a:gridCol w="2541503">
                  <a:extLst>
                    <a:ext uri="{9D8B030D-6E8A-4147-A177-3AD203B41FA5}">
                      <a16:colId xmlns:a16="http://schemas.microsoft.com/office/drawing/2014/main" val="588151101"/>
                    </a:ext>
                  </a:extLst>
                </a:gridCol>
                <a:gridCol w="1503607">
                  <a:extLst>
                    <a:ext uri="{9D8B030D-6E8A-4147-A177-3AD203B41FA5}">
                      <a16:colId xmlns:a16="http://schemas.microsoft.com/office/drawing/2014/main" val="311082748"/>
                    </a:ext>
                  </a:extLst>
                </a:gridCol>
              </a:tblGrid>
              <a:tr h="300510">
                <a:tc>
                  <a:txBody>
                    <a:bodyPr/>
                    <a:lstStyle/>
                    <a:p>
                      <a:pPr marL="0" algn="ctr" defTabSz="914400" rtl="0" eaLnBrk="1" latinLnBrk="0" hangingPunct="1"/>
                      <a:r>
                        <a:rPr lang="en-GB" sz="1200" b="0" kern="1200">
                          <a:solidFill>
                            <a:schemeClr val="dk1"/>
                          </a:solidFill>
                          <a:latin typeface="Arial" panose="020B0604020202020204" pitchFamily="34" charset="0"/>
                          <a:ea typeface="+mn-ea"/>
                          <a:cs typeface="Arial" panose="020B0604020202020204" pitchFamily="34" charset="0"/>
                        </a:rPr>
                        <a:t>High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tc>
                  <a:txBody>
                    <a:bodyPr/>
                    <a:lstStyle/>
                    <a:p>
                      <a:pPr marL="0" algn="ctr" defTabSz="914400" rtl="0" eaLnBrk="1" latinLnBrk="0" hangingPunct="1"/>
                      <a:r>
                        <a:rPr lang="en-GB" sz="1200" b="0" kern="1200">
                          <a:solidFill>
                            <a:schemeClr val="dk1"/>
                          </a:solidFill>
                          <a:latin typeface="Arial" panose="020B0604020202020204" pitchFamily="34" charset="0"/>
                          <a:ea typeface="+mn-ea"/>
                          <a:cs typeface="Arial" panose="020B0604020202020204" pitchFamily="34" charset="0"/>
                        </a:rPr>
                        <a:t>80-100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2623962131"/>
                  </a:ext>
                </a:extLst>
              </a:tr>
              <a:tr h="300510">
                <a:tc>
                  <a:txBody>
                    <a:bodyPr/>
                    <a:lstStyle/>
                    <a:p>
                      <a:pPr algn="ctr"/>
                      <a:r>
                        <a:rPr lang="en-GB" sz="1200">
                          <a:latin typeface="Arial" panose="020B0604020202020204" pitchFamily="34" charset="0"/>
                          <a:cs typeface="Arial" panose="020B0604020202020204" pitchFamily="34" charset="0"/>
                        </a:rPr>
                        <a:t>Moderate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60-79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7851260"/>
                  </a:ext>
                </a:extLst>
              </a:tr>
              <a:tr h="300510">
                <a:tc>
                  <a:txBody>
                    <a:bodyPr/>
                    <a:lstStyle/>
                    <a:p>
                      <a:pPr algn="ctr"/>
                      <a:r>
                        <a:rPr lang="en-GB" sz="1200">
                          <a:latin typeface="Arial" panose="020B0604020202020204" pitchFamily="34" charset="0"/>
                          <a:cs typeface="Arial" panose="020B0604020202020204" pitchFamily="34" charset="0"/>
                        </a:rPr>
                        <a:t>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40-59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3901213"/>
                  </a:ext>
                </a:extLst>
              </a:tr>
              <a:tr h="300510">
                <a:tc>
                  <a:txBody>
                    <a:bodyPr/>
                    <a:lstStyle/>
                    <a:p>
                      <a:pPr algn="ctr"/>
                      <a:r>
                        <a:rPr lang="en-GB" sz="1200">
                          <a:latin typeface="Arial" panose="020B0604020202020204" pitchFamily="34" charset="0"/>
                          <a:cs typeface="Arial" panose="020B0604020202020204" pitchFamily="34" charset="0"/>
                        </a:rPr>
                        <a:t>Very low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0-39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88217459"/>
                  </a:ext>
                </a:extLst>
              </a:tr>
            </a:tbl>
          </a:graphicData>
        </a:graphic>
      </p:graphicFrame>
      <p:sp>
        <p:nvSpPr>
          <p:cNvPr id="3" name="TextBox 2">
            <a:extLst>
              <a:ext uri="{FF2B5EF4-FFF2-40B4-BE49-F238E27FC236}">
                <a16:creationId xmlns:a16="http://schemas.microsoft.com/office/drawing/2014/main" id="{4F75B90B-01B3-370B-2CD9-6295C1F881A2}"/>
              </a:ext>
            </a:extLst>
          </p:cNvPr>
          <p:cNvSpPr txBox="1"/>
          <p:nvPr/>
        </p:nvSpPr>
        <p:spPr>
          <a:xfrm>
            <a:off x="4958548" y="1897211"/>
            <a:ext cx="1402408"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Access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65.3</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009690"/>
                </a:solidFill>
                <a:latin typeface="Arial"/>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009690"/>
                </a:solidFill>
                <a:latin typeface="Arial"/>
              </a:rPr>
              <a:t>(since Nov)</a:t>
            </a:r>
            <a:endParaRPr lang="en-GB" sz="1600">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get the right help if I need it’</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6" name="TextBox 5">
            <a:extLst>
              <a:ext uri="{FF2B5EF4-FFF2-40B4-BE49-F238E27FC236}">
                <a16:creationId xmlns:a16="http://schemas.microsoft.com/office/drawing/2014/main" id="{FD80643F-152A-0699-39B2-2C384AB32ECC}"/>
              </a:ext>
            </a:extLst>
          </p:cNvPr>
          <p:cNvSpPr txBox="1"/>
          <p:nvPr/>
        </p:nvSpPr>
        <p:spPr>
          <a:xfrm>
            <a:off x="6668520" y="1897211"/>
            <a:ext cx="1313683"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67.6</a:t>
            </a:r>
            <a:endParaRPr lang="en-GB" sz="1600" b="1">
              <a:solidFill>
                <a:srgbClr val="009690"/>
              </a:solidFill>
              <a:latin typeface="Arial"/>
            </a:endParaRPr>
          </a:p>
          <a:p>
            <a:pPr algn="ctr">
              <a:defRPr/>
            </a:pPr>
            <a:r>
              <a:rPr lang="en-GB" sz="1200">
                <a:solidFill>
                  <a:srgbClr val="009690"/>
                </a:solidFill>
                <a:latin typeface="Arial"/>
              </a:rPr>
              <a:t>+1.7</a:t>
            </a:r>
          </a:p>
          <a:p>
            <a:pPr algn="ctr">
              <a:defRPr/>
            </a:pPr>
            <a:r>
              <a:rPr lang="en-GB" sz="1200">
                <a:solidFill>
                  <a:srgbClr val="009690"/>
                </a:solidFill>
                <a:latin typeface="Arial"/>
              </a:rPr>
              <a:t>(since Nov)</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know enough about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7" name="TextBox 6">
            <a:extLst>
              <a:ext uri="{FF2B5EF4-FFF2-40B4-BE49-F238E27FC236}">
                <a16:creationId xmlns:a16="http://schemas.microsoft.com/office/drawing/2014/main" id="{B005FD88-884B-54AD-DBFD-EB6EDC948771}"/>
              </a:ext>
            </a:extLst>
          </p:cNvPr>
          <p:cNvSpPr txBox="1"/>
          <p:nvPr/>
        </p:nvSpPr>
        <p:spPr>
          <a:xfrm>
            <a:off x="8289768" y="1897211"/>
            <a:ext cx="1731146"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Self-management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71.3</a:t>
            </a:r>
            <a:endParaRPr lang="en-GB" sz="1600" b="1">
              <a:solidFill>
                <a:srgbClr val="009690"/>
              </a:solidFill>
              <a:latin typeface="Arial"/>
            </a:endParaRPr>
          </a:p>
          <a:p>
            <a:pPr algn="ctr">
              <a:defRPr/>
            </a:pPr>
            <a:r>
              <a:rPr lang="en-GB" sz="1200">
                <a:solidFill>
                  <a:srgbClr val="009690"/>
                </a:solidFill>
                <a:latin typeface="Arial"/>
              </a:rPr>
              <a:t>+0.2</a:t>
            </a:r>
          </a:p>
          <a:p>
            <a:pPr algn="ctr">
              <a:defRPr/>
            </a:pPr>
            <a:r>
              <a:rPr lang="en-GB" sz="1200">
                <a:solidFill>
                  <a:srgbClr val="009690"/>
                </a:solidFill>
                <a:latin typeface="Arial"/>
              </a:rPr>
              <a:t>(since Nov)</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look after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9" name="TextBox 8">
            <a:extLst>
              <a:ext uri="{FF2B5EF4-FFF2-40B4-BE49-F238E27FC236}">
                <a16:creationId xmlns:a16="http://schemas.microsoft.com/office/drawing/2014/main" id="{C90FE1DF-7FC1-FD88-470E-BAA24B5C9970}"/>
              </a:ext>
            </a:extLst>
          </p:cNvPr>
          <p:cNvSpPr txBox="1"/>
          <p:nvPr/>
        </p:nvSpPr>
        <p:spPr>
          <a:xfrm>
            <a:off x="10157030" y="1897211"/>
            <a:ext cx="1863520" cy="1354217"/>
          </a:xfrm>
          <a:prstGeom prst="rect">
            <a:avLst/>
          </a:prstGeom>
          <a:noFill/>
        </p:spPr>
        <p:txBody>
          <a:bodyPr wrap="square" rtlCol="0">
            <a:spAutoFit/>
          </a:bodyPr>
          <a:lstStyle/>
          <a:p>
            <a:pPr algn="ctr">
              <a:defRPr/>
            </a:pPr>
            <a:r>
              <a:rPr lang="en-GB" sz="1400" b="1">
                <a:solidFill>
                  <a:srgbClr val="5C5B5A"/>
                </a:solidFill>
                <a:latin typeface="Arial"/>
              </a:rPr>
              <a:t>Shared decision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81.2</a:t>
            </a:r>
            <a:endParaRPr lang="en-GB" sz="1600" b="1">
              <a:solidFill>
                <a:srgbClr val="009690"/>
              </a:solidFill>
              <a:latin typeface="Arial"/>
            </a:endParaRPr>
          </a:p>
          <a:p>
            <a:pPr algn="ctr">
              <a:defRPr/>
            </a:pPr>
            <a:r>
              <a:rPr lang="en-GB" sz="1200">
                <a:solidFill>
                  <a:srgbClr val="009690"/>
                </a:solidFill>
                <a:latin typeface="Arial"/>
              </a:rPr>
              <a:t>+1.5</a:t>
            </a:r>
          </a:p>
          <a:p>
            <a:pPr algn="ctr">
              <a:defRPr/>
            </a:pPr>
            <a:r>
              <a:rPr lang="en-GB" sz="1200">
                <a:solidFill>
                  <a:srgbClr val="009690"/>
                </a:solidFill>
                <a:latin typeface="Arial"/>
              </a:rPr>
              <a:t>(since Nov)</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am involved in decisions about me’</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2548C8D0-37D3-0809-B43E-7262AA6A6537}"/>
              </a:ext>
              <a:ext uri="{C183D7F6-B498-43B3-948B-1728B52AA6E4}">
                <adec:decorative xmlns:adec="http://schemas.microsoft.com/office/drawing/2017/decorative" val="1"/>
              </a:ext>
            </a:extLst>
          </p:cNvPr>
          <p:cNvGrpSpPr/>
          <p:nvPr/>
        </p:nvGrpSpPr>
        <p:grpSpPr>
          <a:xfrm>
            <a:off x="5704114" y="3277154"/>
            <a:ext cx="5395930" cy="513333"/>
            <a:chOff x="5704114" y="3277154"/>
            <a:chExt cx="5395930" cy="513333"/>
          </a:xfrm>
        </p:grpSpPr>
        <p:cxnSp>
          <p:nvCxnSpPr>
            <p:cNvPr id="11" name="Connector: Elbow 10">
              <a:extLst>
                <a:ext uri="{FF2B5EF4-FFF2-40B4-BE49-F238E27FC236}">
                  <a16:creationId xmlns:a16="http://schemas.microsoft.com/office/drawing/2014/main" id="{87EE73D2-F0D0-57B8-4B6F-29A32CECF188}"/>
                </a:ext>
                <a:ext uri="{C183D7F6-B498-43B3-948B-1728B52AA6E4}">
                  <adec:decorative xmlns:adec="http://schemas.microsoft.com/office/drawing/2017/decorative" val="1"/>
                </a:ext>
              </a:extLst>
            </p:cNvPr>
            <p:cNvCxnSpPr>
              <a:cxnSpLocks/>
            </p:cNvCxnSpPr>
            <p:nvPr/>
          </p:nvCxnSpPr>
          <p:spPr>
            <a:xfrm rot="16200000" flipH="1">
              <a:off x="6755569" y="2256279"/>
              <a:ext cx="482752" cy="2585662"/>
            </a:xfrm>
            <a:prstGeom prst="bentConnector3">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FF318B21-BC41-05FF-1037-8CD50395E1D1}"/>
                </a:ext>
                <a:ext uri="{C183D7F6-B498-43B3-948B-1728B52AA6E4}">
                  <adec:decorative xmlns:adec="http://schemas.microsoft.com/office/drawing/2017/decorative" val="1"/>
                </a:ext>
              </a:extLst>
            </p:cNvPr>
            <p:cNvCxnSpPr>
              <a:cxnSpLocks/>
            </p:cNvCxnSpPr>
            <p:nvPr/>
          </p:nvCxnSpPr>
          <p:spPr>
            <a:xfrm rot="16200000" flipH="1">
              <a:off x="7566193" y="3066903"/>
              <a:ext cx="482752" cy="964414"/>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B5081828-8241-8476-A33F-7A025662875A}"/>
                </a:ext>
                <a:ext uri="{C183D7F6-B498-43B3-948B-1728B52AA6E4}">
                  <adec:decorative xmlns:adec="http://schemas.microsoft.com/office/drawing/2017/decorative" val="1"/>
                </a:ext>
              </a:extLst>
            </p:cNvPr>
            <p:cNvCxnSpPr>
              <a:cxnSpLocks/>
            </p:cNvCxnSpPr>
            <p:nvPr/>
          </p:nvCxnSpPr>
          <p:spPr>
            <a:xfrm rot="5400000">
              <a:off x="8481183" y="3116328"/>
              <a:ext cx="482752" cy="865565"/>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54D8615-5963-A51B-AFFA-7A9A11B14F8F}"/>
                </a:ext>
                <a:ext uri="{C183D7F6-B498-43B3-948B-1728B52AA6E4}">
                  <adec:decorative xmlns:adec="http://schemas.microsoft.com/office/drawing/2017/decorative" val="1"/>
                </a:ext>
              </a:extLst>
            </p:cNvPr>
            <p:cNvCxnSpPr>
              <a:cxnSpLocks/>
            </p:cNvCxnSpPr>
            <p:nvPr/>
          </p:nvCxnSpPr>
          <p:spPr>
            <a:xfrm flipV="1">
              <a:off x="11100044" y="3277154"/>
              <a:ext cx="0" cy="271955"/>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pic>
          <p:nvPicPr>
            <p:cNvPr id="5" name="Picture 4" descr="connector from Shared Decision">
              <a:extLst>
                <a:ext uri="{FF2B5EF4-FFF2-40B4-BE49-F238E27FC236}">
                  <a16:creationId xmlns:a16="http://schemas.microsoft.com/office/drawing/2014/main" id="{519DC1C8-8172-FDD3-A014-F91B92A3B71F}"/>
                </a:ext>
              </a:extLst>
            </p:cNvPr>
            <p:cNvPicPr>
              <a:picLocks noChangeAspect="1"/>
            </p:cNvPicPr>
            <p:nvPr/>
          </p:nvPicPr>
          <p:blipFill>
            <a:blip r:embed="rId4"/>
            <a:stretch>
              <a:fillRect/>
            </a:stretch>
          </p:blipFill>
          <p:spPr>
            <a:xfrm>
              <a:off x="8273024" y="3541678"/>
              <a:ext cx="2827020" cy="183678"/>
            </a:xfrm>
            <a:prstGeom prst="rect">
              <a:avLst/>
            </a:prstGeom>
          </p:spPr>
        </p:pic>
      </p:grpSp>
      <p:sp>
        <p:nvSpPr>
          <p:cNvPr id="10" name="TextBox 9">
            <a:extLst>
              <a:ext uri="{FF2B5EF4-FFF2-40B4-BE49-F238E27FC236}">
                <a16:creationId xmlns:a16="http://schemas.microsoft.com/office/drawing/2014/main" id="{746AEDAC-A90B-2AF6-378C-66B1012C4918}"/>
              </a:ext>
            </a:extLst>
          </p:cNvPr>
          <p:cNvSpPr txBox="1"/>
          <p:nvPr/>
        </p:nvSpPr>
        <p:spPr>
          <a:xfrm>
            <a:off x="4826372" y="3866686"/>
            <a:ext cx="6805113" cy="2185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strike="noStrike" kern="1200" cap="none" spc="0" normalizeH="0" baseline="0" noProof="0">
                <a:ln>
                  <a:noFill/>
                </a:ln>
                <a:solidFill>
                  <a:srgbClr val="5C5B5A"/>
                </a:solidFill>
                <a:effectLst/>
                <a:uLnTx/>
                <a:uFillTx/>
                <a:latin typeface="Arial"/>
                <a:ea typeface="+mn-ea"/>
                <a:cs typeface="+mn-cs"/>
              </a:rPr>
              <a:t>Overall</a:t>
            </a:r>
            <a:r>
              <a:rPr lang="en-GB" sz="1600" b="1">
                <a:solidFill>
                  <a:srgbClr val="5C5B5A"/>
                </a:solidFill>
                <a:latin typeface="Arial"/>
              </a:rPr>
              <a:t> Greater Manchester health</a:t>
            </a:r>
            <a:r>
              <a:rPr kumimoji="0" lang="en-GB" sz="1600" b="1" i="0" strike="noStrike" kern="1200" cap="none" spc="0" normalizeH="0" baseline="0" noProof="0">
                <a:ln>
                  <a:noFill/>
                </a:ln>
                <a:solidFill>
                  <a:srgbClr val="5C5B5A"/>
                </a:solidFill>
                <a:effectLst/>
                <a:uLnTx/>
                <a:uFillTx/>
                <a:latin typeface="Arial"/>
                <a:ea typeface="+mn-ea"/>
                <a:cs typeface="+mn-cs"/>
              </a:rPr>
              <a:t> confidence score (out of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a:solidFill>
                  <a:srgbClr val="009690"/>
                </a:solidFill>
                <a:latin typeface="Arial"/>
              </a:rPr>
              <a:t>71.4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This is</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a:solidFill>
                  <a:srgbClr val="009690"/>
                </a:solidFill>
                <a:latin typeface="Arial"/>
              </a:rPr>
              <a:t>+1.4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points higher than in Nov 2023</a:t>
            </a:r>
            <a:endParaRPr kumimoji="0" lang="en-GB" sz="1600" b="1" i="0" strike="noStrike" kern="1200" cap="none" spc="0" normalizeH="0" baseline="0" noProof="0">
              <a:ln>
                <a:noFill/>
              </a:ln>
              <a:solidFill>
                <a:srgbClr val="5C5B5A"/>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All respondents Survey 11, 1460 (Valid responses)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82307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2">
            <a:extLst>
              <a:ext uri="{FF2B5EF4-FFF2-40B4-BE49-F238E27FC236}">
                <a16:creationId xmlns:a16="http://schemas.microsoft.com/office/drawing/2014/main" id="{EED8C5B4-BF23-2E08-956A-D616048672C4}"/>
              </a:ext>
            </a:extLst>
          </p:cNvPr>
          <p:cNvSpPr txBox="1">
            <a:spLocks noGrp="1"/>
          </p:cNvSpPr>
          <p:nvPr>
            <p:ph type="title" idx="4294967295"/>
          </p:nvPr>
        </p:nvSpPr>
        <p:spPr>
          <a:xfrm>
            <a:off x="249279" y="181946"/>
            <a:ext cx="11787023" cy="892630"/>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5C5B5A"/>
                </a:solidFill>
                <a:effectLst/>
                <a:uLnTx/>
                <a:uFillTx/>
                <a:latin typeface="Arial"/>
                <a:ea typeface="+mn-ea"/>
                <a:cs typeface="Arial"/>
              </a:rPr>
              <a:t>Since November, all dimensions of the health confidence score have risen, though not significantly; this includes ‘shared decisions’ returning to a ‘high’ rating (80 or above), having fallen to ‘moderate’ in November.</a:t>
            </a:r>
          </a:p>
        </p:txBody>
      </p:sp>
      <p:sp>
        <p:nvSpPr>
          <p:cNvPr id="3" name="TextBox 2">
            <a:extLst>
              <a:ext uri="{FF2B5EF4-FFF2-40B4-BE49-F238E27FC236}">
                <a16:creationId xmlns:a16="http://schemas.microsoft.com/office/drawing/2014/main" id="{547211CD-25AF-E69A-027C-4FEEE2D6CAA7}"/>
              </a:ext>
            </a:extLst>
          </p:cNvPr>
          <p:cNvSpPr txBox="1"/>
          <p:nvPr/>
        </p:nvSpPr>
        <p:spPr>
          <a:xfrm>
            <a:off x="2693443" y="1041112"/>
            <a:ext cx="68051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strike="noStrike" kern="1200" cap="none" spc="0" normalizeH="0" baseline="0" noProof="0">
                <a:ln>
                  <a:noFill/>
                </a:ln>
                <a:solidFill>
                  <a:srgbClr val="5C5B5A"/>
                </a:solidFill>
                <a:effectLst/>
                <a:uLnTx/>
                <a:uFillTx/>
                <a:latin typeface="Arial"/>
                <a:ea typeface="+mn-ea"/>
                <a:cs typeface="+mn-cs"/>
              </a:rPr>
              <a:t>Overall</a:t>
            </a:r>
            <a:r>
              <a:rPr lang="en-GB" sz="1600" b="1">
                <a:solidFill>
                  <a:srgbClr val="5C5B5A"/>
                </a:solidFill>
                <a:latin typeface="Arial"/>
              </a:rPr>
              <a:t> Greater Manchester health</a:t>
            </a:r>
            <a:r>
              <a:rPr kumimoji="0" lang="en-GB" sz="1600" b="1" i="0" strike="noStrike" kern="1200" cap="none" spc="0" normalizeH="0" baseline="0" noProof="0">
                <a:ln>
                  <a:noFill/>
                </a:ln>
                <a:solidFill>
                  <a:srgbClr val="5C5B5A"/>
                </a:solidFill>
                <a:effectLst/>
                <a:uLnTx/>
                <a:uFillTx/>
                <a:latin typeface="Arial"/>
                <a:ea typeface="+mn-ea"/>
                <a:cs typeface="+mn-cs"/>
              </a:rPr>
              <a:t> confidence score (out of 100)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strike="noStrike" kern="1200" cap="none" spc="0" normalizeH="0" baseline="0" noProof="0">
              <a:ln>
                <a:noFill/>
              </a:ln>
              <a:solidFill>
                <a:srgbClr val="5C5B5A"/>
              </a:solidFill>
              <a:effectLst/>
              <a:uLnTx/>
              <a:uFillTx/>
              <a:latin typeface="Arial"/>
              <a:ea typeface="+mn-ea"/>
              <a:cs typeface="+mn-cs"/>
            </a:endParaRPr>
          </a:p>
        </p:txBody>
      </p:sp>
      <p:sp>
        <p:nvSpPr>
          <p:cNvPr id="2" name="TextBox 1">
            <a:extLst>
              <a:ext uri="{FF2B5EF4-FFF2-40B4-BE49-F238E27FC236}">
                <a16:creationId xmlns:a16="http://schemas.microsoft.com/office/drawing/2014/main" id="{69043606-5BA1-3F12-7089-093B15201558}"/>
              </a:ext>
            </a:extLst>
          </p:cNvPr>
          <p:cNvSpPr txBox="1"/>
          <p:nvPr/>
        </p:nvSpPr>
        <p:spPr>
          <a:xfrm>
            <a:off x="783988" y="1333499"/>
            <a:ext cx="10717604" cy="276999"/>
          </a:xfrm>
          <a:prstGeom prst="rect">
            <a:avLst/>
          </a:prstGeom>
          <a:noFill/>
        </p:spPr>
        <p:txBody>
          <a:bodyPr wrap="square" rtlCol="0">
            <a:spAutoFit/>
          </a:bodyPr>
          <a:lstStyle/>
          <a:p>
            <a:pPr algn="ctr"/>
            <a:r>
              <a:rPr lang="en-GB" sz="1200">
                <a:latin typeface="Arial" panose="020B0604020202020204" pitchFamily="34" charset="0"/>
                <a:cs typeface="Arial" panose="020B0604020202020204" pitchFamily="34" charset="0"/>
              </a:rPr>
              <a:t>Health confidence ratings: High = 80-100 / Moderate = 60-79 / Low = 40-59 / Very Low = 0-39 </a:t>
            </a:r>
          </a:p>
        </p:txBody>
      </p:sp>
      <p:graphicFrame>
        <p:nvGraphicFramePr>
          <p:cNvPr id="7" name="Chart 6" descr="TThe chart shows a stacked line graph for the health confidence score. The overall health confidence score for Feb is 71.4 . The score for shared decisions is 81.2, the score for self-management is 71.3, the score for knowledge is 67.6 and the score for access is 65.3.">
            <a:extLst>
              <a:ext uri="{FF2B5EF4-FFF2-40B4-BE49-F238E27FC236}">
                <a16:creationId xmlns:a16="http://schemas.microsoft.com/office/drawing/2014/main" id="{65EDA9B5-7D6F-F174-D955-80D7608D1089}"/>
              </a:ext>
            </a:extLst>
          </p:cNvPr>
          <p:cNvGraphicFramePr/>
          <p:nvPr>
            <p:extLst>
              <p:ext uri="{D42A27DB-BD31-4B8C-83A1-F6EECF244321}">
                <p14:modId xmlns:p14="http://schemas.microsoft.com/office/powerpoint/2010/main" val="685767007"/>
              </p:ext>
            </p:extLst>
          </p:nvPr>
        </p:nvGraphicFramePr>
        <p:xfrm>
          <a:off x="687587" y="1333500"/>
          <a:ext cx="10950785" cy="444577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8ADE6BD1-881E-B71A-0F88-0C82652127BF}"/>
              </a:ext>
            </a:extLst>
          </p:cNvPr>
          <p:cNvSpPr txBox="1"/>
          <p:nvPr/>
        </p:nvSpPr>
        <p:spPr>
          <a:xfrm>
            <a:off x="249866" y="5916325"/>
            <a:ext cx="11692269" cy="307777"/>
          </a:xfrm>
          <a:prstGeom prst="rect">
            <a:avLst/>
          </a:prstGeom>
          <a:noFill/>
        </p:spPr>
        <p:txBody>
          <a:bodyPr wrap="square">
            <a:spAutoFit/>
          </a:bodyPr>
          <a:lstStyle/>
          <a:p>
            <a:r>
              <a:rPr lang="en-GB" sz="1400" b="1">
                <a:solidFill>
                  <a:srgbClr val="5C5B5A"/>
                </a:solidFill>
                <a:latin typeface="Arial"/>
                <a:cs typeface="Arial"/>
              </a:rPr>
              <a:t>While there has </a:t>
            </a:r>
            <a:r>
              <a:rPr lang="en-GB" sz="1400" b="1">
                <a:solidFill>
                  <a:schemeClr val="tx1">
                    <a:lumMod val="65000"/>
                    <a:lumOff val="35000"/>
                  </a:schemeClr>
                </a:solidFill>
                <a:latin typeface="Arial"/>
                <a:cs typeface="Arial"/>
              </a:rPr>
              <a:t>been some fluctuation in </a:t>
            </a:r>
            <a:r>
              <a:rPr lang="en-GB" sz="1400" b="1">
                <a:solidFill>
                  <a:srgbClr val="009690"/>
                </a:solidFill>
                <a:latin typeface="Arial"/>
                <a:cs typeface="Arial"/>
              </a:rPr>
              <a:t>health confidence </a:t>
            </a:r>
            <a:r>
              <a:rPr lang="en-GB" sz="1400" b="1">
                <a:solidFill>
                  <a:srgbClr val="5C5B5A"/>
                </a:solidFill>
                <a:latin typeface="Arial"/>
                <a:cs typeface="Arial"/>
              </a:rPr>
              <a:t>score since tracking started in May 2023, no changes have been significant. </a:t>
            </a:r>
            <a:endParaRPr lang="en-GB" sz="1400"/>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All respondents; Survey 7, 1488; Survey 8, 1612; Survey 9, 1560; Survey 10, 1546; Survey 11, 1460</a:t>
            </a: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19671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2">
            <a:extLst>
              <a:ext uri="{FF2B5EF4-FFF2-40B4-BE49-F238E27FC236}">
                <a16:creationId xmlns:a16="http://schemas.microsoft.com/office/drawing/2014/main" id="{DB92A0B6-D86E-3D7C-2C00-80DFADE9BA62}"/>
              </a:ext>
            </a:extLst>
          </p:cNvPr>
          <p:cNvSpPr txBox="1">
            <a:spLocks noGrp="1"/>
          </p:cNvSpPr>
          <p:nvPr>
            <p:ph type="title" idx="4294967295"/>
          </p:nvPr>
        </p:nvSpPr>
        <p:spPr>
          <a:xfrm>
            <a:off x="554400" y="302400"/>
            <a:ext cx="11237550" cy="892630"/>
          </a:xfrm>
          <a:prstGeom prst="rect">
            <a:avLst/>
          </a:prstGeom>
          <a:solidFill>
            <a:schemeClr val="bg1"/>
          </a:solid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lang="en-GB" sz="1800" b="1">
                <a:solidFill>
                  <a:srgbClr val="5C5B5A"/>
                </a:solidFill>
                <a:latin typeface="Arial"/>
                <a:cs typeface="Arial"/>
              </a:rPr>
              <a:t>For </a:t>
            </a:r>
            <a:r>
              <a:rPr lang="en-GB" sz="1800" b="1">
                <a:solidFill>
                  <a:srgbClr val="009690"/>
                </a:solidFill>
                <a:latin typeface="Arial"/>
                <a:cs typeface="Arial"/>
              </a:rPr>
              <a:t>d</a:t>
            </a:r>
            <a:r>
              <a:rPr kumimoji="0" lang="en-GB" sz="1800" b="1" i="0" u="none" strike="noStrike" kern="1200" cap="none" spc="0" normalizeH="0" baseline="0" noProof="0" err="1">
                <a:ln>
                  <a:noFill/>
                </a:ln>
                <a:solidFill>
                  <a:srgbClr val="009690"/>
                </a:solidFill>
                <a:effectLst/>
                <a:uLnTx/>
                <a:uFillTx/>
                <a:latin typeface="Arial"/>
                <a:ea typeface="+mn-ea"/>
                <a:cs typeface="Arial"/>
              </a:rPr>
              <a:t>isabled</a:t>
            </a:r>
            <a:r>
              <a:rPr kumimoji="0" lang="en-GB" sz="1800" b="1" i="0" u="none" strike="noStrike" kern="1200" cap="none" spc="0" normalizeH="0" baseline="0" noProof="0">
                <a:ln>
                  <a:noFill/>
                </a:ln>
                <a:solidFill>
                  <a:srgbClr val="009690"/>
                </a:solidFill>
                <a:effectLst/>
                <a:uLnTx/>
                <a:uFillTx/>
                <a:latin typeface="Arial"/>
                <a:ea typeface="+mn-ea"/>
                <a:cs typeface="Arial"/>
              </a:rPr>
              <a:t> respondents</a:t>
            </a:r>
            <a:r>
              <a:rPr kumimoji="0" lang="en-GB" sz="1800" b="1" i="0" u="none" strike="noStrike" kern="1200" cap="none" spc="0" normalizeH="0" baseline="0" noProof="0">
                <a:ln>
                  <a:noFill/>
                </a:ln>
                <a:solidFill>
                  <a:srgbClr val="5C5B5A"/>
                </a:solidFill>
                <a:effectLst/>
                <a:uLnTx/>
                <a:uFillTx/>
                <a:latin typeface="Arial"/>
                <a:ea typeface="+mn-ea"/>
                <a:cs typeface="Arial"/>
              </a:rPr>
              <a:t>, the </a:t>
            </a:r>
            <a:r>
              <a:rPr kumimoji="0" lang="en-GB" sz="1800" b="1" i="0" u="none" strike="noStrike" kern="1200" cap="none" spc="0" normalizeH="0" baseline="0" noProof="0">
                <a:ln>
                  <a:noFill/>
                </a:ln>
                <a:solidFill>
                  <a:schemeClr val="tx1">
                    <a:lumMod val="65000"/>
                    <a:lumOff val="35000"/>
                  </a:schemeClr>
                </a:solidFill>
                <a:effectLst/>
                <a:uLnTx/>
                <a:uFillTx/>
                <a:latin typeface="Arial"/>
                <a:ea typeface="+mn-ea"/>
                <a:cs typeface="Arial"/>
              </a:rPr>
              <a:t>overall </a:t>
            </a:r>
            <a:r>
              <a:rPr lang="en-GB" sz="1800" b="1">
                <a:solidFill>
                  <a:schemeClr val="tx1">
                    <a:lumMod val="65000"/>
                    <a:lumOff val="35000"/>
                  </a:schemeClr>
                </a:solidFill>
                <a:latin typeface="Arial"/>
                <a:cs typeface="Arial"/>
              </a:rPr>
              <a:t>health confidence </a:t>
            </a:r>
            <a:r>
              <a:rPr kumimoji="0" lang="en-GB" sz="1800" b="1" i="0" u="none" strike="noStrike" kern="1200" cap="none" spc="0" normalizeH="0" baseline="0" noProof="0">
                <a:ln>
                  <a:noFill/>
                </a:ln>
                <a:solidFill>
                  <a:schemeClr val="tx1">
                    <a:lumMod val="65000"/>
                    <a:lumOff val="35000"/>
                  </a:schemeClr>
                </a:solidFill>
                <a:effectLst/>
                <a:uLnTx/>
                <a:uFillTx/>
                <a:latin typeface="Arial"/>
                <a:ea typeface="+mn-ea"/>
                <a:cs typeface="Arial"/>
              </a:rPr>
              <a:t>score</a:t>
            </a:r>
            <a:r>
              <a:rPr lang="en-GB" sz="1800" b="1">
                <a:solidFill>
                  <a:srgbClr val="5C5B5A"/>
                </a:solidFill>
                <a:latin typeface="Arial"/>
                <a:cs typeface="Arial"/>
              </a:rPr>
              <a:t>,</a:t>
            </a:r>
            <a:r>
              <a:rPr kumimoji="0" lang="en-GB" sz="1800" b="1" i="0" u="none" strike="noStrike" kern="1200" cap="none" spc="0" normalizeH="0" baseline="0" noProof="0">
                <a:ln>
                  <a:noFill/>
                </a:ln>
                <a:solidFill>
                  <a:srgbClr val="5C5B5A"/>
                </a:solidFill>
                <a:effectLst/>
                <a:uLnTx/>
                <a:uFillTx/>
                <a:latin typeface="Arial"/>
                <a:ea typeface="+mn-ea"/>
                <a:cs typeface="Arial"/>
              </a:rPr>
              <a:t> and the scores for each factor contributing to it</a:t>
            </a:r>
            <a:r>
              <a:rPr lang="en-GB" sz="1800" b="1">
                <a:solidFill>
                  <a:srgbClr val="5C5B5A"/>
                </a:solidFill>
                <a:latin typeface="Arial"/>
                <a:cs typeface="Arial"/>
              </a:rPr>
              <a:t>,</a:t>
            </a:r>
            <a:r>
              <a:rPr kumimoji="0" lang="en-GB" sz="1800" b="1" i="0" u="none" strike="noStrike" kern="1200" cap="none" spc="0" normalizeH="0" baseline="0" noProof="0">
                <a:ln>
                  <a:noFill/>
                </a:ln>
                <a:solidFill>
                  <a:srgbClr val="5C5B5A"/>
                </a:solidFill>
                <a:effectLst/>
                <a:uLnTx/>
                <a:uFillTx/>
                <a:latin typeface="Arial"/>
                <a:ea typeface="+mn-ea"/>
                <a:cs typeface="Arial"/>
              </a:rPr>
              <a:t> are lower than for the population as a whole; there is a particular difference in feelings of being able to </a:t>
            </a:r>
            <a:r>
              <a:rPr lang="en-GB" sz="1800" b="1">
                <a:solidFill>
                  <a:srgbClr val="5C5B5A"/>
                </a:solidFill>
                <a:latin typeface="Arial"/>
                <a:cs typeface="Arial"/>
              </a:rPr>
              <a:t>'look</a:t>
            </a:r>
            <a:r>
              <a:rPr kumimoji="0" lang="en-GB" sz="1800" b="1" i="0" u="none" strike="noStrike" kern="1200" cap="none" spc="0" normalizeH="0" baseline="0" noProof="0">
                <a:ln>
                  <a:noFill/>
                </a:ln>
                <a:solidFill>
                  <a:srgbClr val="5C5B5A"/>
                </a:solidFill>
                <a:effectLst/>
                <a:uLnTx/>
                <a:uFillTx/>
                <a:latin typeface="Arial"/>
                <a:ea typeface="+mn-ea"/>
                <a:cs typeface="Arial"/>
              </a:rPr>
              <a:t> after my health</a:t>
            </a:r>
            <a:r>
              <a:rPr lang="en-GB" sz="1800" b="1">
                <a:solidFill>
                  <a:srgbClr val="5C5B5A"/>
                </a:solidFill>
                <a:latin typeface="Arial"/>
                <a:cs typeface="Arial"/>
              </a:rPr>
              <a:t>’ – as has been the case for several waves</a:t>
            </a:r>
            <a:endParaRPr kumimoji="0" lang="en-GB" sz="1800" b="1" i="0" u="none" strike="noStrike" kern="1200" cap="none" spc="0" normalizeH="0" baseline="0" noProof="0">
              <a:ln>
                <a:noFill/>
              </a:ln>
              <a:solidFill>
                <a:srgbClr val="5C5B5A"/>
              </a:solidFill>
              <a:effectLst/>
              <a:uLnTx/>
              <a:uFillTx/>
              <a:latin typeface="Arial"/>
              <a:ea typeface="+mn-ea"/>
              <a:cs typeface="Arial"/>
            </a:endParaRPr>
          </a:p>
        </p:txBody>
      </p:sp>
      <p:sp>
        <p:nvSpPr>
          <p:cNvPr id="44" name="TextBox 43">
            <a:extLst>
              <a:ext uri="{FF2B5EF4-FFF2-40B4-BE49-F238E27FC236}">
                <a16:creationId xmlns:a16="http://schemas.microsoft.com/office/drawing/2014/main" id="{77D682BB-B87B-7BEE-EF72-629679589289}"/>
              </a:ext>
            </a:extLst>
          </p:cNvPr>
          <p:cNvSpPr txBox="1"/>
          <p:nvPr/>
        </p:nvSpPr>
        <p:spPr>
          <a:xfrm>
            <a:off x="294982" y="1658997"/>
            <a:ext cx="140240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009690"/>
                </a:solidFill>
                <a:latin typeface="Arial"/>
              </a:rPr>
              <a:t>Across Greater Manchester</a:t>
            </a:r>
            <a:endParaRPr kumimoji="0" lang="en-GB" sz="1200" i="0" strike="noStrike" kern="1200" cap="none" spc="0" normalizeH="0" baseline="0" noProof="0">
              <a:ln>
                <a:noFill/>
              </a:ln>
              <a:solidFill>
                <a:srgbClr val="009690"/>
              </a:solidFill>
              <a:effectLst/>
              <a:uLnTx/>
              <a:uFillTx/>
              <a:latin typeface="Arial"/>
              <a:ea typeface="+mn-ea"/>
              <a:cs typeface="+mn-cs"/>
            </a:endParaRPr>
          </a:p>
        </p:txBody>
      </p:sp>
      <p:sp>
        <p:nvSpPr>
          <p:cNvPr id="14" name="TextBox 13">
            <a:extLst>
              <a:ext uri="{FF2B5EF4-FFF2-40B4-BE49-F238E27FC236}">
                <a16:creationId xmlns:a16="http://schemas.microsoft.com/office/drawing/2014/main" id="{9C26E3C3-1AB3-8406-A301-52880B815670}"/>
              </a:ext>
            </a:extLst>
          </p:cNvPr>
          <p:cNvSpPr txBox="1"/>
          <p:nvPr/>
        </p:nvSpPr>
        <p:spPr>
          <a:xfrm>
            <a:off x="2085688" y="1539686"/>
            <a:ext cx="1402408"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Access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65.3</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get the right help if I need it’</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023EF0DA-B938-69E5-3D29-ACF09738B532}"/>
              </a:ext>
            </a:extLst>
          </p:cNvPr>
          <p:cNvSpPr txBox="1"/>
          <p:nvPr/>
        </p:nvSpPr>
        <p:spPr>
          <a:xfrm>
            <a:off x="4577599" y="1539686"/>
            <a:ext cx="1313683"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67.6</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know enough about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16" name="TextBox 15">
            <a:extLst>
              <a:ext uri="{FF2B5EF4-FFF2-40B4-BE49-F238E27FC236}">
                <a16:creationId xmlns:a16="http://schemas.microsoft.com/office/drawing/2014/main" id="{2515FB33-B3F3-EBE3-8C31-F2EC5D4BF0CB}"/>
              </a:ext>
            </a:extLst>
          </p:cNvPr>
          <p:cNvSpPr txBox="1"/>
          <p:nvPr/>
        </p:nvSpPr>
        <p:spPr>
          <a:xfrm>
            <a:off x="6980783" y="1539686"/>
            <a:ext cx="1731146"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Self-management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71.3</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look after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22" name="TextBox 21">
            <a:extLst>
              <a:ext uri="{FF2B5EF4-FFF2-40B4-BE49-F238E27FC236}">
                <a16:creationId xmlns:a16="http://schemas.microsoft.com/office/drawing/2014/main" id="{4369D58E-BCD5-AF3D-0552-F71B8F127F58}"/>
              </a:ext>
            </a:extLst>
          </p:cNvPr>
          <p:cNvSpPr txBox="1"/>
          <p:nvPr/>
        </p:nvSpPr>
        <p:spPr>
          <a:xfrm>
            <a:off x="9691892" y="1539686"/>
            <a:ext cx="1731146"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Shared decisions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81.2</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am involved in decisions about me’</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50" name="TextBox 49">
            <a:extLst>
              <a:ext uri="{FF2B5EF4-FFF2-40B4-BE49-F238E27FC236}">
                <a16:creationId xmlns:a16="http://schemas.microsoft.com/office/drawing/2014/main" id="{A79E413B-7202-D6DF-E3BC-5BA2FF0F9079}"/>
              </a:ext>
            </a:extLst>
          </p:cNvPr>
          <p:cNvSpPr txBox="1"/>
          <p:nvPr/>
        </p:nvSpPr>
        <p:spPr>
          <a:xfrm>
            <a:off x="528751" y="2848126"/>
            <a:ext cx="934871" cy="276999"/>
          </a:xfrm>
          <a:prstGeom prst="rect">
            <a:avLst/>
          </a:prstGeom>
          <a:noFill/>
        </p:spPr>
        <p:txBody>
          <a:bodyPr wrap="none" rtlCol="0">
            <a:spAutoFit/>
          </a:bodyPr>
          <a:lstStyle/>
          <a:p>
            <a:r>
              <a:rPr lang="en-GB" sz="1200" b="1">
                <a:solidFill>
                  <a:schemeClr val="tx1">
                    <a:lumMod val="75000"/>
                    <a:lumOff val="25000"/>
                  </a:schemeClr>
                </a:solidFill>
                <a:latin typeface="Arial"/>
              </a:rPr>
              <a:t>Difference</a:t>
            </a:r>
          </a:p>
        </p:txBody>
      </p:sp>
      <p:sp>
        <p:nvSpPr>
          <p:cNvPr id="46" name="TextBox 45">
            <a:extLst>
              <a:ext uri="{FF2B5EF4-FFF2-40B4-BE49-F238E27FC236}">
                <a16:creationId xmlns:a16="http://schemas.microsoft.com/office/drawing/2014/main" id="{C640B3D2-6C2B-AAC7-F15E-03967FD81DCD}"/>
              </a:ext>
            </a:extLst>
          </p:cNvPr>
          <p:cNvSpPr txBox="1"/>
          <p:nvPr/>
        </p:nvSpPr>
        <p:spPr>
          <a:xfrm>
            <a:off x="2519832" y="2818162"/>
            <a:ext cx="534121" cy="276999"/>
          </a:xfrm>
          <a:prstGeom prst="rect">
            <a:avLst/>
          </a:prstGeom>
          <a:noFill/>
        </p:spPr>
        <p:txBody>
          <a:bodyPr wrap="none" rtlCol="0">
            <a:spAutoFit/>
          </a:bodyPr>
          <a:lstStyle/>
          <a:p>
            <a:r>
              <a:rPr lang="en-GB" sz="1200" b="1">
                <a:solidFill>
                  <a:schemeClr val="tx1">
                    <a:lumMod val="75000"/>
                    <a:lumOff val="25000"/>
                  </a:schemeClr>
                </a:solidFill>
                <a:latin typeface="Arial"/>
              </a:rPr>
              <a:t>-10.7</a:t>
            </a:r>
          </a:p>
        </p:txBody>
      </p:sp>
      <p:sp>
        <p:nvSpPr>
          <p:cNvPr id="47" name="TextBox 46">
            <a:extLst>
              <a:ext uri="{FF2B5EF4-FFF2-40B4-BE49-F238E27FC236}">
                <a16:creationId xmlns:a16="http://schemas.microsoft.com/office/drawing/2014/main" id="{FEE5C8A3-C2FD-F342-4603-C019972694A7}"/>
              </a:ext>
            </a:extLst>
          </p:cNvPr>
          <p:cNvSpPr txBox="1"/>
          <p:nvPr/>
        </p:nvSpPr>
        <p:spPr>
          <a:xfrm>
            <a:off x="5009859" y="2818162"/>
            <a:ext cx="449162" cy="276999"/>
          </a:xfrm>
          <a:prstGeom prst="rect">
            <a:avLst/>
          </a:prstGeom>
          <a:noFill/>
        </p:spPr>
        <p:txBody>
          <a:bodyPr wrap="none" rtlCol="0">
            <a:spAutoFit/>
          </a:bodyPr>
          <a:lstStyle/>
          <a:p>
            <a:r>
              <a:rPr lang="en-GB" sz="1200" b="1">
                <a:solidFill>
                  <a:schemeClr val="tx1">
                    <a:lumMod val="75000"/>
                    <a:lumOff val="25000"/>
                  </a:schemeClr>
                </a:solidFill>
                <a:latin typeface="Arial"/>
              </a:rPr>
              <a:t>-5.7</a:t>
            </a:r>
          </a:p>
        </p:txBody>
      </p:sp>
      <p:sp>
        <p:nvSpPr>
          <p:cNvPr id="48" name="TextBox 47">
            <a:extLst>
              <a:ext uri="{FF2B5EF4-FFF2-40B4-BE49-F238E27FC236}">
                <a16:creationId xmlns:a16="http://schemas.microsoft.com/office/drawing/2014/main" id="{70231865-0143-D291-679B-A417903D1F64}"/>
              </a:ext>
            </a:extLst>
          </p:cNvPr>
          <p:cNvSpPr txBox="1"/>
          <p:nvPr/>
        </p:nvSpPr>
        <p:spPr>
          <a:xfrm>
            <a:off x="7579296" y="2818162"/>
            <a:ext cx="534121" cy="276999"/>
          </a:xfrm>
          <a:prstGeom prst="rect">
            <a:avLst/>
          </a:prstGeom>
          <a:noFill/>
        </p:spPr>
        <p:txBody>
          <a:bodyPr wrap="none" rtlCol="0">
            <a:spAutoFit/>
          </a:bodyPr>
          <a:lstStyle/>
          <a:p>
            <a:r>
              <a:rPr lang="en-GB" sz="1200" b="1">
                <a:solidFill>
                  <a:schemeClr val="tx1">
                    <a:lumMod val="75000"/>
                    <a:lumOff val="25000"/>
                  </a:schemeClr>
                </a:solidFill>
                <a:latin typeface="Arial"/>
              </a:rPr>
              <a:t>-14.2</a:t>
            </a:r>
          </a:p>
        </p:txBody>
      </p:sp>
      <p:sp>
        <p:nvSpPr>
          <p:cNvPr id="49" name="TextBox 48">
            <a:extLst>
              <a:ext uri="{FF2B5EF4-FFF2-40B4-BE49-F238E27FC236}">
                <a16:creationId xmlns:a16="http://schemas.microsoft.com/office/drawing/2014/main" id="{F4211C92-4811-E676-2F82-69974191235D}"/>
              </a:ext>
            </a:extLst>
          </p:cNvPr>
          <p:cNvSpPr txBox="1"/>
          <p:nvPr/>
        </p:nvSpPr>
        <p:spPr>
          <a:xfrm>
            <a:off x="10290405" y="2818162"/>
            <a:ext cx="449162" cy="276999"/>
          </a:xfrm>
          <a:prstGeom prst="rect">
            <a:avLst/>
          </a:prstGeom>
          <a:noFill/>
        </p:spPr>
        <p:txBody>
          <a:bodyPr wrap="none" rtlCol="0">
            <a:spAutoFit/>
          </a:bodyPr>
          <a:lstStyle/>
          <a:p>
            <a:r>
              <a:rPr lang="en-GB" sz="1200" b="1">
                <a:solidFill>
                  <a:schemeClr val="tx1">
                    <a:lumMod val="75000"/>
                    <a:lumOff val="25000"/>
                  </a:schemeClr>
                </a:solidFill>
                <a:latin typeface="Arial"/>
              </a:rPr>
              <a:t>-5.3</a:t>
            </a:r>
          </a:p>
        </p:txBody>
      </p:sp>
      <p:sp>
        <p:nvSpPr>
          <p:cNvPr id="45" name="TextBox 44">
            <a:extLst>
              <a:ext uri="{FF2B5EF4-FFF2-40B4-BE49-F238E27FC236}">
                <a16:creationId xmlns:a16="http://schemas.microsoft.com/office/drawing/2014/main" id="{4A188F43-84BA-8F78-D577-809F5A51C227}"/>
              </a:ext>
            </a:extLst>
          </p:cNvPr>
          <p:cNvSpPr txBox="1"/>
          <p:nvPr/>
        </p:nvSpPr>
        <p:spPr>
          <a:xfrm>
            <a:off x="294982" y="3575589"/>
            <a:ext cx="14024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accent2"/>
                </a:solidFill>
                <a:latin typeface="Arial"/>
              </a:rPr>
              <a:t>GM disabled respondents</a:t>
            </a:r>
            <a:endParaRPr kumimoji="0" lang="en-GB" sz="1200" i="0" strike="noStrike" kern="1200" cap="none" spc="0" normalizeH="0" baseline="0" noProof="0">
              <a:ln>
                <a:noFill/>
              </a:ln>
              <a:solidFill>
                <a:schemeClr val="accent2"/>
              </a:solidFill>
              <a:effectLst/>
              <a:uLnTx/>
              <a:uFillTx/>
              <a:latin typeface="Arial"/>
              <a:ea typeface="+mn-ea"/>
              <a:cs typeface="+mn-cs"/>
            </a:endParaRPr>
          </a:p>
        </p:txBody>
      </p:sp>
      <p:sp>
        <p:nvSpPr>
          <p:cNvPr id="39" name="TextBox 38">
            <a:extLst>
              <a:ext uri="{FF2B5EF4-FFF2-40B4-BE49-F238E27FC236}">
                <a16:creationId xmlns:a16="http://schemas.microsoft.com/office/drawing/2014/main" id="{B76A6E4E-7665-5907-652C-365C0EDB0725}"/>
              </a:ext>
            </a:extLst>
          </p:cNvPr>
          <p:cNvSpPr txBox="1"/>
          <p:nvPr/>
        </p:nvSpPr>
        <p:spPr>
          <a:xfrm>
            <a:off x="2085688" y="3173307"/>
            <a:ext cx="1402408"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solidFill>
                <a:srgbClr val="5C5B5A"/>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accent2"/>
                </a:solidFill>
                <a:latin typeface="Arial"/>
              </a:rPr>
              <a:t>54.6</a:t>
            </a:r>
            <a:endParaRPr lang="en-GB" sz="1600" b="1">
              <a:solidFill>
                <a:schemeClr val="accent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get the right help if I need it’</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41" name="TextBox 40">
            <a:extLst>
              <a:ext uri="{FF2B5EF4-FFF2-40B4-BE49-F238E27FC236}">
                <a16:creationId xmlns:a16="http://schemas.microsoft.com/office/drawing/2014/main" id="{C5C204DF-6AF3-59C4-435A-A33642AD3E65}"/>
              </a:ext>
            </a:extLst>
          </p:cNvPr>
          <p:cNvSpPr txBox="1"/>
          <p:nvPr/>
        </p:nvSpPr>
        <p:spPr>
          <a:xfrm>
            <a:off x="4577599" y="3173307"/>
            <a:ext cx="1313683"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solidFill>
                <a:srgbClr val="5C5B5A"/>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accent2"/>
                </a:solidFill>
                <a:latin typeface="Arial"/>
              </a:rPr>
              <a:t>61.9</a:t>
            </a:r>
            <a:endParaRPr lang="en-GB" sz="1600" b="1">
              <a:solidFill>
                <a:schemeClr val="accent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know enough about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42" name="TextBox 41">
            <a:extLst>
              <a:ext uri="{FF2B5EF4-FFF2-40B4-BE49-F238E27FC236}">
                <a16:creationId xmlns:a16="http://schemas.microsoft.com/office/drawing/2014/main" id="{0AEF43B3-7A16-6EBC-CFC4-D9A9AAD740AA}"/>
              </a:ext>
            </a:extLst>
          </p:cNvPr>
          <p:cNvSpPr txBox="1"/>
          <p:nvPr/>
        </p:nvSpPr>
        <p:spPr>
          <a:xfrm>
            <a:off x="6980783" y="3173307"/>
            <a:ext cx="1731146"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solidFill>
                <a:srgbClr val="5C5B5A"/>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accent2"/>
                </a:solidFill>
                <a:latin typeface="Arial"/>
              </a:rPr>
              <a:t>57.1</a:t>
            </a:r>
            <a:endParaRPr lang="en-GB" sz="1600" b="1">
              <a:solidFill>
                <a:schemeClr val="accent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look after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43" name="TextBox 42">
            <a:extLst>
              <a:ext uri="{FF2B5EF4-FFF2-40B4-BE49-F238E27FC236}">
                <a16:creationId xmlns:a16="http://schemas.microsoft.com/office/drawing/2014/main" id="{C53AD43D-A2D1-72EF-E026-2762376D8D55}"/>
              </a:ext>
            </a:extLst>
          </p:cNvPr>
          <p:cNvSpPr txBox="1"/>
          <p:nvPr/>
        </p:nvSpPr>
        <p:spPr>
          <a:xfrm>
            <a:off x="9691895" y="3388751"/>
            <a:ext cx="173114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accent2"/>
                </a:solidFill>
                <a:latin typeface="Arial"/>
              </a:rPr>
              <a:t>72.3</a:t>
            </a:r>
            <a:endParaRPr lang="en-GB" sz="1600" b="1">
              <a:solidFill>
                <a:schemeClr val="accent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am involved in decisions about me’</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13" name="TextBox 12">
            <a:extLst>
              <a:ext uri="{FF2B5EF4-FFF2-40B4-BE49-F238E27FC236}">
                <a16:creationId xmlns:a16="http://schemas.microsoft.com/office/drawing/2014/main" id="{47ED1D82-4B6B-EDC6-ACAB-0E4326D38FA8}"/>
              </a:ext>
            </a:extLst>
          </p:cNvPr>
          <p:cNvSpPr txBox="1"/>
          <p:nvPr/>
        </p:nvSpPr>
        <p:spPr>
          <a:xfrm>
            <a:off x="3341144" y="5024757"/>
            <a:ext cx="68051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a:ln>
                  <a:noFill/>
                </a:ln>
                <a:solidFill>
                  <a:srgbClr val="5C5B5A"/>
                </a:solidFill>
                <a:effectLst/>
                <a:uLnTx/>
                <a:uFillTx/>
                <a:latin typeface="Arial"/>
                <a:ea typeface="+mn-ea"/>
                <a:cs typeface="+mn-cs"/>
              </a:rPr>
              <a:t>Overall</a:t>
            </a:r>
            <a:r>
              <a:rPr lang="en-GB" sz="1200" b="1">
                <a:solidFill>
                  <a:srgbClr val="5C5B5A"/>
                </a:solidFill>
                <a:latin typeface="Arial"/>
              </a:rPr>
              <a:t> health</a:t>
            </a:r>
            <a:r>
              <a:rPr kumimoji="0" lang="en-GB" sz="1200" b="1" i="0" strike="noStrike" kern="1200" cap="none" spc="0" normalizeH="0" baseline="0" noProof="0">
                <a:ln>
                  <a:noFill/>
                </a:ln>
                <a:solidFill>
                  <a:srgbClr val="5C5B5A"/>
                </a:solidFill>
                <a:effectLst/>
                <a:uLnTx/>
                <a:uFillTx/>
                <a:latin typeface="Arial"/>
                <a:ea typeface="+mn-ea"/>
                <a:cs typeface="+mn-cs"/>
              </a:rPr>
              <a:t> confidence score (out of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a:solidFill>
                  <a:srgbClr val="009690"/>
                </a:solidFill>
                <a:latin typeface="Arial"/>
              </a:rPr>
              <a:t>71.4 </a:t>
            </a:r>
            <a:r>
              <a:rPr lang="en-GB" sz="2800" b="1">
                <a:solidFill>
                  <a:srgbClr val="5C5B5A"/>
                </a:solidFill>
                <a:latin typeface="Arial"/>
              </a:rPr>
              <a:t>vs. </a:t>
            </a:r>
            <a:r>
              <a:rPr lang="en-GB" sz="4800" b="1">
                <a:solidFill>
                  <a:schemeClr val="accent2"/>
                </a:solidFill>
                <a:latin typeface="Arial"/>
              </a:rPr>
              <a:t>61.5</a:t>
            </a:r>
          </a:p>
        </p:txBody>
      </p:sp>
      <p:cxnSp>
        <p:nvCxnSpPr>
          <p:cNvPr id="3" name="Connector: Elbow 2">
            <a:extLst>
              <a:ext uri="{FF2B5EF4-FFF2-40B4-BE49-F238E27FC236}">
                <a16:creationId xmlns:a16="http://schemas.microsoft.com/office/drawing/2014/main" id="{B7E52C53-DE66-4A98-AAD7-852EA16009E8}"/>
              </a:ext>
              <a:ext uri="{C183D7F6-B498-43B3-948B-1728B52AA6E4}">
                <adec:decorative xmlns:adec="http://schemas.microsoft.com/office/drawing/2017/decorative" val="1"/>
              </a:ext>
            </a:extLst>
          </p:cNvPr>
          <p:cNvCxnSpPr>
            <a:cxnSpLocks/>
          </p:cNvCxnSpPr>
          <p:nvPr/>
        </p:nvCxnSpPr>
        <p:spPr>
          <a:xfrm>
            <a:off x="2724049" y="4618205"/>
            <a:ext cx="4019651" cy="382420"/>
          </a:xfrm>
          <a:prstGeom prst="bentConnector3">
            <a:avLst>
              <a:gd name="adj1" fmla="val 99999"/>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FC08F541-D51C-5AAE-87C6-DDED02B8A964}"/>
              </a:ext>
              <a:ext uri="{C183D7F6-B498-43B3-948B-1728B52AA6E4}">
                <adec:decorative xmlns:adec="http://schemas.microsoft.com/office/drawing/2017/decorative" val="1"/>
              </a:ext>
            </a:extLst>
          </p:cNvPr>
          <p:cNvCxnSpPr>
            <a:cxnSpLocks/>
          </p:cNvCxnSpPr>
          <p:nvPr/>
        </p:nvCxnSpPr>
        <p:spPr>
          <a:xfrm rot="10800000" flipV="1">
            <a:off x="6743701" y="4618201"/>
            <a:ext cx="3829299" cy="382424"/>
          </a:xfrm>
          <a:prstGeom prst="bentConnector3">
            <a:avLst>
              <a:gd name="adj1" fmla="val 99997"/>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AEFC4-714D-D906-32B7-66D45F560937}"/>
              </a:ext>
              <a:ext uri="{C183D7F6-B498-43B3-948B-1728B52AA6E4}">
                <adec:decorative xmlns:adec="http://schemas.microsoft.com/office/drawing/2017/decorative" val="1"/>
              </a:ext>
            </a:extLst>
          </p:cNvPr>
          <p:cNvCxnSpPr/>
          <p:nvPr/>
        </p:nvCxnSpPr>
        <p:spPr>
          <a:xfrm flipV="1">
            <a:off x="2735624" y="4286250"/>
            <a:ext cx="0" cy="331951"/>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AA13F53-84CD-D0F6-EF87-F30A5B4F8C36}"/>
              </a:ext>
              <a:ext uri="{C183D7F6-B498-43B3-948B-1728B52AA6E4}">
                <adec:decorative xmlns:adec="http://schemas.microsoft.com/office/drawing/2017/decorative" val="1"/>
              </a:ext>
            </a:extLst>
          </p:cNvPr>
          <p:cNvCxnSpPr/>
          <p:nvPr/>
        </p:nvCxnSpPr>
        <p:spPr>
          <a:xfrm flipV="1">
            <a:off x="5234440" y="4291265"/>
            <a:ext cx="0" cy="331951"/>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B9D56E-5CF9-D9A4-9178-5D9C52934386}"/>
              </a:ext>
              <a:ext uri="{C183D7F6-B498-43B3-948B-1728B52AA6E4}">
                <adec:decorative xmlns:adec="http://schemas.microsoft.com/office/drawing/2017/decorative" val="1"/>
              </a:ext>
            </a:extLst>
          </p:cNvPr>
          <p:cNvCxnSpPr/>
          <p:nvPr/>
        </p:nvCxnSpPr>
        <p:spPr>
          <a:xfrm flipV="1">
            <a:off x="7862544" y="4286250"/>
            <a:ext cx="0" cy="331951"/>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AFD833E-D691-1120-2F81-AF5309876A2C}"/>
              </a:ext>
              <a:ext uri="{C183D7F6-B498-43B3-948B-1728B52AA6E4}">
                <adec:decorative xmlns:adec="http://schemas.microsoft.com/office/drawing/2017/decorative" val="1"/>
              </a:ext>
            </a:extLst>
          </p:cNvPr>
          <p:cNvCxnSpPr/>
          <p:nvPr/>
        </p:nvCxnSpPr>
        <p:spPr>
          <a:xfrm flipV="1">
            <a:off x="10559209" y="4286250"/>
            <a:ext cx="0" cy="331951"/>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B1EE34A-7FD6-ED8E-1EF5-4D317F8B9786}"/>
              </a:ext>
            </a:extLst>
          </p:cNvPr>
          <p:cNvSpPr txBox="1"/>
          <p:nvPr/>
        </p:nvSpPr>
        <p:spPr>
          <a:xfrm>
            <a:off x="3064179" y="5641872"/>
            <a:ext cx="2037212" cy="276999"/>
          </a:xfrm>
          <a:prstGeom prst="rect">
            <a:avLst/>
          </a:prstGeom>
          <a:noFill/>
        </p:spPr>
        <p:txBody>
          <a:bodyPr wrap="square" rtlCol="0">
            <a:spAutoFit/>
          </a:bodyPr>
          <a:lstStyle/>
          <a:p>
            <a:r>
              <a:rPr lang="en-GB" sz="1200">
                <a:solidFill>
                  <a:srgbClr val="009690"/>
                </a:solidFill>
              </a:rPr>
              <a:t>Greater Manchester overall</a:t>
            </a:r>
          </a:p>
        </p:txBody>
      </p:sp>
      <p:sp>
        <p:nvSpPr>
          <p:cNvPr id="5" name="TextBox 4">
            <a:extLst>
              <a:ext uri="{FF2B5EF4-FFF2-40B4-BE49-F238E27FC236}">
                <a16:creationId xmlns:a16="http://schemas.microsoft.com/office/drawing/2014/main" id="{BFEE9B8E-03F5-375F-DAEB-DFD6C1272B31}"/>
              </a:ext>
            </a:extLst>
          </p:cNvPr>
          <p:cNvSpPr txBox="1"/>
          <p:nvPr/>
        </p:nvSpPr>
        <p:spPr>
          <a:xfrm>
            <a:off x="8386010" y="5641872"/>
            <a:ext cx="2037212" cy="276999"/>
          </a:xfrm>
          <a:prstGeom prst="rect">
            <a:avLst/>
          </a:prstGeom>
          <a:noFill/>
        </p:spPr>
        <p:txBody>
          <a:bodyPr wrap="square" rtlCol="0">
            <a:spAutoFit/>
          </a:bodyPr>
          <a:lstStyle/>
          <a:p>
            <a:r>
              <a:rPr lang="en-GB" sz="1200">
                <a:solidFill>
                  <a:schemeClr val="accent2"/>
                </a:solidFill>
              </a:rPr>
              <a:t>Disabled respondents only</a:t>
            </a:r>
          </a:p>
        </p:txBody>
      </p:sp>
      <p:sp>
        <p:nvSpPr>
          <p:cNvPr id="6" name="TextBox 5">
            <a:extLst>
              <a:ext uri="{FF2B5EF4-FFF2-40B4-BE49-F238E27FC236}">
                <a16:creationId xmlns:a16="http://schemas.microsoft.com/office/drawing/2014/main" id="{D8A1C4D7-5180-1C81-F580-18F9325D109C}"/>
              </a:ext>
            </a:extLst>
          </p:cNvPr>
          <p:cNvSpPr txBox="1"/>
          <p:nvPr/>
        </p:nvSpPr>
        <p:spPr>
          <a:xfrm>
            <a:off x="6488340" y="5918871"/>
            <a:ext cx="492443" cy="307777"/>
          </a:xfrm>
          <a:prstGeom prst="rect">
            <a:avLst/>
          </a:prstGeom>
          <a:noFill/>
        </p:spPr>
        <p:txBody>
          <a:bodyPr wrap="none" rtlCol="0">
            <a:spAutoFit/>
          </a:bodyPr>
          <a:lstStyle/>
          <a:p>
            <a:r>
              <a:rPr lang="en-GB" sz="1400" b="1">
                <a:solidFill>
                  <a:srgbClr val="5C5B5A"/>
                </a:solidFill>
                <a:latin typeface="Arial"/>
              </a:rPr>
              <a:t>-9.9</a:t>
            </a: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Survey 1, 1460 (All responses); 346 (Disabled respondents)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696123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D8F16-F7F9-0CA1-BAE0-15AAA4BA6EC9}"/>
            </a:ext>
          </a:extLst>
        </p:cNvPr>
        <p:cNvGrpSpPr/>
        <p:nvPr/>
      </p:nvGrpSpPr>
      <p:grpSpPr>
        <a:xfrm>
          <a:off x="0" y="0"/>
          <a:ext cx="0" cy="0"/>
          <a:chOff x="0" y="0"/>
          <a:chExt cx="0" cy="0"/>
        </a:xfrm>
      </p:grpSpPr>
      <p:sp>
        <p:nvSpPr>
          <p:cNvPr id="9" name="Content Placeholder 32">
            <a:extLst>
              <a:ext uri="{FF2B5EF4-FFF2-40B4-BE49-F238E27FC236}">
                <a16:creationId xmlns:a16="http://schemas.microsoft.com/office/drawing/2014/main" id="{94927417-131A-0B3E-1E6B-B53C316B6DE9}"/>
              </a:ext>
            </a:extLst>
          </p:cNvPr>
          <p:cNvSpPr txBox="1">
            <a:spLocks noGrp="1"/>
          </p:cNvSpPr>
          <p:nvPr>
            <p:ph type="title" idx="4294967295"/>
          </p:nvPr>
        </p:nvSpPr>
        <p:spPr>
          <a:xfrm>
            <a:off x="249279" y="181946"/>
            <a:ext cx="11787023" cy="892630"/>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5C5B5A"/>
                </a:solidFill>
                <a:effectLst/>
                <a:uLnTx/>
                <a:uFillTx/>
                <a:latin typeface="Arial"/>
                <a:ea typeface="+mn-ea"/>
                <a:cs typeface="Arial"/>
              </a:rPr>
              <a:t>Since May 2023, all dimensions of the health confidence score have fluctuated for disabled respondents, though </a:t>
            </a:r>
            <a:r>
              <a:rPr lang="en-GB" sz="1800" b="1">
                <a:solidFill>
                  <a:srgbClr val="5C5B5A"/>
                </a:solidFill>
                <a:latin typeface="Arial"/>
                <a:cs typeface="Arial"/>
              </a:rPr>
              <a:t>'shared</a:t>
            </a:r>
            <a:r>
              <a:rPr kumimoji="0" lang="en-GB" sz="1800" b="1" i="0" u="none" strike="noStrike" kern="1200" cap="none" spc="0" normalizeH="0" baseline="0" noProof="0">
                <a:ln>
                  <a:noFill/>
                </a:ln>
                <a:solidFill>
                  <a:srgbClr val="5C5B5A"/>
                </a:solidFill>
                <a:effectLst/>
                <a:uLnTx/>
                <a:uFillTx/>
                <a:latin typeface="Arial"/>
                <a:ea typeface="+mn-ea"/>
                <a:cs typeface="Arial"/>
              </a:rPr>
              <a:t> decisions</a:t>
            </a:r>
            <a:r>
              <a:rPr lang="en-GB" sz="1800" b="1">
                <a:solidFill>
                  <a:srgbClr val="5C5B5A"/>
                </a:solidFill>
                <a:latin typeface="Arial"/>
                <a:cs typeface="Arial"/>
              </a:rPr>
              <a:t>'</a:t>
            </a:r>
            <a:r>
              <a:rPr kumimoji="0" lang="en-GB" sz="1800" b="1" i="0" u="none" strike="noStrike" kern="1200" cap="none" spc="0" normalizeH="0" baseline="0" noProof="0">
                <a:ln>
                  <a:noFill/>
                </a:ln>
                <a:solidFill>
                  <a:srgbClr val="5C5B5A"/>
                </a:solidFill>
                <a:effectLst/>
                <a:uLnTx/>
                <a:uFillTx/>
                <a:latin typeface="Arial"/>
                <a:ea typeface="+mn-ea"/>
                <a:cs typeface="Arial"/>
              </a:rPr>
              <a:t> has always remained highest</a:t>
            </a:r>
          </a:p>
        </p:txBody>
      </p:sp>
      <p:sp>
        <p:nvSpPr>
          <p:cNvPr id="3" name="TextBox 2">
            <a:extLst>
              <a:ext uri="{FF2B5EF4-FFF2-40B4-BE49-F238E27FC236}">
                <a16:creationId xmlns:a16="http://schemas.microsoft.com/office/drawing/2014/main" id="{3A7A8237-296A-26CF-DD42-3559E4D21895}"/>
              </a:ext>
            </a:extLst>
          </p:cNvPr>
          <p:cNvSpPr txBox="1"/>
          <p:nvPr/>
        </p:nvSpPr>
        <p:spPr>
          <a:xfrm>
            <a:off x="1770441" y="1041112"/>
            <a:ext cx="8651118"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Greater Manchester health</a:t>
            </a:r>
            <a:r>
              <a:rPr kumimoji="0" lang="en-GB" sz="1600" b="1" i="0" strike="noStrike" kern="1200" cap="none" spc="0" normalizeH="0" baseline="0" noProof="0">
                <a:ln>
                  <a:noFill/>
                </a:ln>
                <a:solidFill>
                  <a:srgbClr val="5C5B5A"/>
                </a:solidFill>
                <a:effectLst/>
                <a:uLnTx/>
                <a:uFillTx/>
                <a:latin typeface="Arial"/>
                <a:ea typeface="+mn-ea"/>
                <a:cs typeface="+mn-cs"/>
              </a:rPr>
              <a:t> confidence score among </a:t>
            </a:r>
            <a:r>
              <a:rPr lang="en-GB" sz="1600" b="1">
                <a:solidFill>
                  <a:srgbClr val="5C5B5A"/>
                </a:solidFill>
                <a:latin typeface="Arial"/>
              </a:rPr>
              <a:t>disabled</a:t>
            </a:r>
            <a:r>
              <a:rPr kumimoji="0" lang="en-GB" sz="1600" b="1" i="0" strike="noStrike" kern="1200" cap="none" spc="0" normalizeH="0" baseline="0" noProof="0">
                <a:ln>
                  <a:noFill/>
                </a:ln>
                <a:solidFill>
                  <a:srgbClr val="5C5B5A"/>
                </a:solidFill>
                <a:effectLst/>
                <a:uLnTx/>
                <a:uFillTx/>
                <a:latin typeface="Arial"/>
                <a:ea typeface="+mn-ea"/>
                <a:cs typeface="+mn-cs"/>
              </a:rPr>
              <a:t> respondents (out of 100)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strike="noStrike" kern="1200" cap="none" spc="0" normalizeH="0" baseline="0" noProof="0">
              <a:ln>
                <a:noFill/>
              </a:ln>
              <a:solidFill>
                <a:srgbClr val="5C5B5A"/>
              </a:solidFill>
              <a:effectLst/>
              <a:uLnTx/>
              <a:uFillTx/>
              <a:latin typeface="Arial"/>
              <a:ea typeface="+mn-ea"/>
              <a:cs typeface="+mn-cs"/>
            </a:endParaRPr>
          </a:p>
        </p:txBody>
      </p:sp>
      <p:sp>
        <p:nvSpPr>
          <p:cNvPr id="2" name="TextBox 1">
            <a:extLst>
              <a:ext uri="{FF2B5EF4-FFF2-40B4-BE49-F238E27FC236}">
                <a16:creationId xmlns:a16="http://schemas.microsoft.com/office/drawing/2014/main" id="{9146E32B-F8C7-6679-B97F-13911B61F79E}"/>
              </a:ext>
            </a:extLst>
          </p:cNvPr>
          <p:cNvSpPr txBox="1"/>
          <p:nvPr/>
        </p:nvSpPr>
        <p:spPr>
          <a:xfrm>
            <a:off x="783988" y="1333499"/>
            <a:ext cx="10717604" cy="276999"/>
          </a:xfrm>
          <a:prstGeom prst="rect">
            <a:avLst/>
          </a:prstGeom>
          <a:noFill/>
        </p:spPr>
        <p:txBody>
          <a:bodyPr wrap="square" rtlCol="0">
            <a:spAutoFit/>
          </a:bodyPr>
          <a:lstStyle/>
          <a:p>
            <a:pPr algn="ctr"/>
            <a:r>
              <a:rPr lang="en-GB" sz="1200">
                <a:latin typeface="Arial" panose="020B0604020202020204" pitchFamily="34" charset="0"/>
                <a:cs typeface="Arial" panose="020B0604020202020204" pitchFamily="34" charset="0"/>
              </a:rPr>
              <a:t>Health confidence ratings: High = 80-100 / Moderate = 60-79 / Low = 40-59 / Very Low = 0-39 </a:t>
            </a:r>
          </a:p>
        </p:txBody>
      </p:sp>
      <p:graphicFrame>
        <p:nvGraphicFramePr>
          <p:cNvPr id="7" name="Chart 6" descr="The chart shows a stacked line graph for the health confidence score for disabled respondents. The overall health confidence score for February is 61.5. ">
            <a:extLst>
              <a:ext uri="{FF2B5EF4-FFF2-40B4-BE49-F238E27FC236}">
                <a16:creationId xmlns:a16="http://schemas.microsoft.com/office/drawing/2014/main" id="{986E9BA1-65F2-7323-B788-991BE6F7306D}"/>
              </a:ext>
            </a:extLst>
          </p:cNvPr>
          <p:cNvGraphicFramePr/>
          <p:nvPr>
            <p:extLst>
              <p:ext uri="{D42A27DB-BD31-4B8C-83A1-F6EECF244321}">
                <p14:modId xmlns:p14="http://schemas.microsoft.com/office/powerpoint/2010/main" val="3845467791"/>
              </p:ext>
            </p:extLst>
          </p:nvPr>
        </p:nvGraphicFramePr>
        <p:xfrm>
          <a:off x="687587" y="1333500"/>
          <a:ext cx="10950785" cy="444577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CB16C0B4-958B-7398-8447-7F5A5A11F23D}"/>
              </a:ext>
            </a:extLst>
          </p:cNvPr>
          <p:cNvSpPr txBox="1"/>
          <p:nvPr/>
        </p:nvSpPr>
        <p:spPr>
          <a:xfrm>
            <a:off x="249866" y="5844438"/>
            <a:ext cx="11692269" cy="307777"/>
          </a:xfrm>
          <a:prstGeom prst="rect">
            <a:avLst/>
          </a:prstGeom>
          <a:noFill/>
        </p:spPr>
        <p:txBody>
          <a:bodyPr wrap="square">
            <a:spAutoFit/>
          </a:bodyPr>
          <a:lstStyle/>
          <a:p>
            <a:r>
              <a:rPr lang="en-GB" sz="1400" b="1">
                <a:solidFill>
                  <a:srgbClr val="5C5B5A"/>
                </a:solidFill>
                <a:latin typeface="Arial"/>
                <a:cs typeface="Arial"/>
              </a:rPr>
              <a:t>While there has </a:t>
            </a:r>
            <a:r>
              <a:rPr lang="en-GB" sz="1400" b="1">
                <a:solidFill>
                  <a:schemeClr val="tx1">
                    <a:lumMod val="65000"/>
                    <a:lumOff val="35000"/>
                  </a:schemeClr>
                </a:solidFill>
                <a:latin typeface="Arial"/>
                <a:cs typeface="Arial"/>
              </a:rPr>
              <a:t>been some fluctuation in </a:t>
            </a:r>
            <a:r>
              <a:rPr lang="en-GB" sz="1400" b="1">
                <a:solidFill>
                  <a:srgbClr val="009690"/>
                </a:solidFill>
                <a:latin typeface="Arial"/>
                <a:cs typeface="Arial"/>
              </a:rPr>
              <a:t>health confidence </a:t>
            </a:r>
            <a:r>
              <a:rPr lang="en-GB" sz="1400" b="1">
                <a:solidFill>
                  <a:srgbClr val="5C5B5A"/>
                </a:solidFill>
                <a:latin typeface="Arial"/>
                <a:cs typeface="Arial"/>
              </a:rPr>
              <a:t>score since tracking started in May 2023, no changes have been significant. </a:t>
            </a:r>
            <a:endParaRPr lang="en-GB" sz="1400"/>
          </a:p>
        </p:txBody>
      </p:sp>
      <p:sp>
        <p:nvSpPr>
          <p:cNvPr id="25" name="Footer Placeholder 4">
            <a:extLst>
              <a:ext uri="{FF2B5EF4-FFF2-40B4-BE49-F238E27FC236}">
                <a16:creationId xmlns:a16="http://schemas.microsoft.com/office/drawing/2014/main" id="{A1320C0F-9E12-3E3C-7B7E-FE1E077D4107}"/>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All respondents; Survey 7, 374 ; Survey 8, </a:t>
            </a:r>
            <a:r>
              <a:rPr lang="en-GB" sz="1000">
                <a:solidFill>
                  <a:srgbClr val="FFFFFF">
                    <a:lumMod val="50000"/>
                  </a:srgbClr>
                </a:solidFill>
                <a:latin typeface="Arial" panose="020B0604020202020204" pitchFamily="34" charset="0"/>
                <a:cs typeface="Arial" panose="020B0604020202020204" pitchFamily="34" charset="0"/>
              </a:rPr>
              <a:t>417</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Survey 9, 412; Survey 10, 385; Survey 11, 346</a:t>
            </a:r>
          </a:p>
        </p:txBody>
      </p:sp>
      <p:sp>
        <p:nvSpPr>
          <p:cNvPr id="40" name="Slide Number Placeholder 4">
            <a:extLst>
              <a:ext uri="{FF2B5EF4-FFF2-40B4-BE49-F238E27FC236}">
                <a16:creationId xmlns:a16="http://schemas.microsoft.com/office/drawing/2014/main" id="{E2258224-5A2E-42C8-B165-61D678660CB0}"/>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250925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2F112-8492-A3AC-B7E2-F38CE15C1D5E}"/>
              </a:ext>
            </a:extLst>
          </p:cNvPr>
          <p:cNvSpPr>
            <a:spLocks noGrp="1"/>
          </p:cNvSpPr>
          <p:nvPr>
            <p:ph type="title"/>
          </p:nvPr>
        </p:nvSpPr>
        <p:spPr>
          <a:xfrm>
            <a:off x="586800" y="163750"/>
            <a:ext cx="5495023" cy="1116000"/>
          </a:xfrm>
        </p:spPr>
        <p:txBody>
          <a:bodyPr>
            <a:normAutofit/>
          </a:bodyPr>
          <a:lstStyle/>
          <a:p>
            <a:r>
              <a:rPr lang="en-GB" sz="4400" b="1" dirty="0">
                <a:latin typeface="Arial" panose="020B0604020202020204" pitchFamily="34" charset="0"/>
                <a:cs typeface="Arial" panose="020B0604020202020204" pitchFamily="34" charset="0"/>
              </a:rPr>
              <a:t>Report contents</a:t>
            </a:r>
          </a:p>
        </p:txBody>
      </p:sp>
      <p:graphicFrame>
        <p:nvGraphicFramePr>
          <p:cNvPr id="3" name="Table 3">
            <a:extLst>
              <a:ext uri="{FF2B5EF4-FFF2-40B4-BE49-F238E27FC236}">
                <a16:creationId xmlns:a16="http://schemas.microsoft.com/office/drawing/2014/main" id="{8EB00543-B238-4289-B19F-0A41ADC004F4}"/>
              </a:ext>
            </a:extLst>
          </p:cNvPr>
          <p:cNvGraphicFramePr>
            <a:graphicFrameLocks noGrp="1"/>
          </p:cNvGraphicFramePr>
          <p:nvPr>
            <p:extLst>
              <p:ext uri="{D42A27DB-BD31-4B8C-83A1-F6EECF244321}">
                <p14:modId xmlns:p14="http://schemas.microsoft.com/office/powerpoint/2010/main" val="2212166256"/>
              </p:ext>
            </p:extLst>
          </p:nvPr>
        </p:nvGraphicFramePr>
        <p:xfrm>
          <a:off x="586800" y="1279750"/>
          <a:ext cx="5728275" cy="4714420"/>
        </p:xfrm>
        <a:graphic>
          <a:graphicData uri="http://schemas.openxmlformats.org/drawingml/2006/table">
            <a:tbl>
              <a:tblPr firstRow="1" bandRow="1">
                <a:tableStyleId>{5C22544A-7EE6-4342-B048-85BDC9FD1C3A}</a:tableStyleId>
              </a:tblPr>
              <a:tblGrid>
                <a:gridCol w="5023556">
                  <a:extLst>
                    <a:ext uri="{9D8B030D-6E8A-4147-A177-3AD203B41FA5}">
                      <a16:colId xmlns:a16="http://schemas.microsoft.com/office/drawing/2014/main" val="493758898"/>
                    </a:ext>
                  </a:extLst>
                </a:gridCol>
                <a:gridCol w="704719">
                  <a:extLst>
                    <a:ext uri="{9D8B030D-6E8A-4147-A177-3AD203B41FA5}">
                      <a16:colId xmlns:a16="http://schemas.microsoft.com/office/drawing/2014/main" val="1751834853"/>
                    </a:ext>
                  </a:extLst>
                </a:gridCol>
              </a:tblGrid>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dirty="0">
                          <a:solidFill>
                            <a:schemeClr val="bg1"/>
                          </a:solidFill>
                          <a:latin typeface="Arial"/>
                          <a:cs typeface="Arial"/>
                        </a:rPr>
                        <a:t>Introduction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3</a:t>
                      </a:r>
                      <a:endParaRPr lang="en-US" sz="2000" b="0" dirty="0">
                        <a:solidFill>
                          <a:schemeClr val="bg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480044"/>
                  </a:ext>
                </a:extLst>
              </a:tr>
              <a:tr h="471442">
                <a:tc>
                  <a:txBody>
                    <a:bodyPr/>
                    <a:lstStyle/>
                    <a:p>
                      <a:r>
                        <a:rPr lang="en-IN" sz="2000" b="1" dirty="0">
                          <a:solidFill>
                            <a:schemeClr val="bg1"/>
                          </a:solidFill>
                          <a:latin typeface="Arial"/>
                          <a:cs typeface="Arial"/>
                        </a:rPr>
                        <a:t>Health and wellbeing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7</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8010538"/>
                  </a:ext>
                </a:extLst>
              </a:tr>
              <a:tr h="471442">
                <a:tc>
                  <a:txBody>
                    <a:bodyPr/>
                    <a:lstStyle/>
                    <a:p>
                      <a:r>
                        <a:rPr lang="en-IN" sz="2000" b="1" dirty="0">
                          <a:solidFill>
                            <a:schemeClr val="bg1"/>
                          </a:solidFill>
                          <a:latin typeface="Arial"/>
                          <a:cs typeface="Arial"/>
                        </a:rPr>
                        <a:t>Healthy homes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dirty="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20</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7583369"/>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Local area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32</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502925"/>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Transport and night-time economy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45</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259116"/>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Good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53</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3211769"/>
                  </a:ext>
                </a:extLst>
              </a:tr>
              <a:tr h="471442">
                <a:tc>
                  <a:txBody>
                    <a:bodyPr/>
                    <a:lstStyle/>
                    <a:p>
                      <a:r>
                        <a:rPr lang="en-IN" sz="2000" b="1" dirty="0">
                          <a:solidFill>
                            <a:schemeClr val="bg1"/>
                          </a:solidFill>
                          <a:latin typeface="Arial"/>
                          <a:cs typeface="Arial"/>
                        </a:rPr>
                        <a:t>Cost of living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61</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206585"/>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Digital inclusion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dirty="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80</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503143"/>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Local Authority summaries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dirty="0">
                          <a:solidFill>
                            <a:schemeClr val="bg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92</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0424138"/>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Appendix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dirty="0">
                          <a:solidFill>
                            <a:schemeClr val="bg1"/>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103</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2236722"/>
                  </a:ext>
                </a:extLst>
              </a:tr>
            </a:tbl>
          </a:graphicData>
        </a:graphic>
      </p:graphicFrame>
    </p:spTree>
    <p:custDataLst>
      <p:tags r:id="rId1"/>
    </p:custDataLst>
    <p:extLst>
      <p:ext uri="{BB962C8B-B14F-4D97-AF65-F5344CB8AC3E}">
        <p14:creationId xmlns:p14="http://schemas.microsoft.com/office/powerpoint/2010/main" val="852488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1200" y="1411200"/>
            <a:ext cx="5495023" cy="1116000"/>
          </a:xfrm>
        </p:spPr>
        <p:txBody>
          <a:bodyPr anchor="t">
            <a:normAutofit/>
          </a:bodyPr>
          <a:lstStyle/>
          <a:p>
            <a:r>
              <a:rPr lang="en-GB" sz="4900" b="1">
                <a:latin typeface="Arial" panose="020B0604020202020204" pitchFamily="34" charset="0"/>
                <a:cs typeface="Arial" panose="020B0604020202020204" pitchFamily="34" charset="0"/>
              </a:rPr>
              <a:t>Healthy homes</a:t>
            </a:r>
            <a:endParaRPr lang="en-GB" sz="2200">
              <a:latin typeface="Arial" panose="020B0604020202020204" pitchFamily="34" charset="0"/>
              <a:cs typeface="Arial" panose="020B0604020202020204" pitchFamily="34" charset="0"/>
            </a:endParaRPr>
          </a:p>
        </p:txBody>
      </p:sp>
      <p:graphicFrame>
        <p:nvGraphicFramePr>
          <p:cNvPr id="2" name="Table 5">
            <a:extLst>
              <a:ext uri="{FF2B5EF4-FFF2-40B4-BE49-F238E27FC236}">
                <a16:creationId xmlns:a16="http://schemas.microsoft.com/office/drawing/2014/main" id="{0F0B6BE4-D7CA-BEA4-3B55-4104B3163BF6}"/>
              </a:ext>
            </a:extLst>
          </p:cNvPr>
          <p:cNvGraphicFramePr>
            <a:graphicFrameLocks noGrp="1"/>
          </p:cNvGraphicFramePr>
          <p:nvPr>
            <p:extLst>
              <p:ext uri="{D42A27DB-BD31-4B8C-83A1-F6EECF244321}">
                <p14:modId xmlns:p14="http://schemas.microsoft.com/office/powerpoint/2010/main" val="3978426382"/>
              </p:ext>
            </p:extLst>
          </p:nvPr>
        </p:nvGraphicFramePr>
        <p:xfrm>
          <a:off x="590400" y="3813580"/>
          <a:ext cx="5013010" cy="576000"/>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221827">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Healthy homes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pages 22-23</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a:cs typeface="Arial"/>
                        </a:rPr>
                        <a:t>Healthy homes topline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pages 24-33</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0537686"/>
                  </a:ext>
                </a:extLst>
              </a:tr>
            </a:tbl>
          </a:graphicData>
        </a:graphic>
      </p:graphicFrame>
    </p:spTree>
    <p:custDataLst>
      <p:tags r:id="rId1"/>
    </p:custDataLst>
    <p:extLst>
      <p:ext uri="{BB962C8B-B14F-4D97-AF65-F5344CB8AC3E}">
        <p14:creationId xmlns:p14="http://schemas.microsoft.com/office/powerpoint/2010/main" val="2913573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896364" cy="693150"/>
          </a:xfrm>
        </p:spPr>
        <p:txBody>
          <a:bodyPr>
            <a:normAutofit/>
          </a:bodyPr>
          <a:lstStyle/>
          <a:p>
            <a:r>
              <a:rPr lang="en-GB">
                <a:latin typeface="Arial" panose="020B0604020202020204" pitchFamily="34" charset="0"/>
                <a:cs typeface="Arial" panose="020B0604020202020204" pitchFamily="34" charset="0"/>
              </a:rPr>
              <a:t>Healthy homes – experience / reporting of problems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352425" y="854951"/>
            <a:ext cx="11496675" cy="518603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140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This is the second survey in which ‘Healthy homes’ has been explored, to better understand residents’ living environments and the extent to which any problems commonly associated with poor quality housing are experienced. As a relatively new topic, results should be used to feed into broader conversations in conjunction with other datasets and engagement activity that is underway elsewhere in Greater Manchester. </a:t>
            </a:r>
          </a:p>
          <a:p>
            <a:pPr marL="0" marR="0" lvl="0" indent="0" algn="l" defTabSz="914400" rtl="0" eaLnBrk="1" fontAlgn="auto" latinLnBrk="0" hangingPunct="1">
              <a:lnSpc>
                <a:spcPct val="100000"/>
              </a:lnSpc>
              <a:spcBef>
                <a:spcPts val="0"/>
              </a:spcBef>
              <a:spcAft>
                <a:spcPts val="140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Results in this section are using a merged base from Surveys 10 (November 2023) </a:t>
            </a:r>
            <a:r>
              <a:rPr lang="en-GB" sz="1400" dirty="0">
                <a:solidFill>
                  <a:prstClr val="white"/>
                </a:solidFill>
                <a:latin typeface="Arial"/>
                <a:cs typeface="Arial"/>
              </a:rPr>
              <a:t>and</a:t>
            </a:r>
            <a:r>
              <a:rPr kumimoji="0" lang="en-GB" sz="1400" b="0" i="0" u="none" strike="noStrike" kern="1200" cap="none" spc="0" normalizeH="0" baseline="0" noProof="0" dirty="0">
                <a:ln>
                  <a:noFill/>
                </a:ln>
                <a:solidFill>
                  <a:prstClr val="white"/>
                </a:solidFill>
                <a:effectLst/>
                <a:uLnTx/>
                <a:uFillTx/>
                <a:latin typeface="Arial"/>
                <a:ea typeface="+mn-ea"/>
                <a:cs typeface="Arial"/>
              </a:rPr>
              <a:t> 11 (February 2024).</a:t>
            </a:r>
          </a:p>
          <a:p>
            <a:pPr marL="0" marR="0" lvl="0" indent="0" algn="l" defTabSz="914400" rtl="0" eaLnBrk="1" fontAlgn="auto" latinLnBrk="0" hangingPunct="1">
              <a:lnSpc>
                <a:spcPct val="100000"/>
              </a:lnSpc>
              <a:spcBef>
                <a:spcPts val="0"/>
              </a:spcBef>
              <a:spcAft>
                <a:spcPts val="14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Arial"/>
              </a:rPr>
              <a:t>EXPERIENCES OF PROBLEMS</a:t>
            </a:r>
          </a:p>
          <a:p>
            <a:pPr marL="285750" indent="-285750">
              <a:spcAft>
                <a:spcPts val="600"/>
              </a:spcAft>
              <a:buFont typeface="Arial" panose="020B0604020202020204" pitchFamily="34" charset="0"/>
              <a:buChar char="•"/>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Almost two in three (62%) respondents have experienced a problem in their home in the last year – including over 1 in 3 (36%) who are currently experiencing </a:t>
            </a:r>
            <a:r>
              <a:rPr lang="en-GB" sz="1400" dirty="0">
                <a:solidFill>
                  <a:prstClr val="white"/>
                </a:solidFill>
                <a:latin typeface="Arial" panose="020B0604020202020204" pitchFamily="34" charset="0"/>
                <a:cs typeface="Arial" panose="020B0604020202020204" pitchFamily="34" charset="0"/>
              </a:rPr>
              <a:t>an</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issue</a:t>
            </a:r>
          </a:p>
          <a:p>
            <a:pPr marL="742950" lvl="1" indent="-285750">
              <a:spcAft>
                <a:spcPts val="600"/>
              </a:spcAft>
              <a:buFont typeface="Courier New" panose="02070309020205020404" pitchFamily="49" charset="0"/>
              <a:buChar char="o"/>
              <a:defRPr/>
            </a:pPr>
            <a:r>
              <a:rPr lang="en-GB" sz="1400" dirty="0">
                <a:solidFill>
                  <a:prstClr val="white"/>
                </a:solidFill>
                <a:latin typeface="Arial" panose="020B0604020202020204" pitchFamily="34" charset="0"/>
                <a:cs typeface="Arial" panose="020B0604020202020204" pitchFamily="34" charset="0"/>
              </a:rPr>
              <a:t>This is significantly higher among 16-24-year-olds (72%), minority ethnic groups (76%) and those with a disability (72%)</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indent="-285750">
              <a:spcAft>
                <a:spcPts val="600"/>
              </a:spcAft>
              <a:buFont typeface="Arial" panose="020B0604020202020204" pitchFamily="34" charset="0"/>
              <a:buChar char="•"/>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a:t>
            </a:r>
            <a:r>
              <a:rPr lang="en-GB" sz="1400" dirty="0">
                <a:solidFill>
                  <a:prstClr val="white"/>
                </a:solidFill>
                <a:latin typeface="Arial" panose="020B0604020202020204" pitchFamily="34" charset="0"/>
                <a:cs typeface="Arial" panose="020B0604020202020204" pitchFamily="34" charset="0"/>
              </a:rPr>
              <a:t>most common issues are damp / mould (35%), broken boilers and heating (24%) and poor home insulation (19%)</a:t>
            </a:r>
          </a:p>
          <a:p>
            <a:pPr marL="285750" indent="-285750">
              <a:spcAft>
                <a:spcPts val="600"/>
              </a:spcAft>
              <a:buFont typeface="Arial" panose="020B0604020202020204" pitchFamily="34" charset="0"/>
              <a:buChar char="•"/>
              <a:defRPr/>
            </a:pPr>
            <a:r>
              <a:rPr kumimoji="0" lang="en-GB" sz="1400" b="0" i="0" u="none" strike="noStrike" kern="1200" cap="none" spc="0" normalizeH="0" baseline="0" noProof="0" dirty="0">
                <a:ln>
                  <a:noFill/>
                </a:ln>
                <a:solidFill>
                  <a:prstClr val="white"/>
                </a:solidFill>
                <a:effectLst/>
                <a:uLnTx/>
                <a:uFillTx/>
                <a:latin typeface="Arial"/>
                <a:cs typeface="Arial"/>
              </a:rPr>
              <a:t>Renters are more likely than home owners to experience all issues asked about, except pest infestations</a:t>
            </a:r>
            <a:r>
              <a:rPr lang="en-GB" sz="1400" dirty="0">
                <a:solidFill>
                  <a:prstClr val="white"/>
                </a:solidFill>
                <a:latin typeface="Arial"/>
                <a:cs typeface="Arial"/>
              </a:rPr>
              <a:t> </a:t>
            </a:r>
            <a:endParaRPr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400" dirty="0">
                <a:solidFill>
                  <a:prstClr val="white"/>
                </a:solidFill>
                <a:latin typeface="Arial"/>
                <a:cs typeface="Arial"/>
              </a:rPr>
              <a:t>Around 1 in 8 respondents say that they’ve been worried about losing their home at some point in the last 12 months – including 8% of owners and ~20% of renters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Arial"/>
              </a:rPr>
              <a:t>REPORTING OF PROBLEMS</a:t>
            </a:r>
          </a:p>
          <a:p>
            <a:pPr marL="742950" lvl="1" indent="-285750">
              <a:spcAft>
                <a:spcPts val="600"/>
              </a:spcAft>
              <a:buFont typeface="Arial" panose="020B0604020202020204" pitchFamily="34" charset="0"/>
              <a:buChar char="•"/>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2 in 3 (67%) people experiencing issues with their housing have raised these; this is </a:t>
            </a:r>
            <a:r>
              <a:rPr lang="en-GB" sz="1400" dirty="0">
                <a:solidFill>
                  <a:prstClr val="white"/>
                </a:solidFill>
                <a:latin typeface="Arial"/>
                <a:cs typeface="Arial"/>
              </a:rPr>
              <a:t>higher</a:t>
            </a:r>
            <a:r>
              <a:rPr kumimoji="0" lang="en-GB" sz="1400" b="0" i="0" u="none" strike="noStrike" kern="1200" cap="none" spc="0" normalizeH="0" baseline="0" noProof="0" dirty="0">
                <a:ln>
                  <a:noFill/>
                </a:ln>
                <a:solidFill>
                  <a:prstClr val="white"/>
                </a:solidFill>
                <a:effectLst/>
                <a:uLnTx/>
                <a:uFillTx/>
                <a:latin typeface="Arial"/>
                <a:ea typeface="+mn-ea"/>
                <a:cs typeface="Arial"/>
              </a:rPr>
              <a:t> among renters (81%)</a:t>
            </a:r>
            <a:endParaRPr lang="en-GB" sz="1400" b="0" i="0" u="none" strike="noStrike" kern="1200" cap="none" spc="0" normalizeH="0" baseline="0" noProof="0" dirty="0">
              <a:ln>
                <a:noFill/>
              </a:ln>
              <a:solidFill>
                <a:prstClr val="white"/>
              </a:solidFill>
              <a:effectLst/>
              <a:uLnTx/>
              <a:uFillTx/>
              <a:latin typeface="Arial"/>
              <a:cs typeface="Arial"/>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Respondents are most likely to raise concerns around broken boilers and heating (68%), gas, electricity or water supply problems (61%) and broken electronics (59%). Poor or missing home insulation is least likely to be raised (42%)</a:t>
            </a:r>
          </a:p>
          <a:p>
            <a:pPr marL="742950" lvl="1" indent="-285750">
              <a:spcAft>
                <a:spcPts val="600"/>
              </a:spcAft>
              <a:buFont typeface="Arial" panose="020B0604020202020204" pitchFamily="34" charset="0"/>
              <a:buChar char="•"/>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Across all problems, a fifth (19%) are satisfied with how their reported concerns have or are being resolved. Poor</a:t>
            </a:r>
            <a:r>
              <a:rPr lang="en-GB" sz="1400" dirty="0">
                <a:solidFill>
                  <a:prstClr val="white"/>
                </a:solidFill>
                <a:latin typeface="Arial"/>
                <a:cs typeface="Arial"/>
              </a:rPr>
              <a:t> </a:t>
            </a:r>
            <a:r>
              <a:rPr kumimoji="0" lang="en-GB" sz="1400" b="0" i="0" u="none" strike="noStrike" kern="1200" cap="none" spc="0" normalizeH="0" baseline="0" noProof="0" dirty="0">
                <a:ln>
                  <a:noFill/>
                </a:ln>
                <a:solidFill>
                  <a:prstClr val="white"/>
                </a:solidFill>
                <a:effectLst/>
                <a:uLnTx/>
                <a:uFillTx/>
                <a:latin typeface="Arial"/>
                <a:ea typeface="+mn-ea"/>
                <a:cs typeface="Arial"/>
              </a:rPr>
              <a:t>/</a:t>
            </a:r>
            <a:r>
              <a:rPr lang="en-GB" sz="1400" dirty="0">
                <a:solidFill>
                  <a:prstClr val="white"/>
                </a:solidFill>
                <a:latin typeface="Arial"/>
                <a:cs typeface="Arial"/>
              </a:rPr>
              <a:t> </a:t>
            </a:r>
            <a:r>
              <a:rPr kumimoji="0" lang="en-GB" sz="1400" b="0" i="0" u="none" strike="noStrike" kern="1200" cap="none" spc="0" normalizeH="0" baseline="0" noProof="0" dirty="0">
                <a:ln>
                  <a:noFill/>
                </a:ln>
                <a:solidFill>
                  <a:prstClr val="white"/>
                </a:solidFill>
                <a:effectLst/>
                <a:uLnTx/>
                <a:uFillTx/>
                <a:latin typeface="Arial"/>
                <a:ea typeface="+mn-ea"/>
                <a:cs typeface="Arial"/>
              </a:rPr>
              <a:t>missing home insulation is the only concern for which more than half of those who raise the issue are satisfied with its resolution (51%)</a:t>
            </a:r>
            <a:endParaRPr kumimoji="0" lang="en-GB" sz="1400" b="0" i="1" u="none" strike="noStrike" kern="1200" cap="none" spc="0" normalizeH="0" baseline="0" noProof="0" dirty="0">
              <a:ln>
                <a:noFill/>
              </a:ln>
              <a:solidFill>
                <a:prstClr val="white"/>
              </a:solidFill>
              <a:effectLst/>
              <a:uLnTx/>
              <a:uFillTx/>
              <a:latin typeface="Arial"/>
              <a:ea typeface="+mn-ea"/>
              <a:cs typeface="Arial"/>
            </a:endParaRPr>
          </a:p>
        </p:txBody>
      </p:sp>
    </p:spTree>
    <p:custDataLst>
      <p:tags r:id="rId1"/>
    </p:custDataLst>
    <p:extLst>
      <p:ext uri="{BB962C8B-B14F-4D97-AF65-F5344CB8AC3E}">
        <p14:creationId xmlns:p14="http://schemas.microsoft.com/office/powerpoint/2010/main" val="3031770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Healthy Homes – health and wellbeing / renting</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725552"/>
            <a:ext cx="11157788" cy="59708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Arial"/>
              </a:rPr>
              <a:t>HEALTH &amp; WELLBEING IMPACTS</a:t>
            </a:r>
          </a:p>
          <a:p>
            <a:pPr marL="285750" indent="-285750">
              <a:spcAft>
                <a:spcPts val="600"/>
              </a:spcAft>
              <a:buFont typeface="Arial" panose="020B0604020202020204" pitchFamily="34" charset="0"/>
              <a:buChar char="•"/>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Approaching 2 in 5 (38%) of those experiencing issues say their physical or mental health or wellbeing has been largely impacted negatively as a result.  This equates to 1 in 4 (24%) of everyone included in the Residents Survey. </a:t>
            </a:r>
          </a:p>
          <a:p>
            <a:pPr marL="742950" lvl="1" indent="-285750">
              <a:spcAft>
                <a:spcPts val="600"/>
              </a:spcAft>
              <a:buFont typeface="Courier New" panose="02070309020205020404" pitchFamily="49" charset="0"/>
              <a:buChar char="o"/>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Such health / wellbeing problems are more than twice as likely to be experienced by renters than homeowners (37% vs 16%) </a:t>
            </a:r>
          </a:p>
          <a:p>
            <a:pPr marL="742950" lvl="1" indent="-285750">
              <a:spcAft>
                <a:spcPts val="600"/>
              </a:spcAft>
              <a:buFont typeface="Courier New" panose="02070309020205020404" pitchFamily="49" charset="0"/>
              <a:buChar char="o"/>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Across the whole population, damp / mould (9%) and fear of losing their home (7%) are the issues most commonly having large health impacts </a:t>
            </a:r>
          </a:p>
          <a:p>
            <a:pPr marL="742950" lvl="1" indent="-285750">
              <a:spcAft>
                <a:spcPts val="600"/>
              </a:spcAft>
              <a:buFont typeface="Courier New" panose="02070309020205020404" pitchFamily="49" charset="0"/>
              <a:buChar char="o"/>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Fear of losing the home (58%), home not meeting accessibility needs (39%) and poor home insulation, pest infestations and broken windows / doors (all 31%) most frequently have a large negative health / wellbeing impact on those experiencing them</a:t>
            </a:r>
          </a:p>
          <a:p>
            <a:pPr marL="742950" lvl="1" indent="-285750">
              <a:spcAft>
                <a:spcPts val="600"/>
              </a:spcAft>
              <a:buFont typeface="Courier New" panose="02070309020205020404" pitchFamily="49" charset="0"/>
              <a:buChar char="o"/>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Fewer than a quarter of people experiencing these impacts have raised them with a GP (22</a:t>
            </a:r>
            <a:r>
              <a:rPr lang="en-GB" sz="1400" dirty="0">
                <a:solidFill>
                  <a:prstClr val="white"/>
                </a:solidFill>
                <a:latin typeface="Arial"/>
                <a:cs typeface="Arial"/>
              </a:rPr>
              <a:t>%). The likelihood of raising things with a GP increases in some situations – e.g. those with homes not meeting accessibility needs (and those worried about losing their home)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Arial"/>
              </a:rPr>
              <a:t>EXPERIENCES OF RENTERS </a:t>
            </a:r>
          </a:p>
          <a:p>
            <a:pPr marL="285750" indent="-285750">
              <a:spcAft>
                <a:spcPts val="600"/>
              </a:spcAft>
              <a:buFont typeface="Arial" panose="020B0604020202020204" pitchFamily="34" charset="0"/>
              <a:buChar char="•"/>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Renters are significantly more likely to have experienced an issue with their home in the past year compared to home owners (71% to 56%), and be currently experiencing an issue (</a:t>
            </a:r>
            <a:r>
              <a:rPr lang="en-GB" sz="1400" dirty="0">
                <a:solidFill>
                  <a:prstClr val="white"/>
                </a:solidFill>
                <a:latin typeface="Arial"/>
                <a:cs typeface="Arial"/>
              </a:rPr>
              <a:t>48</a:t>
            </a:r>
            <a:r>
              <a:rPr kumimoji="0" lang="en-GB" sz="1400" b="0" i="0" u="none" strike="noStrike" kern="1200" cap="none" spc="0" normalizeH="0" baseline="0" noProof="0" dirty="0">
                <a:ln>
                  <a:noFill/>
                </a:ln>
                <a:solidFill>
                  <a:prstClr val="white"/>
                </a:solidFill>
                <a:effectLst/>
                <a:uLnTx/>
                <a:uFillTx/>
                <a:latin typeface="Arial"/>
                <a:ea typeface="+mn-ea"/>
                <a:cs typeface="Arial"/>
              </a:rPr>
              <a:t>% to </a:t>
            </a:r>
            <a:r>
              <a:rPr lang="en-GB" sz="1400" dirty="0">
                <a:solidFill>
                  <a:prstClr val="white"/>
                </a:solidFill>
                <a:latin typeface="Arial"/>
                <a:cs typeface="Arial"/>
              </a:rPr>
              <a:t>30</a:t>
            </a:r>
            <a:r>
              <a:rPr kumimoji="0" lang="en-GB" sz="1400" b="0" i="0" u="none" strike="noStrike" kern="1200" cap="none" spc="0" normalizeH="0" baseline="0" noProof="0" dirty="0">
                <a:ln>
                  <a:noFill/>
                </a:ln>
                <a:solidFill>
                  <a:prstClr val="white"/>
                </a:solidFill>
                <a:effectLst/>
                <a:uLnTx/>
                <a:uFillTx/>
                <a:latin typeface="Arial"/>
                <a:ea typeface="+mn-ea"/>
                <a:cs typeface="Arial"/>
              </a:rPr>
              <a:t>%).</a:t>
            </a:r>
            <a:r>
              <a:rPr lang="en-GB" sz="1400" dirty="0">
                <a:solidFill>
                  <a:prstClr val="white"/>
                </a:solidFill>
                <a:latin typeface="Arial"/>
                <a:cs typeface="Arial"/>
              </a:rPr>
              <a:t> </a:t>
            </a:r>
            <a:endParaRPr lang="en-GB" sz="1400" b="0" i="0" u="none" strike="noStrike" kern="1200" cap="none" spc="0" normalizeH="0" baseline="0" noProof="0" dirty="0">
              <a:ln>
                <a:noFill/>
              </a:ln>
              <a:solidFill>
                <a:prstClr val="white"/>
              </a:solidFill>
              <a:effectLst/>
              <a:uLnTx/>
              <a:uFillTx/>
              <a:latin typeface="Arial"/>
              <a:cs typeface="Arial"/>
            </a:endParaRPr>
          </a:p>
          <a:p>
            <a:pPr marL="742950" lvl="1" indent="-285750">
              <a:spcAft>
                <a:spcPts val="600"/>
              </a:spcAft>
              <a:buFont typeface="Courier New" panose="02070309020205020404" pitchFamily="49" charset="0"/>
              <a:buChar char="o"/>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Issues are particularly experienced by those renting from housing associations/trusts (78%) or from local authorities/councils (74%), rather than from private landlords (68%) – though all are more likely to have experienced an issue than home owners</a:t>
            </a:r>
            <a:endParaRPr lang="en-GB" sz="1400" b="0" i="0" u="none" strike="noStrike" kern="1200" cap="none" spc="0" normalizeH="0" baseline="0" noProof="0" dirty="0">
              <a:ln>
                <a:noFill/>
              </a:ln>
              <a:solidFill>
                <a:prstClr val="white"/>
              </a:solidFill>
              <a:effectLst/>
              <a:uLnTx/>
              <a:uFillTx/>
              <a:latin typeface="Arial"/>
              <a:cs typeface="Arial"/>
            </a:endParaRPr>
          </a:p>
          <a:p>
            <a:pPr marL="742950" lvl="1" indent="-285750">
              <a:spcAft>
                <a:spcPts val="600"/>
              </a:spcAft>
              <a:buFont typeface="Courier New" panose="02070309020205020404" pitchFamily="49" charset="0"/>
              <a:buChar char="o"/>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Problems with housing have been raised by </a:t>
            </a:r>
            <a:r>
              <a:rPr lang="en-GB" sz="1400" dirty="0">
                <a:solidFill>
                  <a:prstClr val="white"/>
                </a:solidFill>
                <a:latin typeface="Arial"/>
                <a:cs typeface="Arial"/>
              </a:rPr>
              <a:t>81</a:t>
            </a:r>
            <a:r>
              <a:rPr kumimoji="0" lang="en-GB" sz="1400" b="0" i="0" u="none" strike="noStrike" kern="1200" cap="none" spc="0" normalizeH="0" baseline="0" noProof="0" dirty="0">
                <a:ln>
                  <a:noFill/>
                </a:ln>
                <a:solidFill>
                  <a:prstClr val="white"/>
                </a:solidFill>
                <a:effectLst/>
                <a:uLnTx/>
                <a:uFillTx/>
                <a:latin typeface="Arial"/>
                <a:ea typeface="+mn-ea"/>
                <a:cs typeface="Arial"/>
              </a:rPr>
              <a:t>% of renters who experienced them, compared to 58% of owners</a:t>
            </a:r>
          </a:p>
          <a:p>
            <a:pPr marL="742950" lvl="1" indent="-285750">
              <a:spcAft>
                <a:spcPts val="600"/>
              </a:spcAft>
              <a:buFont typeface="Courier New" panose="02070309020205020404" pitchFamily="49" charset="0"/>
              <a:buChar char="o"/>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Renters (23%) are more likely than owners (16%) to be satisfied with how their issues have or are being resolved</a:t>
            </a:r>
          </a:p>
          <a:p>
            <a:pPr marL="285750" indent="-285750">
              <a:spcAft>
                <a:spcPts val="600"/>
              </a:spcAft>
              <a:buFont typeface="Arial" panose="020B0604020202020204" pitchFamily="34" charset="0"/>
              <a:buChar char="•"/>
              <a:defRPr/>
            </a:pPr>
            <a:r>
              <a:rPr kumimoji="0" lang="en-GB" sz="1400" b="0" i="0" u="none" strike="noStrike" kern="1200" cap="none" spc="0" normalizeH="0" baseline="0" noProof="0" dirty="0">
                <a:ln>
                  <a:noFill/>
                </a:ln>
                <a:solidFill>
                  <a:prstClr val="white"/>
                </a:solidFill>
                <a:effectLst/>
                <a:uLnTx/>
                <a:uFillTx/>
                <a:latin typeface="Arial"/>
                <a:ea typeface="+mn-ea"/>
                <a:cs typeface="Arial"/>
              </a:rPr>
              <a:t>Renters (37%) are more likely than owners (16%) to say their physical or mental health has been largely impacted by housing problems</a:t>
            </a:r>
            <a:endParaRPr lang="en-GB" sz="1400" b="0" i="0" u="none" strike="noStrike" kern="1200" cap="none" spc="0" normalizeH="0" baseline="0" noProof="0" dirty="0">
              <a:ln>
                <a:noFill/>
              </a:ln>
              <a:solidFill>
                <a:prstClr val="white"/>
              </a:solidFill>
              <a:effectLst/>
              <a:uLnTx/>
              <a:uFillTx/>
              <a:latin typeface="Arial"/>
              <a:cs typeface="Arial"/>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a:ea typeface="+mn-ea"/>
              <a:cs typeface="Arial"/>
            </a:endParaRPr>
          </a:p>
        </p:txBody>
      </p:sp>
    </p:spTree>
    <p:custDataLst>
      <p:tags r:id="rId1"/>
    </p:custDataLst>
    <p:extLst>
      <p:ext uri="{BB962C8B-B14F-4D97-AF65-F5344CB8AC3E}">
        <p14:creationId xmlns:p14="http://schemas.microsoft.com/office/powerpoint/2010/main" val="626313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F3BD6-4DDB-072B-7A80-0CA1178F2CF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E108C2-74D2-5E9F-38AC-C8E6AA29069B}"/>
              </a:ext>
            </a:extLst>
          </p:cNvPr>
          <p:cNvSpPr>
            <a:spLocks noGrp="1"/>
          </p:cNvSpPr>
          <p:nvPr>
            <p:ph type="title"/>
          </p:nvPr>
        </p:nvSpPr>
        <p:spPr>
          <a:xfrm>
            <a:off x="421336" y="369172"/>
            <a:ext cx="10515600" cy="553998"/>
          </a:xfrm>
          <a:noFill/>
        </p:spPr>
        <p:txBody>
          <a:bodyPr wrap="square" lIns="0" tIns="0" rIns="0" bIns="0" rtlCol="0">
            <a:spAutoFit/>
          </a:bodyPr>
          <a:lstStyle/>
          <a:p>
            <a:pPr>
              <a:lnSpc>
                <a:spcPct val="100000"/>
              </a:lnSpc>
              <a:spcBef>
                <a:spcPts val="0"/>
              </a:spcBef>
              <a:defRPr/>
            </a:pPr>
            <a:r>
              <a:rPr lang="en-GB" sz="1800" b="1" dirty="0">
                <a:solidFill>
                  <a:schemeClr val="tx1">
                    <a:lumMod val="65000"/>
                    <a:lumOff val="35000"/>
                  </a:schemeClr>
                </a:solidFill>
                <a:latin typeface="Arial"/>
                <a:ea typeface="+mn-ea"/>
                <a:cs typeface="+mn-cs"/>
              </a:rPr>
              <a:t>Three in five respondents are currently </a:t>
            </a:r>
            <a:r>
              <a:rPr lang="en-GB" sz="1800" b="1" dirty="0">
                <a:solidFill>
                  <a:srgbClr val="009690"/>
                </a:solidFill>
                <a:latin typeface="Arial"/>
                <a:ea typeface="+mn-ea"/>
                <a:cs typeface="+mn-cs"/>
              </a:rPr>
              <a:t>experiencing a problem in their home </a:t>
            </a:r>
            <a:r>
              <a:rPr lang="en-GB" sz="1800" b="1" dirty="0">
                <a:solidFill>
                  <a:schemeClr val="tx1">
                    <a:lumMod val="65000"/>
                    <a:lumOff val="35000"/>
                  </a:schemeClr>
                </a:solidFill>
                <a:latin typeface="Arial"/>
                <a:ea typeface="+mn-ea"/>
                <a:cs typeface="+mn-cs"/>
              </a:rPr>
              <a:t>or have done in the last year. Damp / mould, broken boilers and poor home insulation are the most common issues.</a:t>
            </a:r>
            <a:endParaRPr lang="en-GB" sz="1800" b="1" dirty="0">
              <a:latin typeface="Arial"/>
              <a:ea typeface="+mn-ea"/>
              <a:cs typeface="Arial"/>
            </a:endParaRPr>
          </a:p>
        </p:txBody>
      </p:sp>
      <p:sp>
        <p:nvSpPr>
          <p:cNvPr id="5" name="TextBox 4">
            <a:extLst>
              <a:ext uri="{FF2B5EF4-FFF2-40B4-BE49-F238E27FC236}">
                <a16:creationId xmlns:a16="http://schemas.microsoft.com/office/drawing/2014/main" id="{CFAE9F16-5686-D50D-377B-9C1DBA882D2F}"/>
              </a:ext>
            </a:extLst>
          </p:cNvPr>
          <p:cNvSpPr txBox="1"/>
          <p:nvPr/>
        </p:nvSpPr>
        <p:spPr>
          <a:xfrm>
            <a:off x="-49720" y="1088485"/>
            <a:ext cx="947341" cy="461665"/>
          </a:xfrm>
          <a:prstGeom prst="rect">
            <a:avLst/>
          </a:prstGeom>
          <a:noFill/>
        </p:spPr>
        <p:txBody>
          <a:bodyPr wrap="square" rtlCol="0">
            <a:spAutoFit/>
          </a:bodyPr>
          <a:lstStyle/>
          <a:p>
            <a:r>
              <a:rPr lang="en-GB" sz="1200" b="1"/>
              <a:t>Summary: Problem </a:t>
            </a:r>
          </a:p>
        </p:txBody>
      </p:sp>
      <p:sp>
        <p:nvSpPr>
          <p:cNvPr id="7" name="TextBox 6">
            <a:extLst>
              <a:ext uri="{FF2B5EF4-FFF2-40B4-BE49-F238E27FC236}">
                <a16:creationId xmlns:a16="http://schemas.microsoft.com/office/drawing/2014/main" id="{1DB90AC4-2949-D8D5-C95E-38F11B93F29E}"/>
              </a:ext>
            </a:extLst>
          </p:cNvPr>
          <p:cNvSpPr txBox="1"/>
          <p:nvPr/>
        </p:nvSpPr>
        <p:spPr>
          <a:xfrm>
            <a:off x="724676" y="1150698"/>
            <a:ext cx="601994" cy="338554"/>
          </a:xfrm>
          <a:prstGeom prst="rect">
            <a:avLst/>
          </a:prstGeom>
          <a:noFill/>
        </p:spPr>
        <p:txBody>
          <a:bodyPr wrap="square" rtlCol="0">
            <a:spAutoFit/>
          </a:bodyPr>
          <a:lstStyle/>
          <a:p>
            <a:pPr algn="ctr"/>
            <a:r>
              <a:rPr lang="en-GB" sz="1600" b="1">
                <a:solidFill>
                  <a:srgbClr val="C00000"/>
                </a:solidFill>
              </a:rPr>
              <a:t>62%</a:t>
            </a:r>
          </a:p>
        </p:txBody>
      </p:sp>
      <p:sp>
        <p:nvSpPr>
          <p:cNvPr id="8" name="TextBox 7">
            <a:extLst>
              <a:ext uri="{FF2B5EF4-FFF2-40B4-BE49-F238E27FC236}">
                <a16:creationId xmlns:a16="http://schemas.microsoft.com/office/drawing/2014/main" id="{FB5D3EE6-2467-18F5-21FE-EEC172933C98}"/>
              </a:ext>
            </a:extLst>
          </p:cNvPr>
          <p:cNvSpPr txBox="1"/>
          <p:nvPr/>
        </p:nvSpPr>
        <p:spPr>
          <a:xfrm>
            <a:off x="1897559" y="1150698"/>
            <a:ext cx="601994" cy="338554"/>
          </a:xfrm>
          <a:prstGeom prst="rect">
            <a:avLst/>
          </a:prstGeom>
          <a:noFill/>
        </p:spPr>
        <p:txBody>
          <a:bodyPr wrap="square" rtlCol="0">
            <a:spAutoFit/>
          </a:bodyPr>
          <a:lstStyle/>
          <a:p>
            <a:pPr algn="ctr"/>
            <a:r>
              <a:rPr lang="en-GB" sz="1600" b="1">
                <a:solidFill>
                  <a:srgbClr val="C00000"/>
                </a:solidFill>
              </a:rPr>
              <a:t>35%</a:t>
            </a:r>
          </a:p>
        </p:txBody>
      </p:sp>
      <p:sp>
        <p:nvSpPr>
          <p:cNvPr id="9" name="TextBox 8">
            <a:extLst>
              <a:ext uri="{FF2B5EF4-FFF2-40B4-BE49-F238E27FC236}">
                <a16:creationId xmlns:a16="http://schemas.microsoft.com/office/drawing/2014/main" id="{75C97F71-293C-E8ED-F634-0D88F5BBC778}"/>
              </a:ext>
            </a:extLst>
          </p:cNvPr>
          <p:cNvSpPr txBox="1"/>
          <p:nvPr/>
        </p:nvSpPr>
        <p:spPr>
          <a:xfrm>
            <a:off x="3070442" y="1150698"/>
            <a:ext cx="601994" cy="338554"/>
          </a:xfrm>
          <a:prstGeom prst="rect">
            <a:avLst/>
          </a:prstGeom>
          <a:noFill/>
        </p:spPr>
        <p:txBody>
          <a:bodyPr wrap="square" rtlCol="0">
            <a:spAutoFit/>
          </a:bodyPr>
          <a:lstStyle/>
          <a:p>
            <a:pPr algn="ctr"/>
            <a:r>
              <a:rPr lang="en-GB" sz="1600" b="1">
                <a:solidFill>
                  <a:srgbClr val="C00000"/>
                </a:solidFill>
              </a:rPr>
              <a:t>24%</a:t>
            </a:r>
          </a:p>
        </p:txBody>
      </p:sp>
      <p:sp>
        <p:nvSpPr>
          <p:cNvPr id="10" name="TextBox 9">
            <a:extLst>
              <a:ext uri="{FF2B5EF4-FFF2-40B4-BE49-F238E27FC236}">
                <a16:creationId xmlns:a16="http://schemas.microsoft.com/office/drawing/2014/main" id="{5EBE74CF-12FA-F5A4-A16E-BB2CC6EA4EEE}"/>
              </a:ext>
            </a:extLst>
          </p:cNvPr>
          <p:cNvSpPr txBox="1"/>
          <p:nvPr/>
        </p:nvSpPr>
        <p:spPr>
          <a:xfrm>
            <a:off x="4243325" y="1150698"/>
            <a:ext cx="601994" cy="338554"/>
          </a:xfrm>
          <a:prstGeom prst="rect">
            <a:avLst/>
          </a:prstGeom>
          <a:noFill/>
        </p:spPr>
        <p:txBody>
          <a:bodyPr wrap="square" rtlCol="0">
            <a:spAutoFit/>
          </a:bodyPr>
          <a:lstStyle/>
          <a:p>
            <a:pPr algn="ctr"/>
            <a:r>
              <a:rPr lang="en-GB" sz="1600" b="1">
                <a:solidFill>
                  <a:srgbClr val="C00000"/>
                </a:solidFill>
              </a:rPr>
              <a:t>19%</a:t>
            </a:r>
          </a:p>
        </p:txBody>
      </p:sp>
      <p:sp>
        <p:nvSpPr>
          <p:cNvPr id="11" name="TextBox 10">
            <a:extLst>
              <a:ext uri="{FF2B5EF4-FFF2-40B4-BE49-F238E27FC236}">
                <a16:creationId xmlns:a16="http://schemas.microsoft.com/office/drawing/2014/main" id="{AB6EE9C7-98F6-1893-0BC4-8ECB3AE5D8A6}"/>
              </a:ext>
            </a:extLst>
          </p:cNvPr>
          <p:cNvSpPr txBox="1"/>
          <p:nvPr/>
        </p:nvSpPr>
        <p:spPr>
          <a:xfrm>
            <a:off x="5416208" y="1150698"/>
            <a:ext cx="601994" cy="338554"/>
          </a:xfrm>
          <a:prstGeom prst="rect">
            <a:avLst/>
          </a:prstGeom>
          <a:noFill/>
        </p:spPr>
        <p:txBody>
          <a:bodyPr wrap="square" rtlCol="0">
            <a:spAutoFit/>
          </a:bodyPr>
          <a:lstStyle/>
          <a:p>
            <a:pPr algn="ctr"/>
            <a:r>
              <a:rPr lang="en-GB" sz="1600" b="1">
                <a:solidFill>
                  <a:srgbClr val="C00000"/>
                </a:solidFill>
              </a:rPr>
              <a:t>18%</a:t>
            </a:r>
          </a:p>
        </p:txBody>
      </p:sp>
      <p:sp>
        <p:nvSpPr>
          <p:cNvPr id="12" name="TextBox 11">
            <a:extLst>
              <a:ext uri="{FF2B5EF4-FFF2-40B4-BE49-F238E27FC236}">
                <a16:creationId xmlns:a16="http://schemas.microsoft.com/office/drawing/2014/main" id="{A931F211-BC08-3535-84D7-9C11B5515501}"/>
              </a:ext>
            </a:extLst>
          </p:cNvPr>
          <p:cNvSpPr txBox="1"/>
          <p:nvPr/>
        </p:nvSpPr>
        <p:spPr>
          <a:xfrm>
            <a:off x="6589091" y="1150698"/>
            <a:ext cx="601994" cy="338554"/>
          </a:xfrm>
          <a:prstGeom prst="rect">
            <a:avLst/>
          </a:prstGeom>
          <a:noFill/>
        </p:spPr>
        <p:txBody>
          <a:bodyPr wrap="square" rtlCol="0">
            <a:spAutoFit/>
          </a:bodyPr>
          <a:lstStyle/>
          <a:p>
            <a:pPr algn="ctr"/>
            <a:r>
              <a:rPr lang="en-GB" sz="1600" b="1">
                <a:solidFill>
                  <a:srgbClr val="C00000"/>
                </a:solidFill>
              </a:rPr>
              <a:t>16%</a:t>
            </a:r>
          </a:p>
        </p:txBody>
      </p:sp>
      <p:sp>
        <p:nvSpPr>
          <p:cNvPr id="13" name="TextBox 12">
            <a:extLst>
              <a:ext uri="{FF2B5EF4-FFF2-40B4-BE49-F238E27FC236}">
                <a16:creationId xmlns:a16="http://schemas.microsoft.com/office/drawing/2014/main" id="{A6E29909-A483-B1B1-CF34-136144467E7C}"/>
              </a:ext>
            </a:extLst>
          </p:cNvPr>
          <p:cNvSpPr txBox="1"/>
          <p:nvPr/>
        </p:nvSpPr>
        <p:spPr>
          <a:xfrm>
            <a:off x="7761974" y="1150698"/>
            <a:ext cx="601994" cy="338554"/>
          </a:xfrm>
          <a:prstGeom prst="rect">
            <a:avLst/>
          </a:prstGeom>
          <a:noFill/>
        </p:spPr>
        <p:txBody>
          <a:bodyPr wrap="square" rtlCol="0">
            <a:spAutoFit/>
          </a:bodyPr>
          <a:lstStyle/>
          <a:p>
            <a:pPr algn="ctr"/>
            <a:r>
              <a:rPr lang="en-GB" sz="1600" b="1">
                <a:solidFill>
                  <a:srgbClr val="C00000"/>
                </a:solidFill>
              </a:rPr>
              <a:t>13%</a:t>
            </a:r>
          </a:p>
        </p:txBody>
      </p:sp>
      <p:sp>
        <p:nvSpPr>
          <p:cNvPr id="14" name="TextBox 13">
            <a:extLst>
              <a:ext uri="{FF2B5EF4-FFF2-40B4-BE49-F238E27FC236}">
                <a16:creationId xmlns:a16="http://schemas.microsoft.com/office/drawing/2014/main" id="{601DD9CE-8F4E-E89A-1C60-933CD42662EE}"/>
              </a:ext>
            </a:extLst>
          </p:cNvPr>
          <p:cNvSpPr txBox="1"/>
          <p:nvPr/>
        </p:nvSpPr>
        <p:spPr>
          <a:xfrm>
            <a:off x="8934857" y="1150698"/>
            <a:ext cx="601994" cy="338554"/>
          </a:xfrm>
          <a:prstGeom prst="rect">
            <a:avLst/>
          </a:prstGeom>
          <a:noFill/>
        </p:spPr>
        <p:txBody>
          <a:bodyPr wrap="square" rtlCol="0">
            <a:spAutoFit/>
          </a:bodyPr>
          <a:lstStyle/>
          <a:p>
            <a:pPr algn="ctr"/>
            <a:r>
              <a:rPr lang="en-GB" sz="1600" b="1">
                <a:solidFill>
                  <a:srgbClr val="C00000"/>
                </a:solidFill>
              </a:rPr>
              <a:t>14%</a:t>
            </a:r>
          </a:p>
        </p:txBody>
      </p:sp>
      <p:sp>
        <p:nvSpPr>
          <p:cNvPr id="15" name="TextBox 14">
            <a:extLst>
              <a:ext uri="{FF2B5EF4-FFF2-40B4-BE49-F238E27FC236}">
                <a16:creationId xmlns:a16="http://schemas.microsoft.com/office/drawing/2014/main" id="{ECE72FF1-34A6-FB74-053F-06F7A6D3F679}"/>
              </a:ext>
            </a:extLst>
          </p:cNvPr>
          <p:cNvSpPr txBox="1"/>
          <p:nvPr/>
        </p:nvSpPr>
        <p:spPr>
          <a:xfrm>
            <a:off x="10107740" y="1150698"/>
            <a:ext cx="601994" cy="338554"/>
          </a:xfrm>
          <a:prstGeom prst="rect">
            <a:avLst/>
          </a:prstGeom>
          <a:noFill/>
        </p:spPr>
        <p:txBody>
          <a:bodyPr wrap="square" rtlCol="0">
            <a:spAutoFit/>
          </a:bodyPr>
          <a:lstStyle/>
          <a:p>
            <a:pPr algn="ctr"/>
            <a:r>
              <a:rPr lang="en-GB" sz="1600" b="1">
                <a:solidFill>
                  <a:srgbClr val="C00000"/>
                </a:solidFill>
              </a:rPr>
              <a:t>12%</a:t>
            </a:r>
          </a:p>
        </p:txBody>
      </p:sp>
      <p:sp>
        <p:nvSpPr>
          <p:cNvPr id="16" name="TextBox 15">
            <a:extLst>
              <a:ext uri="{FF2B5EF4-FFF2-40B4-BE49-F238E27FC236}">
                <a16:creationId xmlns:a16="http://schemas.microsoft.com/office/drawing/2014/main" id="{3A0E89AF-0EA4-12F7-14DD-408204F17506}"/>
              </a:ext>
            </a:extLst>
          </p:cNvPr>
          <p:cNvSpPr txBox="1"/>
          <p:nvPr/>
        </p:nvSpPr>
        <p:spPr>
          <a:xfrm>
            <a:off x="11280626" y="1150698"/>
            <a:ext cx="601994" cy="338554"/>
          </a:xfrm>
          <a:prstGeom prst="rect">
            <a:avLst/>
          </a:prstGeom>
          <a:noFill/>
        </p:spPr>
        <p:txBody>
          <a:bodyPr wrap="square" rtlCol="0">
            <a:spAutoFit/>
          </a:bodyPr>
          <a:lstStyle/>
          <a:p>
            <a:pPr algn="ctr"/>
            <a:r>
              <a:rPr lang="en-GB" sz="1600" b="1">
                <a:solidFill>
                  <a:srgbClr val="C00000"/>
                </a:solidFill>
              </a:rPr>
              <a:t>10%</a:t>
            </a:r>
          </a:p>
        </p:txBody>
      </p:sp>
      <p:graphicFrame>
        <p:nvGraphicFramePr>
          <p:cNvPr id="3" name="Chart 2" descr="Stacked bar charts showing the number of respondents who are experiencing issues in their homes. 62% have experienced any issue in the last year. The most common individual issue is damp/mould where 35% of respondents have experienced this in the last year.">
            <a:extLst>
              <a:ext uri="{FF2B5EF4-FFF2-40B4-BE49-F238E27FC236}">
                <a16:creationId xmlns:a16="http://schemas.microsoft.com/office/drawing/2014/main" id="{C962830E-2112-3DB3-1FBC-F5EC20A35870}"/>
              </a:ext>
            </a:extLst>
          </p:cNvPr>
          <p:cNvGraphicFramePr/>
          <p:nvPr>
            <p:extLst>
              <p:ext uri="{D42A27DB-BD31-4B8C-83A1-F6EECF244321}">
                <p14:modId xmlns:p14="http://schemas.microsoft.com/office/powerpoint/2010/main" val="1670774560"/>
              </p:ext>
            </p:extLst>
          </p:nvPr>
        </p:nvGraphicFramePr>
        <p:xfrm>
          <a:off x="358811" y="1555846"/>
          <a:ext cx="11805225" cy="4736781"/>
        </p:xfrm>
        <a:graphic>
          <a:graphicData uri="http://schemas.openxmlformats.org/drawingml/2006/chart">
            <c:chart xmlns:c="http://schemas.openxmlformats.org/drawingml/2006/chart" xmlns:r="http://schemas.openxmlformats.org/officeDocument/2006/relationships" r:id="rId4"/>
          </a:graphicData>
        </a:graphic>
      </p:graphicFrame>
      <p:sp>
        <p:nvSpPr>
          <p:cNvPr id="2" name="Footer Placeholder 4">
            <a:extLst>
              <a:ext uri="{FF2B5EF4-FFF2-40B4-BE49-F238E27FC236}">
                <a16:creationId xmlns:a16="http://schemas.microsoft.com/office/drawing/2014/main" id="{E94FE618-CB02-DE7F-5A6F-1FD43EA83693}"/>
              </a:ext>
            </a:extLst>
          </p:cNvPr>
          <p:cNvSpPr txBox="1">
            <a:spLocks/>
          </p:cNvSpPr>
          <p:nvPr/>
        </p:nvSpPr>
        <p:spPr>
          <a:xfrm>
            <a:off x="391549" y="6353527"/>
            <a:ext cx="10889077" cy="33659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Data from S10 and S11. </a:t>
            </a:r>
            <a:r>
              <a:rPr lang="en-GB" sz="1000">
                <a:solidFill>
                  <a:srgbClr val="FFFFFF">
                    <a:lumMod val="50000"/>
                  </a:srgbClr>
                </a:solidFill>
                <a:latin typeface="Arial"/>
                <a:cs typeface="Arial" panose="020B0604020202020204" pitchFamily="34" charset="0"/>
              </a:rPr>
              <a:t>Base: All respondents (3006); Disabled respondents (731).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227B42E1-0D07-ABB8-8031-E13AD2033730}"/>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624266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F6EC9-E75A-85C7-2270-23728DB09035}"/>
            </a:ext>
          </a:extLst>
        </p:cNvPr>
        <p:cNvGrpSpPr/>
        <p:nvPr/>
      </p:nvGrpSpPr>
      <p:grpSpPr>
        <a:xfrm>
          <a:off x="0" y="0"/>
          <a:ext cx="0" cy="0"/>
          <a:chOff x="0" y="0"/>
          <a:chExt cx="0" cy="0"/>
        </a:xfrm>
      </p:grpSpPr>
      <p:sp>
        <p:nvSpPr>
          <p:cNvPr id="37" name="Title 3">
            <a:extLst>
              <a:ext uri="{FF2B5EF4-FFF2-40B4-BE49-F238E27FC236}">
                <a16:creationId xmlns:a16="http://schemas.microsoft.com/office/drawing/2014/main" id="{91EC2BDF-1E28-EF95-AC9F-A7D91BBE4A98}"/>
              </a:ext>
            </a:extLst>
          </p:cNvPr>
          <p:cNvSpPr txBox="1">
            <a:spLocks noGrp="1"/>
          </p:cNvSpPr>
          <p:nvPr>
            <p:ph type="title" idx="4294967295"/>
          </p:nvPr>
        </p:nvSpPr>
        <p:spPr>
          <a:xfrm>
            <a:off x="385199" y="370800"/>
            <a:ext cx="11407683" cy="553998"/>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Renters, particularly those renting from local authorities and housing associations, are more likely than homeowners to have </a:t>
            </a:r>
            <a:r>
              <a:rPr kumimoji="0" lang="en-GB" sz="1800" b="1" i="0" u="none" strike="noStrike" kern="1200" cap="none" spc="0" normalizeH="0" baseline="0" noProof="0" dirty="0">
                <a:ln>
                  <a:noFill/>
                </a:ln>
                <a:solidFill>
                  <a:srgbClr val="009690"/>
                </a:solidFill>
                <a:effectLst/>
                <a:uLnTx/>
                <a:uFillTx/>
                <a:latin typeface="Arial"/>
                <a:ea typeface="+mn-ea"/>
                <a:cs typeface="+mn-cs"/>
              </a:rPr>
              <a:t>experienced problems with their home in the last year</a:t>
            </a:r>
          </a:p>
        </p:txBody>
      </p:sp>
      <p:sp>
        <p:nvSpPr>
          <p:cNvPr id="2" name="TextBox 1">
            <a:extLst>
              <a:ext uri="{FF2B5EF4-FFF2-40B4-BE49-F238E27FC236}">
                <a16:creationId xmlns:a16="http://schemas.microsoft.com/office/drawing/2014/main" id="{2A0ED4DC-F5BB-E9B8-D1E1-B7A2FB2FF73B}"/>
              </a:ext>
              <a:ext uri="{C183D7F6-B498-43B3-948B-1728B52AA6E4}">
                <adec:decorative xmlns:adec="http://schemas.microsoft.com/office/drawing/2017/decorative" val="0"/>
              </a:ext>
            </a:extLst>
          </p:cNvPr>
          <p:cNvSpPr txBox="1"/>
          <p:nvPr/>
        </p:nvSpPr>
        <p:spPr>
          <a:xfrm>
            <a:off x="3061597" y="1257863"/>
            <a:ext cx="606880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Have experienced problems in their home in the last year (n=3,006)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7" name="Table 3">
            <a:extLst>
              <a:ext uri="{FF2B5EF4-FFF2-40B4-BE49-F238E27FC236}">
                <a16:creationId xmlns:a16="http://schemas.microsoft.com/office/drawing/2014/main" id="{A1DFD94B-CA83-3695-2D02-82EA2CCDE021}"/>
              </a:ext>
            </a:extLst>
          </p:cNvPr>
          <p:cNvGraphicFramePr>
            <a:graphicFrameLocks noGrp="1"/>
          </p:cNvGraphicFramePr>
          <p:nvPr/>
        </p:nvGraphicFramePr>
        <p:xfrm>
          <a:off x="392159" y="1575496"/>
          <a:ext cx="11407683" cy="4702380"/>
        </p:xfrm>
        <a:graphic>
          <a:graphicData uri="http://schemas.openxmlformats.org/drawingml/2006/table">
            <a:tbl>
              <a:tblPr firstRow="1" bandRow="1">
                <a:tableStyleId>{D7AC3CCA-C797-4891-BE02-D94E43425B78}</a:tableStyleId>
              </a:tblPr>
              <a:tblGrid>
                <a:gridCol w="3091683">
                  <a:extLst>
                    <a:ext uri="{9D8B030D-6E8A-4147-A177-3AD203B41FA5}">
                      <a16:colId xmlns:a16="http://schemas.microsoft.com/office/drawing/2014/main" val="965915567"/>
                    </a:ext>
                  </a:extLst>
                </a:gridCol>
                <a:gridCol w="1188000">
                  <a:extLst>
                    <a:ext uri="{9D8B030D-6E8A-4147-A177-3AD203B41FA5}">
                      <a16:colId xmlns:a16="http://schemas.microsoft.com/office/drawing/2014/main" val="3310763469"/>
                    </a:ext>
                  </a:extLst>
                </a:gridCol>
                <a:gridCol w="1188000">
                  <a:extLst>
                    <a:ext uri="{9D8B030D-6E8A-4147-A177-3AD203B41FA5}">
                      <a16:colId xmlns:a16="http://schemas.microsoft.com/office/drawing/2014/main" val="3581706395"/>
                    </a:ext>
                  </a:extLst>
                </a:gridCol>
                <a:gridCol w="1188000">
                  <a:extLst>
                    <a:ext uri="{9D8B030D-6E8A-4147-A177-3AD203B41FA5}">
                      <a16:colId xmlns:a16="http://schemas.microsoft.com/office/drawing/2014/main" val="3752985692"/>
                    </a:ext>
                  </a:extLst>
                </a:gridCol>
                <a:gridCol w="1584000">
                  <a:extLst>
                    <a:ext uri="{9D8B030D-6E8A-4147-A177-3AD203B41FA5}">
                      <a16:colId xmlns:a16="http://schemas.microsoft.com/office/drawing/2014/main" val="808247925"/>
                    </a:ext>
                  </a:extLst>
                </a:gridCol>
                <a:gridCol w="1584000">
                  <a:extLst>
                    <a:ext uri="{9D8B030D-6E8A-4147-A177-3AD203B41FA5}">
                      <a16:colId xmlns:a16="http://schemas.microsoft.com/office/drawing/2014/main" val="647259512"/>
                    </a:ext>
                  </a:extLst>
                </a:gridCol>
                <a:gridCol w="1584000">
                  <a:extLst>
                    <a:ext uri="{9D8B030D-6E8A-4147-A177-3AD203B41FA5}">
                      <a16:colId xmlns:a16="http://schemas.microsoft.com/office/drawing/2014/main" val="4038445526"/>
                    </a:ext>
                  </a:extLst>
                </a:gridCol>
              </a:tblGrid>
              <a:tr h="1124115">
                <a:tc>
                  <a:txBody>
                    <a:bodyPr/>
                    <a:lstStyle/>
                    <a:p>
                      <a:pPr algn="ctr"/>
                      <a:endParaRPr lang="en-GB" sz="1200"/>
                    </a:p>
                  </a:txBody>
                  <a:tcPr anchor="ctr"/>
                </a:tc>
                <a:tc>
                  <a:txBody>
                    <a:bodyPr/>
                    <a:lstStyle/>
                    <a:p>
                      <a:pPr algn="ctr"/>
                      <a:r>
                        <a:rPr lang="en-GB" sz="1600"/>
                        <a:t>Total</a:t>
                      </a:r>
                    </a:p>
                    <a:p>
                      <a:pPr lvl="0" algn="ctr">
                        <a:buNone/>
                      </a:pPr>
                      <a:r>
                        <a:rPr lang="en-GB" sz="1100"/>
                        <a:t>(n=3,006)</a:t>
                      </a:r>
                    </a:p>
                  </a:txBody>
                  <a:tcPr anchor="ctr"/>
                </a:tc>
                <a:tc>
                  <a:txBody>
                    <a:bodyPr/>
                    <a:lstStyle/>
                    <a:p>
                      <a:pPr algn="ctr"/>
                      <a:r>
                        <a:rPr lang="en-GB" sz="1600"/>
                        <a:t>Owners </a:t>
                      </a:r>
                      <a:r>
                        <a:rPr lang="en-GB" sz="1100"/>
                        <a:t>(n=2,015)</a:t>
                      </a:r>
                    </a:p>
                  </a:txBody>
                  <a:tcPr anchor="ctr"/>
                </a:tc>
                <a:tc>
                  <a:txBody>
                    <a:bodyPr/>
                    <a:lstStyle/>
                    <a:p>
                      <a:pPr algn="ctr"/>
                      <a:r>
                        <a:rPr lang="en-GB" sz="1600"/>
                        <a:t>Renters </a:t>
                      </a:r>
                    </a:p>
                    <a:p>
                      <a:pPr algn="ctr"/>
                      <a:r>
                        <a:rPr lang="en-GB" sz="1100"/>
                        <a:t>(n=844)</a:t>
                      </a:r>
                    </a:p>
                  </a:txBody>
                  <a:tcPr anchor="ctr"/>
                </a:tc>
                <a:tc>
                  <a:txBody>
                    <a:bodyPr/>
                    <a:lstStyle/>
                    <a:p>
                      <a:pPr algn="ctr"/>
                      <a:r>
                        <a:rPr lang="en-GB" sz="1600"/>
                        <a:t>Renting from Local authorities and Councils </a:t>
                      </a:r>
                      <a:endParaRPr lang="en-US" sz="2400"/>
                    </a:p>
                    <a:p>
                      <a:pPr lvl="0" algn="ctr">
                        <a:buNone/>
                      </a:pPr>
                      <a:r>
                        <a:rPr lang="en-GB" sz="1100"/>
                        <a:t>(203 of 844)</a:t>
                      </a:r>
                    </a:p>
                  </a:txBody>
                  <a:tcPr anchor="ctr"/>
                </a:tc>
                <a:tc>
                  <a:txBody>
                    <a:bodyPr/>
                    <a:lstStyle/>
                    <a:p>
                      <a:pPr algn="ctr"/>
                      <a:r>
                        <a:rPr lang="en-GB" sz="1600"/>
                        <a:t>Renting from a Housing Associations and Trusts</a:t>
                      </a:r>
                    </a:p>
                    <a:p>
                      <a:pPr lvl="0" algn="ctr">
                        <a:buNone/>
                      </a:pPr>
                      <a:r>
                        <a:rPr lang="en-GB" sz="1100"/>
                        <a:t>(213 of 844)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t>Privately renting</a:t>
                      </a:r>
                    </a:p>
                    <a:p>
                      <a:pPr marL="0" marR="0" lvl="0" indent="0" algn="ctr">
                        <a:lnSpc>
                          <a:spcPct val="100000"/>
                        </a:lnSpc>
                        <a:spcBef>
                          <a:spcPts val="0"/>
                        </a:spcBef>
                        <a:spcAft>
                          <a:spcPts val="0"/>
                        </a:spcAft>
                        <a:buClrTx/>
                        <a:buSzTx/>
                        <a:buFontTx/>
                        <a:buNone/>
                      </a:pPr>
                      <a:r>
                        <a:rPr lang="en-GB" sz="1100"/>
                        <a:t>(428 of 844)</a:t>
                      </a:r>
                    </a:p>
                  </a:txBody>
                  <a:tcPr anchor="ctr"/>
                </a:tc>
                <a:extLst>
                  <a:ext uri="{0D108BD9-81ED-4DB2-BD59-A6C34878D82A}">
                    <a16:rowId xmlns:a16="http://schemas.microsoft.com/office/drawing/2014/main" val="1582872079"/>
                  </a:ext>
                </a:extLst>
              </a:tr>
              <a:tr h="444095">
                <a:tc>
                  <a:txBody>
                    <a:bodyPr/>
                    <a:lstStyle/>
                    <a:p>
                      <a:pPr algn="r"/>
                      <a:r>
                        <a:rPr lang="en-GB" sz="1300" b="1"/>
                        <a:t>NET: </a:t>
                      </a:r>
                      <a:r>
                        <a:rPr lang="en-GB" sz="1300" b="1" kern="1200">
                          <a:solidFill>
                            <a:schemeClr val="dk1"/>
                          </a:solidFill>
                          <a:latin typeface="+mn-lt"/>
                          <a:ea typeface="+mn-ea"/>
                          <a:cs typeface="+mn-cs"/>
                        </a:rPr>
                        <a:t>Respondents who have reported a housing problem they have experienced </a:t>
                      </a:r>
                      <a:endParaRPr lang="en-GB" sz="1300" b="1"/>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62%</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56%</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71%</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74%</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78%</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68%</a:t>
                      </a:r>
                    </a:p>
                  </a:txBody>
                  <a:tcPr marL="7620" marR="7620" marT="7620" marB="0" anchor="ctr">
                    <a:noFill/>
                  </a:tcPr>
                </a:tc>
                <a:extLst>
                  <a:ext uri="{0D108BD9-81ED-4DB2-BD59-A6C34878D82A}">
                    <a16:rowId xmlns:a16="http://schemas.microsoft.com/office/drawing/2014/main" val="1690567108"/>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Damp / mould</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35%</a:t>
                      </a:r>
                    </a:p>
                  </a:txBody>
                  <a:tcPr marL="7620" marR="7620" marT="7620" marB="0" anchor="ctr">
                    <a:noFill/>
                  </a:tcPr>
                </a:tc>
                <a:tc>
                  <a:txBody>
                    <a:bodyPr/>
                    <a:lstStyle/>
                    <a:p>
                      <a:pPr algn="ctr"/>
                      <a:r>
                        <a:rPr lang="en-GB" sz="1300" b="1">
                          <a:solidFill>
                            <a:schemeClr val="tx1"/>
                          </a:solidFill>
                        </a:rPr>
                        <a:t>29%</a:t>
                      </a:r>
                    </a:p>
                  </a:txBody>
                  <a:tcPr anchor="ctr">
                    <a:noFill/>
                  </a:tcPr>
                </a:tc>
                <a:tc>
                  <a:txBody>
                    <a:bodyPr/>
                    <a:lstStyle/>
                    <a:p>
                      <a:pPr algn="ctr"/>
                      <a:r>
                        <a:rPr lang="en-GB" sz="1300" b="1">
                          <a:solidFill>
                            <a:schemeClr val="tx1"/>
                          </a:solidFill>
                        </a:rPr>
                        <a:t>45%</a:t>
                      </a:r>
                    </a:p>
                  </a:txBody>
                  <a:tcPr anchor="ctr">
                    <a:noFill/>
                  </a:tcPr>
                </a:tc>
                <a:tc>
                  <a:txBody>
                    <a:bodyPr/>
                    <a:lstStyle/>
                    <a:p>
                      <a:pPr algn="ctr"/>
                      <a:r>
                        <a:rPr lang="en-GB" sz="1300" b="1">
                          <a:solidFill>
                            <a:schemeClr val="tx1"/>
                          </a:solidFill>
                        </a:rPr>
                        <a:t>48%</a:t>
                      </a:r>
                    </a:p>
                  </a:txBody>
                  <a:tcPr anchor="ctr">
                    <a:noFill/>
                  </a:tcPr>
                </a:tc>
                <a:tc>
                  <a:txBody>
                    <a:bodyPr/>
                    <a:lstStyle/>
                    <a:p>
                      <a:pPr algn="ctr"/>
                      <a:r>
                        <a:rPr lang="en-GB" sz="1300" b="1">
                          <a:solidFill>
                            <a:schemeClr val="tx1"/>
                          </a:solidFill>
                        </a:rPr>
                        <a:t>48%</a:t>
                      </a:r>
                    </a:p>
                  </a:txBody>
                  <a:tcPr anchor="ctr">
                    <a:noFill/>
                  </a:tcPr>
                </a:tc>
                <a:tc>
                  <a:txBody>
                    <a:bodyPr/>
                    <a:lstStyle/>
                    <a:p>
                      <a:pPr algn="ctr"/>
                      <a:r>
                        <a:rPr lang="en-GB" sz="1300" b="1">
                          <a:solidFill>
                            <a:schemeClr val="tx1"/>
                          </a:solidFill>
                        </a:rPr>
                        <a:t>43%</a:t>
                      </a:r>
                    </a:p>
                  </a:txBody>
                  <a:tcPr anchor="ctr">
                    <a:noFill/>
                  </a:tcPr>
                </a:tc>
                <a:extLst>
                  <a:ext uri="{0D108BD9-81ED-4DB2-BD59-A6C34878D82A}">
                    <a16:rowId xmlns:a16="http://schemas.microsoft.com/office/drawing/2014/main" val="358379334"/>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Broken boiler / heating / hot water</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24%</a:t>
                      </a:r>
                    </a:p>
                  </a:txBody>
                  <a:tcPr marL="7620" marR="7620" marT="7620" marB="0" anchor="ctr">
                    <a:noFill/>
                  </a:tcPr>
                </a:tc>
                <a:tc>
                  <a:txBody>
                    <a:bodyPr/>
                    <a:lstStyle/>
                    <a:p>
                      <a:pPr marL="0" algn="ctr" defTabSz="914400" rtl="0" eaLnBrk="1" fontAlgn="b" latinLnBrk="0" hangingPunct="1"/>
                      <a:r>
                        <a:rPr lang="en-GB" sz="1300" b="1" kern="1200">
                          <a:solidFill>
                            <a:schemeClr val="tx1"/>
                          </a:solidFill>
                          <a:latin typeface="+mn-lt"/>
                          <a:ea typeface="+mn-ea"/>
                          <a:cs typeface="+mn-cs"/>
                        </a:rPr>
                        <a:t>21%</a:t>
                      </a:r>
                    </a:p>
                  </a:txBody>
                  <a:tcPr marL="7620" marR="7620" marT="7620" marB="0" anchor="ctr">
                    <a:noFill/>
                  </a:tcPr>
                </a:tc>
                <a:tc>
                  <a:txBody>
                    <a:bodyPr/>
                    <a:lstStyle/>
                    <a:p>
                      <a:pPr marL="0" algn="ctr" defTabSz="914400" rtl="0" eaLnBrk="1" fontAlgn="b" latinLnBrk="0" hangingPunct="1"/>
                      <a:r>
                        <a:rPr lang="en-GB" sz="1300" b="1" kern="1200">
                          <a:solidFill>
                            <a:schemeClr val="tx1"/>
                          </a:solidFill>
                          <a:latin typeface="+mn-lt"/>
                          <a:ea typeface="+mn-ea"/>
                          <a:cs typeface="+mn-cs"/>
                        </a:rPr>
                        <a:t>28%</a:t>
                      </a:r>
                    </a:p>
                  </a:txBody>
                  <a:tcPr marL="7620" marR="7620" marT="7620" marB="0" anchor="ctr">
                    <a:noFill/>
                  </a:tcPr>
                </a:tc>
                <a:tc>
                  <a:txBody>
                    <a:bodyPr/>
                    <a:lstStyle/>
                    <a:p>
                      <a:pPr marL="0" algn="ctr" defTabSz="914400" rtl="0" eaLnBrk="1" fontAlgn="b" latinLnBrk="0" hangingPunct="1"/>
                      <a:r>
                        <a:rPr lang="en-GB" sz="1300" b="1" kern="1200">
                          <a:solidFill>
                            <a:schemeClr val="tx1"/>
                          </a:solidFill>
                          <a:latin typeface="+mn-lt"/>
                          <a:ea typeface="+mn-ea"/>
                          <a:cs typeface="+mn-cs"/>
                        </a:rPr>
                        <a:t>33%</a:t>
                      </a:r>
                    </a:p>
                  </a:txBody>
                  <a:tcPr marL="7620" marR="7620" marT="7620" marB="0" anchor="ctr">
                    <a:noFill/>
                  </a:tcPr>
                </a:tc>
                <a:tc>
                  <a:txBody>
                    <a:bodyPr/>
                    <a:lstStyle/>
                    <a:p>
                      <a:pPr marL="0" algn="ctr" defTabSz="914400" rtl="0" eaLnBrk="1" fontAlgn="b" latinLnBrk="0" hangingPunct="1"/>
                      <a:r>
                        <a:rPr lang="en-GB" sz="1300" b="1" kern="1200">
                          <a:solidFill>
                            <a:schemeClr val="tx1"/>
                          </a:solidFill>
                          <a:latin typeface="+mn-lt"/>
                          <a:ea typeface="+mn-ea"/>
                          <a:cs typeface="+mn-cs"/>
                        </a:rPr>
                        <a:t>31%</a:t>
                      </a:r>
                    </a:p>
                  </a:txBody>
                  <a:tcPr marL="7620" marR="7620" marT="7620" marB="0" anchor="ctr">
                    <a:noFill/>
                  </a:tcPr>
                </a:tc>
                <a:tc>
                  <a:txBody>
                    <a:bodyPr/>
                    <a:lstStyle/>
                    <a:p>
                      <a:pPr marL="0" algn="ctr" defTabSz="914400" rtl="0" eaLnBrk="1" fontAlgn="b" latinLnBrk="0" hangingPunct="1"/>
                      <a:r>
                        <a:rPr lang="en-GB" sz="1300" b="1" kern="1200">
                          <a:solidFill>
                            <a:schemeClr val="tx1"/>
                          </a:solidFill>
                          <a:latin typeface="+mn-lt"/>
                          <a:ea typeface="+mn-ea"/>
                          <a:cs typeface="+mn-cs"/>
                        </a:rPr>
                        <a:t>24%</a:t>
                      </a:r>
                    </a:p>
                  </a:txBody>
                  <a:tcPr marL="7620" marR="7620" marT="7620" marB="0" anchor="ctr">
                    <a:noFill/>
                  </a:tcPr>
                </a:tc>
                <a:extLst>
                  <a:ext uri="{0D108BD9-81ED-4DB2-BD59-A6C34878D82A}">
                    <a16:rowId xmlns:a16="http://schemas.microsoft.com/office/drawing/2014/main" val="2401446473"/>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Poor / missing home insulation</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19%</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15%</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25%</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28%</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26%</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24%</a:t>
                      </a:r>
                    </a:p>
                  </a:txBody>
                  <a:tcPr marL="7620" marR="7620" marT="7620" marB="0" anchor="ctr">
                    <a:noFill/>
                  </a:tcPr>
                </a:tc>
                <a:extLst>
                  <a:ext uri="{0D108BD9-81ED-4DB2-BD59-A6C34878D82A}">
                    <a16:rowId xmlns:a16="http://schemas.microsoft.com/office/drawing/2014/main" val="278140231"/>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Pest infestation</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18%</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16%</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19%</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21%</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22%</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17%</a:t>
                      </a:r>
                    </a:p>
                  </a:txBody>
                  <a:tcPr marL="7620" marR="7620" marT="7620" marB="0" anchor="ctr">
                    <a:noFill/>
                  </a:tcPr>
                </a:tc>
                <a:extLst>
                  <a:ext uri="{0D108BD9-81ED-4DB2-BD59-A6C34878D82A}">
                    <a16:rowId xmlns:a16="http://schemas.microsoft.com/office/drawing/2014/main" val="3921736877"/>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Gas, electricity or water supply problems</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16%</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14%</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19%</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23%</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20%</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17%</a:t>
                      </a:r>
                    </a:p>
                  </a:txBody>
                  <a:tcPr marL="7620" marR="7620" marT="7620" marB="0" anchor="ctr">
                    <a:noFill/>
                  </a:tcPr>
                </a:tc>
                <a:extLst>
                  <a:ext uri="{0D108BD9-81ED-4DB2-BD59-A6C34878D82A}">
                    <a16:rowId xmlns:a16="http://schemas.microsoft.com/office/drawing/2014/main" val="1389945646"/>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Broken electrics </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14%</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11%</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17%</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12%</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21%</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17%</a:t>
                      </a:r>
                    </a:p>
                  </a:txBody>
                  <a:tcPr marL="7620" marR="7620" marT="7620" marB="0" anchor="ctr">
                    <a:noFill/>
                  </a:tcPr>
                </a:tc>
                <a:extLst>
                  <a:ext uri="{0D108BD9-81ED-4DB2-BD59-A6C34878D82A}">
                    <a16:rowId xmlns:a16="http://schemas.microsoft.com/office/drawing/2014/main" val="1783398598"/>
                  </a:ext>
                </a:extLst>
              </a:tr>
              <a:tr h="33114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GB" sz="1300" b="1" kern="1200">
                          <a:solidFill>
                            <a:schemeClr val="dk1"/>
                          </a:solidFill>
                          <a:latin typeface="+mn-lt"/>
                          <a:ea typeface="+mn-ea"/>
                          <a:cs typeface="+mn-cs"/>
                        </a:rPr>
                        <a:t>Broken windows / doors</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13%</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10%</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17%</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22%</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22%</a:t>
                      </a:r>
                    </a:p>
                  </a:txBody>
                  <a:tcPr marL="7620" marR="7620" marT="7620" marB="0" anchor="ctr">
                    <a:noFill/>
                  </a:tcPr>
                </a:tc>
                <a:tc>
                  <a:txBody>
                    <a:bodyPr/>
                    <a:lstStyle/>
                    <a:p>
                      <a:pPr marL="0" algn="ctr" defTabSz="914400" rtl="0" eaLnBrk="1" fontAlgn="b" latinLnBrk="0" hangingPunct="1"/>
                      <a:r>
                        <a:rPr lang="en-GB" sz="1300" b="1" kern="1200">
                          <a:solidFill>
                            <a:schemeClr val="dk1"/>
                          </a:solidFill>
                          <a:latin typeface="+mn-lt"/>
                          <a:ea typeface="+mn-ea"/>
                          <a:cs typeface="+mn-cs"/>
                        </a:rPr>
                        <a:t>13%</a:t>
                      </a:r>
                    </a:p>
                  </a:txBody>
                  <a:tcPr marL="7620" marR="7620" marT="7620" marB="0" anchor="ctr">
                    <a:noFill/>
                  </a:tcPr>
                </a:tc>
                <a:extLst>
                  <a:ext uri="{0D108BD9-81ED-4DB2-BD59-A6C34878D82A}">
                    <a16:rowId xmlns:a16="http://schemas.microsoft.com/office/drawing/2014/main" val="2161504254"/>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Fear of losing my home</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12%</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8%</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20%</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18%</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18%</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21%</a:t>
                      </a:r>
                    </a:p>
                  </a:txBody>
                  <a:tcPr marL="7620" marR="7620" marT="7620" marB="0" anchor="ctr">
                    <a:noFill/>
                  </a:tcPr>
                </a:tc>
                <a:extLst>
                  <a:ext uri="{0D108BD9-81ED-4DB2-BD59-A6C34878D82A}">
                    <a16:rowId xmlns:a16="http://schemas.microsoft.com/office/drawing/2014/main" val="3789734508"/>
                  </a:ext>
                </a:extLst>
              </a:tr>
              <a:tr h="331140">
                <a:tc>
                  <a:txBody>
                    <a:bodyPr/>
                    <a:lstStyle/>
                    <a:p>
                      <a:pPr marL="0" algn="r" defTabSz="914400" rtl="0" eaLnBrk="1" fontAlgn="b" latinLnBrk="0" hangingPunct="1"/>
                      <a:r>
                        <a:rPr lang="en-GB" sz="1300" b="1" kern="1200">
                          <a:solidFill>
                            <a:schemeClr val="dk1"/>
                          </a:solidFill>
                          <a:latin typeface="+mn-lt"/>
                          <a:ea typeface="+mn-ea"/>
                          <a:cs typeface="+mn-cs"/>
                        </a:rPr>
                        <a:t>My home not meeting accessibility needs </a:t>
                      </a:r>
                    </a:p>
                  </a:txBody>
                  <a:tcPr marL="7620" marR="7620" marT="7620" marB="0" anchor="ctr"/>
                </a:tc>
                <a:tc>
                  <a:txBody>
                    <a:bodyPr/>
                    <a:lstStyle/>
                    <a:p>
                      <a:pPr marL="0" algn="ctr" defTabSz="914400" rtl="0" eaLnBrk="1" fontAlgn="b" latinLnBrk="0" hangingPunct="1"/>
                      <a:r>
                        <a:rPr lang="en-GB" sz="1300" b="1" kern="1200">
                          <a:solidFill>
                            <a:schemeClr val="dk1"/>
                          </a:solidFill>
                          <a:latin typeface="+mn-lt"/>
                          <a:ea typeface="+mn-ea"/>
                          <a:cs typeface="+mn-cs"/>
                        </a:rPr>
                        <a:t>10%</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8%</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14%</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19%</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16%</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11%</a:t>
                      </a:r>
                    </a:p>
                  </a:txBody>
                  <a:tcPr marL="7620" marR="7620" marT="7620" marB="0" anchor="ctr">
                    <a:noFill/>
                  </a:tcPr>
                </a:tc>
                <a:extLst>
                  <a:ext uri="{0D108BD9-81ED-4DB2-BD59-A6C34878D82A}">
                    <a16:rowId xmlns:a16="http://schemas.microsoft.com/office/drawing/2014/main" val="3767568844"/>
                  </a:ext>
                </a:extLst>
              </a:tr>
            </a:tbl>
          </a:graphicData>
        </a:graphic>
      </p:graphicFrame>
      <p:sp>
        <p:nvSpPr>
          <p:cNvPr id="32" name="Arrow: Down 31">
            <a:extLst>
              <a:ext uri="{FF2B5EF4-FFF2-40B4-BE49-F238E27FC236}">
                <a16:creationId xmlns:a16="http://schemas.microsoft.com/office/drawing/2014/main" id="{AB583A6B-F470-A7BC-4639-3FD5E2F9D12B}"/>
              </a:ext>
              <a:ext uri="{C183D7F6-B498-43B3-948B-1728B52AA6E4}">
                <adec:decorative xmlns:adec="http://schemas.microsoft.com/office/drawing/2017/decorative" val="1"/>
              </a:ext>
            </a:extLst>
          </p:cNvPr>
          <p:cNvSpPr/>
          <p:nvPr/>
        </p:nvSpPr>
        <p:spPr>
          <a:xfrm>
            <a:off x="5564503" y="297496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Arrow: Down 38">
            <a:extLst>
              <a:ext uri="{FF2B5EF4-FFF2-40B4-BE49-F238E27FC236}">
                <a16:creationId xmlns:a16="http://schemas.microsoft.com/office/drawing/2014/main" id="{F3B5EA16-A5DD-C694-202B-DC26ACB27D7F}"/>
              </a:ext>
              <a:ext uri="{C183D7F6-B498-43B3-948B-1728B52AA6E4}">
                <adec:decorative xmlns:adec="http://schemas.microsoft.com/office/drawing/2017/decorative" val="1"/>
              </a:ext>
            </a:extLst>
          </p:cNvPr>
          <p:cNvSpPr/>
          <p:nvPr/>
        </p:nvSpPr>
        <p:spPr>
          <a:xfrm>
            <a:off x="5553318" y="335779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Arrow: Down 40">
            <a:extLst>
              <a:ext uri="{FF2B5EF4-FFF2-40B4-BE49-F238E27FC236}">
                <a16:creationId xmlns:a16="http://schemas.microsoft.com/office/drawing/2014/main" id="{894A8999-9636-F74E-831A-7133DA531639}"/>
              </a:ext>
              <a:ext uri="{C183D7F6-B498-43B3-948B-1728B52AA6E4}">
                <adec:decorative xmlns:adec="http://schemas.microsoft.com/office/drawing/2017/decorative" val="1"/>
              </a:ext>
            </a:extLst>
          </p:cNvPr>
          <p:cNvSpPr/>
          <p:nvPr/>
        </p:nvSpPr>
        <p:spPr>
          <a:xfrm>
            <a:off x="5550522" y="371044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0503C57E-0745-6300-A0E5-E1998EB15281}"/>
              </a:ext>
              <a:ext uri="{C183D7F6-B498-43B3-948B-1728B52AA6E4}">
                <adec:decorative xmlns:adec="http://schemas.microsoft.com/office/drawing/2017/decorative" val="1"/>
              </a:ext>
            </a:extLst>
          </p:cNvPr>
          <p:cNvSpPr/>
          <p:nvPr/>
        </p:nvSpPr>
        <p:spPr>
          <a:xfrm>
            <a:off x="5564503" y="406130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Arrow: Down 5">
            <a:extLst>
              <a:ext uri="{FF2B5EF4-FFF2-40B4-BE49-F238E27FC236}">
                <a16:creationId xmlns:a16="http://schemas.microsoft.com/office/drawing/2014/main" id="{ABF812F0-D618-06AF-86F4-0C0100C61025}"/>
              </a:ext>
              <a:ext uri="{C183D7F6-B498-43B3-948B-1728B52AA6E4}">
                <adec:decorative xmlns:adec="http://schemas.microsoft.com/office/drawing/2017/decorative" val="1"/>
              </a:ext>
            </a:extLst>
          </p:cNvPr>
          <p:cNvSpPr/>
          <p:nvPr/>
        </p:nvSpPr>
        <p:spPr>
          <a:xfrm>
            <a:off x="5550521" y="437274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1066F614-66A0-CF15-DF63-39868F4023C3}"/>
              </a:ext>
              <a:ext uri="{C183D7F6-B498-43B3-948B-1728B52AA6E4}">
                <adec:decorative xmlns:adec="http://schemas.microsoft.com/office/drawing/2017/decorative" val="1"/>
              </a:ext>
            </a:extLst>
          </p:cNvPr>
          <p:cNvSpPr/>
          <p:nvPr/>
        </p:nvSpPr>
        <p:spPr>
          <a:xfrm>
            <a:off x="5550521" y="469444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2" name="Arrow: Down 51">
            <a:extLst>
              <a:ext uri="{FF2B5EF4-FFF2-40B4-BE49-F238E27FC236}">
                <a16:creationId xmlns:a16="http://schemas.microsoft.com/office/drawing/2014/main" id="{978DF795-9463-C3F5-3BC1-258DC01EAFFA}"/>
              </a:ext>
              <a:ext uri="{C183D7F6-B498-43B3-948B-1728B52AA6E4}">
                <adec:decorative xmlns:adec="http://schemas.microsoft.com/office/drawing/2017/decorative" val="1"/>
              </a:ext>
            </a:extLst>
          </p:cNvPr>
          <p:cNvSpPr/>
          <p:nvPr/>
        </p:nvSpPr>
        <p:spPr>
          <a:xfrm>
            <a:off x="5550521" y="502891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6" name="Arrow: Down 55">
            <a:extLst>
              <a:ext uri="{FF2B5EF4-FFF2-40B4-BE49-F238E27FC236}">
                <a16:creationId xmlns:a16="http://schemas.microsoft.com/office/drawing/2014/main" id="{758793C4-6BA2-4D9D-16EB-981505E305DC}"/>
              </a:ext>
              <a:ext uri="{C183D7F6-B498-43B3-948B-1728B52AA6E4}">
                <adec:decorative xmlns:adec="http://schemas.microsoft.com/office/drawing/2017/decorative" val="1"/>
              </a:ext>
            </a:extLst>
          </p:cNvPr>
          <p:cNvSpPr/>
          <p:nvPr/>
        </p:nvSpPr>
        <p:spPr>
          <a:xfrm>
            <a:off x="5550521" y="536338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C661B864-64AC-691E-ADA0-E50D0BBF34EC}"/>
              </a:ext>
              <a:ext uri="{C183D7F6-B498-43B3-948B-1728B52AA6E4}">
                <adec:decorative xmlns:adec="http://schemas.microsoft.com/office/drawing/2017/decorative" val="1"/>
              </a:ext>
            </a:extLst>
          </p:cNvPr>
          <p:cNvSpPr/>
          <p:nvPr/>
        </p:nvSpPr>
        <p:spPr>
          <a:xfrm>
            <a:off x="5553317" y="569120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DAB9D828-8CED-3DE0-5B45-B2614617EA04}"/>
              </a:ext>
              <a:ext uri="{C183D7F6-B498-43B3-948B-1728B52AA6E4}">
                <adec:decorative xmlns:adec="http://schemas.microsoft.com/office/drawing/2017/decorative" val="1"/>
              </a:ext>
            </a:extLst>
          </p:cNvPr>
          <p:cNvSpPr/>
          <p:nvPr/>
        </p:nvSpPr>
        <p:spPr>
          <a:xfrm>
            <a:off x="5550521" y="603459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0" name="Arrow: Down 59">
            <a:extLst>
              <a:ext uri="{FF2B5EF4-FFF2-40B4-BE49-F238E27FC236}">
                <a16:creationId xmlns:a16="http://schemas.microsoft.com/office/drawing/2014/main" id="{4229ECCE-84BE-BE45-6085-63169FD7C6F5}"/>
              </a:ext>
              <a:ext uri="{C183D7F6-B498-43B3-948B-1728B52AA6E4}">
                <adec:decorative xmlns:adec="http://schemas.microsoft.com/office/drawing/2017/decorative" val="1"/>
              </a:ext>
            </a:extLst>
          </p:cNvPr>
          <p:cNvSpPr/>
          <p:nvPr/>
        </p:nvSpPr>
        <p:spPr>
          <a:xfrm rot="10800000">
            <a:off x="6726339" y="297496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1" name="Arrow: Down 60">
            <a:extLst>
              <a:ext uri="{FF2B5EF4-FFF2-40B4-BE49-F238E27FC236}">
                <a16:creationId xmlns:a16="http://schemas.microsoft.com/office/drawing/2014/main" id="{2DEF86FC-22E8-AFB6-0D33-6F748D8F7429}"/>
              </a:ext>
              <a:ext uri="{C183D7F6-B498-43B3-948B-1728B52AA6E4}">
                <adec:decorative xmlns:adec="http://schemas.microsoft.com/office/drawing/2017/decorative" val="1"/>
              </a:ext>
            </a:extLst>
          </p:cNvPr>
          <p:cNvSpPr/>
          <p:nvPr/>
        </p:nvSpPr>
        <p:spPr>
          <a:xfrm rot="10800000">
            <a:off x="6715154" y="335779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9" name="Arrow: Down 68">
            <a:extLst>
              <a:ext uri="{FF2B5EF4-FFF2-40B4-BE49-F238E27FC236}">
                <a16:creationId xmlns:a16="http://schemas.microsoft.com/office/drawing/2014/main" id="{19E3D636-FA0E-144D-F29C-6B7B78FC99C9}"/>
              </a:ext>
              <a:ext uri="{C183D7F6-B498-43B3-948B-1728B52AA6E4}">
                <adec:decorative xmlns:adec="http://schemas.microsoft.com/office/drawing/2017/decorative" val="1"/>
              </a:ext>
            </a:extLst>
          </p:cNvPr>
          <p:cNvSpPr/>
          <p:nvPr/>
        </p:nvSpPr>
        <p:spPr>
          <a:xfrm rot="10800000">
            <a:off x="6715153" y="371044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9" name="Arrow: Down 78">
            <a:extLst>
              <a:ext uri="{FF2B5EF4-FFF2-40B4-BE49-F238E27FC236}">
                <a16:creationId xmlns:a16="http://schemas.microsoft.com/office/drawing/2014/main" id="{20AAA549-FF35-723C-8C6E-BD16CA98251D}"/>
              </a:ext>
              <a:ext uri="{C183D7F6-B498-43B3-948B-1728B52AA6E4}">
                <adec:decorative xmlns:adec="http://schemas.microsoft.com/office/drawing/2017/decorative" val="1"/>
              </a:ext>
            </a:extLst>
          </p:cNvPr>
          <p:cNvSpPr/>
          <p:nvPr/>
        </p:nvSpPr>
        <p:spPr>
          <a:xfrm rot="10800000">
            <a:off x="6726339" y="406130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4" name="Arrow: Down 83">
            <a:extLst>
              <a:ext uri="{FF2B5EF4-FFF2-40B4-BE49-F238E27FC236}">
                <a16:creationId xmlns:a16="http://schemas.microsoft.com/office/drawing/2014/main" id="{7563B6F0-B5FE-BEBE-55C6-ABB949437CBB}"/>
              </a:ext>
              <a:ext uri="{C183D7F6-B498-43B3-948B-1728B52AA6E4}">
                <adec:decorative xmlns:adec="http://schemas.microsoft.com/office/drawing/2017/decorative" val="1"/>
              </a:ext>
            </a:extLst>
          </p:cNvPr>
          <p:cNvSpPr/>
          <p:nvPr/>
        </p:nvSpPr>
        <p:spPr>
          <a:xfrm rot="10800000">
            <a:off x="6715152" y="469444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7" name="Arrow: Down 86">
            <a:extLst>
              <a:ext uri="{FF2B5EF4-FFF2-40B4-BE49-F238E27FC236}">
                <a16:creationId xmlns:a16="http://schemas.microsoft.com/office/drawing/2014/main" id="{DF66F990-7474-76CF-098F-53576B4991B3}"/>
              </a:ext>
              <a:ext uri="{C183D7F6-B498-43B3-948B-1728B52AA6E4}">
                <adec:decorative xmlns:adec="http://schemas.microsoft.com/office/drawing/2017/decorative" val="1"/>
              </a:ext>
            </a:extLst>
          </p:cNvPr>
          <p:cNvSpPr/>
          <p:nvPr/>
        </p:nvSpPr>
        <p:spPr>
          <a:xfrm rot="10800000">
            <a:off x="6715152" y="502891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1" name="Arrow: Down 90">
            <a:extLst>
              <a:ext uri="{FF2B5EF4-FFF2-40B4-BE49-F238E27FC236}">
                <a16:creationId xmlns:a16="http://schemas.microsoft.com/office/drawing/2014/main" id="{A36FCBB7-F26E-3017-FB29-440C09D52A87}"/>
              </a:ext>
              <a:ext uri="{C183D7F6-B498-43B3-948B-1728B52AA6E4}">
                <adec:decorative xmlns:adec="http://schemas.microsoft.com/office/drawing/2017/decorative" val="1"/>
              </a:ext>
            </a:extLst>
          </p:cNvPr>
          <p:cNvSpPr/>
          <p:nvPr/>
        </p:nvSpPr>
        <p:spPr>
          <a:xfrm rot="10800000">
            <a:off x="6715152" y="536338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5" name="Arrow: Down 94">
            <a:extLst>
              <a:ext uri="{FF2B5EF4-FFF2-40B4-BE49-F238E27FC236}">
                <a16:creationId xmlns:a16="http://schemas.microsoft.com/office/drawing/2014/main" id="{42B9F995-76CD-800D-D2AD-6C2C8D4B8D06}"/>
              </a:ext>
              <a:ext uri="{C183D7F6-B498-43B3-948B-1728B52AA6E4}">
                <adec:decorative xmlns:adec="http://schemas.microsoft.com/office/drawing/2017/decorative" val="1"/>
              </a:ext>
            </a:extLst>
          </p:cNvPr>
          <p:cNvSpPr/>
          <p:nvPr/>
        </p:nvSpPr>
        <p:spPr>
          <a:xfrm rot="10800000">
            <a:off x="6715153" y="569120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4" name="Arrow: Down 93">
            <a:extLst>
              <a:ext uri="{FF2B5EF4-FFF2-40B4-BE49-F238E27FC236}">
                <a16:creationId xmlns:a16="http://schemas.microsoft.com/office/drawing/2014/main" id="{9EF392F7-AEE5-0675-3524-987908EF0E33}"/>
              </a:ext>
              <a:ext uri="{C183D7F6-B498-43B3-948B-1728B52AA6E4}">
                <adec:decorative xmlns:adec="http://schemas.microsoft.com/office/drawing/2017/decorative" val="1"/>
              </a:ext>
            </a:extLst>
          </p:cNvPr>
          <p:cNvSpPr/>
          <p:nvPr/>
        </p:nvSpPr>
        <p:spPr>
          <a:xfrm rot="10800000">
            <a:off x="6715152" y="603459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3" name="Arrow: Down 102">
            <a:extLst>
              <a:ext uri="{FF2B5EF4-FFF2-40B4-BE49-F238E27FC236}">
                <a16:creationId xmlns:a16="http://schemas.microsoft.com/office/drawing/2014/main" id="{4CCE0EB0-0AB0-9C85-0165-F2984259CEA6}"/>
              </a:ext>
              <a:ext uri="{C183D7F6-B498-43B3-948B-1728B52AA6E4}">
                <adec:decorative xmlns:adec="http://schemas.microsoft.com/office/drawing/2017/decorative" val="1"/>
              </a:ext>
            </a:extLst>
          </p:cNvPr>
          <p:cNvSpPr/>
          <p:nvPr/>
        </p:nvSpPr>
        <p:spPr>
          <a:xfrm rot="10800000">
            <a:off x="8190218" y="297496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4" name="Arrow: Down 103">
            <a:extLst>
              <a:ext uri="{FF2B5EF4-FFF2-40B4-BE49-F238E27FC236}">
                <a16:creationId xmlns:a16="http://schemas.microsoft.com/office/drawing/2014/main" id="{8DC0BA9C-4AD5-5DA2-CC5E-DA32B5F842D2}"/>
              </a:ext>
              <a:ext uri="{C183D7F6-B498-43B3-948B-1728B52AA6E4}">
                <adec:decorative xmlns:adec="http://schemas.microsoft.com/office/drawing/2017/decorative" val="1"/>
              </a:ext>
            </a:extLst>
          </p:cNvPr>
          <p:cNvSpPr/>
          <p:nvPr/>
        </p:nvSpPr>
        <p:spPr>
          <a:xfrm rot="10800000">
            <a:off x="8190218" y="335779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1" name="Arrow: Down 110">
            <a:extLst>
              <a:ext uri="{FF2B5EF4-FFF2-40B4-BE49-F238E27FC236}">
                <a16:creationId xmlns:a16="http://schemas.microsoft.com/office/drawing/2014/main" id="{90C0BED2-EB68-887C-4AEB-E9CD82F9E40B}"/>
              </a:ext>
              <a:ext uri="{C183D7F6-B498-43B3-948B-1728B52AA6E4}">
                <adec:decorative xmlns:adec="http://schemas.microsoft.com/office/drawing/2017/decorative" val="1"/>
              </a:ext>
            </a:extLst>
          </p:cNvPr>
          <p:cNvSpPr/>
          <p:nvPr/>
        </p:nvSpPr>
        <p:spPr>
          <a:xfrm rot="10800000">
            <a:off x="8190218" y="371044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9" name="Arrow: Down 118">
            <a:extLst>
              <a:ext uri="{FF2B5EF4-FFF2-40B4-BE49-F238E27FC236}">
                <a16:creationId xmlns:a16="http://schemas.microsoft.com/office/drawing/2014/main" id="{08FE6F0E-325F-61FF-FC71-5F0C61993CD5}"/>
              </a:ext>
              <a:ext uri="{C183D7F6-B498-43B3-948B-1728B52AA6E4}">
                <adec:decorative xmlns:adec="http://schemas.microsoft.com/office/drawing/2017/decorative" val="1"/>
              </a:ext>
            </a:extLst>
          </p:cNvPr>
          <p:cNvSpPr/>
          <p:nvPr/>
        </p:nvSpPr>
        <p:spPr>
          <a:xfrm rot="10800000">
            <a:off x="8190218" y="406130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3" name="Arrow: Down 122">
            <a:extLst>
              <a:ext uri="{FF2B5EF4-FFF2-40B4-BE49-F238E27FC236}">
                <a16:creationId xmlns:a16="http://schemas.microsoft.com/office/drawing/2014/main" id="{612FBD72-3152-1F93-D20B-13B6E599D832}"/>
              </a:ext>
              <a:ext uri="{C183D7F6-B498-43B3-948B-1728B52AA6E4}">
                <adec:decorative xmlns:adec="http://schemas.microsoft.com/office/drawing/2017/decorative" val="1"/>
              </a:ext>
            </a:extLst>
          </p:cNvPr>
          <p:cNvSpPr/>
          <p:nvPr/>
        </p:nvSpPr>
        <p:spPr>
          <a:xfrm rot="10800000">
            <a:off x="8190218" y="469444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6" name="Arrow: Down 125">
            <a:extLst>
              <a:ext uri="{FF2B5EF4-FFF2-40B4-BE49-F238E27FC236}">
                <a16:creationId xmlns:a16="http://schemas.microsoft.com/office/drawing/2014/main" id="{CF34FBC6-AB9F-71BD-54C0-FAABA8A337F1}"/>
              </a:ext>
              <a:ext uri="{C183D7F6-B498-43B3-948B-1728B52AA6E4}">
                <adec:decorative xmlns:adec="http://schemas.microsoft.com/office/drawing/2017/decorative" val="1"/>
              </a:ext>
            </a:extLst>
          </p:cNvPr>
          <p:cNvSpPr/>
          <p:nvPr/>
        </p:nvSpPr>
        <p:spPr>
          <a:xfrm rot="10800000">
            <a:off x="8190218" y="536338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0" name="Arrow: Down 129">
            <a:extLst>
              <a:ext uri="{FF2B5EF4-FFF2-40B4-BE49-F238E27FC236}">
                <a16:creationId xmlns:a16="http://schemas.microsoft.com/office/drawing/2014/main" id="{737E7325-DF97-55B2-B521-ED43DBA5F23B}"/>
              </a:ext>
              <a:ext uri="{C183D7F6-B498-43B3-948B-1728B52AA6E4}">
                <adec:decorative xmlns:adec="http://schemas.microsoft.com/office/drawing/2017/decorative" val="1"/>
              </a:ext>
            </a:extLst>
          </p:cNvPr>
          <p:cNvSpPr/>
          <p:nvPr/>
        </p:nvSpPr>
        <p:spPr>
          <a:xfrm rot="10800000">
            <a:off x="8190218" y="569120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1" name="Arrow: Down 130">
            <a:extLst>
              <a:ext uri="{FF2B5EF4-FFF2-40B4-BE49-F238E27FC236}">
                <a16:creationId xmlns:a16="http://schemas.microsoft.com/office/drawing/2014/main" id="{DBCDA98C-C23A-7B04-F863-8C4180BFC569}"/>
              </a:ext>
              <a:ext uri="{C183D7F6-B498-43B3-948B-1728B52AA6E4}">
                <adec:decorative xmlns:adec="http://schemas.microsoft.com/office/drawing/2017/decorative" val="1"/>
              </a:ext>
            </a:extLst>
          </p:cNvPr>
          <p:cNvSpPr/>
          <p:nvPr/>
        </p:nvSpPr>
        <p:spPr>
          <a:xfrm rot="10800000">
            <a:off x="8190218" y="603459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9" name="Arrow: Down 138">
            <a:extLst>
              <a:ext uri="{FF2B5EF4-FFF2-40B4-BE49-F238E27FC236}">
                <a16:creationId xmlns:a16="http://schemas.microsoft.com/office/drawing/2014/main" id="{1DA7BCB2-9A9F-8535-CD51-810882C7E590}"/>
              </a:ext>
              <a:ext uri="{C183D7F6-B498-43B3-948B-1728B52AA6E4}">
                <adec:decorative xmlns:adec="http://schemas.microsoft.com/office/drawing/2017/decorative" val="1"/>
              </a:ext>
            </a:extLst>
          </p:cNvPr>
          <p:cNvSpPr/>
          <p:nvPr/>
        </p:nvSpPr>
        <p:spPr>
          <a:xfrm rot="10800000">
            <a:off x="9793914" y="297496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0" name="Arrow: Down 139">
            <a:extLst>
              <a:ext uri="{FF2B5EF4-FFF2-40B4-BE49-F238E27FC236}">
                <a16:creationId xmlns:a16="http://schemas.microsoft.com/office/drawing/2014/main" id="{CA87AF6E-C8BA-5D6C-60FA-3696A709A45F}"/>
              </a:ext>
              <a:ext uri="{C183D7F6-B498-43B3-948B-1728B52AA6E4}">
                <adec:decorative xmlns:adec="http://schemas.microsoft.com/office/drawing/2017/decorative" val="1"/>
              </a:ext>
            </a:extLst>
          </p:cNvPr>
          <p:cNvSpPr/>
          <p:nvPr/>
        </p:nvSpPr>
        <p:spPr>
          <a:xfrm rot="10800000">
            <a:off x="9793914" y="335779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7" name="Arrow: Down 146">
            <a:extLst>
              <a:ext uri="{FF2B5EF4-FFF2-40B4-BE49-F238E27FC236}">
                <a16:creationId xmlns:a16="http://schemas.microsoft.com/office/drawing/2014/main" id="{100658C1-1F97-17A9-CADC-20DED03EC136}"/>
              </a:ext>
              <a:ext uri="{C183D7F6-B498-43B3-948B-1728B52AA6E4}">
                <adec:decorative xmlns:adec="http://schemas.microsoft.com/office/drawing/2017/decorative" val="1"/>
              </a:ext>
            </a:extLst>
          </p:cNvPr>
          <p:cNvSpPr/>
          <p:nvPr/>
        </p:nvSpPr>
        <p:spPr>
          <a:xfrm rot="10800000">
            <a:off x="9793914" y="371044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5" name="Arrow: Down 154">
            <a:extLst>
              <a:ext uri="{FF2B5EF4-FFF2-40B4-BE49-F238E27FC236}">
                <a16:creationId xmlns:a16="http://schemas.microsoft.com/office/drawing/2014/main" id="{24216E89-1EC9-6E3F-27FD-F5A643FB8756}"/>
              </a:ext>
              <a:ext uri="{C183D7F6-B498-43B3-948B-1728B52AA6E4}">
                <adec:decorative xmlns:adec="http://schemas.microsoft.com/office/drawing/2017/decorative" val="1"/>
              </a:ext>
            </a:extLst>
          </p:cNvPr>
          <p:cNvSpPr/>
          <p:nvPr/>
        </p:nvSpPr>
        <p:spPr>
          <a:xfrm rot="10800000">
            <a:off x="9793914" y="406130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8" name="Arrow: Down 157">
            <a:extLst>
              <a:ext uri="{FF2B5EF4-FFF2-40B4-BE49-F238E27FC236}">
                <a16:creationId xmlns:a16="http://schemas.microsoft.com/office/drawing/2014/main" id="{64555227-3431-D64B-BACD-2A811CFCB917}"/>
              </a:ext>
              <a:ext uri="{C183D7F6-B498-43B3-948B-1728B52AA6E4}">
                <adec:decorative xmlns:adec="http://schemas.microsoft.com/office/drawing/2017/decorative" val="1"/>
              </a:ext>
            </a:extLst>
          </p:cNvPr>
          <p:cNvSpPr/>
          <p:nvPr/>
        </p:nvSpPr>
        <p:spPr>
          <a:xfrm rot="10800000">
            <a:off x="9793914" y="502891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2" name="Arrow: Down 161">
            <a:extLst>
              <a:ext uri="{FF2B5EF4-FFF2-40B4-BE49-F238E27FC236}">
                <a16:creationId xmlns:a16="http://schemas.microsoft.com/office/drawing/2014/main" id="{5DE74913-41DD-AFE0-CB1F-5B8139B34B19}"/>
              </a:ext>
              <a:ext uri="{C183D7F6-B498-43B3-948B-1728B52AA6E4}">
                <adec:decorative xmlns:adec="http://schemas.microsoft.com/office/drawing/2017/decorative" val="1"/>
              </a:ext>
            </a:extLst>
          </p:cNvPr>
          <p:cNvSpPr/>
          <p:nvPr/>
        </p:nvSpPr>
        <p:spPr>
          <a:xfrm rot="10800000">
            <a:off x="9793914" y="536338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6" name="Arrow: Down 165">
            <a:extLst>
              <a:ext uri="{FF2B5EF4-FFF2-40B4-BE49-F238E27FC236}">
                <a16:creationId xmlns:a16="http://schemas.microsoft.com/office/drawing/2014/main" id="{F927C9B0-8EE9-E7D0-0C83-7B2E9CD6A5E4}"/>
              </a:ext>
              <a:ext uri="{C183D7F6-B498-43B3-948B-1728B52AA6E4}">
                <adec:decorative xmlns:adec="http://schemas.microsoft.com/office/drawing/2017/decorative" val="1"/>
              </a:ext>
            </a:extLst>
          </p:cNvPr>
          <p:cNvSpPr/>
          <p:nvPr/>
        </p:nvSpPr>
        <p:spPr>
          <a:xfrm rot="10800000">
            <a:off x="9793914" y="569120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7" name="Arrow: Down 166">
            <a:extLst>
              <a:ext uri="{FF2B5EF4-FFF2-40B4-BE49-F238E27FC236}">
                <a16:creationId xmlns:a16="http://schemas.microsoft.com/office/drawing/2014/main" id="{A13D0DF2-FE7E-7B55-1651-B94475ECFEDA}"/>
              </a:ext>
              <a:ext uri="{C183D7F6-B498-43B3-948B-1728B52AA6E4}">
                <adec:decorative xmlns:adec="http://schemas.microsoft.com/office/drawing/2017/decorative" val="1"/>
              </a:ext>
            </a:extLst>
          </p:cNvPr>
          <p:cNvSpPr/>
          <p:nvPr/>
        </p:nvSpPr>
        <p:spPr>
          <a:xfrm rot="10800000">
            <a:off x="9793914" y="603459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2" name="Arrow: Down 171">
            <a:extLst>
              <a:ext uri="{FF2B5EF4-FFF2-40B4-BE49-F238E27FC236}">
                <a16:creationId xmlns:a16="http://schemas.microsoft.com/office/drawing/2014/main" id="{4B2BD766-A8F8-64C5-D54F-C2BCD963E1AF}"/>
              </a:ext>
              <a:ext uri="{C183D7F6-B498-43B3-948B-1728B52AA6E4}">
                <adec:decorative xmlns:adec="http://schemas.microsoft.com/office/drawing/2017/decorative" val="1"/>
              </a:ext>
            </a:extLst>
          </p:cNvPr>
          <p:cNvSpPr/>
          <p:nvPr/>
        </p:nvSpPr>
        <p:spPr>
          <a:xfrm rot="10800000">
            <a:off x="11263386" y="297496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3" name="Arrow: Down 172">
            <a:extLst>
              <a:ext uri="{FF2B5EF4-FFF2-40B4-BE49-F238E27FC236}">
                <a16:creationId xmlns:a16="http://schemas.microsoft.com/office/drawing/2014/main" id="{4C94DF69-0AB1-E9E9-15BA-FB14591EBF7F}"/>
              </a:ext>
              <a:ext uri="{C183D7F6-B498-43B3-948B-1728B52AA6E4}">
                <adec:decorative xmlns:adec="http://schemas.microsoft.com/office/drawing/2017/decorative" val="1"/>
              </a:ext>
            </a:extLst>
          </p:cNvPr>
          <p:cNvSpPr/>
          <p:nvPr/>
        </p:nvSpPr>
        <p:spPr>
          <a:xfrm rot="10800000">
            <a:off x="11263386" y="335779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8" name="Arrow: Down 177">
            <a:extLst>
              <a:ext uri="{FF2B5EF4-FFF2-40B4-BE49-F238E27FC236}">
                <a16:creationId xmlns:a16="http://schemas.microsoft.com/office/drawing/2014/main" id="{3DAA6C04-1762-28B3-1DEE-4A4D90C8F222}"/>
              </a:ext>
              <a:ext uri="{C183D7F6-B498-43B3-948B-1728B52AA6E4}">
                <adec:decorative xmlns:adec="http://schemas.microsoft.com/office/drawing/2017/decorative" val="1"/>
              </a:ext>
            </a:extLst>
          </p:cNvPr>
          <p:cNvSpPr/>
          <p:nvPr/>
        </p:nvSpPr>
        <p:spPr>
          <a:xfrm rot="10800000">
            <a:off x="11263386" y="406130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0" name="Arrow: Down 179">
            <a:extLst>
              <a:ext uri="{FF2B5EF4-FFF2-40B4-BE49-F238E27FC236}">
                <a16:creationId xmlns:a16="http://schemas.microsoft.com/office/drawing/2014/main" id="{CE47798E-05C6-6575-C3C1-36BF3E5F17A3}"/>
              </a:ext>
              <a:ext uri="{C183D7F6-B498-43B3-948B-1728B52AA6E4}">
                <adec:decorative xmlns:adec="http://schemas.microsoft.com/office/drawing/2017/decorative" val="1"/>
              </a:ext>
            </a:extLst>
          </p:cNvPr>
          <p:cNvSpPr/>
          <p:nvPr/>
        </p:nvSpPr>
        <p:spPr>
          <a:xfrm rot="10800000">
            <a:off x="11263386" y="502891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2" name="Arrow: Down 181">
            <a:extLst>
              <a:ext uri="{FF2B5EF4-FFF2-40B4-BE49-F238E27FC236}">
                <a16:creationId xmlns:a16="http://schemas.microsoft.com/office/drawing/2014/main" id="{BB87FCD0-C44E-C631-E3CA-78963701BA68}"/>
              </a:ext>
              <a:ext uri="{C183D7F6-B498-43B3-948B-1728B52AA6E4}">
                <adec:decorative xmlns:adec="http://schemas.microsoft.com/office/drawing/2017/decorative" val="1"/>
              </a:ext>
            </a:extLst>
          </p:cNvPr>
          <p:cNvSpPr/>
          <p:nvPr/>
        </p:nvSpPr>
        <p:spPr>
          <a:xfrm rot="10800000">
            <a:off x="11263386" y="569120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C5409335-1E1E-C66E-FD2A-C197539AF9F1}"/>
              </a:ext>
              <a:ext uri="{C183D7F6-B498-43B3-948B-1728B52AA6E4}">
                <adec:decorative xmlns:adec="http://schemas.microsoft.com/office/drawing/2017/decorative" val="1"/>
              </a:ext>
            </a:extLst>
          </p:cNvPr>
          <p:cNvGrpSpPr/>
          <p:nvPr/>
        </p:nvGrpSpPr>
        <p:grpSpPr>
          <a:xfrm>
            <a:off x="8728200" y="6455235"/>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A2AAF868-C9D0-30E2-9EA1-D6107DF4C5D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8B25F465-10C3-B7DD-9C49-45C3DEB4B211}"/>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0DCF6810-3119-2CAA-7F59-FA4EDDE879DB}"/>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30624A3A-5061-DDDF-456F-0CFEEDD83ACA}"/>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Footer Placeholder 4">
            <a:extLst>
              <a:ext uri="{FF2B5EF4-FFF2-40B4-BE49-F238E27FC236}">
                <a16:creationId xmlns:a16="http://schemas.microsoft.com/office/drawing/2014/main" id="{AFBF1EA5-0D6A-4627-FD47-959EA604E6A1}"/>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HEH1. Have you experienced any of the following problems in your home in the last year? Base</a:t>
            </a:r>
            <a:r>
              <a:rPr lang="en-GB" sz="1000">
                <a:solidFill>
                  <a:srgbClr val="FFFFFF">
                    <a:lumMod val="50000"/>
                  </a:srgbClr>
                </a:solidFill>
                <a:latin typeface="Arial"/>
                <a:cs typeface="Arial" panose="020B0604020202020204" pitchFamily="34" charset="0"/>
              </a:rPr>
              <a:t>s in parentheses.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Data from W10 and W11.</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491C7A75-4E25-7205-6969-8B123A85BBA5}"/>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562305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43527C4-72DA-A1F6-AE62-A69AF121E334}"/>
              </a:ext>
              <a:ext uri="{C183D7F6-B498-43B3-948B-1728B52AA6E4}">
                <adec:decorative xmlns:adec="http://schemas.microsoft.com/office/drawing/2017/decorative" val="0"/>
              </a:ext>
            </a:extLst>
          </p:cNvPr>
          <p:cNvSpPr txBox="1">
            <a:spLocks noGrp="1"/>
          </p:cNvSpPr>
          <p:nvPr>
            <p:ph type="title" idx="4294967295"/>
          </p:nvPr>
        </p:nvSpPr>
        <p:spPr>
          <a:xfrm>
            <a:off x="226088" y="108609"/>
            <a:ext cx="11680557"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800" b="1">
                <a:solidFill>
                  <a:schemeClr val="tx1">
                    <a:lumMod val="65000"/>
                    <a:lumOff val="35000"/>
                  </a:schemeClr>
                </a:solidFill>
                <a:latin typeface="Arial"/>
                <a:ea typeface="+mn-ea"/>
                <a:cs typeface="+mn-cs"/>
              </a:rPr>
              <a:t>Across most issues, more than half of those experiencing problems </a:t>
            </a:r>
            <a:r>
              <a:rPr lang="en-GB" sz="1800" b="1">
                <a:solidFill>
                  <a:srgbClr val="009690"/>
                </a:solidFill>
                <a:latin typeface="Arial"/>
                <a:ea typeface="+mn-ea"/>
                <a:cs typeface="+mn-cs"/>
              </a:rPr>
              <a:t>have raised concerns</a:t>
            </a:r>
            <a:r>
              <a:rPr lang="en-GB" sz="1800" b="1">
                <a:solidFill>
                  <a:schemeClr val="tx1">
                    <a:lumMod val="65000"/>
                    <a:lumOff val="35000"/>
                  </a:schemeClr>
                </a:solidFill>
                <a:latin typeface="Arial"/>
                <a:ea typeface="+mn-ea"/>
                <a:cs typeface="+mn-cs"/>
              </a:rPr>
              <a:t>. However, ‘my home not meeting accessibility needs’, ‘fear of losing my home’ and ‘poor / missing home insulation’ are more likely than not to go unmentioned</a:t>
            </a:r>
            <a:endParaRPr kumimoji="0" lang="en-GB" sz="1800" b="1" i="0" u="none" strike="noStrike" kern="1200" cap="none" spc="0" normalizeH="0" baseline="0" noProof="0">
              <a:ln>
                <a:noFill/>
              </a:ln>
              <a:solidFill>
                <a:schemeClr val="tx1">
                  <a:lumMod val="65000"/>
                  <a:lumOff val="35000"/>
                </a:schemeClr>
              </a:solidFill>
              <a:effectLst/>
              <a:uLnTx/>
              <a:uFillTx/>
              <a:latin typeface="Arial"/>
              <a:ea typeface="+mn-ea"/>
              <a:cs typeface="Arial"/>
            </a:endParaRPr>
          </a:p>
        </p:txBody>
      </p:sp>
      <p:sp>
        <p:nvSpPr>
          <p:cNvPr id="2" name="TextBox 1">
            <a:extLst>
              <a:ext uri="{FF2B5EF4-FFF2-40B4-BE49-F238E27FC236}">
                <a16:creationId xmlns:a16="http://schemas.microsoft.com/office/drawing/2014/main" id="{175E33B9-5E5E-4CFC-58F3-3C157B223FF2}"/>
              </a:ext>
              <a:ext uri="{C183D7F6-B498-43B3-948B-1728B52AA6E4}">
                <adec:decorative xmlns:adec="http://schemas.microsoft.com/office/drawing/2017/decorative" val="0"/>
              </a:ext>
            </a:extLst>
          </p:cNvPr>
          <p:cNvSpPr txBox="1"/>
          <p:nvPr/>
        </p:nvSpPr>
        <p:spPr>
          <a:xfrm>
            <a:off x="1428631" y="1180715"/>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Have you ever raised concerns around this problem?</a:t>
            </a:r>
          </a:p>
        </p:txBody>
      </p:sp>
      <p:graphicFrame>
        <p:nvGraphicFramePr>
          <p:cNvPr id="8" name="Chart 7" descr="A stacked bar chart showing the proportion of those who have raised concerns around the issues which they have experienced in the last year. Overall 67% of those who have had an issue have reported it. ">
            <a:extLst>
              <a:ext uri="{FF2B5EF4-FFF2-40B4-BE49-F238E27FC236}">
                <a16:creationId xmlns:a16="http://schemas.microsoft.com/office/drawing/2014/main" id="{7F7D36A6-75B1-9713-693B-B090AA866156}"/>
              </a:ext>
            </a:extLst>
          </p:cNvPr>
          <p:cNvGraphicFramePr/>
          <p:nvPr>
            <p:extLst>
              <p:ext uri="{D42A27DB-BD31-4B8C-83A1-F6EECF244321}">
                <p14:modId xmlns:p14="http://schemas.microsoft.com/office/powerpoint/2010/main" val="1502299112"/>
              </p:ext>
            </p:extLst>
          </p:nvPr>
        </p:nvGraphicFramePr>
        <p:xfrm>
          <a:off x="0" y="1320743"/>
          <a:ext cx="12192000" cy="4857564"/>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HEH1A. Have you ever raised concerns around this problem? </a:t>
            </a:r>
            <a:r>
              <a:rPr lang="en-GB" sz="1000">
                <a:solidFill>
                  <a:srgbClr val="FFFFFF">
                    <a:lumMod val="50000"/>
                  </a:srgbClr>
                </a:solidFill>
                <a:latin typeface="Arial"/>
                <a:cs typeface="Arial" panose="020B0604020202020204" pitchFamily="34" charset="0"/>
              </a:rPr>
              <a:t>Base: Those who have experienced any problem in the last year (293-1051)</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084812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505492" cy="923330"/>
          </a:xfrm>
        </p:spPr>
        <p:txBody>
          <a:bodyPr vert="horz" wrap="square" anchor="t">
            <a:spAutoFit/>
          </a:bodyPr>
          <a:lstStyle/>
          <a:p>
            <a:pPr>
              <a:lnSpc>
                <a:spcPct val="100000"/>
              </a:lnSpc>
            </a:pPr>
            <a:r>
              <a:rPr lang="en-GB" sz="1800" b="1">
                <a:solidFill>
                  <a:srgbClr val="009690"/>
                </a:solidFill>
                <a:latin typeface="Arial"/>
                <a:ea typeface="+mn-ea"/>
                <a:cs typeface="+mn-cs"/>
              </a:rPr>
              <a:t>Renters are more likely than homeowners to have raised concerns </a:t>
            </a:r>
            <a:r>
              <a:rPr lang="en-GB" sz="1800" b="1">
                <a:solidFill>
                  <a:schemeClr val="tx1">
                    <a:lumMod val="65000"/>
                    <a:lumOff val="35000"/>
                  </a:schemeClr>
                </a:solidFill>
                <a:latin typeface="Arial"/>
                <a:ea typeface="+mn-ea"/>
                <a:cs typeface="+mn-cs"/>
              </a:rPr>
              <a:t>over issues experienced in their home in the last year – particularly over broken boilers, broken windows and doors, damp and mould, pest infestation and poor home insulation</a:t>
            </a:r>
          </a:p>
        </p:txBody>
      </p:sp>
      <p:sp>
        <p:nvSpPr>
          <p:cNvPr id="4" name="TextBox 3">
            <a:extLst>
              <a:ext uri="{FF2B5EF4-FFF2-40B4-BE49-F238E27FC236}">
                <a16:creationId xmlns:a16="http://schemas.microsoft.com/office/drawing/2014/main" id="{5132E6EF-5D8C-3484-317D-7188C28FE93F}"/>
              </a:ext>
              <a:ext uri="{C183D7F6-B498-43B3-948B-1728B52AA6E4}">
                <adec:decorative xmlns:adec="http://schemas.microsoft.com/office/drawing/2017/decorative" val="0"/>
              </a:ext>
            </a:extLst>
          </p:cNvPr>
          <p:cNvSpPr txBox="1"/>
          <p:nvPr/>
        </p:nvSpPr>
        <p:spPr>
          <a:xfrm>
            <a:off x="1506452" y="1381688"/>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Raised concerns over issue</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nvGraphicFramePr>
        <p:xfrm>
          <a:off x="2154000" y="1614004"/>
          <a:ext cx="7884000" cy="4572000"/>
        </p:xfrm>
        <a:graphic>
          <a:graphicData uri="http://schemas.openxmlformats.org/drawingml/2006/table">
            <a:tbl>
              <a:tblPr firstRow="1" bandRow="1">
                <a:tableStyleId>{D7AC3CCA-C797-4891-BE02-D94E43425B78}</a:tableStyleId>
              </a:tblPr>
              <a:tblGrid>
                <a:gridCol w="3996000">
                  <a:extLst>
                    <a:ext uri="{9D8B030D-6E8A-4147-A177-3AD203B41FA5}">
                      <a16:colId xmlns:a16="http://schemas.microsoft.com/office/drawing/2014/main" val="965915567"/>
                    </a:ext>
                  </a:extLst>
                </a:gridCol>
                <a:gridCol w="1296000">
                  <a:extLst>
                    <a:ext uri="{9D8B030D-6E8A-4147-A177-3AD203B41FA5}">
                      <a16:colId xmlns:a16="http://schemas.microsoft.com/office/drawing/2014/main" val="3310763469"/>
                    </a:ext>
                  </a:extLst>
                </a:gridCol>
                <a:gridCol w="1296000">
                  <a:extLst>
                    <a:ext uri="{9D8B030D-6E8A-4147-A177-3AD203B41FA5}">
                      <a16:colId xmlns:a16="http://schemas.microsoft.com/office/drawing/2014/main" val="3581706395"/>
                    </a:ext>
                  </a:extLst>
                </a:gridCol>
                <a:gridCol w="1296000">
                  <a:extLst>
                    <a:ext uri="{9D8B030D-6E8A-4147-A177-3AD203B41FA5}">
                      <a16:colId xmlns:a16="http://schemas.microsoft.com/office/drawing/2014/main" val="3752985692"/>
                    </a:ext>
                  </a:extLst>
                </a:gridCol>
              </a:tblGrid>
              <a:tr h="360000">
                <a:tc>
                  <a:txBody>
                    <a:bodyPr/>
                    <a:lstStyle/>
                    <a:p>
                      <a:pPr algn="ctr"/>
                      <a:endParaRPr lang="en-GB" sz="1200"/>
                    </a:p>
                  </a:txBody>
                  <a:tcPr anchor="ctr"/>
                </a:tc>
                <a:tc>
                  <a:txBody>
                    <a:bodyPr/>
                    <a:lstStyle/>
                    <a:p>
                      <a:pPr algn="ctr"/>
                      <a:r>
                        <a:rPr lang="en-GB" sz="1200"/>
                        <a:t>Total</a:t>
                      </a:r>
                    </a:p>
                  </a:txBody>
                  <a:tcPr anchor="ctr">
                    <a:solidFill>
                      <a:srgbClr val="E7E7E7"/>
                    </a:solidFill>
                  </a:tcPr>
                </a:tc>
                <a:tc>
                  <a:txBody>
                    <a:bodyPr/>
                    <a:lstStyle/>
                    <a:p>
                      <a:pPr algn="ctr"/>
                      <a:r>
                        <a:rPr lang="en-GB" sz="1200"/>
                        <a:t>Owners</a:t>
                      </a:r>
                    </a:p>
                  </a:txBody>
                  <a:tcPr anchor="ctr"/>
                </a:tc>
                <a:tc>
                  <a:txBody>
                    <a:bodyPr/>
                    <a:lstStyle/>
                    <a:p>
                      <a:pPr algn="ctr"/>
                      <a:r>
                        <a:rPr lang="en-GB" sz="1200"/>
                        <a:t>Renters</a:t>
                      </a:r>
                    </a:p>
                  </a:txBody>
                  <a:tcPr anchor="ctr"/>
                </a:tc>
                <a:extLst>
                  <a:ext uri="{0D108BD9-81ED-4DB2-BD59-A6C34878D82A}">
                    <a16:rowId xmlns:a16="http://schemas.microsoft.com/office/drawing/2014/main" val="1582872079"/>
                  </a:ext>
                </a:extLst>
              </a:tr>
              <a:tr h="421200">
                <a:tc>
                  <a:txBody>
                    <a:bodyPr/>
                    <a:lstStyle/>
                    <a:p>
                      <a:pPr algn="r"/>
                      <a:r>
                        <a:rPr lang="en-GB" sz="1200" b="1"/>
                        <a:t>NET: Experienced any problem in the last year</a:t>
                      </a:r>
                    </a:p>
                  </a:txBody>
                  <a:tcPr anchor="ctr">
                    <a:solidFill>
                      <a:srgbClr val="CBCBCB"/>
                    </a:solidFill>
                  </a:tcPr>
                </a:tc>
                <a:tc>
                  <a:txBody>
                    <a:bodyPr/>
                    <a:lstStyle/>
                    <a:p>
                      <a:pPr algn="ctr"/>
                      <a:r>
                        <a:rPr lang="en-GB" sz="1400" b="1">
                          <a:solidFill>
                            <a:schemeClr val="tx1"/>
                          </a:solidFill>
                        </a:rPr>
                        <a:t>67%</a:t>
                      </a:r>
                    </a:p>
                  </a:txBody>
                  <a:tcPr anchor="ctr">
                    <a:noFill/>
                  </a:tcPr>
                </a:tc>
                <a:tc>
                  <a:txBody>
                    <a:bodyPr/>
                    <a:lstStyle/>
                    <a:p>
                      <a:pPr algn="ctr"/>
                      <a:r>
                        <a:rPr lang="en-GB" sz="1400" b="1">
                          <a:solidFill>
                            <a:schemeClr val="tx1"/>
                          </a:solidFill>
                        </a:rPr>
                        <a:t>58%</a:t>
                      </a:r>
                    </a:p>
                  </a:txBody>
                  <a:tcPr anchor="ctr">
                    <a:noFill/>
                  </a:tcPr>
                </a:tc>
                <a:tc>
                  <a:txBody>
                    <a:bodyPr/>
                    <a:lstStyle/>
                    <a:p>
                      <a:pPr algn="ctr"/>
                      <a:r>
                        <a:rPr lang="en-GB" sz="1400" b="1">
                          <a:solidFill>
                            <a:schemeClr val="tx1"/>
                          </a:solidFill>
                        </a:rPr>
                        <a:t>81%</a:t>
                      </a:r>
                    </a:p>
                  </a:txBody>
                  <a:tcPr anchor="ctr">
                    <a:noFill/>
                  </a:tcPr>
                </a:tc>
                <a:extLst>
                  <a:ext uri="{0D108BD9-81ED-4DB2-BD59-A6C34878D82A}">
                    <a16:rowId xmlns:a16="http://schemas.microsoft.com/office/drawing/2014/main" val="1690567108"/>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Broken boiler / heating / hot water (n=721)</a:t>
                      </a:r>
                    </a:p>
                  </a:txBody>
                  <a:tcPr anchor="ctr"/>
                </a:tc>
                <a:tc>
                  <a:txBody>
                    <a:bodyPr/>
                    <a:lstStyle/>
                    <a:p>
                      <a:pPr algn="ctr" fontAlgn="b"/>
                      <a:r>
                        <a:rPr lang="en-GB" sz="1400" b="1" kern="1200">
                          <a:solidFill>
                            <a:schemeClr val="tx1"/>
                          </a:solidFill>
                          <a:latin typeface="+mn-lt"/>
                          <a:ea typeface="+mn-ea"/>
                          <a:cs typeface="+mn-cs"/>
                        </a:rPr>
                        <a:t>68%</a:t>
                      </a:r>
                    </a:p>
                  </a:txBody>
                  <a:tcPr marL="7620" marR="7620" marT="7620" marB="0" anchor="ctr">
                    <a:noFill/>
                  </a:tcPr>
                </a:tc>
                <a:tc>
                  <a:txBody>
                    <a:bodyPr/>
                    <a:lstStyle/>
                    <a:p>
                      <a:pPr algn="ctr"/>
                      <a:r>
                        <a:rPr lang="en-GB" sz="1400" b="1">
                          <a:solidFill>
                            <a:schemeClr val="tx1"/>
                          </a:solidFill>
                        </a:rPr>
                        <a:t>61%</a:t>
                      </a:r>
                    </a:p>
                  </a:txBody>
                  <a:tcPr anchor="ctr">
                    <a:noFill/>
                  </a:tcPr>
                </a:tc>
                <a:tc>
                  <a:txBody>
                    <a:bodyPr/>
                    <a:lstStyle/>
                    <a:p>
                      <a:pPr algn="ctr"/>
                      <a:r>
                        <a:rPr lang="en-GB" sz="1400" b="1">
                          <a:solidFill>
                            <a:schemeClr val="tx1"/>
                          </a:solidFill>
                        </a:rPr>
                        <a:t>81%</a:t>
                      </a:r>
                    </a:p>
                  </a:txBody>
                  <a:tcPr anchor="ctr">
                    <a:noFill/>
                  </a:tcPr>
                </a:tc>
                <a:extLst>
                  <a:ext uri="{0D108BD9-81ED-4DB2-BD59-A6C34878D82A}">
                    <a16:rowId xmlns:a16="http://schemas.microsoft.com/office/drawing/2014/main" val="358379334"/>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Gas, electricity or water supply problems (n=490)</a:t>
                      </a:r>
                    </a:p>
                  </a:txBody>
                  <a:tcPr anchor="ctr"/>
                </a:tc>
                <a:tc>
                  <a:txBody>
                    <a:bodyPr/>
                    <a:lstStyle/>
                    <a:p>
                      <a:pPr algn="ctr" fontAlgn="b"/>
                      <a:r>
                        <a:rPr lang="en-GB" sz="1400" b="1" kern="1200">
                          <a:solidFill>
                            <a:schemeClr val="tx1"/>
                          </a:solidFill>
                          <a:latin typeface="+mn-lt"/>
                          <a:ea typeface="+mn-ea"/>
                          <a:cs typeface="+mn-cs"/>
                        </a:rPr>
                        <a:t>61%</a:t>
                      </a:r>
                    </a:p>
                  </a:txBody>
                  <a:tcPr marL="7620" marR="7620" marT="7620" marB="0" anchor="ctr">
                    <a:noFill/>
                  </a:tcPr>
                </a:tc>
                <a:tc>
                  <a:txBody>
                    <a:bodyPr/>
                    <a:lstStyle/>
                    <a:p>
                      <a:pPr algn="ctr"/>
                      <a:r>
                        <a:rPr lang="en-GB" sz="1400" b="1"/>
                        <a:t>60%</a:t>
                      </a:r>
                    </a:p>
                  </a:txBody>
                  <a:tcPr anchor="ctr">
                    <a:noFill/>
                  </a:tcPr>
                </a:tc>
                <a:tc>
                  <a:txBody>
                    <a:bodyPr/>
                    <a:lstStyle/>
                    <a:p>
                      <a:pPr algn="ctr"/>
                      <a:r>
                        <a:rPr lang="en-GB" sz="1400" b="1"/>
                        <a:t>64%</a:t>
                      </a:r>
                    </a:p>
                  </a:txBody>
                  <a:tcPr anchor="ctr">
                    <a:noFill/>
                  </a:tcPr>
                </a:tc>
                <a:extLst>
                  <a:ext uri="{0D108BD9-81ED-4DB2-BD59-A6C34878D82A}">
                    <a16:rowId xmlns:a16="http://schemas.microsoft.com/office/drawing/2014/main" val="2401446473"/>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Broken electrics (n=415)</a:t>
                      </a:r>
                    </a:p>
                  </a:txBody>
                  <a:tcPr anchor="ctr"/>
                </a:tc>
                <a:tc>
                  <a:txBody>
                    <a:bodyPr/>
                    <a:lstStyle/>
                    <a:p>
                      <a:pPr algn="ctr" fontAlgn="b"/>
                      <a:r>
                        <a:rPr lang="en-GB" sz="1400" b="1" kern="1200">
                          <a:solidFill>
                            <a:schemeClr val="tx1"/>
                          </a:solidFill>
                          <a:latin typeface="+mn-lt"/>
                          <a:ea typeface="+mn-ea"/>
                          <a:cs typeface="+mn-cs"/>
                        </a:rPr>
                        <a:t>59%</a:t>
                      </a:r>
                    </a:p>
                  </a:txBody>
                  <a:tcPr marL="7620" marR="7620" marT="7620" marB="0" anchor="ctr">
                    <a:noFill/>
                  </a:tcPr>
                </a:tc>
                <a:tc>
                  <a:txBody>
                    <a:bodyPr/>
                    <a:lstStyle/>
                    <a:p>
                      <a:pPr algn="ctr"/>
                      <a:r>
                        <a:rPr lang="en-GB" sz="1400" b="1"/>
                        <a:t>56%</a:t>
                      </a:r>
                    </a:p>
                  </a:txBody>
                  <a:tcPr anchor="ctr">
                    <a:noFill/>
                  </a:tcPr>
                </a:tc>
                <a:tc>
                  <a:txBody>
                    <a:bodyPr/>
                    <a:lstStyle/>
                    <a:p>
                      <a:pPr algn="ctr"/>
                      <a:r>
                        <a:rPr lang="en-GB" sz="1400" b="1"/>
                        <a:t>65%</a:t>
                      </a:r>
                    </a:p>
                  </a:txBody>
                  <a:tcPr anchor="ctr">
                    <a:noFill/>
                  </a:tcPr>
                </a:tc>
                <a:extLst>
                  <a:ext uri="{0D108BD9-81ED-4DB2-BD59-A6C34878D82A}">
                    <a16:rowId xmlns:a16="http://schemas.microsoft.com/office/drawing/2014/main" val="278140231"/>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Broken windows / doors (n=390)</a:t>
                      </a:r>
                    </a:p>
                  </a:txBody>
                  <a:tcPr anchor="ctr"/>
                </a:tc>
                <a:tc>
                  <a:txBody>
                    <a:bodyPr/>
                    <a:lstStyle/>
                    <a:p>
                      <a:pPr algn="ctr" fontAlgn="b"/>
                      <a:r>
                        <a:rPr lang="en-GB" sz="1400" b="1" kern="1200">
                          <a:solidFill>
                            <a:schemeClr val="tx1"/>
                          </a:solidFill>
                          <a:latin typeface="+mn-lt"/>
                          <a:ea typeface="+mn-ea"/>
                          <a:cs typeface="+mn-cs"/>
                        </a:rPr>
                        <a:t>57%</a:t>
                      </a:r>
                    </a:p>
                  </a:txBody>
                  <a:tcPr marL="7620" marR="7620" marT="7620" marB="0" anchor="ctr">
                    <a:noFill/>
                  </a:tcPr>
                </a:tc>
                <a:tc>
                  <a:txBody>
                    <a:bodyPr/>
                    <a:lstStyle/>
                    <a:p>
                      <a:pPr algn="ctr"/>
                      <a:r>
                        <a:rPr lang="en-GB" sz="1400" b="1"/>
                        <a:t>44%</a:t>
                      </a:r>
                    </a:p>
                  </a:txBody>
                  <a:tcPr anchor="ctr">
                    <a:noFill/>
                  </a:tcPr>
                </a:tc>
                <a:tc>
                  <a:txBody>
                    <a:bodyPr/>
                    <a:lstStyle/>
                    <a:p>
                      <a:pPr algn="ctr"/>
                      <a:r>
                        <a:rPr lang="en-GB" sz="1400" b="1"/>
                        <a:t>73%</a:t>
                      </a:r>
                    </a:p>
                  </a:txBody>
                  <a:tcPr anchor="ctr">
                    <a:noFill/>
                  </a:tcPr>
                </a:tc>
                <a:extLst>
                  <a:ext uri="{0D108BD9-81ED-4DB2-BD59-A6C34878D82A}">
                    <a16:rowId xmlns:a16="http://schemas.microsoft.com/office/drawing/2014/main" val="3921736877"/>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Damp / mould (n=1051)</a:t>
                      </a:r>
                    </a:p>
                  </a:txBody>
                  <a:tcPr anchor="ctr"/>
                </a:tc>
                <a:tc>
                  <a:txBody>
                    <a:bodyPr/>
                    <a:lstStyle/>
                    <a:p>
                      <a:pPr algn="ctr" fontAlgn="b"/>
                      <a:r>
                        <a:rPr lang="en-GB" sz="1400" b="1" kern="1200">
                          <a:solidFill>
                            <a:schemeClr val="tx1"/>
                          </a:solidFill>
                          <a:latin typeface="+mn-lt"/>
                          <a:ea typeface="+mn-ea"/>
                          <a:cs typeface="+mn-cs"/>
                        </a:rPr>
                        <a:t>55%</a:t>
                      </a:r>
                    </a:p>
                  </a:txBody>
                  <a:tcPr marL="7620" marR="7620" marT="7620" marB="0" anchor="ctr">
                    <a:noFill/>
                  </a:tcPr>
                </a:tc>
                <a:tc>
                  <a:txBody>
                    <a:bodyPr/>
                    <a:lstStyle/>
                    <a:p>
                      <a:pPr algn="ctr"/>
                      <a:r>
                        <a:rPr lang="en-GB" sz="1400" b="1">
                          <a:solidFill>
                            <a:schemeClr val="tx1"/>
                          </a:solidFill>
                        </a:rPr>
                        <a:t>40%</a:t>
                      </a:r>
                    </a:p>
                  </a:txBody>
                  <a:tcPr anchor="ctr">
                    <a:noFill/>
                  </a:tcPr>
                </a:tc>
                <a:tc>
                  <a:txBody>
                    <a:bodyPr/>
                    <a:lstStyle/>
                    <a:p>
                      <a:pPr algn="ctr"/>
                      <a:r>
                        <a:rPr lang="en-GB" sz="1400" b="1">
                          <a:solidFill>
                            <a:schemeClr val="tx1"/>
                          </a:solidFill>
                        </a:rPr>
                        <a:t>75%</a:t>
                      </a:r>
                    </a:p>
                  </a:txBody>
                  <a:tcPr anchor="ctr">
                    <a:noFill/>
                  </a:tcPr>
                </a:tc>
                <a:extLst>
                  <a:ext uri="{0D108BD9-81ED-4DB2-BD59-A6C34878D82A}">
                    <a16:rowId xmlns:a16="http://schemas.microsoft.com/office/drawing/2014/main" val="1389945646"/>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Pest infestation (n=529)</a:t>
                      </a:r>
                    </a:p>
                  </a:txBody>
                  <a:tcPr anchor="ctr"/>
                </a:tc>
                <a:tc>
                  <a:txBody>
                    <a:bodyPr/>
                    <a:lstStyle/>
                    <a:p>
                      <a:pPr algn="ctr" fontAlgn="b"/>
                      <a:r>
                        <a:rPr lang="en-GB" sz="1400" b="1" kern="1200">
                          <a:solidFill>
                            <a:schemeClr val="tx1"/>
                          </a:solidFill>
                          <a:latin typeface="+mn-lt"/>
                          <a:ea typeface="+mn-ea"/>
                          <a:cs typeface="+mn-cs"/>
                        </a:rPr>
                        <a:t>54%</a:t>
                      </a:r>
                    </a:p>
                  </a:txBody>
                  <a:tcPr marL="7620" marR="7620" marT="7620" marB="0" anchor="ctr">
                    <a:noFill/>
                  </a:tcPr>
                </a:tc>
                <a:tc>
                  <a:txBody>
                    <a:bodyPr/>
                    <a:lstStyle/>
                    <a:p>
                      <a:pPr algn="ctr"/>
                      <a:r>
                        <a:rPr lang="en-GB" sz="1400" b="1"/>
                        <a:t>48%</a:t>
                      </a:r>
                    </a:p>
                  </a:txBody>
                  <a:tcPr anchor="ctr">
                    <a:noFill/>
                  </a:tcPr>
                </a:tc>
                <a:tc>
                  <a:txBody>
                    <a:bodyPr/>
                    <a:lstStyle/>
                    <a:p>
                      <a:pPr algn="ctr"/>
                      <a:r>
                        <a:rPr lang="en-GB" sz="1400" b="1"/>
                        <a:t>67%</a:t>
                      </a:r>
                    </a:p>
                  </a:txBody>
                  <a:tcPr anchor="ctr">
                    <a:noFill/>
                  </a:tcPr>
                </a:tc>
                <a:extLst>
                  <a:ext uri="{0D108BD9-81ED-4DB2-BD59-A6C34878D82A}">
                    <a16:rowId xmlns:a16="http://schemas.microsoft.com/office/drawing/2014/main" val="1783398598"/>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My home not meeting accessibility needs (n=293) </a:t>
                      </a:r>
                    </a:p>
                  </a:txBody>
                  <a:tcPr anchor="ctr"/>
                </a:tc>
                <a:tc>
                  <a:txBody>
                    <a:bodyPr/>
                    <a:lstStyle/>
                    <a:p>
                      <a:pPr algn="ctr" fontAlgn="b"/>
                      <a:r>
                        <a:rPr lang="en-GB" sz="1400" b="1" kern="1200">
                          <a:solidFill>
                            <a:schemeClr val="tx1"/>
                          </a:solidFill>
                          <a:latin typeface="+mn-lt"/>
                          <a:ea typeface="+mn-ea"/>
                          <a:cs typeface="+mn-cs"/>
                        </a:rPr>
                        <a:t>44%</a:t>
                      </a:r>
                    </a:p>
                  </a:txBody>
                  <a:tcPr marL="7620" marR="7620" marT="7620" marB="0" anchor="ctr">
                    <a:noFill/>
                  </a:tcPr>
                </a:tc>
                <a:tc>
                  <a:txBody>
                    <a:bodyPr/>
                    <a:lstStyle/>
                    <a:p>
                      <a:pPr algn="ctr"/>
                      <a:r>
                        <a:rPr lang="en-GB" sz="1400" b="1"/>
                        <a:t>39%</a:t>
                      </a:r>
                    </a:p>
                  </a:txBody>
                  <a:tcPr anchor="ctr">
                    <a:noFill/>
                  </a:tcPr>
                </a:tc>
                <a:tc>
                  <a:txBody>
                    <a:bodyPr/>
                    <a:lstStyle/>
                    <a:p>
                      <a:pPr algn="ctr"/>
                      <a:r>
                        <a:rPr lang="en-GB" sz="1400" b="1"/>
                        <a:t>48%</a:t>
                      </a:r>
                    </a:p>
                  </a:txBody>
                  <a:tcPr anchor="ctr">
                    <a:noFill/>
                  </a:tcPr>
                </a:tc>
                <a:extLst>
                  <a:ext uri="{0D108BD9-81ED-4DB2-BD59-A6C34878D82A}">
                    <a16:rowId xmlns:a16="http://schemas.microsoft.com/office/drawing/2014/main" val="2161504254"/>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Fear of losing my home (n=362)</a:t>
                      </a:r>
                    </a:p>
                  </a:txBody>
                  <a:tcPr anchor="ctr"/>
                </a:tc>
                <a:tc>
                  <a:txBody>
                    <a:bodyPr/>
                    <a:lstStyle/>
                    <a:p>
                      <a:pPr algn="ctr" fontAlgn="b"/>
                      <a:r>
                        <a:rPr lang="en-GB" sz="1400" b="1" kern="1200">
                          <a:solidFill>
                            <a:schemeClr val="tx1"/>
                          </a:solidFill>
                          <a:latin typeface="+mn-lt"/>
                          <a:ea typeface="+mn-ea"/>
                          <a:cs typeface="+mn-cs"/>
                        </a:rPr>
                        <a:t>43%</a:t>
                      </a:r>
                    </a:p>
                  </a:txBody>
                  <a:tcPr marL="7620" marR="7620" marT="7620" marB="0" anchor="ctr">
                    <a:noFill/>
                  </a:tcPr>
                </a:tc>
                <a:tc>
                  <a:txBody>
                    <a:bodyPr/>
                    <a:lstStyle/>
                    <a:p>
                      <a:pPr algn="ctr"/>
                      <a:r>
                        <a:rPr lang="en-GB" sz="1400" b="1"/>
                        <a:t>41%</a:t>
                      </a:r>
                    </a:p>
                  </a:txBody>
                  <a:tcPr anchor="ctr">
                    <a:noFill/>
                  </a:tcPr>
                </a:tc>
                <a:tc>
                  <a:txBody>
                    <a:bodyPr/>
                    <a:lstStyle/>
                    <a:p>
                      <a:pPr algn="ctr"/>
                      <a:r>
                        <a:rPr lang="en-GB" sz="1400" b="1"/>
                        <a:t>46%</a:t>
                      </a:r>
                    </a:p>
                  </a:txBody>
                  <a:tcPr anchor="ctr">
                    <a:noFill/>
                  </a:tcPr>
                </a:tc>
                <a:extLst>
                  <a:ext uri="{0D108BD9-81ED-4DB2-BD59-A6C34878D82A}">
                    <a16:rowId xmlns:a16="http://schemas.microsoft.com/office/drawing/2014/main" val="3789734508"/>
                  </a:ext>
                </a:extLst>
              </a:tr>
              <a:tr h="421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Poor / missing home insulation (n=559)</a:t>
                      </a:r>
                    </a:p>
                  </a:txBody>
                  <a:tcPr anchor="ctr"/>
                </a:tc>
                <a:tc>
                  <a:txBody>
                    <a:bodyPr/>
                    <a:lstStyle/>
                    <a:p>
                      <a:pPr algn="ctr" fontAlgn="b"/>
                      <a:r>
                        <a:rPr lang="en-GB" sz="1400" b="1" kern="1200">
                          <a:solidFill>
                            <a:schemeClr val="tx1"/>
                          </a:solidFill>
                          <a:latin typeface="+mn-lt"/>
                          <a:ea typeface="+mn-ea"/>
                          <a:cs typeface="+mn-cs"/>
                        </a:rPr>
                        <a:t>42%</a:t>
                      </a:r>
                    </a:p>
                  </a:txBody>
                  <a:tcPr marL="7620" marR="7620" marT="7620" marB="0" anchor="ctr">
                    <a:noFill/>
                  </a:tcPr>
                </a:tc>
                <a:tc>
                  <a:txBody>
                    <a:bodyPr/>
                    <a:lstStyle/>
                    <a:p>
                      <a:pPr algn="ctr"/>
                      <a:r>
                        <a:rPr lang="en-GB" sz="1400" b="1"/>
                        <a:t>33%</a:t>
                      </a:r>
                    </a:p>
                  </a:txBody>
                  <a:tcPr anchor="ctr">
                    <a:noFill/>
                  </a:tcPr>
                </a:tc>
                <a:tc>
                  <a:txBody>
                    <a:bodyPr/>
                    <a:lstStyle/>
                    <a:p>
                      <a:pPr algn="ctr"/>
                      <a:r>
                        <a:rPr lang="en-GB" sz="1400" b="1"/>
                        <a:t>54%</a:t>
                      </a:r>
                    </a:p>
                  </a:txBody>
                  <a:tcPr anchor="ctr">
                    <a:noFill/>
                  </a:tcPr>
                </a:tc>
                <a:extLst>
                  <a:ext uri="{0D108BD9-81ED-4DB2-BD59-A6C34878D82A}">
                    <a16:rowId xmlns:a16="http://schemas.microsoft.com/office/drawing/2014/main" val="3767568844"/>
                  </a:ext>
                </a:extLst>
              </a:tr>
            </a:tbl>
          </a:graphicData>
        </a:graphic>
      </p:graphicFrame>
      <p:sp>
        <p:nvSpPr>
          <p:cNvPr id="21" name="Arrow: Down 20">
            <a:extLst>
              <a:ext uri="{FF2B5EF4-FFF2-40B4-BE49-F238E27FC236}">
                <a16:creationId xmlns:a16="http://schemas.microsoft.com/office/drawing/2014/main" id="{8583C6C0-9B49-BF14-D333-826495311E59}"/>
              </a:ext>
              <a:ext uri="{C183D7F6-B498-43B3-948B-1728B52AA6E4}">
                <adec:decorative xmlns:adec="http://schemas.microsoft.com/office/drawing/2017/decorative" val="1"/>
              </a:ext>
            </a:extLst>
          </p:cNvPr>
          <p:cNvSpPr/>
          <p:nvPr/>
        </p:nvSpPr>
        <p:spPr>
          <a:xfrm>
            <a:off x="8381865" y="20987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1BB05A85-BE26-C610-F052-02014DD5F921}"/>
              </a:ext>
              <a:ext uri="{C183D7F6-B498-43B3-948B-1728B52AA6E4}">
                <adec:decorative xmlns:adec="http://schemas.microsoft.com/office/drawing/2017/decorative" val="1"/>
              </a:ext>
            </a:extLst>
          </p:cNvPr>
          <p:cNvSpPr/>
          <p:nvPr/>
        </p:nvSpPr>
        <p:spPr>
          <a:xfrm>
            <a:off x="8381865" y="251269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Arrow: Down 27">
            <a:extLst>
              <a:ext uri="{FF2B5EF4-FFF2-40B4-BE49-F238E27FC236}">
                <a16:creationId xmlns:a16="http://schemas.microsoft.com/office/drawing/2014/main" id="{ED02314E-F2C6-2476-3B63-5BA3ED3D12B6}"/>
              </a:ext>
              <a:ext uri="{C183D7F6-B498-43B3-948B-1728B52AA6E4}">
                <adec:decorative xmlns:adec="http://schemas.microsoft.com/office/drawing/2017/decorative" val="1"/>
              </a:ext>
            </a:extLst>
          </p:cNvPr>
          <p:cNvSpPr/>
          <p:nvPr/>
        </p:nvSpPr>
        <p:spPr>
          <a:xfrm>
            <a:off x="8381865" y="379494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Arrow: Down 30">
            <a:extLst>
              <a:ext uri="{FF2B5EF4-FFF2-40B4-BE49-F238E27FC236}">
                <a16:creationId xmlns:a16="http://schemas.microsoft.com/office/drawing/2014/main" id="{0016BFC6-06E5-1123-0FFE-6A4A3CB6ADA5}"/>
              </a:ext>
              <a:ext uri="{C183D7F6-B498-43B3-948B-1728B52AA6E4}">
                <adec:decorative xmlns:adec="http://schemas.microsoft.com/office/drawing/2017/decorative" val="1"/>
              </a:ext>
            </a:extLst>
          </p:cNvPr>
          <p:cNvSpPr/>
          <p:nvPr/>
        </p:nvSpPr>
        <p:spPr>
          <a:xfrm>
            <a:off x="8381865" y="420976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Arrow: Down 33">
            <a:extLst>
              <a:ext uri="{FF2B5EF4-FFF2-40B4-BE49-F238E27FC236}">
                <a16:creationId xmlns:a16="http://schemas.microsoft.com/office/drawing/2014/main" id="{DDA039E9-DB4B-34E9-C0E1-6FE8169056B2}"/>
              </a:ext>
              <a:ext uri="{C183D7F6-B498-43B3-948B-1728B52AA6E4}">
                <adec:decorative xmlns:adec="http://schemas.microsoft.com/office/drawing/2017/decorative" val="1"/>
              </a:ext>
            </a:extLst>
          </p:cNvPr>
          <p:cNvSpPr/>
          <p:nvPr/>
        </p:nvSpPr>
        <p:spPr>
          <a:xfrm>
            <a:off x="8381865" y="462458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Arrow: Down 37">
            <a:extLst>
              <a:ext uri="{FF2B5EF4-FFF2-40B4-BE49-F238E27FC236}">
                <a16:creationId xmlns:a16="http://schemas.microsoft.com/office/drawing/2014/main" id="{8B184FB0-79AE-8604-D091-4751D50A94D6}"/>
              </a:ext>
              <a:ext uri="{C183D7F6-B498-43B3-948B-1728B52AA6E4}">
                <adec:decorative xmlns:adec="http://schemas.microsoft.com/office/drawing/2017/decorative" val="1"/>
              </a:ext>
            </a:extLst>
          </p:cNvPr>
          <p:cNvSpPr/>
          <p:nvPr/>
        </p:nvSpPr>
        <p:spPr>
          <a:xfrm>
            <a:off x="8381865" y="588553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Arrow: Down 43">
            <a:extLst>
              <a:ext uri="{FF2B5EF4-FFF2-40B4-BE49-F238E27FC236}">
                <a16:creationId xmlns:a16="http://schemas.microsoft.com/office/drawing/2014/main" id="{E2B9795B-B3B1-914F-D073-D2F275A128FD}"/>
              </a:ext>
              <a:ext uri="{C183D7F6-B498-43B3-948B-1728B52AA6E4}">
                <adec:decorative xmlns:adec="http://schemas.microsoft.com/office/drawing/2017/decorative" val="1"/>
              </a:ext>
            </a:extLst>
          </p:cNvPr>
          <p:cNvSpPr/>
          <p:nvPr/>
        </p:nvSpPr>
        <p:spPr>
          <a:xfrm rot="10800000">
            <a:off x="9677163" y="209519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Arrow: Down 45">
            <a:extLst>
              <a:ext uri="{FF2B5EF4-FFF2-40B4-BE49-F238E27FC236}">
                <a16:creationId xmlns:a16="http://schemas.microsoft.com/office/drawing/2014/main" id="{7A877D1E-ED9E-3075-F32A-5B2C2215A780}"/>
              </a:ext>
              <a:ext uri="{C183D7F6-B498-43B3-948B-1728B52AA6E4}">
                <adec:decorative xmlns:adec="http://schemas.microsoft.com/office/drawing/2017/decorative" val="1"/>
              </a:ext>
            </a:extLst>
          </p:cNvPr>
          <p:cNvSpPr/>
          <p:nvPr/>
        </p:nvSpPr>
        <p:spPr>
          <a:xfrm rot="10800000">
            <a:off x="9677163" y="250917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1" name="Arrow: Down 50">
            <a:extLst>
              <a:ext uri="{FF2B5EF4-FFF2-40B4-BE49-F238E27FC236}">
                <a16:creationId xmlns:a16="http://schemas.microsoft.com/office/drawing/2014/main" id="{D82AE6DE-5A1C-985D-D6C2-2585C161EF5D}"/>
              </a:ext>
              <a:ext uri="{C183D7F6-B498-43B3-948B-1728B52AA6E4}">
                <adec:decorative xmlns:adec="http://schemas.microsoft.com/office/drawing/2017/decorative" val="1"/>
              </a:ext>
            </a:extLst>
          </p:cNvPr>
          <p:cNvSpPr/>
          <p:nvPr/>
        </p:nvSpPr>
        <p:spPr>
          <a:xfrm rot="10800000">
            <a:off x="9677163" y="37914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4" name="Arrow: Down 53">
            <a:extLst>
              <a:ext uri="{FF2B5EF4-FFF2-40B4-BE49-F238E27FC236}">
                <a16:creationId xmlns:a16="http://schemas.microsoft.com/office/drawing/2014/main" id="{239886DC-0EF7-153D-161F-BAB97DBA6A97}"/>
              </a:ext>
              <a:ext uri="{C183D7F6-B498-43B3-948B-1728B52AA6E4}">
                <adec:decorative xmlns:adec="http://schemas.microsoft.com/office/drawing/2017/decorative" val="1"/>
              </a:ext>
            </a:extLst>
          </p:cNvPr>
          <p:cNvSpPr/>
          <p:nvPr/>
        </p:nvSpPr>
        <p:spPr>
          <a:xfrm rot="10800000">
            <a:off x="9677163" y="420624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7" name="Arrow: Down 56">
            <a:extLst>
              <a:ext uri="{FF2B5EF4-FFF2-40B4-BE49-F238E27FC236}">
                <a16:creationId xmlns:a16="http://schemas.microsoft.com/office/drawing/2014/main" id="{8133AD41-40CC-39CE-9E31-99F75BAC94E3}"/>
              </a:ext>
              <a:ext uri="{C183D7F6-B498-43B3-948B-1728B52AA6E4}">
                <adec:decorative xmlns:adec="http://schemas.microsoft.com/office/drawing/2017/decorative" val="1"/>
              </a:ext>
            </a:extLst>
          </p:cNvPr>
          <p:cNvSpPr/>
          <p:nvPr/>
        </p:nvSpPr>
        <p:spPr>
          <a:xfrm rot="10800000">
            <a:off x="9677163" y="46210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9" name="Arrow: Down 58">
            <a:extLst>
              <a:ext uri="{FF2B5EF4-FFF2-40B4-BE49-F238E27FC236}">
                <a16:creationId xmlns:a16="http://schemas.microsoft.com/office/drawing/2014/main" id="{A8A4436F-2685-2496-03C6-026A35B3D46D}"/>
              </a:ext>
              <a:ext uri="{C183D7F6-B498-43B3-948B-1728B52AA6E4}">
                <adec:decorative xmlns:adec="http://schemas.microsoft.com/office/drawing/2017/decorative" val="1"/>
              </a:ext>
            </a:extLst>
          </p:cNvPr>
          <p:cNvSpPr/>
          <p:nvPr/>
        </p:nvSpPr>
        <p:spPr>
          <a:xfrm rot="10800000">
            <a:off x="9677163" y="588201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F3B0348E-146C-44DB-B283-D550346806AB}"/>
              </a:ext>
              <a:ext uri="{C183D7F6-B498-43B3-948B-1728B52AA6E4}">
                <adec:decorative xmlns:adec="http://schemas.microsoft.com/office/drawing/2017/decorative" val="1"/>
              </a:ext>
            </a:extLst>
          </p:cNvPr>
          <p:cNvGrpSpPr/>
          <p:nvPr/>
        </p:nvGrpSpPr>
        <p:grpSpPr>
          <a:xfrm>
            <a:off x="8784615" y="6471047"/>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1475E9A5-2AE1-4F11-A13B-1760016FBB1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F1FA494C-7FAC-474A-9DAD-5928A953A18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7BBC5E38-A6D3-4A53-A70B-3619B1AA8E91}"/>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B24CC4A6-F68B-4C7D-A697-8177848A7DE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HEH1A. Have you ever raised concerns around this problem? </a:t>
            </a:r>
            <a:r>
              <a:rPr lang="en-GB" sz="1000">
                <a:solidFill>
                  <a:srgbClr val="FFFFFF">
                    <a:lumMod val="50000"/>
                  </a:srgbClr>
                </a:solidFill>
                <a:latin typeface="Arial"/>
                <a:cs typeface="Arial" panose="020B0604020202020204" pitchFamily="34" charset="0"/>
              </a:rPr>
              <a:t>Base: Those who have experienced any problem in the last year (293-1051)</a:t>
            </a: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226474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B101A-000E-07A8-4B31-1DCA29B43F8E}"/>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14C9E738-4F4E-E272-189D-CF445037823F}"/>
              </a:ext>
              <a:ext uri="{C183D7F6-B498-43B3-948B-1728B52AA6E4}">
                <adec:decorative xmlns:adec="http://schemas.microsoft.com/office/drawing/2017/decorative" val="0"/>
              </a:ext>
            </a:extLst>
          </p:cNvPr>
          <p:cNvSpPr txBox="1">
            <a:spLocks noGrp="1"/>
          </p:cNvSpPr>
          <p:nvPr>
            <p:ph type="title" idx="4294967295"/>
          </p:nvPr>
        </p:nvSpPr>
        <p:spPr>
          <a:xfrm>
            <a:off x="226088" y="108609"/>
            <a:ext cx="11680557"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800" b="1" dirty="0">
                <a:solidFill>
                  <a:schemeClr val="tx1">
                    <a:lumMod val="65000"/>
                    <a:lumOff val="35000"/>
                  </a:schemeClr>
                </a:solidFill>
                <a:latin typeface="Arial"/>
                <a:ea typeface="+mn-ea"/>
                <a:cs typeface="+mn-cs"/>
              </a:rPr>
              <a:t>Overall, almost 2 in 3 of those who have raised issues about problems in their home are </a:t>
            </a:r>
            <a:r>
              <a:rPr lang="en-GB" sz="1800" b="1" dirty="0">
                <a:solidFill>
                  <a:srgbClr val="009690"/>
                </a:solidFill>
                <a:latin typeface="Arial"/>
                <a:ea typeface="+mn-ea"/>
                <a:cs typeface="+mn-cs"/>
              </a:rPr>
              <a:t>dissatisfied with the outcome</a:t>
            </a:r>
            <a:r>
              <a:rPr lang="en-GB" sz="1800" b="1" dirty="0">
                <a:solidFill>
                  <a:schemeClr val="tx1">
                    <a:lumMod val="65000"/>
                    <a:lumOff val="35000"/>
                  </a:schemeClr>
                </a:solidFill>
                <a:latin typeface="Arial"/>
                <a:ea typeface="+mn-ea"/>
                <a:cs typeface="+mn-cs"/>
              </a:rPr>
              <a:t>. Over half were dissatisfied with the outcome when it related to broken boilers / heating, broken electrics,  gas, electricity or water supply problems and pest infestations</a:t>
            </a:r>
          </a:p>
        </p:txBody>
      </p:sp>
      <p:sp>
        <p:nvSpPr>
          <p:cNvPr id="2" name="TextBox 1">
            <a:extLst>
              <a:ext uri="{FF2B5EF4-FFF2-40B4-BE49-F238E27FC236}">
                <a16:creationId xmlns:a16="http://schemas.microsoft.com/office/drawing/2014/main" id="{FD1991CE-5871-67A5-D78F-26C13B13EE99}"/>
              </a:ext>
              <a:ext uri="{C183D7F6-B498-43B3-948B-1728B52AA6E4}">
                <adec:decorative xmlns:adec="http://schemas.microsoft.com/office/drawing/2017/decorative" val="0"/>
              </a:ext>
            </a:extLst>
          </p:cNvPr>
          <p:cNvSpPr txBox="1"/>
          <p:nvPr/>
        </p:nvSpPr>
        <p:spPr>
          <a:xfrm>
            <a:off x="1536086" y="1397193"/>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How satisfied or dissatisfied are you with how these issues have been or are being resolved</a:t>
            </a:r>
            <a:r>
              <a:rPr lang="en-GB" sz="1400" b="1">
                <a:solidFill>
                  <a:srgbClr val="5C5B5A"/>
                </a:solidFill>
                <a:latin typeface="Arial"/>
              </a:rPr>
              <a:t>?</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8" name="Chart 7" descr="A stacked horizontal bar chart showing the satisfaction levels of how issues in homes have been resolved. 68% are dissatisfied with how their broken boiler / healing has been resolved.">
            <a:extLst>
              <a:ext uri="{FF2B5EF4-FFF2-40B4-BE49-F238E27FC236}">
                <a16:creationId xmlns:a16="http://schemas.microsoft.com/office/drawing/2014/main" id="{F6E90106-D506-D1BD-6EE5-09BB8E37D4F7}"/>
              </a:ext>
            </a:extLst>
          </p:cNvPr>
          <p:cNvGraphicFramePr/>
          <p:nvPr/>
        </p:nvGraphicFramePr>
        <p:xfrm>
          <a:off x="143159" y="1655233"/>
          <a:ext cx="11919866" cy="4430728"/>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A4AE60FE-B669-66B1-FC6B-CAEB7D4F54BA}"/>
              </a:ext>
              <a:ext uri="{C183D7F6-B498-43B3-948B-1728B52AA6E4}">
                <adec:decorative xmlns:adec="http://schemas.microsoft.com/office/drawing/2017/decorative" val="0"/>
              </a:ext>
            </a:extLst>
          </p:cNvPr>
          <p:cNvSpPr txBox="1"/>
          <p:nvPr/>
        </p:nvSpPr>
        <p:spPr>
          <a:xfrm>
            <a:off x="11128807" y="1232976"/>
            <a:ext cx="1063592"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Very / fairly dissatisfied</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3" name="Table 2">
            <a:extLst>
              <a:ext uri="{FF2B5EF4-FFF2-40B4-BE49-F238E27FC236}">
                <a16:creationId xmlns:a16="http://schemas.microsoft.com/office/drawing/2014/main" id="{584E25EE-4422-8F91-366E-FE18C1BE6220}"/>
              </a:ext>
            </a:extLst>
          </p:cNvPr>
          <p:cNvGraphicFramePr>
            <a:graphicFrameLocks noGrp="1"/>
          </p:cNvGraphicFramePr>
          <p:nvPr/>
        </p:nvGraphicFramePr>
        <p:xfrm>
          <a:off x="11239131" y="1728633"/>
          <a:ext cx="823894" cy="3888342"/>
        </p:xfrm>
        <a:graphic>
          <a:graphicData uri="http://schemas.openxmlformats.org/drawingml/2006/table">
            <a:tbl>
              <a:tblPr firstRow="1" bandRow="1">
                <a:tableStyleId>{5C22544A-7EE6-4342-B048-85BDC9FD1C3A}</a:tableStyleId>
              </a:tblPr>
              <a:tblGrid>
                <a:gridCol w="823894">
                  <a:extLst>
                    <a:ext uri="{9D8B030D-6E8A-4147-A177-3AD203B41FA5}">
                      <a16:colId xmlns:a16="http://schemas.microsoft.com/office/drawing/2014/main" val="4216816426"/>
                    </a:ext>
                  </a:extLst>
                </a:gridCol>
              </a:tblGrid>
              <a:tr h="432038">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68%</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53860028"/>
                  </a:ext>
                </a:extLst>
              </a:tr>
              <a:tr h="432038">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63%</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4900511"/>
                  </a:ext>
                </a:extLst>
              </a:tr>
              <a:tr h="432038">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60%</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23074"/>
                  </a:ext>
                </a:extLst>
              </a:tr>
              <a:tr h="432038">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54%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5754892"/>
                  </a:ext>
                </a:extLst>
              </a:tr>
              <a:tr h="432038">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48%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2077573"/>
                  </a:ext>
                </a:extLst>
              </a:tr>
              <a:tr h="432038">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42%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7768654"/>
                  </a:ext>
                </a:extLst>
              </a:tr>
              <a:tr h="432038">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40%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1313597"/>
                  </a:ext>
                </a:extLst>
              </a:tr>
              <a:tr h="432038">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38%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1882590"/>
                  </a:ext>
                </a:extLst>
              </a:tr>
              <a:tr h="432038">
                <a:tc>
                  <a:txBody>
                    <a:bodyPr/>
                    <a:lstStyle/>
                    <a:p>
                      <a:pPr algn="ctr" fontAlgn="b"/>
                      <a:r>
                        <a:rPr lang="en-GB" sz="1400" b="1" i="0" u="none" strike="noStrike" dirty="0">
                          <a:solidFill>
                            <a:srgbClr val="5C5B5A"/>
                          </a:solidFill>
                          <a:effectLst/>
                          <a:latin typeface="Arial" panose="020B0604020202020204" pitchFamily="34" charset="0"/>
                          <a:cs typeface="Arial" panose="020B0604020202020204" pitchFamily="34" charset="0"/>
                        </a:rPr>
                        <a:t>33%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667677"/>
                  </a:ext>
                </a:extLst>
              </a:tr>
            </a:tbl>
          </a:graphicData>
        </a:graphic>
      </p:graphicFrame>
      <p:sp>
        <p:nvSpPr>
          <p:cNvPr id="4" name="Footer Placeholder 4">
            <a:extLst>
              <a:ext uri="{FF2B5EF4-FFF2-40B4-BE49-F238E27FC236}">
                <a16:creationId xmlns:a16="http://schemas.microsoft.com/office/drawing/2014/main" id="{2750887A-539F-811D-0112-1663E4AAA1FF}"/>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HEH2. Overall, how satisfied or dissatisfied are you with how these issues have been or are being resolved? Base: Those who have raised concerns about problems in their home (128-577)</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195425B0-2AC3-D476-51F1-FCFBFE85E00B}"/>
              </a:ext>
              <a:ext uri="{C183D7F6-B498-43B3-948B-1728B52AA6E4}">
                <adec:decorative xmlns:adec="http://schemas.microsoft.com/office/drawing/2017/decorative" val="0"/>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55373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646331"/>
          </a:xfrm>
        </p:spPr>
        <p:txBody>
          <a:bodyPr vert="horz" wrap="square" anchor="t">
            <a:spAutoFit/>
          </a:bodyPr>
          <a:lstStyle/>
          <a:p>
            <a:pPr>
              <a:lnSpc>
                <a:spcPct val="100000"/>
              </a:lnSpc>
            </a:pPr>
            <a:r>
              <a:rPr lang="en-GB" sz="1800" b="1" dirty="0">
                <a:solidFill>
                  <a:srgbClr val="009690"/>
                </a:solidFill>
                <a:latin typeface="Arial"/>
                <a:ea typeface="+mn-ea"/>
                <a:cs typeface="+mn-cs"/>
              </a:rPr>
              <a:t>Renters are significantly more likely than homeowners to be satisfied with how a reported issue has been resolved</a:t>
            </a:r>
            <a:r>
              <a:rPr lang="en-GB" sz="1800" b="1" dirty="0">
                <a:solidFill>
                  <a:schemeClr val="tx1">
                    <a:lumMod val="65000"/>
                    <a:lumOff val="35000"/>
                  </a:schemeClr>
                </a:solidFill>
                <a:latin typeface="Arial"/>
                <a:ea typeface="+mn-ea"/>
                <a:cs typeface="+mn-cs"/>
              </a:rPr>
              <a:t> for most issues</a:t>
            </a:r>
          </a:p>
        </p:txBody>
      </p:sp>
      <p:sp>
        <p:nvSpPr>
          <p:cNvPr id="4" name="TextBox 3">
            <a:extLst>
              <a:ext uri="{FF2B5EF4-FFF2-40B4-BE49-F238E27FC236}">
                <a16:creationId xmlns:a16="http://schemas.microsoft.com/office/drawing/2014/main" id="{5132E6EF-5D8C-3484-317D-7188C28FE93F}"/>
              </a:ext>
              <a:ext uri="{C183D7F6-B498-43B3-948B-1728B52AA6E4}">
                <adec:decorative xmlns:adec="http://schemas.microsoft.com/office/drawing/2017/decorative" val="0"/>
              </a:ext>
            </a:extLst>
          </p:cNvPr>
          <p:cNvSpPr txBox="1"/>
          <p:nvPr/>
        </p:nvSpPr>
        <p:spPr>
          <a:xfrm>
            <a:off x="1506452" y="1381688"/>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Satisfaction with </a:t>
            </a:r>
            <a:r>
              <a:rPr kumimoji="0" lang="en-GB" sz="1400" b="1" i="0" u="none" strike="noStrike" kern="1200" cap="none" spc="0" normalizeH="0" baseline="0" noProof="0">
                <a:ln>
                  <a:noFill/>
                </a:ln>
                <a:solidFill>
                  <a:srgbClr val="5C5B5A"/>
                </a:solidFill>
                <a:effectLst/>
                <a:uLnTx/>
                <a:uFillTx/>
                <a:latin typeface="Arial"/>
                <a:ea typeface="+mn-ea"/>
                <a:cs typeface="+mn-cs"/>
              </a:rPr>
              <a:t>how issues have been or are being resolved*</a:t>
            </a: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nvGraphicFramePr>
        <p:xfrm>
          <a:off x="2010000" y="1684350"/>
          <a:ext cx="8172000" cy="4526589"/>
        </p:xfrm>
        <a:graphic>
          <a:graphicData uri="http://schemas.openxmlformats.org/drawingml/2006/table">
            <a:tbl>
              <a:tblPr firstRow="1" bandRow="1">
                <a:tableStyleId>{D7AC3CCA-C797-4891-BE02-D94E43425B78}</a:tableStyleId>
              </a:tblPr>
              <a:tblGrid>
                <a:gridCol w="4068000">
                  <a:extLst>
                    <a:ext uri="{9D8B030D-6E8A-4147-A177-3AD203B41FA5}">
                      <a16:colId xmlns:a16="http://schemas.microsoft.com/office/drawing/2014/main" val="965915567"/>
                    </a:ext>
                  </a:extLst>
                </a:gridCol>
                <a:gridCol w="1512000">
                  <a:extLst>
                    <a:ext uri="{9D8B030D-6E8A-4147-A177-3AD203B41FA5}">
                      <a16:colId xmlns:a16="http://schemas.microsoft.com/office/drawing/2014/main" val="3310763469"/>
                    </a:ext>
                  </a:extLst>
                </a:gridCol>
                <a:gridCol w="1296000">
                  <a:extLst>
                    <a:ext uri="{9D8B030D-6E8A-4147-A177-3AD203B41FA5}">
                      <a16:colId xmlns:a16="http://schemas.microsoft.com/office/drawing/2014/main" val="3581706395"/>
                    </a:ext>
                  </a:extLst>
                </a:gridCol>
                <a:gridCol w="1296000">
                  <a:extLst>
                    <a:ext uri="{9D8B030D-6E8A-4147-A177-3AD203B41FA5}">
                      <a16:colId xmlns:a16="http://schemas.microsoft.com/office/drawing/2014/main" val="3752985692"/>
                    </a:ext>
                  </a:extLst>
                </a:gridCol>
              </a:tblGrid>
              <a:tr h="926589">
                <a:tc>
                  <a:txBody>
                    <a:bodyPr/>
                    <a:lstStyle/>
                    <a:p>
                      <a:pPr algn="ctr"/>
                      <a:endParaRPr lang="en-GB" sz="1200"/>
                    </a:p>
                  </a:txBody>
                  <a:tcPr anchor="ctr">
                    <a:solidFill>
                      <a:srgbClr val="E7E7E7"/>
                    </a:solidFill>
                  </a:tcPr>
                </a:tc>
                <a:tc>
                  <a:txBody>
                    <a:bodyPr/>
                    <a:lstStyle/>
                    <a:p>
                      <a:pPr algn="ctr"/>
                      <a:r>
                        <a:rPr lang="en-GB" sz="1200"/>
                        <a:t>Total satisfaction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(Very / somewhat satisfied)</a:t>
                      </a:r>
                    </a:p>
                  </a:txBody>
                  <a:tcPr anchor="ctr"/>
                </a:tc>
                <a:tc>
                  <a:txBody>
                    <a:bodyPr/>
                    <a:lstStyle/>
                    <a:p>
                      <a:pPr algn="ctr"/>
                      <a:r>
                        <a:rPr lang="en-GB" sz="1200"/>
                        <a:t>Owners</a:t>
                      </a:r>
                    </a:p>
                  </a:txBody>
                  <a:tcPr anchor="ctr"/>
                </a:tc>
                <a:tc>
                  <a:txBody>
                    <a:bodyPr/>
                    <a:lstStyle/>
                    <a:p>
                      <a:pPr algn="ctr"/>
                      <a:r>
                        <a:rPr lang="en-GB" sz="1200"/>
                        <a:t>Renters</a:t>
                      </a:r>
                    </a:p>
                  </a:txBody>
                  <a:tcPr anchor="ctr"/>
                </a:tc>
                <a:extLst>
                  <a:ext uri="{0D108BD9-81ED-4DB2-BD59-A6C34878D82A}">
                    <a16:rowId xmlns:a16="http://schemas.microsoft.com/office/drawing/2014/main" val="1582872079"/>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Net: Any problem (n=1243)</a:t>
                      </a:r>
                    </a:p>
                  </a:txBody>
                  <a:tcPr anchor="ctr"/>
                </a:tc>
                <a:tc>
                  <a:txBody>
                    <a:bodyPr/>
                    <a:lstStyle/>
                    <a:p>
                      <a:pPr algn="ctr"/>
                      <a:r>
                        <a:rPr lang="en-GB" sz="1400" b="1">
                          <a:solidFill>
                            <a:schemeClr val="tx1"/>
                          </a:solidFill>
                        </a:rPr>
                        <a:t>19%</a:t>
                      </a:r>
                    </a:p>
                  </a:txBody>
                  <a:tcPr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16%</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23%</a:t>
                      </a:r>
                    </a:p>
                  </a:txBody>
                  <a:tcPr marL="7620" marR="7620" marT="7620" marB="0" anchor="ctr">
                    <a:noFill/>
                  </a:tcPr>
                </a:tc>
                <a:extLst>
                  <a:ext uri="{0D108BD9-81ED-4DB2-BD59-A6C34878D82A}">
                    <a16:rowId xmlns:a16="http://schemas.microsoft.com/office/drawing/2014/main" val="1880156084"/>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Poor / missing home insulation (n=236) </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51%</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42%</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58%</a:t>
                      </a:r>
                    </a:p>
                  </a:txBody>
                  <a:tcPr marL="7620" marR="7620" marT="7620" marB="0" anchor="ctr">
                    <a:noFill/>
                  </a:tcPr>
                </a:tc>
                <a:extLst>
                  <a:ext uri="{0D108BD9-81ED-4DB2-BD59-A6C34878D82A}">
                    <a16:rowId xmlns:a16="http://schemas.microsoft.com/office/drawing/2014/main" val="358379334"/>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My home not meeting accessibility needs (n=128)</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43%</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32%</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54%</a:t>
                      </a:r>
                    </a:p>
                  </a:txBody>
                  <a:tcPr marL="7620" marR="7620" marT="7620" marB="0" anchor="ctr">
                    <a:noFill/>
                  </a:tcPr>
                </a:tc>
                <a:extLst>
                  <a:ext uri="{0D108BD9-81ED-4DB2-BD59-A6C34878D82A}">
                    <a16:rowId xmlns:a16="http://schemas.microsoft.com/office/drawing/2014/main" val="2401446473"/>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Damp / mould (n=577)</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40%</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29%</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47%</a:t>
                      </a:r>
                    </a:p>
                  </a:txBody>
                  <a:tcPr marL="7620" marR="7620" marT="7620" marB="0" anchor="ctr">
                    <a:noFill/>
                  </a:tcPr>
                </a:tc>
                <a:extLst>
                  <a:ext uri="{0D108BD9-81ED-4DB2-BD59-A6C34878D82A}">
                    <a16:rowId xmlns:a16="http://schemas.microsoft.com/office/drawing/2014/main" val="278140231"/>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Pest infestation (n=287)</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34%</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30%</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37%</a:t>
                      </a:r>
                    </a:p>
                  </a:txBody>
                  <a:tcPr marL="7620" marR="7620" marT="7620" marB="0" anchor="ctr">
                    <a:noFill/>
                  </a:tcPr>
                </a:tc>
                <a:extLst>
                  <a:ext uri="{0D108BD9-81ED-4DB2-BD59-A6C34878D82A}">
                    <a16:rowId xmlns:a16="http://schemas.microsoft.com/office/drawing/2014/main" val="3921736877"/>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Broken windows/doors (n=221)</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32%</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21%</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40%</a:t>
                      </a:r>
                    </a:p>
                  </a:txBody>
                  <a:tcPr marL="7620" marR="7620" marT="7620" marB="0" anchor="ctr">
                    <a:noFill/>
                  </a:tcPr>
                </a:tc>
                <a:extLst>
                  <a:ext uri="{0D108BD9-81ED-4DB2-BD59-A6C34878D82A}">
                    <a16:rowId xmlns:a16="http://schemas.microsoft.com/office/drawing/2014/main" val="1389945646"/>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Fear of losing my home (n=155) </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32%</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11%</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45%</a:t>
                      </a:r>
                    </a:p>
                  </a:txBody>
                  <a:tcPr marL="7620" marR="7620" marT="7620" marB="0" anchor="ctr">
                    <a:noFill/>
                  </a:tcPr>
                </a:tc>
                <a:extLst>
                  <a:ext uri="{0D108BD9-81ED-4DB2-BD59-A6C34878D82A}">
                    <a16:rowId xmlns:a16="http://schemas.microsoft.com/office/drawing/2014/main" val="1783398598"/>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Gas, electricity or water supply problems (n=299) </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23%</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16%</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31%</a:t>
                      </a:r>
                    </a:p>
                  </a:txBody>
                  <a:tcPr marL="7620" marR="7620" marT="7620" marB="0" anchor="ctr">
                    <a:noFill/>
                  </a:tcPr>
                </a:tc>
                <a:extLst>
                  <a:ext uri="{0D108BD9-81ED-4DB2-BD59-A6C34878D82A}">
                    <a16:rowId xmlns:a16="http://schemas.microsoft.com/office/drawing/2014/main" val="2161504254"/>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Broken electrics (n=244)</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20%</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17%</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25%</a:t>
                      </a:r>
                    </a:p>
                  </a:txBody>
                  <a:tcPr marL="7620" marR="7620" marT="7620" marB="0" anchor="ctr">
                    <a:noFill/>
                  </a:tcPr>
                </a:tc>
                <a:extLst>
                  <a:ext uri="{0D108BD9-81ED-4DB2-BD59-A6C34878D82A}">
                    <a16:rowId xmlns:a16="http://schemas.microsoft.com/office/drawing/2014/main" val="3789734508"/>
                  </a:ext>
                </a:extLst>
              </a:tr>
              <a:tr h="3600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a:t>Broken boiler / heating / hot water (n=491)</a:t>
                      </a:r>
                    </a:p>
                  </a:txBody>
                  <a:tcPr anchor="ctr"/>
                </a:tc>
                <a:tc>
                  <a:txBody>
                    <a:bodyPr/>
                    <a:lstStyle/>
                    <a:p>
                      <a:pPr marL="0" algn="ctr" defTabSz="914400" rtl="0" eaLnBrk="1" fontAlgn="b" latinLnBrk="0" hangingPunct="1"/>
                      <a:r>
                        <a:rPr lang="en-GB" sz="1400" b="1" kern="1200">
                          <a:solidFill>
                            <a:schemeClr val="tx1"/>
                          </a:solidFill>
                          <a:latin typeface="+mn-lt"/>
                          <a:ea typeface="+mn-ea"/>
                          <a:cs typeface="+mn-cs"/>
                        </a:rPr>
                        <a:t>19%</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13%</a:t>
                      </a:r>
                    </a:p>
                  </a:txBody>
                  <a:tcPr marL="7620" marR="7620" marT="7620" marB="0" anchor="ctr">
                    <a:noFill/>
                  </a:tcPr>
                </a:tc>
                <a:tc>
                  <a:txBody>
                    <a:bodyPr/>
                    <a:lstStyle/>
                    <a:p>
                      <a:pPr marL="0" algn="ctr" defTabSz="914400" rtl="0" eaLnBrk="1" fontAlgn="b" latinLnBrk="0" hangingPunct="1"/>
                      <a:r>
                        <a:rPr lang="en-GB" sz="1400" b="1" kern="1200">
                          <a:solidFill>
                            <a:schemeClr val="tx1"/>
                          </a:solidFill>
                          <a:latin typeface="+mn-lt"/>
                          <a:ea typeface="+mn-ea"/>
                          <a:cs typeface="+mn-cs"/>
                        </a:rPr>
                        <a:t>26%</a:t>
                      </a:r>
                    </a:p>
                  </a:txBody>
                  <a:tcPr marL="7620" marR="7620" marT="7620" marB="0" anchor="ctr">
                    <a:noFill/>
                  </a:tcPr>
                </a:tc>
                <a:extLst>
                  <a:ext uri="{0D108BD9-81ED-4DB2-BD59-A6C34878D82A}">
                    <a16:rowId xmlns:a16="http://schemas.microsoft.com/office/drawing/2014/main" val="3767568844"/>
                  </a:ext>
                </a:extLst>
              </a:tr>
            </a:tbl>
          </a:graphicData>
        </a:graphic>
      </p:graphicFrame>
      <p:sp>
        <p:nvSpPr>
          <p:cNvPr id="26" name="Arrow: Down 25">
            <a:extLst>
              <a:ext uri="{FF2B5EF4-FFF2-40B4-BE49-F238E27FC236}">
                <a16:creationId xmlns:a16="http://schemas.microsoft.com/office/drawing/2014/main" id="{2788A477-A516-3465-5D0A-EB92742B055A}"/>
              </a:ext>
              <a:ext uri="{C183D7F6-B498-43B3-948B-1728B52AA6E4}">
                <adec:decorative xmlns:adec="http://schemas.microsoft.com/office/drawing/2017/decorative" val="1"/>
              </a:ext>
            </a:extLst>
          </p:cNvPr>
          <p:cNvSpPr/>
          <p:nvPr/>
        </p:nvSpPr>
        <p:spPr>
          <a:xfrm>
            <a:off x="8482533" y="270749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5FD4558E-2D8E-009E-B18D-4B9E3556E722}"/>
              </a:ext>
              <a:ext uri="{C183D7F6-B498-43B3-948B-1728B52AA6E4}">
                <adec:decorative xmlns:adec="http://schemas.microsoft.com/office/drawing/2017/decorative" val="1"/>
              </a:ext>
            </a:extLst>
          </p:cNvPr>
          <p:cNvSpPr/>
          <p:nvPr/>
        </p:nvSpPr>
        <p:spPr>
          <a:xfrm>
            <a:off x="8482533" y="379494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Arrow: Down 30">
            <a:extLst>
              <a:ext uri="{FF2B5EF4-FFF2-40B4-BE49-F238E27FC236}">
                <a16:creationId xmlns:a16="http://schemas.microsoft.com/office/drawing/2014/main" id="{55621738-4ED7-CB3A-3B68-1E61801044C0}"/>
              </a:ext>
              <a:ext uri="{C183D7F6-B498-43B3-948B-1728B52AA6E4}">
                <adec:decorative xmlns:adec="http://schemas.microsoft.com/office/drawing/2017/decorative" val="1"/>
              </a:ext>
            </a:extLst>
          </p:cNvPr>
          <p:cNvSpPr/>
          <p:nvPr/>
        </p:nvSpPr>
        <p:spPr>
          <a:xfrm>
            <a:off x="8482533" y="452618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Arrow: Down 35">
            <a:extLst>
              <a:ext uri="{FF2B5EF4-FFF2-40B4-BE49-F238E27FC236}">
                <a16:creationId xmlns:a16="http://schemas.microsoft.com/office/drawing/2014/main" id="{58BB097C-190C-ECF8-B2D3-6BD1E397838A}"/>
              </a:ext>
              <a:ext uri="{C183D7F6-B498-43B3-948B-1728B52AA6E4}">
                <adec:decorative xmlns:adec="http://schemas.microsoft.com/office/drawing/2017/decorative" val="1"/>
              </a:ext>
            </a:extLst>
          </p:cNvPr>
          <p:cNvSpPr/>
          <p:nvPr/>
        </p:nvSpPr>
        <p:spPr>
          <a:xfrm>
            <a:off x="8482533" y="486411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Arrow: Down 37">
            <a:extLst>
              <a:ext uri="{FF2B5EF4-FFF2-40B4-BE49-F238E27FC236}">
                <a16:creationId xmlns:a16="http://schemas.microsoft.com/office/drawing/2014/main" id="{0BC6F1A7-28F4-A213-E32A-3085B84B384D}"/>
              </a:ext>
              <a:ext uri="{C183D7F6-B498-43B3-948B-1728B52AA6E4}">
                <adec:decorative xmlns:adec="http://schemas.microsoft.com/office/drawing/2017/decorative" val="1"/>
              </a:ext>
            </a:extLst>
          </p:cNvPr>
          <p:cNvSpPr/>
          <p:nvPr/>
        </p:nvSpPr>
        <p:spPr>
          <a:xfrm>
            <a:off x="8482533" y="522316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Arrow: Down 38">
            <a:extLst>
              <a:ext uri="{FF2B5EF4-FFF2-40B4-BE49-F238E27FC236}">
                <a16:creationId xmlns:a16="http://schemas.microsoft.com/office/drawing/2014/main" id="{B9346536-7AA0-1612-E4A3-0A1DBCF33DD7}"/>
              </a:ext>
              <a:ext uri="{C183D7F6-B498-43B3-948B-1728B52AA6E4}">
                <adec:decorative xmlns:adec="http://schemas.microsoft.com/office/drawing/2017/decorative" val="1"/>
              </a:ext>
            </a:extLst>
          </p:cNvPr>
          <p:cNvSpPr/>
          <p:nvPr/>
        </p:nvSpPr>
        <p:spPr>
          <a:xfrm>
            <a:off x="8482533" y="593070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Arrow: Down 45">
            <a:extLst>
              <a:ext uri="{FF2B5EF4-FFF2-40B4-BE49-F238E27FC236}">
                <a16:creationId xmlns:a16="http://schemas.microsoft.com/office/drawing/2014/main" id="{216C6F6A-2A0B-BEDA-7D2E-3FF3173F18BF}"/>
              </a:ext>
              <a:ext uri="{C183D7F6-B498-43B3-948B-1728B52AA6E4}">
                <adec:decorative xmlns:adec="http://schemas.microsoft.com/office/drawing/2017/decorative" val="1"/>
              </a:ext>
            </a:extLst>
          </p:cNvPr>
          <p:cNvSpPr/>
          <p:nvPr/>
        </p:nvSpPr>
        <p:spPr>
          <a:xfrm rot="10800000">
            <a:off x="9777831" y="270397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1" name="Arrow: Down 50">
            <a:extLst>
              <a:ext uri="{FF2B5EF4-FFF2-40B4-BE49-F238E27FC236}">
                <a16:creationId xmlns:a16="http://schemas.microsoft.com/office/drawing/2014/main" id="{ED62CE10-D828-9AC7-6646-7572138F59F6}"/>
              </a:ext>
              <a:ext uri="{C183D7F6-B498-43B3-948B-1728B52AA6E4}">
                <adec:decorative xmlns:adec="http://schemas.microsoft.com/office/drawing/2017/decorative" val="1"/>
              </a:ext>
            </a:extLst>
          </p:cNvPr>
          <p:cNvSpPr/>
          <p:nvPr/>
        </p:nvSpPr>
        <p:spPr>
          <a:xfrm rot="10800000">
            <a:off x="9777831" y="341504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3" name="Arrow: Down 52">
            <a:extLst>
              <a:ext uri="{FF2B5EF4-FFF2-40B4-BE49-F238E27FC236}">
                <a16:creationId xmlns:a16="http://schemas.microsoft.com/office/drawing/2014/main" id="{90CDC307-3D47-97DF-680E-DEB6C368B58F}"/>
              </a:ext>
              <a:ext uri="{C183D7F6-B498-43B3-948B-1728B52AA6E4}">
                <adec:decorative xmlns:adec="http://schemas.microsoft.com/office/drawing/2017/decorative" val="1"/>
              </a:ext>
            </a:extLst>
          </p:cNvPr>
          <p:cNvSpPr/>
          <p:nvPr/>
        </p:nvSpPr>
        <p:spPr>
          <a:xfrm rot="10800000">
            <a:off x="9777831" y="37914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9" name="Arrow: Down 58">
            <a:extLst>
              <a:ext uri="{FF2B5EF4-FFF2-40B4-BE49-F238E27FC236}">
                <a16:creationId xmlns:a16="http://schemas.microsoft.com/office/drawing/2014/main" id="{23D76620-7B6D-268E-A6AB-74F4AA270955}"/>
              </a:ext>
              <a:ext uri="{C183D7F6-B498-43B3-948B-1728B52AA6E4}">
                <adec:decorative xmlns:adec="http://schemas.microsoft.com/office/drawing/2017/decorative" val="1"/>
              </a:ext>
            </a:extLst>
          </p:cNvPr>
          <p:cNvSpPr/>
          <p:nvPr/>
        </p:nvSpPr>
        <p:spPr>
          <a:xfrm rot="10800000">
            <a:off x="9777831" y="452266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4" name="Arrow: Down 63">
            <a:extLst>
              <a:ext uri="{FF2B5EF4-FFF2-40B4-BE49-F238E27FC236}">
                <a16:creationId xmlns:a16="http://schemas.microsoft.com/office/drawing/2014/main" id="{D97BAEFA-0EFA-1A5B-8EB2-59C4F57D40C3}"/>
              </a:ext>
              <a:ext uri="{C183D7F6-B498-43B3-948B-1728B52AA6E4}">
                <adec:decorative xmlns:adec="http://schemas.microsoft.com/office/drawing/2017/decorative" val="1"/>
              </a:ext>
            </a:extLst>
          </p:cNvPr>
          <p:cNvSpPr/>
          <p:nvPr/>
        </p:nvSpPr>
        <p:spPr>
          <a:xfrm rot="10800000">
            <a:off x="9777831" y="486058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6" name="Arrow: Down 65">
            <a:extLst>
              <a:ext uri="{FF2B5EF4-FFF2-40B4-BE49-F238E27FC236}">
                <a16:creationId xmlns:a16="http://schemas.microsoft.com/office/drawing/2014/main" id="{46941F31-55A0-E326-3FDC-85D08C7DDE65}"/>
              </a:ext>
              <a:ext uri="{C183D7F6-B498-43B3-948B-1728B52AA6E4}">
                <adec:decorative xmlns:adec="http://schemas.microsoft.com/office/drawing/2017/decorative" val="1"/>
              </a:ext>
            </a:extLst>
          </p:cNvPr>
          <p:cNvSpPr/>
          <p:nvPr/>
        </p:nvSpPr>
        <p:spPr>
          <a:xfrm rot="10800000">
            <a:off x="9777831" y="521964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7" name="Arrow: Down 66">
            <a:extLst>
              <a:ext uri="{FF2B5EF4-FFF2-40B4-BE49-F238E27FC236}">
                <a16:creationId xmlns:a16="http://schemas.microsoft.com/office/drawing/2014/main" id="{85D3D02A-397E-7C57-84E9-F3F35DE9589B}"/>
              </a:ext>
              <a:ext uri="{C183D7F6-B498-43B3-948B-1728B52AA6E4}">
                <adec:decorative xmlns:adec="http://schemas.microsoft.com/office/drawing/2017/decorative" val="1"/>
              </a:ext>
            </a:extLst>
          </p:cNvPr>
          <p:cNvSpPr/>
          <p:nvPr/>
        </p:nvSpPr>
        <p:spPr>
          <a:xfrm rot="10800000">
            <a:off x="9777831" y="592718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F3B0348E-146C-44DB-B283-D550346806AB}"/>
              </a:ext>
              <a:ext uri="{C183D7F6-B498-43B3-948B-1728B52AA6E4}">
                <adec:decorative xmlns:adec="http://schemas.microsoft.com/office/drawing/2017/decorative" val="1"/>
              </a:ext>
            </a:extLst>
          </p:cNvPr>
          <p:cNvGrpSpPr/>
          <p:nvPr/>
        </p:nvGrpSpPr>
        <p:grpSpPr>
          <a:xfrm>
            <a:off x="8613873" y="6420816"/>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1475E9A5-2AE1-4F11-A13B-1760016FBB1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F1FA494C-7FAC-474A-9DAD-5928A953A18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7BBC5E38-A6D3-4A53-A70B-3619B1AA8E91}"/>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B24CC4A6-F68B-4C7D-A697-8177848A7DE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8036165"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HEH2. Overall, how satisfied or dissatisfied are with you with how these issues have been or are being resolved? </a:t>
            </a:r>
            <a:r>
              <a:rPr lang="en-GB" sz="1000">
                <a:solidFill>
                  <a:srgbClr val="FFFFFF">
                    <a:lumMod val="50000"/>
                  </a:srgbClr>
                </a:solidFill>
                <a:latin typeface="Arial"/>
                <a:cs typeface="Arial" panose="020B0604020202020204" pitchFamily="34" charset="0"/>
              </a:rPr>
              <a:t>Base: Those who have raised concerns about problems in their home</a:t>
            </a:r>
            <a:endParaRPr kumimoji="0" lang="en-GB" sz="1000" b="0"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078929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43527C4-72DA-A1F6-AE62-A69AF121E334}"/>
              </a:ext>
              <a:ext uri="{C183D7F6-B498-43B3-948B-1728B52AA6E4}">
                <adec:decorative xmlns:adec="http://schemas.microsoft.com/office/drawing/2017/decorative" val="1"/>
              </a:ext>
            </a:extLst>
          </p:cNvPr>
          <p:cNvSpPr txBox="1">
            <a:spLocks noGrp="1"/>
          </p:cNvSpPr>
          <p:nvPr>
            <p:ph type="title" idx="4294967295"/>
          </p:nvPr>
        </p:nvSpPr>
        <p:spPr>
          <a:xfrm>
            <a:off x="226088" y="108609"/>
            <a:ext cx="11810215"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00000"/>
              </a:lnSpc>
              <a:spcBef>
                <a:spcPts val="0"/>
              </a:spcBef>
              <a:defRPr/>
            </a:pPr>
            <a:r>
              <a:rPr lang="en-GB" sz="1800" b="1" dirty="0">
                <a:solidFill>
                  <a:srgbClr val="009690"/>
                </a:solidFill>
                <a:latin typeface="Arial"/>
                <a:ea typeface="+mn-ea"/>
                <a:cs typeface="+mn-cs"/>
              </a:rPr>
              <a:t>2 in 5 (38%) say an issue has had a large impact on their physical or mental health or wellbeing </a:t>
            </a:r>
            <a:r>
              <a:rPr lang="en-GB" sz="1800" b="1" dirty="0">
                <a:solidFill>
                  <a:schemeClr val="tx1">
                    <a:lumMod val="65000"/>
                    <a:lumOff val="35000"/>
                  </a:schemeClr>
                </a:solidFill>
                <a:latin typeface="Arial"/>
                <a:ea typeface="+mn-ea"/>
                <a:cs typeface="+mn-cs"/>
              </a:rPr>
              <a:t>– mainly driven by the large impacts associated with ‘fear of losing my home’ (58%), ‘my home not meeting accessibility needs’ (39%) and 'broken windows / doors' (31%)</a:t>
            </a:r>
          </a:p>
        </p:txBody>
      </p:sp>
      <p:sp>
        <p:nvSpPr>
          <p:cNvPr id="2" name="TextBox 1">
            <a:extLst>
              <a:ext uri="{FF2B5EF4-FFF2-40B4-BE49-F238E27FC236}">
                <a16:creationId xmlns:a16="http://schemas.microsoft.com/office/drawing/2014/main" id="{175E33B9-5E5E-4CFC-58F3-3C157B223FF2}"/>
              </a:ext>
              <a:ext uri="{C183D7F6-B498-43B3-948B-1728B52AA6E4}">
                <adec:decorative xmlns:adec="http://schemas.microsoft.com/office/drawing/2017/decorative" val="0"/>
              </a:ext>
            </a:extLst>
          </p:cNvPr>
          <p:cNvSpPr txBox="1"/>
          <p:nvPr/>
        </p:nvSpPr>
        <p:spPr>
          <a:xfrm>
            <a:off x="1536087" y="1284947"/>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To what extent have these problems negatively impacted your physical or mental health or wellbeing?</a:t>
            </a:r>
          </a:p>
        </p:txBody>
      </p:sp>
      <p:graphicFrame>
        <p:nvGraphicFramePr>
          <p:cNvPr id="8" name="Chart 7" descr="A stacked horizontal bar chart showing the negative impact which issues have had on respondents' physical and mental health. 73% of respondents have had some impact on their health due to issues in their home.">
            <a:extLst>
              <a:ext uri="{FF2B5EF4-FFF2-40B4-BE49-F238E27FC236}">
                <a16:creationId xmlns:a16="http://schemas.microsoft.com/office/drawing/2014/main" id="{7F7D36A6-75B1-9713-693B-B090AA866156}"/>
              </a:ext>
            </a:extLst>
          </p:cNvPr>
          <p:cNvGraphicFramePr/>
          <p:nvPr>
            <p:extLst>
              <p:ext uri="{D42A27DB-BD31-4B8C-83A1-F6EECF244321}">
                <p14:modId xmlns:p14="http://schemas.microsoft.com/office/powerpoint/2010/main" val="990466030"/>
              </p:ext>
            </p:extLst>
          </p:nvPr>
        </p:nvGraphicFramePr>
        <p:xfrm>
          <a:off x="161838" y="1589103"/>
          <a:ext cx="11059537" cy="4687358"/>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56F9C926-F35D-35CA-7C58-C1C52157614A}"/>
              </a:ext>
              <a:ext uri="{C183D7F6-B498-43B3-948B-1728B52AA6E4}">
                <adec:decorative xmlns:adec="http://schemas.microsoft.com/office/drawing/2017/decorative" val="0"/>
              </a:ext>
            </a:extLst>
          </p:cNvPr>
          <p:cNvSpPr txBox="1"/>
          <p:nvPr/>
        </p:nvSpPr>
        <p:spPr>
          <a:xfrm>
            <a:off x="11019405" y="1284947"/>
            <a:ext cx="113905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Large / small impact</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6" name="Table 25">
            <a:extLst>
              <a:ext uri="{FF2B5EF4-FFF2-40B4-BE49-F238E27FC236}">
                <a16:creationId xmlns:a16="http://schemas.microsoft.com/office/drawing/2014/main" id="{90432D95-07E4-B7DD-2F9E-7AB17BCE5071}"/>
              </a:ext>
            </a:extLst>
          </p:cNvPr>
          <p:cNvGraphicFramePr>
            <a:graphicFrameLocks noGrp="1"/>
          </p:cNvGraphicFramePr>
          <p:nvPr/>
        </p:nvGraphicFramePr>
        <p:xfrm>
          <a:off x="11221375" y="1654338"/>
          <a:ext cx="823894" cy="4117810"/>
        </p:xfrm>
        <a:graphic>
          <a:graphicData uri="http://schemas.openxmlformats.org/drawingml/2006/table">
            <a:tbl>
              <a:tblPr firstRow="1" bandRow="1">
                <a:tableStyleId>{5C22544A-7EE6-4342-B048-85BDC9FD1C3A}</a:tableStyleId>
              </a:tblPr>
              <a:tblGrid>
                <a:gridCol w="823894">
                  <a:extLst>
                    <a:ext uri="{9D8B030D-6E8A-4147-A177-3AD203B41FA5}">
                      <a16:colId xmlns:a16="http://schemas.microsoft.com/office/drawing/2014/main" val="4216816426"/>
                    </a:ext>
                  </a:extLst>
                </a:gridCol>
              </a:tblGrid>
              <a:tr h="411781">
                <a:tc>
                  <a:txBody>
                    <a:bodyPr/>
                    <a:lstStyle/>
                    <a:p>
                      <a:pPr algn="ctr" fontAlgn="b"/>
                      <a:r>
                        <a:rPr lang="en-GB" sz="1400" b="1" kern="1200">
                          <a:solidFill>
                            <a:srgbClr val="5C5B5A"/>
                          </a:solidFill>
                          <a:latin typeface="Arial"/>
                          <a:ea typeface="+mn-ea"/>
                          <a:cs typeface="+mn-cs"/>
                        </a:rPr>
                        <a:t>73%</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1855526"/>
                  </a:ext>
                </a:extLst>
              </a:tr>
              <a:tr h="411781">
                <a:tc>
                  <a:txBody>
                    <a:bodyPr/>
                    <a:lstStyle/>
                    <a:p>
                      <a:pPr algn="ctr" fontAlgn="b"/>
                      <a:r>
                        <a:rPr lang="en-GB" sz="1400" b="1" kern="1200">
                          <a:solidFill>
                            <a:srgbClr val="5C5B5A"/>
                          </a:solidFill>
                          <a:latin typeface="Arial"/>
                          <a:ea typeface="+mn-ea"/>
                          <a:cs typeface="+mn-cs"/>
                        </a:rPr>
                        <a:t>85%</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0547592"/>
                  </a:ext>
                </a:extLst>
              </a:tr>
              <a:tr h="411781">
                <a:tc>
                  <a:txBody>
                    <a:bodyPr/>
                    <a:lstStyle/>
                    <a:p>
                      <a:pPr algn="ctr" fontAlgn="b"/>
                      <a:r>
                        <a:rPr lang="en-GB" sz="1400" b="1" kern="1200">
                          <a:solidFill>
                            <a:srgbClr val="5C5B5A"/>
                          </a:solidFill>
                          <a:latin typeface="Arial"/>
                          <a:ea typeface="+mn-ea"/>
                          <a:cs typeface="+mn-cs"/>
                        </a:rPr>
                        <a:t>79%</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23074"/>
                  </a:ext>
                </a:extLst>
              </a:tr>
              <a:tr h="411781">
                <a:tc>
                  <a:txBody>
                    <a:bodyPr/>
                    <a:lstStyle/>
                    <a:p>
                      <a:pPr algn="ctr" fontAlgn="b"/>
                      <a:r>
                        <a:rPr lang="en-GB" sz="1400" b="1" kern="1200">
                          <a:solidFill>
                            <a:srgbClr val="5C5B5A"/>
                          </a:solidFill>
                          <a:latin typeface="Arial"/>
                          <a:ea typeface="+mn-ea"/>
                          <a:cs typeface="+mn-cs"/>
                        </a:rPr>
                        <a:t>73%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5754892"/>
                  </a:ext>
                </a:extLst>
              </a:tr>
              <a:tr h="411781">
                <a:tc>
                  <a:txBody>
                    <a:bodyPr/>
                    <a:lstStyle/>
                    <a:p>
                      <a:pPr algn="ctr" fontAlgn="b"/>
                      <a:r>
                        <a:rPr lang="en-GB" sz="1400" b="1" kern="1200">
                          <a:solidFill>
                            <a:srgbClr val="5C5B5A"/>
                          </a:solidFill>
                          <a:latin typeface="Arial"/>
                          <a:ea typeface="+mn-ea"/>
                          <a:cs typeface="+mn-cs"/>
                        </a:rPr>
                        <a:t>73%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2077573"/>
                  </a:ext>
                </a:extLst>
              </a:tr>
              <a:tr h="411781">
                <a:tc>
                  <a:txBody>
                    <a:bodyPr/>
                    <a:lstStyle/>
                    <a:p>
                      <a:pPr algn="ctr" fontAlgn="b"/>
                      <a:r>
                        <a:rPr lang="en-GB" sz="1400" b="1" kern="1200">
                          <a:solidFill>
                            <a:srgbClr val="5C5B5A"/>
                          </a:solidFill>
                          <a:latin typeface="Arial"/>
                          <a:ea typeface="+mn-ea"/>
                          <a:cs typeface="+mn-cs"/>
                        </a:rPr>
                        <a:t>72%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7768654"/>
                  </a:ext>
                </a:extLst>
              </a:tr>
              <a:tr h="411781">
                <a:tc>
                  <a:txBody>
                    <a:bodyPr/>
                    <a:lstStyle/>
                    <a:p>
                      <a:pPr algn="ctr" fontAlgn="b"/>
                      <a:r>
                        <a:rPr lang="en-GB" sz="1400" b="1" kern="1200">
                          <a:solidFill>
                            <a:srgbClr val="5C5B5A"/>
                          </a:solidFill>
                          <a:latin typeface="Arial"/>
                          <a:ea typeface="+mn-ea"/>
                          <a:cs typeface="+mn-cs"/>
                        </a:rPr>
                        <a:t>69%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1313597"/>
                  </a:ext>
                </a:extLst>
              </a:tr>
              <a:tr h="411781">
                <a:tc>
                  <a:txBody>
                    <a:bodyPr/>
                    <a:lstStyle/>
                    <a:p>
                      <a:pPr algn="ctr" fontAlgn="b"/>
                      <a:r>
                        <a:rPr lang="en-GB" sz="1400" b="1" kern="1200">
                          <a:solidFill>
                            <a:srgbClr val="5C5B5A"/>
                          </a:solidFill>
                          <a:latin typeface="Arial"/>
                          <a:ea typeface="+mn-ea"/>
                          <a:cs typeface="+mn-cs"/>
                        </a:rPr>
                        <a:t>69%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1882590"/>
                  </a:ext>
                </a:extLst>
              </a:tr>
              <a:tr h="411781">
                <a:tc>
                  <a:txBody>
                    <a:bodyPr/>
                    <a:lstStyle/>
                    <a:p>
                      <a:pPr algn="ctr" fontAlgn="b"/>
                      <a:r>
                        <a:rPr lang="en-GB" sz="1400" b="1" kern="1200">
                          <a:solidFill>
                            <a:srgbClr val="5C5B5A"/>
                          </a:solidFill>
                          <a:latin typeface="Arial"/>
                          <a:ea typeface="+mn-ea"/>
                          <a:cs typeface="+mn-cs"/>
                        </a:rPr>
                        <a:t>67%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667677"/>
                  </a:ext>
                </a:extLst>
              </a:tr>
              <a:tr h="411781">
                <a:tc>
                  <a:txBody>
                    <a:bodyPr/>
                    <a:lstStyle/>
                    <a:p>
                      <a:pPr algn="ctr" fontAlgn="b"/>
                      <a:r>
                        <a:rPr lang="en-GB" sz="1400" b="1" kern="1200">
                          <a:solidFill>
                            <a:srgbClr val="5C5B5A"/>
                          </a:solidFill>
                          <a:latin typeface="Arial"/>
                          <a:ea typeface="+mn-ea"/>
                          <a:cs typeface="+mn-cs"/>
                        </a:rPr>
                        <a:t>66%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7277537"/>
                  </a:ext>
                </a:extLst>
              </a:tr>
            </a:tbl>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HEH3. To what extent do you believe that these problems in your home have negatively impacted your physical or mental health or wellbeing? Base: Those who have experienced an issue in their home in the last year</a:t>
            </a: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98271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77" y="1411200"/>
            <a:ext cx="5495023" cy="1728000"/>
          </a:xfrm>
        </p:spPr>
        <p:txBody>
          <a:bodyPr anchor="t">
            <a:normAutofit/>
          </a:bodyPr>
          <a:lstStyle/>
          <a:p>
            <a:r>
              <a:rPr lang="en-GB" sz="4400" b="1" dirty="0">
                <a:latin typeface="Arial" panose="020B0604020202020204" pitchFamily="34" charset="0"/>
                <a:cs typeface="Arial" panose="020B0604020202020204" pitchFamily="34" charset="0"/>
              </a:rPr>
              <a:t>Introduction and methodology</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294967295"/>
          </p:nvPr>
        </p:nvSpPr>
        <p:spPr>
          <a:xfrm>
            <a:off x="11709400" y="6400800"/>
            <a:ext cx="482600" cy="276225"/>
          </a:xfrm>
          <a:prstGeom prst="rect">
            <a:avLst/>
          </a:prstGeom>
        </p:spPr>
        <p:txBody>
          <a:bodyPr/>
          <a:lstStyle/>
          <a:p>
            <a:fld id="{FD5D5F4F-603C-4AB0-922F-C42AF3B2CB87}" type="slidenum">
              <a:rPr lang="en-GB" smtClean="0"/>
              <a:pPr/>
              <a:t>3</a:t>
            </a:fld>
            <a:endParaRPr lang="en-GB" dirty="0"/>
          </a:p>
        </p:txBody>
      </p:sp>
      <p:graphicFrame>
        <p:nvGraphicFramePr>
          <p:cNvPr id="3" name="Table 5">
            <a:extLst>
              <a:ext uri="{FF2B5EF4-FFF2-40B4-BE49-F238E27FC236}">
                <a16:creationId xmlns:a16="http://schemas.microsoft.com/office/drawing/2014/main" id="{79832960-B9FF-4D3E-BC48-91C229498074}"/>
              </a:ext>
            </a:extLst>
          </p:cNvPr>
          <p:cNvGraphicFramePr>
            <a:graphicFrameLocks noGrp="1"/>
          </p:cNvGraphicFramePr>
          <p:nvPr>
            <p:extLst>
              <p:ext uri="{D42A27DB-BD31-4B8C-83A1-F6EECF244321}">
                <p14:modId xmlns:p14="http://schemas.microsoft.com/office/powerpoint/2010/main" val="3672391575"/>
              </p:ext>
            </p:extLst>
          </p:nvPr>
        </p:nvGraphicFramePr>
        <p:xfrm>
          <a:off x="590400" y="3718800"/>
          <a:ext cx="4922633" cy="86400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Background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4</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a:cs typeface="Arial"/>
                        </a:rPr>
                        <a:t>Methodology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dirty="0">
                          <a:solidFill>
                            <a:schemeClr val="bg1"/>
                          </a:solidFill>
                          <a:latin typeface="Arial"/>
                          <a:cs typeface="Arial"/>
                        </a:rPr>
                        <a:t>Report contents and guidance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bl>
          </a:graphicData>
        </a:graphic>
      </p:graphicFrame>
    </p:spTree>
    <p:custDataLst>
      <p:tags r:id="rId1"/>
    </p:custDataLst>
    <p:extLst>
      <p:ext uri="{BB962C8B-B14F-4D97-AF65-F5344CB8AC3E}">
        <p14:creationId xmlns:p14="http://schemas.microsoft.com/office/powerpoint/2010/main" val="2835501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2AAD6-FE3B-A9BA-B229-0F442F20AF65}"/>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6182EAA3-F5D5-8A16-13DE-91393C2E9568}"/>
              </a:ext>
              <a:ext uri="{C183D7F6-B498-43B3-948B-1728B52AA6E4}">
                <adec:decorative xmlns:adec="http://schemas.microsoft.com/office/drawing/2017/decorative" val="0"/>
              </a:ext>
            </a:extLst>
          </p:cNvPr>
          <p:cNvSpPr txBox="1">
            <a:spLocks noGrp="1"/>
          </p:cNvSpPr>
          <p:nvPr>
            <p:ph type="title" idx="4294967295"/>
          </p:nvPr>
        </p:nvSpPr>
        <p:spPr>
          <a:xfrm>
            <a:off x="226088" y="108609"/>
            <a:ext cx="11810215"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00000"/>
              </a:lnSpc>
              <a:spcBef>
                <a:spcPts val="0"/>
              </a:spcBef>
              <a:defRPr/>
            </a:pPr>
            <a:r>
              <a:rPr lang="en-GB" sz="1800" b="1" dirty="0">
                <a:solidFill>
                  <a:schemeClr val="tx1">
                    <a:lumMod val="65000"/>
                    <a:lumOff val="35000"/>
                  </a:schemeClr>
                </a:solidFill>
                <a:latin typeface="Arial"/>
                <a:ea typeface="+mn-ea"/>
                <a:cs typeface="+mn-cs"/>
              </a:rPr>
              <a:t>At least 2 in 5 (38%) of those experiencing issues say their physical or mental health or wellbeing has been largely impacted negatively as a result.  This equates to 1 in 4 (24%) of the total survey sample. These </a:t>
            </a:r>
            <a:r>
              <a:rPr lang="en-GB" sz="1800" b="1" dirty="0">
                <a:solidFill>
                  <a:srgbClr val="009690"/>
                </a:solidFill>
                <a:latin typeface="Arial"/>
                <a:ea typeface="+mn-ea"/>
                <a:cs typeface="+mn-cs"/>
              </a:rPr>
              <a:t>impacts are over twice as likely to be experienced by renters than homeowners. </a:t>
            </a:r>
          </a:p>
        </p:txBody>
      </p:sp>
      <p:sp>
        <p:nvSpPr>
          <p:cNvPr id="2" name="TextBox 1">
            <a:extLst>
              <a:ext uri="{FF2B5EF4-FFF2-40B4-BE49-F238E27FC236}">
                <a16:creationId xmlns:a16="http://schemas.microsoft.com/office/drawing/2014/main" id="{652CDA74-BB9E-F30D-6F15-6E7388AD9128}"/>
              </a:ext>
              <a:ext uri="{C183D7F6-B498-43B3-948B-1728B52AA6E4}">
                <adec:decorative xmlns:adec="http://schemas.microsoft.com/office/drawing/2017/decorative" val="0"/>
              </a:ext>
            </a:extLst>
          </p:cNvPr>
          <p:cNvSpPr txBox="1"/>
          <p:nvPr/>
        </p:nvSpPr>
        <p:spPr>
          <a:xfrm>
            <a:off x="1536087" y="1136092"/>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Problems have a large negative impact on your physical or mental health or wellbeing</a:t>
            </a:r>
          </a:p>
        </p:txBody>
      </p:sp>
      <p:sp>
        <p:nvSpPr>
          <p:cNvPr id="3" name="TextBox 2">
            <a:extLst>
              <a:ext uri="{FF2B5EF4-FFF2-40B4-BE49-F238E27FC236}">
                <a16:creationId xmlns:a16="http://schemas.microsoft.com/office/drawing/2014/main" id="{C1D5B527-B198-5ED6-D527-1D1C045DC74E}"/>
              </a:ext>
            </a:extLst>
          </p:cNvPr>
          <p:cNvSpPr txBox="1"/>
          <p:nvPr/>
        </p:nvSpPr>
        <p:spPr>
          <a:xfrm>
            <a:off x="226088" y="1898852"/>
            <a:ext cx="2450437" cy="1723549"/>
          </a:xfrm>
          <a:prstGeom prst="rect">
            <a:avLst/>
          </a:prstGeom>
          <a:noFill/>
        </p:spPr>
        <p:txBody>
          <a:bodyPr wrap="square" rtlCol="0">
            <a:spAutoFit/>
          </a:bodyPr>
          <a:lstStyle/>
          <a:p>
            <a:pPr algn="ctr"/>
            <a:r>
              <a:rPr lang="en-GB" sz="3600" b="1">
                <a:solidFill>
                  <a:srgbClr val="FF0000"/>
                </a:solidFill>
                <a:latin typeface="Arial"/>
              </a:rPr>
              <a:t>24% </a:t>
            </a:r>
          </a:p>
          <a:p>
            <a:pPr algn="ctr"/>
            <a:r>
              <a:rPr lang="en-GB" sz="1400" b="1">
                <a:solidFill>
                  <a:srgbClr val="5C5B5A"/>
                </a:solidFill>
                <a:latin typeface="Arial"/>
              </a:rPr>
              <a:t>of the total survey sample say an issue in their home has had a large impact on their physical or mental health or wellbeing</a:t>
            </a:r>
          </a:p>
        </p:txBody>
      </p:sp>
      <p:sp>
        <p:nvSpPr>
          <p:cNvPr id="7" name="TextBox 6">
            <a:extLst>
              <a:ext uri="{FF2B5EF4-FFF2-40B4-BE49-F238E27FC236}">
                <a16:creationId xmlns:a16="http://schemas.microsoft.com/office/drawing/2014/main" id="{B8BFABFA-A353-47E5-9DB4-46CAA50ADFA7}"/>
              </a:ext>
            </a:extLst>
          </p:cNvPr>
          <p:cNvSpPr txBox="1"/>
          <p:nvPr/>
        </p:nvSpPr>
        <p:spPr>
          <a:xfrm>
            <a:off x="226088" y="4086658"/>
            <a:ext cx="2450437" cy="1046440"/>
          </a:xfrm>
          <a:prstGeom prst="rect">
            <a:avLst/>
          </a:prstGeom>
          <a:noFill/>
        </p:spPr>
        <p:txBody>
          <a:bodyPr wrap="square" rtlCol="0">
            <a:spAutoFit/>
          </a:bodyPr>
          <a:lstStyle/>
          <a:p>
            <a:pPr algn="ctr"/>
            <a:r>
              <a:rPr lang="en-GB" sz="1400" b="1">
                <a:solidFill>
                  <a:srgbClr val="5C5B5A"/>
                </a:solidFill>
                <a:latin typeface="Arial"/>
              </a:rPr>
              <a:t>This equates to</a:t>
            </a:r>
          </a:p>
          <a:p>
            <a:pPr algn="ctr"/>
            <a:r>
              <a:rPr lang="en-GB" sz="2400" b="1">
                <a:solidFill>
                  <a:srgbClr val="FF0000"/>
                </a:solidFill>
                <a:latin typeface="Arial"/>
              </a:rPr>
              <a:t>37%</a:t>
            </a:r>
            <a:r>
              <a:rPr lang="en-GB" sz="1400" b="1">
                <a:solidFill>
                  <a:srgbClr val="FF0000"/>
                </a:solidFill>
                <a:latin typeface="Arial"/>
              </a:rPr>
              <a:t> </a:t>
            </a:r>
            <a:r>
              <a:rPr lang="en-GB" sz="1400" b="1">
                <a:solidFill>
                  <a:srgbClr val="5C5B5A"/>
                </a:solidFill>
                <a:latin typeface="Arial"/>
              </a:rPr>
              <a:t>of renters and </a:t>
            </a:r>
          </a:p>
          <a:p>
            <a:pPr algn="ctr"/>
            <a:r>
              <a:rPr lang="en-GB" sz="2400" b="1">
                <a:solidFill>
                  <a:srgbClr val="FF0000"/>
                </a:solidFill>
                <a:latin typeface="Arial"/>
              </a:rPr>
              <a:t>16%</a:t>
            </a:r>
            <a:r>
              <a:rPr lang="en-GB" sz="1400" b="1">
                <a:solidFill>
                  <a:srgbClr val="FF0000"/>
                </a:solidFill>
                <a:latin typeface="Arial"/>
              </a:rPr>
              <a:t> </a:t>
            </a:r>
            <a:r>
              <a:rPr lang="en-GB" sz="1400" b="1">
                <a:solidFill>
                  <a:srgbClr val="5C5B5A"/>
                </a:solidFill>
                <a:latin typeface="Arial"/>
              </a:rPr>
              <a:t>of owners</a:t>
            </a:r>
          </a:p>
        </p:txBody>
      </p:sp>
      <p:sp>
        <p:nvSpPr>
          <p:cNvPr id="10" name="TextBox 9">
            <a:extLst>
              <a:ext uri="{FF2B5EF4-FFF2-40B4-BE49-F238E27FC236}">
                <a16:creationId xmlns:a16="http://schemas.microsoft.com/office/drawing/2014/main" id="{DA4DCADF-FC78-0271-F6FB-6476B0701B6A}"/>
              </a:ext>
              <a:ext uri="{C183D7F6-B498-43B3-948B-1728B52AA6E4}">
                <adec:decorative xmlns:adec="http://schemas.microsoft.com/office/drawing/2017/decorative" val="0"/>
              </a:ext>
            </a:extLst>
          </p:cNvPr>
          <p:cNvSpPr txBox="1"/>
          <p:nvPr/>
        </p:nvSpPr>
        <p:spPr>
          <a:xfrm>
            <a:off x="5931476" y="1521134"/>
            <a:ext cx="2450437"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 of </a:t>
            </a:r>
            <a:r>
              <a:rPr lang="en-GB" sz="1400" b="1" u="sng">
                <a:solidFill>
                  <a:srgbClr val="5C5B5A"/>
                </a:solidFill>
                <a:latin typeface="Arial"/>
              </a:rPr>
              <a:t>total survey sample</a:t>
            </a:r>
            <a:r>
              <a:rPr lang="en-GB" sz="1400" b="1">
                <a:solidFill>
                  <a:srgbClr val="5C5B5A"/>
                </a:solidFill>
                <a:latin typeface="Arial"/>
              </a:rPr>
              <a:t> with large health impacts</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5" name="Chart 14" descr="A horizontal bar chart showing how much each of the home problems have had a large impact on the total population. Across all problems, 24% of the total population has had an issue largely impact their physical or mental health or wellbeing.">
            <a:extLst>
              <a:ext uri="{FF2B5EF4-FFF2-40B4-BE49-F238E27FC236}">
                <a16:creationId xmlns:a16="http://schemas.microsoft.com/office/drawing/2014/main" id="{980D4F8F-3F12-2421-A936-3A1DF3C6C800}"/>
              </a:ext>
            </a:extLst>
          </p:cNvPr>
          <p:cNvGraphicFramePr/>
          <p:nvPr/>
        </p:nvGraphicFramePr>
        <p:xfrm>
          <a:off x="3009900" y="1898852"/>
          <a:ext cx="7092077" cy="4046685"/>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C1BB129F-2EC4-AB2F-1211-0E16CA0B46B8}"/>
              </a:ext>
              <a:ext uri="{C183D7F6-B498-43B3-948B-1728B52AA6E4}">
                <adec:decorative xmlns:adec="http://schemas.microsoft.com/office/drawing/2017/decorative" val="0"/>
              </a:ext>
            </a:extLst>
          </p:cNvPr>
          <p:cNvSpPr txBox="1"/>
          <p:nvPr/>
        </p:nvSpPr>
        <p:spPr>
          <a:xfrm>
            <a:off x="8589677" y="1521134"/>
            <a:ext cx="290411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 of </a:t>
            </a:r>
            <a:r>
              <a:rPr lang="en-GB" sz="1400" b="1" u="sng">
                <a:solidFill>
                  <a:srgbClr val="5C5B5A"/>
                </a:solidFill>
                <a:latin typeface="Arial"/>
              </a:rPr>
              <a:t>those experiencing the issue </a:t>
            </a:r>
            <a:r>
              <a:rPr lang="en-GB" sz="1400" b="1">
                <a:solidFill>
                  <a:srgbClr val="5C5B5A"/>
                </a:solidFill>
                <a:latin typeface="Arial"/>
              </a:rPr>
              <a:t>who have large health impacts</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1" name="Table 20">
            <a:extLst>
              <a:ext uri="{FF2B5EF4-FFF2-40B4-BE49-F238E27FC236}">
                <a16:creationId xmlns:a16="http://schemas.microsoft.com/office/drawing/2014/main" id="{5A76E054-57D9-95B4-7A83-82CC205C7E15}"/>
              </a:ext>
            </a:extLst>
          </p:cNvPr>
          <p:cNvGraphicFramePr>
            <a:graphicFrameLocks noGrp="1"/>
          </p:cNvGraphicFramePr>
          <p:nvPr/>
        </p:nvGraphicFramePr>
        <p:xfrm>
          <a:off x="9640224" y="1932206"/>
          <a:ext cx="823894" cy="4046690"/>
        </p:xfrm>
        <a:graphic>
          <a:graphicData uri="http://schemas.openxmlformats.org/drawingml/2006/table">
            <a:tbl>
              <a:tblPr firstRow="1" bandRow="1">
                <a:tableStyleId>{5C22544A-7EE6-4342-B048-85BDC9FD1C3A}</a:tableStyleId>
              </a:tblPr>
              <a:tblGrid>
                <a:gridCol w="823894">
                  <a:extLst>
                    <a:ext uri="{9D8B030D-6E8A-4147-A177-3AD203B41FA5}">
                      <a16:colId xmlns:a16="http://schemas.microsoft.com/office/drawing/2014/main" val="4216816426"/>
                    </a:ext>
                  </a:extLst>
                </a:gridCol>
              </a:tblGrid>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38%</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0547592"/>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27%</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423074"/>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58%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5754892"/>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27%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897747"/>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31%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2077573"/>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31%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7768654"/>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26%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1313597"/>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31%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1882590"/>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39%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667677"/>
                  </a:ext>
                </a:extLst>
              </a:tr>
              <a:tr h="404669">
                <a:tc>
                  <a:txBody>
                    <a:bodyPr/>
                    <a:lstStyle/>
                    <a:p>
                      <a:pPr algn="ctr" fontAlgn="b"/>
                      <a:r>
                        <a:rPr lang="en-GB" sz="1400" b="1" i="0" u="none" strike="noStrike">
                          <a:solidFill>
                            <a:srgbClr val="5C5B5A"/>
                          </a:solidFill>
                          <a:effectLst/>
                          <a:latin typeface="Arial" panose="020B0604020202020204" pitchFamily="34" charset="0"/>
                          <a:cs typeface="Arial" panose="020B0604020202020204" pitchFamily="34" charset="0"/>
                        </a:rPr>
                        <a:t>25%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7277537"/>
                  </a:ext>
                </a:extLst>
              </a:tr>
            </a:tbl>
          </a:graphicData>
        </a:graphic>
      </p:graphicFrame>
      <p:sp>
        <p:nvSpPr>
          <p:cNvPr id="4" name="Footer Placeholder 4">
            <a:extLst>
              <a:ext uri="{FF2B5EF4-FFF2-40B4-BE49-F238E27FC236}">
                <a16:creationId xmlns:a16="http://schemas.microsoft.com/office/drawing/2014/main" id="{4E47BA4E-B297-3CF5-EA77-73C86EBBAB17}"/>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HEH3. To what extent do you believe that these problems in your home have negatively impacted your physical or mental health or wellbeing? Base: Those who have experienced an issue in their home in the last year </a:t>
            </a:r>
          </a:p>
        </p:txBody>
      </p:sp>
      <p:sp>
        <p:nvSpPr>
          <p:cNvPr id="16" name="Slide Number Placeholder 4">
            <a:extLst>
              <a:ext uri="{FF2B5EF4-FFF2-40B4-BE49-F238E27FC236}">
                <a16:creationId xmlns:a16="http://schemas.microsoft.com/office/drawing/2014/main" id="{CE222B41-E517-3522-47EA-06672FCE20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884649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43527C4-72DA-A1F6-AE62-A69AF121E334}"/>
              </a:ext>
              <a:ext uri="{C183D7F6-B498-43B3-948B-1728B52AA6E4}">
                <adec:decorative xmlns:adec="http://schemas.microsoft.com/office/drawing/2017/decorative" val="0"/>
              </a:ext>
            </a:extLst>
          </p:cNvPr>
          <p:cNvSpPr txBox="1">
            <a:spLocks noGrp="1"/>
          </p:cNvSpPr>
          <p:nvPr>
            <p:ph type="title" idx="4294967295"/>
          </p:nvPr>
        </p:nvSpPr>
        <p:spPr>
          <a:xfrm>
            <a:off x="226088" y="108609"/>
            <a:ext cx="11810215"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00000"/>
              </a:lnSpc>
              <a:spcBef>
                <a:spcPts val="0"/>
              </a:spcBef>
              <a:defRPr/>
            </a:pPr>
            <a:r>
              <a:rPr lang="en-GB" sz="1800" b="1">
                <a:solidFill>
                  <a:schemeClr val="tx1">
                    <a:lumMod val="65000"/>
                    <a:lumOff val="35000"/>
                  </a:schemeClr>
                </a:solidFill>
                <a:latin typeface="Arial"/>
                <a:ea typeface="+mn-ea"/>
                <a:cs typeface="+mn-cs"/>
              </a:rPr>
              <a:t>A fifth of those whose health has been negatively impacted by problems in their home </a:t>
            </a:r>
            <a:r>
              <a:rPr lang="en-GB" sz="1800" b="1">
                <a:solidFill>
                  <a:srgbClr val="009690"/>
                </a:solidFill>
                <a:latin typeface="Arial"/>
                <a:ea typeface="+mn-ea"/>
                <a:cs typeface="+mn-cs"/>
              </a:rPr>
              <a:t>have raised this with a GP</a:t>
            </a:r>
            <a:r>
              <a:rPr lang="en-GB" sz="1800" b="1">
                <a:solidFill>
                  <a:schemeClr val="tx1">
                    <a:lumMod val="65000"/>
                    <a:lumOff val="35000"/>
                  </a:schemeClr>
                </a:solidFill>
                <a:latin typeface="Arial"/>
                <a:ea typeface="+mn-ea"/>
                <a:cs typeface="+mn-cs"/>
              </a:rPr>
              <a:t>.</a:t>
            </a:r>
            <a:r>
              <a:rPr lang="en-GB" sz="1800" b="1">
                <a:solidFill>
                  <a:srgbClr val="009690"/>
                </a:solidFill>
                <a:latin typeface="Arial"/>
                <a:ea typeface="+mn-ea"/>
                <a:cs typeface="+mn-cs"/>
              </a:rPr>
              <a:t> </a:t>
            </a:r>
            <a:r>
              <a:rPr lang="en-GB" sz="1800" b="1">
                <a:solidFill>
                  <a:schemeClr val="tx1">
                    <a:lumMod val="65000"/>
                    <a:lumOff val="35000"/>
                  </a:schemeClr>
                </a:solidFill>
                <a:latin typeface="Arial"/>
                <a:ea typeface="+mn-ea"/>
                <a:cs typeface="+mn-cs"/>
              </a:rPr>
              <a:t>The likelihood of raising things with a GP increases in some situations – e.g. those with homes not meeting accessibility needs (and those worried about losing their home)</a:t>
            </a:r>
          </a:p>
        </p:txBody>
      </p:sp>
      <p:sp>
        <p:nvSpPr>
          <p:cNvPr id="2" name="TextBox 1">
            <a:extLst>
              <a:ext uri="{FF2B5EF4-FFF2-40B4-BE49-F238E27FC236}">
                <a16:creationId xmlns:a16="http://schemas.microsoft.com/office/drawing/2014/main" id="{175E33B9-5E5E-4CFC-58F3-3C157B223FF2}"/>
              </a:ext>
              <a:ext uri="{C183D7F6-B498-43B3-948B-1728B52AA6E4}">
                <adec:decorative xmlns:adec="http://schemas.microsoft.com/office/drawing/2017/decorative" val="0"/>
              </a:ext>
            </a:extLst>
          </p:cNvPr>
          <p:cNvSpPr txBox="1"/>
          <p:nvPr/>
        </p:nvSpPr>
        <p:spPr>
          <a:xfrm>
            <a:off x="1686100" y="1229420"/>
            <a:ext cx="3675105"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Have you raised issues with a GP?</a:t>
            </a:r>
          </a:p>
        </p:txBody>
      </p:sp>
      <p:graphicFrame>
        <p:nvGraphicFramePr>
          <p:cNvPr id="3" name="Chart 2" descr="A pie chart showing who has raised issues with a GP if they have had their health impacted by issues in their home. 22% have raised issues with a GP. ">
            <a:extLst>
              <a:ext uri="{FF2B5EF4-FFF2-40B4-BE49-F238E27FC236}">
                <a16:creationId xmlns:a16="http://schemas.microsoft.com/office/drawing/2014/main" id="{90F2734B-3956-D5DE-C876-005D53CAF9E3}"/>
              </a:ext>
            </a:extLst>
          </p:cNvPr>
          <p:cNvGraphicFramePr/>
          <p:nvPr>
            <p:extLst>
              <p:ext uri="{D42A27DB-BD31-4B8C-83A1-F6EECF244321}">
                <p14:modId xmlns:p14="http://schemas.microsoft.com/office/powerpoint/2010/main" val="375525887"/>
              </p:ext>
            </p:extLst>
          </p:nvPr>
        </p:nvGraphicFramePr>
        <p:xfrm>
          <a:off x="1063756" y="1499707"/>
          <a:ext cx="4919794" cy="274817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Placeholder 7">
            <a:extLst>
              <a:ext uri="{FF2B5EF4-FFF2-40B4-BE49-F238E27FC236}">
                <a16:creationId xmlns:a16="http://schemas.microsoft.com/office/drawing/2014/main" id="{4E658B65-F9A7-B138-3C8D-21CE4C75C28F}"/>
              </a:ext>
            </a:extLst>
          </p:cNvPr>
          <p:cNvSpPr txBox="1">
            <a:spLocks/>
          </p:cNvSpPr>
          <p:nvPr/>
        </p:nvSpPr>
        <p:spPr>
          <a:xfrm>
            <a:off x="1191236" y="4274784"/>
            <a:ext cx="4715999" cy="560101"/>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prstClr val="white"/>
                </a:solidFill>
                <a:effectLst/>
                <a:uLnTx/>
                <a:uFillTx/>
                <a:latin typeface="Arial" panose="020B0604020202020204"/>
                <a:ea typeface="+mn-ea"/>
                <a:cs typeface="+mn-cs"/>
              </a:rPr>
              <a:t>Those significantly </a:t>
            </a:r>
            <a:r>
              <a:rPr lang="en-GB" sz="1200">
                <a:solidFill>
                  <a:prstClr val="white"/>
                </a:solidFill>
                <a:latin typeface="Arial" panose="020B0604020202020204"/>
              </a:rPr>
              <a:t>more</a:t>
            </a:r>
            <a:r>
              <a:rPr kumimoji="0" lang="en-GB" sz="1200" b="1" i="0" u="none" strike="noStrike" kern="1200" cap="none" spc="0" normalizeH="0" baseline="0" noProof="0">
                <a:ln>
                  <a:noFill/>
                </a:ln>
                <a:solidFill>
                  <a:prstClr val="white"/>
                </a:solidFill>
                <a:effectLst/>
                <a:uLnTx/>
                <a:uFillTx/>
                <a:latin typeface="Arial" panose="020B0604020202020204"/>
                <a:ea typeface="+mn-ea"/>
                <a:cs typeface="+mn-cs"/>
              </a:rPr>
              <a:t> likely to not have raised a housing issue negatively impacting their health with a GP, compared to the GM average (74%):</a:t>
            </a:r>
            <a:endParaRPr kumimoji="0" lang="en-GB" sz="1100" b="1" i="0" u="none" strike="noStrike" kern="1200" cap="none" spc="0" normalizeH="0" baseline="0" noProof="0">
              <a:ln>
                <a:noFill/>
              </a:ln>
              <a:solidFill>
                <a:srgbClr val="FFFFFF"/>
              </a:solidFill>
              <a:effectLst/>
              <a:uLnTx/>
              <a:uFillTx/>
              <a:latin typeface="Arial"/>
              <a:ea typeface="+mn-ea"/>
              <a:cs typeface="+mn-cs"/>
            </a:endParaRPr>
          </a:p>
        </p:txBody>
      </p:sp>
      <p:sp>
        <p:nvSpPr>
          <p:cNvPr id="8" name="Text Placeholder 4">
            <a:extLst>
              <a:ext uri="{FF2B5EF4-FFF2-40B4-BE49-F238E27FC236}">
                <a16:creationId xmlns:a16="http://schemas.microsoft.com/office/drawing/2014/main" id="{5184428F-1EF3-8C1E-F1B4-31A2CCE77CFE}"/>
              </a:ext>
            </a:extLst>
          </p:cNvPr>
          <p:cNvSpPr txBox="1">
            <a:spLocks/>
          </p:cNvSpPr>
          <p:nvPr/>
        </p:nvSpPr>
        <p:spPr>
          <a:xfrm>
            <a:off x="1191236" y="4834885"/>
            <a:ext cx="4715999" cy="1334306"/>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a:cs typeface="Arial"/>
              </a:rPr>
              <a:t>Demographics: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a:cs typeface="Arial"/>
              </a:rPr>
              <a:t>Those aged 65 and over (90%)</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a:cs typeface="Arial"/>
              </a:rPr>
              <a:t>Individual and/or family circumstance:</a:t>
            </a:r>
            <a:endParaRPr lang="en-GB" sz="1200" b="1" i="0" u="none" strike="noStrike" kern="1200" cap="none" spc="0" normalizeH="0" baseline="0" noProof="0">
              <a:ln>
                <a:noFill/>
              </a:ln>
              <a:solidFill>
                <a:srgbClr val="009690"/>
              </a:solidFill>
              <a:effectLst/>
              <a:uLnTx/>
              <a:uFillTx/>
              <a:latin typeface="Arial"/>
              <a:cs typeface="Arial"/>
            </a:endParaRPr>
          </a:p>
          <a:p>
            <a:pPr>
              <a:spcAft>
                <a:spcPts val="200"/>
              </a:spcAft>
              <a:defRPr/>
            </a:pPr>
            <a:r>
              <a:rPr lang="en-GB" sz="1200">
                <a:solidFill>
                  <a:srgbClr val="5C5B5A"/>
                </a:solidFill>
                <a:latin typeface="Arial" panose="020B0604020202020204" pitchFamily="34" charset="0"/>
                <a:cs typeface="Arial" panose="020B0604020202020204" pitchFamily="34" charset="0"/>
              </a:rPr>
              <a:t>Those who are retired (88%)</a:t>
            </a:r>
          </a:p>
          <a:p>
            <a:pPr>
              <a:spcAft>
                <a:spcPts val="200"/>
              </a:spcAft>
              <a:defRPr/>
            </a:pPr>
            <a:r>
              <a:rPr lang="en-GB" sz="1200">
                <a:solidFill>
                  <a:srgbClr val="5C5B5A"/>
                </a:solidFill>
                <a:latin typeface="Arial" panose="020B0604020202020204" pitchFamily="34" charset="0"/>
                <a:cs typeface="Arial" panose="020B0604020202020204" pitchFamily="34" charset="0"/>
              </a:rPr>
              <a:t>Those earning over £52,000 (84%)</a:t>
            </a:r>
          </a:p>
          <a:p>
            <a:pPr>
              <a:spcAft>
                <a:spcPts val="200"/>
              </a:spcAft>
              <a:defRPr/>
            </a:pPr>
            <a:r>
              <a:rPr lang="en-GB" sz="1200">
                <a:solidFill>
                  <a:srgbClr val="5C5B5A"/>
                </a:solidFill>
                <a:latin typeface="Arial" panose="020B0604020202020204" pitchFamily="34" charset="0"/>
                <a:cs typeface="Arial" panose="020B0604020202020204" pitchFamily="34" charset="0"/>
              </a:rPr>
              <a:t>Home owners (79%)</a:t>
            </a: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B1E406EA-86B9-3027-D4E6-1396D6EC9EF0}"/>
              </a:ext>
            </a:extLst>
          </p:cNvPr>
          <p:cNvGraphicFramePr>
            <a:graphicFrameLocks noGrp="1"/>
          </p:cNvGraphicFramePr>
          <p:nvPr>
            <p:extLst>
              <p:ext uri="{D42A27DB-BD31-4B8C-83A1-F6EECF244321}">
                <p14:modId xmlns:p14="http://schemas.microsoft.com/office/powerpoint/2010/main" val="4282697309"/>
              </p:ext>
            </p:extLst>
          </p:nvPr>
        </p:nvGraphicFramePr>
        <p:xfrm>
          <a:off x="6864072" y="1275855"/>
          <a:ext cx="4716000" cy="4981370"/>
        </p:xfrm>
        <a:graphic>
          <a:graphicData uri="http://schemas.openxmlformats.org/drawingml/2006/table">
            <a:tbl>
              <a:tblPr firstRow="1" bandRow="1">
                <a:tableStyleId>{5C22544A-7EE6-4342-B048-85BDC9FD1C3A}</a:tableStyleId>
              </a:tblPr>
              <a:tblGrid>
                <a:gridCol w="2268000">
                  <a:extLst>
                    <a:ext uri="{9D8B030D-6E8A-4147-A177-3AD203B41FA5}">
                      <a16:colId xmlns:a16="http://schemas.microsoft.com/office/drawing/2014/main" val="3254550036"/>
                    </a:ext>
                  </a:extLst>
                </a:gridCol>
                <a:gridCol w="1224000">
                  <a:extLst>
                    <a:ext uri="{9D8B030D-6E8A-4147-A177-3AD203B41FA5}">
                      <a16:colId xmlns:a16="http://schemas.microsoft.com/office/drawing/2014/main" val="1092298969"/>
                    </a:ext>
                  </a:extLst>
                </a:gridCol>
                <a:gridCol w="1224000">
                  <a:extLst>
                    <a:ext uri="{9D8B030D-6E8A-4147-A177-3AD203B41FA5}">
                      <a16:colId xmlns:a16="http://schemas.microsoft.com/office/drawing/2014/main" val="3637402078"/>
                    </a:ext>
                  </a:extLst>
                </a:gridCol>
              </a:tblGrid>
              <a:tr h="697660">
                <a:tc>
                  <a:txBody>
                    <a:bodyPr/>
                    <a:lstStyle/>
                    <a:p>
                      <a:pPr algn="ctr"/>
                      <a:endParaRPr kumimoji="0" lang="en-GB" sz="1200" b="1" i="0" u="none" strike="noStrike" kern="1200" cap="none" spc="0" normalizeH="0" baseline="0">
                        <a:ln>
                          <a:noFill/>
                        </a:ln>
                        <a:solidFill>
                          <a:srgbClr val="5C5B5A"/>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fontAlgn="b"/>
                      <a:r>
                        <a:rPr lang="en-GB" sz="1200" b="1" i="0" u="none" strike="noStrike" kern="1200">
                          <a:solidFill>
                            <a:srgbClr val="5C5B5A"/>
                          </a:solidFill>
                          <a:effectLst/>
                          <a:latin typeface="Arial" panose="020B0604020202020204" pitchFamily="34" charset="0"/>
                          <a:ea typeface="+mn-ea"/>
                          <a:cs typeface="+mn-cs"/>
                        </a:rPr>
                        <a:t>Impacted negatively (small/large impact)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algn="ctr" fontAlgn="b"/>
                      <a:r>
                        <a:rPr lang="en-GB" sz="1200" b="1" i="0" u="none" strike="noStrike" kern="1200">
                          <a:solidFill>
                            <a:srgbClr val="5C5B5A"/>
                          </a:solidFill>
                          <a:effectLst/>
                          <a:latin typeface="Arial" panose="020B0604020202020204" pitchFamily="34" charset="0"/>
                          <a:ea typeface="+mn-ea"/>
                          <a:cs typeface="+mn-cs"/>
                        </a:rPr>
                        <a:t>Proportion impacted who raised issue with a GP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3482566000"/>
                  </a:ext>
                </a:extLst>
              </a:tr>
              <a:tr h="424223">
                <a:tc>
                  <a:txBody>
                    <a:bodyPr/>
                    <a:lstStyle/>
                    <a:p>
                      <a:pPr algn="ctr" rtl="0" fontAlgn="ctr"/>
                      <a:r>
                        <a:rPr lang="en-GB" sz="1200" b="1" i="0" u="none" strike="noStrike">
                          <a:solidFill>
                            <a:schemeClr val="tx1"/>
                          </a:solidFill>
                          <a:effectLst/>
                          <a:latin typeface="Arial" panose="020B0604020202020204" pitchFamily="34" charset="0"/>
                        </a:rPr>
                        <a:t>Net: Any problem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977127"/>
                  </a:ext>
                </a:extLst>
              </a:tr>
              <a:tr h="424223">
                <a:tc>
                  <a:txBody>
                    <a:bodyPr/>
                    <a:lstStyle/>
                    <a:p>
                      <a:pPr algn="ctr" rtl="0" fontAlgn="ctr"/>
                      <a:r>
                        <a:rPr lang="en-GB" sz="1200" b="1" i="0" u="none" strike="noStrike">
                          <a:solidFill>
                            <a:schemeClr val="tx1"/>
                          </a:solidFill>
                          <a:effectLst/>
                          <a:latin typeface="Arial" panose="020B0604020202020204" pitchFamily="34" charset="0"/>
                        </a:rPr>
                        <a:t>My home not meeting accessibility needs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4320035"/>
                  </a:ext>
                </a:extLst>
              </a:tr>
              <a:tr h="424223">
                <a:tc>
                  <a:txBody>
                    <a:bodyPr/>
                    <a:lstStyle/>
                    <a:p>
                      <a:pPr algn="ctr" rtl="0" fontAlgn="ctr"/>
                      <a:r>
                        <a:rPr lang="en-GB" sz="1200" b="1" i="0" u="none" strike="noStrike">
                          <a:solidFill>
                            <a:schemeClr val="tx1"/>
                          </a:solidFill>
                          <a:effectLst/>
                          <a:latin typeface="Arial" panose="020B0604020202020204" pitchFamily="34" charset="0"/>
                        </a:rPr>
                        <a:t>Fear of losing my home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85%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8682088"/>
                  </a:ext>
                </a:extLst>
              </a:tr>
              <a:tr h="424223">
                <a:tc>
                  <a:txBody>
                    <a:bodyPr/>
                    <a:lstStyle/>
                    <a:p>
                      <a:pPr algn="ctr" rtl="0" fontAlgn="ctr"/>
                      <a:r>
                        <a:rPr lang="en-GB" sz="1200" b="1" i="0" u="none" strike="noStrike">
                          <a:solidFill>
                            <a:schemeClr val="tx1"/>
                          </a:solidFill>
                          <a:effectLst/>
                          <a:latin typeface="Arial" panose="020B0604020202020204" pitchFamily="34" charset="0"/>
                        </a:rPr>
                        <a:t>Broken electrics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3357088"/>
                  </a:ext>
                </a:extLst>
              </a:tr>
              <a:tr h="424223">
                <a:tc>
                  <a:txBody>
                    <a:bodyPr/>
                    <a:lstStyle/>
                    <a:p>
                      <a:pPr algn="ctr" rtl="0" fontAlgn="ctr"/>
                      <a:r>
                        <a:rPr lang="en-GB" sz="1200" b="1" i="0" u="none" strike="noStrike">
                          <a:solidFill>
                            <a:schemeClr val="tx1"/>
                          </a:solidFill>
                          <a:effectLst/>
                          <a:latin typeface="Arial" panose="020B0604020202020204" pitchFamily="34" charset="0"/>
                        </a:rPr>
                        <a:t>Broken windows / doors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3548978"/>
                  </a:ext>
                </a:extLst>
              </a:tr>
              <a:tr h="424223">
                <a:tc>
                  <a:txBody>
                    <a:bodyPr/>
                    <a:lstStyle/>
                    <a:p>
                      <a:pPr algn="ctr" rtl="0" fontAlgn="ctr"/>
                      <a:r>
                        <a:rPr lang="en-GB" sz="1200" b="1" i="0" u="none" strike="noStrike">
                          <a:solidFill>
                            <a:schemeClr val="tx1"/>
                          </a:solidFill>
                          <a:effectLst/>
                          <a:latin typeface="Arial" panose="020B0604020202020204" pitchFamily="34" charset="0"/>
                        </a:rPr>
                        <a:t>Gas, electricity or water supply problems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6879694"/>
                  </a:ext>
                </a:extLst>
              </a:tr>
              <a:tr h="424223">
                <a:tc>
                  <a:txBody>
                    <a:bodyPr/>
                    <a:lstStyle/>
                    <a:p>
                      <a:pPr algn="ctr" rtl="0" fontAlgn="ctr"/>
                      <a:r>
                        <a:rPr lang="en-GB" sz="1200" b="1" i="0" u="none" strike="noStrike">
                          <a:solidFill>
                            <a:schemeClr val="tx1"/>
                          </a:solidFill>
                          <a:effectLst/>
                          <a:latin typeface="Arial" panose="020B0604020202020204" pitchFamily="34" charset="0"/>
                        </a:rPr>
                        <a:t>Pest infestation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6479834"/>
                  </a:ext>
                </a:extLst>
              </a:tr>
              <a:tr h="424223">
                <a:tc>
                  <a:txBody>
                    <a:bodyPr/>
                    <a:lstStyle/>
                    <a:p>
                      <a:pPr algn="ctr" rtl="0" fontAlgn="ctr"/>
                      <a:r>
                        <a:rPr lang="en-GB" sz="1200" b="1" i="0" u="none" strike="noStrike">
                          <a:solidFill>
                            <a:schemeClr val="tx1"/>
                          </a:solidFill>
                          <a:effectLst/>
                          <a:latin typeface="Arial" panose="020B0604020202020204" pitchFamily="34" charset="0"/>
                        </a:rPr>
                        <a:t>Broken boiler / heating / hot water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556952"/>
                  </a:ext>
                </a:extLst>
              </a:tr>
              <a:tr h="424223">
                <a:tc>
                  <a:txBody>
                    <a:bodyPr/>
                    <a:lstStyle/>
                    <a:p>
                      <a:pPr algn="ctr" rtl="0" fontAlgn="ctr"/>
                      <a:r>
                        <a:rPr lang="en-GB" sz="1200" b="1" i="0" u="none" strike="noStrike">
                          <a:solidFill>
                            <a:schemeClr val="tx1"/>
                          </a:solidFill>
                          <a:effectLst/>
                          <a:latin typeface="Arial" panose="020B0604020202020204" pitchFamily="34" charset="0"/>
                        </a:rPr>
                        <a:t>Poor / missing home insulation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5356446"/>
                  </a:ext>
                </a:extLst>
              </a:tr>
              <a:tr h="424223">
                <a:tc>
                  <a:txBody>
                    <a:bodyPr/>
                    <a:lstStyle/>
                    <a:p>
                      <a:pPr algn="ctr" rtl="0" fontAlgn="ctr"/>
                      <a:r>
                        <a:rPr lang="en-GB" sz="1200" b="1" i="0" u="none" strike="noStrike">
                          <a:solidFill>
                            <a:schemeClr val="tx1"/>
                          </a:solidFill>
                          <a:effectLst/>
                          <a:latin typeface="Arial" panose="020B0604020202020204" pitchFamily="34" charset="0"/>
                        </a:rPr>
                        <a:t>Damp / mould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pPr marL="0" algn="ctr" defTabSz="914400" rtl="0" eaLnBrk="1" fontAlgn="ctr" latinLnBrk="0" hangingPunct="1"/>
                      <a:r>
                        <a:rPr lang="en-GB" sz="1400" b="0" i="0" u="none" strike="noStrike" kern="1200">
                          <a:solidFill>
                            <a:srgbClr val="5C5B5A"/>
                          </a:solidFill>
                          <a:effectLst/>
                          <a:latin typeface="Arial" panose="020B0604020202020204" pitchFamily="34" charset="0"/>
                          <a:ea typeface="+mn-ea"/>
                          <a:cs typeface="+mn-cs"/>
                        </a:rPr>
                        <a:t>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1" i="0" u="none" strike="noStrike" kern="1200">
                          <a:solidFill>
                            <a:srgbClr val="5C5B5A"/>
                          </a:solidFill>
                          <a:effectLst/>
                          <a:latin typeface="Arial" panose="020B0604020202020204" pitchFamily="34" charset="0"/>
                          <a:ea typeface="+mn-ea"/>
                          <a:cs typeface="+mn-cs"/>
                        </a:rPr>
                        <a:t>24%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9979668"/>
                  </a:ext>
                </a:extLst>
              </a:tr>
            </a:tbl>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HEH3A. You’ve told us the problems in your home have negatively impacted your physical or mental health or wellbeing. Have you raised concerns with a GP? Base: Those whose health is being negatively impacted by problems in the home (1242)</a:t>
            </a: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434227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sz="4400" b="1">
                <a:latin typeface="Arial" panose="020B0604020202020204" pitchFamily="34" charset="0"/>
                <a:cs typeface="Arial" panose="020B0604020202020204" pitchFamily="34" charset="0"/>
              </a:rPr>
              <a:t>Your local area</a:t>
            </a: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4272453453"/>
              </p:ext>
            </p:extLst>
          </p:nvPr>
        </p:nvGraphicFramePr>
        <p:xfrm>
          <a:off x="590400" y="3718800"/>
          <a:ext cx="4922633" cy="86136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a:cs typeface="Arial"/>
                        </a:rPr>
                        <a:t>35</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Your local area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36</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Your local area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u="sng">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37-46</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3472078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Your local area –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4047903"/>
          </a:xfrm>
          <a:prstGeom prst="rect">
            <a:avLst/>
          </a:prstGeom>
          <a:noFill/>
        </p:spPr>
        <p:txBody>
          <a:bodyPr wrap="square" lIns="91440" tIns="45720" rIns="91440" bIns="45720" rtlCol="0" anchor="t">
            <a:spAutoFit/>
          </a:bodyPr>
          <a:lstStyle/>
          <a:p>
            <a:pPr>
              <a:lnSpc>
                <a:spcPct val="113999"/>
              </a:lnSpc>
              <a:spcAft>
                <a:spcPts val="1400"/>
              </a:spcAft>
            </a:pPr>
            <a:r>
              <a:rPr lang="en-GB" sz="1400" dirty="0">
                <a:solidFill>
                  <a:schemeClr val="bg1"/>
                </a:solidFill>
                <a:latin typeface="Arial"/>
                <a:cs typeface="Arial"/>
              </a:rPr>
              <a:t>The February 2024 Residents' Survey includes, for the sixth time, a number of questions to explore residents' experiences of their local area, along with their sense of community, local pride and belonging. In this wave, the survey continues to consolidate our understanding. The questions have been included to explore how this kind of data may be able to inform local monitoring and evaluation of pride in place and life chances interventions (including through the UK Shared Prosperity Fund to invest in, and empower local communities), as one part of a wider approach.</a:t>
            </a:r>
            <a:endParaRPr lang="en-GB" dirty="0">
              <a:solidFill>
                <a:schemeClr val="bg1"/>
              </a:solidFill>
            </a:endParaRPr>
          </a:p>
          <a:p>
            <a:pPr>
              <a:lnSpc>
                <a:spcPct val="114000"/>
              </a:lnSpc>
              <a:spcAft>
                <a:spcPts val="1400"/>
              </a:spcAft>
            </a:pPr>
            <a:r>
              <a:rPr lang="en-GB" sz="1400" dirty="0">
                <a:solidFill>
                  <a:schemeClr val="bg1"/>
                </a:solidFill>
                <a:latin typeface="Arial"/>
                <a:cs typeface="Arial"/>
              </a:rPr>
              <a:t>As questions on local area have been asked across multiple surveys, we have tracked data over time. We have also merged data where possible, meaning that the sample is larger and more robust and greater analysis of sub-groups is possible. Questions within this section use a merged sample from the results from surveys 9, 10 and 11. </a:t>
            </a:r>
          </a:p>
          <a:p>
            <a:pPr>
              <a:lnSpc>
                <a:spcPct val="114000"/>
              </a:lnSpc>
              <a:spcAft>
                <a:spcPts val="1400"/>
              </a:spcAft>
            </a:pPr>
            <a:r>
              <a:rPr lang="en-GB" sz="1400" dirty="0">
                <a:solidFill>
                  <a:schemeClr val="bg1"/>
                </a:solidFill>
                <a:latin typeface="Arial"/>
                <a:cs typeface="Arial"/>
              </a:rPr>
              <a:t>Benchmarks, where included, reflect October 2021-September 2022 England figures from the DCMS' Community Life Survey*. The DCMS survey is conducted through self-completion, either online or on a paper questionnaire. This is comparable with the Residents’ Survey, which is either self-conducted online or through a telephone interview. </a:t>
            </a:r>
            <a:endParaRPr lang="en-GB" sz="1550" b="1" dirty="0">
              <a:solidFill>
                <a:schemeClr val="bg1"/>
              </a:solidFill>
              <a:cs typeface="Calibri" panose="020F0502020204030204"/>
            </a:endParaRPr>
          </a:p>
          <a:p>
            <a:endParaRPr lang="en-GB" sz="1550" b="1" dirty="0">
              <a:solidFill>
                <a:schemeClr val="bg1"/>
              </a:solidFill>
              <a:cs typeface="Calibri" panose="020F0502020204030204"/>
            </a:endParaRPr>
          </a:p>
          <a:p>
            <a:pPr marL="742950" lvl="1" indent="-285750">
              <a:buFont typeface="Arial" panose="020B0604020202020204" pitchFamily="34" charset="0"/>
              <a:buChar char="•"/>
            </a:pPr>
            <a:endParaRPr lang="en-GB" sz="1550" dirty="0">
              <a:solidFill>
                <a:schemeClr val="bg1"/>
              </a:solidFill>
            </a:endParaRPr>
          </a:p>
          <a:p>
            <a:pPr marL="742950" lvl="1" indent="-285750">
              <a:buFont typeface="Arial" panose="020B0604020202020204" pitchFamily="34" charset="0"/>
              <a:buChar char="•"/>
            </a:pPr>
            <a:endParaRPr lang="en-GB" sz="1550" dirty="0">
              <a:solidFill>
                <a:schemeClr val="bg1"/>
              </a:solidFill>
              <a:cs typeface="Calibri" panose="020F0502020204030204"/>
            </a:endParaRPr>
          </a:p>
        </p:txBody>
      </p:sp>
      <p:sp>
        <p:nvSpPr>
          <p:cNvPr id="3" name="Text Placeholder 4">
            <a:extLst>
              <a:ext uri="{FF2B5EF4-FFF2-40B4-BE49-F238E27FC236}">
                <a16:creationId xmlns:a16="http://schemas.microsoft.com/office/drawing/2014/main" id="{F35CD49A-8265-44EC-74BC-15EC5E47D64B}"/>
              </a:ext>
            </a:extLst>
          </p:cNvPr>
          <p:cNvSpPr>
            <a:spLocks noGrp="1"/>
          </p:cNvSpPr>
          <p:nvPr>
            <p:ph type="body" sz="quarter" idx="11"/>
          </p:nvPr>
        </p:nvSpPr>
        <p:spPr>
          <a:xfrm>
            <a:off x="586799" y="6274800"/>
            <a:ext cx="11017826" cy="382588"/>
          </a:xfrm>
        </p:spPr>
        <p:txBody>
          <a:bodyPr vert="horz" lIns="91440" tIns="45720" rIns="91440" bIns="45720" rtlCol="0" anchor="t">
            <a:normAutofit fontScale="85000" lnSpcReduction="20000"/>
          </a:bodyPr>
          <a:lstStyle/>
          <a:p>
            <a:r>
              <a:rPr lang="en-GB" sz="1200" dirty="0">
                <a:latin typeface="Arial"/>
                <a:cs typeface="Arial"/>
              </a:rPr>
              <a:t>*</a:t>
            </a:r>
            <a:r>
              <a:rPr lang="en-GB" sz="1400" dirty="0">
                <a:ea typeface="+mn-lt"/>
                <a:cs typeface="+mn-lt"/>
              </a:rPr>
              <a:t> Comparisons are from the October 2021-September 2022 England figures from the DCMS Community Life Survey 2021/22, full results online</a:t>
            </a:r>
            <a:r>
              <a:rPr lang="en-GB" sz="1400" b="1" dirty="0">
                <a:ea typeface="+mn-lt"/>
                <a:cs typeface="+mn-lt"/>
              </a:rPr>
              <a:t> </a:t>
            </a:r>
            <a:r>
              <a:rPr lang="en-GB" sz="1400" b="1" dirty="0">
                <a:ea typeface="+mn-lt"/>
                <a:cs typeface="+mn-lt"/>
                <a:hlinkClick r:id="rId4">
                  <a:extLst>
                    <a:ext uri="{A12FA001-AC4F-418D-AE19-62706E023703}">
                      <ahyp:hlinkClr xmlns:ahyp="http://schemas.microsoft.com/office/drawing/2018/hyperlinkcolor" val="tx"/>
                    </a:ext>
                  </a:extLst>
                </a:hlinkClick>
              </a:rPr>
              <a:t>here</a:t>
            </a:r>
            <a:r>
              <a:rPr lang="en-GB" sz="1400" b="1" dirty="0">
                <a:ea typeface="+mn-lt"/>
                <a:cs typeface="+mn-lt"/>
              </a:rPr>
              <a:t>.</a:t>
            </a:r>
            <a:r>
              <a:rPr lang="en-GB" sz="1400" dirty="0">
                <a:ea typeface="+mn-lt"/>
                <a:cs typeface="+mn-lt"/>
              </a:rPr>
              <a:t> Wider details on the DCMS survey methodology are available</a:t>
            </a:r>
            <a:r>
              <a:rPr lang="en-GB" sz="1400" b="1" dirty="0">
                <a:ea typeface="+mn-lt"/>
                <a:cs typeface="+mn-lt"/>
              </a:rPr>
              <a:t> </a:t>
            </a:r>
            <a:r>
              <a:rPr lang="en-GB" sz="1400" b="1" dirty="0">
                <a:ea typeface="+mn-lt"/>
                <a:cs typeface="+mn-lt"/>
                <a:hlinkClick r:id="rId5">
                  <a:extLst>
                    <a:ext uri="{A12FA001-AC4F-418D-AE19-62706E023703}">
                      <ahyp:hlinkClr xmlns:ahyp="http://schemas.microsoft.com/office/drawing/2018/hyperlinkcolor" val="tx"/>
                    </a:ext>
                  </a:extLst>
                </a:hlinkClick>
              </a:rPr>
              <a:t>here</a:t>
            </a:r>
            <a:r>
              <a:rPr lang="en-GB" sz="1400" b="1" dirty="0">
                <a:ea typeface="+mn-lt"/>
                <a:cs typeface="+mn-lt"/>
              </a:rPr>
              <a:t>. </a:t>
            </a:r>
            <a:endParaRPr lang="en-GB" sz="1000" b="1" dirty="0">
              <a:latin typeface="Segoe UI"/>
              <a:cs typeface="Segoe UI"/>
            </a:endParaRPr>
          </a:p>
        </p:txBody>
      </p:sp>
    </p:spTree>
    <p:custDataLst>
      <p:tags r:id="rId1"/>
    </p:custDataLst>
    <p:extLst>
      <p:ext uri="{BB962C8B-B14F-4D97-AF65-F5344CB8AC3E}">
        <p14:creationId xmlns:p14="http://schemas.microsoft.com/office/powerpoint/2010/main" val="1813758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11153"/>
            <a:ext cx="10515600" cy="693150"/>
          </a:xfrm>
        </p:spPr>
        <p:txBody>
          <a:bodyPr/>
          <a:lstStyle/>
          <a:p>
            <a:r>
              <a:rPr lang="en-GB">
                <a:latin typeface="Arial"/>
                <a:cs typeface="Arial"/>
              </a:rPr>
              <a:t>Your local area – key findings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723628"/>
            <a:ext cx="11017826" cy="5463034"/>
          </a:xfrm>
          <a:prstGeom prst="rect">
            <a:avLst/>
          </a:prstGeom>
          <a:noFill/>
        </p:spPr>
        <p:txBody>
          <a:bodyPr wrap="square" lIns="91440" tIns="45720" rIns="91440" bIns="45720" rtlCol="0" anchor="t">
            <a:spAutoFit/>
          </a:bodyPr>
          <a:lstStyle/>
          <a:p>
            <a:pPr>
              <a:spcAft>
                <a:spcPts val="500"/>
              </a:spcAft>
            </a:pPr>
            <a:r>
              <a:rPr lang="en-GB" sz="1600" b="1">
                <a:solidFill>
                  <a:schemeClr val="bg1"/>
                </a:solidFill>
                <a:latin typeface="Arial"/>
                <a:cs typeface="Arial"/>
              </a:rPr>
              <a:t>OVERALL SATISFACTION WITH LOCAL AREA</a:t>
            </a:r>
          </a:p>
          <a:p>
            <a:pPr marL="285750" indent="-285750">
              <a:spcAft>
                <a:spcPts val="600"/>
              </a:spcAft>
              <a:buFont typeface="Arial" panose="020B0604020202020204" pitchFamily="34" charset="0"/>
              <a:buChar char="•"/>
            </a:pPr>
            <a:r>
              <a:rPr lang="en-GB" sz="1400">
                <a:solidFill>
                  <a:schemeClr val="bg1"/>
                </a:solidFill>
                <a:latin typeface="Arial"/>
                <a:cs typeface="Arial"/>
              </a:rPr>
              <a:t>7 in 10 (72%) respondents are satisfied with their local area as a place to live, including a quarter (25%) very satisfied</a:t>
            </a:r>
          </a:p>
          <a:p>
            <a:pPr marL="742950" lvl="1" indent="-285750">
              <a:spcAft>
                <a:spcPts val="600"/>
              </a:spcAft>
              <a:buFont typeface="Courier New" panose="02070309020205020404" pitchFamily="49" charset="0"/>
              <a:buChar char="o"/>
            </a:pPr>
            <a:r>
              <a:rPr lang="en-GB" sz="1400">
                <a:solidFill>
                  <a:schemeClr val="bg1"/>
                </a:solidFill>
                <a:latin typeface="Arial"/>
                <a:cs typeface="Arial"/>
              </a:rPr>
              <a:t>Those very satisfied have increased significantly since November (was 21%)</a:t>
            </a:r>
            <a:endParaRPr lang="en-GB">
              <a:solidFill>
                <a:schemeClr val="bg1"/>
              </a:solidFill>
              <a:ea typeface="+mn-lt"/>
              <a:cs typeface="+mn-lt"/>
            </a:endParaRPr>
          </a:p>
          <a:p>
            <a:pPr marL="742950" lvl="1" indent="-285750">
              <a:spcAft>
                <a:spcPts val="600"/>
              </a:spcAft>
              <a:buFont typeface="Courier New" panose="02070309020205020404" pitchFamily="49" charset="0"/>
              <a:buChar char="o"/>
            </a:pPr>
            <a:r>
              <a:rPr lang="en-GB" sz="1400">
                <a:solidFill>
                  <a:schemeClr val="bg1"/>
                </a:solidFill>
                <a:latin typeface="Arial"/>
                <a:cs typeface="Arial"/>
              </a:rPr>
              <a:t>National figures in the Community Life Survey report similar overall satisfaction (76%) but higher ‘very satisfied’ (30%) </a:t>
            </a:r>
          </a:p>
          <a:p>
            <a:pPr marL="285750" indent="-285750">
              <a:spcAft>
                <a:spcPts val="800"/>
              </a:spcAft>
              <a:buFont typeface="Arial" panose="020B0604020202020204" pitchFamily="34" charset="0"/>
              <a:buChar char="•"/>
            </a:pPr>
            <a:r>
              <a:rPr lang="en-GB" sz="1400">
                <a:solidFill>
                  <a:schemeClr val="bg1"/>
                </a:solidFill>
                <a:latin typeface="Arial"/>
                <a:cs typeface="Arial"/>
              </a:rPr>
              <a:t>Three quarters (76%) of respondents would recommend their local area as a place to live, with those who would definitely do so growing significantly since November (30%, was 25%)</a:t>
            </a:r>
            <a:endParaRPr lang="en-GB" sz="800">
              <a:solidFill>
                <a:schemeClr val="bg1"/>
              </a:solidFill>
              <a:latin typeface="Arial"/>
              <a:cs typeface="Arial"/>
            </a:endParaRPr>
          </a:p>
          <a:p>
            <a:pPr>
              <a:spcAft>
                <a:spcPts val="500"/>
              </a:spcAft>
            </a:pPr>
            <a:r>
              <a:rPr lang="en-GB" sz="1600" b="1">
                <a:solidFill>
                  <a:schemeClr val="bg1"/>
                </a:solidFill>
                <a:latin typeface="Arial"/>
                <a:cs typeface="Arial"/>
              </a:rPr>
              <a:t>SATISFACTION WITH SERVICES</a:t>
            </a:r>
          </a:p>
          <a:p>
            <a:pPr marL="285750" indent="-285750">
              <a:spcAft>
                <a:spcPts val="600"/>
              </a:spcAft>
              <a:buFont typeface="Arial" panose="020B0604020202020204" pitchFamily="34" charset="0"/>
              <a:buChar char="•"/>
            </a:pPr>
            <a:r>
              <a:rPr lang="en-GB" sz="1400">
                <a:solidFill>
                  <a:schemeClr val="bg1"/>
                </a:solidFill>
                <a:latin typeface="Arial"/>
                <a:cs typeface="Arial"/>
              </a:rPr>
              <a:t>The proportion of respondents very satisfied with cultural facilities has increased significantly since November (15% cf. 12%)</a:t>
            </a:r>
          </a:p>
          <a:p>
            <a:pPr marL="285750" indent="-285750">
              <a:spcAft>
                <a:spcPts val="600"/>
              </a:spcAft>
              <a:buFont typeface="Arial" panose="020B0604020202020204" pitchFamily="34" charset="0"/>
              <a:buChar char="•"/>
            </a:pPr>
            <a:r>
              <a:rPr lang="en-GB" sz="1400">
                <a:solidFill>
                  <a:schemeClr val="bg1"/>
                </a:solidFill>
                <a:latin typeface="Arial"/>
                <a:cs typeface="Arial"/>
              </a:rPr>
              <a:t>6 in 10 (63%) are satisfied with public transport overall, with highest levels for bus services (55%) and pedestrian areas (46%)</a:t>
            </a:r>
          </a:p>
          <a:p>
            <a:pPr marL="285750" indent="-285750">
              <a:spcAft>
                <a:spcPts val="600"/>
              </a:spcAft>
              <a:buFont typeface="Arial" panose="020B0604020202020204" pitchFamily="34" charset="0"/>
              <a:buChar char="•"/>
            </a:pPr>
            <a:r>
              <a:rPr lang="en-GB" sz="1400">
                <a:solidFill>
                  <a:schemeClr val="bg1"/>
                </a:solidFill>
                <a:latin typeface="Arial"/>
                <a:cs typeface="Arial"/>
              </a:rPr>
              <a:t>6 in 10 (61%) are satisfied with health and care services, a significant rise from November where 56% were satisfied</a:t>
            </a:r>
            <a:endParaRPr lang="en-GB" sz="1400">
              <a:solidFill>
                <a:schemeClr val="bg1"/>
              </a:solidFill>
              <a:latin typeface="Arial" panose="020B0604020202020204" pitchFamily="34" charset="0"/>
              <a:cs typeface="Arial" panose="020B0604020202020204" pitchFamily="34" charset="0"/>
            </a:endParaRPr>
          </a:p>
          <a:p>
            <a:pPr marL="285750" indent="-285750">
              <a:spcAft>
                <a:spcPts val="800"/>
              </a:spcAft>
              <a:buFont typeface="Arial" panose="020B0604020202020204" pitchFamily="34" charset="0"/>
              <a:buChar char="•"/>
            </a:pPr>
            <a:r>
              <a:rPr lang="en-GB" sz="1400">
                <a:solidFill>
                  <a:schemeClr val="bg1"/>
                </a:solidFill>
                <a:latin typeface="Arial"/>
                <a:cs typeface="Arial"/>
              </a:rPr>
              <a:t>Parents’ satisfaction with local schools and colleges has also increased, though not significantly (was 72% in November, now 76%). </a:t>
            </a:r>
            <a:endParaRPr lang="en-GB" sz="1400">
              <a:solidFill>
                <a:schemeClr val="bg1"/>
              </a:solidFill>
              <a:latin typeface="Arial" panose="020B0604020202020204" pitchFamily="34" charset="0"/>
              <a:cs typeface="Arial" panose="020B0604020202020204" pitchFamily="34" charset="0"/>
            </a:endParaRPr>
          </a:p>
          <a:p>
            <a:pPr>
              <a:spcAft>
                <a:spcPts val="500"/>
              </a:spcAft>
            </a:pPr>
            <a:r>
              <a:rPr lang="en-GB" sz="1600" b="1">
                <a:solidFill>
                  <a:schemeClr val="bg1"/>
                </a:solidFill>
                <a:latin typeface="Arial"/>
                <a:cs typeface="Arial"/>
              </a:rPr>
              <a:t>NEIGHBOURHOOD AND COMMUNITY </a:t>
            </a:r>
          </a:p>
          <a:p>
            <a:pPr marL="285750" indent="-285750">
              <a:spcAft>
                <a:spcPts val="600"/>
              </a:spcAft>
              <a:buFont typeface="Arial" panose="020B0604020202020204" pitchFamily="34" charset="0"/>
              <a:buChar char="•"/>
            </a:pPr>
            <a:r>
              <a:rPr lang="en-GB" sz="1400">
                <a:solidFill>
                  <a:schemeClr val="bg1"/>
                </a:solidFill>
                <a:latin typeface="Arial"/>
                <a:cs typeface="Arial"/>
              </a:rPr>
              <a:t>7 in 10 respondents are proud of their local area (69%) and agree it is a place where people look out for each other (69%), with those strongly agreeing the latter having significantly increased since November (18% cf. 14%). </a:t>
            </a:r>
            <a:endParaRPr lang="en-GB" sz="1400">
              <a:solidFill>
                <a:schemeClr val="bg1"/>
              </a:solidFill>
              <a:latin typeface="Arial" panose="020B0604020202020204" pitchFamily="34" charset="0"/>
              <a:cs typeface="Arial" panose="020B0604020202020204" pitchFamily="34" charset="0"/>
            </a:endParaRPr>
          </a:p>
          <a:p>
            <a:pPr marL="285750" indent="-285750">
              <a:spcAft>
                <a:spcPts val="800"/>
              </a:spcAft>
              <a:buFont typeface="Arial" panose="020B0604020202020204" pitchFamily="34" charset="0"/>
              <a:buChar char="•"/>
            </a:pPr>
            <a:r>
              <a:rPr lang="en-GB" sz="1400">
                <a:solidFill>
                  <a:schemeClr val="bg1"/>
                </a:solidFill>
                <a:latin typeface="Arial"/>
                <a:cs typeface="Arial"/>
              </a:rPr>
              <a:t>While the proportion who feel people from different backgrounds get on well together in their area has slightly increased since November (78%, was 72%) this remains lower than the most recently-available figure for the country as a whole (84%)</a:t>
            </a:r>
          </a:p>
          <a:p>
            <a:pPr>
              <a:spcAft>
                <a:spcPts val="500"/>
              </a:spcAft>
            </a:pPr>
            <a:r>
              <a:rPr lang="en-GB" sz="1600" b="1">
                <a:solidFill>
                  <a:schemeClr val="bg1"/>
                </a:solidFill>
                <a:latin typeface="Arial"/>
                <a:cs typeface="Arial"/>
              </a:rPr>
              <a:t>VOLUNTEERING</a:t>
            </a:r>
          </a:p>
          <a:p>
            <a:pPr marL="742950" lvl="1" indent="-285750">
              <a:spcAft>
                <a:spcPts val="600"/>
              </a:spcAft>
              <a:buFont typeface="Arial" panose="020B0604020202020204" pitchFamily="34" charset="0"/>
              <a:buChar char="•"/>
            </a:pPr>
            <a:r>
              <a:rPr lang="en-GB" sz="1400">
                <a:solidFill>
                  <a:schemeClr val="bg1"/>
                </a:solidFill>
                <a:latin typeface="Arial"/>
                <a:cs typeface="Arial"/>
              </a:rPr>
              <a:t>A third (34%) of respondents have volunteered in the last year, with 16% doing so at least once a week</a:t>
            </a:r>
          </a:p>
          <a:p>
            <a:pPr marL="1200150" lvl="2" indent="-285750">
              <a:spcAft>
                <a:spcPts val="600"/>
              </a:spcAft>
              <a:buFont typeface="Courier New" panose="02070309020205020404" pitchFamily="49" charset="0"/>
              <a:buChar char="o"/>
            </a:pPr>
            <a:r>
              <a:rPr lang="en-GB" sz="1400">
                <a:solidFill>
                  <a:schemeClr val="bg1"/>
                </a:solidFill>
                <a:latin typeface="Arial"/>
                <a:cs typeface="Arial"/>
              </a:rPr>
              <a:t>Volunteering is more frequent among those with learning disabilities, aged 16-24 and in racially </a:t>
            </a:r>
            <a:r>
              <a:rPr lang="en-GB" sz="1400" err="1">
                <a:solidFill>
                  <a:schemeClr val="bg1"/>
                </a:solidFill>
                <a:latin typeface="Arial"/>
                <a:cs typeface="Arial"/>
              </a:rPr>
              <a:t>minoritised</a:t>
            </a:r>
            <a:r>
              <a:rPr lang="en-GB" sz="1400">
                <a:solidFill>
                  <a:schemeClr val="bg1"/>
                </a:solidFill>
                <a:latin typeface="Arial"/>
                <a:cs typeface="Arial"/>
              </a:rPr>
              <a:t> groups.</a:t>
            </a:r>
          </a:p>
        </p:txBody>
      </p:sp>
      <p:sp>
        <p:nvSpPr>
          <p:cNvPr id="5" name="Text Placeholder 4">
            <a:extLst>
              <a:ext uri="{FF2B5EF4-FFF2-40B4-BE49-F238E27FC236}">
                <a16:creationId xmlns:a16="http://schemas.microsoft.com/office/drawing/2014/main" id="{93E2A203-5A15-40F7-BBF9-CC7594468C43}"/>
              </a:ext>
            </a:extLst>
          </p:cNvPr>
          <p:cNvSpPr>
            <a:spLocks noGrp="1"/>
          </p:cNvSpPr>
          <p:nvPr>
            <p:ph type="body" sz="quarter" idx="11"/>
          </p:nvPr>
        </p:nvSpPr>
        <p:spPr>
          <a:xfrm>
            <a:off x="586799" y="6366344"/>
            <a:ext cx="11017826" cy="635430"/>
          </a:xfrm>
        </p:spPr>
        <p:txBody>
          <a:bodyPr>
            <a:noAutofit/>
          </a:bodyPr>
          <a:lstStyle/>
          <a:p>
            <a:r>
              <a:rPr lang="en-GB" sz="1000">
                <a:solidFill>
                  <a:schemeClr val="bg1"/>
                </a:solidFill>
                <a:latin typeface="Arial" panose="020B0604020202020204" pitchFamily="34" charset="0"/>
                <a:ea typeface="+mn-lt"/>
                <a:cs typeface="Arial" panose="020B0604020202020204" pitchFamily="34" charset="0"/>
              </a:rPr>
              <a:t>* Comparisons are from the October 2021-September 2022 England figures from the DCMS Community Life Survey</a:t>
            </a:r>
          </a:p>
        </p:txBody>
      </p:sp>
    </p:spTree>
    <p:custDataLst>
      <p:tags r:id="rId1"/>
    </p:custDataLst>
    <p:extLst>
      <p:ext uri="{BB962C8B-B14F-4D97-AF65-F5344CB8AC3E}">
        <p14:creationId xmlns:p14="http://schemas.microsoft.com/office/powerpoint/2010/main" val="647659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670166" cy="830997"/>
          </a:xfrm>
        </p:spPr>
        <p:txBody>
          <a:bodyPr vert="horz" wrap="square" lIns="0" tIns="0" rIns="0" bIns="0" rtlCol="0" anchor="t" anchorCtr="0">
            <a:spAutoFit/>
          </a:bodyPr>
          <a:lstStyle/>
          <a:p>
            <a:pPr>
              <a:lnSpc>
                <a:spcPct val="100000"/>
              </a:lnSpc>
            </a:pPr>
            <a:r>
              <a:rPr lang="en-GB" sz="1800" b="1" dirty="0">
                <a:solidFill>
                  <a:schemeClr val="tx1">
                    <a:lumMod val="65000"/>
                    <a:lumOff val="35000"/>
                  </a:schemeClr>
                </a:solidFill>
                <a:latin typeface="Arial" panose="020B0604020202020204" pitchFamily="34" charset="0"/>
                <a:cs typeface="Arial" panose="020B0604020202020204" pitchFamily="34" charset="0"/>
              </a:rPr>
              <a:t>7 in 10 respondents are </a:t>
            </a:r>
            <a:r>
              <a:rPr lang="en-GB" sz="1800" b="1" dirty="0">
                <a:solidFill>
                  <a:srgbClr val="388A8C"/>
                </a:solidFill>
                <a:latin typeface="Arial" panose="020B0604020202020204" pitchFamily="34" charset="0"/>
                <a:cs typeface="Arial" panose="020B0604020202020204" pitchFamily="34" charset="0"/>
              </a:rPr>
              <a:t>satisfied with their local area </a:t>
            </a:r>
            <a:r>
              <a:rPr lang="en-GB" sz="1800" b="1" dirty="0">
                <a:solidFill>
                  <a:schemeClr val="tx1">
                    <a:lumMod val="65000"/>
                    <a:lumOff val="35000"/>
                  </a:schemeClr>
                </a:solidFill>
                <a:latin typeface="Arial" panose="020B0604020202020204" pitchFamily="34" charset="0"/>
                <a:cs typeface="Arial" panose="020B0604020202020204" pitchFamily="34" charset="0"/>
              </a:rPr>
              <a:t>as a place to live. This continues to be similar to the England average. While those in GM who are very satisfied has increased since November, it remains lower than the national figure.</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929186" y="978307"/>
            <a:ext cx="340990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a:ln>
                  <a:noFill/>
                </a:ln>
                <a:solidFill>
                  <a:srgbClr val="5C5B5A"/>
                </a:solidFill>
                <a:effectLst/>
                <a:uLnTx/>
                <a:uFillTx/>
                <a:latin typeface="Arial"/>
                <a:ea typeface="+mn-ea"/>
                <a:cs typeface="+mn-cs"/>
              </a:rPr>
              <a:t>Level of satisfaction with local area</a:t>
            </a:r>
          </a:p>
        </p:txBody>
      </p:sp>
      <p:graphicFrame>
        <p:nvGraphicFramePr>
          <p:cNvPr id="8" name="Chart 7" descr="Stacked bar chart showing satisfaction with your local area as a place to live. 72% are satisfied in Feb, compared to 76% in England. ">
            <a:extLst>
              <a:ext uri="{FF2B5EF4-FFF2-40B4-BE49-F238E27FC236}">
                <a16:creationId xmlns:a16="http://schemas.microsoft.com/office/drawing/2014/main" id="{6A443101-05F2-9974-A06B-B131E764D163}"/>
              </a:ext>
            </a:extLst>
          </p:cNvPr>
          <p:cNvGraphicFramePr/>
          <p:nvPr/>
        </p:nvGraphicFramePr>
        <p:xfrm>
          <a:off x="0" y="763984"/>
          <a:ext cx="7014904" cy="5528307"/>
        </p:xfrm>
        <a:graphic>
          <a:graphicData uri="http://schemas.openxmlformats.org/drawingml/2006/chart">
            <c:chart xmlns:c="http://schemas.openxmlformats.org/drawingml/2006/chart" xmlns:r="http://schemas.openxmlformats.org/officeDocument/2006/relationships" r:id="rId4"/>
          </a:graphicData>
        </a:graphic>
      </p:graphicFrame>
      <p:sp>
        <p:nvSpPr>
          <p:cNvPr id="30" name="Right Brace 29">
            <a:extLst>
              <a:ext uri="{FF2B5EF4-FFF2-40B4-BE49-F238E27FC236}">
                <a16:creationId xmlns:a16="http://schemas.microsoft.com/office/drawing/2014/main" id="{4B700BBB-D848-C582-46FF-8C3132E38093}"/>
              </a:ext>
              <a:ext uri="{C183D7F6-B498-43B3-948B-1728B52AA6E4}">
                <adec:decorative xmlns:adec="http://schemas.microsoft.com/office/drawing/2017/decorative" val="1"/>
              </a:ext>
            </a:extLst>
          </p:cNvPr>
          <p:cNvSpPr/>
          <p:nvPr/>
        </p:nvSpPr>
        <p:spPr>
          <a:xfrm>
            <a:off x="785702" y="1404955"/>
            <a:ext cx="177778" cy="271063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a:extLst>
              <a:ext uri="{FF2B5EF4-FFF2-40B4-BE49-F238E27FC236}">
                <a16:creationId xmlns:a16="http://schemas.microsoft.com/office/drawing/2014/main" id="{A96309CC-63DA-8413-4B85-B94672AE9C5D}"/>
              </a:ext>
              <a:ext uri="{C183D7F6-B498-43B3-948B-1728B52AA6E4}">
                <adec:decorative xmlns:adec="http://schemas.microsoft.com/office/drawing/2017/decorative" val="1"/>
              </a:ext>
            </a:extLst>
          </p:cNvPr>
          <p:cNvSpPr txBox="1"/>
          <p:nvPr/>
        </p:nvSpPr>
        <p:spPr>
          <a:xfrm>
            <a:off x="743656" y="2640662"/>
            <a:ext cx="734984" cy="276999"/>
          </a:xfrm>
          <a:prstGeom prst="rect">
            <a:avLst/>
          </a:prstGeom>
          <a:noFill/>
        </p:spPr>
        <p:txBody>
          <a:bodyPr wrap="square" rtlCol="0">
            <a:spAutoFit/>
          </a:bodyPr>
          <a:lstStyle/>
          <a:p>
            <a:pPr algn="ctr"/>
            <a:r>
              <a:rPr lang="en-GB" sz="1200">
                <a:solidFill>
                  <a:srgbClr val="5C5B5A"/>
                </a:solidFill>
                <a:latin typeface="Arial"/>
              </a:rPr>
              <a:t>72%</a:t>
            </a:r>
          </a:p>
        </p:txBody>
      </p:sp>
      <p:sp>
        <p:nvSpPr>
          <p:cNvPr id="48" name="Right Brace 47">
            <a:extLst>
              <a:ext uri="{FF2B5EF4-FFF2-40B4-BE49-F238E27FC236}">
                <a16:creationId xmlns:a16="http://schemas.microsoft.com/office/drawing/2014/main" id="{35DCACE5-47FD-E42F-C6EF-025CBE66E715}"/>
              </a:ext>
              <a:ext uri="{C183D7F6-B498-43B3-948B-1728B52AA6E4}">
                <adec:decorative xmlns:adec="http://schemas.microsoft.com/office/drawing/2017/decorative" val="1"/>
              </a:ext>
            </a:extLst>
          </p:cNvPr>
          <p:cNvSpPr/>
          <p:nvPr/>
        </p:nvSpPr>
        <p:spPr>
          <a:xfrm>
            <a:off x="1766205" y="1429259"/>
            <a:ext cx="229685" cy="284598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a:extLst>
              <a:ext uri="{FF2B5EF4-FFF2-40B4-BE49-F238E27FC236}">
                <a16:creationId xmlns:a16="http://schemas.microsoft.com/office/drawing/2014/main" id="{7D9E1E36-7A5F-67E9-36C1-8B8FA108C274}"/>
              </a:ext>
              <a:ext uri="{C183D7F6-B498-43B3-948B-1728B52AA6E4}">
                <adec:decorative xmlns:adec="http://schemas.microsoft.com/office/drawing/2017/decorative" val="1"/>
              </a:ext>
            </a:extLst>
          </p:cNvPr>
          <p:cNvSpPr txBox="1"/>
          <p:nvPr/>
        </p:nvSpPr>
        <p:spPr>
          <a:xfrm>
            <a:off x="1766205" y="2739068"/>
            <a:ext cx="734984" cy="276999"/>
          </a:xfrm>
          <a:prstGeom prst="rect">
            <a:avLst/>
          </a:prstGeom>
          <a:noFill/>
        </p:spPr>
        <p:txBody>
          <a:bodyPr wrap="square" rtlCol="0">
            <a:spAutoFit/>
          </a:bodyPr>
          <a:lstStyle/>
          <a:p>
            <a:pPr algn="ctr"/>
            <a:r>
              <a:rPr lang="en-GB" sz="1200">
                <a:solidFill>
                  <a:srgbClr val="5C5B5A"/>
                </a:solidFill>
                <a:latin typeface="Arial"/>
              </a:rPr>
              <a:t>76%</a:t>
            </a:r>
          </a:p>
        </p:txBody>
      </p:sp>
      <p:sp>
        <p:nvSpPr>
          <p:cNvPr id="62" name="Right Brace 61">
            <a:extLst>
              <a:ext uri="{FF2B5EF4-FFF2-40B4-BE49-F238E27FC236}">
                <a16:creationId xmlns:a16="http://schemas.microsoft.com/office/drawing/2014/main" id="{02F4DF3B-C713-408C-8E9E-7B6909887CD4}"/>
              </a:ext>
              <a:ext uri="{C183D7F6-B498-43B3-948B-1728B52AA6E4}">
                <adec:decorative xmlns:adec="http://schemas.microsoft.com/office/drawing/2017/decorative" val="1"/>
              </a:ext>
            </a:extLst>
          </p:cNvPr>
          <p:cNvSpPr/>
          <p:nvPr/>
        </p:nvSpPr>
        <p:spPr>
          <a:xfrm>
            <a:off x="2769438" y="1407975"/>
            <a:ext cx="171558" cy="284598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TextBox 63">
            <a:extLst>
              <a:ext uri="{FF2B5EF4-FFF2-40B4-BE49-F238E27FC236}">
                <a16:creationId xmlns:a16="http://schemas.microsoft.com/office/drawing/2014/main" id="{A20B4485-C34F-21BF-6563-82D0B06E9D66}"/>
              </a:ext>
              <a:ext uri="{C183D7F6-B498-43B3-948B-1728B52AA6E4}">
                <adec:decorative xmlns:adec="http://schemas.microsoft.com/office/drawing/2017/decorative" val="1"/>
              </a:ext>
            </a:extLst>
          </p:cNvPr>
          <p:cNvSpPr txBox="1"/>
          <p:nvPr/>
        </p:nvSpPr>
        <p:spPr>
          <a:xfrm>
            <a:off x="2723091" y="2692469"/>
            <a:ext cx="734984" cy="276999"/>
          </a:xfrm>
          <a:prstGeom prst="rect">
            <a:avLst/>
          </a:prstGeom>
          <a:noFill/>
        </p:spPr>
        <p:txBody>
          <a:bodyPr wrap="square" rtlCol="0">
            <a:spAutoFit/>
          </a:bodyPr>
          <a:lstStyle/>
          <a:p>
            <a:pPr algn="ctr"/>
            <a:r>
              <a:rPr lang="en-GB" sz="1200">
                <a:solidFill>
                  <a:srgbClr val="5C5B5A"/>
                </a:solidFill>
                <a:latin typeface="Arial"/>
              </a:rPr>
              <a:t>75%</a:t>
            </a:r>
          </a:p>
        </p:txBody>
      </p:sp>
      <p:sp>
        <p:nvSpPr>
          <p:cNvPr id="75" name="Right Brace 74">
            <a:extLst>
              <a:ext uri="{FF2B5EF4-FFF2-40B4-BE49-F238E27FC236}">
                <a16:creationId xmlns:a16="http://schemas.microsoft.com/office/drawing/2014/main" id="{212085C0-3A0A-334C-BA57-E5F76472FFED}"/>
              </a:ext>
              <a:ext uri="{C183D7F6-B498-43B3-948B-1728B52AA6E4}">
                <adec:decorative xmlns:adec="http://schemas.microsoft.com/office/drawing/2017/decorative" val="1"/>
              </a:ext>
            </a:extLst>
          </p:cNvPr>
          <p:cNvSpPr/>
          <p:nvPr/>
        </p:nvSpPr>
        <p:spPr>
          <a:xfrm>
            <a:off x="3753822" y="1397043"/>
            <a:ext cx="171559" cy="271854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TextBox 76">
            <a:extLst>
              <a:ext uri="{FF2B5EF4-FFF2-40B4-BE49-F238E27FC236}">
                <a16:creationId xmlns:a16="http://schemas.microsoft.com/office/drawing/2014/main" id="{B2C9D51F-5EB6-7C70-5D2C-D71DE68AC6CE}"/>
              </a:ext>
              <a:ext uri="{C183D7F6-B498-43B3-948B-1728B52AA6E4}">
                <adec:decorative xmlns:adec="http://schemas.microsoft.com/office/drawing/2017/decorative" val="1"/>
              </a:ext>
            </a:extLst>
          </p:cNvPr>
          <p:cNvSpPr txBox="1"/>
          <p:nvPr/>
        </p:nvSpPr>
        <p:spPr>
          <a:xfrm>
            <a:off x="3726324" y="2640662"/>
            <a:ext cx="734984" cy="276999"/>
          </a:xfrm>
          <a:prstGeom prst="rect">
            <a:avLst/>
          </a:prstGeom>
          <a:noFill/>
        </p:spPr>
        <p:txBody>
          <a:bodyPr wrap="square" rtlCol="0">
            <a:spAutoFit/>
          </a:bodyPr>
          <a:lstStyle/>
          <a:p>
            <a:pPr algn="ctr"/>
            <a:r>
              <a:rPr lang="en-GB" sz="1200">
                <a:solidFill>
                  <a:srgbClr val="5C5B5A"/>
                </a:solidFill>
                <a:latin typeface="Arial"/>
              </a:rPr>
              <a:t>73%</a:t>
            </a:r>
          </a:p>
        </p:txBody>
      </p:sp>
      <p:sp>
        <p:nvSpPr>
          <p:cNvPr id="86" name="Right Brace 85">
            <a:extLst>
              <a:ext uri="{FF2B5EF4-FFF2-40B4-BE49-F238E27FC236}">
                <a16:creationId xmlns:a16="http://schemas.microsoft.com/office/drawing/2014/main" id="{250BAFEF-FF18-91E6-BC31-92256962E06E}"/>
              </a:ext>
              <a:ext uri="{C183D7F6-B498-43B3-948B-1728B52AA6E4}">
                <adec:decorative xmlns:adec="http://schemas.microsoft.com/office/drawing/2017/decorative" val="1"/>
              </a:ext>
            </a:extLst>
          </p:cNvPr>
          <p:cNvSpPr/>
          <p:nvPr/>
        </p:nvSpPr>
        <p:spPr>
          <a:xfrm>
            <a:off x="4760864" y="1404955"/>
            <a:ext cx="171559" cy="271063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TextBox 86">
            <a:extLst>
              <a:ext uri="{FF2B5EF4-FFF2-40B4-BE49-F238E27FC236}">
                <a16:creationId xmlns:a16="http://schemas.microsoft.com/office/drawing/2014/main" id="{25A16811-EE2C-705D-0917-0C098FE383D3}"/>
              </a:ext>
              <a:ext uri="{C183D7F6-B498-43B3-948B-1728B52AA6E4}">
                <adec:decorative xmlns:adec="http://schemas.microsoft.com/office/drawing/2017/decorative" val="1"/>
              </a:ext>
            </a:extLst>
          </p:cNvPr>
          <p:cNvSpPr txBox="1"/>
          <p:nvPr/>
        </p:nvSpPr>
        <p:spPr>
          <a:xfrm>
            <a:off x="4705003" y="2640662"/>
            <a:ext cx="734984" cy="276999"/>
          </a:xfrm>
          <a:prstGeom prst="rect">
            <a:avLst/>
          </a:prstGeom>
          <a:noFill/>
        </p:spPr>
        <p:txBody>
          <a:bodyPr wrap="square" rtlCol="0">
            <a:spAutoFit/>
          </a:bodyPr>
          <a:lstStyle/>
          <a:p>
            <a:pPr algn="ctr"/>
            <a:r>
              <a:rPr lang="en-GB" sz="1200">
                <a:solidFill>
                  <a:srgbClr val="5C5B5A"/>
                </a:solidFill>
                <a:latin typeface="Arial"/>
              </a:rPr>
              <a:t>71%</a:t>
            </a:r>
          </a:p>
        </p:txBody>
      </p:sp>
      <p:sp>
        <p:nvSpPr>
          <p:cNvPr id="95" name="Arrow: Down 94">
            <a:extLst>
              <a:ext uri="{FF2B5EF4-FFF2-40B4-BE49-F238E27FC236}">
                <a16:creationId xmlns:a16="http://schemas.microsoft.com/office/drawing/2014/main" id="{3E2C38A4-CE11-557E-126A-D5B43F8F09E2}"/>
              </a:ext>
              <a:ext uri="{C183D7F6-B498-43B3-948B-1728B52AA6E4}">
                <adec:decorative xmlns:adec="http://schemas.microsoft.com/office/drawing/2017/decorative" val="1"/>
              </a:ext>
            </a:extLst>
          </p:cNvPr>
          <p:cNvSpPr/>
          <p:nvPr/>
        </p:nvSpPr>
        <p:spPr>
          <a:xfrm rot="10800000">
            <a:off x="5398786" y="198150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6" name="Arrow: Down 95">
            <a:extLst>
              <a:ext uri="{FF2B5EF4-FFF2-40B4-BE49-F238E27FC236}">
                <a16:creationId xmlns:a16="http://schemas.microsoft.com/office/drawing/2014/main" id="{E9B898D0-D6AD-85B9-0B32-52D619C2271C}"/>
              </a:ext>
              <a:ext uri="{C183D7F6-B498-43B3-948B-1728B52AA6E4}">
                <adec:decorative xmlns:adec="http://schemas.microsoft.com/office/drawing/2017/decorative" val="1"/>
              </a:ext>
            </a:extLst>
          </p:cNvPr>
          <p:cNvSpPr/>
          <p:nvPr/>
        </p:nvSpPr>
        <p:spPr>
          <a:xfrm>
            <a:off x="5388159" y="342767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7" name="Right Brace 96">
            <a:extLst>
              <a:ext uri="{FF2B5EF4-FFF2-40B4-BE49-F238E27FC236}">
                <a16:creationId xmlns:a16="http://schemas.microsoft.com/office/drawing/2014/main" id="{3A7CEDB2-4FF3-B221-789B-8E6356C3EB3A}"/>
              </a:ext>
              <a:ext uri="{C183D7F6-B498-43B3-948B-1728B52AA6E4}">
                <adec:decorative xmlns:adec="http://schemas.microsoft.com/office/drawing/2017/decorative" val="1"/>
              </a:ext>
            </a:extLst>
          </p:cNvPr>
          <p:cNvSpPr/>
          <p:nvPr/>
        </p:nvSpPr>
        <p:spPr>
          <a:xfrm>
            <a:off x="5725062" y="1423843"/>
            <a:ext cx="171559" cy="271063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0" name="TextBox 99">
            <a:extLst>
              <a:ext uri="{FF2B5EF4-FFF2-40B4-BE49-F238E27FC236}">
                <a16:creationId xmlns:a16="http://schemas.microsoft.com/office/drawing/2014/main" id="{6C3A7AED-5183-5BD0-531E-95324B7F1B60}"/>
              </a:ext>
              <a:ext uri="{C183D7F6-B498-43B3-948B-1728B52AA6E4}">
                <adec:decorative xmlns:adec="http://schemas.microsoft.com/office/drawing/2017/decorative" val="1"/>
              </a:ext>
            </a:extLst>
          </p:cNvPr>
          <p:cNvSpPr txBox="1"/>
          <p:nvPr/>
        </p:nvSpPr>
        <p:spPr>
          <a:xfrm>
            <a:off x="5698901" y="2640662"/>
            <a:ext cx="734984" cy="307777"/>
          </a:xfrm>
          <a:prstGeom prst="rect">
            <a:avLst/>
          </a:prstGeom>
          <a:noFill/>
        </p:spPr>
        <p:txBody>
          <a:bodyPr wrap="square" rtlCol="0">
            <a:spAutoFit/>
          </a:bodyPr>
          <a:lstStyle/>
          <a:p>
            <a:pPr algn="ctr"/>
            <a:r>
              <a:rPr lang="en-GB" sz="1400" b="1">
                <a:solidFill>
                  <a:srgbClr val="5C5B5A"/>
                </a:solidFill>
                <a:latin typeface="Arial"/>
              </a:rPr>
              <a:t>72%</a:t>
            </a:r>
          </a:p>
        </p:txBody>
      </p:sp>
      <p:sp>
        <p:nvSpPr>
          <p:cNvPr id="98" name="Right Brace 97">
            <a:extLst>
              <a:ext uri="{FF2B5EF4-FFF2-40B4-BE49-F238E27FC236}">
                <a16:creationId xmlns:a16="http://schemas.microsoft.com/office/drawing/2014/main" id="{8CB1EBD0-F2A0-E81C-C640-289B93CFF3D5}"/>
              </a:ext>
              <a:ext uri="{C183D7F6-B498-43B3-948B-1728B52AA6E4}">
                <adec:decorative xmlns:adec="http://schemas.microsoft.com/office/drawing/2017/decorative" val="1"/>
              </a:ext>
            </a:extLst>
          </p:cNvPr>
          <p:cNvSpPr/>
          <p:nvPr/>
        </p:nvSpPr>
        <p:spPr>
          <a:xfrm>
            <a:off x="6709447" y="1397044"/>
            <a:ext cx="171558" cy="298208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9" name="TextBox 98">
            <a:extLst>
              <a:ext uri="{FF2B5EF4-FFF2-40B4-BE49-F238E27FC236}">
                <a16:creationId xmlns:a16="http://schemas.microsoft.com/office/drawing/2014/main" id="{6DBEC4C5-F00D-C1AA-5544-E4A51D954B4E}"/>
              </a:ext>
              <a:ext uri="{C183D7F6-B498-43B3-948B-1728B52AA6E4}">
                <adec:decorative xmlns:adec="http://schemas.microsoft.com/office/drawing/2017/decorative" val="1"/>
              </a:ext>
            </a:extLst>
          </p:cNvPr>
          <p:cNvSpPr txBox="1"/>
          <p:nvPr/>
        </p:nvSpPr>
        <p:spPr>
          <a:xfrm>
            <a:off x="6729326" y="2760273"/>
            <a:ext cx="734984" cy="307777"/>
          </a:xfrm>
          <a:prstGeom prst="rect">
            <a:avLst/>
          </a:prstGeom>
          <a:noFill/>
        </p:spPr>
        <p:txBody>
          <a:bodyPr wrap="square" rtlCol="0">
            <a:spAutoFit/>
          </a:bodyPr>
          <a:lstStyle/>
          <a:p>
            <a:pPr algn="ctr"/>
            <a:r>
              <a:rPr lang="en-GB" sz="1400" b="1">
                <a:solidFill>
                  <a:srgbClr val="5C5B5A"/>
                </a:solidFill>
                <a:latin typeface="Arial"/>
              </a:rPr>
              <a:t>76%</a:t>
            </a:r>
          </a:p>
        </p:txBody>
      </p:sp>
      <p:sp>
        <p:nvSpPr>
          <p:cNvPr id="39" name="Text Placeholder 30">
            <a:extLst>
              <a:ext uri="{FF2B5EF4-FFF2-40B4-BE49-F238E27FC236}">
                <a16:creationId xmlns:a16="http://schemas.microsoft.com/office/drawing/2014/main" id="{C4EEF73B-8A47-81B3-D663-FF7DB9AE629F}"/>
              </a:ext>
              <a:ext uri="{C183D7F6-B498-43B3-948B-1728B52AA6E4}">
                <adec:decorative xmlns:adec="http://schemas.microsoft.com/office/drawing/2017/decorative" val="0"/>
              </a:ext>
            </a:extLst>
          </p:cNvPr>
          <p:cNvSpPr txBox="1">
            <a:spLocks/>
          </p:cNvSpPr>
          <p:nvPr/>
        </p:nvSpPr>
        <p:spPr>
          <a:xfrm>
            <a:off x="7274808" y="1061991"/>
            <a:ext cx="4903058"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with ‘low’ satisfaction of local area compared to S9-11 GM average (</a:t>
            </a:r>
            <a:r>
              <a:rPr lang="en-GB" sz="1200" b="1">
                <a:solidFill>
                  <a:srgbClr val="5C5B5A"/>
                </a:solidFill>
                <a:latin typeface="Arial" panose="020B0604020202020204" pitchFamily="34" charset="0"/>
                <a:cs typeface="Arial" panose="020B0604020202020204" pitchFamily="34" charset="0"/>
              </a:rPr>
              <a:t>16</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p:txBody>
      </p:sp>
      <p:sp>
        <p:nvSpPr>
          <p:cNvPr id="6" name="Content Placeholder 32">
            <a:extLst>
              <a:ext uri="{FF2B5EF4-FFF2-40B4-BE49-F238E27FC236}">
                <a16:creationId xmlns:a16="http://schemas.microsoft.com/office/drawing/2014/main" id="{4742AE16-C32C-A5F8-AD37-920353363712}"/>
              </a:ext>
            </a:extLst>
          </p:cNvPr>
          <p:cNvSpPr txBox="1">
            <a:spLocks/>
          </p:cNvSpPr>
          <p:nvPr/>
        </p:nvSpPr>
        <p:spPr>
          <a:xfrm>
            <a:off x="7274808" y="1537091"/>
            <a:ext cx="4903059" cy="4699496"/>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a disability (24%) including those who have mental ill health (28%), a mobility disability (20%) or another disability (29%)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aged 55-64 (19%)</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would not recommend their local area (64%)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do not feel that people look out for each other in their local area (35%)</a:t>
            </a:r>
            <a:endPar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do not know enough about their own health (34%)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low levels of life satisfaction (33%)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do not feel that their life is worthwhile (32%)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feel they are unable to look after their own health (31%)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low levels of happiness (30%)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do not feel that there are cultural opportunities in their local area (29%)</a:t>
            </a:r>
            <a:endPar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t>
            </a:r>
            <a:r>
              <a:rPr lang="en-GB" sz="1200">
                <a:solidFill>
                  <a:srgbClr val="5C5B5A"/>
                </a:solidFill>
                <a:latin typeface="Arial" panose="020B0604020202020204" pitchFamily="34" charset="0"/>
                <a:cs typeface="Arial" panose="020B0604020202020204" pitchFamily="34" charset="0"/>
              </a:rPr>
              <a:t>not in work due to ill health or disability (28%)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unable to save any money in the next 12 months (22%)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finding it difficult to afford their energy costs (22%)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renting their home (20%), specifically those renting from a Housing Association (24%) or a Local Authority (22%)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3BBAD4FD-15F5-5F7C-CAC1-E09E55E067E9}"/>
              </a:ext>
              <a:ext uri="{C183D7F6-B498-43B3-948B-1728B52AA6E4}">
                <adec:decorative xmlns:adec="http://schemas.microsoft.com/office/drawing/2017/decorative" val="1"/>
              </a:ext>
            </a:extLst>
          </p:cNvPr>
          <p:cNvGrpSpPr/>
          <p:nvPr/>
        </p:nvGrpSpPr>
        <p:grpSpPr>
          <a:xfrm>
            <a:off x="4406783" y="5967283"/>
            <a:ext cx="2808115" cy="269304"/>
            <a:chOff x="229117" y="5927615"/>
            <a:chExt cx="2808115" cy="269304"/>
          </a:xfrm>
        </p:grpSpPr>
        <p:grpSp>
          <p:nvGrpSpPr>
            <p:cNvPr id="22" name="Group 21" descr="Green and Red arrows to signify when a statistic is significantly higher or lower than the previous survey.">
              <a:extLst>
                <a:ext uri="{FF2B5EF4-FFF2-40B4-BE49-F238E27FC236}">
                  <a16:creationId xmlns:a16="http://schemas.microsoft.com/office/drawing/2014/main" id="{8E3BD472-569F-6C6F-34EB-2BB19F7C9310}"/>
                </a:ext>
              </a:extLst>
            </p:cNvPr>
            <p:cNvGrpSpPr/>
            <p:nvPr/>
          </p:nvGrpSpPr>
          <p:grpSpPr>
            <a:xfrm>
              <a:off x="229117" y="5927615"/>
              <a:ext cx="2808115" cy="269304"/>
              <a:chOff x="520117" y="5772736"/>
              <a:chExt cx="2808115" cy="269304"/>
            </a:xfrm>
          </p:grpSpPr>
          <p:sp>
            <p:nvSpPr>
              <p:cNvPr id="25" name="Arrow: Down 24">
                <a:extLst>
                  <a:ext uri="{FF2B5EF4-FFF2-40B4-BE49-F238E27FC236}">
                    <a16:creationId xmlns:a16="http://schemas.microsoft.com/office/drawing/2014/main" id="{353072B4-EF27-02DA-5572-4517E8B3E00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D68BA16F-B34B-3783-09B4-B8AC112C09D7}"/>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S10</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24" name="Arrow: Down 23">
              <a:extLst>
                <a:ext uri="{FF2B5EF4-FFF2-40B4-BE49-F238E27FC236}">
                  <a16:creationId xmlns:a16="http://schemas.microsoft.com/office/drawing/2014/main" id="{17280C4A-D875-441D-A279-10BF3E73F5C1}"/>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272208" y="6347996"/>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LA2. Overall, how satisfied or dissatisfied are you with your local area as a place to </a:t>
            </a:r>
            <a:r>
              <a:rPr lang="en-GB" sz="1000">
                <a:solidFill>
                  <a:srgbClr val="FFFFFF">
                    <a:lumMod val="50000"/>
                  </a:srgbClr>
                </a:solidFill>
                <a:latin typeface="Arial" panose="020B0604020202020204" pitchFamily="34" charset="0"/>
                <a:cs typeface="Arial" panose="020B0604020202020204" pitchFamily="34" charset="0"/>
              </a:rPr>
              <a:t>live? *Relates to the 10% of respondents who said they are fairly dissatisfied with their local area, and the further 6% who said they are very dissatisfied. U</a:t>
            </a:r>
            <a:r>
              <a:rPr kumimoji="0" lang="en-GB" sz="10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nweighted</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base: Greater Manchester Residents Survey 7: 1488, Survey 8: 1612, Survey 9: 1560, Survey 10: 1546, Survey 11: 1460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685140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8323F292-C9D1-B105-ADE1-37D8E1936D33}"/>
              </a:ext>
              <a:ext uri="{C183D7F6-B498-43B3-948B-1728B52AA6E4}">
                <adec:decorative xmlns:adec="http://schemas.microsoft.com/office/drawing/2017/decorative" val="1"/>
              </a:ext>
            </a:extLst>
          </p:cNvPr>
          <p:cNvSpPr txBox="1"/>
          <p:nvPr/>
        </p:nvSpPr>
        <p:spPr>
          <a:xfrm>
            <a:off x="3212645" y="2331909"/>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2" name="TextBox 31">
            <a:extLst>
              <a:ext uri="{FF2B5EF4-FFF2-40B4-BE49-F238E27FC236}">
                <a16:creationId xmlns:a16="http://schemas.microsoft.com/office/drawing/2014/main" id="{63659543-24D7-BA26-3C64-E4964C266966}"/>
              </a:ext>
              <a:ext uri="{C183D7F6-B498-43B3-948B-1728B52AA6E4}">
                <adec:decorative xmlns:adec="http://schemas.microsoft.com/office/drawing/2017/decorative" val="1"/>
              </a:ext>
            </a:extLst>
          </p:cNvPr>
          <p:cNvSpPr txBox="1"/>
          <p:nvPr/>
        </p:nvSpPr>
        <p:spPr>
          <a:xfrm>
            <a:off x="3243972" y="369561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7" name="Title 13">
            <a:extLst>
              <a:ext uri="{FF2B5EF4-FFF2-40B4-BE49-F238E27FC236}">
                <a16:creationId xmlns:a16="http://schemas.microsoft.com/office/drawing/2014/main" id="{27A4AEDC-4E79-FF30-4432-B458B3565C98}"/>
              </a:ext>
            </a:extLst>
          </p:cNvPr>
          <p:cNvSpPr txBox="1">
            <a:spLocks noGrp="1"/>
          </p:cNvSpPr>
          <p:nvPr>
            <p:ph type="title" idx="4294967295"/>
          </p:nvPr>
        </p:nvSpPr>
        <p:spPr>
          <a:xfrm>
            <a:off x="359757" y="219439"/>
            <a:ext cx="11483900"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j-ea"/>
                <a:cs typeface="Calibri"/>
              </a:rPr>
              <a:t>Three quarters of respondents would </a:t>
            </a:r>
            <a:r>
              <a:rPr kumimoji="0" lang="en-GB" sz="1800" b="1" i="0" u="none" strike="noStrike" kern="1200" cap="none" spc="0" normalizeH="0" baseline="0" noProof="0">
                <a:ln>
                  <a:noFill/>
                </a:ln>
                <a:solidFill>
                  <a:srgbClr val="009690"/>
                </a:solidFill>
                <a:effectLst/>
                <a:uLnTx/>
                <a:uFillTx/>
                <a:latin typeface="Arial"/>
                <a:ea typeface="+mj-ea"/>
                <a:cs typeface="Calibri"/>
              </a:rPr>
              <a:t>recommend their local area </a:t>
            </a:r>
            <a:r>
              <a:rPr kumimoji="0" lang="en-GB" sz="1800" b="1" i="0" u="none" strike="noStrike" kern="1200" cap="none" spc="0" normalizeH="0" baseline="0" noProof="0">
                <a:ln>
                  <a:noFill/>
                </a:ln>
                <a:solidFill>
                  <a:srgbClr val="5C5B5A"/>
                </a:solidFill>
                <a:effectLst/>
                <a:uLnTx/>
                <a:uFillTx/>
                <a:latin typeface="Arial"/>
                <a:ea typeface="+mj-ea"/>
                <a:cs typeface="Calibri"/>
              </a:rPr>
              <a:t>as a place to live, with a significant increase in those saying definitely so since November. Those who identify low levels of social cohesion in their local area, or a lack of cultural opportunities are more likely not to recommend it</a:t>
            </a:r>
          </a:p>
        </p:txBody>
      </p:sp>
      <p:sp>
        <p:nvSpPr>
          <p:cNvPr id="41" name="TextBox 40">
            <a:extLst>
              <a:ext uri="{FF2B5EF4-FFF2-40B4-BE49-F238E27FC236}">
                <a16:creationId xmlns:a16="http://schemas.microsoft.com/office/drawing/2014/main" id="{1528D6A0-4205-FE04-E0BD-64A6C3E8A818}"/>
              </a:ext>
            </a:extLst>
          </p:cNvPr>
          <p:cNvSpPr txBox="1"/>
          <p:nvPr/>
        </p:nvSpPr>
        <p:spPr>
          <a:xfrm>
            <a:off x="819353" y="1100334"/>
            <a:ext cx="5044348" cy="784830"/>
          </a:xfrm>
          <a:prstGeom prst="rect">
            <a:avLst/>
          </a:prstGeom>
          <a:noFill/>
        </p:spPr>
        <p:txBody>
          <a:bodyPr wrap="square" rtlCol="0">
            <a:spAutoFit/>
          </a:bodyPr>
          <a:lstStyle/>
          <a:p>
            <a:pPr algn="ctr" rtl="0">
              <a:defRPr sz="1200" b="0" i="0" u="none" strike="noStrike" kern="1200" spc="0" baseline="0">
                <a:solidFill>
                  <a:prstClr val="black">
                    <a:lumMod val="65000"/>
                    <a:lumOff val="35000"/>
                  </a:prstClr>
                </a:solidFill>
                <a:latin typeface="+mn-lt"/>
                <a:ea typeface="+mn-ea"/>
                <a:cs typeface="+mn-cs"/>
              </a:defRPr>
            </a:pPr>
            <a:r>
              <a:rPr lang="en-GB" sz="1500" b="1">
                <a:latin typeface="Arial" panose="020B0604020202020204" pitchFamily="34" charset="0"/>
                <a:cs typeface="Arial" panose="020B0604020202020204" pitchFamily="34" charset="0"/>
              </a:rPr>
              <a:t>To what extent do you agree or disagree with the statement: I would recommend my local area as a place to live</a:t>
            </a:r>
          </a:p>
        </p:txBody>
      </p:sp>
      <p:graphicFrame>
        <p:nvGraphicFramePr>
          <p:cNvPr id="15" name="Chart 14" descr="A stacked vertical bar chart showing how far people would agree that their would recommend their local area as a place to live. 76% agree that they would recommend it. ">
            <a:extLst>
              <a:ext uri="{FF2B5EF4-FFF2-40B4-BE49-F238E27FC236}">
                <a16:creationId xmlns:a16="http://schemas.microsoft.com/office/drawing/2014/main" id="{15CA7362-A27E-C1BD-90C9-8F34864EA26C}"/>
              </a:ext>
            </a:extLst>
          </p:cNvPr>
          <p:cNvGraphicFramePr/>
          <p:nvPr>
            <p:extLst>
              <p:ext uri="{D42A27DB-BD31-4B8C-83A1-F6EECF244321}">
                <p14:modId xmlns:p14="http://schemas.microsoft.com/office/powerpoint/2010/main" val="1441429168"/>
              </p:ext>
            </p:extLst>
          </p:nvPr>
        </p:nvGraphicFramePr>
        <p:xfrm>
          <a:off x="389375" y="1545946"/>
          <a:ext cx="5454869" cy="5273038"/>
        </p:xfrm>
        <a:graphic>
          <a:graphicData uri="http://schemas.openxmlformats.org/drawingml/2006/chart">
            <c:chart xmlns:c="http://schemas.openxmlformats.org/drawingml/2006/chart" xmlns:r="http://schemas.openxmlformats.org/officeDocument/2006/relationships" r:id="rId4"/>
          </a:graphicData>
        </a:graphic>
      </p:graphicFrame>
      <p:sp>
        <p:nvSpPr>
          <p:cNvPr id="25" name="Right Brace 24" descr="Sum of &quot;Definitely Agree&quot; and &quot;Trend to Agree&quot;">
            <a:extLst>
              <a:ext uri="{FF2B5EF4-FFF2-40B4-BE49-F238E27FC236}">
                <a16:creationId xmlns:a16="http://schemas.microsoft.com/office/drawing/2014/main" id="{269E3FF2-C608-49B3-0E25-2E92F1EAE47B}"/>
              </a:ext>
            </a:extLst>
          </p:cNvPr>
          <p:cNvSpPr/>
          <p:nvPr/>
        </p:nvSpPr>
        <p:spPr>
          <a:xfrm>
            <a:off x="1857276" y="2257065"/>
            <a:ext cx="226377" cy="206680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TextBox 25">
            <a:extLst>
              <a:ext uri="{FF2B5EF4-FFF2-40B4-BE49-F238E27FC236}">
                <a16:creationId xmlns:a16="http://schemas.microsoft.com/office/drawing/2014/main" id="{51CBF8E0-EFB2-4215-A862-BABB7011286D}"/>
              </a:ext>
            </a:extLst>
          </p:cNvPr>
          <p:cNvSpPr txBox="1"/>
          <p:nvPr/>
        </p:nvSpPr>
        <p:spPr>
          <a:xfrm>
            <a:off x="1947799" y="3153445"/>
            <a:ext cx="700350" cy="307777"/>
          </a:xfrm>
          <a:prstGeom prst="rect">
            <a:avLst/>
          </a:prstGeom>
          <a:noFill/>
        </p:spPr>
        <p:txBody>
          <a:bodyPr wrap="square" rtlCol="0">
            <a:spAutoFit/>
          </a:bodyPr>
          <a:lstStyle/>
          <a:p>
            <a:pPr algn="ctr"/>
            <a:r>
              <a:rPr lang="en-GB" sz="1400">
                <a:solidFill>
                  <a:srgbClr val="5C5B5A"/>
                </a:solidFill>
                <a:latin typeface="Arial"/>
              </a:rPr>
              <a:t>76%</a:t>
            </a:r>
          </a:p>
        </p:txBody>
      </p:sp>
      <p:sp>
        <p:nvSpPr>
          <p:cNvPr id="37" name="Right Brace 36" descr="Sum of &quot;Definitely Agree&quot; and &quot;Trend to Agree&quot;">
            <a:extLst>
              <a:ext uri="{FF2B5EF4-FFF2-40B4-BE49-F238E27FC236}">
                <a16:creationId xmlns:a16="http://schemas.microsoft.com/office/drawing/2014/main" id="{58D7720E-2E32-BB0F-591C-0CDD351C62F6}"/>
              </a:ext>
            </a:extLst>
          </p:cNvPr>
          <p:cNvSpPr/>
          <p:nvPr/>
        </p:nvSpPr>
        <p:spPr>
          <a:xfrm>
            <a:off x="3562166" y="2267195"/>
            <a:ext cx="246301" cy="2010170"/>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a:extLst>
              <a:ext uri="{FF2B5EF4-FFF2-40B4-BE49-F238E27FC236}">
                <a16:creationId xmlns:a16="http://schemas.microsoft.com/office/drawing/2014/main" id="{03940077-C72A-8C4B-148C-994C115F2742}"/>
              </a:ext>
            </a:extLst>
          </p:cNvPr>
          <p:cNvSpPr txBox="1"/>
          <p:nvPr/>
        </p:nvSpPr>
        <p:spPr>
          <a:xfrm>
            <a:off x="3669761" y="3112936"/>
            <a:ext cx="700350" cy="307777"/>
          </a:xfrm>
          <a:prstGeom prst="rect">
            <a:avLst/>
          </a:prstGeom>
          <a:noFill/>
        </p:spPr>
        <p:txBody>
          <a:bodyPr wrap="square" rtlCol="0">
            <a:spAutoFit/>
          </a:bodyPr>
          <a:lstStyle/>
          <a:p>
            <a:pPr algn="ctr"/>
            <a:r>
              <a:rPr lang="en-GB" sz="1400">
                <a:solidFill>
                  <a:srgbClr val="5C5B5A"/>
                </a:solidFill>
                <a:latin typeface="Arial"/>
              </a:rPr>
              <a:t>74%</a:t>
            </a:r>
          </a:p>
        </p:txBody>
      </p:sp>
      <p:sp>
        <p:nvSpPr>
          <p:cNvPr id="11" name="Arrow: Down 10" descr="Up Arrow">
            <a:extLst>
              <a:ext uri="{FF2B5EF4-FFF2-40B4-BE49-F238E27FC236}">
                <a16:creationId xmlns:a16="http://schemas.microsoft.com/office/drawing/2014/main" id="{DBE0A3B8-46BB-3F0F-7C4B-73D6374F7186}"/>
              </a:ext>
            </a:extLst>
          </p:cNvPr>
          <p:cNvSpPr/>
          <p:nvPr/>
        </p:nvSpPr>
        <p:spPr>
          <a:xfrm rot="10800000">
            <a:off x="5032195" y="253184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Right Brace 38" descr="Sum of &quot;Definitely Agree&quot; and &quot;Trend to Agree&quot;">
            <a:extLst>
              <a:ext uri="{FF2B5EF4-FFF2-40B4-BE49-F238E27FC236}">
                <a16:creationId xmlns:a16="http://schemas.microsoft.com/office/drawing/2014/main" id="{7FFFDE64-B280-E4C0-67F1-11CBFB6B8259}"/>
              </a:ext>
            </a:extLst>
          </p:cNvPr>
          <p:cNvSpPr/>
          <p:nvPr/>
        </p:nvSpPr>
        <p:spPr>
          <a:xfrm>
            <a:off x="5301162" y="2254131"/>
            <a:ext cx="223178" cy="2066804"/>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a:extLst>
              <a:ext uri="{FF2B5EF4-FFF2-40B4-BE49-F238E27FC236}">
                <a16:creationId xmlns:a16="http://schemas.microsoft.com/office/drawing/2014/main" id="{9F2D0665-0B67-C967-4729-D692CA744F54}"/>
              </a:ext>
            </a:extLst>
          </p:cNvPr>
          <p:cNvSpPr txBox="1"/>
          <p:nvPr/>
        </p:nvSpPr>
        <p:spPr>
          <a:xfrm>
            <a:off x="5405974" y="3146347"/>
            <a:ext cx="700350" cy="307777"/>
          </a:xfrm>
          <a:prstGeom prst="rect">
            <a:avLst/>
          </a:prstGeom>
          <a:noFill/>
        </p:spPr>
        <p:txBody>
          <a:bodyPr wrap="square" rtlCol="0">
            <a:spAutoFit/>
          </a:bodyPr>
          <a:lstStyle/>
          <a:p>
            <a:pPr algn="ctr"/>
            <a:r>
              <a:rPr lang="en-GB" sz="1400" b="1">
                <a:solidFill>
                  <a:srgbClr val="5C5B5A"/>
                </a:solidFill>
                <a:latin typeface="Arial"/>
              </a:rPr>
              <a:t>76%</a:t>
            </a:r>
          </a:p>
        </p:txBody>
      </p:sp>
      <p:sp>
        <p:nvSpPr>
          <p:cNvPr id="31" name="TextBox 30">
            <a:extLst>
              <a:ext uri="{FF2B5EF4-FFF2-40B4-BE49-F238E27FC236}">
                <a16:creationId xmlns:a16="http://schemas.microsoft.com/office/drawing/2014/main" id="{BAC5AADC-79BB-12BD-CAA9-55E4B102F28A}"/>
              </a:ext>
              <a:ext uri="{C183D7F6-B498-43B3-948B-1728B52AA6E4}">
                <adec:decorative xmlns:adec="http://schemas.microsoft.com/office/drawing/2017/decorative" val="1"/>
              </a:ext>
            </a:extLst>
          </p:cNvPr>
          <p:cNvSpPr txBox="1"/>
          <p:nvPr/>
        </p:nvSpPr>
        <p:spPr>
          <a:xfrm>
            <a:off x="3668349" y="451785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4" name="TextBox 33">
            <a:extLst>
              <a:ext uri="{FF2B5EF4-FFF2-40B4-BE49-F238E27FC236}">
                <a16:creationId xmlns:a16="http://schemas.microsoft.com/office/drawing/2014/main" id="{DD0D7941-34D0-43C5-4051-5FD62B66E367}"/>
              </a:ext>
              <a:ext uri="{C183D7F6-B498-43B3-948B-1728B52AA6E4}">
                <adec:decorative xmlns:adec="http://schemas.microsoft.com/office/drawing/2017/decorative" val="1"/>
              </a:ext>
            </a:extLst>
          </p:cNvPr>
          <p:cNvSpPr txBox="1"/>
          <p:nvPr/>
        </p:nvSpPr>
        <p:spPr>
          <a:xfrm>
            <a:off x="3649302" y="489300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5" name="TextBox 34">
            <a:extLst>
              <a:ext uri="{FF2B5EF4-FFF2-40B4-BE49-F238E27FC236}">
                <a16:creationId xmlns:a16="http://schemas.microsoft.com/office/drawing/2014/main" id="{6A6BB953-7B7E-D5A5-3A33-52FE63A8D2C6}"/>
              </a:ext>
              <a:ext uri="{C183D7F6-B498-43B3-948B-1728B52AA6E4}">
                <adec:decorative xmlns:adec="http://schemas.microsoft.com/office/drawing/2017/decorative" val="1"/>
              </a:ext>
            </a:extLst>
          </p:cNvPr>
          <p:cNvSpPr txBox="1"/>
          <p:nvPr/>
        </p:nvSpPr>
        <p:spPr>
          <a:xfrm>
            <a:off x="3589189" y="506931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 name="TextBox 1">
            <a:extLst>
              <a:ext uri="{FF2B5EF4-FFF2-40B4-BE49-F238E27FC236}">
                <a16:creationId xmlns:a16="http://schemas.microsoft.com/office/drawing/2014/main" id="{865EB2E3-70A9-0B1F-2D13-2C6FDB4F770A}"/>
              </a:ext>
              <a:ext uri="{C183D7F6-B498-43B3-948B-1728B52AA6E4}">
                <adec:decorative xmlns:adec="http://schemas.microsoft.com/office/drawing/2017/decorative" val="1"/>
              </a:ext>
            </a:extLst>
          </p:cNvPr>
          <p:cNvSpPr txBox="1"/>
          <p:nvPr/>
        </p:nvSpPr>
        <p:spPr>
          <a:xfrm>
            <a:off x="8870428" y="200309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1C2279BE-8014-2C0D-7166-DD5B83C117BF}"/>
              </a:ext>
              <a:ext uri="{C183D7F6-B498-43B3-948B-1728B52AA6E4}">
                <adec:decorative xmlns:adec="http://schemas.microsoft.com/office/drawing/2017/decorative" val="1"/>
              </a:ext>
            </a:extLst>
          </p:cNvPr>
          <p:cNvSpPr txBox="1"/>
          <p:nvPr/>
        </p:nvSpPr>
        <p:spPr>
          <a:xfrm>
            <a:off x="8848895" y="300942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 name="TextBox 3">
            <a:extLst>
              <a:ext uri="{FF2B5EF4-FFF2-40B4-BE49-F238E27FC236}">
                <a16:creationId xmlns:a16="http://schemas.microsoft.com/office/drawing/2014/main" id="{E8C9F873-7A97-1C95-BA1E-7B44A1D682A2}"/>
              </a:ext>
              <a:ext uri="{C183D7F6-B498-43B3-948B-1728B52AA6E4}">
                <adec:decorative xmlns:adec="http://schemas.microsoft.com/office/drawing/2017/decorative" val="1"/>
              </a:ext>
            </a:extLst>
          </p:cNvPr>
          <p:cNvSpPr txBox="1"/>
          <p:nvPr/>
        </p:nvSpPr>
        <p:spPr>
          <a:xfrm>
            <a:off x="8822875" y="401575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6DD1C8D1-D714-3870-84AD-5F79F7F430C5}"/>
              </a:ext>
              <a:ext uri="{C183D7F6-B498-43B3-948B-1728B52AA6E4}">
                <adec:decorative xmlns:adec="http://schemas.microsoft.com/office/drawing/2017/decorative" val="1"/>
              </a:ext>
            </a:extLst>
          </p:cNvPr>
          <p:cNvSpPr txBox="1"/>
          <p:nvPr/>
        </p:nvSpPr>
        <p:spPr>
          <a:xfrm>
            <a:off x="9222984" y="439815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1538E63B-E30C-25DF-311E-09C9A9EF10C1}"/>
              </a:ext>
              <a:ext uri="{C183D7F6-B498-43B3-948B-1728B52AA6E4}">
                <adec:decorative xmlns:adec="http://schemas.microsoft.com/office/drawing/2017/decorative" val="1"/>
              </a:ext>
            </a:extLst>
          </p:cNvPr>
          <p:cNvSpPr txBox="1"/>
          <p:nvPr/>
        </p:nvSpPr>
        <p:spPr>
          <a:xfrm>
            <a:off x="8886341" y="496457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2" name="Text Placeholder 30">
            <a:extLst>
              <a:ext uri="{FF2B5EF4-FFF2-40B4-BE49-F238E27FC236}">
                <a16:creationId xmlns:a16="http://schemas.microsoft.com/office/drawing/2014/main" id="{F7E27238-EF8F-4BBF-AF51-54C7793C6EDE}"/>
              </a:ext>
            </a:extLst>
          </p:cNvPr>
          <p:cNvSpPr txBox="1">
            <a:spLocks/>
          </p:cNvSpPr>
          <p:nvPr/>
        </p:nvSpPr>
        <p:spPr>
          <a:xfrm>
            <a:off x="6455391" y="1298501"/>
            <a:ext cx="4903058"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would not recommend their area as a place to live compared to S9-11 GM average (22%)*:</a:t>
            </a:r>
          </a:p>
        </p:txBody>
      </p:sp>
      <p:sp>
        <p:nvSpPr>
          <p:cNvPr id="36" name="Content Placeholder 32">
            <a:extLst>
              <a:ext uri="{FF2B5EF4-FFF2-40B4-BE49-F238E27FC236}">
                <a16:creationId xmlns:a16="http://schemas.microsoft.com/office/drawing/2014/main" id="{8D18773D-00C9-47B0-9B95-15CBE7E88F2F}"/>
              </a:ext>
            </a:extLst>
          </p:cNvPr>
          <p:cNvSpPr txBox="1">
            <a:spLocks/>
          </p:cNvSpPr>
          <p:nvPr/>
        </p:nvSpPr>
        <p:spPr>
          <a:xfrm>
            <a:off x="6455391" y="1773601"/>
            <a:ext cx="4903059" cy="4149558"/>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a disability (31%) including those who have mental ill health (37%) or another disability (33%)</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disagree that local people from different backgrounds get on well together (53%)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disagree that local people look out for each other (48%) </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cannot look after their own health (43%)</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do not feel that their life is worthwhile (42%)</a:t>
            </a:r>
          </a:p>
          <a:p>
            <a:pPr marL="171450" indent="-171450">
              <a:lnSpc>
                <a:spcPct val="100000"/>
              </a:lnSpc>
              <a:spcBef>
                <a:spcPts val="0"/>
              </a:spcBef>
              <a:spcAft>
                <a:spcPts val="400"/>
              </a:spcAf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low levels of life satisfaction (42%)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disagree that there are cultural opportunities in their local area (41%%)</a:t>
            </a:r>
            <a:endPar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do not know enough about their own health (38%)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low levels of happiness (37%)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t>
            </a:r>
            <a:r>
              <a:rPr lang="en-GB" sz="1200">
                <a:solidFill>
                  <a:srgbClr val="5C5B5A"/>
                </a:solidFill>
                <a:latin typeface="Arial" panose="020B0604020202020204" pitchFamily="34" charset="0"/>
                <a:cs typeface="Arial" panose="020B0604020202020204" pitchFamily="34" charset="0"/>
              </a:rPr>
              <a:t>not in work due to ill health or disability (34%)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are financially vulnerable (34%)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are struggling to afford their rent (33%)</a:t>
            </a:r>
          </a:p>
        </p:txBody>
      </p:sp>
      <p:sp>
        <p:nvSpPr>
          <p:cNvPr id="30" name="TextBox 29">
            <a:extLst>
              <a:ext uri="{FF2B5EF4-FFF2-40B4-BE49-F238E27FC236}">
                <a16:creationId xmlns:a16="http://schemas.microsoft.com/office/drawing/2014/main" id="{E95DFEF4-222E-4D9D-95EA-464AB6C6136F}"/>
              </a:ext>
            </a:extLst>
          </p:cNvPr>
          <p:cNvSpPr txBox="1"/>
          <p:nvPr/>
        </p:nvSpPr>
        <p:spPr>
          <a:xfrm>
            <a:off x="7958599" y="5998982"/>
            <a:ext cx="3404284" cy="276999"/>
          </a:xfrm>
          <a:prstGeom prst="rect">
            <a:avLst/>
          </a:prstGeom>
          <a:noFill/>
        </p:spPr>
        <p:txBody>
          <a:bodyPr wrap="square">
            <a:spAutoFit/>
          </a:bodyPr>
          <a:lstStyle/>
          <a:p>
            <a:pPr>
              <a:defRPr/>
            </a:pPr>
            <a:r>
              <a:rPr lang="en-GB" sz="1200">
                <a:solidFill>
                  <a:srgbClr val="FFFFFF">
                    <a:lumMod val="50000"/>
                  </a:srgbClr>
                </a:solidFill>
                <a:latin typeface="Arial"/>
                <a:cs typeface="Arial" panose="020B0604020202020204" pitchFamily="34" charset="0"/>
              </a:rPr>
              <a:t>*subgroup analysis using data from S9+10+11</a:t>
            </a:r>
          </a:p>
        </p:txBody>
      </p:sp>
      <p:sp>
        <p:nvSpPr>
          <p:cNvPr id="10" name="TextBox 9">
            <a:extLst>
              <a:ext uri="{FF2B5EF4-FFF2-40B4-BE49-F238E27FC236}">
                <a16:creationId xmlns:a16="http://schemas.microsoft.com/office/drawing/2014/main" id="{58AEA1D5-562A-80BA-6CB8-B2DCB21899F8}"/>
              </a:ext>
            </a:extLst>
          </p:cNvPr>
          <p:cNvSpPr txBox="1"/>
          <p:nvPr/>
        </p:nvSpPr>
        <p:spPr>
          <a:xfrm>
            <a:off x="4528103" y="6013728"/>
            <a:ext cx="3214341" cy="261610"/>
          </a:xfrm>
          <a:prstGeom prst="rect">
            <a:avLst/>
          </a:prstGeom>
          <a:noFill/>
        </p:spPr>
        <p:txBody>
          <a:bodyPr wrap="none" rtlCol="0">
            <a:spAutoFit/>
          </a:bodyPr>
          <a:lstStyle/>
          <a:p>
            <a:r>
              <a:rPr lang="en-GB" sz="1100"/>
              <a:t>Bracketed figures show changes from S10 (Nov)</a:t>
            </a:r>
          </a:p>
        </p:txBody>
      </p:sp>
      <p:grpSp>
        <p:nvGrpSpPr>
          <p:cNvPr id="7" name="Group 6">
            <a:extLst>
              <a:ext uri="{FF2B5EF4-FFF2-40B4-BE49-F238E27FC236}">
                <a16:creationId xmlns:a16="http://schemas.microsoft.com/office/drawing/2014/main" id="{85BDB0B2-3E21-BA08-454C-55EB57055471}"/>
              </a:ext>
              <a:ext uri="{C183D7F6-B498-43B3-948B-1728B52AA6E4}">
                <adec:decorative xmlns:adec="http://schemas.microsoft.com/office/drawing/2017/decorative" val="1"/>
              </a:ext>
            </a:extLst>
          </p:cNvPr>
          <p:cNvGrpSpPr/>
          <p:nvPr/>
        </p:nvGrpSpPr>
        <p:grpSpPr>
          <a:xfrm>
            <a:off x="690440" y="5968080"/>
            <a:ext cx="2808115" cy="269304"/>
            <a:chOff x="229117" y="5927615"/>
            <a:chExt cx="2808115" cy="269304"/>
          </a:xfrm>
        </p:grpSpPr>
        <p:grpSp>
          <p:nvGrpSpPr>
            <p:cNvPr id="8" name="Group 7" descr="Green and Red arrows to signify when a statistic is significantly higher or lower than the previous survey.">
              <a:extLst>
                <a:ext uri="{FF2B5EF4-FFF2-40B4-BE49-F238E27FC236}">
                  <a16:creationId xmlns:a16="http://schemas.microsoft.com/office/drawing/2014/main" id="{B62C9362-3F62-83EB-C38D-FB1426379E4D}"/>
                </a:ext>
              </a:extLst>
            </p:cNvPr>
            <p:cNvGrpSpPr/>
            <p:nvPr/>
          </p:nvGrpSpPr>
          <p:grpSpPr>
            <a:xfrm>
              <a:off x="229117" y="5927615"/>
              <a:ext cx="2808115" cy="269304"/>
              <a:chOff x="520117" y="5772736"/>
              <a:chExt cx="2808115" cy="269304"/>
            </a:xfrm>
          </p:grpSpPr>
          <p:sp>
            <p:nvSpPr>
              <p:cNvPr id="22" name="Arrow: Down 21">
                <a:extLst>
                  <a:ext uri="{FF2B5EF4-FFF2-40B4-BE49-F238E27FC236}">
                    <a16:creationId xmlns:a16="http://schemas.microsoft.com/office/drawing/2014/main" id="{0B607276-98A2-A226-12EA-35F92D478224}"/>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TextBox 23">
                <a:extLst>
                  <a:ext uri="{FF2B5EF4-FFF2-40B4-BE49-F238E27FC236}">
                    <a16:creationId xmlns:a16="http://schemas.microsoft.com/office/drawing/2014/main" id="{2685AEEC-AF16-0740-679B-CCCF46AADBF6}"/>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S10</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9" name="Arrow: Down 8">
              <a:extLst>
                <a:ext uri="{FF2B5EF4-FFF2-40B4-BE49-F238E27FC236}">
                  <a16:creationId xmlns:a16="http://schemas.microsoft.com/office/drawing/2014/main" id="{006CEE70-6FB8-BC43-2C7A-477643CADA9B}"/>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LA3. To what extent do you agree or disagree with the statement: I would recommend my local area as a good place to live</a:t>
            </a:r>
            <a:r>
              <a:rPr lang="en-GB" sz="1000">
                <a:solidFill>
                  <a:srgbClr val="FFFFFF">
                    <a:lumMod val="50000"/>
                  </a:srgbClr>
                </a:solidFill>
                <a:latin typeface="Arial" panose="020B0604020202020204" pitchFamily="34" charset="0"/>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11: 1460</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32202" y="6357383"/>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09740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3">
            <a:extLst>
              <a:ext uri="{FF2B5EF4-FFF2-40B4-BE49-F238E27FC236}">
                <a16:creationId xmlns:a16="http://schemas.microsoft.com/office/drawing/2014/main" id="{27A4AEDC-4E79-FF30-4432-B458B3565C98}"/>
              </a:ext>
            </a:extLst>
          </p:cNvPr>
          <p:cNvSpPr txBox="1">
            <a:spLocks noGrp="1"/>
          </p:cNvSpPr>
          <p:nvPr>
            <p:ph type="title" idx="4294967295"/>
          </p:nvPr>
        </p:nvSpPr>
        <p:spPr>
          <a:xfrm>
            <a:off x="359757" y="219439"/>
            <a:ext cx="11483900"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j-ea"/>
                <a:cs typeface="Calibri"/>
              </a:rPr>
              <a:t>Over half agree there are </a:t>
            </a:r>
            <a:r>
              <a:rPr kumimoji="0" lang="en-GB" sz="1800" b="1" i="0" u="none" strike="noStrike" kern="1200" cap="none" spc="0" normalizeH="0" baseline="0" noProof="0">
                <a:ln>
                  <a:noFill/>
                </a:ln>
                <a:solidFill>
                  <a:srgbClr val="009690"/>
                </a:solidFill>
                <a:effectLst/>
                <a:uLnTx/>
                <a:uFillTx/>
                <a:latin typeface="Arial"/>
                <a:ea typeface="+mj-ea"/>
                <a:cs typeface="Calibri"/>
              </a:rPr>
              <a:t>opportunities to take part in cultural events and activities </a:t>
            </a:r>
            <a:r>
              <a:rPr kumimoji="0" lang="en-GB" sz="1800" b="1" i="0" u="none" strike="noStrike" kern="1200" cap="none" spc="0" normalizeH="0" baseline="0" noProof="0">
                <a:ln>
                  <a:noFill/>
                </a:ln>
                <a:solidFill>
                  <a:srgbClr val="5C5B5A"/>
                </a:solidFill>
                <a:effectLst/>
                <a:uLnTx/>
                <a:uFillTx/>
                <a:latin typeface="Arial"/>
                <a:ea typeface="+mj-ea"/>
                <a:cs typeface="Calibri"/>
              </a:rPr>
              <a:t>in their local area, and just under half are satisfied with cultural facilities such as museums, theatres and events</a:t>
            </a:r>
          </a:p>
        </p:txBody>
      </p:sp>
      <p:sp>
        <p:nvSpPr>
          <p:cNvPr id="17" name="TextBox 16">
            <a:extLst>
              <a:ext uri="{FF2B5EF4-FFF2-40B4-BE49-F238E27FC236}">
                <a16:creationId xmlns:a16="http://schemas.microsoft.com/office/drawing/2014/main" id="{3DB1E1A3-1A78-9535-8B1F-08256D06777A}"/>
              </a:ext>
            </a:extLst>
          </p:cNvPr>
          <p:cNvSpPr txBox="1"/>
          <p:nvPr/>
        </p:nvSpPr>
        <p:spPr>
          <a:xfrm>
            <a:off x="692596" y="1212265"/>
            <a:ext cx="540340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do you agree or disagree that there are opportunities to take part in cultural events and activities</a:t>
            </a:r>
          </a:p>
        </p:txBody>
      </p:sp>
      <p:graphicFrame>
        <p:nvGraphicFramePr>
          <p:cNvPr id="12" name="Chart 11" descr="Stacked bar chart showing agreement that there are opportunities to take part in cultural events and activities. 54% agree. ">
            <a:extLst>
              <a:ext uri="{FF2B5EF4-FFF2-40B4-BE49-F238E27FC236}">
                <a16:creationId xmlns:a16="http://schemas.microsoft.com/office/drawing/2014/main" id="{526E849C-3414-1601-20E1-5DE6711C4551}"/>
              </a:ext>
            </a:extLst>
          </p:cNvPr>
          <p:cNvGraphicFramePr/>
          <p:nvPr/>
        </p:nvGraphicFramePr>
        <p:xfrm>
          <a:off x="555760" y="1171028"/>
          <a:ext cx="4300872" cy="5273038"/>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9AEB261A-540C-6866-150C-2168D2CA92CB}"/>
              </a:ext>
              <a:ext uri="{C183D7F6-B498-43B3-948B-1728B52AA6E4}">
                <adec:decorative xmlns:adec="http://schemas.microsoft.com/office/drawing/2017/decorative" val="1"/>
              </a:ext>
            </a:extLst>
          </p:cNvPr>
          <p:cNvSpPr txBox="1"/>
          <p:nvPr/>
        </p:nvSpPr>
        <p:spPr>
          <a:xfrm>
            <a:off x="2967258" y="211502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2" name="TextBox 21">
            <a:extLst>
              <a:ext uri="{FF2B5EF4-FFF2-40B4-BE49-F238E27FC236}">
                <a16:creationId xmlns:a16="http://schemas.microsoft.com/office/drawing/2014/main" id="{49BF1A9D-2AA7-EB21-DC21-6F8C769E4512}"/>
              </a:ext>
              <a:ext uri="{C183D7F6-B498-43B3-948B-1728B52AA6E4}">
                <adec:decorative xmlns:adec="http://schemas.microsoft.com/office/drawing/2017/decorative" val="1"/>
              </a:ext>
            </a:extLst>
          </p:cNvPr>
          <p:cNvSpPr txBox="1"/>
          <p:nvPr/>
        </p:nvSpPr>
        <p:spPr>
          <a:xfrm>
            <a:off x="2945725" y="312135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4" name="TextBox 23">
            <a:extLst>
              <a:ext uri="{FF2B5EF4-FFF2-40B4-BE49-F238E27FC236}">
                <a16:creationId xmlns:a16="http://schemas.microsoft.com/office/drawing/2014/main" id="{A9D616BD-E496-F385-8879-9126682DF684}"/>
              </a:ext>
              <a:ext uri="{C183D7F6-B498-43B3-948B-1728B52AA6E4}">
                <adec:decorative xmlns:adec="http://schemas.microsoft.com/office/drawing/2017/decorative" val="1"/>
              </a:ext>
            </a:extLst>
          </p:cNvPr>
          <p:cNvSpPr txBox="1"/>
          <p:nvPr/>
        </p:nvSpPr>
        <p:spPr>
          <a:xfrm>
            <a:off x="2919705" y="412768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5" name="TextBox 24">
            <a:extLst>
              <a:ext uri="{FF2B5EF4-FFF2-40B4-BE49-F238E27FC236}">
                <a16:creationId xmlns:a16="http://schemas.microsoft.com/office/drawing/2014/main" id="{CE9634A5-EFEB-03E8-2C36-6131AFBC69FF}"/>
              </a:ext>
              <a:ext uri="{C183D7F6-B498-43B3-948B-1728B52AA6E4}">
                <adec:decorative xmlns:adec="http://schemas.microsoft.com/office/drawing/2017/decorative" val="1"/>
              </a:ext>
            </a:extLst>
          </p:cNvPr>
          <p:cNvSpPr txBox="1"/>
          <p:nvPr/>
        </p:nvSpPr>
        <p:spPr>
          <a:xfrm>
            <a:off x="3319814" y="4510081"/>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6" name="TextBox 25">
            <a:extLst>
              <a:ext uri="{FF2B5EF4-FFF2-40B4-BE49-F238E27FC236}">
                <a16:creationId xmlns:a16="http://schemas.microsoft.com/office/drawing/2014/main" id="{34116DEE-538E-6641-4CAD-B878512933F7}"/>
              </a:ext>
              <a:ext uri="{C183D7F6-B498-43B3-948B-1728B52AA6E4}">
                <adec:decorative xmlns:adec="http://schemas.microsoft.com/office/drawing/2017/decorative" val="1"/>
              </a:ext>
            </a:extLst>
          </p:cNvPr>
          <p:cNvSpPr txBox="1"/>
          <p:nvPr/>
        </p:nvSpPr>
        <p:spPr>
          <a:xfrm>
            <a:off x="2983171" y="507650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8" name="Right Brace 27">
            <a:extLst>
              <a:ext uri="{FF2B5EF4-FFF2-40B4-BE49-F238E27FC236}">
                <a16:creationId xmlns:a16="http://schemas.microsoft.com/office/drawing/2014/main" id="{42DFC551-E1BA-EA67-184B-338EB3EE2172}"/>
              </a:ext>
              <a:ext uri="{C183D7F6-B498-43B3-948B-1728B52AA6E4}">
                <adec:decorative xmlns:adec="http://schemas.microsoft.com/office/drawing/2017/decorative" val="1"/>
              </a:ext>
            </a:extLst>
          </p:cNvPr>
          <p:cNvSpPr/>
          <p:nvPr/>
        </p:nvSpPr>
        <p:spPr>
          <a:xfrm>
            <a:off x="4073062" y="1895241"/>
            <a:ext cx="267969" cy="1802820"/>
          </a:xfrm>
          <a:prstGeom prst="rightBrace">
            <a:avLst>
              <a:gd name="adj1" fmla="val 7531"/>
              <a:gd name="adj2" fmla="val 50487"/>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a:extLst>
              <a:ext uri="{FF2B5EF4-FFF2-40B4-BE49-F238E27FC236}">
                <a16:creationId xmlns:a16="http://schemas.microsoft.com/office/drawing/2014/main" id="{7FB1EDE3-032D-C8FA-0303-BBDDBDBF20BB}"/>
              </a:ext>
              <a:ext uri="{C183D7F6-B498-43B3-948B-1728B52AA6E4}">
                <adec:decorative xmlns:adec="http://schemas.microsoft.com/office/drawing/2017/decorative" val="1"/>
              </a:ext>
            </a:extLst>
          </p:cNvPr>
          <p:cNvSpPr txBox="1"/>
          <p:nvPr/>
        </p:nvSpPr>
        <p:spPr>
          <a:xfrm>
            <a:off x="4228018" y="2634748"/>
            <a:ext cx="920681" cy="523220"/>
          </a:xfrm>
          <a:prstGeom prst="rect">
            <a:avLst/>
          </a:prstGeom>
          <a:noFill/>
        </p:spPr>
        <p:txBody>
          <a:bodyPr wrap="square" rtlCol="0">
            <a:spAutoFit/>
          </a:bodyPr>
          <a:lstStyle/>
          <a:p>
            <a:pPr algn="ctr"/>
            <a:r>
              <a:rPr lang="en-GB" sz="1400" b="1">
                <a:solidFill>
                  <a:srgbClr val="5C5B5A"/>
                </a:solidFill>
                <a:latin typeface="Arial"/>
              </a:rPr>
              <a:t>54%</a:t>
            </a:r>
          </a:p>
          <a:p>
            <a:pPr algn="ctr"/>
            <a:r>
              <a:rPr lang="en-GB" sz="1400" b="1">
                <a:solidFill>
                  <a:srgbClr val="5C5B5A"/>
                </a:solidFill>
                <a:latin typeface="Arial"/>
              </a:rPr>
              <a:t>(+1pp)</a:t>
            </a:r>
          </a:p>
        </p:txBody>
      </p:sp>
      <p:cxnSp>
        <p:nvCxnSpPr>
          <p:cNvPr id="58" name="Straight Connector 57">
            <a:extLst>
              <a:ext uri="{FF2B5EF4-FFF2-40B4-BE49-F238E27FC236}">
                <a16:creationId xmlns:a16="http://schemas.microsoft.com/office/drawing/2014/main" id="{13D1C440-FE18-4C24-AC69-E5C66EE07833}"/>
              </a:ext>
              <a:ext uri="{C183D7F6-B498-43B3-948B-1728B52AA6E4}">
                <adec:decorative xmlns:adec="http://schemas.microsoft.com/office/drawing/2017/decorative" val="1"/>
              </a:ext>
            </a:extLst>
          </p:cNvPr>
          <p:cNvCxnSpPr>
            <a:cxnSpLocks/>
          </p:cNvCxnSpPr>
          <p:nvPr/>
        </p:nvCxnSpPr>
        <p:spPr>
          <a:xfrm>
            <a:off x="6096000" y="1310145"/>
            <a:ext cx="0" cy="4657588"/>
          </a:xfrm>
          <a:prstGeom prst="line">
            <a:avLst/>
          </a:prstGeom>
          <a:ln>
            <a:solidFill>
              <a:srgbClr val="388A8C"/>
            </a:solidFill>
          </a:ln>
        </p:spPr>
        <p:style>
          <a:lnRef idx="1">
            <a:schemeClr val="accent1"/>
          </a:lnRef>
          <a:fillRef idx="0">
            <a:schemeClr val="accent1"/>
          </a:fillRef>
          <a:effectRef idx="0">
            <a:schemeClr val="accent1"/>
          </a:effectRef>
          <a:fontRef idx="minor">
            <a:schemeClr val="tx1"/>
          </a:fontRef>
        </p:style>
      </p:cxnSp>
      <p:graphicFrame>
        <p:nvGraphicFramePr>
          <p:cNvPr id="57" name="Chart 56" descr="Stacked bar chart showing agreement that there are opportunities to take part in cultural events and activities. 45% agree. ">
            <a:extLst>
              <a:ext uri="{FF2B5EF4-FFF2-40B4-BE49-F238E27FC236}">
                <a16:creationId xmlns:a16="http://schemas.microsoft.com/office/drawing/2014/main" id="{2580ED44-5542-57A9-EAD3-0B06C763F4E7}"/>
              </a:ext>
            </a:extLst>
          </p:cNvPr>
          <p:cNvGraphicFramePr/>
          <p:nvPr/>
        </p:nvGraphicFramePr>
        <p:xfrm>
          <a:off x="6444535" y="1192387"/>
          <a:ext cx="4300872" cy="5273038"/>
        </p:xfrm>
        <a:graphic>
          <a:graphicData uri="http://schemas.openxmlformats.org/drawingml/2006/chart">
            <c:chart xmlns:c="http://schemas.openxmlformats.org/drawingml/2006/chart" xmlns:r="http://schemas.openxmlformats.org/officeDocument/2006/relationships" r:id="rId5"/>
          </a:graphicData>
        </a:graphic>
      </p:graphicFrame>
      <p:sp>
        <p:nvSpPr>
          <p:cNvPr id="60" name="TextBox 59">
            <a:extLst>
              <a:ext uri="{FF2B5EF4-FFF2-40B4-BE49-F238E27FC236}">
                <a16:creationId xmlns:a16="http://schemas.microsoft.com/office/drawing/2014/main" id="{A9F2E96F-09AD-4675-1778-91778B6BC481}"/>
              </a:ext>
              <a:ext uri="{C183D7F6-B498-43B3-948B-1728B52AA6E4}">
                <adec:decorative xmlns:adec="http://schemas.microsoft.com/office/drawing/2017/decorative" val="0"/>
              </a:ext>
            </a:extLst>
          </p:cNvPr>
          <p:cNvSpPr txBox="1"/>
          <p:nvPr/>
        </p:nvSpPr>
        <p:spPr>
          <a:xfrm>
            <a:off x="6581371" y="1233624"/>
            <a:ext cx="495083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Satisfaction with cultural facilities such as museums, theatres, and events </a:t>
            </a:r>
          </a:p>
        </p:txBody>
      </p:sp>
      <p:sp>
        <p:nvSpPr>
          <p:cNvPr id="63" name="Arrow: Down 62">
            <a:extLst>
              <a:ext uri="{FF2B5EF4-FFF2-40B4-BE49-F238E27FC236}">
                <a16:creationId xmlns:a16="http://schemas.microsoft.com/office/drawing/2014/main" id="{53FBA2AF-8CF2-52F0-874D-82470FBDBD22}"/>
              </a:ext>
              <a:ext uri="{C183D7F6-B498-43B3-948B-1728B52AA6E4}">
                <adec:decorative xmlns:adec="http://schemas.microsoft.com/office/drawing/2017/decorative" val="1"/>
              </a:ext>
            </a:extLst>
          </p:cNvPr>
          <p:cNvSpPr/>
          <p:nvPr/>
        </p:nvSpPr>
        <p:spPr>
          <a:xfrm rot="10800000">
            <a:off x="9299651" y="2069141"/>
            <a:ext cx="159391" cy="180961"/>
          </a:xfrm>
          <a:prstGeom prst="downArrow">
            <a:avLst/>
          </a:prstGeom>
          <a:solidFill>
            <a:schemeClr val="accent1"/>
          </a:solidFill>
          <a:ln>
            <a:solidFill>
              <a:srgbClr val="FFFF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4" name="Arrow: Down 63">
            <a:extLst>
              <a:ext uri="{FF2B5EF4-FFF2-40B4-BE49-F238E27FC236}">
                <a16:creationId xmlns:a16="http://schemas.microsoft.com/office/drawing/2014/main" id="{378D35BC-E10A-E404-A0FC-0931CCF72898}"/>
              </a:ext>
              <a:ext uri="{C183D7F6-B498-43B3-948B-1728B52AA6E4}">
                <adec:decorative xmlns:adec="http://schemas.microsoft.com/office/drawing/2017/decorative" val="1"/>
              </a:ext>
            </a:extLst>
          </p:cNvPr>
          <p:cNvSpPr/>
          <p:nvPr/>
        </p:nvSpPr>
        <p:spPr>
          <a:xfrm>
            <a:off x="9277319" y="492668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1" name="Right Brace 60">
            <a:extLst>
              <a:ext uri="{FF2B5EF4-FFF2-40B4-BE49-F238E27FC236}">
                <a16:creationId xmlns:a16="http://schemas.microsoft.com/office/drawing/2014/main" id="{EE1EF34E-B636-4BAA-297E-9E79F0026306}"/>
              </a:ext>
              <a:ext uri="{C183D7F6-B498-43B3-948B-1728B52AA6E4}">
                <adec:decorative xmlns:adec="http://schemas.microsoft.com/office/drawing/2017/decorative" val="1"/>
              </a:ext>
            </a:extLst>
          </p:cNvPr>
          <p:cNvSpPr/>
          <p:nvPr/>
        </p:nvSpPr>
        <p:spPr>
          <a:xfrm>
            <a:off x="9961837" y="1916600"/>
            <a:ext cx="267969" cy="1495261"/>
          </a:xfrm>
          <a:prstGeom prst="rightBrace">
            <a:avLst>
              <a:gd name="adj1" fmla="val 7531"/>
              <a:gd name="adj2" fmla="val 50487"/>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a:extLst>
              <a:ext uri="{FF2B5EF4-FFF2-40B4-BE49-F238E27FC236}">
                <a16:creationId xmlns:a16="http://schemas.microsoft.com/office/drawing/2014/main" id="{C244AF1F-C191-88A9-7FA3-783DEE3A14CE}"/>
              </a:ext>
              <a:ext uri="{C183D7F6-B498-43B3-948B-1728B52AA6E4}">
                <adec:decorative xmlns:adec="http://schemas.microsoft.com/office/drawing/2017/decorative" val="1"/>
              </a:ext>
            </a:extLst>
          </p:cNvPr>
          <p:cNvSpPr txBox="1"/>
          <p:nvPr/>
        </p:nvSpPr>
        <p:spPr>
          <a:xfrm>
            <a:off x="10116793" y="2457327"/>
            <a:ext cx="920681" cy="523220"/>
          </a:xfrm>
          <a:prstGeom prst="rect">
            <a:avLst/>
          </a:prstGeom>
          <a:noFill/>
        </p:spPr>
        <p:txBody>
          <a:bodyPr wrap="square" rtlCol="0">
            <a:spAutoFit/>
          </a:bodyPr>
          <a:lstStyle/>
          <a:p>
            <a:pPr algn="ctr"/>
            <a:r>
              <a:rPr lang="en-GB" sz="1400" b="1">
                <a:solidFill>
                  <a:srgbClr val="5C5B5A"/>
                </a:solidFill>
                <a:latin typeface="Arial"/>
              </a:rPr>
              <a:t>45%</a:t>
            </a:r>
          </a:p>
          <a:p>
            <a:pPr algn="ctr"/>
            <a:r>
              <a:rPr lang="en-GB" sz="1400" b="1">
                <a:solidFill>
                  <a:srgbClr val="5C5B5A"/>
                </a:solidFill>
                <a:latin typeface="Arial"/>
              </a:rPr>
              <a:t>(+3pp)</a:t>
            </a:r>
          </a:p>
        </p:txBody>
      </p:sp>
      <p:sp>
        <p:nvSpPr>
          <p:cNvPr id="59" name="TextBox 58">
            <a:extLst>
              <a:ext uri="{FF2B5EF4-FFF2-40B4-BE49-F238E27FC236}">
                <a16:creationId xmlns:a16="http://schemas.microsoft.com/office/drawing/2014/main" id="{BC218814-62F9-39BA-8ADA-E4B552FCCC62}"/>
              </a:ext>
              <a:ext uri="{C183D7F6-B498-43B3-948B-1728B52AA6E4}">
                <adec:decorative xmlns:adec="http://schemas.microsoft.com/office/drawing/2017/decorative" val="0"/>
              </a:ext>
            </a:extLst>
          </p:cNvPr>
          <p:cNvSpPr txBox="1"/>
          <p:nvPr/>
        </p:nvSpPr>
        <p:spPr>
          <a:xfrm>
            <a:off x="4528103" y="6013728"/>
            <a:ext cx="3214341" cy="261610"/>
          </a:xfrm>
          <a:prstGeom prst="rect">
            <a:avLst/>
          </a:prstGeom>
          <a:noFill/>
        </p:spPr>
        <p:txBody>
          <a:bodyPr wrap="none" rtlCol="0">
            <a:spAutoFit/>
          </a:bodyPr>
          <a:lstStyle/>
          <a:p>
            <a:r>
              <a:rPr lang="en-GB" sz="1100"/>
              <a:t>Bracketed figures show changes from S10 (Nov)</a:t>
            </a:r>
          </a:p>
        </p:txBody>
      </p:sp>
      <p:grpSp>
        <p:nvGrpSpPr>
          <p:cNvPr id="65" name="Group 64">
            <a:extLst>
              <a:ext uri="{FF2B5EF4-FFF2-40B4-BE49-F238E27FC236}">
                <a16:creationId xmlns:a16="http://schemas.microsoft.com/office/drawing/2014/main" id="{AF14AA5A-8F90-7F50-768B-953B132998F9}"/>
              </a:ext>
              <a:ext uri="{C183D7F6-B498-43B3-948B-1728B52AA6E4}">
                <adec:decorative xmlns:adec="http://schemas.microsoft.com/office/drawing/2017/decorative" val="1"/>
              </a:ext>
            </a:extLst>
          </p:cNvPr>
          <p:cNvGrpSpPr/>
          <p:nvPr/>
        </p:nvGrpSpPr>
        <p:grpSpPr>
          <a:xfrm>
            <a:off x="9288100" y="5924948"/>
            <a:ext cx="2808115" cy="269304"/>
            <a:chOff x="229117" y="5927615"/>
            <a:chExt cx="2808115" cy="269304"/>
          </a:xfrm>
        </p:grpSpPr>
        <p:grpSp>
          <p:nvGrpSpPr>
            <p:cNvPr id="66" name="Group 65" descr="Green and Red arrows to signify when a statistic is significantly higher or lower than the previous survey.">
              <a:extLst>
                <a:ext uri="{FF2B5EF4-FFF2-40B4-BE49-F238E27FC236}">
                  <a16:creationId xmlns:a16="http://schemas.microsoft.com/office/drawing/2014/main" id="{D0C3B1BC-FE66-6216-776E-FF2CE26397FD}"/>
                </a:ext>
              </a:extLst>
            </p:cNvPr>
            <p:cNvGrpSpPr/>
            <p:nvPr/>
          </p:nvGrpSpPr>
          <p:grpSpPr>
            <a:xfrm>
              <a:off x="229117" y="5927615"/>
              <a:ext cx="2808115" cy="269304"/>
              <a:chOff x="520117" y="5772736"/>
              <a:chExt cx="2808115" cy="269304"/>
            </a:xfrm>
          </p:grpSpPr>
          <p:sp>
            <p:nvSpPr>
              <p:cNvPr id="68" name="Arrow: Down 67">
                <a:extLst>
                  <a:ext uri="{FF2B5EF4-FFF2-40B4-BE49-F238E27FC236}">
                    <a16:creationId xmlns:a16="http://schemas.microsoft.com/office/drawing/2014/main" id="{3DB281E9-EFA0-05CB-0676-BEFDA97C85CA}"/>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9" name="TextBox 68">
                <a:extLst>
                  <a:ext uri="{FF2B5EF4-FFF2-40B4-BE49-F238E27FC236}">
                    <a16:creationId xmlns:a16="http://schemas.microsoft.com/office/drawing/2014/main" id="{33BD021A-AC3D-7B4B-0030-C42E16B4D2B5}"/>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S10</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67" name="Arrow: Down 66">
              <a:extLst>
                <a:ext uri="{FF2B5EF4-FFF2-40B4-BE49-F238E27FC236}">
                  <a16:creationId xmlns:a16="http://schemas.microsoft.com/office/drawing/2014/main" id="{BDE97343-CC74-332D-4497-CA5B0BB711BE}"/>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LA5. To what extent do you agree or disagree that there are opportunities to take part in cultural events and activities</a:t>
            </a:r>
            <a:r>
              <a:rPr lang="en-GB" sz="1000">
                <a:solidFill>
                  <a:srgbClr val="FFFFFF">
                    <a:lumMod val="50000"/>
                  </a:srgbClr>
                </a:solidFill>
                <a:latin typeface="Arial" panose="020B0604020202020204" pitchFamily="34" charset="0"/>
                <a:cs typeface="Arial" panose="020B0604020202020204" pitchFamily="34" charset="0"/>
              </a:rPr>
              <a:t>s in your local area?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a:t>
            </a:r>
            <a:r>
              <a:rPr lang="en-GB" sz="1000">
                <a:solidFill>
                  <a:srgbClr val="FFFFFF">
                    <a:lumMod val="50000"/>
                  </a:srgbClr>
                </a:solidFill>
                <a:latin typeface="Arial" panose="020B0604020202020204" pitchFamily="34" charset="0"/>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11: 1460</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32202" y="6357383"/>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107859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0A24BF-D3F1-3739-AF7C-E183F3FAB699}"/>
              </a:ext>
            </a:extLst>
          </p:cNvPr>
          <p:cNvSpPr txBox="1">
            <a:spLocks noGrp="1"/>
          </p:cNvSpPr>
          <p:nvPr>
            <p:ph type="title" idx="4294967295"/>
          </p:nvPr>
        </p:nvSpPr>
        <p:spPr>
          <a:xfrm>
            <a:off x="254151" y="154795"/>
            <a:ext cx="1148473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There have been increases since November in </a:t>
            </a:r>
            <a:r>
              <a:rPr kumimoji="0" lang="en-GB" sz="1800" b="1" i="0" u="none" strike="noStrike" kern="1200" cap="none" spc="0" normalizeH="0" baseline="0" noProof="0" dirty="0">
                <a:ln>
                  <a:noFill/>
                </a:ln>
                <a:solidFill>
                  <a:srgbClr val="009690"/>
                </a:solidFill>
                <a:effectLst/>
                <a:uLnTx/>
                <a:uFillTx/>
                <a:latin typeface="Arial"/>
                <a:ea typeface="+mn-ea"/>
                <a:cs typeface="+mn-cs"/>
              </a:rPr>
              <a:t>proportions who definitely</a:t>
            </a:r>
            <a:r>
              <a:rPr lang="en-GB" sz="1800" b="1" dirty="0">
                <a:solidFill>
                  <a:srgbClr val="009690"/>
                </a:solidFill>
                <a:latin typeface="Arial"/>
                <a:ea typeface="+mn-ea"/>
                <a:cs typeface="+mn-cs"/>
              </a:rPr>
              <a:t> agree </a:t>
            </a:r>
            <a:r>
              <a:rPr lang="en-GB" sz="1800" b="1" dirty="0">
                <a:solidFill>
                  <a:srgbClr val="5C5B5A"/>
                </a:solidFill>
                <a:latin typeface="Arial"/>
                <a:ea typeface="+mn-ea"/>
                <a:cs typeface="+mn-cs"/>
              </a:rPr>
              <a:t>that the local area is a place where people from different backgrounds get on well together, that they are proud of their local area and that my local area is a place where people look out for each other – with the latter increasing significantly</a:t>
            </a: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p:txBody>
      </p:sp>
      <p:sp>
        <p:nvSpPr>
          <p:cNvPr id="4" name="TextBox 3">
            <a:extLst>
              <a:ext uri="{FF2B5EF4-FFF2-40B4-BE49-F238E27FC236}">
                <a16:creationId xmlns:a16="http://schemas.microsoft.com/office/drawing/2014/main" id="{639724E0-7762-BF4E-BCBB-BDFABDCB9D5A}"/>
              </a:ext>
            </a:extLst>
          </p:cNvPr>
          <p:cNvSpPr txBox="1"/>
          <p:nvPr/>
        </p:nvSpPr>
        <p:spPr>
          <a:xfrm>
            <a:off x="4866647" y="1568782"/>
            <a:ext cx="429348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To what extent do you agree or disagree…?</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sp>
        <p:nvSpPr>
          <p:cNvPr id="33" name="TextBox 32">
            <a:extLst>
              <a:ext uri="{FF2B5EF4-FFF2-40B4-BE49-F238E27FC236}">
                <a16:creationId xmlns:a16="http://schemas.microsoft.com/office/drawing/2014/main" id="{8D293104-79EA-9FC9-32E6-666E3454F699}"/>
              </a:ext>
            </a:extLst>
          </p:cNvPr>
          <p:cNvSpPr txBox="1"/>
          <p:nvPr/>
        </p:nvSpPr>
        <p:spPr>
          <a:xfrm>
            <a:off x="370568" y="1971432"/>
            <a:ext cx="1843045" cy="1938992"/>
          </a:xfrm>
          <a:prstGeom prst="rect">
            <a:avLst/>
          </a:prstGeom>
          <a:noFill/>
          <a:ln>
            <a:solidFill>
              <a:srgbClr val="5C5B5A"/>
            </a:solidFill>
          </a:ln>
        </p:spPr>
        <p:txBody>
          <a:bodyPr wrap="square" rtlCol="0">
            <a:spAutoFit/>
          </a:bodyPr>
          <a:lstStyle/>
          <a:p>
            <a:pPr algn="ctr"/>
            <a:r>
              <a:rPr lang="en-GB" sz="1200">
                <a:solidFill>
                  <a:srgbClr val="5C5B5A"/>
                </a:solidFill>
                <a:latin typeface="Arial"/>
              </a:rPr>
              <a:t>*The codes ‘There are too few people in the local area’ and ‘People in this area are all of the same background’ have been removed from this chart for visual purposes and to ensure benchmarking against DCMS figures</a:t>
            </a:r>
          </a:p>
        </p:txBody>
      </p:sp>
      <p:graphicFrame>
        <p:nvGraphicFramePr>
          <p:cNvPr id="10" name="Chart 9" descr="Stacked vertical bar charts showing the extent of agreement for four statements: My local area is a place where people from different backgrounds get on (78%), My local area is a place where people look out for each other (69%), I am proud of my local area (69%) and My local area is well maintained (55%).  ">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2436352814"/>
              </p:ext>
            </p:extLst>
          </p:nvPr>
        </p:nvGraphicFramePr>
        <p:xfrm>
          <a:off x="2250641" y="1892160"/>
          <a:ext cx="8882739" cy="4172531"/>
        </p:xfrm>
        <a:graphic>
          <a:graphicData uri="http://schemas.openxmlformats.org/drawingml/2006/chart">
            <c:chart xmlns:c="http://schemas.openxmlformats.org/drawingml/2006/chart" xmlns:r="http://schemas.openxmlformats.org/officeDocument/2006/relationships" r:id="rId4"/>
          </a:graphicData>
        </a:graphic>
      </p:graphicFrame>
      <p:sp>
        <p:nvSpPr>
          <p:cNvPr id="42" name="TextBox 41">
            <a:extLst>
              <a:ext uri="{FF2B5EF4-FFF2-40B4-BE49-F238E27FC236}">
                <a16:creationId xmlns:a16="http://schemas.microsoft.com/office/drawing/2014/main" id="{744AE48D-9B1C-AD92-EC5C-E5BA00A9571C}"/>
              </a:ext>
              <a:ext uri="{C183D7F6-B498-43B3-948B-1728B52AA6E4}">
                <adec:decorative xmlns:adec="http://schemas.microsoft.com/office/drawing/2017/decorative" val="1"/>
              </a:ext>
            </a:extLst>
          </p:cNvPr>
          <p:cNvSpPr txBox="1"/>
          <p:nvPr/>
        </p:nvSpPr>
        <p:spPr>
          <a:xfrm>
            <a:off x="3040653" y="224087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8" name="TextBox 7">
            <a:extLst>
              <a:ext uri="{FF2B5EF4-FFF2-40B4-BE49-F238E27FC236}">
                <a16:creationId xmlns:a16="http://schemas.microsoft.com/office/drawing/2014/main" id="{F0485FAE-93FD-EEB6-F1B4-CFDA44D7B515}"/>
              </a:ext>
              <a:ext uri="{C183D7F6-B498-43B3-948B-1728B52AA6E4}">
                <adec:decorative xmlns:adec="http://schemas.microsoft.com/office/drawing/2017/decorative" val="1"/>
              </a:ext>
            </a:extLst>
          </p:cNvPr>
          <p:cNvSpPr txBox="1"/>
          <p:nvPr/>
        </p:nvSpPr>
        <p:spPr>
          <a:xfrm>
            <a:off x="3040654" y="327796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9" name="TextBox 8">
            <a:extLst>
              <a:ext uri="{FF2B5EF4-FFF2-40B4-BE49-F238E27FC236}">
                <a16:creationId xmlns:a16="http://schemas.microsoft.com/office/drawing/2014/main" id="{D1ABC67D-8DC8-A7A2-621E-09713D9CB472}"/>
              </a:ext>
              <a:ext uri="{C183D7F6-B498-43B3-948B-1728B52AA6E4}">
                <adec:decorative xmlns:adec="http://schemas.microsoft.com/office/drawing/2017/decorative" val="1"/>
              </a:ext>
            </a:extLst>
          </p:cNvPr>
          <p:cNvSpPr txBox="1"/>
          <p:nvPr/>
        </p:nvSpPr>
        <p:spPr>
          <a:xfrm>
            <a:off x="3290886" y="406134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13" name="TextBox 12">
            <a:extLst>
              <a:ext uri="{FF2B5EF4-FFF2-40B4-BE49-F238E27FC236}">
                <a16:creationId xmlns:a16="http://schemas.microsoft.com/office/drawing/2014/main" id="{06CA3C5D-4AE1-2CDE-1C6A-627141BF2B6F}"/>
              </a:ext>
              <a:ext uri="{C183D7F6-B498-43B3-948B-1728B52AA6E4}">
                <adec:decorative xmlns:adec="http://schemas.microsoft.com/office/drawing/2017/decorative" val="1"/>
              </a:ext>
            </a:extLst>
          </p:cNvPr>
          <p:cNvSpPr txBox="1"/>
          <p:nvPr/>
        </p:nvSpPr>
        <p:spPr>
          <a:xfrm>
            <a:off x="3130292" y="432295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43" name="Arrow: Down 42">
            <a:extLst>
              <a:ext uri="{FF2B5EF4-FFF2-40B4-BE49-F238E27FC236}">
                <a16:creationId xmlns:a16="http://schemas.microsoft.com/office/drawing/2014/main" id="{9B72C46A-7672-582B-76B6-B487A5B496C2}"/>
              </a:ext>
              <a:ext uri="{C183D7F6-B498-43B3-948B-1728B52AA6E4}">
                <adec:decorative xmlns:adec="http://schemas.microsoft.com/office/drawing/2017/decorative" val="1"/>
              </a:ext>
            </a:extLst>
          </p:cNvPr>
          <p:cNvSpPr/>
          <p:nvPr/>
        </p:nvSpPr>
        <p:spPr>
          <a:xfrm>
            <a:off x="3628600" y="430876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ight Brace 4" descr="Sum of &quot;Definitely Agree&quot; and &quot;Trend to Agree&quot;">
            <a:extLst>
              <a:ext uri="{FF2B5EF4-FFF2-40B4-BE49-F238E27FC236}">
                <a16:creationId xmlns:a16="http://schemas.microsoft.com/office/drawing/2014/main" id="{5556DC6B-910D-2D2B-266D-CB140E0C854E}"/>
              </a:ext>
            </a:extLst>
          </p:cNvPr>
          <p:cNvSpPr/>
          <p:nvPr/>
        </p:nvSpPr>
        <p:spPr>
          <a:xfrm>
            <a:off x="3790272" y="1942860"/>
            <a:ext cx="151001" cy="190056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976A22A2-E23E-D194-0030-0ED20E8A4B52}"/>
              </a:ext>
            </a:extLst>
          </p:cNvPr>
          <p:cNvSpPr txBox="1"/>
          <p:nvPr/>
        </p:nvSpPr>
        <p:spPr>
          <a:xfrm>
            <a:off x="3905378" y="2595259"/>
            <a:ext cx="978802" cy="646331"/>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78% </a:t>
            </a:r>
          </a:p>
          <a:p>
            <a:pPr algn="ctr"/>
            <a:r>
              <a:rPr lang="en-GB" sz="1200">
                <a:solidFill>
                  <a:srgbClr val="5C5B5A"/>
                </a:solidFill>
                <a:latin typeface="Arial"/>
              </a:rPr>
              <a:t>(+3pp since Nov)</a:t>
            </a:r>
            <a:endParaRPr lang="en-GB" sz="1200">
              <a:solidFill>
                <a:srgbClr val="5C5B5A"/>
              </a:solidFill>
              <a:latin typeface="Arial"/>
              <a:cs typeface="Arial"/>
            </a:endParaRPr>
          </a:p>
        </p:txBody>
      </p:sp>
      <p:sp>
        <p:nvSpPr>
          <p:cNvPr id="12" name="TextBox 11">
            <a:extLst>
              <a:ext uri="{FF2B5EF4-FFF2-40B4-BE49-F238E27FC236}">
                <a16:creationId xmlns:a16="http://schemas.microsoft.com/office/drawing/2014/main" id="{EBBA37D3-3CE6-5223-6981-18B86032B97E}"/>
              </a:ext>
            </a:extLst>
          </p:cNvPr>
          <p:cNvSpPr txBox="1"/>
          <p:nvPr/>
        </p:nvSpPr>
        <p:spPr>
          <a:xfrm>
            <a:off x="3911039" y="3386450"/>
            <a:ext cx="1082526" cy="1015663"/>
          </a:xfrm>
          <a:prstGeom prst="rect">
            <a:avLst/>
          </a:prstGeom>
          <a:noFill/>
          <a:ln>
            <a:solidFill>
              <a:srgbClr val="5C5B5A"/>
            </a:solidFill>
          </a:ln>
        </p:spPr>
        <p:txBody>
          <a:bodyPr wrap="square" rtlCol="0">
            <a:spAutoFit/>
          </a:bodyPr>
          <a:lstStyle/>
          <a:p>
            <a:pPr algn="ctr"/>
            <a:r>
              <a:rPr lang="en-GB" sz="1200">
                <a:solidFill>
                  <a:srgbClr val="5C5B5A"/>
                </a:solidFill>
                <a:latin typeface="Arial"/>
              </a:rPr>
              <a:t>Compares to 84% in national Community Life Survey</a:t>
            </a:r>
          </a:p>
        </p:txBody>
      </p:sp>
      <p:sp>
        <p:nvSpPr>
          <p:cNvPr id="60" name="Arrow: Down 59">
            <a:extLst>
              <a:ext uri="{FF2B5EF4-FFF2-40B4-BE49-F238E27FC236}">
                <a16:creationId xmlns:a16="http://schemas.microsoft.com/office/drawing/2014/main" id="{5D1DB511-BFB5-16DB-8747-55AE22B8BF30}"/>
              </a:ext>
              <a:ext uri="{C183D7F6-B498-43B3-948B-1728B52AA6E4}">
                <adec:decorative xmlns:adec="http://schemas.microsoft.com/office/drawing/2017/decorative" val="1"/>
              </a:ext>
            </a:extLst>
          </p:cNvPr>
          <p:cNvSpPr/>
          <p:nvPr/>
        </p:nvSpPr>
        <p:spPr>
          <a:xfrm rot="10800000">
            <a:off x="5774312" y="206199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1" name="Arrow: Down 60">
            <a:extLst>
              <a:ext uri="{FF2B5EF4-FFF2-40B4-BE49-F238E27FC236}">
                <a16:creationId xmlns:a16="http://schemas.microsoft.com/office/drawing/2014/main" id="{B8B9FC20-043A-A7B6-1FD2-C7AA27DBE185}"/>
              </a:ext>
              <a:ext uri="{C183D7F6-B498-43B3-948B-1728B52AA6E4}">
                <adec:decorative xmlns:adec="http://schemas.microsoft.com/office/drawing/2017/decorative" val="1"/>
              </a:ext>
            </a:extLst>
          </p:cNvPr>
          <p:cNvSpPr/>
          <p:nvPr/>
        </p:nvSpPr>
        <p:spPr>
          <a:xfrm>
            <a:off x="5774312" y="385801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TextBox 47">
            <a:extLst>
              <a:ext uri="{FF2B5EF4-FFF2-40B4-BE49-F238E27FC236}">
                <a16:creationId xmlns:a16="http://schemas.microsoft.com/office/drawing/2014/main" id="{4AF62499-3C1F-3F3A-4D21-336807109E97}"/>
              </a:ext>
              <a:ext uri="{C183D7F6-B498-43B3-948B-1728B52AA6E4}">
                <adec:decorative xmlns:adec="http://schemas.microsoft.com/office/drawing/2017/decorative" val="1"/>
              </a:ext>
            </a:extLst>
          </p:cNvPr>
          <p:cNvSpPr txBox="1"/>
          <p:nvPr/>
        </p:nvSpPr>
        <p:spPr>
          <a:xfrm>
            <a:off x="5423507" y="424717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 name="Right Brace 1" descr="Sum of &quot;Definitely Agree&quot; and &quot;Trend to Agree&quot;">
            <a:extLst>
              <a:ext uri="{FF2B5EF4-FFF2-40B4-BE49-F238E27FC236}">
                <a16:creationId xmlns:a16="http://schemas.microsoft.com/office/drawing/2014/main" id="{5768178A-B672-19FA-269F-5370D3AC35D5}"/>
              </a:ext>
            </a:extLst>
          </p:cNvPr>
          <p:cNvSpPr/>
          <p:nvPr/>
        </p:nvSpPr>
        <p:spPr>
          <a:xfrm>
            <a:off x="5996516" y="1971432"/>
            <a:ext cx="103267" cy="167854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a:extLst>
              <a:ext uri="{FF2B5EF4-FFF2-40B4-BE49-F238E27FC236}">
                <a16:creationId xmlns:a16="http://schemas.microsoft.com/office/drawing/2014/main" id="{1D6BDC2F-2426-68C1-48A8-A6242504E229}"/>
              </a:ext>
              <a:ext uri="{C183D7F6-B498-43B3-948B-1728B52AA6E4}">
                <adec:decorative xmlns:adec="http://schemas.microsoft.com/office/drawing/2017/decorative" val="1"/>
              </a:ext>
            </a:extLst>
          </p:cNvPr>
          <p:cNvSpPr txBox="1"/>
          <p:nvPr/>
        </p:nvSpPr>
        <p:spPr>
          <a:xfrm>
            <a:off x="6047825" y="2669293"/>
            <a:ext cx="1124435"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69% </a:t>
            </a:r>
            <a:r>
              <a:rPr lang="en-GB" sz="1200">
                <a:solidFill>
                  <a:srgbClr val="5C5B5A"/>
                </a:solidFill>
                <a:latin typeface="Arial"/>
              </a:rPr>
              <a:t>(+3pp)</a:t>
            </a:r>
          </a:p>
        </p:txBody>
      </p:sp>
      <p:sp>
        <p:nvSpPr>
          <p:cNvPr id="57" name="TextBox 56">
            <a:extLst>
              <a:ext uri="{FF2B5EF4-FFF2-40B4-BE49-F238E27FC236}">
                <a16:creationId xmlns:a16="http://schemas.microsoft.com/office/drawing/2014/main" id="{9469F7E1-C9B7-92D1-98E8-8CB90B838551}"/>
              </a:ext>
            </a:extLst>
          </p:cNvPr>
          <p:cNvSpPr txBox="1"/>
          <p:nvPr/>
        </p:nvSpPr>
        <p:spPr>
          <a:xfrm>
            <a:off x="6150748" y="3386450"/>
            <a:ext cx="1082526" cy="830997"/>
          </a:xfrm>
          <a:prstGeom prst="rect">
            <a:avLst/>
          </a:prstGeom>
          <a:noFill/>
          <a:ln>
            <a:solidFill>
              <a:srgbClr val="5C5B5A"/>
            </a:solidFill>
          </a:ln>
        </p:spPr>
        <p:txBody>
          <a:bodyPr wrap="square" rtlCol="0">
            <a:spAutoFit/>
          </a:bodyPr>
          <a:lstStyle/>
          <a:p>
            <a:pPr algn="ctr"/>
            <a:r>
              <a:rPr lang="en-GB" sz="1200">
                <a:solidFill>
                  <a:srgbClr val="5C5B5A"/>
                </a:solidFill>
                <a:latin typeface="Arial"/>
              </a:rPr>
              <a:t>No nationally comparable data available</a:t>
            </a:r>
          </a:p>
        </p:txBody>
      </p:sp>
      <p:sp>
        <p:nvSpPr>
          <p:cNvPr id="66" name="TextBox 65">
            <a:extLst>
              <a:ext uri="{FF2B5EF4-FFF2-40B4-BE49-F238E27FC236}">
                <a16:creationId xmlns:a16="http://schemas.microsoft.com/office/drawing/2014/main" id="{64CE506D-3C37-27DF-39C7-0225184A4AF2}"/>
              </a:ext>
              <a:ext uri="{C183D7F6-B498-43B3-948B-1728B52AA6E4}">
                <adec:decorative xmlns:adec="http://schemas.microsoft.com/office/drawing/2017/decorative" val="1"/>
              </a:ext>
            </a:extLst>
          </p:cNvPr>
          <p:cNvSpPr txBox="1"/>
          <p:nvPr/>
        </p:nvSpPr>
        <p:spPr>
          <a:xfrm>
            <a:off x="7463208" y="224087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67" name="TextBox 66">
            <a:extLst>
              <a:ext uri="{FF2B5EF4-FFF2-40B4-BE49-F238E27FC236}">
                <a16:creationId xmlns:a16="http://schemas.microsoft.com/office/drawing/2014/main" id="{40CF69FC-BBDB-B1DC-5E49-3DE02B229CED}"/>
              </a:ext>
              <a:ext uri="{C183D7F6-B498-43B3-948B-1728B52AA6E4}">
                <adec:decorative xmlns:adec="http://schemas.microsoft.com/office/drawing/2017/decorative" val="1"/>
              </a:ext>
            </a:extLst>
          </p:cNvPr>
          <p:cNvSpPr txBox="1"/>
          <p:nvPr/>
        </p:nvSpPr>
        <p:spPr>
          <a:xfrm>
            <a:off x="7466900" y="311514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68" name="TextBox 67">
            <a:extLst>
              <a:ext uri="{FF2B5EF4-FFF2-40B4-BE49-F238E27FC236}">
                <a16:creationId xmlns:a16="http://schemas.microsoft.com/office/drawing/2014/main" id="{DC31D742-A441-A67A-32D6-2B88FFB0FABE}"/>
              </a:ext>
              <a:ext uri="{C183D7F6-B498-43B3-948B-1728B52AA6E4}">
                <adec:decorative xmlns:adec="http://schemas.microsoft.com/office/drawing/2017/decorative" val="1"/>
              </a:ext>
            </a:extLst>
          </p:cNvPr>
          <p:cNvSpPr txBox="1"/>
          <p:nvPr/>
        </p:nvSpPr>
        <p:spPr>
          <a:xfrm>
            <a:off x="7471800" y="398436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69" name="TextBox 68">
            <a:extLst>
              <a:ext uri="{FF2B5EF4-FFF2-40B4-BE49-F238E27FC236}">
                <a16:creationId xmlns:a16="http://schemas.microsoft.com/office/drawing/2014/main" id="{0B0BF4DD-8385-9280-4D3D-900CDF664836}"/>
              </a:ext>
              <a:ext uri="{C183D7F6-B498-43B3-948B-1728B52AA6E4}">
                <adec:decorative xmlns:adec="http://schemas.microsoft.com/office/drawing/2017/decorative" val="1"/>
              </a:ext>
            </a:extLst>
          </p:cNvPr>
          <p:cNvSpPr txBox="1"/>
          <p:nvPr/>
        </p:nvSpPr>
        <p:spPr>
          <a:xfrm>
            <a:off x="7612209" y="423697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62" name="Right Brace 61" descr="Sum of &quot;Definitely Agree&quot; and &quot;Trend to Agree&quot;">
            <a:extLst>
              <a:ext uri="{FF2B5EF4-FFF2-40B4-BE49-F238E27FC236}">
                <a16:creationId xmlns:a16="http://schemas.microsoft.com/office/drawing/2014/main" id="{63C065FA-A47F-15FA-B87B-C2444EB4989F}"/>
              </a:ext>
            </a:extLst>
          </p:cNvPr>
          <p:cNvSpPr/>
          <p:nvPr/>
        </p:nvSpPr>
        <p:spPr>
          <a:xfrm>
            <a:off x="8211637" y="1963492"/>
            <a:ext cx="168987" cy="167854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TextBox 62">
            <a:extLst>
              <a:ext uri="{FF2B5EF4-FFF2-40B4-BE49-F238E27FC236}">
                <a16:creationId xmlns:a16="http://schemas.microsoft.com/office/drawing/2014/main" id="{3177AF6E-E0E2-0033-42C3-06C0225914BC}"/>
              </a:ext>
            </a:extLst>
          </p:cNvPr>
          <p:cNvSpPr txBox="1"/>
          <p:nvPr/>
        </p:nvSpPr>
        <p:spPr>
          <a:xfrm>
            <a:off x="8368586" y="2671770"/>
            <a:ext cx="1051415"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69% </a:t>
            </a:r>
            <a:r>
              <a:rPr lang="en-GB" sz="1200">
                <a:solidFill>
                  <a:srgbClr val="5C5B5A"/>
                </a:solidFill>
                <a:latin typeface="Arial"/>
              </a:rPr>
              <a:t>(+1pp)</a:t>
            </a:r>
          </a:p>
        </p:txBody>
      </p:sp>
      <p:sp>
        <p:nvSpPr>
          <p:cNvPr id="74" name="TextBox 73">
            <a:extLst>
              <a:ext uri="{FF2B5EF4-FFF2-40B4-BE49-F238E27FC236}">
                <a16:creationId xmlns:a16="http://schemas.microsoft.com/office/drawing/2014/main" id="{C90066DB-DBE9-2438-A338-8FEF9DACDF5B}"/>
              </a:ext>
            </a:extLst>
          </p:cNvPr>
          <p:cNvSpPr txBox="1"/>
          <p:nvPr/>
        </p:nvSpPr>
        <p:spPr>
          <a:xfrm>
            <a:off x="8367036" y="3386450"/>
            <a:ext cx="1082526" cy="830997"/>
          </a:xfrm>
          <a:prstGeom prst="rect">
            <a:avLst/>
          </a:prstGeom>
          <a:noFill/>
          <a:ln>
            <a:solidFill>
              <a:srgbClr val="5C5B5A"/>
            </a:solidFill>
          </a:ln>
        </p:spPr>
        <p:txBody>
          <a:bodyPr wrap="square" rtlCol="0">
            <a:spAutoFit/>
          </a:bodyPr>
          <a:lstStyle/>
          <a:p>
            <a:pPr algn="ctr"/>
            <a:r>
              <a:rPr lang="en-GB" sz="1200">
                <a:solidFill>
                  <a:srgbClr val="5C5B5A"/>
                </a:solidFill>
                <a:latin typeface="Arial"/>
              </a:rPr>
              <a:t>No nationally comparable data available</a:t>
            </a:r>
          </a:p>
        </p:txBody>
      </p:sp>
      <p:sp>
        <p:nvSpPr>
          <p:cNvPr id="78" name="TextBox 77">
            <a:extLst>
              <a:ext uri="{FF2B5EF4-FFF2-40B4-BE49-F238E27FC236}">
                <a16:creationId xmlns:a16="http://schemas.microsoft.com/office/drawing/2014/main" id="{C7A4ACFD-2894-F4CE-97AC-083B902CD0AE}"/>
              </a:ext>
              <a:ext uri="{C183D7F6-B498-43B3-948B-1728B52AA6E4}">
                <adec:decorative xmlns:adec="http://schemas.microsoft.com/office/drawing/2017/decorative" val="1"/>
              </a:ext>
            </a:extLst>
          </p:cNvPr>
          <p:cNvSpPr txBox="1"/>
          <p:nvPr/>
        </p:nvSpPr>
        <p:spPr>
          <a:xfrm>
            <a:off x="9662260" y="209247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79" name="TextBox 78">
            <a:extLst>
              <a:ext uri="{FF2B5EF4-FFF2-40B4-BE49-F238E27FC236}">
                <a16:creationId xmlns:a16="http://schemas.microsoft.com/office/drawing/2014/main" id="{B19FEC88-0447-E37A-E5CC-60AA5FF6B6E5}"/>
              </a:ext>
              <a:ext uri="{C183D7F6-B498-43B3-948B-1728B52AA6E4}">
                <adec:decorative xmlns:adec="http://schemas.microsoft.com/office/drawing/2017/decorative" val="1"/>
              </a:ext>
            </a:extLst>
          </p:cNvPr>
          <p:cNvSpPr txBox="1"/>
          <p:nvPr/>
        </p:nvSpPr>
        <p:spPr>
          <a:xfrm>
            <a:off x="9674901" y="281796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80" name="TextBox 79">
            <a:extLst>
              <a:ext uri="{FF2B5EF4-FFF2-40B4-BE49-F238E27FC236}">
                <a16:creationId xmlns:a16="http://schemas.microsoft.com/office/drawing/2014/main" id="{64EB1331-D656-9149-60F9-D2DF94919D67}"/>
              </a:ext>
              <a:ext uri="{C183D7F6-B498-43B3-948B-1728B52AA6E4}">
                <adec:decorative xmlns:adec="http://schemas.microsoft.com/office/drawing/2017/decorative" val="1"/>
              </a:ext>
            </a:extLst>
          </p:cNvPr>
          <p:cNvSpPr txBox="1"/>
          <p:nvPr/>
        </p:nvSpPr>
        <p:spPr>
          <a:xfrm>
            <a:off x="9692534" y="380144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81" name="TextBox 80">
            <a:extLst>
              <a:ext uri="{FF2B5EF4-FFF2-40B4-BE49-F238E27FC236}">
                <a16:creationId xmlns:a16="http://schemas.microsoft.com/office/drawing/2014/main" id="{830E8AC8-D717-4C42-293B-7EBDE5FEB345}"/>
              </a:ext>
              <a:ext uri="{C183D7F6-B498-43B3-948B-1728B52AA6E4}">
                <adec:decorative xmlns:adec="http://schemas.microsoft.com/office/drawing/2017/decorative" val="1"/>
              </a:ext>
            </a:extLst>
          </p:cNvPr>
          <p:cNvSpPr txBox="1"/>
          <p:nvPr/>
        </p:nvSpPr>
        <p:spPr>
          <a:xfrm>
            <a:off x="9710167" y="425831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76" name="Right Brace 75" descr="Sum of &quot;Definitely Agree&quot; and &quot;Trend to Agree&quot;">
            <a:extLst>
              <a:ext uri="{FF2B5EF4-FFF2-40B4-BE49-F238E27FC236}">
                <a16:creationId xmlns:a16="http://schemas.microsoft.com/office/drawing/2014/main" id="{87347E90-F326-66C5-206A-B9BDD1933400}"/>
              </a:ext>
              <a:ext uri="{C183D7F6-B498-43B3-948B-1728B52AA6E4}">
                <adec:decorative xmlns:adec="http://schemas.microsoft.com/office/drawing/2017/decorative" val="0"/>
              </a:ext>
            </a:extLst>
          </p:cNvPr>
          <p:cNvSpPr/>
          <p:nvPr/>
        </p:nvSpPr>
        <p:spPr>
          <a:xfrm>
            <a:off x="10413836" y="1966698"/>
            <a:ext cx="169487" cy="134520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TextBox 76">
            <a:extLst>
              <a:ext uri="{FF2B5EF4-FFF2-40B4-BE49-F238E27FC236}">
                <a16:creationId xmlns:a16="http://schemas.microsoft.com/office/drawing/2014/main" id="{3FA5BE2A-FE31-FFC3-1BEF-704E0398A146}"/>
              </a:ext>
              <a:ext uri="{C183D7F6-B498-43B3-948B-1728B52AA6E4}">
                <adec:decorative xmlns:adec="http://schemas.microsoft.com/office/drawing/2017/decorative" val="0"/>
              </a:ext>
            </a:extLst>
          </p:cNvPr>
          <p:cNvSpPr txBox="1"/>
          <p:nvPr/>
        </p:nvSpPr>
        <p:spPr>
          <a:xfrm>
            <a:off x="10534312" y="2489602"/>
            <a:ext cx="1023881"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55% </a:t>
            </a:r>
            <a:r>
              <a:rPr lang="en-GB" sz="1200">
                <a:solidFill>
                  <a:srgbClr val="5C5B5A"/>
                </a:solidFill>
                <a:latin typeface="Arial"/>
              </a:rPr>
              <a:t>(+1pp)</a:t>
            </a:r>
          </a:p>
        </p:txBody>
      </p:sp>
      <p:sp>
        <p:nvSpPr>
          <p:cNvPr id="82" name="TextBox 81">
            <a:extLst>
              <a:ext uri="{FF2B5EF4-FFF2-40B4-BE49-F238E27FC236}">
                <a16:creationId xmlns:a16="http://schemas.microsoft.com/office/drawing/2014/main" id="{87640DC9-EAB4-4A69-2D82-ADA434DEBF4E}"/>
              </a:ext>
              <a:ext uri="{C183D7F6-B498-43B3-948B-1728B52AA6E4}">
                <adec:decorative xmlns:adec="http://schemas.microsoft.com/office/drawing/2017/decorative" val="0"/>
              </a:ext>
            </a:extLst>
          </p:cNvPr>
          <p:cNvSpPr txBox="1"/>
          <p:nvPr/>
        </p:nvSpPr>
        <p:spPr>
          <a:xfrm>
            <a:off x="10607087" y="3386450"/>
            <a:ext cx="1082526" cy="830997"/>
          </a:xfrm>
          <a:prstGeom prst="rect">
            <a:avLst/>
          </a:prstGeom>
          <a:noFill/>
          <a:ln>
            <a:solidFill>
              <a:srgbClr val="5C5B5A"/>
            </a:solidFill>
          </a:ln>
        </p:spPr>
        <p:txBody>
          <a:bodyPr wrap="square" rtlCol="0">
            <a:spAutoFit/>
          </a:bodyPr>
          <a:lstStyle/>
          <a:p>
            <a:pPr algn="ctr"/>
            <a:r>
              <a:rPr lang="en-GB" sz="1200">
                <a:solidFill>
                  <a:srgbClr val="5C5B5A"/>
                </a:solidFill>
                <a:latin typeface="Arial"/>
              </a:rPr>
              <a:t>No nationally comparable data available</a:t>
            </a:r>
          </a:p>
        </p:txBody>
      </p:sp>
      <p:sp>
        <p:nvSpPr>
          <p:cNvPr id="30" name="TextBox 29">
            <a:extLst>
              <a:ext uri="{FF2B5EF4-FFF2-40B4-BE49-F238E27FC236}">
                <a16:creationId xmlns:a16="http://schemas.microsoft.com/office/drawing/2014/main" id="{6CBB93FA-1E33-7C1C-2878-ECC56EB17564}"/>
              </a:ext>
              <a:ext uri="{C183D7F6-B498-43B3-948B-1728B52AA6E4}">
                <adec:decorative xmlns:adec="http://schemas.microsoft.com/office/drawing/2017/decorative" val="1"/>
              </a:ext>
            </a:extLst>
          </p:cNvPr>
          <p:cNvSpPr txBox="1"/>
          <p:nvPr/>
        </p:nvSpPr>
        <p:spPr>
          <a:xfrm>
            <a:off x="5383337" y="6113088"/>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Nov (S10)</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grpSp>
        <p:nvGrpSpPr>
          <p:cNvPr id="31" name="Group 30">
            <a:extLst>
              <a:ext uri="{FF2B5EF4-FFF2-40B4-BE49-F238E27FC236}">
                <a16:creationId xmlns:a16="http://schemas.microsoft.com/office/drawing/2014/main" id="{FF086A0B-D7DF-5053-53F5-C89914FAE78F}"/>
              </a:ext>
              <a:ext uri="{C183D7F6-B498-43B3-948B-1728B52AA6E4}">
                <adec:decorative xmlns:adec="http://schemas.microsoft.com/office/drawing/2017/decorative" val="1"/>
              </a:ext>
            </a:extLst>
          </p:cNvPr>
          <p:cNvGrpSpPr/>
          <p:nvPr/>
        </p:nvGrpSpPr>
        <p:grpSpPr>
          <a:xfrm>
            <a:off x="9288100" y="5924948"/>
            <a:ext cx="2808115" cy="269304"/>
            <a:chOff x="229117" y="5927615"/>
            <a:chExt cx="2808115" cy="269304"/>
          </a:xfrm>
        </p:grpSpPr>
        <p:grpSp>
          <p:nvGrpSpPr>
            <p:cNvPr id="34" name="Group 33" descr="Green and Red arrows to signify when a statistic is significantly higher or lower than the previous survey.">
              <a:extLst>
                <a:ext uri="{FF2B5EF4-FFF2-40B4-BE49-F238E27FC236}">
                  <a16:creationId xmlns:a16="http://schemas.microsoft.com/office/drawing/2014/main" id="{19691909-2B09-EE67-A4DA-59624E65BFB5}"/>
                </a:ext>
              </a:extLst>
            </p:cNvPr>
            <p:cNvGrpSpPr/>
            <p:nvPr/>
          </p:nvGrpSpPr>
          <p:grpSpPr>
            <a:xfrm>
              <a:off x="229117" y="5927615"/>
              <a:ext cx="2808115" cy="269304"/>
              <a:chOff x="520117" y="5772736"/>
              <a:chExt cx="2808115" cy="269304"/>
            </a:xfrm>
          </p:grpSpPr>
          <p:sp>
            <p:nvSpPr>
              <p:cNvPr id="36" name="Arrow: Down 35">
                <a:extLst>
                  <a:ext uri="{FF2B5EF4-FFF2-40B4-BE49-F238E27FC236}">
                    <a16:creationId xmlns:a16="http://schemas.microsoft.com/office/drawing/2014/main" id="{E97D166F-F9CF-A9E7-B3ED-D79E25B01446}"/>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TextBox 36">
                <a:extLst>
                  <a:ext uri="{FF2B5EF4-FFF2-40B4-BE49-F238E27FC236}">
                    <a16:creationId xmlns:a16="http://schemas.microsoft.com/office/drawing/2014/main" id="{217DB751-E64E-EAC0-9946-3A3FDB31152A}"/>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S10</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35" name="Arrow: Down 34">
              <a:extLst>
                <a:ext uri="{FF2B5EF4-FFF2-40B4-BE49-F238E27FC236}">
                  <a16:creationId xmlns:a16="http://schemas.microsoft.com/office/drawing/2014/main" id="{1C529B3D-47D2-8520-D448-BF490FFDE4D4}"/>
                </a:ext>
              </a:extLst>
            </p:cNvPr>
            <p:cNvSpPr/>
            <p:nvPr/>
          </p:nvSpPr>
          <p:spPr>
            <a:xfrm>
              <a:off x="443886" y="600751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416949" y="6401664"/>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a:solidFill>
                  <a:srgbClr val="FFFFFF">
                    <a:lumMod val="50000"/>
                  </a:srgbClr>
                </a:solidFill>
                <a:latin typeface="Arial"/>
                <a:cs typeface="Arial" panose="020B0604020202020204" pitchFamily="34" charset="0"/>
              </a:rPr>
              <a:t>Unweighted base: Survey 11, 1,460 (All responses)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Only valid responses shown *The codes ‘There are too few people in the local area’ and ‘People in this area are all of the same background’ have been removed from this chart for visual purposes, meaning chart doesn’t add up to 100%</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620883" y="6401664"/>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02172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dirty="0">
                <a:solidFill>
                  <a:schemeClr val="tx1">
                    <a:lumMod val="65000"/>
                    <a:lumOff val="35000"/>
                  </a:schemeClr>
                </a:solidFill>
                <a:latin typeface="Arial"/>
                <a:cs typeface="Calibri"/>
              </a:rPr>
              <a:t>Over three quarters of respondents say that there are </a:t>
            </a:r>
            <a:r>
              <a:rPr lang="en-GB" sz="1800" b="1" dirty="0">
                <a:solidFill>
                  <a:srgbClr val="009690"/>
                </a:solidFill>
                <a:latin typeface="Arial"/>
                <a:cs typeface="Calibri"/>
              </a:rPr>
              <a:t>other people </a:t>
            </a:r>
            <a:r>
              <a:rPr lang="en-GB" sz="1800" b="1" dirty="0">
                <a:solidFill>
                  <a:schemeClr val="tx1">
                    <a:lumMod val="65000"/>
                    <a:lumOff val="35000"/>
                  </a:schemeClr>
                </a:solidFill>
                <a:latin typeface="Arial"/>
                <a:cs typeface="Calibri"/>
              </a:rPr>
              <a:t>who would be there for them if they needed help, and that if they wanted company or to socialise there are people they can call on. Both remain in line with responses from November, but well below the latest figures from national surveys</a:t>
            </a:r>
          </a:p>
        </p:txBody>
      </p:sp>
      <p:sp>
        <p:nvSpPr>
          <p:cNvPr id="21" name="TextBox 20">
            <a:extLst>
              <a:ext uri="{FF2B5EF4-FFF2-40B4-BE49-F238E27FC236}">
                <a16:creationId xmlns:a16="http://schemas.microsoft.com/office/drawing/2014/main" id="{30590915-1CF3-38D9-2061-0FB53F84AA01}"/>
              </a:ext>
            </a:extLst>
          </p:cNvPr>
          <p:cNvSpPr txBox="1"/>
          <p:nvPr/>
        </p:nvSpPr>
        <p:spPr>
          <a:xfrm>
            <a:off x="3949258" y="1159225"/>
            <a:ext cx="429348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To what extent do you agree or disagree…?</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10" name="Chart 9" descr="Stacked bar chart showing the proportion of Greater Manchester residents who agree with statements about their community. 80% agree that if they needed help, there are people who would be there for them. 77% agree if they wanted company or to socialise there are people they could call. ">
            <a:extLst>
              <a:ext uri="{FF2B5EF4-FFF2-40B4-BE49-F238E27FC236}">
                <a16:creationId xmlns:a16="http://schemas.microsoft.com/office/drawing/2014/main" id="{3012065D-FAC3-7858-751F-722667B4E0E3}"/>
              </a:ext>
            </a:extLst>
          </p:cNvPr>
          <p:cNvGraphicFramePr/>
          <p:nvPr>
            <p:extLst>
              <p:ext uri="{D42A27DB-BD31-4B8C-83A1-F6EECF244321}">
                <p14:modId xmlns:p14="http://schemas.microsoft.com/office/powerpoint/2010/main" val="3754620226"/>
              </p:ext>
            </p:extLst>
          </p:nvPr>
        </p:nvGraphicFramePr>
        <p:xfrm>
          <a:off x="867355" y="1452967"/>
          <a:ext cx="10457291" cy="474957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9D453128-4AE1-92D3-23B4-A44FA3081DE1}"/>
              </a:ext>
              <a:ext uri="{C183D7F6-B498-43B3-948B-1728B52AA6E4}">
                <adec:decorative xmlns:adec="http://schemas.microsoft.com/office/drawing/2017/decorative" val="1"/>
              </a:ext>
            </a:extLst>
          </p:cNvPr>
          <p:cNvSpPr txBox="1"/>
          <p:nvPr/>
        </p:nvSpPr>
        <p:spPr>
          <a:xfrm>
            <a:off x="1934770" y="283937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 name="TextBox 8">
            <a:extLst>
              <a:ext uri="{FF2B5EF4-FFF2-40B4-BE49-F238E27FC236}">
                <a16:creationId xmlns:a16="http://schemas.microsoft.com/office/drawing/2014/main" id="{473BB57C-A680-9EA8-C8B4-DA5DBD0DBEDD}"/>
              </a:ext>
              <a:ext uri="{C183D7F6-B498-43B3-948B-1728B52AA6E4}">
                <adec:decorative xmlns:adec="http://schemas.microsoft.com/office/drawing/2017/decorative" val="1"/>
              </a:ext>
            </a:extLst>
          </p:cNvPr>
          <p:cNvSpPr txBox="1"/>
          <p:nvPr/>
        </p:nvSpPr>
        <p:spPr>
          <a:xfrm>
            <a:off x="3293988" y="237687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0" name="TextBox 19">
            <a:extLst>
              <a:ext uri="{FF2B5EF4-FFF2-40B4-BE49-F238E27FC236}">
                <a16:creationId xmlns:a16="http://schemas.microsoft.com/office/drawing/2014/main" id="{DAC90188-71B0-6D43-4187-03CADC12E8A8}"/>
              </a:ext>
              <a:ext uri="{C183D7F6-B498-43B3-948B-1728B52AA6E4}">
                <adec:decorative xmlns:adec="http://schemas.microsoft.com/office/drawing/2017/decorative" val="1"/>
              </a:ext>
            </a:extLst>
          </p:cNvPr>
          <p:cNvSpPr txBox="1"/>
          <p:nvPr/>
        </p:nvSpPr>
        <p:spPr>
          <a:xfrm>
            <a:off x="3302377" y="378324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7" name="TextBox 26">
            <a:extLst>
              <a:ext uri="{FF2B5EF4-FFF2-40B4-BE49-F238E27FC236}">
                <a16:creationId xmlns:a16="http://schemas.microsoft.com/office/drawing/2014/main" id="{9F55E10C-08E0-B55B-07A5-F886D9BD00E3}"/>
              </a:ext>
              <a:ext uri="{C183D7F6-B498-43B3-948B-1728B52AA6E4}">
                <adec:decorative xmlns:adec="http://schemas.microsoft.com/office/drawing/2017/decorative" val="1"/>
              </a:ext>
            </a:extLst>
          </p:cNvPr>
          <p:cNvSpPr txBox="1"/>
          <p:nvPr/>
        </p:nvSpPr>
        <p:spPr>
          <a:xfrm>
            <a:off x="3310766" y="480367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3" name="TextBox 6">
            <a:extLst>
              <a:ext uri="{FF2B5EF4-FFF2-40B4-BE49-F238E27FC236}">
                <a16:creationId xmlns:a16="http://schemas.microsoft.com/office/drawing/2014/main" id="{9BF53C87-4B33-A5CA-7999-6B2010F7784A}"/>
              </a:ext>
              <a:ext uri="{C183D7F6-B498-43B3-948B-1728B52AA6E4}">
                <adec:decorative xmlns:adec="http://schemas.microsoft.com/office/drawing/2017/decorative" val="1"/>
              </a:ext>
            </a:extLst>
          </p:cNvPr>
          <p:cNvSpPr txBox="1"/>
          <p:nvPr/>
        </p:nvSpPr>
        <p:spPr>
          <a:xfrm>
            <a:off x="3302377" y="5143423"/>
            <a:ext cx="595035"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33" name="Right Brace 32" descr="Sum of &quot;Definitely Agree&quot; and &quot;Trend to Agree&quot;">
            <a:extLst>
              <a:ext uri="{FF2B5EF4-FFF2-40B4-BE49-F238E27FC236}">
                <a16:creationId xmlns:a16="http://schemas.microsoft.com/office/drawing/2014/main" id="{2ECD7855-1CEF-060B-6C13-91C6BEE74845}"/>
              </a:ext>
              <a:ext uri="{C183D7F6-B498-43B3-948B-1728B52AA6E4}">
                <adec:decorative xmlns:adec="http://schemas.microsoft.com/office/drawing/2017/decorative" val="0"/>
              </a:ext>
            </a:extLst>
          </p:cNvPr>
          <p:cNvSpPr/>
          <p:nvPr/>
        </p:nvSpPr>
        <p:spPr>
          <a:xfrm>
            <a:off x="4598221" y="1754989"/>
            <a:ext cx="285674" cy="278912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a:extLst>
              <a:ext uri="{FF2B5EF4-FFF2-40B4-BE49-F238E27FC236}">
                <a16:creationId xmlns:a16="http://schemas.microsoft.com/office/drawing/2014/main" id="{E634110C-894E-7C8A-E823-4A01B06FE858}"/>
              </a:ext>
            </a:extLst>
          </p:cNvPr>
          <p:cNvSpPr txBox="1"/>
          <p:nvPr/>
        </p:nvSpPr>
        <p:spPr>
          <a:xfrm>
            <a:off x="5626823" y="2637019"/>
            <a:ext cx="1082526" cy="1015663"/>
          </a:xfrm>
          <a:prstGeom prst="rect">
            <a:avLst/>
          </a:prstGeom>
          <a:noFill/>
          <a:ln>
            <a:solidFill>
              <a:srgbClr val="5C5B5A"/>
            </a:solidFill>
          </a:ln>
        </p:spPr>
        <p:txBody>
          <a:bodyPr wrap="square" rtlCol="0">
            <a:spAutoFit/>
          </a:bodyPr>
          <a:lstStyle/>
          <a:p>
            <a:pPr algn="ctr"/>
            <a:r>
              <a:rPr lang="en-GB" sz="1200">
                <a:solidFill>
                  <a:srgbClr val="5C5B5A"/>
                </a:solidFill>
                <a:latin typeface="Arial"/>
              </a:rPr>
              <a:t>Compares to 95% in national Community Life Survey</a:t>
            </a:r>
          </a:p>
        </p:txBody>
      </p:sp>
      <p:sp>
        <p:nvSpPr>
          <p:cNvPr id="44" name="TextBox 43">
            <a:extLst>
              <a:ext uri="{FF2B5EF4-FFF2-40B4-BE49-F238E27FC236}">
                <a16:creationId xmlns:a16="http://schemas.microsoft.com/office/drawing/2014/main" id="{D006A7ED-98BA-E66F-6A91-9A6D191D1DF2}"/>
              </a:ext>
              <a:ext uri="{C183D7F6-B498-43B3-948B-1728B52AA6E4}">
                <adec:decorative xmlns:adec="http://schemas.microsoft.com/office/drawing/2017/decorative" val="1"/>
              </a:ext>
            </a:extLst>
          </p:cNvPr>
          <p:cNvSpPr txBox="1"/>
          <p:nvPr/>
        </p:nvSpPr>
        <p:spPr>
          <a:xfrm>
            <a:off x="8317178" y="229961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5" name="TextBox 44">
            <a:extLst>
              <a:ext uri="{FF2B5EF4-FFF2-40B4-BE49-F238E27FC236}">
                <a16:creationId xmlns:a16="http://schemas.microsoft.com/office/drawing/2014/main" id="{BAFD92E3-6649-0694-18E5-CBAFD3EE0A66}"/>
              </a:ext>
              <a:ext uri="{C183D7F6-B498-43B3-948B-1728B52AA6E4}">
                <adec:decorative xmlns:adec="http://schemas.microsoft.com/office/drawing/2017/decorative" val="1"/>
              </a:ext>
            </a:extLst>
          </p:cNvPr>
          <p:cNvSpPr txBox="1"/>
          <p:nvPr/>
        </p:nvSpPr>
        <p:spPr>
          <a:xfrm>
            <a:off x="8340798" y="371911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34" name="TextBox 33">
            <a:extLst>
              <a:ext uri="{FF2B5EF4-FFF2-40B4-BE49-F238E27FC236}">
                <a16:creationId xmlns:a16="http://schemas.microsoft.com/office/drawing/2014/main" id="{DC64CC0F-671B-43EA-0BDA-CAB91CF09B34}"/>
              </a:ext>
              <a:ext uri="{C183D7F6-B498-43B3-948B-1728B52AA6E4}">
                <adec:decorative xmlns:adec="http://schemas.microsoft.com/office/drawing/2017/decorative" val="0"/>
              </a:ext>
            </a:extLst>
          </p:cNvPr>
          <p:cNvSpPr txBox="1"/>
          <p:nvPr/>
        </p:nvSpPr>
        <p:spPr>
          <a:xfrm>
            <a:off x="4796739" y="2883242"/>
            <a:ext cx="988764" cy="523220"/>
          </a:xfrm>
          <a:prstGeom prst="rect">
            <a:avLst/>
          </a:prstGeom>
          <a:noFill/>
        </p:spPr>
        <p:txBody>
          <a:bodyPr wrap="square" rtlCol="0">
            <a:spAutoFit/>
          </a:bodyPr>
          <a:lstStyle/>
          <a:p>
            <a:pPr algn="ctr"/>
            <a:r>
              <a:rPr lang="en-GB" sz="1400" b="1">
                <a:solidFill>
                  <a:srgbClr val="5C5B5A"/>
                </a:solidFill>
                <a:latin typeface="Arial"/>
              </a:rPr>
              <a:t>80%</a:t>
            </a:r>
          </a:p>
          <a:p>
            <a:pPr algn="ctr"/>
            <a:r>
              <a:rPr lang="en-GB" sz="1400" b="1">
                <a:solidFill>
                  <a:srgbClr val="5C5B5A"/>
                </a:solidFill>
                <a:latin typeface="Arial"/>
              </a:rPr>
              <a:t>(+/-0pp)</a:t>
            </a:r>
          </a:p>
        </p:txBody>
      </p:sp>
      <p:sp>
        <p:nvSpPr>
          <p:cNvPr id="46" name="TextBox 45">
            <a:extLst>
              <a:ext uri="{FF2B5EF4-FFF2-40B4-BE49-F238E27FC236}">
                <a16:creationId xmlns:a16="http://schemas.microsoft.com/office/drawing/2014/main" id="{BE5FEFCD-1CA0-1C0C-9463-505917FFC13A}"/>
              </a:ext>
              <a:ext uri="{C183D7F6-B498-43B3-948B-1728B52AA6E4}">
                <adec:decorative xmlns:adec="http://schemas.microsoft.com/office/drawing/2017/decorative" val="1"/>
              </a:ext>
            </a:extLst>
          </p:cNvPr>
          <p:cNvSpPr txBox="1"/>
          <p:nvPr/>
        </p:nvSpPr>
        <p:spPr>
          <a:xfrm>
            <a:off x="8364803" y="4808419"/>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7" name="TextBox 46">
            <a:extLst>
              <a:ext uri="{FF2B5EF4-FFF2-40B4-BE49-F238E27FC236}">
                <a16:creationId xmlns:a16="http://schemas.microsoft.com/office/drawing/2014/main" id="{ED74F2AD-88A3-5726-DB7D-ED9D6A6A6FAF}"/>
              </a:ext>
              <a:ext uri="{C183D7F6-B498-43B3-948B-1728B52AA6E4}">
                <adec:decorative xmlns:adec="http://schemas.microsoft.com/office/drawing/2017/decorative" val="1"/>
              </a:ext>
            </a:extLst>
          </p:cNvPr>
          <p:cNvSpPr txBox="1"/>
          <p:nvPr/>
        </p:nvSpPr>
        <p:spPr>
          <a:xfrm>
            <a:off x="8340798" y="513747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8" name="Right Brace 47" descr="Sum of &quot;Definitely Agree&quot; and &quot;Trend to Agree&quot;">
            <a:extLst>
              <a:ext uri="{FF2B5EF4-FFF2-40B4-BE49-F238E27FC236}">
                <a16:creationId xmlns:a16="http://schemas.microsoft.com/office/drawing/2014/main" id="{B28FF01D-3831-EC3C-0278-B8071B4DF44A}"/>
              </a:ext>
              <a:ext uri="{C183D7F6-B498-43B3-948B-1728B52AA6E4}">
                <adec:decorative xmlns:adec="http://schemas.microsoft.com/office/drawing/2017/decorative" val="0"/>
              </a:ext>
            </a:extLst>
          </p:cNvPr>
          <p:cNvSpPr/>
          <p:nvPr/>
        </p:nvSpPr>
        <p:spPr>
          <a:xfrm>
            <a:off x="9674347" y="1750474"/>
            <a:ext cx="285674" cy="270659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a:extLst>
              <a:ext uri="{FF2B5EF4-FFF2-40B4-BE49-F238E27FC236}">
                <a16:creationId xmlns:a16="http://schemas.microsoft.com/office/drawing/2014/main" id="{DDF3A50F-15DA-8440-548B-88DC7BD856DC}"/>
              </a:ext>
            </a:extLst>
          </p:cNvPr>
          <p:cNvSpPr txBox="1"/>
          <p:nvPr/>
        </p:nvSpPr>
        <p:spPr>
          <a:xfrm>
            <a:off x="9917275" y="2849749"/>
            <a:ext cx="734813" cy="523220"/>
          </a:xfrm>
          <a:prstGeom prst="rect">
            <a:avLst/>
          </a:prstGeom>
          <a:noFill/>
        </p:spPr>
        <p:txBody>
          <a:bodyPr wrap="square" rtlCol="0">
            <a:spAutoFit/>
          </a:bodyPr>
          <a:lstStyle/>
          <a:p>
            <a:pPr algn="ctr"/>
            <a:r>
              <a:rPr lang="en-GB" sz="1400" b="1">
                <a:solidFill>
                  <a:srgbClr val="5C5B5A"/>
                </a:solidFill>
                <a:latin typeface="Arial"/>
              </a:rPr>
              <a:t>77%</a:t>
            </a:r>
          </a:p>
          <a:p>
            <a:pPr algn="ctr"/>
            <a:r>
              <a:rPr lang="en-GB" sz="1400" b="1">
                <a:solidFill>
                  <a:srgbClr val="5C5B5A"/>
                </a:solidFill>
                <a:latin typeface="Arial"/>
              </a:rPr>
              <a:t>(-1pp)</a:t>
            </a:r>
          </a:p>
        </p:txBody>
      </p:sp>
      <p:sp>
        <p:nvSpPr>
          <p:cNvPr id="50" name="TextBox 49">
            <a:extLst>
              <a:ext uri="{FF2B5EF4-FFF2-40B4-BE49-F238E27FC236}">
                <a16:creationId xmlns:a16="http://schemas.microsoft.com/office/drawing/2014/main" id="{73B0EB16-B016-4127-386B-EC54B200D912}"/>
              </a:ext>
            </a:extLst>
          </p:cNvPr>
          <p:cNvSpPr txBox="1"/>
          <p:nvPr/>
        </p:nvSpPr>
        <p:spPr>
          <a:xfrm>
            <a:off x="10599293" y="2637019"/>
            <a:ext cx="1082526" cy="1015663"/>
          </a:xfrm>
          <a:prstGeom prst="rect">
            <a:avLst/>
          </a:prstGeom>
          <a:noFill/>
          <a:ln>
            <a:solidFill>
              <a:srgbClr val="5C5B5A"/>
            </a:solidFill>
          </a:ln>
        </p:spPr>
        <p:txBody>
          <a:bodyPr wrap="square" rtlCol="0">
            <a:spAutoFit/>
          </a:bodyPr>
          <a:lstStyle/>
          <a:p>
            <a:pPr algn="ctr"/>
            <a:r>
              <a:rPr lang="en-GB" sz="1200">
                <a:solidFill>
                  <a:srgbClr val="5C5B5A"/>
                </a:solidFill>
                <a:latin typeface="Arial"/>
              </a:rPr>
              <a:t>Compares to 93% in national Community Life Survey</a:t>
            </a:r>
          </a:p>
        </p:txBody>
      </p:sp>
      <p:sp>
        <p:nvSpPr>
          <p:cNvPr id="30" name="TextBox 29">
            <a:extLst>
              <a:ext uri="{FF2B5EF4-FFF2-40B4-BE49-F238E27FC236}">
                <a16:creationId xmlns:a16="http://schemas.microsoft.com/office/drawing/2014/main" id="{560B9843-5A7A-AA48-FBA7-BC38DCE182F6}"/>
              </a:ext>
              <a:ext uri="{C183D7F6-B498-43B3-948B-1728B52AA6E4}">
                <adec:decorative xmlns:adec="http://schemas.microsoft.com/office/drawing/2017/decorative" val="1"/>
              </a:ext>
            </a:extLst>
          </p:cNvPr>
          <p:cNvSpPr txBox="1"/>
          <p:nvPr/>
        </p:nvSpPr>
        <p:spPr>
          <a:xfrm>
            <a:off x="4528103" y="6030976"/>
            <a:ext cx="3214341" cy="261610"/>
          </a:xfrm>
          <a:prstGeom prst="rect">
            <a:avLst/>
          </a:prstGeom>
          <a:noFill/>
        </p:spPr>
        <p:txBody>
          <a:bodyPr wrap="none" rtlCol="0">
            <a:spAutoFit/>
          </a:bodyPr>
          <a:lstStyle/>
          <a:p>
            <a:r>
              <a:rPr lang="en-GB" sz="1100"/>
              <a:t>Bracketed figures show changes from S10 (Nov)</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37425" y="6351652"/>
            <a:ext cx="1101652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a:solidFill>
                  <a:srgbClr val="FFFFFF">
                    <a:lumMod val="50000"/>
                  </a:srgbClr>
                </a:solidFill>
                <a:latin typeface="Arial"/>
                <a:cs typeface="Arial" panose="020B0604020202020204" pitchFamily="34" charset="0"/>
              </a:rPr>
              <a:t>Unweighted base: All respondents Survey 10, 1546 (Valid responses)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Only valid responses shown excl. DK/NA. The codes ‘There are too few people in the local area’ and ‘People in this area are all of the same background’ have been removed from this chart for visual purposes, meaning chart doesn’t add up to 100% *DCMS Community Life Survey uses an online, self-completion method, along with a paper survey approach</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162281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20512618-3E13-4E2D-A714-3533899CEFA3}"/>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Background</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586798" y="639192"/>
            <a:ext cx="11017825" cy="5681596"/>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This report presents summary findings for a quantitative survey carried out </a:t>
            </a:r>
            <a:r>
              <a:rPr lang="en-GB" sz="1400" dirty="0">
                <a:latin typeface="Arial" panose="020B0604020202020204"/>
              </a:rPr>
              <a:t>between 29 January and 13 February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2024, with a representative sample of </a:t>
            </a:r>
            <a:r>
              <a:rPr lang="en-GB" sz="1400" dirty="0">
                <a:latin typeface="Arial" panose="020B0604020202020204"/>
              </a:rPr>
              <a:t>1,460</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residents from across all ten Greater Manchester local authority areas.</a:t>
            </a:r>
            <a:r>
              <a:rPr lang="en-GB" sz="1400" dirty="0">
                <a:latin typeface="Arial" panose="020B0604020202020204"/>
              </a:rPr>
              <a:t> </a:t>
            </a:r>
            <a:endPar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endParaRPr>
          </a:p>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Data from </a:t>
            </a:r>
            <a:r>
              <a:rPr lang="en-GB" sz="1400" dirty="0">
                <a:latin typeface="Arial" panose="020B0604020202020204"/>
              </a:rPr>
              <a:t>February</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2024 (survey 11) is presented alongside that from similar Greater Manchester resident surveys undertaken in September 2023 (survey 9) and November 2023 (survey 10).</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To provide a national comparison, where available, Greater Manchester findings are presented alongside the most recent benchmarking data from relevant </a:t>
            </a:r>
            <a:r>
              <a:rPr lang="en-GB" sz="1400" dirty="0">
                <a:latin typeface="Arial" panose="020B0604020202020204"/>
              </a:rPr>
              <a:t>national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surveys</a:t>
            </a:r>
            <a:r>
              <a:rPr lang="en-GB" sz="1400" dirty="0">
                <a:latin typeface="Arial" panose="020B0604020202020204"/>
              </a:rPr>
              <a:t> – for example, published figures from the Office for National Statistics (ONS)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In presenting Greater Manchester data, results from surveys 9, 10 and </a:t>
            </a:r>
            <a:r>
              <a:rPr lang="en-GB" sz="1400" dirty="0">
                <a:latin typeface="Arial" panose="020B0604020202020204"/>
              </a:rPr>
              <a:t>11</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have been merged where </a:t>
            </a:r>
            <a:r>
              <a:rPr lang="en-GB" sz="1400" dirty="0">
                <a:latin typeface="Arial" panose="020B0604020202020204"/>
              </a:rPr>
              <a:t>appropriate</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This allows for larger and therefore more stable and robust sample sizes for analysis into specific sub-groups within the overall population over a </a:t>
            </a:r>
            <a:r>
              <a:rPr lang="en-GB" sz="1400" dirty="0">
                <a:latin typeface="Arial" panose="020B0604020202020204"/>
              </a:rPr>
              <a:t>longer</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period. The following approaches have been used, as felt most appropriate for the datasets in each theme:</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lang="en-GB" sz="1400" dirty="0">
                <a:latin typeface="Arial" panose="020B0604020202020204"/>
              </a:rPr>
              <a:t>health and wellbeing – data from individual surveys is shown separately</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healthy homes </a:t>
            </a:r>
            <a:r>
              <a:rPr lang="en-GB" sz="1400" dirty="0">
                <a:latin typeface="Arial" panose="020B0604020202020204"/>
              </a:rPr>
              <a:t>– merged data from surveys 10 and 11 is shown (questions were first included in survey 10)</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lang="en-GB" sz="1400" dirty="0">
                <a:latin typeface="Arial" panose="020B0604020202020204"/>
              </a:rPr>
              <a:t>local area – data from individual surveys is shown separately, except when commenting on trends for specific sub-groups or districts</a:t>
            </a:r>
            <a:endParaRPr lang="en-GB" sz="1400" dirty="0">
              <a:latin typeface="Arial" panose="020B0604020202020204"/>
              <a:cs typeface="Arial"/>
            </a:endParaRPr>
          </a:p>
          <a:p>
            <a:pPr lvl="1">
              <a:lnSpc>
                <a:spcPct val="100000"/>
              </a:lnSpc>
              <a:spcBef>
                <a:spcPts val="0"/>
              </a:spcBef>
              <a:spcAft>
                <a:spcPts val="600"/>
              </a:spcAft>
              <a:defRPr/>
            </a:pPr>
            <a:r>
              <a:rPr lang="en-GB" sz="1400" dirty="0">
                <a:latin typeface="Arial" panose="020B0604020202020204"/>
                <a:cs typeface="Arial"/>
              </a:rPr>
              <a:t>transport and the night time economy – new section, so data from survey 11 only is shown</a:t>
            </a:r>
          </a:p>
          <a:p>
            <a:pPr lvl="1">
              <a:lnSpc>
                <a:spcPct val="100000"/>
              </a:lnSpc>
              <a:spcBef>
                <a:spcPts val="0"/>
              </a:spcBef>
              <a:spcAft>
                <a:spcPts val="600"/>
              </a:spcAft>
              <a:defRPr/>
            </a:pPr>
            <a:r>
              <a:rPr lang="en-GB" sz="1400" dirty="0">
                <a:latin typeface="Arial" panose="020B0604020202020204"/>
                <a:cs typeface="Arial"/>
              </a:rPr>
              <a:t>good work – data from individual surveys is shown separately</a:t>
            </a:r>
            <a:r>
              <a:rPr lang="en-GB" sz="1400" dirty="0">
                <a:latin typeface="Arial" panose="020B0604020202020204"/>
              </a:rPr>
              <a:t>, except when commenting on trends for specific sub-groups or districts</a:t>
            </a:r>
            <a:endParaRPr lang="en-GB" sz="1400" dirty="0">
              <a:latin typeface="Arial" panose="020B0604020202020204"/>
              <a:cs typeface="Arial"/>
            </a:endParaRPr>
          </a:p>
          <a:p>
            <a:pPr lvl="1">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cost of living –</a:t>
            </a:r>
            <a:r>
              <a:rPr lang="en-GB" sz="1400" dirty="0">
                <a:latin typeface="Arial" panose="020B0604020202020204"/>
              </a:rPr>
              <a:t> data from individual surveys is shown separately</a:t>
            </a:r>
            <a:endParaRPr lang="en-GB" sz="1400" dirty="0">
              <a:latin typeface="Arial" panose="020B0604020202020204"/>
              <a:cs typeface="Arial"/>
            </a:endParaRPr>
          </a:p>
          <a:p>
            <a:pPr lvl="1">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digital inclusion – merged data for surveys </a:t>
            </a:r>
            <a:r>
              <a:rPr lang="en-GB" sz="1400" dirty="0">
                <a:latin typeface="Arial" panose="020B0604020202020204"/>
              </a:rPr>
              <a:t>9+10+11</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is used, drawing on telephone responses only</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These surveys are intended to provide regular ongoing insights for Greater Manchester organisations and partners to help inform how and where to target support, communications / engagement activities and resources to improve the lives of Greater Manchester residents.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1300" b="0" i="0" u="none" strike="noStrike" kern="1200" cap="none" spc="0" normalizeH="0" baseline="0" noProof="0" dirty="0">
              <a:ln>
                <a:noFill/>
              </a:ln>
              <a:solidFill>
                <a:srgbClr val="5C5B5A"/>
              </a:solidFill>
              <a:effectLst/>
              <a:uLnTx/>
              <a:uFillTx/>
              <a:latin typeface="Arial" panose="020B0604020202020204"/>
              <a:ea typeface="+mn-ea"/>
              <a:cs typeface="+mn-cs"/>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467900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5324" y="162248"/>
            <a:ext cx="11319356"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1800" b="1" dirty="0">
                <a:solidFill>
                  <a:schemeClr val="tx1">
                    <a:lumMod val="65000"/>
                    <a:lumOff val="35000"/>
                  </a:schemeClr>
                </a:solidFill>
                <a:latin typeface="Arial"/>
                <a:ea typeface="+mn-ea"/>
                <a:cs typeface="+mn-cs"/>
              </a:rPr>
              <a:t>Respondents are</a:t>
            </a:r>
            <a:r>
              <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mn-cs"/>
              </a:rPr>
              <a:t> most likely to be satisfied </a:t>
            </a:r>
            <a:r>
              <a:rPr kumimoji="0" lang="en-GB" sz="1800" b="1" i="0" u="none" strike="noStrike" kern="1200" cap="none" spc="0" normalizeH="0" baseline="0" noProof="0" dirty="0">
                <a:ln>
                  <a:noFill/>
                </a:ln>
                <a:solidFill>
                  <a:srgbClr val="5C5B5A"/>
                </a:solidFill>
                <a:effectLst/>
                <a:uLnTx/>
                <a:uFillTx/>
                <a:latin typeface="Arial"/>
                <a:ea typeface="+mn-ea"/>
                <a:cs typeface="+mn-cs"/>
              </a:rPr>
              <a:t>with </a:t>
            </a:r>
            <a:r>
              <a:rPr kumimoji="0" lang="en-GB" sz="1800" b="1" i="0" u="none" strike="noStrike" kern="1200" cap="none" spc="0" normalizeH="0" baseline="0" noProof="0" dirty="0">
                <a:ln>
                  <a:noFill/>
                </a:ln>
                <a:solidFill>
                  <a:srgbClr val="009690"/>
                </a:solidFill>
                <a:effectLst/>
                <a:uLnTx/>
                <a:uFillTx/>
                <a:latin typeface="Arial"/>
                <a:ea typeface="+mn-ea"/>
                <a:cs typeface="+mn-cs"/>
              </a:rPr>
              <a:t>local parks and other green spaces and local services and amenities, and a little less likely to express satisfaction with their nearest town centre</a:t>
            </a:r>
            <a:r>
              <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mn-cs"/>
              </a:rPr>
              <a:t>. </a:t>
            </a:r>
            <a:r>
              <a:rPr lang="en-GB" sz="1800" b="1" dirty="0">
                <a:solidFill>
                  <a:schemeClr val="tx1">
                    <a:lumMod val="65000"/>
                    <a:lumOff val="35000"/>
                  </a:schemeClr>
                </a:solidFill>
                <a:latin typeface="Arial"/>
                <a:ea typeface="+mn-ea"/>
                <a:cs typeface="+mn-cs"/>
              </a:rPr>
              <a:t>While more than half are still satisfied with their nearest town centre, over a quarter say they are not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Chart 3" descr="Stacked vertical bar charts showing the extent of satisfaction with certain aspects of local areas, including parks and other green spaces (69%), local services and amenities (62%), your nearest town centre (57%)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3320985632"/>
              </p:ext>
            </p:extLst>
          </p:nvPr>
        </p:nvGraphicFramePr>
        <p:xfrm>
          <a:off x="123826" y="1875448"/>
          <a:ext cx="11858624" cy="427657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602CF753-9ADF-4D9A-BD3D-B3C4575B7CA0}"/>
              </a:ext>
              <a:ext uri="{C183D7F6-B498-43B3-948B-1728B52AA6E4}">
                <adec:decorative xmlns:adec="http://schemas.microsoft.com/office/drawing/2017/decorative" val="1"/>
              </a:ext>
            </a:extLst>
          </p:cNvPr>
          <p:cNvSpPr txBox="1"/>
          <p:nvPr/>
        </p:nvSpPr>
        <p:spPr>
          <a:xfrm>
            <a:off x="2991475" y="255904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20" name="TextBox 19">
            <a:extLst>
              <a:ext uri="{FF2B5EF4-FFF2-40B4-BE49-F238E27FC236}">
                <a16:creationId xmlns:a16="http://schemas.microsoft.com/office/drawing/2014/main" id="{D3CBC84A-AF5D-4838-BA4E-6B118422C35C}"/>
              </a:ext>
              <a:ext uri="{C183D7F6-B498-43B3-948B-1728B52AA6E4}">
                <adec:decorative xmlns:adec="http://schemas.microsoft.com/office/drawing/2017/decorative" val="1"/>
              </a:ext>
            </a:extLst>
          </p:cNvPr>
          <p:cNvSpPr txBox="1"/>
          <p:nvPr/>
        </p:nvSpPr>
        <p:spPr>
          <a:xfrm>
            <a:off x="3019757" y="365605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(-1</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21" name="TextBox 20">
            <a:extLst>
              <a:ext uri="{FF2B5EF4-FFF2-40B4-BE49-F238E27FC236}">
                <a16:creationId xmlns:a16="http://schemas.microsoft.com/office/drawing/2014/main" id="{ED0A6A7F-3A10-4AD6-9810-3254FE86200D}"/>
              </a:ext>
              <a:ext uri="{C183D7F6-B498-43B3-948B-1728B52AA6E4}">
                <adec:decorative xmlns:adec="http://schemas.microsoft.com/office/drawing/2017/decorative" val="1"/>
              </a:ext>
            </a:extLst>
          </p:cNvPr>
          <p:cNvSpPr txBox="1"/>
          <p:nvPr/>
        </p:nvSpPr>
        <p:spPr>
          <a:xfrm>
            <a:off x="3019757" y="440283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22" name="TextBox 21">
            <a:extLst>
              <a:ext uri="{FF2B5EF4-FFF2-40B4-BE49-F238E27FC236}">
                <a16:creationId xmlns:a16="http://schemas.microsoft.com/office/drawing/2014/main" id="{5CE46231-C1F6-4CB8-BCD5-B2C6DC1EFB68}"/>
              </a:ext>
              <a:ext uri="{C183D7F6-B498-43B3-948B-1728B52AA6E4}">
                <adec:decorative xmlns:adec="http://schemas.microsoft.com/office/drawing/2017/decorative" val="1"/>
              </a:ext>
            </a:extLst>
          </p:cNvPr>
          <p:cNvSpPr txBox="1"/>
          <p:nvPr/>
        </p:nvSpPr>
        <p:spPr>
          <a:xfrm>
            <a:off x="3197665" y="466277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23" name="TextBox 22">
            <a:extLst>
              <a:ext uri="{FF2B5EF4-FFF2-40B4-BE49-F238E27FC236}">
                <a16:creationId xmlns:a16="http://schemas.microsoft.com/office/drawing/2014/main" id="{2F6704FF-57A1-4EFC-B363-21555E57BAB8}"/>
              </a:ext>
              <a:ext uri="{C183D7F6-B498-43B3-948B-1728B52AA6E4}">
                <adec:decorative xmlns:adec="http://schemas.microsoft.com/office/drawing/2017/decorative" val="1"/>
              </a:ext>
            </a:extLst>
          </p:cNvPr>
          <p:cNvSpPr txBox="1"/>
          <p:nvPr/>
        </p:nvSpPr>
        <p:spPr>
          <a:xfrm>
            <a:off x="3197665" y="488982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14" name="Right Brace 13" descr="Sum of Very Satisfied and Fairly Satisfied">
            <a:extLst>
              <a:ext uri="{FF2B5EF4-FFF2-40B4-BE49-F238E27FC236}">
                <a16:creationId xmlns:a16="http://schemas.microsoft.com/office/drawing/2014/main" id="{8C100656-6B83-4BD3-91E2-6779E622AEC0}"/>
              </a:ext>
            </a:extLst>
          </p:cNvPr>
          <p:cNvSpPr/>
          <p:nvPr/>
        </p:nvSpPr>
        <p:spPr>
          <a:xfrm>
            <a:off x="4030937" y="2031046"/>
            <a:ext cx="212242" cy="2258874"/>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710E3A62-2DAC-4574-801B-D2DDBD6EE024}"/>
              </a:ext>
            </a:extLst>
          </p:cNvPr>
          <p:cNvSpPr txBox="1"/>
          <p:nvPr/>
        </p:nvSpPr>
        <p:spPr>
          <a:xfrm>
            <a:off x="4193413" y="2857520"/>
            <a:ext cx="712563" cy="954107"/>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69%</a:t>
            </a:r>
          </a:p>
          <a:p>
            <a:pPr algn="ctr"/>
            <a:r>
              <a:rPr lang="en-GB" sz="1400">
                <a:solidFill>
                  <a:srgbClr val="5C5B5A"/>
                </a:solidFill>
                <a:latin typeface="Arial"/>
              </a:rPr>
              <a:t>(-2pp since Nov)</a:t>
            </a:r>
            <a:endParaRPr lang="en-GB" sz="1400">
              <a:solidFill>
                <a:srgbClr val="5C5B5A"/>
              </a:solidFill>
              <a:latin typeface="Arial"/>
              <a:cs typeface="Arial"/>
            </a:endParaRPr>
          </a:p>
        </p:txBody>
      </p:sp>
      <p:sp>
        <p:nvSpPr>
          <p:cNvPr id="36" name="TextBox 35">
            <a:extLst>
              <a:ext uri="{FF2B5EF4-FFF2-40B4-BE49-F238E27FC236}">
                <a16:creationId xmlns:a16="http://schemas.microsoft.com/office/drawing/2014/main" id="{B51BA3C1-839D-AC20-8743-DE3362192F40}"/>
              </a:ext>
              <a:ext uri="{C183D7F6-B498-43B3-948B-1728B52AA6E4}">
                <adec:decorative xmlns:adec="http://schemas.microsoft.com/office/drawing/2017/decorative" val="1"/>
              </a:ext>
            </a:extLst>
          </p:cNvPr>
          <p:cNvSpPr txBox="1"/>
          <p:nvPr/>
        </p:nvSpPr>
        <p:spPr>
          <a:xfrm>
            <a:off x="6393344" y="242823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37" name="TextBox 36">
            <a:extLst>
              <a:ext uri="{FF2B5EF4-FFF2-40B4-BE49-F238E27FC236}">
                <a16:creationId xmlns:a16="http://schemas.microsoft.com/office/drawing/2014/main" id="{D530ABC0-D059-30CB-0C28-F826DD3B4DEB}"/>
              </a:ext>
              <a:ext uri="{C183D7F6-B498-43B3-948B-1728B52AA6E4}">
                <adec:decorative xmlns:adec="http://schemas.microsoft.com/office/drawing/2017/decorative" val="1"/>
              </a:ext>
            </a:extLst>
          </p:cNvPr>
          <p:cNvSpPr txBox="1"/>
          <p:nvPr/>
        </p:nvSpPr>
        <p:spPr>
          <a:xfrm>
            <a:off x="6475109" y="339444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(-2</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38" name="TextBox 37">
            <a:extLst>
              <a:ext uri="{FF2B5EF4-FFF2-40B4-BE49-F238E27FC236}">
                <a16:creationId xmlns:a16="http://schemas.microsoft.com/office/drawing/2014/main" id="{40D30BC8-8EE5-44B7-B6E3-AEE2E3D4DD0A}"/>
              </a:ext>
              <a:ext uri="{C183D7F6-B498-43B3-948B-1728B52AA6E4}">
                <adec:decorative xmlns:adec="http://schemas.microsoft.com/office/drawing/2017/decorative" val="1"/>
              </a:ext>
            </a:extLst>
          </p:cNvPr>
          <p:cNvSpPr txBox="1"/>
          <p:nvPr/>
        </p:nvSpPr>
        <p:spPr>
          <a:xfrm>
            <a:off x="6375711" y="428699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43" name="TextBox 42">
            <a:extLst>
              <a:ext uri="{FF2B5EF4-FFF2-40B4-BE49-F238E27FC236}">
                <a16:creationId xmlns:a16="http://schemas.microsoft.com/office/drawing/2014/main" id="{52F9D52D-9B5B-B5D1-B17F-8E67736C1311}"/>
              </a:ext>
              <a:ext uri="{C183D7F6-B498-43B3-948B-1728B52AA6E4}">
                <adec:decorative xmlns:adec="http://schemas.microsoft.com/office/drawing/2017/decorative" val="1"/>
              </a:ext>
            </a:extLst>
          </p:cNvPr>
          <p:cNvSpPr txBox="1"/>
          <p:nvPr/>
        </p:nvSpPr>
        <p:spPr>
          <a:xfrm>
            <a:off x="6411616" y="469575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44" name="TextBox 43">
            <a:extLst>
              <a:ext uri="{FF2B5EF4-FFF2-40B4-BE49-F238E27FC236}">
                <a16:creationId xmlns:a16="http://schemas.microsoft.com/office/drawing/2014/main" id="{02810EED-E86A-3A24-DC8A-414F37D78FAF}"/>
              </a:ext>
              <a:ext uri="{C183D7F6-B498-43B3-948B-1728B52AA6E4}">
                <adec:decorative xmlns:adec="http://schemas.microsoft.com/office/drawing/2017/decorative" val="1"/>
              </a:ext>
            </a:extLst>
          </p:cNvPr>
          <p:cNvSpPr txBox="1"/>
          <p:nvPr/>
        </p:nvSpPr>
        <p:spPr>
          <a:xfrm>
            <a:off x="6587743" y="488666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4" name="Right Brace 23" descr="Sum of Very Satisfied and Fairly Satisfied">
            <a:extLst>
              <a:ext uri="{FF2B5EF4-FFF2-40B4-BE49-F238E27FC236}">
                <a16:creationId xmlns:a16="http://schemas.microsoft.com/office/drawing/2014/main" id="{D2947E37-02AB-D26A-A176-34D7CD09537C}"/>
              </a:ext>
            </a:extLst>
          </p:cNvPr>
          <p:cNvSpPr/>
          <p:nvPr/>
        </p:nvSpPr>
        <p:spPr>
          <a:xfrm>
            <a:off x="7403556" y="2031045"/>
            <a:ext cx="263450" cy="193780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a:extLst>
              <a:ext uri="{FF2B5EF4-FFF2-40B4-BE49-F238E27FC236}">
                <a16:creationId xmlns:a16="http://schemas.microsoft.com/office/drawing/2014/main" id="{CF6F4900-1806-A2C1-2E2B-68C0D0DBA01A}"/>
              </a:ext>
            </a:extLst>
          </p:cNvPr>
          <p:cNvSpPr txBox="1"/>
          <p:nvPr/>
        </p:nvSpPr>
        <p:spPr>
          <a:xfrm>
            <a:off x="7486931" y="2825133"/>
            <a:ext cx="891816" cy="523220"/>
          </a:xfrm>
          <a:prstGeom prst="rect">
            <a:avLst/>
          </a:prstGeom>
          <a:noFill/>
        </p:spPr>
        <p:txBody>
          <a:bodyPr wrap="square" rtlCol="0">
            <a:spAutoFit/>
          </a:bodyPr>
          <a:lstStyle/>
          <a:p>
            <a:pPr algn="ctr"/>
            <a:r>
              <a:rPr lang="en-GB" sz="1400" b="1">
                <a:solidFill>
                  <a:srgbClr val="5C5B5A"/>
                </a:solidFill>
                <a:latin typeface="Arial"/>
              </a:rPr>
              <a:t>62%</a:t>
            </a:r>
          </a:p>
          <a:p>
            <a:pPr algn="ctr"/>
            <a:r>
              <a:rPr lang="en-GB" sz="1400">
                <a:solidFill>
                  <a:srgbClr val="5C5B5A"/>
                </a:solidFill>
                <a:latin typeface="Arial"/>
              </a:rPr>
              <a:t>(-1pp)</a:t>
            </a:r>
          </a:p>
        </p:txBody>
      </p:sp>
      <p:sp>
        <p:nvSpPr>
          <p:cNvPr id="54" name="TextBox 53">
            <a:extLst>
              <a:ext uri="{FF2B5EF4-FFF2-40B4-BE49-F238E27FC236}">
                <a16:creationId xmlns:a16="http://schemas.microsoft.com/office/drawing/2014/main" id="{6C8D4508-7B5D-AB11-6BE5-DF13BF32381F}"/>
              </a:ext>
              <a:ext uri="{C183D7F6-B498-43B3-948B-1728B52AA6E4}">
                <adec:decorative xmlns:adec="http://schemas.microsoft.com/office/drawing/2017/decorative" val="1"/>
              </a:ext>
            </a:extLst>
          </p:cNvPr>
          <p:cNvSpPr txBox="1"/>
          <p:nvPr/>
        </p:nvSpPr>
        <p:spPr>
          <a:xfrm>
            <a:off x="9844643" y="245860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55" name="TextBox 54">
            <a:extLst>
              <a:ext uri="{FF2B5EF4-FFF2-40B4-BE49-F238E27FC236}">
                <a16:creationId xmlns:a16="http://schemas.microsoft.com/office/drawing/2014/main" id="{EB228417-1C57-3EA3-07B0-61A8B293EF69}"/>
              </a:ext>
              <a:ext uri="{C183D7F6-B498-43B3-948B-1728B52AA6E4}">
                <adec:decorative xmlns:adec="http://schemas.microsoft.com/office/drawing/2017/decorative" val="1"/>
              </a:ext>
            </a:extLst>
          </p:cNvPr>
          <p:cNvSpPr txBox="1"/>
          <p:nvPr/>
        </p:nvSpPr>
        <p:spPr>
          <a:xfrm>
            <a:off x="9836858" y="330338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(-2</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56" name="TextBox 55">
            <a:extLst>
              <a:ext uri="{FF2B5EF4-FFF2-40B4-BE49-F238E27FC236}">
                <a16:creationId xmlns:a16="http://schemas.microsoft.com/office/drawing/2014/main" id="{9F75DFE3-E19E-8469-3F5A-5E6C92448F26}"/>
              </a:ext>
              <a:ext uri="{C183D7F6-B498-43B3-948B-1728B52AA6E4}">
                <adec:decorative xmlns:adec="http://schemas.microsoft.com/office/drawing/2017/decorative" val="1"/>
              </a:ext>
            </a:extLst>
          </p:cNvPr>
          <p:cNvSpPr txBox="1"/>
          <p:nvPr/>
        </p:nvSpPr>
        <p:spPr>
          <a:xfrm>
            <a:off x="9829471" y="401373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57" name="TextBox 56">
            <a:extLst>
              <a:ext uri="{FF2B5EF4-FFF2-40B4-BE49-F238E27FC236}">
                <a16:creationId xmlns:a16="http://schemas.microsoft.com/office/drawing/2014/main" id="{3D9CB9D4-4310-D48E-34BC-A1EF98BFD4E0}"/>
              </a:ext>
              <a:ext uri="{C183D7F6-B498-43B3-948B-1728B52AA6E4}">
                <adec:decorative xmlns:adec="http://schemas.microsoft.com/office/drawing/2017/decorative" val="1"/>
              </a:ext>
            </a:extLst>
          </p:cNvPr>
          <p:cNvSpPr txBox="1"/>
          <p:nvPr/>
        </p:nvSpPr>
        <p:spPr>
          <a:xfrm>
            <a:off x="9836858" y="450629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58" name="TextBox 57">
            <a:extLst>
              <a:ext uri="{FF2B5EF4-FFF2-40B4-BE49-F238E27FC236}">
                <a16:creationId xmlns:a16="http://schemas.microsoft.com/office/drawing/2014/main" id="{4F8EDA1A-3397-D733-A348-585D04AB5B6E}"/>
              </a:ext>
              <a:ext uri="{C183D7F6-B498-43B3-948B-1728B52AA6E4}">
                <adec:decorative xmlns:adec="http://schemas.microsoft.com/office/drawing/2017/decorative" val="1"/>
              </a:ext>
            </a:extLst>
          </p:cNvPr>
          <p:cNvSpPr txBox="1"/>
          <p:nvPr/>
        </p:nvSpPr>
        <p:spPr>
          <a:xfrm>
            <a:off x="9847103" y="488666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52" name="Right Brace 51" descr="Sum of Very Satisfied and Fairly Satisfied">
            <a:extLst>
              <a:ext uri="{FF2B5EF4-FFF2-40B4-BE49-F238E27FC236}">
                <a16:creationId xmlns:a16="http://schemas.microsoft.com/office/drawing/2014/main" id="{02A20E00-B511-4B8C-9BEF-91FB989B3E6B}"/>
              </a:ext>
            </a:extLst>
          </p:cNvPr>
          <p:cNvSpPr/>
          <p:nvPr/>
        </p:nvSpPr>
        <p:spPr>
          <a:xfrm>
            <a:off x="10833055" y="2031046"/>
            <a:ext cx="270308" cy="169518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TextBox 52">
            <a:extLst>
              <a:ext uri="{FF2B5EF4-FFF2-40B4-BE49-F238E27FC236}">
                <a16:creationId xmlns:a16="http://schemas.microsoft.com/office/drawing/2014/main" id="{DAB6408E-507D-43A7-089C-4F7544C3896F}"/>
              </a:ext>
            </a:extLst>
          </p:cNvPr>
          <p:cNvSpPr txBox="1"/>
          <p:nvPr/>
        </p:nvSpPr>
        <p:spPr>
          <a:xfrm>
            <a:off x="10944328" y="2728814"/>
            <a:ext cx="768178" cy="523220"/>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57% </a:t>
            </a:r>
          </a:p>
          <a:p>
            <a:pPr algn="ctr"/>
            <a:r>
              <a:rPr lang="en-GB" sz="1400">
                <a:solidFill>
                  <a:srgbClr val="5C5B5A"/>
                </a:solidFill>
                <a:latin typeface="Arial"/>
              </a:rPr>
              <a:t>(+2pp)</a:t>
            </a:r>
          </a:p>
        </p:txBody>
      </p:sp>
      <p:grpSp>
        <p:nvGrpSpPr>
          <p:cNvPr id="60" name="Group 59">
            <a:extLst>
              <a:ext uri="{FF2B5EF4-FFF2-40B4-BE49-F238E27FC236}">
                <a16:creationId xmlns:a16="http://schemas.microsoft.com/office/drawing/2014/main" id="{ECA63625-2105-BA83-25BC-EB708BA42E87}"/>
              </a:ext>
              <a:ext uri="{C183D7F6-B498-43B3-948B-1728B52AA6E4}">
                <adec:decorative xmlns:adec="http://schemas.microsoft.com/office/drawing/2017/decorative" val="1"/>
              </a:ext>
            </a:extLst>
          </p:cNvPr>
          <p:cNvGrpSpPr/>
          <p:nvPr/>
        </p:nvGrpSpPr>
        <p:grpSpPr>
          <a:xfrm>
            <a:off x="569613" y="6005422"/>
            <a:ext cx="2808115" cy="269304"/>
            <a:chOff x="229117" y="5927615"/>
            <a:chExt cx="2808115" cy="269304"/>
          </a:xfrm>
        </p:grpSpPr>
        <p:grpSp>
          <p:nvGrpSpPr>
            <p:cNvPr id="61" name="Group 60" descr="Green and Red arrows to signify when a statistic is significantly higher or lower than the previous survey.">
              <a:extLst>
                <a:ext uri="{FF2B5EF4-FFF2-40B4-BE49-F238E27FC236}">
                  <a16:creationId xmlns:a16="http://schemas.microsoft.com/office/drawing/2014/main" id="{0BC8CAAF-9B62-45BE-9CC0-401549085D2A}"/>
                </a:ext>
              </a:extLst>
            </p:cNvPr>
            <p:cNvGrpSpPr/>
            <p:nvPr/>
          </p:nvGrpSpPr>
          <p:grpSpPr>
            <a:xfrm>
              <a:off x="229117" y="5927615"/>
              <a:ext cx="2808115" cy="269304"/>
              <a:chOff x="520117" y="5772736"/>
              <a:chExt cx="2808115" cy="269304"/>
            </a:xfrm>
          </p:grpSpPr>
          <p:sp>
            <p:nvSpPr>
              <p:cNvPr id="63" name="Arrow: Down 62">
                <a:extLst>
                  <a:ext uri="{FF2B5EF4-FFF2-40B4-BE49-F238E27FC236}">
                    <a16:creationId xmlns:a16="http://schemas.microsoft.com/office/drawing/2014/main" id="{13ACC2F4-304E-95F3-7478-8E120374D9B0}"/>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4" name="TextBox 63">
                <a:extLst>
                  <a:ext uri="{FF2B5EF4-FFF2-40B4-BE49-F238E27FC236}">
                    <a16:creationId xmlns:a16="http://schemas.microsoft.com/office/drawing/2014/main" id="{E57280BF-C0EA-3F5B-B895-C1E8169670A6}"/>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S10</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62" name="Arrow: Down 61">
              <a:extLst>
                <a:ext uri="{FF2B5EF4-FFF2-40B4-BE49-F238E27FC236}">
                  <a16:creationId xmlns:a16="http://schemas.microsoft.com/office/drawing/2014/main" id="{10C8685B-5DE3-2D50-1F1C-1DF681DDBDA4}"/>
                </a:ext>
              </a:extLst>
            </p:cNvPr>
            <p:cNvSpPr/>
            <p:nvPr/>
          </p:nvSpPr>
          <p:spPr>
            <a:xfrm>
              <a:off x="443886" y="600751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65" name="TextBox 64">
            <a:extLst>
              <a:ext uri="{FF2B5EF4-FFF2-40B4-BE49-F238E27FC236}">
                <a16:creationId xmlns:a16="http://schemas.microsoft.com/office/drawing/2014/main" id="{3985ABEF-121E-1B50-081A-80F4E6029EC2}"/>
              </a:ext>
              <a:ext uri="{C183D7F6-B498-43B3-948B-1728B52AA6E4}">
                <adec:decorative xmlns:adec="http://schemas.microsoft.com/office/drawing/2017/decorative" val="1"/>
              </a:ext>
            </a:extLst>
          </p:cNvPr>
          <p:cNvSpPr txBox="1"/>
          <p:nvPr/>
        </p:nvSpPr>
        <p:spPr>
          <a:xfrm>
            <a:off x="8277250" y="6030663"/>
            <a:ext cx="2911852"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November (S10)</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 </a:t>
            </a:r>
            <a:r>
              <a:rPr lang="en-GB" sz="1000">
                <a:solidFill>
                  <a:srgbClr val="FFFFFF">
                    <a:lumMod val="50000"/>
                  </a:srgbClr>
                </a:solidFill>
                <a:latin typeface="Arial"/>
                <a:cs typeface="Arial" panose="020B0604020202020204" pitchFamily="34" charset="0"/>
              </a:rPr>
              <a:t>Unweighted base: Survey 11, 1460 (All responses)</a:t>
            </a:r>
          </a:p>
        </p:txBody>
      </p:sp>
    </p:spTree>
    <p:custDataLst>
      <p:tags r:id="rId1"/>
    </p:custDataLst>
    <p:extLst>
      <p:ext uri="{BB962C8B-B14F-4D97-AF65-F5344CB8AC3E}">
        <p14:creationId xmlns:p14="http://schemas.microsoft.com/office/powerpoint/2010/main" val="2711252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 uri="{C183D7F6-B498-43B3-948B-1728B52AA6E4}">
                <adec:decorative xmlns:adec="http://schemas.microsoft.com/office/drawing/2017/decorative" val="0"/>
              </a:ext>
            </a:extLst>
          </p:cNvPr>
          <p:cNvSpPr txBox="1">
            <a:spLocks noGrp="1"/>
          </p:cNvSpPr>
          <p:nvPr>
            <p:ph type="title" idx="4294967295"/>
          </p:nvPr>
        </p:nvSpPr>
        <p:spPr>
          <a:xfrm>
            <a:off x="244872" y="111224"/>
            <a:ext cx="1171372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5C5B5A"/>
                </a:solidFill>
                <a:latin typeface="Arial"/>
                <a:ea typeface="+mn-ea"/>
                <a:cs typeface="+mn-cs"/>
              </a:rPr>
              <a:t>There has been a significant increase since November in the proportion of respondents </a:t>
            </a:r>
            <a:r>
              <a:rPr kumimoji="0" lang="en-GB" sz="1800" b="1" i="0" u="none" strike="noStrike" kern="1200" cap="none" spc="0" normalizeH="0" baseline="0" noProof="0" dirty="0">
                <a:ln>
                  <a:noFill/>
                </a:ln>
                <a:solidFill>
                  <a:srgbClr val="5C5B5A"/>
                </a:solidFill>
                <a:effectLst/>
                <a:uLnTx/>
                <a:uFillTx/>
                <a:latin typeface="Arial"/>
                <a:ea typeface="+mn-ea"/>
                <a:cs typeface="+mn-cs"/>
              </a:rPr>
              <a:t>satisfied with local </a:t>
            </a:r>
            <a:r>
              <a:rPr kumimoji="0" lang="en-GB" sz="1800" b="1" i="0" u="none" strike="noStrike" kern="1200" cap="none" spc="0" normalizeH="0" baseline="0" noProof="0" dirty="0">
                <a:ln>
                  <a:noFill/>
                </a:ln>
                <a:solidFill>
                  <a:srgbClr val="009690"/>
                </a:solidFill>
                <a:effectLst/>
                <a:uLnTx/>
                <a:uFillTx/>
                <a:latin typeface="Arial"/>
                <a:ea typeface="+mn-ea"/>
                <a:cs typeface="+mn-cs"/>
              </a:rPr>
              <a:t>health and care services</a:t>
            </a:r>
            <a:r>
              <a:rPr kumimoji="0" lang="en-GB" sz="1800" b="1" i="0" u="none" strike="noStrike" kern="1200" cap="none" spc="0" normalizeH="0" baseline="0" noProof="0" dirty="0">
                <a:ln>
                  <a:noFill/>
                </a:ln>
                <a:solidFill>
                  <a:srgbClr val="5C5B5A"/>
                </a:solidFill>
                <a:effectLst/>
                <a:uLnTx/>
                <a:uFillTx/>
                <a:latin typeface="Arial"/>
                <a:ea typeface="+mn-ea"/>
                <a:cs typeface="+mn-cs"/>
              </a:rPr>
              <a:t>. Three quarters of parents with children in education are satisfied with local </a:t>
            </a:r>
            <a:r>
              <a:rPr kumimoji="0" lang="en-GB" sz="1800" b="1" i="0" u="none" strike="noStrike" kern="1200" cap="none" spc="0" normalizeH="0" baseline="0" noProof="0" dirty="0">
                <a:ln>
                  <a:noFill/>
                </a:ln>
                <a:solidFill>
                  <a:srgbClr val="009690"/>
                </a:solidFill>
                <a:effectLst/>
                <a:uLnTx/>
                <a:uFillTx/>
                <a:latin typeface="Arial"/>
                <a:ea typeface="+mn-ea"/>
                <a:cs typeface="+mn-cs"/>
              </a:rPr>
              <a:t>schools or colleges</a:t>
            </a:r>
            <a:endPar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mn-cs"/>
            </a:endParaRPr>
          </a:p>
        </p:txBody>
      </p:sp>
      <p:sp>
        <p:nvSpPr>
          <p:cNvPr id="17" name="TextBox 16">
            <a:extLst>
              <a:ext uri="{FF2B5EF4-FFF2-40B4-BE49-F238E27FC236}">
                <a16:creationId xmlns:a16="http://schemas.microsoft.com/office/drawing/2014/main" id="{D659511D-DA57-A608-D253-E5795552AA16}"/>
              </a:ext>
            </a:extLst>
          </p:cNvPr>
          <p:cNvSpPr txBox="1"/>
          <p:nvPr/>
        </p:nvSpPr>
        <p:spPr>
          <a:xfrm>
            <a:off x="1328910" y="1127738"/>
            <a:ext cx="635058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How satisfied are GM respondents with the following in your local area…</a:t>
            </a:r>
            <a:endParaRPr kumimoji="0" lang="en-GB" sz="14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4" name="Chart 3" descr="Stacked bar chart showing the proportion of Greater Manchester residents who are satisfied with the services in their local area. 61% are satisfied with the health and care services in their local area. 76% of parents are satisfied with the schools and colleges in their area.">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1160405774"/>
              </p:ext>
            </p:extLst>
          </p:nvPr>
        </p:nvGraphicFramePr>
        <p:xfrm>
          <a:off x="513149" y="1583026"/>
          <a:ext cx="7982103" cy="4517419"/>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Group 20">
            <a:extLst>
              <a:ext uri="{FF2B5EF4-FFF2-40B4-BE49-F238E27FC236}">
                <a16:creationId xmlns:a16="http://schemas.microsoft.com/office/drawing/2014/main" id="{771F781E-5602-8761-8630-FFA245EF560D}"/>
              </a:ext>
              <a:ext uri="{C183D7F6-B498-43B3-948B-1728B52AA6E4}">
                <adec:decorative xmlns:adec="http://schemas.microsoft.com/office/drawing/2017/decorative" val="1"/>
              </a:ext>
            </a:extLst>
          </p:cNvPr>
          <p:cNvGrpSpPr/>
          <p:nvPr/>
        </p:nvGrpSpPr>
        <p:grpSpPr>
          <a:xfrm>
            <a:off x="2138832" y="2019303"/>
            <a:ext cx="934574" cy="2928643"/>
            <a:chOff x="2138832" y="2019303"/>
            <a:chExt cx="934574" cy="2928643"/>
          </a:xfrm>
        </p:grpSpPr>
        <p:sp>
          <p:nvSpPr>
            <p:cNvPr id="29" name="TextBox 28">
              <a:extLst>
                <a:ext uri="{FF2B5EF4-FFF2-40B4-BE49-F238E27FC236}">
                  <a16:creationId xmlns:a16="http://schemas.microsoft.com/office/drawing/2014/main" id="{839D38A3-F246-646A-1150-B1DABDF049E6}"/>
                </a:ext>
              </a:extLst>
            </p:cNvPr>
            <p:cNvSpPr txBox="1"/>
            <p:nvPr/>
          </p:nvSpPr>
          <p:spPr>
            <a:xfrm>
              <a:off x="2174098" y="201930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0" name="TextBox 29">
              <a:extLst>
                <a:ext uri="{FF2B5EF4-FFF2-40B4-BE49-F238E27FC236}">
                  <a16:creationId xmlns:a16="http://schemas.microsoft.com/office/drawing/2014/main" id="{1BE5DE9A-5827-9246-07DB-F5211348ADCF}"/>
                </a:ext>
              </a:extLst>
            </p:cNvPr>
            <p:cNvSpPr txBox="1"/>
            <p:nvPr/>
          </p:nvSpPr>
          <p:spPr>
            <a:xfrm>
              <a:off x="2138832" y="304097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1" name="TextBox 30">
              <a:extLst>
                <a:ext uri="{FF2B5EF4-FFF2-40B4-BE49-F238E27FC236}">
                  <a16:creationId xmlns:a16="http://schemas.microsoft.com/office/drawing/2014/main" id="{374626ED-20F8-30CF-56F0-37DF18B92219}"/>
                </a:ext>
              </a:extLst>
            </p:cNvPr>
            <p:cNvSpPr txBox="1"/>
            <p:nvPr/>
          </p:nvSpPr>
          <p:spPr>
            <a:xfrm>
              <a:off x="2174098" y="396841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2" name="TextBox 31">
              <a:extLst>
                <a:ext uri="{FF2B5EF4-FFF2-40B4-BE49-F238E27FC236}">
                  <a16:creationId xmlns:a16="http://schemas.microsoft.com/office/drawing/2014/main" id="{FB3EA290-4D83-C7C0-9ABB-EAB0BF7B761F}"/>
                </a:ext>
              </a:extLst>
            </p:cNvPr>
            <p:cNvSpPr txBox="1"/>
            <p:nvPr/>
          </p:nvSpPr>
          <p:spPr>
            <a:xfrm>
              <a:off x="2156464" y="443990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3" name="TextBox 32">
              <a:extLst>
                <a:ext uri="{FF2B5EF4-FFF2-40B4-BE49-F238E27FC236}">
                  <a16:creationId xmlns:a16="http://schemas.microsoft.com/office/drawing/2014/main" id="{A1002DDB-2143-ECFE-8B49-45062368997B}"/>
                </a:ext>
              </a:extLst>
            </p:cNvPr>
            <p:cNvSpPr txBox="1"/>
            <p:nvPr/>
          </p:nvSpPr>
          <p:spPr>
            <a:xfrm>
              <a:off x="2513637" y="468633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grpSp>
      <p:sp>
        <p:nvSpPr>
          <p:cNvPr id="24" name="Arrow: Down 23">
            <a:extLst>
              <a:ext uri="{FF2B5EF4-FFF2-40B4-BE49-F238E27FC236}">
                <a16:creationId xmlns:a16="http://schemas.microsoft.com/office/drawing/2014/main" id="{D7054315-475D-5834-FE28-3874A3ACA7C6}"/>
              </a:ext>
              <a:ext uri="{C183D7F6-B498-43B3-948B-1728B52AA6E4}">
                <adec:decorative xmlns:adec="http://schemas.microsoft.com/office/drawing/2017/decorative" val="1"/>
              </a:ext>
            </a:extLst>
          </p:cNvPr>
          <p:cNvSpPr/>
          <p:nvPr/>
        </p:nvSpPr>
        <p:spPr>
          <a:xfrm>
            <a:off x="2690543" y="388168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ight Brace 10" descr="Sum of &quot;Very satisfied&quot; and &quot;Fairly satisfied">
            <a:extLst>
              <a:ext uri="{FF2B5EF4-FFF2-40B4-BE49-F238E27FC236}">
                <a16:creationId xmlns:a16="http://schemas.microsoft.com/office/drawing/2014/main" id="{CA14E5CB-EB3C-2770-3559-2E237AAF17A3}"/>
              </a:ext>
              <a:ext uri="{C183D7F6-B498-43B3-948B-1728B52AA6E4}">
                <adec:decorative xmlns:adec="http://schemas.microsoft.com/office/drawing/2017/decorative" val="0"/>
              </a:ext>
            </a:extLst>
          </p:cNvPr>
          <p:cNvSpPr/>
          <p:nvPr/>
        </p:nvSpPr>
        <p:spPr>
          <a:xfrm>
            <a:off x="3198078" y="1676810"/>
            <a:ext cx="302385" cy="183791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12757AF0-2D66-F2A8-1580-C93BBB621C6D}"/>
              </a:ext>
            </a:extLst>
          </p:cNvPr>
          <p:cNvSpPr txBox="1"/>
          <p:nvPr/>
        </p:nvSpPr>
        <p:spPr>
          <a:xfrm>
            <a:off x="3442011" y="2541308"/>
            <a:ext cx="734813" cy="523220"/>
          </a:xfrm>
          <a:prstGeom prst="rect">
            <a:avLst/>
          </a:prstGeom>
          <a:noFill/>
        </p:spPr>
        <p:txBody>
          <a:bodyPr wrap="square" rtlCol="0">
            <a:spAutoFit/>
          </a:bodyPr>
          <a:lstStyle/>
          <a:p>
            <a:pPr algn="ctr"/>
            <a:r>
              <a:rPr lang="en-GB" sz="1400" b="1">
                <a:solidFill>
                  <a:srgbClr val="5C5B5A"/>
                </a:solidFill>
                <a:latin typeface="Arial"/>
              </a:rPr>
              <a:t>61% </a:t>
            </a:r>
          </a:p>
          <a:p>
            <a:pPr algn="ctr"/>
            <a:r>
              <a:rPr lang="en-GB" sz="1400" b="1">
                <a:solidFill>
                  <a:srgbClr val="5C5B5A"/>
                </a:solidFill>
                <a:latin typeface="Arial"/>
              </a:rPr>
              <a:t>(+5pp)</a:t>
            </a:r>
          </a:p>
        </p:txBody>
      </p:sp>
      <p:sp>
        <p:nvSpPr>
          <p:cNvPr id="25" name="Arrow: Down 24">
            <a:extLst>
              <a:ext uri="{FF2B5EF4-FFF2-40B4-BE49-F238E27FC236}">
                <a16:creationId xmlns:a16="http://schemas.microsoft.com/office/drawing/2014/main" id="{1D679F7A-8CCA-C4B5-F736-A4A5C546FEED}"/>
              </a:ext>
              <a:ext uri="{C183D7F6-B498-43B3-948B-1728B52AA6E4}">
                <adec:decorative xmlns:adec="http://schemas.microsoft.com/office/drawing/2017/decorative" val="1"/>
              </a:ext>
            </a:extLst>
          </p:cNvPr>
          <p:cNvSpPr/>
          <p:nvPr/>
        </p:nvSpPr>
        <p:spPr>
          <a:xfrm rot="10800000">
            <a:off x="4090176" y="262195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2" name="Group 21">
            <a:extLst>
              <a:ext uri="{FF2B5EF4-FFF2-40B4-BE49-F238E27FC236}">
                <a16:creationId xmlns:a16="http://schemas.microsoft.com/office/drawing/2014/main" id="{0C8CA7C4-B306-FBF6-CF06-7D911E08FAA3}"/>
              </a:ext>
              <a:ext uri="{C183D7F6-B498-43B3-948B-1728B52AA6E4}">
                <adec:decorative xmlns:adec="http://schemas.microsoft.com/office/drawing/2017/decorative" val="1"/>
              </a:ext>
            </a:extLst>
          </p:cNvPr>
          <p:cNvGrpSpPr/>
          <p:nvPr/>
        </p:nvGrpSpPr>
        <p:grpSpPr>
          <a:xfrm>
            <a:off x="5917445" y="2165400"/>
            <a:ext cx="960856" cy="2903140"/>
            <a:chOff x="5911880" y="2225107"/>
            <a:chExt cx="960856" cy="2903140"/>
          </a:xfrm>
        </p:grpSpPr>
        <p:sp>
          <p:nvSpPr>
            <p:cNvPr id="5" name="TextBox 4">
              <a:extLst>
                <a:ext uri="{FF2B5EF4-FFF2-40B4-BE49-F238E27FC236}">
                  <a16:creationId xmlns:a16="http://schemas.microsoft.com/office/drawing/2014/main" id="{0101D8F9-9A94-9EDC-15B4-AF1B52D73791}"/>
                </a:ext>
              </a:extLst>
            </p:cNvPr>
            <p:cNvSpPr txBox="1"/>
            <p:nvPr/>
          </p:nvSpPr>
          <p:spPr>
            <a:xfrm>
              <a:off x="5919101" y="222510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ECA7BD8B-3C0F-5C8F-1224-7213DF01D678}"/>
                </a:ext>
              </a:extLst>
            </p:cNvPr>
            <p:cNvSpPr txBox="1"/>
            <p:nvPr/>
          </p:nvSpPr>
          <p:spPr>
            <a:xfrm>
              <a:off x="5911880" y="349885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D5FE48A0-DF91-7C91-8B9F-1D2A54E25F3A}"/>
                </a:ext>
              </a:extLst>
            </p:cNvPr>
            <p:cNvSpPr txBox="1"/>
            <p:nvPr/>
          </p:nvSpPr>
          <p:spPr>
            <a:xfrm>
              <a:off x="5911880" y="447817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C6A52C56-E609-22CA-1685-E8001139ECB5}"/>
                </a:ext>
              </a:extLst>
            </p:cNvPr>
            <p:cNvSpPr txBox="1"/>
            <p:nvPr/>
          </p:nvSpPr>
          <p:spPr>
            <a:xfrm>
              <a:off x="6312967" y="466484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 name="TextBox 7">
              <a:extLst>
                <a:ext uri="{FF2B5EF4-FFF2-40B4-BE49-F238E27FC236}">
                  <a16:creationId xmlns:a16="http://schemas.microsoft.com/office/drawing/2014/main" id="{0B9A47FC-2C13-57DE-2DC9-1569A6846E66}"/>
                </a:ext>
              </a:extLst>
            </p:cNvPr>
            <p:cNvSpPr txBox="1"/>
            <p:nvPr/>
          </p:nvSpPr>
          <p:spPr>
            <a:xfrm>
              <a:off x="6270487" y="486663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grpSp>
      <p:sp>
        <p:nvSpPr>
          <p:cNvPr id="14" name="Right Brace 13" descr="Sum of &quot;Very satisfied&quot; and &quot;Fairly satisfied">
            <a:extLst>
              <a:ext uri="{FF2B5EF4-FFF2-40B4-BE49-F238E27FC236}">
                <a16:creationId xmlns:a16="http://schemas.microsoft.com/office/drawing/2014/main" id="{8A87EE20-E5AE-1D4E-D45C-04A47D8CF1F7}"/>
              </a:ext>
              <a:ext uri="{C183D7F6-B498-43B3-948B-1728B52AA6E4}">
                <adec:decorative xmlns:adec="http://schemas.microsoft.com/office/drawing/2017/decorative" val="0"/>
              </a:ext>
            </a:extLst>
          </p:cNvPr>
          <p:cNvSpPr/>
          <p:nvPr/>
        </p:nvSpPr>
        <p:spPr>
          <a:xfrm>
            <a:off x="6956046" y="1677114"/>
            <a:ext cx="302385" cy="2387892"/>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000DBB16-68E1-E189-319B-72C3C905BCF9}"/>
              </a:ext>
            </a:extLst>
          </p:cNvPr>
          <p:cNvSpPr txBox="1"/>
          <p:nvPr/>
        </p:nvSpPr>
        <p:spPr>
          <a:xfrm>
            <a:off x="7331174" y="2302808"/>
            <a:ext cx="1177897" cy="1600438"/>
          </a:xfrm>
          <a:prstGeom prst="rect">
            <a:avLst/>
          </a:prstGeom>
          <a:noFill/>
        </p:spPr>
        <p:txBody>
          <a:bodyPr wrap="square" rtlCol="0">
            <a:spAutoFit/>
          </a:bodyPr>
          <a:lstStyle/>
          <a:p>
            <a:pPr algn="ctr"/>
            <a:r>
              <a:rPr lang="en-GB" sz="1400" b="1">
                <a:solidFill>
                  <a:srgbClr val="5C5B5A"/>
                </a:solidFill>
                <a:latin typeface="Arial"/>
              </a:rPr>
              <a:t>76% </a:t>
            </a:r>
            <a:r>
              <a:rPr lang="en-GB" sz="1200">
                <a:solidFill>
                  <a:srgbClr val="5C5B5A"/>
                </a:solidFill>
                <a:latin typeface="Arial"/>
              </a:rPr>
              <a:t>(+4pp) </a:t>
            </a:r>
            <a:r>
              <a:rPr lang="en-GB" sz="1400" b="1">
                <a:solidFill>
                  <a:srgbClr val="5C5B5A"/>
                </a:solidFill>
                <a:latin typeface="Arial"/>
              </a:rPr>
              <a:t>of </a:t>
            </a:r>
            <a:r>
              <a:rPr lang="en-GB" sz="1400" b="1">
                <a:solidFill>
                  <a:srgbClr val="009690"/>
                </a:solidFill>
                <a:latin typeface="Arial"/>
              </a:rPr>
              <a:t>all parents with children in education</a:t>
            </a:r>
            <a:r>
              <a:rPr lang="en-GB" sz="1400" b="1">
                <a:solidFill>
                  <a:srgbClr val="5C5B5A"/>
                </a:solidFill>
                <a:latin typeface="Arial"/>
              </a:rPr>
              <a:t>, but… </a:t>
            </a:r>
          </a:p>
        </p:txBody>
      </p:sp>
      <p:sp>
        <p:nvSpPr>
          <p:cNvPr id="16" name="TextBox 15">
            <a:extLst>
              <a:ext uri="{FF2B5EF4-FFF2-40B4-BE49-F238E27FC236}">
                <a16:creationId xmlns:a16="http://schemas.microsoft.com/office/drawing/2014/main" id="{8D90BFA3-4F20-BDFA-F7D7-1E07A28918D3}"/>
              </a:ext>
            </a:extLst>
          </p:cNvPr>
          <p:cNvSpPr txBox="1"/>
          <p:nvPr/>
        </p:nvSpPr>
        <p:spPr>
          <a:xfrm>
            <a:off x="8906967" y="1582012"/>
            <a:ext cx="2649123" cy="3785652"/>
          </a:xfrm>
          <a:prstGeom prst="rect">
            <a:avLst/>
          </a:prstGeom>
          <a:noFill/>
        </p:spPr>
        <p:txBody>
          <a:bodyPr wrap="square" rtlCol="0">
            <a:spAutoFit/>
          </a:bodyPr>
          <a:lstStyle/>
          <a:p>
            <a:pPr algn="ctr"/>
            <a:r>
              <a:rPr lang="en-GB" sz="1400" b="1">
                <a:solidFill>
                  <a:srgbClr val="5C5B5A"/>
                </a:solidFill>
              </a:rPr>
              <a:t>70% </a:t>
            </a:r>
          </a:p>
          <a:p>
            <a:pPr algn="ctr"/>
            <a:r>
              <a:rPr lang="en-GB" sz="1200">
                <a:solidFill>
                  <a:srgbClr val="5C5B5A"/>
                </a:solidFill>
              </a:rPr>
              <a:t>(-6pp) </a:t>
            </a:r>
          </a:p>
          <a:p>
            <a:pPr algn="ctr"/>
            <a:r>
              <a:rPr lang="en-GB" sz="1400" b="1">
                <a:solidFill>
                  <a:srgbClr val="5C5B5A"/>
                </a:solidFill>
              </a:rPr>
              <a:t>among parents of children in </a:t>
            </a:r>
            <a:r>
              <a:rPr lang="en-GB" sz="1400" b="1">
                <a:solidFill>
                  <a:srgbClr val="009690"/>
                </a:solidFill>
              </a:rPr>
              <a:t>Early Years</a:t>
            </a:r>
          </a:p>
          <a:p>
            <a:pPr algn="ctr"/>
            <a:endParaRPr lang="en-GB" sz="600" b="1">
              <a:solidFill>
                <a:srgbClr val="5C5B5A"/>
              </a:solidFill>
            </a:endParaRPr>
          </a:p>
          <a:p>
            <a:pPr algn="ctr"/>
            <a:r>
              <a:rPr lang="en-GB" sz="1400" b="1">
                <a:solidFill>
                  <a:srgbClr val="5C5B5A"/>
                </a:solidFill>
              </a:rPr>
              <a:t>82%</a:t>
            </a:r>
          </a:p>
          <a:p>
            <a:pPr algn="ctr"/>
            <a:r>
              <a:rPr lang="en-GB" sz="1200">
                <a:solidFill>
                  <a:srgbClr val="5C5B5A"/>
                </a:solidFill>
              </a:rPr>
              <a:t>(+8pp)</a:t>
            </a:r>
          </a:p>
          <a:p>
            <a:pPr algn="ctr"/>
            <a:r>
              <a:rPr lang="en-GB" sz="1400" b="1">
                <a:solidFill>
                  <a:srgbClr val="5C5B5A"/>
                </a:solidFill>
              </a:rPr>
              <a:t>among parents of children in </a:t>
            </a:r>
            <a:r>
              <a:rPr lang="en-GB" sz="1400" b="1">
                <a:solidFill>
                  <a:srgbClr val="009690"/>
                </a:solidFill>
              </a:rPr>
              <a:t>Primary School</a:t>
            </a:r>
          </a:p>
          <a:p>
            <a:pPr algn="ctr"/>
            <a:endParaRPr lang="en-GB" sz="600" b="1">
              <a:solidFill>
                <a:srgbClr val="5C5B5A"/>
              </a:solidFill>
            </a:endParaRPr>
          </a:p>
          <a:p>
            <a:pPr algn="ctr"/>
            <a:r>
              <a:rPr lang="en-GB" sz="1400" b="1">
                <a:solidFill>
                  <a:srgbClr val="5C5B5A"/>
                </a:solidFill>
              </a:rPr>
              <a:t>73%</a:t>
            </a:r>
          </a:p>
          <a:p>
            <a:pPr algn="ctr"/>
            <a:r>
              <a:rPr lang="en-GB" sz="1200">
                <a:solidFill>
                  <a:srgbClr val="5C5B5A"/>
                </a:solidFill>
              </a:rPr>
              <a:t>(+1pp)</a:t>
            </a:r>
          </a:p>
          <a:p>
            <a:pPr algn="ctr"/>
            <a:r>
              <a:rPr lang="en-GB" sz="1400" b="1">
                <a:solidFill>
                  <a:srgbClr val="5C5B5A"/>
                </a:solidFill>
              </a:rPr>
              <a:t>among parents of children in </a:t>
            </a:r>
            <a:r>
              <a:rPr lang="en-GB" sz="1400" b="1">
                <a:solidFill>
                  <a:srgbClr val="009690"/>
                </a:solidFill>
              </a:rPr>
              <a:t>Secondary School</a:t>
            </a:r>
          </a:p>
          <a:p>
            <a:pPr algn="ctr"/>
            <a:endParaRPr lang="en-GB" sz="600" b="1">
              <a:solidFill>
                <a:srgbClr val="5C5B5A"/>
              </a:solidFill>
            </a:endParaRPr>
          </a:p>
          <a:p>
            <a:pPr algn="ctr"/>
            <a:r>
              <a:rPr lang="en-GB" sz="1400" b="1">
                <a:solidFill>
                  <a:srgbClr val="5C5B5A"/>
                </a:solidFill>
              </a:rPr>
              <a:t>77%</a:t>
            </a:r>
          </a:p>
          <a:p>
            <a:pPr algn="ctr"/>
            <a:r>
              <a:rPr lang="en-GB" sz="1200">
                <a:solidFill>
                  <a:srgbClr val="5C5B5A"/>
                </a:solidFill>
              </a:rPr>
              <a:t>(+7pp)</a:t>
            </a:r>
          </a:p>
          <a:p>
            <a:pPr algn="ctr"/>
            <a:r>
              <a:rPr lang="en-GB" sz="1400" b="1">
                <a:solidFill>
                  <a:srgbClr val="5C5B5A"/>
                </a:solidFill>
              </a:rPr>
              <a:t>among parents of children in </a:t>
            </a:r>
            <a:r>
              <a:rPr lang="en-GB" sz="1400" b="1">
                <a:solidFill>
                  <a:srgbClr val="009690"/>
                </a:solidFill>
              </a:rPr>
              <a:t>College</a:t>
            </a:r>
          </a:p>
        </p:txBody>
      </p:sp>
      <p:sp>
        <p:nvSpPr>
          <p:cNvPr id="19" name="Arrow: Down 18">
            <a:extLst>
              <a:ext uri="{FF2B5EF4-FFF2-40B4-BE49-F238E27FC236}">
                <a16:creationId xmlns:a16="http://schemas.microsoft.com/office/drawing/2014/main" id="{45E30600-FF39-863C-0743-CD5A9EFB0855}"/>
              </a:ext>
              <a:ext uri="{C183D7F6-B498-43B3-948B-1728B52AA6E4}">
                <adec:decorative xmlns:adec="http://schemas.microsoft.com/office/drawing/2017/decorative" val="1"/>
              </a:ext>
            </a:extLst>
          </p:cNvPr>
          <p:cNvSpPr/>
          <p:nvPr/>
        </p:nvSpPr>
        <p:spPr>
          <a:xfrm rot="10800000">
            <a:off x="265291" y="609850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136AC77C-2D51-E6A2-A4C8-1A1218C15FD6}"/>
              </a:ext>
              <a:ext uri="{C183D7F6-B498-43B3-948B-1728B52AA6E4}">
                <adec:decorative xmlns:adec="http://schemas.microsoft.com/office/drawing/2017/decorative" val="1"/>
              </a:ext>
            </a:extLst>
          </p:cNvPr>
          <p:cNvSpPr/>
          <p:nvPr/>
        </p:nvSpPr>
        <p:spPr>
          <a:xfrm>
            <a:off x="480060" y="611258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C0FD434F-3494-F4DF-ED36-C0902987B4DE}"/>
              </a:ext>
            </a:extLst>
          </p:cNvPr>
          <p:cNvSpPr txBox="1"/>
          <p:nvPr/>
        </p:nvSpPr>
        <p:spPr>
          <a:xfrm>
            <a:off x="630108" y="6032680"/>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S10</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sp>
        <p:nvSpPr>
          <p:cNvPr id="9" name="TextBox 8">
            <a:extLst>
              <a:ext uri="{FF2B5EF4-FFF2-40B4-BE49-F238E27FC236}">
                <a16:creationId xmlns:a16="http://schemas.microsoft.com/office/drawing/2014/main" id="{6D60B99E-4F84-FA2A-C119-BF2E9827D1A3}"/>
              </a:ext>
            </a:extLst>
          </p:cNvPr>
          <p:cNvSpPr txBox="1"/>
          <p:nvPr/>
        </p:nvSpPr>
        <p:spPr>
          <a:xfrm>
            <a:off x="8712234" y="5969640"/>
            <a:ext cx="3214341" cy="261610"/>
          </a:xfrm>
          <a:prstGeom prst="rect">
            <a:avLst/>
          </a:prstGeom>
          <a:noFill/>
        </p:spPr>
        <p:txBody>
          <a:bodyPr wrap="none" rtlCol="0">
            <a:spAutoFit/>
          </a:bodyPr>
          <a:lstStyle/>
          <a:p>
            <a:r>
              <a:rPr lang="en-GB" sz="1100"/>
              <a:t>Bracketed figures show changes from S10 (Nov)</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42979"/>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 health and care services / Schools and colleges in your local area? New codes shown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Unweighted base: Survey 11, 1460 (All respondents); Summary: Parents of children in education, 420; Parents with children at…Early years: 93, primary school: 177, children at secondary school: 180, at college: 80</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0" name="Slide Number Placeholder 4">
            <a:extLst>
              <a:ext uri="{FF2B5EF4-FFF2-40B4-BE49-F238E27FC236}">
                <a16:creationId xmlns:a16="http://schemas.microsoft.com/office/drawing/2014/main" id="{BFE57C24-C429-70C7-DE2F-7ABD0A1797A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22574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7724" y="160546"/>
            <a:ext cx="11590901"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tx1">
                    <a:lumMod val="65000"/>
                    <a:lumOff val="35000"/>
                  </a:schemeClr>
                </a:solidFill>
                <a:latin typeface="Arial"/>
                <a:ea typeface="+mn-ea"/>
                <a:cs typeface="+mn-cs"/>
              </a:rPr>
              <a:t>Almost two thirds</a:t>
            </a:r>
            <a:r>
              <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mn-cs"/>
              </a:rPr>
              <a:t> of respondents </a:t>
            </a:r>
            <a:r>
              <a:rPr kumimoji="0" lang="en-GB" sz="1800" b="1" i="0" u="none" strike="noStrike" kern="1200" cap="none" spc="0" normalizeH="0" baseline="0" noProof="0" dirty="0">
                <a:ln>
                  <a:noFill/>
                </a:ln>
                <a:solidFill>
                  <a:srgbClr val="5C5B5A"/>
                </a:solidFill>
                <a:effectLst/>
                <a:uLnTx/>
                <a:uFillTx/>
                <a:latin typeface="Arial"/>
                <a:ea typeface="+mn-ea"/>
                <a:cs typeface="+mn-cs"/>
              </a:rPr>
              <a:t>are satisfied with the </a:t>
            </a:r>
            <a:r>
              <a:rPr kumimoji="0" lang="en-GB" sz="1800" b="1" i="0" u="none" strike="noStrike" kern="1200" cap="none" spc="0" normalizeH="0" baseline="0" noProof="0" dirty="0">
                <a:ln>
                  <a:noFill/>
                </a:ln>
                <a:solidFill>
                  <a:srgbClr val="009690"/>
                </a:solidFill>
                <a:effectLst/>
                <a:uLnTx/>
                <a:uFillTx/>
                <a:latin typeface="Arial"/>
                <a:ea typeface="+mn-ea"/>
                <a:cs typeface="+mn-cs"/>
              </a:rPr>
              <a:t>availability of public transport </a:t>
            </a:r>
            <a:r>
              <a:rPr kumimoji="0" lang="en-GB" sz="1800" b="1" i="0" u="none" strike="noStrike" kern="1200" cap="none" spc="0" normalizeH="0" baseline="0" noProof="0" dirty="0">
                <a:ln>
                  <a:noFill/>
                </a:ln>
                <a:solidFill>
                  <a:srgbClr val="5C5B5A"/>
                </a:solidFill>
                <a:effectLst/>
                <a:uLnTx/>
                <a:uFillTx/>
                <a:latin typeface="Arial"/>
                <a:ea typeface="+mn-ea"/>
                <a:cs typeface="+mn-cs"/>
              </a:rPr>
              <a:t>in their local area, with over half being satisfied with </a:t>
            </a:r>
            <a:r>
              <a:rPr lang="en-GB" sz="1800" b="1" dirty="0">
                <a:solidFill>
                  <a:srgbClr val="5C5B5A"/>
                </a:solidFill>
                <a:latin typeface="Arial"/>
                <a:ea typeface="+mn-ea"/>
                <a:cs typeface="+mn-cs"/>
              </a:rPr>
              <a:t>local</a:t>
            </a:r>
            <a:r>
              <a:rPr kumimoji="0" lang="en-GB" sz="1800" b="1" i="0" u="none" strike="noStrike" kern="1200" cap="none" spc="0" normalizeH="0" baseline="0" noProof="0" dirty="0">
                <a:ln>
                  <a:noFill/>
                </a:ln>
                <a:solidFill>
                  <a:srgbClr val="5C5B5A"/>
                </a:solidFill>
                <a:effectLst/>
                <a:uLnTx/>
                <a:uFillTx/>
                <a:latin typeface="Arial"/>
                <a:ea typeface="+mn-ea"/>
                <a:cs typeface="+mn-cs"/>
              </a:rPr>
              <a:t> </a:t>
            </a:r>
            <a:r>
              <a:rPr kumimoji="0" lang="en-GB" sz="1800" b="1" i="0" u="none" strike="noStrike" kern="1200" cap="none" spc="0" normalizeH="0" baseline="0" noProof="0" dirty="0">
                <a:ln>
                  <a:noFill/>
                </a:ln>
                <a:solidFill>
                  <a:srgbClr val="009690"/>
                </a:solidFill>
                <a:effectLst/>
                <a:uLnTx/>
                <a:uFillTx/>
                <a:latin typeface="Arial"/>
                <a:ea typeface="+mn-ea"/>
                <a:cs typeface="+mn-cs"/>
              </a:rPr>
              <a:t>bus services</a:t>
            </a:r>
            <a:r>
              <a:rPr kumimoji="0" lang="en-GB" sz="1800" b="1" i="0" u="none" strike="noStrike" kern="1200" cap="none" spc="0" normalizeH="0" baseline="0" noProof="0" dirty="0">
                <a:ln>
                  <a:noFill/>
                </a:ln>
                <a:solidFill>
                  <a:srgbClr val="5C5B5A"/>
                </a:solidFill>
                <a:effectLst/>
                <a:uLnTx/>
                <a:uFillTx/>
                <a:latin typeface="Arial"/>
                <a:ea typeface="+mn-ea"/>
                <a:cs typeface="+mn-cs"/>
              </a:rPr>
              <a:t>. Under half are satisfied with tram and train services, but a significant minority say they do not use these</a:t>
            </a:r>
          </a:p>
        </p:txBody>
      </p:sp>
      <p:sp>
        <p:nvSpPr>
          <p:cNvPr id="42" name="TextBox 41">
            <a:extLst>
              <a:ext uri="{FF2B5EF4-FFF2-40B4-BE49-F238E27FC236}">
                <a16:creationId xmlns:a16="http://schemas.microsoft.com/office/drawing/2014/main" id="{A42AE8FE-F05A-5F0F-ADB1-E05E36A500E2}"/>
              </a:ext>
            </a:extLst>
          </p:cNvPr>
          <p:cNvSpPr txBox="1"/>
          <p:nvPr/>
        </p:nvSpPr>
        <p:spPr>
          <a:xfrm>
            <a:off x="3227159" y="1397788"/>
            <a:ext cx="516199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Level of satisfaction with transport and travel facilities</a:t>
            </a:r>
          </a:p>
        </p:txBody>
      </p:sp>
      <p:graphicFrame>
        <p:nvGraphicFramePr>
          <p:cNvPr id="4" name="Chart 3" descr="Stacked bar chart showing the proportion of Greater Manchester residents who are satisfied with the transport links in their local area. 63% are satisfied with the availability of public transport. 55% are satisfied with their bus services.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3374970719"/>
              </p:ext>
            </p:extLst>
          </p:nvPr>
        </p:nvGraphicFramePr>
        <p:xfrm>
          <a:off x="123826" y="1875448"/>
          <a:ext cx="11858624" cy="4495524"/>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0C885D80-56EC-FCD1-622C-CE28D8645C31}"/>
              </a:ext>
              <a:ext uri="{C183D7F6-B498-43B3-948B-1728B52AA6E4}">
                <adec:decorative xmlns:adec="http://schemas.microsoft.com/office/drawing/2017/decorative" val="1"/>
              </a:ext>
            </a:extLst>
          </p:cNvPr>
          <p:cNvSpPr txBox="1"/>
          <p:nvPr/>
        </p:nvSpPr>
        <p:spPr>
          <a:xfrm>
            <a:off x="1443141" y="248721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0" name="TextBox 19">
            <a:extLst>
              <a:ext uri="{FF2B5EF4-FFF2-40B4-BE49-F238E27FC236}">
                <a16:creationId xmlns:a16="http://schemas.microsoft.com/office/drawing/2014/main" id="{51F83554-BDA4-E50D-1F18-F4D58C9D0573}"/>
              </a:ext>
              <a:ext uri="{C183D7F6-B498-43B3-948B-1728B52AA6E4}">
                <adec:decorative xmlns:adec="http://schemas.microsoft.com/office/drawing/2017/decorative" val="1"/>
              </a:ext>
            </a:extLst>
          </p:cNvPr>
          <p:cNvSpPr txBox="1"/>
          <p:nvPr/>
        </p:nvSpPr>
        <p:spPr>
          <a:xfrm>
            <a:off x="1460773" y="353980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(+2</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21" name="TextBox 20">
            <a:extLst>
              <a:ext uri="{FF2B5EF4-FFF2-40B4-BE49-F238E27FC236}">
                <a16:creationId xmlns:a16="http://schemas.microsoft.com/office/drawing/2014/main" id="{BA3E9F34-EC7A-A6FF-A627-96D58B55D5B5}"/>
              </a:ext>
              <a:ext uri="{C183D7F6-B498-43B3-948B-1728B52AA6E4}">
                <adec:decorative xmlns:adec="http://schemas.microsoft.com/office/drawing/2017/decorative" val="1"/>
              </a:ext>
            </a:extLst>
          </p:cNvPr>
          <p:cNvSpPr txBox="1"/>
          <p:nvPr/>
        </p:nvSpPr>
        <p:spPr>
          <a:xfrm>
            <a:off x="1443140" y="432793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2" name="TextBox 21">
            <a:extLst>
              <a:ext uri="{FF2B5EF4-FFF2-40B4-BE49-F238E27FC236}">
                <a16:creationId xmlns:a16="http://schemas.microsoft.com/office/drawing/2014/main" id="{128E48B1-3C25-D875-9F61-B9817079E37B}"/>
              </a:ext>
              <a:ext uri="{C183D7F6-B498-43B3-948B-1728B52AA6E4}">
                <adec:decorative xmlns:adec="http://schemas.microsoft.com/office/drawing/2017/decorative" val="1"/>
              </a:ext>
            </a:extLst>
          </p:cNvPr>
          <p:cNvSpPr txBox="1"/>
          <p:nvPr/>
        </p:nvSpPr>
        <p:spPr>
          <a:xfrm>
            <a:off x="1425506" y="469247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3" name="TextBox 22">
            <a:extLst>
              <a:ext uri="{FF2B5EF4-FFF2-40B4-BE49-F238E27FC236}">
                <a16:creationId xmlns:a16="http://schemas.microsoft.com/office/drawing/2014/main" id="{9D4313DE-1F61-147E-853A-8F48B8EB8D1A}"/>
              </a:ext>
              <a:ext uri="{C183D7F6-B498-43B3-948B-1728B52AA6E4}">
                <adec:decorative xmlns:adec="http://schemas.microsoft.com/office/drawing/2017/decorative" val="1"/>
              </a:ext>
            </a:extLst>
          </p:cNvPr>
          <p:cNvSpPr txBox="1"/>
          <p:nvPr/>
        </p:nvSpPr>
        <p:spPr>
          <a:xfrm>
            <a:off x="1602401" y="485989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4" name="TextBox 23">
            <a:extLst>
              <a:ext uri="{FF2B5EF4-FFF2-40B4-BE49-F238E27FC236}">
                <a16:creationId xmlns:a16="http://schemas.microsoft.com/office/drawing/2014/main" id="{B075A078-E876-CAAE-C600-D218A7373150}"/>
              </a:ext>
              <a:ext uri="{C183D7F6-B498-43B3-948B-1728B52AA6E4}">
                <adec:decorative xmlns:adec="http://schemas.microsoft.com/office/drawing/2017/decorative" val="1"/>
              </a:ext>
            </a:extLst>
          </p:cNvPr>
          <p:cNvSpPr txBox="1"/>
          <p:nvPr/>
        </p:nvSpPr>
        <p:spPr>
          <a:xfrm>
            <a:off x="1639760" y="502731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1" name="Right Brace 40" descr="Sum of &quot;Very satisfied&quot; and &quot;Fairly satisfied">
            <a:extLst>
              <a:ext uri="{FF2B5EF4-FFF2-40B4-BE49-F238E27FC236}">
                <a16:creationId xmlns:a16="http://schemas.microsoft.com/office/drawing/2014/main" id="{6C306B29-FA70-DCD3-EB48-38A5C2E45613}"/>
              </a:ext>
              <a:ext uri="{C183D7F6-B498-43B3-948B-1728B52AA6E4}">
                <adec:decorative xmlns:adec="http://schemas.microsoft.com/office/drawing/2017/decorative" val="0"/>
              </a:ext>
            </a:extLst>
          </p:cNvPr>
          <p:cNvSpPr/>
          <p:nvPr/>
        </p:nvSpPr>
        <p:spPr>
          <a:xfrm>
            <a:off x="2528476" y="2064091"/>
            <a:ext cx="184349" cy="196256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a:extLst>
              <a:ext uri="{FF2B5EF4-FFF2-40B4-BE49-F238E27FC236}">
                <a16:creationId xmlns:a16="http://schemas.microsoft.com/office/drawing/2014/main" id="{758782F5-03C0-C5EB-6FBB-905D6BA8EFA9}"/>
              </a:ext>
              <a:ext uri="{C183D7F6-B498-43B3-948B-1728B52AA6E4}">
                <adec:decorative xmlns:adec="http://schemas.microsoft.com/office/drawing/2017/decorative" val="0"/>
              </a:ext>
            </a:extLst>
          </p:cNvPr>
          <p:cNvSpPr txBox="1"/>
          <p:nvPr/>
        </p:nvSpPr>
        <p:spPr>
          <a:xfrm>
            <a:off x="2503568" y="2854964"/>
            <a:ext cx="931743" cy="523220"/>
          </a:xfrm>
          <a:prstGeom prst="rect">
            <a:avLst/>
          </a:prstGeom>
          <a:noFill/>
        </p:spPr>
        <p:txBody>
          <a:bodyPr wrap="square" rtlCol="0">
            <a:spAutoFit/>
          </a:bodyPr>
          <a:lstStyle/>
          <a:p>
            <a:pPr algn="ctr"/>
            <a:r>
              <a:rPr lang="en-GB" sz="1400" b="1">
                <a:solidFill>
                  <a:srgbClr val="5C5B5A"/>
                </a:solidFill>
                <a:latin typeface="Arial"/>
              </a:rPr>
              <a:t>63%</a:t>
            </a:r>
          </a:p>
          <a:p>
            <a:pPr algn="ctr"/>
            <a:r>
              <a:rPr lang="en-GB" sz="1400" b="1">
                <a:solidFill>
                  <a:srgbClr val="5C5B5A"/>
                </a:solidFill>
                <a:latin typeface="Arial"/>
              </a:rPr>
              <a:t>(+1pp)</a:t>
            </a:r>
          </a:p>
        </p:txBody>
      </p:sp>
      <p:sp>
        <p:nvSpPr>
          <p:cNvPr id="46" name="Right Brace 45" descr="Sum of &quot;Very dissatisfied&quot; and &quot;Fairly dissatisfied">
            <a:extLst>
              <a:ext uri="{FF2B5EF4-FFF2-40B4-BE49-F238E27FC236}">
                <a16:creationId xmlns:a16="http://schemas.microsoft.com/office/drawing/2014/main" id="{8CA85071-BF52-CED8-ED8A-95451286BEE9}"/>
              </a:ext>
              <a:ext uri="{C183D7F6-B498-43B3-948B-1728B52AA6E4}">
                <adec:decorative xmlns:adec="http://schemas.microsoft.com/office/drawing/2017/decorative" val="0"/>
              </a:ext>
            </a:extLst>
          </p:cNvPr>
          <p:cNvSpPr/>
          <p:nvPr/>
        </p:nvSpPr>
        <p:spPr>
          <a:xfrm>
            <a:off x="2527785" y="4483060"/>
            <a:ext cx="187067" cy="650964"/>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a:extLst>
              <a:ext uri="{FF2B5EF4-FFF2-40B4-BE49-F238E27FC236}">
                <a16:creationId xmlns:a16="http://schemas.microsoft.com/office/drawing/2014/main" id="{A24F19A0-2635-A339-F478-227BFD26637C}"/>
              </a:ext>
              <a:ext uri="{C183D7F6-B498-43B3-948B-1728B52AA6E4}">
                <adec:decorative xmlns:adec="http://schemas.microsoft.com/office/drawing/2017/decorative" val="0"/>
              </a:ext>
            </a:extLst>
          </p:cNvPr>
          <p:cNvSpPr txBox="1"/>
          <p:nvPr/>
        </p:nvSpPr>
        <p:spPr>
          <a:xfrm>
            <a:off x="2513510" y="4558601"/>
            <a:ext cx="931743" cy="523220"/>
          </a:xfrm>
          <a:prstGeom prst="rect">
            <a:avLst/>
          </a:prstGeom>
          <a:noFill/>
        </p:spPr>
        <p:txBody>
          <a:bodyPr wrap="square" rtlCol="0">
            <a:spAutoFit/>
          </a:bodyPr>
          <a:lstStyle/>
          <a:p>
            <a:pPr algn="ctr"/>
            <a:r>
              <a:rPr lang="en-GB" sz="1400" b="1">
                <a:solidFill>
                  <a:srgbClr val="5C5B5A"/>
                </a:solidFill>
                <a:latin typeface="Arial"/>
              </a:rPr>
              <a:t>18%</a:t>
            </a:r>
          </a:p>
          <a:p>
            <a:pPr algn="ctr"/>
            <a:r>
              <a:rPr lang="en-GB" sz="1400" b="1">
                <a:solidFill>
                  <a:srgbClr val="5C5B5A"/>
                </a:solidFill>
                <a:latin typeface="Arial"/>
              </a:rPr>
              <a:t>(-1pp)</a:t>
            </a:r>
          </a:p>
        </p:txBody>
      </p:sp>
      <p:sp>
        <p:nvSpPr>
          <p:cNvPr id="2" name="TextBox 1">
            <a:extLst>
              <a:ext uri="{FF2B5EF4-FFF2-40B4-BE49-F238E27FC236}">
                <a16:creationId xmlns:a16="http://schemas.microsoft.com/office/drawing/2014/main" id="{6C4035EC-BF62-B766-DAB6-D00CFBC080F0}"/>
              </a:ext>
              <a:ext uri="{C183D7F6-B498-43B3-948B-1728B52AA6E4}">
                <adec:decorative xmlns:adec="http://schemas.microsoft.com/office/drawing/2017/decorative" val="1"/>
              </a:ext>
            </a:extLst>
          </p:cNvPr>
          <p:cNvSpPr txBox="1"/>
          <p:nvPr/>
        </p:nvSpPr>
        <p:spPr>
          <a:xfrm>
            <a:off x="4352196" y="242343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9D1EEBFF-30F5-D37D-8AA3-D2457ED54E36}"/>
              </a:ext>
              <a:ext uri="{C183D7F6-B498-43B3-948B-1728B52AA6E4}">
                <adec:decorative xmlns:adec="http://schemas.microsoft.com/office/drawing/2017/decorative" val="1"/>
              </a:ext>
            </a:extLst>
          </p:cNvPr>
          <p:cNvSpPr txBox="1"/>
          <p:nvPr/>
        </p:nvSpPr>
        <p:spPr>
          <a:xfrm>
            <a:off x="4357893" y="329400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(-1</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C07B3C56-EB29-7746-D3A5-F603E9BEB91A}"/>
              </a:ext>
              <a:ext uri="{C183D7F6-B498-43B3-948B-1728B52AA6E4}">
                <adec:decorative xmlns:adec="http://schemas.microsoft.com/office/drawing/2017/decorative" val="1"/>
              </a:ext>
            </a:extLst>
          </p:cNvPr>
          <p:cNvSpPr txBox="1"/>
          <p:nvPr/>
        </p:nvSpPr>
        <p:spPr>
          <a:xfrm>
            <a:off x="4367254" y="406216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E486C2AA-0CCF-4F1E-8D8F-24ACAB982E5D}"/>
              </a:ext>
              <a:ext uri="{C183D7F6-B498-43B3-948B-1728B52AA6E4}">
                <adec:decorative xmlns:adec="http://schemas.microsoft.com/office/drawing/2017/decorative" val="1"/>
              </a:ext>
            </a:extLst>
          </p:cNvPr>
          <p:cNvSpPr txBox="1"/>
          <p:nvPr/>
        </p:nvSpPr>
        <p:spPr>
          <a:xfrm>
            <a:off x="4340000" y="443198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 name="TextBox 8">
            <a:extLst>
              <a:ext uri="{FF2B5EF4-FFF2-40B4-BE49-F238E27FC236}">
                <a16:creationId xmlns:a16="http://schemas.microsoft.com/office/drawing/2014/main" id="{53CDB7B8-A750-C438-0009-D98D19707A81}"/>
              </a:ext>
              <a:ext uri="{C183D7F6-B498-43B3-948B-1728B52AA6E4}">
                <adec:decorative xmlns:adec="http://schemas.microsoft.com/office/drawing/2017/decorative" val="1"/>
              </a:ext>
            </a:extLst>
          </p:cNvPr>
          <p:cNvSpPr txBox="1"/>
          <p:nvPr/>
        </p:nvSpPr>
        <p:spPr>
          <a:xfrm>
            <a:off x="4502429" y="464003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0" name="TextBox 9">
            <a:extLst>
              <a:ext uri="{FF2B5EF4-FFF2-40B4-BE49-F238E27FC236}">
                <a16:creationId xmlns:a16="http://schemas.microsoft.com/office/drawing/2014/main" id="{7D76BEFF-2BEB-7181-63AE-583058F975F1}"/>
              </a:ext>
              <a:ext uri="{C183D7F6-B498-43B3-948B-1728B52AA6E4}">
                <adec:decorative xmlns:adec="http://schemas.microsoft.com/office/drawing/2017/decorative" val="1"/>
              </a:ext>
            </a:extLst>
          </p:cNvPr>
          <p:cNvSpPr txBox="1"/>
          <p:nvPr/>
        </p:nvSpPr>
        <p:spPr>
          <a:xfrm>
            <a:off x="4502429" y="492762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1" name="Right Brace 30" descr="Sum of &quot;Very satisfied&quot; and &quot;Fairly satisfied">
            <a:extLst>
              <a:ext uri="{FF2B5EF4-FFF2-40B4-BE49-F238E27FC236}">
                <a16:creationId xmlns:a16="http://schemas.microsoft.com/office/drawing/2014/main" id="{1928B219-77A3-6F37-E9CE-F8E2D2C40D0F}"/>
              </a:ext>
              <a:ext uri="{C183D7F6-B498-43B3-948B-1728B52AA6E4}">
                <adec:decorative xmlns:adec="http://schemas.microsoft.com/office/drawing/2017/decorative" val="0"/>
              </a:ext>
            </a:extLst>
          </p:cNvPr>
          <p:cNvSpPr/>
          <p:nvPr/>
        </p:nvSpPr>
        <p:spPr>
          <a:xfrm>
            <a:off x="5423707" y="2037185"/>
            <a:ext cx="215614" cy="175959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Right Brace 69" descr="Sum of &quot;Very dissatisfied&quot; and &quot;Fairly dissatisfied">
            <a:extLst>
              <a:ext uri="{FF2B5EF4-FFF2-40B4-BE49-F238E27FC236}">
                <a16:creationId xmlns:a16="http://schemas.microsoft.com/office/drawing/2014/main" id="{76A2B246-11F9-2A79-E6F9-02E7ADAF819C}"/>
              </a:ext>
              <a:ext uri="{C183D7F6-B498-43B3-948B-1728B52AA6E4}">
                <adec:decorative xmlns:adec="http://schemas.microsoft.com/office/drawing/2017/decorative" val="0"/>
              </a:ext>
            </a:extLst>
          </p:cNvPr>
          <p:cNvSpPr/>
          <p:nvPr/>
        </p:nvSpPr>
        <p:spPr>
          <a:xfrm>
            <a:off x="5428402" y="4301843"/>
            <a:ext cx="177967" cy="602023"/>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TextBox 70">
            <a:extLst>
              <a:ext uri="{FF2B5EF4-FFF2-40B4-BE49-F238E27FC236}">
                <a16:creationId xmlns:a16="http://schemas.microsoft.com/office/drawing/2014/main" id="{476AAD5D-813F-0327-9EF3-58AE36BDD395}"/>
              </a:ext>
              <a:ext uri="{C183D7F6-B498-43B3-948B-1728B52AA6E4}">
                <adec:decorative xmlns:adec="http://schemas.microsoft.com/office/drawing/2017/decorative" val="0"/>
              </a:ext>
            </a:extLst>
          </p:cNvPr>
          <p:cNvSpPr txBox="1"/>
          <p:nvPr/>
        </p:nvSpPr>
        <p:spPr>
          <a:xfrm>
            <a:off x="5405840" y="4407201"/>
            <a:ext cx="931743" cy="523220"/>
          </a:xfrm>
          <a:prstGeom prst="rect">
            <a:avLst/>
          </a:prstGeom>
          <a:noFill/>
        </p:spPr>
        <p:txBody>
          <a:bodyPr wrap="square" rtlCol="0">
            <a:spAutoFit/>
          </a:bodyPr>
          <a:lstStyle/>
          <a:p>
            <a:pPr algn="ctr"/>
            <a:r>
              <a:rPr lang="en-GB" sz="1400" b="1">
                <a:solidFill>
                  <a:srgbClr val="5C5B5A"/>
                </a:solidFill>
                <a:latin typeface="Arial"/>
              </a:rPr>
              <a:t>19%</a:t>
            </a:r>
          </a:p>
          <a:p>
            <a:pPr algn="ctr"/>
            <a:r>
              <a:rPr lang="en-GB" sz="1400" b="1">
                <a:solidFill>
                  <a:srgbClr val="5C5B5A"/>
                </a:solidFill>
                <a:latin typeface="Arial"/>
              </a:rPr>
              <a:t>(+/-0pp)</a:t>
            </a:r>
          </a:p>
        </p:txBody>
      </p:sp>
      <p:sp>
        <p:nvSpPr>
          <p:cNvPr id="95" name="TextBox 94">
            <a:extLst>
              <a:ext uri="{FF2B5EF4-FFF2-40B4-BE49-F238E27FC236}">
                <a16:creationId xmlns:a16="http://schemas.microsoft.com/office/drawing/2014/main" id="{47F78CF9-2532-86D5-EF26-90C08DF77322}"/>
              </a:ext>
              <a:ext uri="{C183D7F6-B498-43B3-948B-1728B52AA6E4}">
                <adec:decorative xmlns:adec="http://schemas.microsoft.com/office/drawing/2017/decorative" val="1"/>
              </a:ext>
            </a:extLst>
          </p:cNvPr>
          <p:cNvSpPr txBox="1"/>
          <p:nvPr/>
        </p:nvSpPr>
        <p:spPr>
          <a:xfrm>
            <a:off x="7262801" y="240440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2" name="TextBox 31">
            <a:extLst>
              <a:ext uri="{FF2B5EF4-FFF2-40B4-BE49-F238E27FC236}">
                <a16:creationId xmlns:a16="http://schemas.microsoft.com/office/drawing/2014/main" id="{8264C0C3-C23F-1DFA-D282-808AB971D426}"/>
              </a:ext>
              <a:ext uri="{C183D7F6-B498-43B3-948B-1728B52AA6E4}">
                <adec:decorative xmlns:adec="http://schemas.microsoft.com/office/drawing/2017/decorative" val="0"/>
              </a:ext>
            </a:extLst>
          </p:cNvPr>
          <p:cNvSpPr txBox="1"/>
          <p:nvPr/>
        </p:nvSpPr>
        <p:spPr>
          <a:xfrm>
            <a:off x="5438546" y="2722953"/>
            <a:ext cx="862017" cy="523220"/>
          </a:xfrm>
          <a:prstGeom prst="rect">
            <a:avLst/>
          </a:prstGeom>
          <a:noFill/>
        </p:spPr>
        <p:txBody>
          <a:bodyPr wrap="square" rtlCol="0">
            <a:spAutoFit/>
          </a:bodyPr>
          <a:lstStyle/>
          <a:p>
            <a:pPr algn="ctr"/>
            <a:r>
              <a:rPr lang="en-GB" sz="1400" b="1">
                <a:solidFill>
                  <a:srgbClr val="5C5B5A"/>
                </a:solidFill>
                <a:latin typeface="Arial"/>
              </a:rPr>
              <a:t>55%</a:t>
            </a:r>
          </a:p>
          <a:p>
            <a:pPr algn="ctr"/>
            <a:r>
              <a:rPr lang="en-GB" sz="1400" b="1">
                <a:solidFill>
                  <a:srgbClr val="5C5B5A"/>
                </a:solidFill>
                <a:latin typeface="Arial"/>
              </a:rPr>
              <a:t>(+/-0pp)</a:t>
            </a:r>
          </a:p>
        </p:txBody>
      </p:sp>
      <p:sp>
        <p:nvSpPr>
          <p:cNvPr id="96" name="TextBox 95">
            <a:extLst>
              <a:ext uri="{FF2B5EF4-FFF2-40B4-BE49-F238E27FC236}">
                <a16:creationId xmlns:a16="http://schemas.microsoft.com/office/drawing/2014/main" id="{84722E8B-CEB7-DCAD-3E15-D3DCFE531E63}"/>
              </a:ext>
              <a:ext uri="{C183D7F6-B498-43B3-948B-1728B52AA6E4}">
                <adec:decorative xmlns:adec="http://schemas.microsoft.com/office/drawing/2017/decorative" val="1"/>
              </a:ext>
            </a:extLst>
          </p:cNvPr>
          <p:cNvSpPr txBox="1"/>
          <p:nvPr/>
        </p:nvSpPr>
        <p:spPr>
          <a:xfrm>
            <a:off x="7197170" y="314739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(+/-0</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99" name="TextBox 98">
            <a:extLst>
              <a:ext uri="{FF2B5EF4-FFF2-40B4-BE49-F238E27FC236}">
                <a16:creationId xmlns:a16="http://schemas.microsoft.com/office/drawing/2014/main" id="{A6F7D2D6-678F-B383-10FD-370DD2C0BB9A}"/>
              </a:ext>
              <a:ext uri="{C183D7F6-B498-43B3-948B-1728B52AA6E4}">
                <adec:decorative xmlns:adec="http://schemas.microsoft.com/office/drawing/2017/decorative" val="1"/>
              </a:ext>
            </a:extLst>
          </p:cNvPr>
          <p:cNvSpPr txBox="1"/>
          <p:nvPr/>
        </p:nvSpPr>
        <p:spPr>
          <a:xfrm>
            <a:off x="7237886" y="361901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7" name="TextBox 96">
            <a:extLst>
              <a:ext uri="{FF2B5EF4-FFF2-40B4-BE49-F238E27FC236}">
                <a16:creationId xmlns:a16="http://schemas.microsoft.com/office/drawing/2014/main" id="{FD680A04-7BF3-09AB-522A-FB7102B0E27A}"/>
              </a:ext>
              <a:ext uri="{C183D7F6-B498-43B3-948B-1728B52AA6E4}">
                <adec:decorative xmlns:adec="http://schemas.microsoft.com/office/drawing/2017/decorative" val="1"/>
              </a:ext>
            </a:extLst>
          </p:cNvPr>
          <p:cNvSpPr txBox="1"/>
          <p:nvPr/>
        </p:nvSpPr>
        <p:spPr>
          <a:xfrm>
            <a:off x="7404231" y="379677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8" name="TextBox 97">
            <a:extLst>
              <a:ext uri="{FF2B5EF4-FFF2-40B4-BE49-F238E27FC236}">
                <a16:creationId xmlns:a16="http://schemas.microsoft.com/office/drawing/2014/main" id="{920989BF-B43E-17B3-8E17-2FEC5D806BAC}"/>
              </a:ext>
              <a:ext uri="{C183D7F6-B498-43B3-948B-1728B52AA6E4}">
                <adec:decorative xmlns:adec="http://schemas.microsoft.com/office/drawing/2017/decorative" val="1"/>
              </a:ext>
            </a:extLst>
          </p:cNvPr>
          <p:cNvSpPr txBox="1"/>
          <p:nvPr/>
        </p:nvSpPr>
        <p:spPr>
          <a:xfrm>
            <a:off x="7386901" y="397248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00" name="TextBox 99">
            <a:extLst>
              <a:ext uri="{FF2B5EF4-FFF2-40B4-BE49-F238E27FC236}">
                <a16:creationId xmlns:a16="http://schemas.microsoft.com/office/drawing/2014/main" id="{2BEA893F-0605-9F7C-D77C-16B677AD9BD4}"/>
              </a:ext>
              <a:ext uri="{C183D7F6-B498-43B3-948B-1728B52AA6E4}">
                <adec:decorative xmlns:adec="http://schemas.microsoft.com/office/drawing/2017/decorative" val="1"/>
              </a:ext>
            </a:extLst>
          </p:cNvPr>
          <p:cNvSpPr txBox="1"/>
          <p:nvPr/>
        </p:nvSpPr>
        <p:spPr>
          <a:xfrm>
            <a:off x="7272854" y="427002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3" name="TextBox 82">
            <a:extLst>
              <a:ext uri="{FF2B5EF4-FFF2-40B4-BE49-F238E27FC236}">
                <a16:creationId xmlns:a16="http://schemas.microsoft.com/office/drawing/2014/main" id="{B6BFE5E3-1325-FAD4-C56B-75234E4D57FC}"/>
              </a:ext>
              <a:ext uri="{C183D7F6-B498-43B3-948B-1728B52AA6E4}">
                <adec:decorative xmlns:adec="http://schemas.microsoft.com/office/drawing/2017/decorative" val="1"/>
              </a:ext>
            </a:extLst>
          </p:cNvPr>
          <p:cNvSpPr txBox="1"/>
          <p:nvPr/>
        </p:nvSpPr>
        <p:spPr>
          <a:xfrm>
            <a:off x="7227596" y="484943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2" name="Right Brace 91" descr="Sum of &quot;Very satisfied&quot; and &quot;Fairly satisfied">
            <a:extLst>
              <a:ext uri="{FF2B5EF4-FFF2-40B4-BE49-F238E27FC236}">
                <a16:creationId xmlns:a16="http://schemas.microsoft.com/office/drawing/2014/main" id="{354F1CBE-003C-25B0-0B64-47D6969357D9}"/>
              </a:ext>
              <a:ext uri="{C183D7F6-B498-43B3-948B-1728B52AA6E4}">
                <adec:decorative xmlns:adec="http://schemas.microsoft.com/office/drawing/2017/decorative" val="0"/>
              </a:ext>
            </a:extLst>
          </p:cNvPr>
          <p:cNvSpPr/>
          <p:nvPr/>
        </p:nvSpPr>
        <p:spPr>
          <a:xfrm>
            <a:off x="8362196" y="2037187"/>
            <a:ext cx="176910" cy="147236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TextBox 83">
            <a:extLst>
              <a:ext uri="{FF2B5EF4-FFF2-40B4-BE49-F238E27FC236}">
                <a16:creationId xmlns:a16="http://schemas.microsoft.com/office/drawing/2014/main" id="{EAD4679A-DD35-4017-86DE-CB64FC5677A3}"/>
              </a:ext>
              <a:ext uri="{C183D7F6-B498-43B3-948B-1728B52AA6E4}">
                <adec:decorative xmlns:adec="http://schemas.microsoft.com/office/drawing/2017/decorative" val="1"/>
              </a:ext>
            </a:extLst>
          </p:cNvPr>
          <p:cNvSpPr txBox="1"/>
          <p:nvPr/>
        </p:nvSpPr>
        <p:spPr>
          <a:xfrm>
            <a:off x="8362349" y="2530801"/>
            <a:ext cx="886661" cy="523220"/>
          </a:xfrm>
          <a:prstGeom prst="rect">
            <a:avLst/>
          </a:prstGeom>
          <a:noFill/>
        </p:spPr>
        <p:txBody>
          <a:bodyPr wrap="square" rtlCol="0">
            <a:spAutoFit/>
          </a:bodyPr>
          <a:lstStyle/>
          <a:p>
            <a:pPr algn="ctr"/>
            <a:r>
              <a:rPr lang="en-GB" sz="1400" b="1">
                <a:solidFill>
                  <a:srgbClr val="5C5B5A"/>
                </a:solidFill>
                <a:latin typeface="Arial"/>
              </a:rPr>
              <a:t>45%</a:t>
            </a:r>
          </a:p>
          <a:p>
            <a:pPr algn="ctr"/>
            <a:r>
              <a:rPr lang="en-GB" sz="1400" b="1">
                <a:solidFill>
                  <a:srgbClr val="5C5B5A"/>
                </a:solidFill>
                <a:latin typeface="Arial"/>
              </a:rPr>
              <a:t>(+1pp)</a:t>
            </a:r>
          </a:p>
        </p:txBody>
      </p:sp>
      <p:sp>
        <p:nvSpPr>
          <p:cNvPr id="101" name="Right Brace 100" descr="Sum of &quot;Very dissatisfied&quot; and &quot;Fairly dissatisfied">
            <a:extLst>
              <a:ext uri="{FF2B5EF4-FFF2-40B4-BE49-F238E27FC236}">
                <a16:creationId xmlns:a16="http://schemas.microsoft.com/office/drawing/2014/main" id="{68116B10-0D4B-9B2F-A5A7-6682805BF8B5}"/>
              </a:ext>
              <a:ext uri="{C183D7F6-B498-43B3-948B-1728B52AA6E4}">
                <adec:decorative xmlns:adec="http://schemas.microsoft.com/office/drawing/2017/decorative" val="0"/>
              </a:ext>
            </a:extLst>
          </p:cNvPr>
          <p:cNvSpPr/>
          <p:nvPr/>
        </p:nvSpPr>
        <p:spPr>
          <a:xfrm>
            <a:off x="8351639" y="3829382"/>
            <a:ext cx="176911" cy="362251"/>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2" name="TextBox 101">
            <a:extLst>
              <a:ext uri="{FF2B5EF4-FFF2-40B4-BE49-F238E27FC236}">
                <a16:creationId xmlns:a16="http://schemas.microsoft.com/office/drawing/2014/main" id="{2959D27A-3779-8B50-E7EC-5EC25DE7685C}"/>
              </a:ext>
              <a:ext uri="{C183D7F6-B498-43B3-948B-1728B52AA6E4}">
                <adec:decorative xmlns:adec="http://schemas.microsoft.com/office/drawing/2017/decorative" val="0"/>
              </a:ext>
            </a:extLst>
          </p:cNvPr>
          <p:cNvSpPr txBox="1"/>
          <p:nvPr/>
        </p:nvSpPr>
        <p:spPr>
          <a:xfrm>
            <a:off x="8373191" y="3763291"/>
            <a:ext cx="931743" cy="523220"/>
          </a:xfrm>
          <a:prstGeom prst="rect">
            <a:avLst/>
          </a:prstGeom>
          <a:noFill/>
        </p:spPr>
        <p:txBody>
          <a:bodyPr wrap="square" rtlCol="0">
            <a:spAutoFit/>
          </a:bodyPr>
          <a:lstStyle/>
          <a:p>
            <a:pPr algn="ctr"/>
            <a:r>
              <a:rPr lang="en-GB" sz="1400" b="1">
                <a:solidFill>
                  <a:srgbClr val="5C5B5A"/>
                </a:solidFill>
                <a:latin typeface="Arial"/>
              </a:rPr>
              <a:t>11%</a:t>
            </a:r>
          </a:p>
          <a:p>
            <a:pPr algn="ctr"/>
            <a:r>
              <a:rPr lang="en-GB" sz="1400" b="1">
                <a:solidFill>
                  <a:srgbClr val="5C5B5A"/>
                </a:solidFill>
                <a:latin typeface="Arial"/>
              </a:rPr>
              <a:t>(+1pp)</a:t>
            </a:r>
          </a:p>
        </p:txBody>
      </p:sp>
      <p:sp>
        <p:nvSpPr>
          <p:cNvPr id="105" name="TextBox 104">
            <a:extLst>
              <a:ext uri="{FF2B5EF4-FFF2-40B4-BE49-F238E27FC236}">
                <a16:creationId xmlns:a16="http://schemas.microsoft.com/office/drawing/2014/main" id="{FBAC7DF0-EE5D-8A02-0BAC-341400C08FF2}"/>
              </a:ext>
              <a:ext uri="{C183D7F6-B498-43B3-948B-1728B52AA6E4}">
                <adec:decorative xmlns:adec="http://schemas.microsoft.com/office/drawing/2017/decorative" val="1"/>
              </a:ext>
            </a:extLst>
          </p:cNvPr>
          <p:cNvSpPr txBox="1"/>
          <p:nvPr/>
        </p:nvSpPr>
        <p:spPr>
          <a:xfrm>
            <a:off x="10154939" y="228241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06" name="TextBox 105">
            <a:extLst>
              <a:ext uri="{FF2B5EF4-FFF2-40B4-BE49-F238E27FC236}">
                <a16:creationId xmlns:a16="http://schemas.microsoft.com/office/drawing/2014/main" id="{F8FDEE49-0CD2-FACF-1ED9-35A5E92A3438}"/>
              </a:ext>
              <a:ext uri="{C183D7F6-B498-43B3-948B-1728B52AA6E4}">
                <adec:decorative xmlns:adec="http://schemas.microsoft.com/office/drawing/2017/decorative" val="1"/>
              </a:ext>
            </a:extLst>
          </p:cNvPr>
          <p:cNvSpPr txBox="1"/>
          <p:nvPr/>
        </p:nvSpPr>
        <p:spPr>
          <a:xfrm>
            <a:off x="10160163" y="303850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(-3</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107" name="TextBox 106">
            <a:extLst>
              <a:ext uri="{FF2B5EF4-FFF2-40B4-BE49-F238E27FC236}">
                <a16:creationId xmlns:a16="http://schemas.microsoft.com/office/drawing/2014/main" id="{18E09BE2-BE54-5FA3-D9E9-CEE272770C24}"/>
              </a:ext>
              <a:ext uri="{C183D7F6-B498-43B3-948B-1728B52AA6E4}">
                <adec:decorative xmlns:adec="http://schemas.microsoft.com/office/drawing/2017/decorative" val="1"/>
              </a:ext>
            </a:extLst>
          </p:cNvPr>
          <p:cNvSpPr txBox="1"/>
          <p:nvPr/>
        </p:nvSpPr>
        <p:spPr>
          <a:xfrm>
            <a:off x="10103772" y="373652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08" name="TextBox 107">
            <a:extLst>
              <a:ext uri="{FF2B5EF4-FFF2-40B4-BE49-F238E27FC236}">
                <a16:creationId xmlns:a16="http://schemas.microsoft.com/office/drawing/2014/main" id="{941FE088-CB2A-D27A-3E58-0483D7C4F17A}"/>
              </a:ext>
              <a:ext uri="{C183D7F6-B498-43B3-948B-1728B52AA6E4}">
                <adec:decorative xmlns:adec="http://schemas.microsoft.com/office/drawing/2017/decorative" val="1"/>
              </a:ext>
            </a:extLst>
          </p:cNvPr>
          <p:cNvSpPr txBox="1"/>
          <p:nvPr/>
        </p:nvSpPr>
        <p:spPr>
          <a:xfrm>
            <a:off x="10129811" y="405656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09" name="TextBox 108">
            <a:extLst>
              <a:ext uri="{FF2B5EF4-FFF2-40B4-BE49-F238E27FC236}">
                <a16:creationId xmlns:a16="http://schemas.microsoft.com/office/drawing/2014/main" id="{F679D71E-A27F-0DC7-E225-A2FB1EDC6EE9}"/>
              </a:ext>
              <a:ext uri="{C183D7F6-B498-43B3-948B-1728B52AA6E4}">
                <adec:decorative xmlns:adec="http://schemas.microsoft.com/office/drawing/2017/decorative" val="1"/>
              </a:ext>
            </a:extLst>
          </p:cNvPr>
          <p:cNvSpPr txBox="1"/>
          <p:nvPr/>
        </p:nvSpPr>
        <p:spPr>
          <a:xfrm>
            <a:off x="10108028" y="439599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10" name="TextBox 109">
            <a:extLst>
              <a:ext uri="{FF2B5EF4-FFF2-40B4-BE49-F238E27FC236}">
                <a16:creationId xmlns:a16="http://schemas.microsoft.com/office/drawing/2014/main" id="{58359121-4F00-D625-A41B-39770E583941}"/>
              </a:ext>
              <a:ext uri="{C183D7F6-B498-43B3-948B-1728B52AA6E4}">
                <adec:decorative xmlns:adec="http://schemas.microsoft.com/office/drawing/2017/decorative" val="1"/>
              </a:ext>
            </a:extLst>
          </p:cNvPr>
          <p:cNvSpPr txBox="1"/>
          <p:nvPr/>
        </p:nvSpPr>
        <p:spPr>
          <a:xfrm>
            <a:off x="10251680" y="461650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11" name="TextBox 110">
            <a:extLst>
              <a:ext uri="{FF2B5EF4-FFF2-40B4-BE49-F238E27FC236}">
                <a16:creationId xmlns:a16="http://schemas.microsoft.com/office/drawing/2014/main" id="{5BE6D7B6-6AF9-3484-6CFA-FD335A384CA4}"/>
              </a:ext>
              <a:ext uri="{C183D7F6-B498-43B3-948B-1728B52AA6E4}">
                <adec:decorative xmlns:adec="http://schemas.microsoft.com/office/drawing/2017/decorative" val="1"/>
              </a:ext>
            </a:extLst>
          </p:cNvPr>
          <p:cNvSpPr txBox="1"/>
          <p:nvPr/>
        </p:nvSpPr>
        <p:spPr>
          <a:xfrm>
            <a:off x="10262002" y="488267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13" name="Right Brace 112" descr="Sum of &quot;Very satisfied&quot; and &quot;Fairly satisfied">
            <a:extLst>
              <a:ext uri="{FF2B5EF4-FFF2-40B4-BE49-F238E27FC236}">
                <a16:creationId xmlns:a16="http://schemas.microsoft.com/office/drawing/2014/main" id="{8A926C0D-4623-25F0-81D7-DC13860306EB}"/>
              </a:ext>
              <a:ext uri="{C183D7F6-B498-43B3-948B-1728B52AA6E4}">
                <adec:decorative xmlns:adec="http://schemas.microsoft.com/office/drawing/2017/decorative" val="0"/>
              </a:ext>
            </a:extLst>
          </p:cNvPr>
          <p:cNvSpPr/>
          <p:nvPr/>
        </p:nvSpPr>
        <p:spPr>
          <a:xfrm>
            <a:off x="11244939" y="2036473"/>
            <a:ext cx="176910" cy="139252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2" name="TextBox 111">
            <a:extLst>
              <a:ext uri="{FF2B5EF4-FFF2-40B4-BE49-F238E27FC236}">
                <a16:creationId xmlns:a16="http://schemas.microsoft.com/office/drawing/2014/main" id="{7BC813F3-257C-0FA2-6D5F-9785E967FAB9}"/>
              </a:ext>
              <a:ext uri="{C183D7F6-B498-43B3-948B-1728B52AA6E4}">
                <adec:decorative xmlns:adec="http://schemas.microsoft.com/office/drawing/2017/decorative" val="1"/>
              </a:ext>
            </a:extLst>
          </p:cNvPr>
          <p:cNvSpPr txBox="1"/>
          <p:nvPr/>
        </p:nvSpPr>
        <p:spPr>
          <a:xfrm>
            <a:off x="11310337" y="2541598"/>
            <a:ext cx="734813" cy="523220"/>
          </a:xfrm>
          <a:prstGeom prst="rect">
            <a:avLst/>
          </a:prstGeom>
          <a:noFill/>
        </p:spPr>
        <p:txBody>
          <a:bodyPr wrap="square" rtlCol="0">
            <a:spAutoFit/>
          </a:bodyPr>
          <a:lstStyle/>
          <a:p>
            <a:pPr algn="ctr"/>
            <a:r>
              <a:rPr lang="en-GB" sz="1400" b="1">
                <a:solidFill>
                  <a:srgbClr val="5C5B5A"/>
                </a:solidFill>
                <a:latin typeface="Arial"/>
              </a:rPr>
              <a:t>43%</a:t>
            </a:r>
          </a:p>
          <a:p>
            <a:pPr algn="ctr"/>
            <a:r>
              <a:rPr lang="en-GB" sz="1400" b="1">
                <a:solidFill>
                  <a:srgbClr val="5C5B5A"/>
                </a:solidFill>
                <a:latin typeface="Arial"/>
              </a:rPr>
              <a:t>(-1pp)</a:t>
            </a:r>
          </a:p>
        </p:txBody>
      </p:sp>
      <p:sp>
        <p:nvSpPr>
          <p:cNvPr id="114" name="Right Brace 113" descr="Sum of &quot;Very dissatisfied&quot; and &quot;Fairly dissatisfied">
            <a:extLst>
              <a:ext uri="{FF2B5EF4-FFF2-40B4-BE49-F238E27FC236}">
                <a16:creationId xmlns:a16="http://schemas.microsoft.com/office/drawing/2014/main" id="{839C7614-D1C5-D516-5FA8-CF3157968215}"/>
              </a:ext>
              <a:ext uri="{C183D7F6-B498-43B3-948B-1728B52AA6E4}">
                <adec:decorative xmlns:adec="http://schemas.microsoft.com/office/drawing/2017/decorative" val="0"/>
              </a:ext>
            </a:extLst>
          </p:cNvPr>
          <p:cNvSpPr/>
          <p:nvPr/>
        </p:nvSpPr>
        <p:spPr>
          <a:xfrm>
            <a:off x="11247023" y="4007077"/>
            <a:ext cx="183495" cy="650531"/>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5" name="TextBox 114">
            <a:extLst>
              <a:ext uri="{FF2B5EF4-FFF2-40B4-BE49-F238E27FC236}">
                <a16:creationId xmlns:a16="http://schemas.microsoft.com/office/drawing/2014/main" id="{E9DB706D-1627-4FE5-FCF1-36917ADFB406}"/>
              </a:ext>
              <a:ext uri="{C183D7F6-B498-43B3-948B-1728B52AA6E4}">
                <adec:decorative xmlns:adec="http://schemas.microsoft.com/office/drawing/2017/decorative" val="1"/>
              </a:ext>
            </a:extLst>
          </p:cNvPr>
          <p:cNvSpPr txBox="1"/>
          <p:nvPr/>
        </p:nvSpPr>
        <p:spPr>
          <a:xfrm>
            <a:off x="11217967" y="4109863"/>
            <a:ext cx="931743" cy="523220"/>
          </a:xfrm>
          <a:prstGeom prst="rect">
            <a:avLst/>
          </a:prstGeom>
          <a:noFill/>
        </p:spPr>
        <p:txBody>
          <a:bodyPr wrap="square" rtlCol="0">
            <a:spAutoFit/>
          </a:bodyPr>
          <a:lstStyle/>
          <a:p>
            <a:pPr algn="ctr"/>
            <a:r>
              <a:rPr lang="en-GB" sz="1400" b="1">
                <a:solidFill>
                  <a:srgbClr val="5C5B5A"/>
                </a:solidFill>
                <a:latin typeface="Arial"/>
              </a:rPr>
              <a:t>20%</a:t>
            </a:r>
          </a:p>
          <a:p>
            <a:pPr algn="ctr"/>
            <a:r>
              <a:rPr lang="en-GB" sz="1400" b="1">
                <a:solidFill>
                  <a:srgbClr val="5C5B5A"/>
                </a:solidFill>
                <a:latin typeface="Arial"/>
              </a:rPr>
              <a:t>(+/-0pp)</a:t>
            </a:r>
          </a:p>
        </p:txBody>
      </p:sp>
      <p:sp>
        <p:nvSpPr>
          <p:cNvPr id="16" name="TextBox 15">
            <a:extLst>
              <a:ext uri="{FF2B5EF4-FFF2-40B4-BE49-F238E27FC236}">
                <a16:creationId xmlns:a16="http://schemas.microsoft.com/office/drawing/2014/main" id="{93F10A2D-769E-C254-A12D-7B1CE663AAA9}"/>
              </a:ext>
              <a:ext uri="{C183D7F6-B498-43B3-948B-1728B52AA6E4}">
                <adec:decorative xmlns:adec="http://schemas.microsoft.com/office/drawing/2017/decorative" val="0"/>
              </a:ext>
            </a:extLst>
          </p:cNvPr>
          <p:cNvSpPr txBox="1"/>
          <p:nvPr/>
        </p:nvSpPr>
        <p:spPr>
          <a:xfrm>
            <a:off x="8717015" y="6112134"/>
            <a:ext cx="3659976" cy="261610"/>
          </a:xfrm>
          <a:prstGeom prst="rect">
            <a:avLst/>
          </a:prstGeom>
          <a:noFill/>
        </p:spPr>
        <p:txBody>
          <a:bodyPr wrap="none" rtlCol="0">
            <a:spAutoFit/>
          </a:bodyPr>
          <a:lstStyle/>
          <a:p>
            <a:r>
              <a:rPr lang="en-GB" sz="1100"/>
              <a:t>Bracketed figures show changes from S10 (November)</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Unweighted base: All respondents Survey 11, 1460</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35" name="Slide Number Placeholder 4">
            <a:extLst>
              <a:ext uri="{FF2B5EF4-FFF2-40B4-BE49-F238E27FC236}">
                <a16:creationId xmlns:a16="http://schemas.microsoft.com/office/drawing/2014/main" id="{B547C52A-0DC8-5AB0-2F56-C76BB778B18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115465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7724" y="160546"/>
            <a:ext cx="11590901"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A third of respondents are satisfied with the</a:t>
            </a:r>
            <a:r>
              <a:rPr kumimoji="0" lang="en-GB" sz="1800" b="1" i="0" u="none" strike="noStrike" kern="1200" cap="none" spc="0" normalizeH="0" baseline="0" noProof="0" dirty="0">
                <a:ln>
                  <a:noFill/>
                </a:ln>
                <a:solidFill>
                  <a:srgbClr val="009690"/>
                </a:solidFill>
                <a:effectLst/>
                <a:uLnTx/>
                <a:uFillTx/>
                <a:latin typeface="Arial"/>
                <a:ea typeface="+mn-ea"/>
                <a:cs typeface="+mn-cs"/>
              </a:rPr>
              <a:t> conditions of the roads</a:t>
            </a:r>
            <a:r>
              <a:rPr kumimoji="0" lang="en-GB" sz="1800" b="1" i="0" u="none" strike="noStrike" kern="1200" cap="none" spc="0" normalizeH="0" baseline="0" noProof="0" dirty="0">
                <a:ln>
                  <a:noFill/>
                </a:ln>
                <a:solidFill>
                  <a:srgbClr val="5C5B5A"/>
                </a:solidFill>
                <a:effectLst/>
                <a:uLnTx/>
                <a:uFillTx/>
                <a:latin typeface="Arial"/>
                <a:ea typeface="+mn-ea"/>
                <a:cs typeface="+mn-cs"/>
              </a:rPr>
              <a:t> but over half are dissatisfied. </a:t>
            </a:r>
            <a:r>
              <a:rPr lang="en-GB" sz="1800" b="1" dirty="0">
                <a:solidFill>
                  <a:srgbClr val="5C5B5A"/>
                </a:solidFill>
                <a:latin typeface="Arial"/>
                <a:ea typeface="+mn-ea"/>
                <a:cs typeface="+mn-cs"/>
              </a:rPr>
              <a:t>Almost half are satisfied with </a:t>
            </a:r>
            <a:r>
              <a:rPr lang="en-GB" sz="1800" b="1" dirty="0">
                <a:solidFill>
                  <a:srgbClr val="009690"/>
                </a:solidFill>
                <a:latin typeface="Arial"/>
                <a:ea typeface="+mn-ea"/>
                <a:cs typeface="+mn-cs"/>
              </a:rPr>
              <a:t>paved / pedestrian areas </a:t>
            </a:r>
            <a:r>
              <a:rPr lang="en-GB" sz="1800" b="1" dirty="0">
                <a:solidFill>
                  <a:srgbClr val="5C5B5A"/>
                </a:solidFill>
                <a:latin typeface="Arial"/>
                <a:ea typeface="+mn-ea"/>
                <a:cs typeface="+mn-cs"/>
              </a:rPr>
              <a:t>but two fifths are not</a:t>
            </a: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p:txBody>
      </p:sp>
      <p:sp>
        <p:nvSpPr>
          <p:cNvPr id="42" name="TextBox 41">
            <a:extLst>
              <a:ext uri="{FF2B5EF4-FFF2-40B4-BE49-F238E27FC236}">
                <a16:creationId xmlns:a16="http://schemas.microsoft.com/office/drawing/2014/main" id="{A42AE8FE-F05A-5F0F-ADB1-E05E36A500E2}"/>
              </a:ext>
            </a:extLst>
          </p:cNvPr>
          <p:cNvSpPr txBox="1"/>
          <p:nvPr/>
        </p:nvSpPr>
        <p:spPr>
          <a:xfrm>
            <a:off x="3227159" y="1397788"/>
            <a:ext cx="516199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Level of satisfaction with transport and travel facilities</a:t>
            </a:r>
          </a:p>
        </p:txBody>
      </p:sp>
      <p:graphicFrame>
        <p:nvGraphicFramePr>
          <p:cNvPr id="4" name="Chart 3" descr="Stacked bar chart showing the proportion of Greater Manchester residents who are satisfied with the transport links in their local area. 46% are satisfied with the condition of paved areas. 33% are satisfied with the conditions of the roads.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3161854478"/>
              </p:ext>
            </p:extLst>
          </p:nvPr>
        </p:nvGraphicFramePr>
        <p:xfrm>
          <a:off x="133765" y="1875448"/>
          <a:ext cx="11858624" cy="4495524"/>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178DB300-610A-883B-1BD0-D4AA0FF74CEC}"/>
              </a:ext>
              <a:ext uri="{C183D7F6-B498-43B3-948B-1728B52AA6E4}">
                <adec:decorative xmlns:adec="http://schemas.microsoft.com/office/drawing/2017/decorative" val="1"/>
              </a:ext>
            </a:extLst>
          </p:cNvPr>
          <p:cNvSpPr txBox="1"/>
          <p:nvPr/>
        </p:nvSpPr>
        <p:spPr>
          <a:xfrm>
            <a:off x="1926402" y="222401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2" name="TextBox 31">
            <a:extLst>
              <a:ext uri="{FF2B5EF4-FFF2-40B4-BE49-F238E27FC236}">
                <a16:creationId xmlns:a16="http://schemas.microsoft.com/office/drawing/2014/main" id="{0D32E867-F23B-4197-D022-3B1E58EED30F}"/>
              </a:ext>
              <a:ext uri="{C183D7F6-B498-43B3-948B-1728B52AA6E4}">
                <adec:decorative xmlns:adec="http://schemas.microsoft.com/office/drawing/2017/decorative" val="1"/>
              </a:ext>
            </a:extLst>
          </p:cNvPr>
          <p:cNvSpPr txBox="1"/>
          <p:nvPr/>
        </p:nvSpPr>
        <p:spPr>
          <a:xfrm>
            <a:off x="1944449" y="303850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(-2</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33" name="TextBox 32">
            <a:extLst>
              <a:ext uri="{FF2B5EF4-FFF2-40B4-BE49-F238E27FC236}">
                <a16:creationId xmlns:a16="http://schemas.microsoft.com/office/drawing/2014/main" id="{B8AD44CA-9F43-6B2F-97BB-3B4DA89908CD}"/>
              </a:ext>
              <a:ext uri="{C183D7F6-B498-43B3-948B-1728B52AA6E4}">
                <adec:decorative xmlns:adec="http://schemas.microsoft.com/office/drawing/2017/decorative" val="1"/>
              </a:ext>
            </a:extLst>
          </p:cNvPr>
          <p:cNvSpPr txBox="1"/>
          <p:nvPr/>
        </p:nvSpPr>
        <p:spPr>
          <a:xfrm>
            <a:off x="1905304" y="378396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8" name="TextBox 77">
            <a:extLst>
              <a:ext uri="{FF2B5EF4-FFF2-40B4-BE49-F238E27FC236}">
                <a16:creationId xmlns:a16="http://schemas.microsoft.com/office/drawing/2014/main" id="{58DA7277-DAC6-D225-172D-19D0C0D22C71}"/>
              </a:ext>
              <a:ext uri="{C183D7F6-B498-43B3-948B-1728B52AA6E4}">
                <adec:decorative xmlns:adec="http://schemas.microsoft.com/office/drawing/2017/decorative" val="1"/>
              </a:ext>
            </a:extLst>
          </p:cNvPr>
          <p:cNvSpPr txBox="1"/>
          <p:nvPr/>
        </p:nvSpPr>
        <p:spPr>
          <a:xfrm>
            <a:off x="1921090" y="441667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6" name="TextBox 35">
            <a:extLst>
              <a:ext uri="{FF2B5EF4-FFF2-40B4-BE49-F238E27FC236}">
                <a16:creationId xmlns:a16="http://schemas.microsoft.com/office/drawing/2014/main" id="{4EB855A2-158A-372C-30E3-4D3A709D2AB3}"/>
              </a:ext>
              <a:ext uri="{C183D7F6-B498-43B3-948B-1728B52AA6E4}">
                <adec:decorative xmlns:adec="http://schemas.microsoft.com/office/drawing/2017/decorative" val="1"/>
              </a:ext>
            </a:extLst>
          </p:cNvPr>
          <p:cNvSpPr txBox="1"/>
          <p:nvPr/>
        </p:nvSpPr>
        <p:spPr>
          <a:xfrm>
            <a:off x="1878610" y="500199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 name="Right Brace 8" descr="Sum of &quot;Very satisfied&quot; and &quot;Fairly satisfied">
            <a:extLst>
              <a:ext uri="{FF2B5EF4-FFF2-40B4-BE49-F238E27FC236}">
                <a16:creationId xmlns:a16="http://schemas.microsoft.com/office/drawing/2014/main" id="{E7210515-2F47-1E18-A3F1-DBC546BA9D9D}"/>
              </a:ext>
              <a:ext uri="{C183D7F6-B498-43B3-948B-1728B52AA6E4}">
                <adec:decorative xmlns:adec="http://schemas.microsoft.com/office/drawing/2017/decorative" val="0"/>
              </a:ext>
            </a:extLst>
          </p:cNvPr>
          <p:cNvSpPr/>
          <p:nvPr/>
        </p:nvSpPr>
        <p:spPr>
          <a:xfrm>
            <a:off x="3312093" y="2034273"/>
            <a:ext cx="215614" cy="150665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04588B59-4732-E5BE-6E1B-C8E937800E62}"/>
              </a:ext>
              <a:ext uri="{C183D7F6-B498-43B3-948B-1728B52AA6E4}">
                <adec:decorative xmlns:adec="http://schemas.microsoft.com/office/drawing/2017/decorative" val="0"/>
              </a:ext>
            </a:extLst>
          </p:cNvPr>
          <p:cNvSpPr txBox="1"/>
          <p:nvPr/>
        </p:nvSpPr>
        <p:spPr>
          <a:xfrm>
            <a:off x="3443423" y="2550129"/>
            <a:ext cx="797431" cy="523220"/>
          </a:xfrm>
          <a:prstGeom prst="rect">
            <a:avLst/>
          </a:prstGeom>
          <a:noFill/>
        </p:spPr>
        <p:txBody>
          <a:bodyPr wrap="square" rtlCol="0">
            <a:spAutoFit/>
          </a:bodyPr>
          <a:lstStyle/>
          <a:p>
            <a:pPr algn="ctr"/>
            <a:r>
              <a:rPr lang="en-GB" sz="1400" b="1">
                <a:solidFill>
                  <a:srgbClr val="5C5B5A"/>
                </a:solidFill>
                <a:latin typeface="Arial"/>
              </a:rPr>
              <a:t>46%</a:t>
            </a:r>
          </a:p>
          <a:p>
            <a:pPr algn="ctr"/>
            <a:r>
              <a:rPr lang="en-GB" sz="1400" b="1">
                <a:solidFill>
                  <a:srgbClr val="5C5B5A"/>
                </a:solidFill>
                <a:latin typeface="Arial"/>
              </a:rPr>
              <a:t>(-1pp)</a:t>
            </a:r>
          </a:p>
        </p:txBody>
      </p:sp>
      <p:sp>
        <p:nvSpPr>
          <p:cNvPr id="50" name="Right Brace 49" descr="Sum of &quot;Very dissatisfied&quot; and &quot;Fairly dissatisfied">
            <a:extLst>
              <a:ext uri="{FF2B5EF4-FFF2-40B4-BE49-F238E27FC236}">
                <a16:creationId xmlns:a16="http://schemas.microsoft.com/office/drawing/2014/main" id="{793FCE78-BA6A-4F9D-F81A-44E545AB67C6}"/>
              </a:ext>
              <a:ext uri="{C183D7F6-B498-43B3-948B-1728B52AA6E4}">
                <adec:decorative xmlns:adec="http://schemas.microsoft.com/office/drawing/2017/decorative" val="0"/>
              </a:ext>
            </a:extLst>
          </p:cNvPr>
          <p:cNvSpPr/>
          <p:nvPr/>
        </p:nvSpPr>
        <p:spPr>
          <a:xfrm>
            <a:off x="3312093" y="4043615"/>
            <a:ext cx="193081" cy="1174687"/>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a:extLst>
              <a:ext uri="{FF2B5EF4-FFF2-40B4-BE49-F238E27FC236}">
                <a16:creationId xmlns:a16="http://schemas.microsoft.com/office/drawing/2014/main" id="{9FA7F219-57F9-C1A6-77E3-A7DEBD73EFE5}"/>
              </a:ext>
              <a:ext uri="{C183D7F6-B498-43B3-948B-1728B52AA6E4}">
                <adec:decorative xmlns:adec="http://schemas.microsoft.com/office/drawing/2017/decorative" val="0"/>
              </a:ext>
            </a:extLst>
          </p:cNvPr>
          <p:cNvSpPr txBox="1"/>
          <p:nvPr/>
        </p:nvSpPr>
        <p:spPr>
          <a:xfrm>
            <a:off x="3353517" y="4368049"/>
            <a:ext cx="931743" cy="523220"/>
          </a:xfrm>
          <a:prstGeom prst="rect">
            <a:avLst/>
          </a:prstGeom>
          <a:noFill/>
        </p:spPr>
        <p:txBody>
          <a:bodyPr wrap="square" rtlCol="0">
            <a:spAutoFit/>
          </a:bodyPr>
          <a:lstStyle/>
          <a:p>
            <a:pPr algn="ctr"/>
            <a:r>
              <a:rPr lang="en-GB" sz="1400" b="1">
                <a:solidFill>
                  <a:srgbClr val="5C5B5A"/>
                </a:solidFill>
                <a:latin typeface="Arial"/>
              </a:rPr>
              <a:t>37%</a:t>
            </a:r>
          </a:p>
          <a:p>
            <a:pPr algn="ctr"/>
            <a:r>
              <a:rPr lang="en-GB" sz="1400" b="1">
                <a:solidFill>
                  <a:srgbClr val="5C5B5A"/>
                </a:solidFill>
                <a:latin typeface="Arial"/>
              </a:rPr>
              <a:t>(+1pp)</a:t>
            </a:r>
          </a:p>
        </p:txBody>
      </p:sp>
      <p:sp>
        <p:nvSpPr>
          <p:cNvPr id="73" name="TextBox 72">
            <a:extLst>
              <a:ext uri="{FF2B5EF4-FFF2-40B4-BE49-F238E27FC236}">
                <a16:creationId xmlns:a16="http://schemas.microsoft.com/office/drawing/2014/main" id="{221B35F6-3F96-CE42-CB88-2F3D86B71187}"/>
              </a:ext>
              <a:ext uri="{C183D7F6-B498-43B3-948B-1728B52AA6E4}">
                <adec:decorative xmlns:adec="http://schemas.microsoft.com/office/drawing/2017/decorative" val="1"/>
              </a:ext>
            </a:extLst>
          </p:cNvPr>
          <p:cNvSpPr txBox="1"/>
          <p:nvPr/>
        </p:nvSpPr>
        <p:spPr>
          <a:xfrm>
            <a:off x="5764469" y="220254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4" name="TextBox 73">
            <a:extLst>
              <a:ext uri="{FF2B5EF4-FFF2-40B4-BE49-F238E27FC236}">
                <a16:creationId xmlns:a16="http://schemas.microsoft.com/office/drawing/2014/main" id="{8BB498F9-DE6C-2655-005F-F3F21271FF6A}"/>
              </a:ext>
              <a:ext uri="{C183D7F6-B498-43B3-948B-1728B52AA6E4}">
                <adec:decorative xmlns:adec="http://schemas.microsoft.com/office/drawing/2017/decorative" val="1"/>
              </a:ext>
            </a:extLst>
          </p:cNvPr>
          <p:cNvSpPr txBox="1"/>
          <p:nvPr/>
        </p:nvSpPr>
        <p:spPr>
          <a:xfrm>
            <a:off x="5806950" y="279979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(+3</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83" name="TextBox 82">
            <a:extLst>
              <a:ext uri="{FF2B5EF4-FFF2-40B4-BE49-F238E27FC236}">
                <a16:creationId xmlns:a16="http://schemas.microsoft.com/office/drawing/2014/main" id="{FC1694EB-03E9-124F-80D6-391267E33985}"/>
              </a:ext>
              <a:ext uri="{C183D7F6-B498-43B3-948B-1728B52AA6E4}">
                <adec:decorative xmlns:adec="http://schemas.microsoft.com/office/drawing/2017/decorative" val="1"/>
              </a:ext>
            </a:extLst>
          </p:cNvPr>
          <p:cNvSpPr txBox="1"/>
          <p:nvPr/>
        </p:nvSpPr>
        <p:spPr>
          <a:xfrm>
            <a:off x="5806950" y="344906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4" name="TextBox 83">
            <a:extLst>
              <a:ext uri="{FF2B5EF4-FFF2-40B4-BE49-F238E27FC236}">
                <a16:creationId xmlns:a16="http://schemas.microsoft.com/office/drawing/2014/main" id="{B81E44EF-A5BD-7515-D2BD-79673C9AAD2E}"/>
              </a:ext>
              <a:ext uri="{C183D7F6-B498-43B3-948B-1728B52AA6E4}">
                <adec:decorative xmlns:adec="http://schemas.microsoft.com/office/drawing/2017/decorative" val="1"/>
              </a:ext>
            </a:extLst>
          </p:cNvPr>
          <p:cNvSpPr txBox="1"/>
          <p:nvPr/>
        </p:nvSpPr>
        <p:spPr>
          <a:xfrm>
            <a:off x="5782102" y="390820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0" name="TextBox 89">
            <a:extLst>
              <a:ext uri="{FF2B5EF4-FFF2-40B4-BE49-F238E27FC236}">
                <a16:creationId xmlns:a16="http://schemas.microsoft.com/office/drawing/2014/main" id="{E126C483-C099-A6F9-0DAE-D824CB65315B}"/>
              </a:ext>
              <a:ext uri="{C183D7F6-B498-43B3-948B-1728B52AA6E4}">
                <adec:decorative xmlns:adec="http://schemas.microsoft.com/office/drawing/2017/decorative" val="1"/>
              </a:ext>
            </a:extLst>
          </p:cNvPr>
          <p:cNvSpPr txBox="1"/>
          <p:nvPr/>
        </p:nvSpPr>
        <p:spPr>
          <a:xfrm>
            <a:off x="5824582" y="427861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5" name="TextBox 84">
            <a:extLst>
              <a:ext uri="{FF2B5EF4-FFF2-40B4-BE49-F238E27FC236}">
                <a16:creationId xmlns:a16="http://schemas.microsoft.com/office/drawing/2014/main" id="{A1FC9AC4-6E61-A182-5063-2176405BC11B}"/>
              </a:ext>
              <a:ext uri="{C183D7F6-B498-43B3-948B-1728B52AA6E4}">
                <adec:decorative xmlns:adec="http://schemas.microsoft.com/office/drawing/2017/decorative" val="1"/>
              </a:ext>
            </a:extLst>
          </p:cNvPr>
          <p:cNvSpPr txBox="1"/>
          <p:nvPr/>
        </p:nvSpPr>
        <p:spPr>
          <a:xfrm>
            <a:off x="5824582" y="474825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6" name="TextBox 85">
            <a:extLst>
              <a:ext uri="{FF2B5EF4-FFF2-40B4-BE49-F238E27FC236}">
                <a16:creationId xmlns:a16="http://schemas.microsoft.com/office/drawing/2014/main" id="{2B38924D-5026-1DE0-6860-62D3C9D051FE}"/>
              </a:ext>
              <a:ext uri="{C183D7F6-B498-43B3-948B-1728B52AA6E4}">
                <adec:decorative xmlns:adec="http://schemas.microsoft.com/office/drawing/2017/decorative" val="1"/>
              </a:ext>
            </a:extLst>
          </p:cNvPr>
          <p:cNvSpPr txBox="1"/>
          <p:nvPr/>
        </p:nvSpPr>
        <p:spPr>
          <a:xfrm>
            <a:off x="5930105" y="492584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7" name="TextBox 86">
            <a:extLst>
              <a:ext uri="{FF2B5EF4-FFF2-40B4-BE49-F238E27FC236}">
                <a16:creationId xmlns:a16="http://schemas.microsoft.com/office/drawing/2014/main" id="{A4F33B25-9493-A8CA-6F4C-2FF7CA01B46E}"/>
              </a:ext>
              <a:ext uri="{C183D7F6-B498-43B3-948B-1728B52AA6E4}">
                <adec:decorative xmlns:adec="http://schemas.microsoft.com/office/drawing/2017/decorative" val="1"/>
              </a:ext>
            </a:extLst>
          </p:cNvPr>
          <p:cNvSpPr txBox="1"/>
          <p:nvPr/>
        </p:nvSpPr>
        <p:spPr>
          <a:xfrm>
            <a:off x="5930105" y="5088772"/>
            <a:ext cx="75906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8" name="Right Brace 87" descr="Sum of &quot;Very satisfied&quot; and &quot;Fairly satisfied">
            <a:extLst>
              <a:ext uri="{FF2B5EF4-FFF2-40B4-BE49-F238E27FC236}">
                <a16:creationId xmlns:a16="http://schemas.microsoft.com/office/drawing/2014/main" id="{D0FC4B1A-C455-B535-2A8E-945B0F0B369E}"/>
              </a:ext>
              <a:ext uri="{C183D7F6-B498-43B3-948B-1728B52AA6E4}">
                <adec:decorative xmlns:adec="http://schemas.microsoft.com/office/drawing/2017/decorative" val="0"/>
              </a:ext>
            </a:extLst>
          </p:cNvPr>
          <p:cNvSpPr/>
          <p:nvPr/>
        </p:nvSpPr>
        <p:spPr>
          <a:xfrm>
            <a:off x="7166707" y="2070444"/>
            <a:ext cx="243636" cy="98581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9" name="TextBox 88">
            <a:extLst>
              <a:ext uri="{FF2B5EF4-FFF2-40B4-BE49-F238E27FC236}">
                <a16:creationId xmlns:a16="http://schemas.microsoft.com/office/drawing/2014/main" id="{F5D4ACDF-05F1-1DA6-B211-51235E442153}"/>
              </a:ext>
              <a:ext uri="{C183D7F6-B498-43B3-948B-1728B52AA6E4}">
                <adec:decorative xmlns:adec="http://schemas.microsoft.com/office/drawing/2017/decorative" val="0"/>
              </a:ext>
            </a:extLst>
          </p:cNvPr>
          <p:cNvSpPr txBox="1"/>
          <p:nvPr/>
        </p:nvSpPr>
        <p:spPr>
          <a:xfrm>
            <a:off x="7282607" y="2411340"/>
            <a:ext cx="734813" cy="523220"/>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34%</a:t>
            </a:r>
          </a:p>
          <a:p>
            <a:pPr algn="ctr"/>
            <a:r>
              <a:rPr lang="en-GB" sz="1400" b="1">
                <a:solidFill>
                  <a:srgbClr val="5C5B5A"/>
                </a:solidFill>
                <a:latin typeface="Arial"/>
              </a:rPr>
              <a:t>(+4pp)</a:t>
            </a:r>
          </a:p>
        </p:txBody>
      </p:sp>
      <p:sp>
        <p:nvSpPr>
          <p:cNvPr id="91" name="Right Brace 90" descr="Sum of &quot;Very dissatisfied&quot; and &quot;Fairly dissatisfied">
            <a:extLst>
              <a:ext uri="{FF2B5EF4-FFF2-40B4-BE49-F238E27FC236}">
                <a16:creationId xmlns:a16="http://schemas.microsoft.com/office/drawing/2014/main" id="{AA5B2DDE-7F71-44D8-3011-E3B5CD383D50}"/>
              </a:ext>
              <a:ext uri="{C183D7F6-B498-43B3-948B-1728B52AA6E4}">
                <adec:decorative xmlns:adec="http://schemas.microsoft.com/office/drawing/2017/decorative" val="0"/>
              </a:ext>
            </a:extLst>
          </p:cNvPr>
          <p:cNvSpPr/>
          <p:nvPr/>
        </p:nvSpPr>
        <p:spPr>
          <a:xfrm>
            <a:off x="7156325" y="3740019"/>
            <a:ext cx="243636" cy="657102"/>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2" name="TextBox 91">
            <a:extLst>
              <a:ext uri="{FF2B5EF4-FFF2-40B4-BE49-F238E27FC236}">
                <a16:creationId xmlns:a16="http://schemas.microsoft.com/office/drawing/2014/main" id="{4832DCBC-8455-3241-27B3-1BC2C695618D}"/>
              </a:ext>
              <a:ext uri="{C183D7F6-B498-43B3-948B-1728B52AA6E4}">
                <adec:decorative xmlns:adec="http://schemas.microsoft.com/office/drawing/2017/decorative" val="0"/>
              </a:ext>
            </a:extLst>
          </p:cNvPr>
          <p:cNvSpPr txBox="1"/>
          <p:nvPr/>
        </p:nvSpPr>
        <p:spPr>
          <a:xfrm>
            <a:off x="7244475" y="3887613"/>
            <a:ext cx="804331" cy="738664"/>
          </a:xfrm>
          <a:prstGeom prst="rect">
            <a:avLst/>
          </a:prstGeom>
          <a:noFill/>
        </p:spPr>
        <p:txBody>
          <a:bodyPr wrap="square" rtlCol="0">
            <a:spAutoFit/>
          </a:bodyPr>
          <a:lstStyle/>
          <a:p>
            <a:pPr algn="ctr"/>
            <a:r>
              <a:rPr lang="en-GB" sz="1400" b="1">
                <a:solidFill>
                  <a:srgbClr val="5C5B5A"/>
                </a:solidFill>
                <a:latin typeface="Arial"/>
              </a:rPr>
              <a:t>21%</a:t>
            </a:r>
          </a:p>
          <a:p>
            <a:pPr algn="ctr"/>
            <a:r>
              <a:rPr lang="en-GB" sz="1400" b="1">
                <a:solidFill>
                  <a:srgbClr val="5C5B5A"/>
                </a:solidFill>
                <a:latin typeface="Arial"/>
              </a:rPr>
              <a:t>(+/-0pp)</a:t>
            </a:r>
          </a:p>
        </p:txBody>
      </p:sp>
      <p:sp>
        <p:nvSpPr>
          <p:cNvPr id="2" name="TextBox 1">
            <a:extLst>
              <a:ext uri="{FF2B5EF4-FFF2-40B4-BE49-F238E27FC236}">
                <a16:creationId xmlns:a16="http://schemas.microsoft.com/office/drawing/2014/main" id="{6B0168AC-31E1-648C-1D00-503F15FEAF0B}"/>
              </a:ext>
              <a:ext uri="{C183D7F6-B498-43B3-948B-1728B52AA6E4}">
                <adec:decorative xmlns:adec="http://schemas.microsoft.com/office/drawing/2017/decorative" val="1"/>
              </a:ext>
            </a:extLst>
          </p:cNvPr>
          <p:cNvSpPr txBox="1"/>
          <p:nvPr/>
        </p:nvSpPr>
        <p:spPr>
          <a:xfrm>
            <a:off x="9666553" y="219312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03CA1904-97AF-54E3-1535-6C6251776630}"/>
              </a:ext>
              <a:ext uri="{C183D7F6-B498-43B3-948B-1728B52AA6E4}">
                <adec:decorative xmlns:adec="http://schemas.microsoft.com/office/drawing/2017/decorative" val="1"/>
              </a:ext>
            </a:extLst>
          </p:cNvPr>
          <p:cNvSpPr txBox="1"/>
          <p:nvPr/>
        </p:nvSpPr>
        <p:spPr>
          <a:xfrm>
            <a:off x="9666552" y="281235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(-2</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CA6652EF-E2B0-551C-1818-C75C006D7E5E}"/>
              </a:ext>
              <a:ext uri="{C183D7F6-B498-43B3-948B-1728B52AA6E4}">
                <adec:decorative xmlns:adec="http://schemas.microsoft.com/office/drawing/2017/decorative" val="1"/>
              </a:ext>
            </a:extLst>
          </p:cNvPr>
          <p:cNvSpPr txBox="1"/>
          <p:nvPr/>
        </p:nvSpPr>
        <p:spPr>
          <a:xfrm>
            <a:off x="9684185" y="331746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 name="TextBox 7">
            <a:extLst>
              <a:ext uri="{FF2B5EF4-FFF2-40B4-BE49-F238E27FC236}">
                <a16:creationId xmlns:a16="http://schemas.microsoft.com/office/drawing/2014/main" id="{D38235B0-37B4-2806-E17D-98B3DE763FED}"/>
              </a:ext>
              <a:ext uri="{C183D7F6-B498-43B3-948B-1728B52AA6E4}">
                <adec:decorative xmlns:adec="http://schemas.microsoft.com/office/drawing/2017/decorative" val="1"/>
              </a:ext>
            </a:extLst>
          </p:cNvPr>
          <p:cNvSpPr txBox="1"/>
          <p:nvPr/>
        </p:nvSpPr>
        <p:spPr>
          <a:xfrm>
            <a:off x="9658556" y="395384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1" name="TextBox 10">
            <a:extLst>
              <a:ext uri="{FF2B5EF4-FFF2-40B4-BE49-F238E27FC236}">
                <a16:creationId xmlns:a16="http://schemas.microsoft.com/office/drawing/2014/main" id="{6C0D35DC-74F4-A96F-4FF9-14930A65FF2D}"/>
              </a:ext>
              <a:ext uri="{C183D7F6-B498-43B3-948B-1728B52AA6E4}">
                <adec:decorative xmlns:adec="http://schemas.microsoft.com/office/drawing/2017/decorative" val="1"/>
              </a:ext>
            </a:extLst>
          </p:cNvPr>
          <p:cNvSpPr txBox="1"/>
          <p:nvPr/>
        </p:nvSpPr>
        <p:spPr>
          <a:xfrm>
            <a:off x="9647285" y="488430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2" name="Right Brace 11" descr="Sum of &quot;Very satisfied&quot; and &quot;Fairly satisfied">
            <a:extLst>
              <a:ext uri="{FF2B5EF4-FFF2-40B4-BE49-F238E27FC236}">
                <a16:creationId xmlns:a16="http://schemas.microsoft.com/office/drawing/2014/main" id="{3774582F-A8D4-6920-1EB0-FFDCEDC0B7BE}"/>
              </a:ext>
              <a:ext uri="{C183D7F6-B498-43B3-948B-1728B52AA6E4}">
                <adec:decorative xmlns:adec="http://schemas.microsoft.com/office/drawing/2017/decorative" val="0"/>
              </a:ext>
            </a:extLst>
          </p:cNvPr>
          <p:cNvSpPr/>
          <p:nvPr/>
        </p:nvSpPr>
        <p:spPr>
          <a:xfrm>
            <a:off x="11057332" y="2086807"/>
            <a:ext cx="215614" cy="98657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1BDEFD9F-33EA-E1C4-4F9F-12D47245050F}"/>
              </a:ext>
              <a:ext uri="{C183D7F6-B498-43B3-948B-1728B52AA6E4}">
                <adec:decorative xmlns:adec="http://schemas.microsoft.com/office/drawing/2017/decorative" val="0"/>
              </a:ext>
            </a:extLst>
          </p:cNvPr>
          <p:cNvSpPr txBox="1"/>
          <p:nvPr/>
        </p:nvSpPr>
        <p:spPr>
          <a:xfrm>
            <a:off x="11083638" y="2390889"/>
            <a:ext cx="819983" cy="523220"/>
          </a:xfrm>
          <a:prstGeom prst="rect">
            <a:avLst/>
          </a:prstGeom>
          <a:noFill/>
        </p:spPr>
        <p:txBody>
          <a:bodyPr wrap="square" rtlCol="0">
            <a:spAutoFit/>
          </a:bodyPr>
          <a:lstStyle/>
          <a:p>
            <a:pPr algn="ctr"/>
            <a:r>
              <a:rPr lang="en-GB" sz="1400" b="1">
                <a:solidFill>
                  <a:srgbClr val="5C5B5A"/>
                </a:solidFill>
                <a:latin typeface="Arial"/>
              </a:rPr>
              <a:t>33%</a:t>
            </a:r>
          </a:p>
          <a:p>
            <a:pPr algn="ctr"/>
            <a:r>
              <a:rPr lang="en-GB" sz="1400" b="1">
                <a:solidFill>
                  <a:srgbClr val="5C5B5A"/>
                </a:solidFill>
                <a:latin typeface="Arial"/>
              </a:rPr>
              <a:t>(-2pp)</a:t>
            </a:r>
          </a:p>
        </p:txBody>
      </p:sp>
      <p:sp>
        <p:nvSpPr>
          <p:cNvPr id="15" name="Right Brace 14" descr="Sum of &quot;Very dissatisfied&quot; and &quot;Fairly dissatisfied">
            <a:extLst>
              <a:ext uri="{FF2B5EF4-FFF2-40B4-BE49-F238E27FC236}">
                <a16:creationId xmlns:a16="http://schemas.microsoft.com/office/drawing/2014/main" id="{46375891-5AAF-4CCD-C5F0-E327AEA3F9C4}"/>
              </a:ext>
              <a:ext uri="{C183D7F6-B498-43B3-948B-1728B52AA6E4}">
                <adec:decorative xmlns:adec="http://schemas.microsoft.com/office/drawing/2017/decorative" val="0"/>
              </a:ext>
            </a:extLst>
          </p:cNvPr>
          <p:cNvSpPr/>
          <p:nvPr/>
        </p:nvSpPr>
        <p:spPr>
          <a:xfrm>
            <a:off x="11076522" y="3483282"/>
            <a:ext cx="207050" cy="1704824"/>
          </a:xfrm>
          <a:prstGeom prst="righ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96685665-CBF2-B280-0C0F-B7B9D5350036}"/>
              </a:ext>
              <a:ext uri="{C183D7F6-B498-43B3-948B-1728B52AA6E4}">
                <adec:decorative xmlns:adec="http://schemas.microsoft.com/office/drawing/2017/decorative" val="0"/>
              </a:ext>
            </a:extLst>
          </p:cNvPr>
          <p:cNvSpPr txBox="1"/>
          <p:nvPr/>
        </p:nvSpPr>
        <p:spPr>
          <a:xfrm>
            <a:off x="11013887" y="4116174"/>
            <a:ext cx="931743" cy="523220"/>
          </a:xfrm>
          <a:prstGeom prst="rect">
            <a:avLst/>
          </a:prstGeom>
          <a:noFill/>
        </p:spPr>
        <p:txBody>
          <a:bodyPr wrap="square" rtlCol="0">
            <a:spAutoFit/>
          </a:bodyPr>
          <a:lstStyle/>
          <a:p>
            <a:pPr algn="ctr"/>
            <a:r>
              <a:rPr lang="en-GB" sz="1400" b="1">
                <a:solidFill>
                  <a:srgbClr val="5C5B5A"/>
                </a:solidFill>
                <a:latin typeface="Arial"/>
              </a:rPr>
              <a:t>54%</a:t>
            </a:r>
          </a:p>
          <a:p>
            <a:pPr algn="ctr"/>
            <a:r>
              <a:rPr lang="en-GB" sz="1400" b="1">
                <a:solidFill>
                  <a:srgbClr val="5C5B5A"/>
                </a:solidFill>
                <a:latin typeface="Arial"/>
              </a:rPr>
              <a:t>(+3pp)</a:t>
            </a:r>
          </a:p>
        </p:txBody>
      </p:sp>
      <p:sp>
        <p:nvSpPr>
          <p:cNvPr id="16" name="TextBox 15">
            <a:extLst>
              <a:ext uri="{FF2B5EF4-FFF2-40B4-BE49-F238E27FC236}">
                <a16:creationId xmlns:a16="http://schemas.microsoft.com/office/drawing/2014/main" id="{93F10A2D-769E-C254-A12D-7B1CE663AAA9}"/>
              </a:ext>
              <a:ext uri="{C183D7F6-B498-43B3-948B-1728B52AA6E4}">
                <adec:decorative xmlns:adec="http://schemas.microsoft.com/office/drawing/2017/decorative" val="0"/>
              </a:ext>
            </a:extLst>
          </p:cNvPr>
          <p:cNvSpPr txBox="1"/>
          <p:nvPr/>
        </p:nvSpPr>
        <p:spPr>
          <a:xfrm>
            <a:off x="8501355" y="6112134"/>
            <a:ext cx="3659976" cy="261610"/>
          </a:xfrm>
          <a:prstGeom prst="rect">
            <a:avLst/>
          </a:prstGeom>
          <a:noFill/>
        </p:spPr>
        <p:txBody>
          <a:bodyPr wrap="none" rtlCol="0">
            <a:spAutoFit/>
          </a:bodyPr>
          <a:lstStyle/>
          <a:p>
            <a:r>
              <a:rPr lang="en-GB" sz="1100"/>
              <a:t>Bracketed figures show changes from S10 (November)</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Unweighted base: All respondents Survey 11, 1460</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35" name="Slide Number Placeholder 4">
            <a:extLst>
              <a:ext uri="{FF2B5EF4-FFF2-40B4-BE49-F238E27FC236}">
                <a16:creationId xmlns:a16="http://schemas.microsoft.com/office/drawing/2014/main" id="{B547C52A-0DC8-5AB0-2F56-C76BB778B18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46371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3">
            <a:extLst>
              <a:ext uri="{FF2B5EF4-FFF2-40B4-BE49-F238E27FC236}">
                <a16:creationId xmlns:a16="http://schemas.microsoft.com/office/drawing/2014/main" id="{4C91E9E1-77B8-FB94-096F-15021E3BFB90}"/>
              </a:ext>
            </a:extLst>
          </p:cNvPr>
          <p:cNvSpPr>
            <a:spLocks noGrp="1"/>
          </p:cNvSpPr>
          <p:nvPr>
            <p:ph type="title"/>
          </p:nvPr>
        </p:nvSpPr>
        <p:spPr>
          <a:xfrm>
            <a:off x="359757" y="182967"/>
            <a:ext cx="11483900" cy="747897"/>
          </a:xfrm>
        </p:spPr>
        <p:txBody>
          <a:bodyPr vert="horz" wrap="square" lIns="0" tIns="0" rIns="0" bIns="0" rtlCol="0" anchor="t" anchorCtr="0">
            <a:spAutoFit/>
          </a:bodyPr>
          <a:lstStyle/>
          <a:p>
            <a:r>
              <a:rPr lang="en-GB" sz="1800" b="1" dirty="0">
                <a:solidFill>
                  <a:srgbClr val="5C5B5A"/>
                </a:solidFill>
                <a:latin typeface="Arial"/>
              </a:rPr>
              <a:t>1 in 3 respondents have </a:t>
            </a:r>
            <a:r>
              <a:rPr lang="en-GB" sz="1800" b="1" dirty="0">
                <a:solidFill>
                  <a:srgbClr val="009690"/>
                </a:solidFill>
                <a:latin typeface="Arial"/>
              </a:rPr>
              <a:t>volunteered in the past year, </a:t>
            </a:r>
            <a:r>
              <a:rPr lang="en-GB" sz="1800" b="1" dirty="0">
                <a:solidFill>
                  <a:schemeClr val="tx1">
                    <a:lumMod val="65000"/>
                    <a:lumOff val="35000"/>
                  </a:schemeClr>
                </a:solidFill>
                <a:latin typeface="Arial"/>
              </a:rPr>
              <a:t>the same as seen in November. Those from racially </a:t>
            </a:r>
            <a:r>
              <a:rPr lang="en-GB" sz="1800" b="1" dirty="0" err="1">
                <a:solidFill>
                  <a:schemeClr val="tx1">
                    <a:lumMod val="65000"/>
                    <a:lumOff val="35000"/>
                  </a:schemeClr>
                </a:solidFill>
                <a:latin typeface="Arial"/>
              </a:rPr>
              <a:t>minoritised</a:t>
            </a:r>
            <a:r>
              <a:rPr lang="en-GB" sz="1800" b="1" dirty="0">
                <a:solidFill>
                  <a:schemeClr val="tx1">
                    <a:lumMod val="65000"/>
                    <a:lumOff val="35000"/>
                  </a:schemeClr>
                </a:solidFill>
                <a:latin typeface="Arial"/>
              </a:rPr>
              <a:t> groups, with a learning disability, and aged 16-24 years old are more likely to have volunteered</a:t>
            </a:r>
          </a:p>
        </p:txBody>
      </p:sp>
      <p:sp>
        <p:nvSpPr>
          <p:cNvPr id="19" name="TextBox 18">
            <a:extLst>
              <a:ext uri="{FF2B5EF4-FFF2-40B4-BE49-F238E27FC236}">
                <a16:creationId xmlns:a16="http://schemas.microsoft.com/office/drawing/2014/main" id="{528458A9-15DC-2E8F-E55D-6A051331ADBE}"/>
              </a:ext>
            </a:extLst>
          </p:cNvPr>
          <p:cNvSpPr txBox="1"/>
          <p:nvPr/>
        </p:nvSpPr>
        <p:spPr>
          <a:xfrm>
            <a:off x="463107" y="1154551"/>
            <a:ext cx="11265786"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Have you taken part in any volunteering for any clubs, groups or organisations in the past 12 months?</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16" name="Chart 15" descr="Pie chart showing 34% have taken part in any volunteering for any clubs, groups or organisations in the past 12 months.  ">
            <a:extLst>
              <a:ext uri="{FF2B5EF4-FFF2-40B4-BE49-F238E27FC236}">
                <a16:creationId xmlns:a16="http://schemas.microsoft.com/office/drawing/2014/main" id="{4D377F55-511B-B26C-15A9-26A6C023E2AA}"/>
              </a:ext>
            </a:extLst>
          </p:cNvPr>
          <p:cNvGraphicFramePr/>
          <p:nvPr>
            <p:extLst>
              <p:ext uri="{D42A27DB-BD31-4B8C-83A1-F6EECF244321}">
                <p14:modId xmlns:p14="http://schemas.microsoft.com/office/powerpoint/2010/main" val="1868548147"/>
              </p:ext>
            </p:extLst>
          </p:nvPr>
        </p:nvGraphicFramePr>
        <p:xfrm>
          <a:off x="500625" y="1424464"/>
          <a:ext cx="4960721" cy="473438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DA9E689-F006-1F96-BBBC-F92737498D6E}"/>
              </a:ext>
              <a:ext uri="{C183D7F6-B498-43B3-948B-1728B52AA6E4}">
                <adec:decorative xmlns:adec="http://schemas.microsoft.com/office/drawing/2017/decorative" val="1"/>
              </a:ext>
            </a:extLst>
          </p:cNvPr>
          <p:cNvSpPr txBox="1"/>
          <p:nvPr/>
        </p:nvSpPr>
        <p:spPr>
          <a:xfrm>
            <a:off x="1809753" y="379628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7" name="TextBox 16">
            <a:extLst>
              <a:ext uri="{FF2B5EF4-FFF2-40B4-BE49-F238E27FC236}">
                <a16:creationId xmlns:a16="http://schemas.microsoft.com/office/drawing/2014/main" id="{E8BCEED6-FF01-122B-D9B3-22A6B4B949E6}"/>
              </a:ext>
              <a:ext uri="{C183D7F6-B498-43B3-948B-1728B52AA6E4}">
                <adec:decorative xmlns:adec="http://schemas.microsoft.com/office/drawing/2017/decorative" val="1"/>
              </a:ext>
            </a:extLst>
          </p:cNvPr>
          <p:cNvSpPr txBox="1"/>
          <p:nvPr/>
        </p:nvSpPr>
        <p:spPr>
          <a:xfrm>
            <a:off x="2587042" y="2819005"/>
            <a:ext cx="719749" cy="67710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a:solidFill>
                  <a:srgbClr val="5C5B5A"/>
                </a:solidFill>
                <a:latin typeface="Arial"/>
              </a:rPr>
              <a:t>34</a:t>
            </a:r>
            <a:r>
              <a:rPr kumimoji="0" lang="en-GB" sz="2800" b="1" i="0" u="none" strike="noStrike" kern="1200" cap="none" spc="0" normalizeH="0" baseline="0" noProof="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yes</a:t>
            </a:r>
          </a:p>
        </p:txBody>
      </p:sp>
      <p:sp>
        <p:nvSpPr>
          <p:cNvPr id="8" name="TextBox 7">
            <a:extLst>
              <a:ext uri="{FF2B5EF4-FFF2-40B4-BE49-F238E27FC236}">
                <a16:creationId xmlns:a16="http://schemas.microsoft.com/office/drawing/2014/main" id="{BFE979FE-CF24-5A97-EAE8-BC68156B1621}"/>
              </a:ext>
              <a:ext uri="{C183D7F6-B498-43B3-948B-1728B52AA6E4}">
                <adec:decorative xmlns:adec="http://schemas.microsoft.com/office/drawing/2017/decorative" val="1"/>
              </a:ext>
            </a:extLst>
          </p:cNvPr>
          <p:cNvSpPr txBox="1"/>
          <p:nvPr/>
        </p:nvSpPr>
        <p:spPr>
          <a:xfrm>
            <a:off x="2656192" y="345766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(+2</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C0B439BC-8A13-4EC9-2754-1129A0D53561}"/>
              </a:ext>
              <a:ext uri="{C183D7F6-B498-43B3-948B-1728B52AA6E4}">
                <adec:decorative xmlns:adec="http://schemas.microsoft.com/office/drawing/2017/decorative" val="1"/>
              </a:ext>
            </a:extLst>
          </p:cNvPr>
          <p:cNvSpPr txBox="1"/>
          <p:nvPr/>
        </p:nvSpPr>
        <p:spPr>
          <a:xfrm>
            <a:off x="3251227" y="231349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2A1B6FCA-3386-CD58-94C3-A11B7B03F40B}"/>
              </a:ext>
              <a:ext uri="{C183D7F6-B498-43B3-948B-1728B52AA6E4}">
                <adec:decorative xmlns:adec="http://schemas.microsoft.com/office/drawing/2017/decorative" val="1"/>
              </a:ext>
            </a:extLst>
          </p:cNvPr>
          <p:cNvSpPr txBox="1"/>
          <p:nvPr/>
        </p:nvSpPr>
        <p:spPr>
          <a:xfrm>
            <a:off x="3675150" y="282280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F24A53E6-0768-F432-27BF-62E9E84C1B19}"/>
              </a:ext>
              <a:ext uri="{C183D7F6-B498-43B3-948B-1728B52AA6E4}">
                <adec:decorative xmlns:adec="http://schemas.microsoft.com/office/drawing/2017/decorative" val="1"/>
              </a:ext>
            </a:extLst>
          </p:cNvPr>
          <p:cNvSpPr txBox="1"/>
          <p:nvPr/>
        </p:nvSpPr>
        <p:spPr>
          <a:xfrm>
            <a:off x="3694256" y="343565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(+/-0</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24" name="Arrow: Right 23">
            <a:extLst>
              <a:ext uri="{FF2B5EF4-FFF2-40B4-BE49-F238E27FC236}">
                <a16:creationId xmlns:a16="http://schemas.microsoft.com/office/drawing/2014/main" id="{994F7B26-A4BD-3FB8-A2BA-C7008310C56F}"/>
              </a:ext>
              <a:ext uri="{C183D7F6-B498-43B3-948B-1728B52AA6E4}">
                <adec:decorative xmlns:adec="http://schemas.microsoft.com/office/drawing/2017/decorative" val="1"/>
              </a:ext>
            </a:extLst>
          </p:cNvPr>
          <p:cNvSpPr/>
          <p:nvPr/>
        </p:nvSpPr>
        <p:spPr>
          <a:xfrm>
            <a:off x="3761026" y="2062812"/>
            <a:ext cx="2639773" cy="289249"/>
          </a:xfrm>
          <a:prstGeom prst="rightArrow">
            <a:avLst/>
          </a:prstGeom>
          <a:solidFill>
            <a:srgbClr val="009690"/>
          </a:solidFill>
          <a:ln>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6CB3FB5A-3DDC-085C-D6C8-D386EFF9729E}"/>
              </a:ext>
              <a:ext uri="{C183D7F6-B498-43B3-948B-1728B52AA6E4}">
                <adec:decorative xmlns:adec="http://schemas.microsoft.com/office/drawing/2017/decorative" val="1"/>
              </a:ext>
            </a:extLst>
          </p:cNvPr>
          <p:cNvSpPr/>
          <p:nvPr/>
        </p:nvSpPr>
        <p:spPr>
          <a:xfrm>
            <a:off x="3483980" y="4196660"/>
            <a:ext cx="2916819" cy="2892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8967095-39D7-971F-437C-D9B9D24BE4A8}"/>
              </a:ext>
            </a:extLst>
          </p:cNvPr>
          <p:cNvSpPr txBox="1"/>
          <p:nvPr/>
        </p:nvSpPr>
        <p:spPr>
          <a:xfrm>
            <a:off x="1413087" y="5988123"/>
            <a:ext cx="3613490" cy="261610"/>
          </a:xfrm>
          <a:prstGeom prst="rect">
            <a:avLst/>
          </a:prstGeom>
          <a:noFill/>
        </p:spPr>
        <p:txBody>
          <a:bodyPr wrap="none" rtlCol="0">
            <a:spAutoFit/>
          </a:bodyPr>
          <a:lstStyle/>
          <a:p>
            <a:r>
              <a:rPr lang="en-GB" sz="1100"/>
              <a:t>Bracketed figures show changes from S10 (November)</a:t>
            </a:r>
          </a:p>
        </p:txBody>
      </p:sp>
      <p:sp>
        <p:nvSpPr>
          <p:cNvPr id="2" name="TextBox 1">
            <a:extLst>
              <a:ext uri="{FF2B5EF4-FFF2-40B4-BE49-F238E27FC236}">
                <a16:creationId xmlns:a16="http://schemas.microsoft.com/office/drawing/2014/main" id="{4A5229A3-18B5-5A85-7B19-58550E4F811E}"/>
              </a:ext>
            </a:extLst>
          </p:cNvPr>
          <p:cNvSpPr txBox="1"/>
          <p:nvPr/>
        </p:nvSpPr>
        <p:spPr>
          <a:xfrm>
            <a:off x="6453112" y="1582132"/>
            <a:ext cx="4960720" cy="1569660"/>
          </a:xfrm>
          <a:prstGeom prst="rect">
            <a:avLst/>
          </a:prstGeom>
          <a:noFill/>
          <a:ln>
            <a:solidFill>
              <a:srgbClr val="5C5B5A"/>
            </a:solidFill>
          </a:ln>
        </p:spPr>
        <p:txBody>
          <a:bodyPr wrap="square" rtlCol="0">
            <a:spAutoFit/>
          </a:bodyPr>
          <a:lstStyle/>
          <a:p>
            <a:pPr algn="ctr"/>
            <a:r>
              <a:rPr lang="en-GB" sz="1200">
                <a:solidFill>
                  <a:srgbClr val="5C5B5A"/>
                </a:solidFill>
                <a:latin typeface="Arial"/>
              </a:rPr>
              <a:t>The following groups are more likely to volunteer, compared to the Greater Manchester average (33%)*: </a:t>
            </a:r>
          </a:p>
          <a:p>
            <a:pPr algn="ctr"/>
            <a:r>
              <a:rPr lang="en-GB" sz="1200" b="1">
                <a:solidFill>
                  <a:srgbClr val="5C5B5A"/>
                </a:solidFill>
                <a:latin typeface="Arial"/>
              </a:rPr>
              <a:t>50% </a:t>
            </a:r>
            <a:r>
              <a:rPr lang="en-GB" sz="1200">
                <a:solidFill>
                  <a:srgbClr val="5C5B5A"/>
                </a:solidFill>
                <a:latin typeface="Arial"/>
              </a:rPr>
              <a:t>Those with a learning disability </a:t>
            </a:r>
          </a:p>
          <a:p>
            <a:pPr algn="ctr"/>
            <a:r>
              <a:rPr lang="en-GB" sz="1200" b="1">
                <a:solidFill>
                  <a:srgbClr val="5C5B5A"/>
                </a:solidFill>
                <a:latin typeface="Arial"/>
              </a:rPr>
              <a:t>43% </a:t>
            </a:r>
            <a:r>
              <a:rPr lang="en-GB" sz="1200">
                <a:solidFill>
                  <a:srgbClr val="5C5B5A"/>
                </a:solidFill>
                <a:latin typeface="Arial"/>
              </a:rPr>
              <a:t>Those aged 16-24</a:t>
            </a:r>
          </a:p>
          <a:p>
            <a:pPr algn="ctr"/>
            <a:r>
              <a:rPr lang="en-GB" sz="1200" b="1">
                <a:solidFill>
                  <a:srgbClr val="5C5B5A"/>
                </a:solidFill>
                <a:latin typeface="Arial"/>
              </a:rPr>
              <a:t>42% </a:t>
            </a:r>
            <a:r>
              <a:rPr lang="en-GB" sz="1200">
                <a:solidFill>
                  <a:srgbClr val="5C5B5A"/>
                </a:solidFill>
                <a:latin typeface="Arial"/>
              </a:rPr>
              <a:t>Those in racially </a:t>
            </a:r>
            <a:r>
              <a:rPr lang="en-GB" sz="1200" err="1">
                <a:solidFill>
                  <a:srgbClr val="5C5B5A"/>
                </a:solidFill>
                <a:latin typeface="Arial"/>
              </a:rPr>
              <a:t>minoritised</a:t>
            </a:r>
            <a:r>
              <a:rPr lang="en-GB" sz="1200">
                <a:solidFill>
                  <a:srgbClr val="5C5B5A"/>
                </a:solidFill>
                <a:latin typeface="Arial"/>
              </a:rPr>
              <a:t> communities</a:t>
            </a:r>
          </a:p>
          <a:p>
            <a:pPr algn="ctr"/>
            <a:r>
              <a:rPr lang="en-GB" sz="1200" b="1">
                <a:solidFill>
                  <a:srgbClr val="5C5B5A"/>
                </a:solidFill>
                <a:latin typeface="Arial"/>
              </a:rPr>
              <a:t>41% </a:t>
            </a:r>
            <a:r>
              <a:rPr lang="en-GB" sz="1200">
                <a:solidFill>
                  <a:srgbClr val="5C5B5A"/>
                </a:solidFill>
                <a:latin typeface="Arial"/>
              </a:rPr>
              <a:t>Those in 4+ person households</a:t>
            </a:r>
            <a:endParaRPr lang="en-GB" sz="1200" b="1">
              <a:solidFill>
                <a:srgbClr val="5C5B5A"/>
              </a:solidFill>
              <a:latin typeface="Arial"/>
            </a:endParaRPr>
          </a:p>
          <a:p>
            <a:pPr algn="ctr"/>
            <a:r>
              <a:rPr lang="en-GB" sz="1200" b="1">
                <a:solidFill>
                  <a:srgbClr val="5C5B5A"/>
                </a:solidFill>
                <a:latin typeface="Arial"/>
              </a:rPr>
              <a:t>40% </a:t>
            </a:r>
            <a:r>
              <a:rPr lang="en-GB" sz="1200">
                <a:solidFill>
                  <a:srgbClr val="5C5B5A"/>
                </a:solidFill>
                <a:latin typeface="Arial"/>
              </a:rPr>
              <a:t>Those with very high levels of life satisfaction</a:t>
            </a:r>
            <a:endParaRPr lang="en-GB" sz="1200" b="1">
              <a:solidFill>
                <a:srgbClr val="5C5B5A"/>
              </a:solidFill>
              <a:latin typeface="Arial"/>
            </a:endParaRPr>
          </a:p>
          <a:p>
            <a:pPr algn="ctr"/>
            <a:r>
              <a:rPr lang="en-GB" sz="1200" b="1">
                <a:solidFill>
                  <a:srgbClr val="5C5B5A"/>
                </a:solidFill>
                <a:latin typeface="Arial"/>
              </a:rPr>
              <a:t>38% </a:t>
            </a:r>
            <a:r>
              <a:rPr lang="en-GB" sz="1200">
                <a:solidFill>
                  <a:srgbClr val="5C5B5A"/>
                </a:solidFill>
                <a:latin typeface="Arial"/>
              </a:rPr>
              <a:t>Parents</a:t>
            </a:r>
          </a:p>
        </p:txBody>
      </p:sp>
      <p:sp>
        <p:nvSpPr>
          <p:cNvPr id="20" name="TextBox 19">
            <a:extLst>
              <a:ext uri="{FF2B5EF4-FFF2-40B4-BE49-F238E27FC236}">
                <a16:creationId xmlns:a16="http://schemas.microsoft.com/office/drawing/2014/main" id="{DDFB5F3B-9D38-4A12-82AF-B66F40171CB3}"/>
              </a:ext>
            </a:extLst>
          </p:cNvPr>
          <p:cNvSpPr txBox="1"/>
          <p:nvPr/>
        </p:nvSpPr>
        <p:spPr>
          <a:xfrm>
            <a:off x="7231330" y="3145273"/>
            <a:ext cx="3404284" cy="276999"/>
          </a:xfrm>
          <a:prstGeom prst="rect">
            <a:avLst/>
          </a:prstGeom>
          <a:noFill/>
        </p:spPr>
        <p:txBody>
          <a:bodyPr wrap="square">
            <a:spAutoFit/>
          </a:bodyPr>
          <a:lstStyle/>
          <a:p>
            <a:pPr>
              <a:defRPr/>
            </a:pPr>
            <a:r>
              <a:rPr lang="en-GB" sz="1200">
                <a:solidFill>
                  <a:srgbClr val="FFFFFF">
                    <a:lumMod val="50000"/>
                  </a:srgbClr>
                </a:solidFill>
                <a:latin typeface="Arial"/>
                <a:cs typeface="Arial" panose="020B0604020202020204" pitchFamily="34" charset="0"/>
              </a:rPr>
              <a:t>*subgroup analysis using data from S9+10+11</a:t>
            </a:r>
          </a:p>
        </p:txBody>
      </p:sp>
      <p:sp>
        <p:nvSpPr>
          <p:cNvPr id="12" name="TextBox 11">
            <a:extLst>
              <a:ext uri="{FF2B5EF4-FFF2-40B4-BE49-F238E27FC236}">
                <a16:creationId xmlns:a16="http://schemas.microsoft.com/office/drawing/2014/main" id="{0057AA17-BE05-0F5F-F5D0-26003E7BC43B}"/>
              </a:ext>
            </a:extLst>
          </p:cNvPr>
          <p:cNvSpPr txBox="1"/>
          <p:nvPr/>
        </p:nvSpPr>
        <p:spPr>
          <a:xfrm>
            <a:off x="6453112" y="3715980"/>
            <a:ext cx="4960720" cy="1569660"/>
          </a:xfrm>
          <a:prstGeom prst="rect">
            <a:avLst/>
          </a:prstGeom>
          <a:noFill/>
          <a:ln>
            <a:solidFill>
              <a:srgbClr val="5C5B5A"/>
            </a:solidFill>
          </a:ln>
        </p:spPr>
        <p:txBody>
          <a:bodyPr wrap="square" lIns="91440" tIns="45720" rIns="91440" bIns="45720" rtlCol="0" anchor="t">
            <a:spAutoFit/>
          </a:bodyPr>
          <a:lstStyle/>
          <a:p>
            <a:pPr algn="ctr"/>
            <a:r>
              <a:rPr lang="en-GB" sz="1200">
                <a:solidFill>
                  <a:srgbClr val="5C5B5A"/>
                </a:solidFill>
                <a:latin typeface="Arial"/>
              </a:rPr>
              <a:t>The following groups are less likely to volunteer, compared to the Greater Manchester average (where 67% have not volunteered)*: </a:t>
            </a:r>
          </a:p>
          <a:p>
            <a:pPr algn="ctr"/>
            <a:r>
              <a:rPr lang="en-GB" sz="1200" b="1">
                <a:solidFill>
                  <a:srgbClr val="5C5B5A"/>
                </a:solidFill>
                <a:latin typeface="Arial"/>
              </a:rPr>
              <a:t>75% </a:t>
            </a:r>
            <a:r>
              <a:rPr lang="en-GB" sz="1200">
                <a:solidFill>
                  <a:srgbClr val="5C5B5A"/>
                </a:solidFill>
                <a:latin typeface="Arial"/>
              </a:rPr>
              <a:t>Those not in work due to ill health or disability </a:t>
            </a:r>
            <a:endParaRPr lang="en-GB" sz="1200">
              <a:solidFill>
                <a:srgbClr val="5C5B5A"/>
              </a:solidFill>
              <a:latin typeface="Arial"/>
              <a:cs typeface="Arial"/>
            </a:endParaRPr>
          </a:p>
          <a:p>
            <a:pPr algn="ctr"/>
            <a:r>
              <a:rPr lang="en-GB" sz="1200" b="1">
                <a:solidFill>
                  <a:srgbClr val="5C5B5A"/>
                </a:solidFill>
                <a:latin typeface="Arial"/>
              </a:rPr>
              <a:t>76% </a:t>
            </a:r>
            <a:r>
              <a:rPr lang="en-GB" sz="1200">
                <a:solidFill>
                  <a:srgbClr val="5C5B5A"/>
                </a:solidFill>
                <a:latin typeface="Arial"/>
              </a:rPr>
              <a:t>Those aged between 55-64</a:t>
            </a:r>
          </a:p>
          <a:p>
            <a:pPr algn="ctr"/>
            <a:r>
              <a:rPr lang="en-GB" sz="1200" b="1">
                <a:solidFill>
                  <a:srgbClr val="5C5B5A"/>
                </a:solidFill>
                <a:latin typeface="Arial"/>
              </a:rPr>
              <a:t>73% </a:t>
            </a:r>
            <a:r>
              <a:rPr lang="en-GB" sz="1200">
                <a:solidFill>
                  <a:srgbClr val="5C5B5A"/>
                </a:solidFill>
                <a:latin typeface="Arial"/>
              </a:rPr>
              <a:t>Those aged 65+ living in a single person households</a:t>
            </a:r>
          </a:p>
          <a:p>
            <a:pPr algn="ctr"/>
            <a:r>
              <a:rPr lang="en-GB" sz="1200" b="1">
                <a:solidFill>
                  <a:srgbClr val="5C5B5A"/>
                </a:solidFill>
                <a:latin typeface="Arial"/>
              </a:rPr>
              <a:t>71% </a:t>
            </a:r>
            <a:r>
              <a:rPr lang="en-GB" sz="1200">
                <a:solidFill>
                  <a:srgbClr val="5C5B5A"/>
                </a:solidFill>
                <a:latin typeface="Arial"/>
              </a:rPr>
              <a:t>Those living in single person households</a:t>
            </a:r>
            <a:endParaRPr lang="en-GB" sz="1200" b="1">
              <a:solidFill>
                <a:srgbClr val="5C5B5A"/>
              </a:solidFill>
              <a:latin typeface="Arial"/>
            </a:endParaRPr>
          </a:p>
          <a:p>
            <a:pPr algn="ctr"/>
            <a:r>
              <a:rPr lang="en-GB" sz="1200" b="1">
                <a:solidFill>
                  <a:srgbClr val="5C5B5A"/>
                </a:solidFill>
                <a:latin typeface="Arial"/>
              </a:rPr>
              <a:t>72% </a:t>
            </a:r>
            <a:r>
              <a:rPr lang="en-GB" sz="1200">
                <a:solidFill>
                  <a:srgbClr val="5C5B5A"/>
                </a:solidFill>
                <a:latin typeface="Arial"/>
              </a:rPr>
              <a:t>Those dissatisfied with their local area </a:t>
            </a:r>
          </a:p>
          <a:p>
            <a:pPr algn="ctr"/>
            <a:r>
              <a:rPr lang="en-GB" sz="1200" b="1">
                <a:solidFill>
                  <a:srgbClr val="5C5B5A"/>
                </a:solidFill>
                <a:latin typeface="Arial"/>
              </a:rPr>
              <a:t>70% </a:t>
            </a:r>
            <a:r>
              <a:rPr lang="en-GB" sz="1200">
                <a:solidFill>
                  <a:srgbClr val="5C5B5A"/>
                </a:solidFill>
                <a:latin typeface="Arial"/>
              </a:rPr>
              <a:t>Those with very low anxiety</a:t>
            </a:r>
            <a:endParaRPr lang="en-GB" sz="1200" b="1">
              <a:solidFill>
                <a:srgbClr val="5C5B5A"/>
              </a:solidFill>
              <a:latin typeface="Arial"/>
            </a:endParaRPr>
          </a:p>
        </p:txBody>
      </p:sp>
      <p:sp>
        <p:nvSpPr>
          <p:cNvPr id="21" name="TextBox 20">
            <a:extLst>
              <a:ext uri="{FF2B5EF4-FFF2-40B4-BE49-F238E27FC236}">
                <a16:creationId xmlns:a16="http://schemas.microsoft.com/office/drawing/2014/main" id="{5F36FB54-2A90-4712-8CBC-BE85220E4861}"/>
              </a:ext>
            </a:extLst>
          </p:cNvPr>
          <p:cNvSpPr txBox="1"/>
          <p:nvPr/>
        </p:nvSpPr>
        <p:spPr>
          <a:xfrm>
            <a:off x="7231330" y="5307335"/>
            <a:ext cx="3404284" cy="276999"/>
          </a:xfrm>
          <a:prstGeom prst="rect">
            <a:avLst/>
          </a:prstGeom>
          <a:noFill/>
        </p:spPr>
        <p:txBody>
          <a:bodyPr wrap="square">
            <a:spAutoFit/>
          </a:bodyPr>
          <a:lstStyle/>
          <a:p>
            <a:pPr>
              <a:defRPr/>
            </a:pPr>
            <a:r>
              <a:rPr lang="en-GB" sz="1200">
                <a:solidFill>
                  <a:srgbClr val="FFFFFF">
                    <a:lumMod val="50000"/>
                  </a:srgbClr>
                </a:solidFill>
                <a:latin typeface="Arial"/>
                <a:cs typeface="Arial" panose="020B0604020202020204" pitchFamily="34" charset="0"/>
              </a:rPr>
              <a:t>*subgroup analysis using data from S9+10+11</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S12. Thinking of the last 12 months, have you taken part in any volunteering for any clubs, groups or organisations? </a:t>
            </a:r>
            <a:r>
              <a:rPr lang="en-GB" sz="1000">
                <a:solidFill>
                  <a:srgbClr val="FFFFFF">
                    <a:lumMod val="50000"/>
                  </a:srgbClr>
                </a:solidFill>
                <a:latin typeface="Arial"/>
                <a:cs typeface="Arial" panose="020B0604020202020204" pitchFamily="34" charset="0"/>
              </a:rPr>
              <a:t>Unweighted base: 1460 (All respondents)</a:t>
            </a:r>
          </a:p>
          <a:p>
            <a:pPr>
              <a:defRPr/>
            </a:pPr>
            <a:r>
              <a:rPr lang="en-GB" sz="1000">
                <a:solidFill>
                  <a:srgbClr val="FFFFFF">
                    <a:lumMod val="50000"/>
                  </a:srgbClr>
                </a:solidFill>
                <a:latin typeface="Arial"/>
                <a:cs typeface="Arial" panose="020B0604020202020204" pitchFamily="34" charset="0"/>
              </a:rPr>
              <a:t>*subgroup analysis using data from S9+10+11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9" name="Slide Number Placeholder 4">
            <a:extLst>
              <a:ext uri="{FF2B5EF4-FFF2-40B4-BE49-F238E27FC236}">
                <a16:creationId xmlns:a16="http://schemas.microsoft.com/office/drawing/2014/main" id="{03C8A464-082F-E7BF-7C86-CE102BCD3C3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38181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5B531-12D1-F666-0B24-C8FF04CF8D9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59419BE-AB09-3071-A806-F327E7353CE7}"/>
              </a:ext>
            </a:extLst>
          </p:cNvPr>
          <p:cNvSpPr>
            <a:spLocks noGrp="1"/>
          </p:cNvSpPr>
          <p:nvPr>
            <p:ph type="title"/>
          </p:nvPr>
        </p:nvSpPr>
        <p:spPr>
          <a:xfrm>
            <a:off x="356673" y="1283600"/>
            <a:ext cx="5495023" cy="1116000"/>
          </a:xfrm>
        </p:spPr>
        <p:txBody>
          <a:bodyPr/>
          <a:lstStyle/>
          <a:p>
            <a:r>
              <a:rPr lang="en-GB" b="1">
                <a:latin typeface="Arial" panose="020B0604020202020204" pitchFamily="34" charset="0"/>
                <a:cs typeface="Arial" panose="020B0604020202020204" pitchFamily="34" charset="0"/>
              </a:rPr>
              <a:t>Transport and the </a:t>
            </a:r>
            <a:br>
              <a:rPr lang="en-GB" b="1">
                <a:latin typeface="Arial" panose="020B0604020202020204" pitchFamily="34" charset="0"/>
                <a:cs typeface="Arial" panose="020B0604020202020204" pitchFamily="34" charset="0"/>
              </a:rPr>
            </a:br>
            <a:r>
              <a:rPr lang="en-GB" b="1">
                <a:latin typeface="Arial" panose="020B0604020202020204" pitchFamily="34" charset="0"/>
                <a:cs typeface="Arial" panose="020B0604020202020204" pitchFamily="34" charset="0"/>
              </a:rPr>
              <a:t>night time economy</a:t>
            </a:r>
          </a:p>
        </p:txBody>
      </p:sp>
      <p:sp>
        <p:nvSpPr>
          <p:cNvPr id="2" name="TextBox 1">
            <a:extLst>
              <a:ext uri="{FF2B5EF4-FFF2-40B4-BE49-F238E27FC236}">
                <a16:creationId xmlns:a16="http://schemas.microsoft.com/office/drawing/2014/main" id="{1D9CD576-FD10-0F24-6CA6-DFC8246511D0}"/>
              </a:ext>
            </a:extLst>
          </p:cNvPr>
          <p:cNvSpPr txBox="1"/>
          <p:nvPr/>
        </p:nvSpPr>
        <p:spPr>
          <a:xfrm>
            <a:off x="352965" y="2399600"/>
            <a:ext cx="539750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GB">
                <a:solidFill>
                  <a:schemeClr val="bg1"/>
                </a:solidFill>
                <a:latin typeface="Arial" panose="020B0604020202020204" pitchFamily="34" charset="0"/>
                <a:cs typeface="Arial" panose="020B0604020202020204" pitchFamily="34" charset="0"/>
              </a:rPr>
              <a:t>February (S11) is the first time these questions have been included. As emerging results based on a single sample, results should not be interpreted as definitive.</a:t>
            </a:r>
            <a:endParaRPr lang="en-GB">
              <a:solidFill>
                <a:schemeClr val="bg1"/>
              </a:solidFill>
              <a:cs typeface="Calibri"/>
            </a:endParaRPr>
          </a:p>
        </p:txBody>
      </p:sp>
      <p:graphicFrame>
        <p:nvGraphicFramePr>
          <p:cNvPr id="3" name="Table 5">
            <a:extLst>
              <a:ext uri="{FF2B5EF4-FFF2-40B4-BE49-F238E27FC236}">
                <a16:creationId xmlns:a16="http://schemas.microsoft.com/office/drawing/2014/main" id="{97CD1DE5-F1E5-384A-E375-E013D1B16D79}"/>
              </a:ext>
            </a:extLst>
          </p:cNvPr>
          <p:cNvGraphicFramePr>
            <a:graphicFrameLocks noGrp="1"/>
          </p:cNvGraphicFramePr>
          <p:nvPr>
            <p:extLst>
              <p:ext uri="{D42A27DB-BD31-4B8C-83A1-F6EECF244321}">
                <p14:modId xmlns:p14="http://schemas.microsoft.com/office/powerpoint/2010/main" val="3530865677"/>
              </p:ext>
            </p:extLst>
          </p:nvPr>
        </p:nvGraphicFramePr>
        <p:xfrm>
          <a:off x="590399" y="3718800"/>
          <a:ext cx="7271731" cy="573360"/>
        </p:xfrm>
        <a:graphic>
          <a:graphicData uri="http://schemas.openxmlformats.org/drawingml/2006/table">
            <a:tbl>
              <a:tblPr firstRow="1" bandRow="1">
                <a:tableStyleId>{5C22544A-7EE6-4342-B048-85BDC9FD1C3A}</a:tableStyleId>
              </a:tblPr>
              <a:tblGrid>
                <a:gridCol w="4767814">
                  <a:extLst>
                    <a:ext uri="{9D8B030D-6E8A-4147-A177-3AD203B41FA5}">
                      <a16:colId xmlns:a16="http://schemas.microsoft.com/office/drawing/2014/main" val="4846203"/>
                    </a:ext>
                  </a:extLst>
                </a:gridCol>
                <a:gridCol w="2503917">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Transport and the night time economy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pages 48-49</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Transport and the night time economy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pages 50-54</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3232434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normAutofit/>
          </a:bodyPr>
          <a:lstStyle/>
          <a:p>
            <a:r>
              <a:rPr lang="en-GB" sz="3000" dirty="0">
                <a:latin typeface="Arial" panose="020B0604020202020204" pitchFamily="34" charset="0"/>
                <a:cs typeface="Arial" panose="020B0604020202020204" pitchFamily="34" charset="0"/>
              </a:rPr>
              <a:t>Transport and the night time economy – key findings (1 of 2)</a:t>
            </a:r>
            <a:endParaRPr lang="en-US" sz="3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14618" y="942848"/>
            <a:ext cx="11017827" cy="4995342"/>
          </a:xfrm>
          <a:prstGeom prst="rect">
            <a:avLst/>
          </a:prstGeom>
          <a:noFill/>
        </p:spPr>
        <p:txBody>
          <a:bodyPr wrap="square" lIns="91440" tIns="45720" rIns="91440" bIns="45720" rtlCol="0" anchor="t">
            <a:spAutoFit/>
          </a:bodyPr>
          <a:lstStyle/>
          <a:p>
            <a:pPr>
              <a:spcAft>
                <a:spcPts val="600"/>
              </a:spcAft>
            </a:pPr>
            <a:r>
              <a:rPr lang="en-GB" sz="1600" b="1">
                <a:solidFill>
                  <a:schemeClr val="bg1"/>
                </a:solidFill>
                <a:latin typeface="Arial"/>
                <a:cs typeface="Arial"/>
              </a:rPr>
              <a:t>USE OF PUBLIC TRANSPORT</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Over three quarters (77%) of respondents say they have used public transport in the past 12 months. This includes:</a:t>
            </a:r>
          </a:p>
          <a:p>
            <a:pPr marL="742950" lvl="1" indent="-285750">
              <a:lnSpc>
                <a:spcPct val="114000"/>
              </a:lnSpc>
              <a:spcAft>
                <a:spcPts val="600"/>
              </a:spcAft>
              <a:buFont typeface="Courier New" panose="02070309020205020404" pitchFamily="49" charset="0"/>
              <a:buChar char="o"/>
            </a:pPr>
            <a:r>
              <a:rPr lang="en-GB" sz="1400">
                <a:solidFill>
                  <a:schemeClr val="bg1"/>
                </a:solidFill>
                <a:latin typeface="Arial"/>
                <a:cs typeface="Arial"/>
              </a:rPr>
              <a:t>42% who have used it at any point of the day </a:t>
            </a:r>
          </a:p>
          <a:p>
            <a:pPr marL="742950" lvl="1" indent="-285750">
              <a:lnSpc>
                <a:spcPct val="114000"/>
              </a:lnSpc>
              <a:spcAft>
                <a:spcPts val="600"/>
              </a:spcAft>
              <a:buFont typeface="Courier New" panose="02070309020205020404" pitchFamily="49" charset="0"/>
              <a:buChar char="o"/>
            </a:pPr>
            <a:r>
              <a:rPr lang="en-GB" sz="1400">
                <a:solidFill>
                  <a:schemeClr val="bg1"/>
                </a:solidFill>
                <a:latin typeface="Arial"/>
                <a:cs typeface="Arial"/>
              </a:rPr>
              <a:t>35% who have used it only during the daytime (before 6pm)..</a:t>
            </a:r>
          </a:p>
          <a:p>
            <a:pPr>
              <a:lnSpc>
                <a:spcPct val="114000"/>
              </a:lnSpc>
              <a:spcAft>
                <a:spcPts val="600"/>
              </a:spcAft>
            </a:pPr>
            <a:r>
              <a:rPr lang="en-GB" sz="1600" b="1">
                <a:solidFill>
                  <a:schemeClr val="bg1"/>
                </a:solidFill>
                <a:latin typeface="Arial"/>
                <a:cs typeface="Arial"/>
              </a:rPr>
              <a:t>USE OF PUBLIC TRANSPORT AFTER 6PM</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Three quarters (74%) of those who have used public transport after 6pm in the last 12 months have done so between 6pm and 8pm, with 3 in 5 (59%) having it used it between 8pm and 10pm.</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2 in 3 (66%) of those who use public transport after 6pm do so for leisure purposes, with 1 in 3 (34%) using it to get home from work </a:t>
            </a:r>
            <a:endParaRPr lang="en-GB" sz="1400">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4 in 10 (40%) of those who have used public transport after 6pm in the past 12 months have used it more than once a week, with those aged 16-24 being significantly more likely to use it every day </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Just 8% of Greater Manchester respondents have used public transport after midnight in the last 12 months</a:t>
            </a:r>
          </a:p>
          <a:p>
            <a:pPr>
              <a:lnSpc>
                <a:spcPct val="114000"/>
              </a:lnSpc>
              <a:spcAft>
                <a:spcPts val="600"/>
              </a:spcAft>
            </a:pPr>
            <a:r>
              <a:rPr lang="en-GB" sz="1600" b="1">
                <a:solidFill>
                  <a:schemeClr val="bg1"/>
                </a:solidFill>
                <a:latin typeface="Arial"/>
                <a:cs typeface="Arial"/>
              </a:rPr>
              <a:t>REASONS FOR NOT USING PUBLIC TRANSPORT AFTER 6PM</a:t>
            </a:r>
            <a:endParaRPr lang="en-GB" sz="1600">
              <a:solidFill>
                <a:schemeClr val="bg1"/>
              </a:solidFill>
              <a:latin typeface="Arial"/>
              <a:cs typeface="Arial"/>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Around 4 in 10 (43%) public transport users who don’t use public transport after 6pm say they have a need to.</a:t>
            </a:r>
          </a:p>
          <a:p>
            <a:pPr marL="742950" lvl="1" indent="-285750">
              <a:lnSpc>
                <a:spcPct val="114000"/>
              </a:lnSpc>
              <a:spcAft>
                <a:spcPts val="600"/>
              </a:spcAft>
              <a:buFont typeface="Courier New" panose="02070309020205020404" pitchFamily="49" charset="0"/>
              <a:buChar char="o"/>
            </a:pPr>
            <a:r>
              <a:rPr lang="en-GB" sz="1400">
                <a:solidFill>
                  <a:schemeClr val="bg1"/>
                </a:solidFill>
                <a:latin typeface="Arial"/>
                <a:cs typeface="Arial"/>
              </a:rPr>
              <a:t>They are most commonly put off doing so by safety concerns (54% of those needing to use public transport after 6pm but not doing so), reliability (35%) and availability (31%).</a:t>
            </a:r>
          </a:p>
          <a:p>
            <a:pPr marL="742950" lvl="1" indent="-285750">
              <a:lnSpc>
                <a:spcPct val="114000"/>
              </a:lnSpc>
              <a:spcAft>
                <a:spcPts val="600"/>
              </a:spcAft>
              <a:buFont typeface="Courier New" panose="02070309020205020404" pitchFamily="49" charset="0"/>
              <a:buChar char="o"/>
            </a:pPr>
            <a:r>
              <a:rPr lang="en-GB" sz="1400">
                <a:solidFill>
                  <a:schemeClr val="bg1"/>
                </a:solidFill>
                <a:latin typeface="Arial"/>
                <a:cs typeface="Arial"/>
              </a:rPr>
              <a:t>Cost is far less of a factor (cited by 13% of those needing to use public transport after 6pm but not doing so) </a:t>
            </a:r>
          </a:p>
        </p:txBody>
      </p:sp>
    </p:spTree>
    <p:custDataLst>
      <p:tags r:id="rId1"/>
    </p:custDataLst>
    <p:extLst>
      <p:ext uri="{BB962C8B-B14F-4D97-AF65-F5344CB8AC3E}">
        <p14:creationId xmlns:p14="http://schemas.microsoft.com/office/powerpoint/2010/main" val="1155684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65870-CEDE-8E8D-2A64-CBBE9B01007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599E1C-3D82-8C20-FA85-3AAF9F2C7E18}"/>
              </a:ext>
            </a:extLst>
          </p:cNvPr>
          <p:cNvSpPr>
            <a:spLocks noGrp="1"/>
          </p:cNvSpPr>
          <p:nvPr>
            <p:ph type="title"/>
          </p:nvPr>
        </p:nvSpPr>
        <p:spPr>
          <a:xfrm>
            <a:off x="586799" y="249698"/>
            <a:ext cx="11459792" cy="693150"/>
          </a:xfrm>
        </p:spPr>
        <p:txBody>
          <a:bodyPr>
            <a:normAutofit/>
          </a:bodyPr>
          <a:lstStyle/>
          <a:p>
            <a:r>
              <a:rPr lang="en-GB" sz="3000" dirty="0">
                <a:latin typeface="Arial" panose="020B0604020202020204" pitchFamily="34" charset="0"/>
                <a:cs typeface="Arial" panose="020B0604020202020204" pitchFamily="34" charset="0"/>
              </a:rPr>
              <a:t>Transport and the night time economy – key findings (2 of 2)</a:t>
            </a:r>
            <a:endParaRPr lang="en-US" sz="3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61C6321-711F-EC0B-0AA8-50A09A22D07F}"/>
              </a:ext>
            </a:extLst>
          </p:cNvPr>
          <p:cNvSpPr txBox="1"/>
          <p:nvPr/>
        </p:nvSpPr>
        <p:spPr>
          <a:xfrm>
            <a:off x="414618" y="942848"/>
            <a:ext cx="11017827" cy="3862596"/>
          </a:xfrm>
          <a:prstGeom prst="rect">
            <a:avLst/>
          </a:prstGeom>
          <a:noFill/>
        </p:spPr>
        <p:txBody>
          <a:bodyPr wrap="square" lIns="91440" tIns="45720" rIns="91440" bIns="45720" rtlCol="0" anchor="t">
            <a:spAutoFit/>
          </a:bodyPr>
          <a:lstStyle/>
          <a:p>
            <a:pPr>
              <a:spcAft>
                <a:spcPts val="600"/>
              </a:spcAft>
            </a:pPr>
            <a:r>
              <a:rPr lang="en-GB" sz="1600" b="1" dirty="0">
                <a:solidFill>
                  <a:schemeClr val="bg1"/>
                </a:solidFill>
                <a:latin typeface="Arial" panose="020B0604020202020204" pitchFamily="34" charset="0"/>
                <a:cs typeface="Arial" panose="020B0604020202020204" pitchFamily="34" charset="0"/>
              </a:rPr>
              <a:t>SAFETY ON PUBLIC TRANSPORT</a:t>
            </a:r>
          </a:p>
          <a:p>
            <a:pPr marL="285750" indent="-285750">
              <a:spcAft>
                <a:spcPts val="6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Around 3 in 10 (28%) respondents who use public transport after 6pm feel unsafe at some point after this time</a:t>
            </a:r>
          </a:p>
          <a:p>
            <a:pPr marL="742950" lvl="1" indent="-285750">
              <a:spcAft>
                <a:spcPts val="600"/>
              </a:spcAft>
              <a:buFont typeface="Courier New" panose="02070309020205020404" pitchFamily="49" charset="0"/>
              <a:buChar char="o"/>
            </a:pPr>
            <a:r>
              <a:rPr lang="en-GB" sz="1400" dirty="0">
                <a:solidFill>
                  <a:schemeClr val="bg1"/>
                </a:solidFill>
                <a:latin typeface="Arial" panose="020B0604020202020204" pitchFamily="34" charset="0"/>
                <a:cs typeface="Arial" panose="020B0604020202020204" pitchFamily="34" charset="0"/>
              </a:rPr>
              <a:t>Those most likely to feel unsafe include female respondents and those who are unable to save any money in the next 12 months </a:t>
            </a:r>
          </a:p>
          <a:p>
            <a:pPr marL="285750" indent="-285750">
              <a:spcAft>
                <a:spcPts val="12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Those using public transport after 6pm in the last 12 months are most likely to feel unsafe after 10pm, with two in five (38%) saying they have felt either ‘not too safe’ or ‘not safe at all’ at these times. </a:t>
            </a:r>
          </a:p>
          <a:p>
            <a:pPr>
              <a:spcAft>
                <a:spcPts val="600"/>
              </a:spcAft>
            </a:pPr>
            <a:r>
              <a:rPr lang="en-GB" sz="1600" b="1" dirty="0">
                <a:solidFill>
                  <a:schemeClr val="bg1"/>
                </a:solidFill>
                <a:latin typeface="Arial" panose="020B0604020202020204" pitchFamily="34" charset="0"/>
                <a:cs typeface="Arial" panose="020B0604020202020204" pitchFamily="34" charset="0"/>
              </a:rPr>
              <a:t>ACCESSING OPPORTUNITIES AT NIGHT</a:t>
            </a:r>
          </a:p>
          <a:p>
            <a:pPr marL="285750" indent="-285750">
              <a:spcAft>
                <a:spcPts val="6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Around a quarter (27%) of survey respondents (public transport users and non-users) say a lack of public transport at night has prevented them accessing opportunities (such as work, evening education or seeing friends) or services (such as accessing late night healthcare). </a:t>
            </a:r>
          </a:p>
          <a:p>
            <a:pPr marL="742950" lvl="1" indent="-285750">
              <a:spcAft>
                <a:spcPts val="600"/>
              </a:spcAft>
              <a:buFont typeface="Courier New" panose="02070309020205020404" pitchFamily="49" charset="0"/>
              <a:buChar char="o"/>
            </a:pPr>
            <a:r>
              <a:rPr lang="en-GB" sz="1400" dirty="0">
                <a:solidFill>
                  <a:schemeClr val="bg1"/>
                </a:solidFill>
                <a:latin typeface="Arial" panose="020B0604020202020204" pitchFamily="34" charset="0"/>
                <a:cs typeface="Arial" panose="020B0604020202020204" pitchFamily="34" charset="0"/>
              </a:rPr>
              <a:t>The proportions prevented from accessing opportunities or services is higher among public transport users (31%) and higher still among those who specifically use public transport after 6pm (42%)</a:t>
            </a:r>
          </a:p>
          <a:p>
            <a:pPr marL="742950" lvl="1" indent="-285750">
              <a:spcAft>
                <a:spcPts val="600"/>
              </a:spcAft>
              <a:buFont typeface="Courier New" panose="02070309020205020404" pitchFamily="49" charset="0"/>
              <a:buChar char="o"/>
            </a:pPr>
            <a:r>
              <a:rPr lang="en-GB" sz="1400" dirty="0">
                <a:solidFill>
                  <a:schemeClr val="bg1"/>
                </a:solidFill>
                <a:latin typeface="Arial" panose="020B0604020202020204" pitchFamily="34" charset="0"/>
                <a:cs typeface="Arial" panose="020B0604020202020204" pitchFamily="34" charset="0"/>
              </a:rPr>
              <a:t>Those aged 16-24 and in racially </a:t>
            </a:r>
            <a:r>
              <a:rPr lang="en-GB" sz="1400" dirty="0" err="1">
                <a:solidFill>
                  <a:schemeClr val="bg1"/>
                </a:solidFill>
                <a:latin typeface="Arial" panose="020B0604020202020204" pitchFamily="34" charset="0"/>
                <a:cs typeface="Arial" panose="020B0604020202020204" pitchFamily="34" charset="0"/>
              </a:rPr>
              <a:t>minoritised</a:t>
            </a:r>
            <a:r>
              <a:rPr lang="en-GB" sz="1400" dirty="0">
                <a:solidFill>
                  <a:schemeClr val="bg1"/>
                </a:solidFill>
                <a:latin typeface="Arial" panose="020B0604020202020204" pitchFamily="34" charset="0"/>
                <a:cs typeface="Arial" panose="020B0604020202020204" pitchFamily="34" charset="0"/>
              </a:rPr>
              <a:t> groups are also more likely to have been prevented from accessing opportunities or services due to a lack of public transport at night </a:t>
            </a:r>
          </a:p>
          <a:p>
            <a:pPr marL="742950" lvl="1" indent="-285750">
              <a:spcAft>
                <a:spcPts val="600"/>
              </a:spcAft>
              <a:buFont typeface="Arial" panose="020B0604020202020204" pitchFamily="34" charset="0"/>
              <a:buChar char="•"/>
            </a:pPr>
            <a:endParaRPr lang="en-GB" sz="140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685748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3756C-5684-8BD9-FDB9-095258FE4DAC}"/>
              </a:ext>
            </a:extLst>
          </p:cNvPr>
          <p:cNvSpPr>
            <a:spLocks noGrp="1"/>
          </p:cNvSpPr>
          <p:nvPr>
            <p:ph type="title"/>
          </p:nvPr>
        </p:nvSpPr>
        <p:spPr>
          <a:xfrm>
            <a:off x="236017" y="122118"/>
            <a:ext cx="11703881" cy="553998"/>
          </a:xfrm>
          <a:noFill/>
        </p:spPr>
        <p:txBody>
          <a:bodyPr vert="horz" wrap="square" lIns="0" tIns="0" rIns="0" bIns="0" rtlCol="0" anchor="ctr">
            <a:spAutoFit/>
          </a:bodyPr>
          <a:lstStyle/>
          <a:p>
            <a:pPr>
              <a:lnSpc>
                <a:spcPct val="100000"/>
              </a:lnSpc>
              <a:spcBef>
                <a:spcPts val="0"/>
              </a:spcBef>
            </a:pPr>
            <a:r>
              <a:rPr lang="en-GB" sz="1800" b="1" dirty="0">
                <a:solidFill>
                  <a:srgbClr val="5C5B5A"/>
                </a:solidFill>
                <a:latin typeface="Arial"/>
                <a:ea typeface="+mn-ea"/>
                <a:cs typeface="+mn-cs"/>
              </a:rPr>
              <a:t>Over three quarters of respondents have </a:t>
            </a:r>
            <a:r>
              <a:rPr lang="en-GB" sz="1800" b="1" dirty="0">
                <a:solidFill>
                  <a:srgbClr val="009690"/>
                </a:solidFill>
                <a:latin typeface="Arial"/>
                <a:ea typeface="+mn-ea"/>
                <a:cs typeface="+mn-cs"/>
              </a:rPr>
              <a:t>used public transport</a:t>
            </a:r>
            <a:r>
              <a:rPr lang="en-GB" sz="1800" b="1" dirty="0">
                <a:solidFill>
                  <a:srgbClr val="5C5B5A"/>
                </a:solidFill>
                <a:latin typeface="Arial"/>
                <a:ea typeface="+mn-ea"/>
                <a:cs typeface="+mn-cs"/>
              </a:rPr>
              <a:t> in the past 12 months. This includes around 1 in 3 who have used it during the daytime (before 6pm) only, and over 2 in 5 doing so after 6pm</a:t>
            </a:r>
          </a:p>
        </p:txBody>
      </p:sp>
      <p:sp>
        <p:nvSpPr>
          <p:cNvPr id="21" name="TextBox 20">
            <a:extLst>
              <a:ext uri="{FF2B5EF4-FFF2-40B4-BE49-F238E27FC236}">
                <a16:creationId xmlns:a16="http://schemas.microsoft.com/office/drawing/2014/main" id="{4F99C456-2487-B051-97E2-CB9515983BEE}"/>
              </a:ext>
              <a:ext uri="{C183D7F6-B498-43B3-948B-1728B52AA6E4}">
                <adec:decorative xmlns:adec="http://schemas.microsoft.com/office/drawing/2017/decorative" val="0"/>
              </a:ext>
            </a:extLst>
          </p:cNvPr>
          <p:cNvSpPr txBox="1"/>
          <p:nvPr/>
        </p:nvSpPr>
        <p:spPr>
          <a:xfrm>
            <a:off x="236017" y="847052"/>
            <a:ext cx="553989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Thinking about the past 12 months, do you use public transport later in the day (after 6pm)?</a:t>
            </a:r>
          </a:p>
        </p:txBody>
      </p:sp>
      <p:graphicFrame>
        <p:nvGraphicFramePr>
          <p:cNvPr id="10" name="Chart 9" descr="Pie chart showing that 77% of respondents use public transport ">
            <a:extLst>
              <a:ext uri="{FF2B5EF4-FFF2-40B4-BE49-F238E27FC236}">
                <a16:creationId xmlns:a16="http://schemas.microsoft.com/office/drawing/2014/main" id="{0B7A2617-5441-D531-A721-7940B57888B4}"/>
              </a:ext>
            </a:extLst>
          </p:cNvPr>
          <p:cNvGraphicFramePr>
            <a:graphicFrameLocks/>
          </p:cNvGraphicFramePr>
          <p:nvPr>
            <p:extLst>
              <p:ext uri="{D42A27DB-BD31-4B8C-83A1-F6EECF244321}">
                <p14:modId xmlns:p14="http://schemas.microsoft.com/office/powerpoint/2010/main" val="2835138667"/>
              </p:ext>
            </p:extLst>
          </p:nvPr>
        </p:nvGraphicFramePr>
        <p:xfrm>
          <a:off x="-277554" y="1354139"/>
          <a:ext cx="5002484" cy="389774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414CF50-9B6A-8391-2DCA-D96DEB90685B}"/>
              </a:ext>
            </a:extLst>
          </p:cNvPr>
          <p:cNvSpPr txBox="1"/>
          <p:nvPr/>
        </p:nvSpPr>
        <p:spPr>
          <a:xfrm>
            <a:off x="1619367" y="2413337"/>
            <a:ext cx="1483956" cy="1015663"/>
          </a:xfrm>
          <a:prstGeom prst="rect">
            <a:avLst/>
          </a:prstGeom>
          <a:noFill/>
        </p:spPr>
        <p:txBody>
          <a:bodyPr wrap="square" rtlCol="0">
            <a:spAutoFit/>
          </a:bodyPr>
          <a:lstStyle/>
          <a:p>
            <a:pPr algn="ctr"/>
            <a:r>
              <a:rPr lang="en-GB" sz="3200" b="1">
                <a:solidFill>
                  <a:srgbClr val="5C5B5A"/>
                </a:solidFill>
                <a:latin typeface="Arial"/>
              </a:rPr>
              <a:t>77%</a:t>
            </a:r>
          </a:p>
          <a:p>
            <a:pPr algn="ctr"/>
            <a:r>
              <a:rPr lang="en-GB" sz="1400" b="1">
                <a:solidFill>
                  <a:srgbClr val="5C5B5A"/>
                </a:solidFill>
                <a:latin typeface="Arial"/>
              </a:rPr>
              <a:t>use public transport</a:t>
            </a:r>
          </a:p>
        </p:txBody>
      </p:sp>
      <p:cxnSp>
        <p:nvCxnSpPr>
          <p:cNvPr id="8" name="Connector: Elbow 7">
            <a:extLst>
              <a:ext uri="{FF2B5EF4-FFF2-40B4-BE49-F238E27FC236}">
                <a16:creationId xmlns:a16="http://schemas.microsoft.com/office/drawing/2014/main" id="{39D44B1C-2D4E-4CCD-D479-27A9B096A9BF}"/>
              </a:ext>
              <a:ext uri="{C183D7F6-B498-43B3-948B-1728B52AA6E4}">
                <adec:decorative xmlns:adec="http://schemas.microsoft.com/office/drawing/2017/decorative" val="1"/>
              </a:ext>
            </a:extLst>
          </p:cNvPr>
          <p:cNvCxnSpPr>
            <a:cxnSpLocks/>
          </p:cNvCxnSpPr>
          <p:nvPr/>
        </p:nvCxnSpPr>
        <p:spPr>
          <a:xfrm flipV="1">
            <a:off x="3708400" y="1506539"/>
            <a:ext cx="2610331" cy="1056550"/>
          </a:xfrm>
          <a:prstGeom prst="bentConnector3">
            <a:avLst/>
          </a:prstGeom>
          <a:ln w="3810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3" name="Connector: Elbow 2">
            <a:extLst>
              <a:ext uri="{FF2B5EF4-FFF2-40B4-BE49-F238E27FC236}">
                <a16:creationId xmlns:a16="http://schemas.microsoft.com/office/drawing/2014/main" id="{509FA5F4-D9E7-F429-1E23-EBC25177AD6E}"/>
              </a:ext>
              <a:ext uri="{C183D7F6-B498-43B3-948B-1728B52AA6E4}">
                <adec:decorative xmlns:adec="http://schemas.microsoft.com/office/drawing/2017/decorative" val="1"/>
              </a:ext>
            </a:extLst>
          </p:cNvPr>
          <p:cNvCxnSpPr>
            <a:cxnSpLocks/>
          </p:cNvCxnSpPr>
          <p:nvPr/>
        </p:nvCxnSpPr>
        <p:spPr>
          <a:xfrm>
            <a:off x="2972328" y="4322723"/>
            <a:ext cx="3266102" cy="445830"/>
          </a:xfrm>
          <a:prstGeom prst="bentConnector3">
            <a:avLst/>
          </a:prstGeom>
          <a:ln w="38100">
            <a:solidFill>
              <a:srgbClr val="9DC3E6"/>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30">
            <a:extLst>
              <a:ext uri="{FF2B5EF4-FFF2-40B4-BE49-F238E27FC236}">
                <a16:creationId xmlns:a16="http://schemas.microsoft.com/office/drawing/2014/main" id="{7EC623B1-CE3A-CBAD-D95C-B6EDC994CCF8}"/>
              </a:ext>
            </a:extLst>
          </p:cNvPr>
          <p:cNvSpPr txBox="1">
            <a:spLocks/>
          </p:cNvSpPr>
          <p:nvPr/>
        </p:nvSpPr>
        <p:spPr>
          <a:xfrm>
            <a:off x="6318731" y="1118520"/>
            <a:ext cx="4903058"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GB" sz="1200" b="1">
                <a:solidFill>
                  <a:srgbClr val="5C5B5A"/>
                </a:solidFill>
                <a:latin typeface="Arial" panose="020B0604020202020204" pitchFamily="34" charset="0"/>
                <a:cs typeface="Arial" panose="020B0604020202020204" pitchFamily="34" charset="0"/>
              </a:rPr>
              <a:t>Those </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more likely to use public transport after 6pm compared to the GM average (42%) </a:t>
            </a:r>
          </a:p>
        </p:txBody>
      </p:sp>
      <p:sp>
        <p:nvSpPr>
          <p:cNvPr id="7" name="Content Placeholder 32">
            <a:extLst>
              <a:ext uri="{FF2B5EF4-FFF2-40B4-BE49-F238E27FC236}">
                <a16:creationId xmlns:a16="http://schemas.microsoft.com/office/drawing/2014/main" id="{0D0B044C-12A6-73D7-D288-6D2DD92C5C5D}"/>
              </a:ext>
            </a:extLst>
          </p:cNvPr>
          <p:cNvSpPr txBox="1">
            <a:spLocks/>
          </p:cNvSpPr>
          <p:nvPr/>
        </p:nvSpPr>
        <p:spPr>
          <a:xfrm>
            <a:off x="6318731" y="1589758"/>
            <a:ext cx="4903059" cy="1839242"/>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16-24 (63%) and those aged 25-44 (51%)</a:t>
            </a:r>
          </a:p>
          <a:p>
            <a:pPr marL="171450" indent="-171450">
              <a:lnSpc>
                <a:spcPct val="100000"/>
              </a:lnSpc>
              <a:spcBef>
                <a:spcPts val="0"/>
              </a:spcBef>
              <a:spcAft>
                <a:spcPts val="4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whose first language is not English (59%)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in racially minoritised communities (58%)</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t>
            </a:r>
            <a:r>
              <a:rPr lang="en-GB" sz="1200">
                <a:solidFill>
                  <a:srgbClr val="5C5B5A"/>
                </a:solidFill>
                <a:latin typeface="Arial" panose="020B0604020202020204" pitchFamily="34" charset="0"/>
                <a:cs typeface="Arial" panose="020B0604020202020204" pitchFamily="34" charset="0"/>
              </a:rPr>
              <a:t>in a full time paid job (53%)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renting their home (52%), specifically private renters (62%)</a:t>
            </a:r>
          </a:p>
        </p:txBody>
      </p:sp>
      <p:sp>
        <p:nvSpPr>
          <p:cNvPr id="13" name="Text Placeholder 30">
            <a:extLst>
              <a:ext uri="{FF2B5EF4-FFF2-40B4-BE49-F238E27FC236}">
                <a16:creationId xmlns:a16="http://schemas.microsoft.com/office/drawing/2014/main" id="{89C1DE74-9EB0-6B48-3F64-8A7188E06A62}"/>
              </a:ext>
            </a:extLst>
          </p:cNvPr>
          <p:cNvSpPr txBox="1">
            <a:spLocks/>
          </p:cNvSpPr>
          <p:nvPr/>
        </p:nvSpPr>
        <p:spPr>
          <a:xfrm>
            <a:off x="6318731" y="3620616"/>
            <a:ext cx="4903058"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GB" sz="1200" b="1">
                <a:solidFill>
                  <a:srgbClr val="5C5B5A"/>
                </a:solidFill>
                <a:latin typeface="Arial" panose="020B0604020202020204" pitchFamily="34" charset="0"/>
                <a:cs typeface="Arial" panose="020B0604020202020204" pitchFamily="34" charset="0"/>
              </a:rPr>
              <a:t>Those</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more likely to use public transport, but not after 6pm compared to the GM average (35%) </a:t>
            </a:r>
          </a:p>
        </p:txBody>
      </p:sp>
      <p:sp>
        <p:nvSpPr>
          <p:cNvPr id="12" name="Content Placeholder 32">
            <a:extLst>
              <a:ext uri="{FF2B5EF4-FFF2-40B4-BE49-F238E27FC236}">
                <a16:creationId xmlns:a16="http://schemas.microsoft.com/office/drawing/2014/main" id="{BD525E72-A7FD-FFA2-F195-53A8C7FCC387}"/>
              </a:ext>
            </a:extLst>
          </p:cNvPr>
          <p:cNvSpPr txBox="1">
            <a:spLocks/>
          </p:cNvSpPr>
          <p:nvPr/>
        </p:nvSpPr>
        <p:spPr>
          <a:xfrm>
            <a:off x="6318731" y="4091854"/>
            <a:ext cx="4903059" cy="1839242"/>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Retired respondents (53%)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t>
            </a:r>
            <a:r>
              <a:rPr lang="en-GB" sz="1200">
                <a:solidFill>
                  <a:srgbClr val="5C5B5A"/>
                </a:solidFill>
                <a:latin typeface="Arial" panose="020B0604020202020204" pitchFamily="34" charset="0"/>
                <a:cs typeface="Arial" panose="020B0604020202020204" pitchFamily="34" charset="0"/>
              </a:rPr>
              <a:t>aged 65+ (52%)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British respondents (38%)</a:t>
            </a:r>
          </a:p>
          <a:p>
            <a:pPr marL="0" marR="0" lvl="0" indent="0" algn="l" defTabSz="914400" rtl="0" eaLnBrk="1" fontAlgn="auto" latinLnBrk="0" hangingPunct="1">
              <a:lnSpc>
                <a:spcPct val="100000"/>
              </a:lnSpc>
              <a:spcBef>
                <a:spcPts val="0"/>
              </a:spcBef>
              <a:spcAft>
                <a:spcPts val="400"/>
              </a:spcAft>
              <a:buClrTx/>
              <a:buSz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a:t>
            </a:r>
            <a:r>
              <a:rPr lang="en-GB" sz="1200">
                <a:solidFill>
                  <a:srgbClr val="5C5B5A"/>
                </a:solidFill>
                <a:latin typeface="Arial" panose="020B0604020202020204" pitchFamily="34" charset="0"/>
                <a:cs typeface="Arial" panose="020B0604020202020204" pitchFamily="34" charset="0"/>
              </a:rPr>
              <a:t>own their house outright (46%)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experienced very low levels of anxiety (41%)</a:t>
            </a:r>
          </a:p>
        </p:txBody>
      </p:sp>
      <p:sp>
        <p:nvSpPr>
          <p:cNvPr id="15" name="Footer Placeholder 4">
            <a:extLst>
              <a:ext uri="{FF2B5EF4-FFF2-40B4-BE49-F238E27FC236}">
                <a16:creationId xmlns:a16="http://schemas.microsoft.com/office/drawing/2014/main" id="{A028C006-19BF-B21D-B6E0-DF9117F75B05}"/>
              </a:ext>
            </a:extLst>
          </p:cNvPr>
          <p:cNvSpPr txBox="1">
            <a:spLocks/>
          </p:cNvSpPr>
          <p:nvPr/>
        </p:nvSpPr>
        <p:spPr>
          <a:xfrm>
            <a:off x="268777" y="6349445"/>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NE1. Thinking about the past 12 months, do you use public transport later in the day (after 6pm)? Base: S11, 1201 (all online respondents). NE2. Do you use public transport at all? Base: S11, 738 (Those who do not use public transport after 6pm)</a:t>
            </a:r>
            <a:endParaRPr lang="en-GB" sz="1000">
              <a:solidFill>
                <a:srgbClr val="FFFFFF">
                  <a:lumMod val="50000"/>
                </a:srgbClr>
              </a:solidFill>
              <a:latin typeface="Arial"/>
              <a:cs typeface="Arial" panose="020B0604020202020204" pitchFamily="34" charset="0"/>
            </a:endParaRPr>
          </a:p>
        </p:txBody>
      </p:sp>
    </p:spTree>
    <p:custDataLst>
      <p:tags r:id="rId1"/>
    </p:custDataLst>
    <p:extLst>
      <p:ext uri="{BB962C8B-B14F-4D97-AF65-F5344CB8AC3E}">
        <p14:creationId xmlns:p14="http://schemas.microsoft.com/office/powerpoint/2010/main" val="3005116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D43B8-ED4C-15BB-953E-1A9735BE566D}"/>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0D6B4E69-B458-E3BE-2477-8152EAFA98C5}"/>
              </a:ext>
            </a:extLst>
          </p:cNvPr>
          <p:cNvSpPr>
            <a:spLocks noGrp="1"/>
          </p:cNvSpPr>
          <p:nvPr>
            <p:ph type="title"/>
          </p:nvPr>
        </p:nvSpPr>
        <p:spPr>
          <a:xfrm>
            <a:off x="222780" y="176992"/>
            <a:ext cx="11746439" cy="553998"/>
          </a:xfrm>
          <a:noFill/>
        </p:spPr>
        <p:txBody>
          <a:bodyPr vert="horz" wrap="square" lIns="0" tIns="0" rIns="0" bIns="0" rtlCol="0" anchor="ctr">
            <a:spAutoFit/>
          </a:bodyPr>
          <a:lstStyle/>
          <a:p>
            <a:pPr>
              <a:lnSpc>
                <a:spcPct val="100000"/>
              </a:lnSpc>
              <a:spcBef>
                <a:spcPts val="0"/>
              </a:spcBef>
            </a:pPr>
            <a:r>
              <a:rPr lang="en-GB" sz="1800" b="1" dirty="0">
                <a:solidFill>
                  <a:srgbClr val="5C5B5A"/>
                </a:solidFill>
                <a:latin typeface="Arial"/>
                <a:ea typeface="+mn-ea"/>
                <a:cs typeface="+mn-cs"/>
              </a:rPr>
              <a:t>Of those who have used public transport after 6pm in the past 12 months, 74% have </a:t>
            </a:r>
            <a:r>
              <a:rPr lang="en-GB" sz="1800" b="1" dirty="0">
                <a:solidFill>
                  <a:srgbClr val="009690"/>
                </a:solidFill>
                <a:latin typeface="Arial"/>
                <a:ea typeface="+mn-ea"/>
                <a:cs typeface="+mn-cs"/>
              </a:rPr>
              <a:t>used it between 6-8pm</a:t>
            </a:r>
            <a:r>
              <a:rPr lang="en-GB" sz="1800" b="1" dirty="0">
                <a:solidFill>
                  <a:srgbClr val="5C5B5A"/>
                </a:solidFill>
                <a:latin typeface="Arial"/>
                <a:ea typeface="+mn-ea"/>
                <a:cs typeface="+mn-cs"/>
              </a:rPr>
              <a:t>. 2 in 5 (40%) of those who have used public transport after 6pm </a:t>
            </a:r>
            <a:r>
              <a:rPr lang="en-GB" sz="1800" b="1" dirty="0">
                <a:solidFill>
                  <a:srgbClr val="009690"/>
                </a:solidFill>
                <a:latin typeface="Arial"/>
                <a:ea typeface="+mn-ea"/>
                <a:cs typeface="+mn-cs"/>
              </a:rPr>
              <a:t>use it more than once a week</a:t>
            </a:r>
            <a:endParaRPr lang="en-GB" sz="1800" b="1" dirty="0">
              <a:solidFill>
                <a:srgbClr val="5C5B5A"/>
              </a:solidFill>
              <a:latin typeface="Arial"/>
              <a:ea typeface="+mn-ea"/>
              <a:cs typeface="+mn-cs"/>
            </a:endParaRPr>
          </a:p>
        </p:txBody>
      </p:sp>
      <p:sp>
        <p:nvSpPr>
          <p:cNvPr id="4" name="TextBox 3">
            <a:extLst>
              <a:ext uri="{FF2B5EF4-FFF2-40B4-BE49-F238E27FC236}">
                <a16:creationId xmlns:a16="http://schemas.microsoft.com/office/drawing/2014/main" id="{E9D167B7-A4D2-38F2-C4E7-A7A466E8421D}"/>
              </a:ext>
              <a:ext uri="{C183D7F6-B498-43B3-948B-1728B52AA6E4}">
                <adec:decorative xmlns:adec="http://schemas.microsoft.com/office/drawing/2017/decorative" val="0"/>
              </a:ext>
            </a:extLst>
          </p:cNvPr>
          <p:cNvSpPr txBox="1"/>
          <p:nvPr/>
        </p:nvSpPr>
        <p:spPr>
          <a:xfrm>
            <a:off x="465232" y="1139760"/>
            <a:ext cx="553989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What do you use public transport after 6pm for?</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3" name="Chart 2" descr="Bar chart showing those who use public transport after 6pm do so for leisrue (66%) and to get home from work (34%).">
            <a:extLst>
              <a:ext uri="{FF2B5EF4-FFF2-40B4-BE49-F238E27FC236}">
                <a16:creationId xmlns:a16="http://schemas.microsoft.com/office/drawing/2014/main" id="{15597DD9-93C0-E91C-8213-8F9817621A36}"/>
              </a:ext>
            </a:extLst>
          </p:cNvPr>
          <p:cNvGraphicFramePr/>
          <p:nvPr>
            <p:extLst>
              <p:ext uri="{D42A27DB-BD31-4B8C-83A1-F6EECF244321}">
                <p14:modId xmlns:p14="http://schemas.microsoft.com/office/powerpoint/2010/main" val="3365539872"/>
              </p:ext>
            </p:extLst>
          </p:nvPr>
        </p:nvGraphicFramePr>
        <p:xfrm>
          <a:off x="657242" y="1444532"/>
          <a:ext cx="5296765" cy="209964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7C0F0FCF-B960-F970-B3B4-96F2995EE549}"/>
              </a:ext>
              <a:ext uri="{C183D7F6-B498-43B3-948B-1728B52AA6E4}">
                <adec:decorative xmlns:adec="http://schemas.microsoft.com/office/drawing/2017/decorative" val="0"/>
              </a:ext>
            </a:extLst>
          </p:cNvPr>
          <p:cNvSpPr txBox="1"/>
          <p:nvPr/>
        </p:nvSpPr>
        <p:spPr>
          <a:xfrm>
            <a:off x="556103" y="3697586"/>
            <a:ext cx="553989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Thinking about the past 12 months, at what times have you used public transport after 6pm</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graphicFrame>
        <p:nvGraphicFramePr>
          <p:cNvPr id="2" name="Chart 1" descr="Bar chart showing 74% use public transport between 6-8pm. 59% use between 8-10pm. ">
            <a:extLst>
              <a:ext uri="{FF2B5EF4-FFF2-40B4-BE49-F238E27FC236}">
                <a16:creationId xmlns:a16="http://schemas.microsoft.com/office/drawing/2014/main" id="{2E3EE902-80AA-5056-989A-849C21C8FA85}"/>
              </a:ext>
            </a:extLst>
          </p:cNvPr>
          <p:cNvGraphicFramePr/>
          <p:nvPr>
            <p:extLst>
              <p:ext uri="{D42A27DB-BD31-4B8C-83A1-F6EECF244321}">
                <p14:modId xmlns:p14="http://schemas.microsoft.com/office/powerpoint/2010/main" val="332167831"/>
              </p:ext>
            </p:extLst>
          </p:nvPr>
        </p:nvGraphicFramePr>
        <p:xfrm>
          <a:off x="316876" y="4253023"/>
          <a:ext cx="5296765" cy="1840656"/>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9773B790-F3FB-A94A-D5B2-418223C0E340}"/>
              </a:ext>
              <a:ext uri="{C183D7F6-B498-43B3-948B-1728B52AA6E4}">
                <adec:decorative xmlns:adec="http://schemas.microsoft.com/office/drawing/2017/decorative" val="0"/>
              </a:ext>
            </a:extLst>
          </p:cNvPr>
          <p:cNvSpPr txBox="1"/>
          <p:nvPr/>
        </p:nvSpPr>
        <p:spPr>
          <a:xfrm>
            <a:off x="6315969" y="1013645"/>
            <a:ext cx="553989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In the past 12 months, how often have you used public transport after 6pm?</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pSp>
        <p:nvGrpSpPr>
          <p:cNvPr id="8" name="Group 7" descr="Stacked bar chart showing 40% use public transport after 6pm more than once a week. ">
            <a:extLst>
              <a:ext uri="{FF2B5EF4-FFF2-40B4-BE49-F238E27FC236}">
                <a16:creationId xmlns:a16="http://schemas.microsoft.com/office/drawing/2014/main" id="{D55AC44E-0695-D99C-E7F1-E14E7C83189B}"/>
              </a:ext>
            </a:extLst>
          </p:cNvPr>
          <p:cNvGrpSpPr/>
          <p:nvPr/>
        </p:nvGrpSpPr>
        <p:grpSpPr>
          <a:xfrm>
            <a:off x="5909813" y="853371"/>
            <a:ext cx="5624945" cy="4609329"/>
            <a:chOff x="5909813" y="1001976"/>
            <a:chExt cx="5624945" cy="4609329"/>
          </a:xfrm>
        </p:grpSpPr>
        <p:graphicFrame>
          <p:nvGraphicFramePr>
            <p:cNvPr id="10" name="Chart 9">
              <a:extLst>
                <a:ext uri="{FF2B5EF4-FFF2-40B4-BE49-F238E27FC236}">
                  <a16:creationId xmlns:a16="http://schemas.microsoft.com/office/drawing/2014/main" id="{7307F486-B4D2-F417-F08D-5CFF1976E9BF}"/>
                </a:ext>
              </a:extLst>
            </p:cNvPr>
            <p:cNvGraphicFramePr/>
            <p:nvPr/>
          </p:nvGraphicFramePr>
          <p:xfrm>
            <a:off x="5909813" y="1001976"/>
            <a:ext cx="5624945" cy="4609329"/>
          </p:xfrm>
          <a:graphic>
            <a:graphicData uri="http://schemas.openxmlformats.org/drawingml/2006/chart">
              <c:chart xmlns:c="http://schemas.openxmlformats.org/drawingml/2006/chart" xmlns:r="http://schemas.openxmlformats.org/officeDocument/2006/relationships" r:id="rId6"/>
            </a:graphicData>
          </a:graphic>
        </p:graphicFrame>
        <p:sp>
          <p:nvSpPr>
            <p:cNvPr id="5" name="Right Brace 4">
              <a:extLst>
                <a:ext uri="{FF2B5EF4-FFF2-40B4-BE49-F238E27FC236}">
                  <a16:creationId xmlns:a16="http://schemas.microsoft.com/office/drawing/2014/main" id="{E7A75DAB-3EAA-F827-4DEC-AF768E7EF7D2}"/>
                </a:ext>
              </a:extLst>
            </p:cNvPr>
            <p:cNvSpPr/>
            <p:nvPr/>
          </p:nvSpPr>
          <p:spPr>
            <a:xfrm>
              <a:off x="9770001" y="1692524"/>
              <a:ext cx="237745" cy="131673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8320992B-79EB-9C3C-596D-A00EEF9A2CB1}"/>
                </a:ext>
                <a:ext uri="{C183D7F6-B498-43B3-948B-1728B52AA6E4}">
                  <adec:decorative xmlns:adec="http://schemas.microsoft.com/office/drawing/2017/decorative" val="1"/>
                </a:ext>
              </a:extLst>
            </p:cNvPr>
            <p:cNvSpPr txBox="1"/>
            <p:nvPr/>
          </p:nvSpPr>
          <p:spPr>
            <a:xfrm>
              <a:off x="9888873" y="2254671"/>
              <a:ext cx="952397" cy="76944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srgbClr val="5C5B5A"/>
                  </a:solidFill>
                  <a:effectLst/>
                  <a:uLnTx/>
                  <a:uFillTx/>
                  <a:latin typeface="Arial"/>
                  <a:ea typeface="+mn-ea"/>
                  <a:cs typeface="+mn-cs"/>
                </a:rPr>
                <a:t>Use more than once a week</a:t>
              </a:r>
            </a:p>
          </p:txBody>
        </p:sp>
      </p:grpSp>
      <p:sp>
        <p:nvSpPr>
          <p:cNvPr id="11" name="Text Placeholder 30">
            <a:extLst>
              <a:ext uri="{FF2B5EF4-FFF2-40B4-BE49-F238E27FC236}">
                <a16:creationId xmlns:a16="http://schemas.microsoft.com/office/drawing/2014/main" id="{354742EB-2226-66A6-E46A-3CF999A5123D}"/>
              </a:ext>
            </a:extLst>
          </p:cNvPr>
          <p:cNvSpPr txBox="1">
            <a:spLocks/>
          </p:cNvSpPr>
          <p:nvPr/>
        </p:nvSpPr>
        <p:spPr>
          <a:xfrm>
            <a:off x="6502157" y="4991462"/>
            <a:ext cx="4903058" cy="430887"/>
          </a:xfrm>
          <a:prstGeom prst="rect">
            <a:avLst/>
          </a:prstGeom>
          <a:solidFill>
            <a:schemeClr val="bg2">
              <a:lumMod val="90000"/>
              <a:alpha val="21000"/>
            </a:schemeClr>
          </a:solidFill>
          <a:ln>
            <a:solidFill>
              <a:srgbClr val="5C5B5A"/>
            </a:solidFill>
          </a:ln>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GB" sz="1200" b="1">
                <a:solidFill>
                  <a:srgbClr val="5C5B5A"/>
                </a:solidFill>
                <a:latin typeface="Arial" panose="020B0604020202020204" pitchFamily="34" charset="0"/>
                <a:cs typeface="Arial" panose="020B0604020202020204" pitchFamily="34" charset="0"/>
              </a:rPr>
              <a:t>Those</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more likely to use public transport more than once a week after 6pm vs. GM average (40%, n=198)</a:t>
            </a:r>
          </a:p>
        </p:txBody>
      </p:sp>
      <p:sp>
        <p:nvSpPr>
          <p:cNvPr id="9" name="Content Placeholder 32">
            <a:extLst>
              <a:ext uri="{FF2B5EF4-FFF2-40B4-BE49-F238E27FC236}">
                <a16:creationId xmlns:a16="http://schemas.microsoft.com/office/drawing/2014/main" id="{D089CBAE-C6D0-CA87-4B34-BDDCD8A1F717}"/>
              </a:ext>
            </a:extLst>
          </p:cNvPr>
          <p:cNvSpPr txBox="1">
            <a:spLocks/>
          </p:cNvSpPr>
          <p:nvPr/>
        </p:nvSpPr>
        <p:spPr>
          <a:xfrm>
            <a:off x="6502157" y="5424828"/>
            <a:ext cx="4903059" cy="802236"/>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aged 16-24 (63%)</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from within racially minoritised communities (52%) </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Male respondents (47%)</a:t>
            </a:r>
          </a:p>
        </p:txBody>
      </p:sp>
      <p:sp>
        <p:nvSpPr>
          <p:cNvPr id="14" name="Footer Placeholder 4">
            <a:extLst>
              <a:ext uri="{FF2B5EF4-FFF2-40B4-BE49-F238E27FC236}">
                <a16:creationId xmlns:a16="http://schemas.microsoft.com/office/drawing/2014/main" id="{298A2030-B847-621C-E60D-062D79EB0D10}"/>
              </a:ext>
            </a:extLst>
          </p:cNvPr>
          <p:cNvSpPr txBox="1">
            <a:spLocks/>
          </p:cNvSpPr>
          <p:nvPr/>
        </p:nvSpPr>
        <p:spPr>
          <a:xfrm>
            <a:off x="137135" y="6342779"/>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NE6. What do you use public transport after 6pm for? Thinking about the past 12 months, at what times have you used public transport after 6pm? Base: S11, 448 (Those who use public transport after 6pm). NE5. In the past 12 months, how often have you used public transport after 6pm? </a:t>
            </a:r>
            <a:r>
              <a:rPr lang="en-GB" sz="1000">
                <a:solidFill>
                  <a:srgbClr val="FFFFFF">
                    <a:lumMod val="50000"/>
                  </a:srgbClr>
                </a:solidFill>
                <a:latin typeface="Arial"/>
                <a:cs typeface="Arial" panose="020B0604020202020204" pitchFamily="34" charset="0"/>
              </a:rPr>
              <a:t>Base: S11, 448 (Those who use public transport after 6pm)</a:t>
            </a:r>
          </a:p>
        </p:txBody>
      </p:sp>
    </p:spTree>
    <p:custDataLst>
      <p:tags r:id="rId1"/>
    </p:custDataLst>
    <p:extLst>
      <p:ext uri="{BB962C8B-B14F-4D97-AF65-F5344CB8AC3E}">
        <p14:creationId xmlns:p14="http://schemas.microsoft.com/office/powerpoint/2010/main" val="414566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B8C16415-0FC5-44DD-92D2-B3F7153D4D3F}"/>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Methodology</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785091" y="586811"/>
            <a:ext cx="10547928" cy="4499539"/>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Between February 2022 and </a:t>
            </a:r>
            <a:r>
              <a:rPr lang="en-GB" sz="1400" dirty="0">
                <a:latin typeface="Arial" panose="020B0604020202020204"/>
              </a:rPr>
              <a:t>February 2024</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BMG Research has undertaken </a:t>
            </a:r>
            <a:r>
              <a:rPr lang="en-GB" sz="1400" dirty="0">
                <a:latin typeface="Arial" panose="020B0604020202020204"/>
              </a:rPr>
              <a:t>eleven surveys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each comprising circa 1,500 residents from across Greater Manchester. Each sample has included around:</a:t>
            </a:r>
          </a:p>
          <a:p>
            <a:pPr lvl="1">
              <a:lnSpc>
                <a:spcPct val="100000"/>
              </a:lnSpc>
              <a:spcBef>
                <a:spcPts val="0"/>
              </a:spcBef>
              <a:spcAft>
                <a:spcPts val="600"/>
              </a:spcAft>
              <a:defRPr/>
            </a:pPr>
            <a:r>
              <a:rPr lang="en-GB" sz="1400" dirty="0">
                <a:latin typeface="Arial" panose="020B0604020202020204"/>
              </a:rPr>
              <a:t>750 online panel respondents </a:t>
            </a:r>
            <a:endParaRPr lang="en-GB" sz="1400" dirty="0">
              <a:latin typeface="Arial" panose="020B0604020202020204"/>
              <a:cs typeface="Arial"/>
            </a:endParaRPr>
          </a:p>
          <a:p>
            <a:pPr lvl="1">
              <a:lnSpc>
                <a:spcPct val="100000"/>
              </a:lnSpc>
              <a:spcBef>
                <a:spcPts val="0"/>
              </a:spcBef>
              <a:spcAft>
                <a:spcPts val="600"/>
              </a:spcAft>
              <a:defRPr/>
            </a:pPr>
            <a:r>
              <a:rPr lang="en-GB" sz="1400" dirty="0">
                <a:latin typeface="Arial" panose="020B0604020202020204"/>
              </a:rPr>
              <a:t>250 telephone respondents, and </a:t>
            </a:r>
            <a:endParaRPr lang="en-GB" sz="1400" dirty="0">
              <a:latin typeface="Arial" panose="020B0604020202020204"/>
              <a:cs typeface="Arial"/>
            </a:endParaRPr>
          </a:p>
          <a:p>
            <a:pPr lvl="1">
              <a:lnSpc>
                <a:spcPct val="100000"/>
              </a:lnSpc>
              <a:spcBef>
                <a:spcPts val="0"/>
              </a:spcBef>
              <a:spcAft>
                <a:spcPts val="600"/>
              </a:spcAft>
              <a:defRPr/>
            </a:pPr>
            <a:r>
              <a:rPr lang="en-GB" sz="1400" dirty="0">
                <a:latin typeface="Arial" panose="020B0604020202020204"/>
              </a:rPr>
              <a:t>500 online ‘river sampled’ respondents (those who responded to adverts, offers and invitations to take part in the surveys) </a:t>
            </a:r>
            <a:endParaRPr lang="en-GB" sz="1400" dirty="0">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This mix of majority online sampling with a smaller telephone element was selected so that a representative and robust sample of Greater Manchester residents could be regularly sourced within available time and budget.</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The telephone element was included so that those without internet access could take part in the survey. This was particularly important for the questions on digital inclusion. However, readers should be aware that insights based on the telephone-only data are less robust because of the smaller base size; we have sought to overcome this by merging findings from multiple consecutive surveys.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Each survey is designed to take 15 minutes on average for respondents to complete; however, due to the emotive nature of some topics covered, interviews by telephone tend to take longer than this.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Quotas are set to ensure the sample broadly reflects the profile of Greater Manchester’s population by gender, age, ethnicity and disability, with further consideration </a:t>
            </a:r>
            <a:r>
              <a:rPr lang="en-GB" sz="1400" dirty="0">
                <a:latin typeface="Arial" panose="020B0604020202020204"/>
              </a:rPr>
              <a:t>of wider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protected and key characteristics.</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Weights have been applied to the data gathered to ensure the sample matches the population profile by age, gender, ethnicity</a:t>
            </a:r>
            <a:r>
              <a:rPr lang="en-GB" sz="1400" dirty="0">
                <a:latin typeface="Arial" panose="020B0604020202020204"/>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disability and locality, and to ensure consistency between individual surveys.</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511910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033DB-37A6-D0AF-25C5-7A431167F3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E200A1-B3A0-319F-AD20-A5F81DE617D6}"/>
              </a:ext>
            </a:extLst>
          </p:cNvPr>
          <p:cNvSpPr>
            <a:spLocks noGrp="1"/>
          </p:cNvSpPr>
          <p:nvPr>
            <p:ph type="title"/>
          </p:nvPr>
        </p:nvSpPr>
        <p:spPr>
          <a:xfrm>
            <a:off x="391548" y="126962"/>
            <a:ext cx="11420238" cy="553998"/>
          </a:xfrm>
          <a:noFill/>
        </p:spPr>
        <p:txBody>
          <a:bodyPr vert="horz" wrap="square" lIns="0" tIns="0" rIns="0" bIns="0" rtlCol="0" anchor="ctr">
            <a:spAutoFit/>
          </a:bodyPr>
          <a:lstStyle/>
          <a:p>
            <a:pPr>
              <a:lnSpc>
                <a:spcPct val="100000"/>
              </a:lnSpc>
              <a:spcBef>
                <a:spcPts val="0"/>
              </a:spcBef>
            </a:pPr>
            <a:r>
              <a:rPr lang="en-GB" sz="1800" b="1" dirty="0">
                <a:solidFill>
                  <a:schemeClr val="tx1">
                    <a:lumMod val="65000"/>
                    <a:lumOff val="35000"/>
                  </a:schemeClr>
                </a:solidFill>
                <a:latin typeface="Arial"/>
                <a:ea typeface="+mn-ea"/>
                <a:cs typeface="+mn-cs"/>
              </a:rPr>
              <a:t>Excluding those who do not need to use public transport, the </a:t>
            </a:r>
            <a:r>
              <a:rPr lang="en-GB" sz="1800" b="1" dirty="0">
                <a:solidFill>
                  <a:srgbClr val="009690"/>
                </a:solidFill>
                <a:latin typeface="Arial"/>
                <a:ea typeface="+mn-ea"/>
                <a:cs typeface="+mn-cs"/>
              </a:rPr>
              <a:t>main reason for not using public transport later in the day are concerns for safety</a:t>
            </a:r>
            <a:endParaRPr lang="en-GB" sz="1800" b="1" dirty="0">
              <a:solidFill>
                <a:srgbClr val="5C5B5A"/>
              </a:solidFill>
              <a:latin typeface="Arial"/>
              <a:ea typeface="+mn-ea"/>
              <a:cs typeface="+mn-cs"/>
            </a:endParaRPr>
          </a:p>
        </p:txBody>
      </p:sp>
      <p:sp>
        <p:nvSpPr>
          <p:cNvPr id="7" name="TextBox 6">
            <a:extLst>
              <a:ext uri="{FF2B5EF4-FFF2-40B4-BE49-F238E27FC236}">
                <a16:creationId xmlns:a16="http://schemas.microsoft.com/office/drawing/2014/main" id="{591CF3F2-CF49-7E14-4F2F-0E069A5ADA35}"/>
              </a:ext>
              <a:ext uri="{C183D7F6-B498-43B3-948B-1728B52AA6E4}">
                <adec:decorative xmlns:adec="http://schemas.microsoft.com/office/drawing/2017/decorative" val="0"/>
              </a:ext>
            </a:extLst>
          </p:cNvPr>
          <p:cNvSpPr txBox="1"/>
          <p:nvPr/>
        </p:nvSpPr>
        <p:spPr>
          <a:xfrm>
            <a:off x="418844" y="918085"/>
            <a:ext cx="4513260" cy="738664"/>
          </a:xfrm>
          <a:prstGeom prst="rect">
            <a:avLst/>
          </a:prstGeom>
          <a:noFill/>
        </p:spPr>
        <p:txBody>
          <a:bodyPr wrap="square" lIns="0" tIns="0" rIns="0" bIns="0" rtlCol="0" anchor="t">
            <a:spAutoFit/>
          </a:bodyPr>
          <a:lstStyle/>
          <a:p>
            <a:pPr algn="ctr">
              <a:defRPr/>
            </a:pPr>
            <a:r>
              <a:rPr lang="en-GB" sz="1600" b="1" dirty="0">
                <a:solidFill>
                  <a:srgbClr val="5C5B5A"/>
                </a:solidFill>
                <a:latin typeface="Arial"/>
              </a:rPr>
              <a:t>Over half (57%) of respondents who only use public transport before 6pm do not need to use it later in the day... </a:t>
            </a:r>
            <a:endParaRPr lang="en-GB" sz="1600" b="1" i="0" u="none" strike="noStrike" kern="1200" cap="none" spc="0" normalizeH="0" baseline="0" noProof="0" dirty="0">
              <a:ln>
                <a:noFill/>
              </a:ln>
              <a:solidFill>
                <a:srgbClr val="5C5B5A"/>
              </a:solidFill>
              <a:effectLst/>
              <a:uLnTx/>
              <a:uFillTx/>
              <a:latin typeface="Arial"/>
              <a:cs typeface="Arial"/>
            </a:endParaRPr>
          </a:p>
        </p:txBody>
      </p:sp>
      <p:graphicFrame>
        <p:nvGraphicFramePr>
          <p:cNvPr id="12" name="Chart Placeholder 10" descr="Pie chart showing that 57% of respondents do not need to use public transport after 6pm">
            <a:extLst>
              <a:ext uri="{FF2B5EF4-FFF2-40B4-BE49-F238E27FC236}">
                <a16:creationId xmlns:a16="http://schemas.microsoft.com/office/drawing/2014/main" id="{7126644E-E9B4-4D79-06DB-B63C09EFFB60}"/>
              </a:ext>
            </a:extLst>
          </p:cNvPr>
          <p:cNvGraphicFramePr>
            <a:graphicFrameLocks/>
          </p:cNvGraphicFramePr>
          <p:nvPr>
            <p:extLst>
              <p:ext uri="{D42A27DB-BD31-4B8C-83A1-F6EECF244321}">
                <p14:modId xmlns:p14="http://schemas.microsoft.com/office/powerpoint/2010/main" val="322826556"/>
              </p:ext>
            </p:extLst>
          </p:nvPr>
        </p:nvGraphicFramePr>
        <p:xfrm>
          <a:off x="381932" y="2232428"/>
          <a:ext cx="4513260" cy="280441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DBD8C8E-B1B9-1693-2DEA-AE22A11E7E22}"/>
              </a:ext>
              <a:ext uri="{C183D7F6-B498-43B3-948B-1728B52AA6E4}">
                <adec:decorative xmlns:adec="http://schemas.microsoft.com/office/drawing/2017/decorative" val="0"/>
              </a:ext>
            </a:extLst>
          </p:cNvPr>
          <p:cNvSpPr txBox="1"/>
          <p:nvPr/>
        </p:nvSpPr>
        <p:spPr>
          <a:xfrm>
            <a:off x="5718146" y="902371"/>
            <a:ext cx="6232966"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Why don’t you use public transport later in the day (after 6pm)?</a:t>
            </a:r>
          </a:p>
        </p:txBody>
      </p:sp>
      <p:sp>
        <p:nvSpPr>
          <p:cNvPr id="16" name="TextBox 15">
            <a:extLst>
              <a:ext uri="{FF2B5EF4-FFF2-40B4-BE49-F238E27FC236}">
                <a16:creationId xmlns:a16="http://schemas.microsoft.com/office/drawing/2014/main" id="{1788C588-2614-D359-BF24-A7D90082C65D}"/>
              </a:ext>
            </a:extLst>
          </p:cNvPr>
          <p:cNvSpPr txBox="1"/>
          <p:nvPr/>
        </p:nvSpPr>
        <p:spPr>
          <a:xfrm>
            <a:off x="6988815" y="1287417"/>
            <a:ext cx="2546362" cy="461665"/>
          </a:xfrm>
          <a:prstGeom prst="rect">
            <a:avLst/>
          </a:prstGeom>
          <a:noFill/>
        </p:spPr>
        <p:txBody>
          <a:bodyPr wrap="square" rtlCol="0">
            <a:spAutoFit/>
          </a:bodyPr>
          <a:lstStyle/>
          <a:p>
            <a:pPr algn="ctr"/>
            <a:r>
              <a:rPr lang="en-GB" sz="1200" b="1">
                <a:solidFill>
                  <a:srgbClr val="5C5B5A"/>
                </a:solidFill>
                <a:latin typeface="Arial"/>
              </a:rPr>
              <a:t>Excluding those who don’t need to use public transport:</a:t>
            </a:r>
          </a:p>
        </p:txBody>
      </p:sp>
      <p:graphicFrame>
        <p:nvGraphicFramePr>
          <p:cNvPr id="8" name="Chart 7" descr=" Of those who do but don't use it, 54% who don't use public transport after 6pm, don't do so for concerns for their safety. 35% don't use it because of the reliability of public transport.">
            <a:extLst>
              <a:ext uri="{FF2B5EF4-FFF2-40B4-BE49-F238E27FC236}">
                <a16:creationId xmlns:a16="http://schemas.microsoft.com/office/drawing/2014/main" id="{6B4D3A8B-61ED-3693-0B2B-0675A5950056}"/>
              </a:ext>
            </a:extLst>
          </p:cNvPr>
          <p:cNvGraphicFramePr/>
          <p:nvPr>
            <p:extLst>
              <p:ext uri="{D42A27DB-BD31-4B8C-83A1-F6EECF244321}">
                <p14:modId xmlns:p14="http://schemas.microsoft.com/office/powerpoint/2010/main" val="97740034"/>
              </p:ext>
            </p:extLst>
          </p:nvPr>
        </p:nvGraphicFramePr>
        <p:xfrm>
          <a:off x="5718146" y="1655400"/>
          <a:ext cx="5348957" cy="4488873"/>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B03D6A66-AC6F-55DF-8CA3-4D7A1E35C321}"/>
              </a:ext>
              <a:ext uri="{C183D7F6-B498-43B3-948B-1728B52AA6E4}">
                <adec:decorative xmlns:adec="http://schemas.microsoft.com/office/drawing/2017/decorative" val="0"/>
              </a:ext>
            </a:extLst>
          </p:cNvPr>
          <p:cNvSpPr txBox="1"/>
          <p:nvPr/>
        </p:nvSpPr>
        <p:spPr>
          <a:xfrm>
            <a:off x="9979462" y="1287417"/>
            <a:ext cx="2145223" cy="553998"/>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Expressed as % of all respondents who only use public transport pre- 6pm: </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18" name="TextBox 17">
            <a:extLst>
              <a:ext uri="{FF2B5EF4-FFF2-40B4-BE49-F238E27FC236}">
                <a16:creationId xmlns:a16="http://schemas.microsoft.com/office/drawing/2014/main" id="{BDD0CBF4-93EA-619B-9F9C-9B0A2A1BDDC6}"/>
              </a:ext>
              <a:ext uri="{C183D7F6-B498-43B3-948B-1728B52AA6E4}">
                <adec:decorative xmlns:adec="http://schemas.microsoft.com/office/drawing/2017/decorative" val="0"/>
              </a:ext>
            </a:extLst>
          </p:cNvPr>
          <p:cNvSpPr txBox="1"/>
          <p:nvPr/>
        </p:nvSpPr>
        <p:spPr>
          <a:xfrm>
            <a:off x="10700544" y="1976525"/>
            <a:ext cx="895349" cy="21544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25%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21" name="TextBox 20">
            <a:extLst>
              <a:ext uri="{FF2B5EF4-FFF2-40B4-BE49-F238E27FC236}">
                <a16:creationId xmlns:a16="http://schemas.microsoft.com/office/drawing/2014/main" id="{732D1FB7-54A2-90C9-0239-6F5F6E971C7F}"/>
              </a:ext>
              <a:ext uri="{C183D7F6-B498-43B3-948B-1728B52AA6E4}">
                <adec:decorative xmlns:adec="http://schemas.microsoft.com/office/drawing/2017/decorative" val="0"/>
              </a:ext>
            </a:extLst>
          </p:cNvPr>
          <p:cNvSpPr txBox="1"/>
          <p:nvPr/>
        </p:nvSpPr>
        <p:spPr>
          <a:xfrm>
            <a:off x="10700544" y="2875550"/>
            <a:ext cx="895349" cy="21544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17%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24" name="TextBox 23">
            <a:extLst>
              <a:ext uri="{FF2B5EF4-FFF2-40B4-BE49-F238E27FC236}">
                <a16:creationId xmlns:a16="http://schemas.microsoft.com/office/drawing/2014/main" id="{70B9F4C5-DFFC-854D-5F0D-51AE36AC11F3}"/>
              </a:ext>
              <a:ext uri="{C183D7F6-B498-43B3-948B-1728B52AA6E4}">
                <adec:decorative xmlns:adec="http://schemas.microsoft.com/office/drawing/2017/decorative" val="0"/>
              </a:ext>
            </a:extLst>
          </p:cNvPr>
          <p:cNvSpPr txBox="1"/>
          <p:nvPr/>
        </p:nvSpPr>
        <p:spPr>
          <a:xfrm>
            <a:off x="10700544" y="3810145"/>
            <a:ext cx="895349" cy="21544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15%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22" name="TextBox 21">
            <a:extLst>
              <a:ext uri="{FF2B5EF4-FFF2-40B4-BE49-F238E27FC236}">
                <a16:creationId xmlns:a16="http://schemas.microsoft.com/office/drawing/2014/main" id="{AF3188BA-FCCD-AC36-F92D-0A43EBF37AAE}"/>
              </a:ext>
              <a:ext uri="{C183D7F6-B498-43B3-948B-1728B52AA6E4}">
                <adec:decorative xmlns:adec="http://schemas.microsoft.com/office/drawing/2017/decorative" val="0"/>
              </a:ext>
            </a:extLst>
          </p:cNvPr>
          <p:cNvSpPr txBox="1"/>
          <p:nvPr/>
        </p:nvSpPr>
        <p:spPr>
          <a:xfrm>
            <a:off x="10751725" y="4707782"/>
            <a:ext cx="895349" cy="21544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6%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23" name="TextBox 22">
            <a:extLst>
              <a:ext uri="{FF2B5EF4-FFF2-40B4-BE49-F238E27FC236}">
                <a16:creationId xmlns:a16="http://schemas.microsoft.com/office/drawing/2014/main" id="{F1FBA983-15DA-74A4-4848-C46FCB831926}"/>
              </a:ext>
              <a:ext uri="{C183D7F6-B498-43B3-948B-1728B52AA6E4}">
                <adec:decorative xmlns:adec="http://schemas.microsoft.com/office/drawing/2017/decorative" val="0"/>
              </a:ext>
            </a:extLst>
          </p:cNvPr>
          <p:cNvSpPr txBox="1"/>
          <p:nvPr/>
        </p:nvSpPr>
        <p:spPr>
          <a:xfrm>
            <a:off x="10751725" y="5580490"/>
            <a:ext cx="895349" cy="21544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7%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9" name="Footer Placeholder 4">
            <a:extLst>
              <a:ext uri="{FF2B5EF4-FFF2-40B4-BE49-F238E27FC236}">
                <a16:creationId xmlns:a16="http://schemas.microsoft.com/office/drawing/2014/main" id="{7A929B23-8ADB-5E62-B5E5-B8591CEDA6CD}"/>
              </a:ext>
            </a:extLst>
          </p:cNvPr>
          <p:cNvSpPr txBox="1">
            <a:spLocks/>
          </p:cNvSpPr>
          <p:nvPr/>
        </p:nvSpPr>
        <p:spPr>
          <a:xfrm>
            <a:off x="391548" y="6332872"/>
            <a:ext cx="11552801" cy="50855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5C5B5A"/>
                </a:solidFill>
                <a:effectLst/>
                <a:uLnTx/>
                <a:uFillTx/>
                <a:latin typeface="Arial"/>
                <a:ea typeface="+mn-ea"/>
                <a:cs typeface="Arial"/>
              </a:rPr>
              <a:t>NE3. You said that you use public transport, but not after 6 pm. Why don’t you use public transport later in the day (after 6pm)? </a:t>
            </a:r>
            <a:r>
              <a:rPr lang="en-GB" sz="1000">
                <a:solidFill>
                  <a:srgbClr val="5C5B5A"/>
                </a:solidFill>
                <a:latin typeface="Arial"/>
                <a:cs typeface="Arial"/>
              </a:rPr>
              <a:t>Base: All online respondents who use public transport but not after 6pm (458), Those who do need to use public transport but do not after 6pm (177).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rgbClr val="FFFFFF">
                  <a:lumMod val="50000"/>
                </a:srgbClr>
              </a:solidFill>
              <a:latin typeface="Arial"/>
              <a:cs typeface="Arial" panose="020B0604020202020204" pitchFamily="34" charset="0"/>
            </a:endParaRPr>
          </a:p>
        </p:txBody>
      </p:sp>
      <p:sp>
        <p:nvSpPr>
          <p:cNvPr id="4" name="TextBox 3">
            <a:extLst>
              <a:ext uri="{FF2B5EF4-FFF2-40B4-BE49-F238E27FC236}">
                <a16:creationId xmlns:a16="http://schemas.microsoft.com/office/drawing/2014/main" id="{5C59256E-C224-0EAE-3105-1CEA0659C6FD}"/>
              </a:ext>
            </a:extLst>
          </p:cNvPr>
          <p:cNvSpPr txBox="1"/>
          <p:nvPr/>
        </p:nvSpPr>
        <p:spPr>
          <a:xfrm>
            <a:off x="6102445" y="6021162"/>
            <a:ext cx="1772739" cy="246221"/>
          </a:xfrm>
          <a:prstGeom prst="rect">
            <a:avLst/>
          </a:prstGeom>
          <a:noFill/>
        </p:spPr>
        <p:txBody>
          <a:bodyPr wrap="square">
            <a:spAutoFit/>
          </a:bodyPr>
          <a:lstStyle/>
          <a:p>
            <a:r>
              <a:rPr lang="en-GB" sz="1000" dirty="0">
                <a:solidFill>
                  <a:srgbClr val="FFFFFF">
                    <a:lumMod val="50000"/>
                  </a:srgbClr>
                </a:solidFill>
                <a:latin typeface="Arial"/>
                <a:cs typeface="Arial" panose="020B0604020202020204" pitchFamily="34" charset="0"/>
              </a:rPr>
              <a:t>*Caution, low base sizes</a:t>
            </a:r>
            <a:endParaRPr lang="en-GB" sz="1000" dirty="0"/>
          </a:p>
        </p:txBody>
      </p:sp>
    </p:spTree>
    <p:custDataLst>
      <p:tags r:id="rId1"/>
    </p:custDataLst>
    <p:extLst>
      <p:ext uri="{BB962C8B-B14F-4D97-AF65-F5344CB8AC3E}">
        <p14:creationId xmlns:p14="http://schemas.microsoft.com/office/powerpoint/2010/main" val="7239062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5AF224A-5D3F-A8E5-C43D-5208BF261CD1}"/>
              </a:ext>
            </a:extLst>
          </p:cNvPr>
          <p:cNvSpPr>
            <a:spLocks noGrp="1"/>
          </p:cNvSpPr>
          <p:nvPr>
            <p:ph type="title"/>
          </p:nvPr>
        </p:nvSpPr>
        <p:spPr>
          <a:xfrm>
            <a:off x="214450" y="134039"/>
            <a:ext cx="11644174" cy="553998"/>
          </a:xfrm>
          <a:noFill/>
        </p:spPr>
        <p:txBody>
          <a:bodyPr vert="horz" wrap="square" lIns="0" tIns="0" rIns="0" bIns="0" rtlCol="0" anchor="ctr">
            <a:spAutoFit/>
          </a:bodyPr>
          <a:lstStyle/>
          <a:p>
            <a:pPr>
              <a:lnSpc>
                <a:spcPct val="100000"/>
              </a:lnSpc>
              <a:spcBef>
                <a:spcPts val="0"/>
              </a:spcBef>
            </a:pPr>
            <a:r>
              <a:rPr lang="en-GB" sz="1800" b="1" dirty="0">
                <a:solidFill>
                  <a:schemeClr val="tx1">
                    <a:lumMod val="65000"/>
                    <a:lumOff val="35000"/>
                  </a:schemeClr>
                </a:solidFill>
                <a:latin typeface="Arial"/>
                <a:ea typeface="+mn-ea"/>
                <a:cs typeface="+mn-cs"/>
              </a:rPr>
              <a:t>Over a quarter (28%) of those who use public transport after 6pm </a:t>
            </a:r>
            <a:r>
              <a:rPr lang="en-GB" sz="1800" b="1" dirty="0">
                <a:solidFill>
                  <a:srgbClr val="009690"/>
                </a:solidFill>
                <a:latin typeface="Arial"/>
                <a:ea typeface="+mn-ea"/>
                <a:cs typeface="+mn-cs"/>
              </a:rPr>
              <a:t>feel unsafe</a:t>
            </a:r>
            <a:r>
              <a:rPr lang="en-GB" sz="1800" b="1" dirty="0">
                <a:solidFill>
                  <a:schemeClr val="tx1">
                    <a:lumMod val="65000"/>
                    <a:lumOff val="35000"/>
                  </a:schemeClr>
                </a:solidFill>
                <a:latin typeface="Arial"/>
                <a:ea typeface="+mn-ea"/>
                <a:cs typeface="+mn-cs"/>
              </a:rPr>
              <a:t> doing so. Among under 25s and female respondents the proportions are even higher</a:t>
            </a:r>
          </a:p>
        </p:txBody>
      </p:sp>
      <p:sp>
        <p:nvSpPr>
          <p:cNvPr id="7" name="TextBox 6">
            <a:extLst>
              <a:ext uri="{FF2B5EF4-FFF2-40B4-BE49-F238E27FC236}">
                <a16:creationId xmlns:a16="http://schemas.microsoft.com/office/drawing/2014/main" id="{59A60914-49AB-BB22-279F-5180FCBF9FE2}"/>
              </a:ext>
              <a:ext uri="{C183D7F6-B498-43B3-948B-1728B52AA6E4}">
                <adec:decorative xmlns:adec="http://schemas.microsoft.com/office/drawing/2017/decorative" val="0"/>
              </a:ext>
            </a:extLst>
          </p:cNvPr>
          <p:cNvSpPr txBox="1"/>
          <p:nvPr/>
        </p:nvSpPr>
        <p:spPr>
          <a:xfrm>
            <a:off x="1247775" y="889096"/>
            <a:ext cx="9639299"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How safe do you feel on public transport after 6pm?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(asked of all that use public transport, thinking about selected times in the evening after this time)</a:t>
            </a:r>
          </a:p>
        </p:txBody>
      </p:sp>
      <p:sp>
        <p:nvSpPr>
          <p:cNvPr id="3" name="TextBox 2">
            <a:extLst>
              <a:ext uri="{FF2B5EF4-FFF2-40B4-BE49-F238E27FC236}">
                <a16:creationId xmlns:a16="http://schemas.microsoft.com/office/drawing/2014/main" id="{6D5D9F26-7A86-C8FC-6D02-5AAC9B8776B4}"/>
              </a:ext>
              <a:ext uri="{C183D7F6-B498-43B3-948B-1728B52AA6E4}">
                <adec:decorative xmlns:adec="http://schemas.microsoft.com/office/drawing/2017/decorative" val="0"/>
              </a:ext>
            </a:extLst>
          </p:cNvPr>
          <p:cNvSpPr txBox="1"/>
          <p:nvPr/>
        </p:nvSpPr>
        <p:spPr>
          <a:xfrm>
            <a:off x="-73737" y="1227440"/>
            <a:ext cx="2036719" cy="369332"/>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How many using public transport at these times? </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grpSp>
        <p:nvGrpSpPr>
          <p:cNvPr id="24" name="Group 23" descr="Stacked bar chart showing 13% of those who use public transport between 6-8pm find it unsafe. 38% of those who use it between 10pm-12am find it unsafe. ">
            <a:extLst>
              <a:ext uri="{FF2B5EF4-FFF2-40B4-BE49-F238E27FC236}">
                <a16:creationId xmlns:a16="http://schemas.microsoft.com/office/drawing/2014/main" id="{A74BB9D7-FF26-3C8F-C125-579E097E9A39}"/>
              </a:ext>
            </a:extLst>
          </p:cNvPr>
          <p:cNvGrpSpPr/>
          <p:nvPr/>
        </p:nvGrpSpPr>
        <p:grpSpPr>
          <a:xfrm>
            <a:off x="0" y="1531193"/>
            <a:ext cx="11932360" cy="4007034"/>
            <a:chOff x="0" y="2273461"/>
            <a:chExt cx="11932360" cy="4276570"/>
          </a:xfrm>
        </p:grpSpPr>
        <p:graphicFrame>
          <p:nvGraphicFramePr>
            <p:cNvPr id="2" name="Chart 1">
              <a:extLst>
                <a:ext uri="{FF2B5EF4-FFF2-40B4-BE49-F238E27FC236}">
                  <a16:creationId xmlns:a16="http://schemas.microsoft.com/office/drawing/2014/main" id="{8FE4E719-17F5-B47A-DCA1-E16D925669DA}"/>
                </a:ext>
              </a:extLst>
            </p:cNvPr>
            <p:cNvGraphicFramePr/>
            <p:nvPr/>
          </p:nvGraphicFramePr>
          <p:xfrm>
            <a:off x="0" y="2273461"/>
            <a:ext cx="11858624" cy="4276570"/>
          </p:xfrm>
          <a:graphic>
            <a:graphicData uri="http://schemas.openxmlformats.org/drawingml/2006/chart">
              <c:chart xmlns:c="http://schemas.openxmlformats.org/drawingml/2006/chart" xmlns:r="http://schemas.openxmlformats.org/officeDocument/2006/relationships" r:id="rId4"/>
            </a:graphicData>
          </a:graphic>
        </p:graphicFrame>
        <p:sp>
          <p:nvSpPr>
            <p:cNvPr id="12" name="Right Brace 11">
              <a:extLst>
                <a:ext uri="{FF2B5EF4-FFF2-40B4-BE49-F238E27FC236}">
                  <a16:creationId xmlns:a16="http://schemas.microsoft.com/office/drawing/2014/main" id="{7DC1D20A-03D2-7DC0-24DA-56238F1E013B}"/>
                </a:ext>
              </a:extLst>
            </p:cNvPr>
            <p:cNvSpPr/>
            <p:nvPr/>
          </p:nvSpPr>
          <p:spPr>
            <a:xfrm>
              <a:off x="11078626" y="4358941"/>
              <a:ext cx="211179" cy="1088136"/>
            </a:xfrm>
            <a:prstGeom prst="rightBrace">
              <a:avLst/>
            </a:prstGeom>
            <a:ln w="22225">
              <a:solidFill>
                <a:srgbClr val="FF01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699B3D2D-27DA-A275-3D33-3D7C56787118}"/>
                </a:ext>
              </a:extLst>
            </p:cNvPr>
            <p:cNvSpPr txBox="1"/>
            <p:nvPr/>
          </p:nvSpPr>
          <p:spPr>
            <a:xfrm>
              <a:off x="11078626" y="4749120"/>
              <a:ext cx="853734" cy="307777"/>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36%</a:t>
              </a:r>
            </a:p>
          </p:txBody>
        </p:sp>
        <p:sp>
          <p:nvSpPr>
            <p:cNvPr id="14" name="Right Brace 13">
              <a:extLst>
                <a:ext uri="{FF2B5EF4-FFF2-40B4-BE49-F238E27FC236}">
                  <a16:creationId xmlns:a16="http://schemas.microsoft.com/office/drawing/2014/main" id="{D765ACF2-E57E-85EB-6420-E013380DA527}"/>
                </a:ext>
              </a:extLst>
            </p:cNvPr>
            <p:cNvSpPr/>
            <p:nvPr/>
          </p:nvSpPr>
          <p:spPr>
            <a:xfrm>
              <a:off x="9056227" y="4344645"/>
              <a:ext cx="211179" cy="1159364"/>
            </a:xfrm>
            <a:prstGeom prst="rightBrace">
              <a:avLst/>
            </a:prstGeom>
            <a:ln w="22225">
              <a:solidFill>
                <a:srgbClr val="FF01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7ED644F6-DAC2-54A2-5D66-0CD225E08F25}"/>
                </a:ext>
              </a:extLst>
            </p:cNvPr>
            <p:cNvSpPr txBox="1"/>
            <p:nvPr/>
          </p:nvSpPr>
          <p:spPr>
            <a:xfrm>
              <a:off x="9063898" y="4749120"/>
              <a:ext cx="853734" cy="307777"/>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38%</a:t>
              </a:r>
            </a:p>
          </p:txBody>
        </p:sp>
        <p:sp>
          <p:nvSpPr>
            <p:cNvPr id="16" name="Right Brace 15">
              <a:extLst>
                <a:ext uri="{FF2B5EF4-FFF2-40B4-BE49-F238E27FC236}">
                  <a16:creationId xmlns:a16="http://schemas.microsoft.com/office/drawing/2014/main" id="{1D3FEB05-4BDE-58DD-5FDA-E38525064034}"/>
                </a:ext>
              </a:extLst>
            </p:cNvPr>
            <p:cNvSpPr/>
            <p:nvPr/>
          </p:nvSpPr>
          <p:spPr>
            <a:xfrm>
              <a:off x="7026523" y="4806053"/>
              <a:ext cx="211179" cy="697957"/>
            </a:xfrm>
            <a:prstGeom prst="rightBrace">
              <a:avLst/>
            </a:prstGeom>
            <a:ln w="22225">
              <a:solidFill>
                <a:srgbClr val="FF01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3AF74C79-C34D-3DFA-D0E8-ED57F18BD19A}"/>
                </a:ext>
              </a:extLst>
            </p:cNvPr>
            <p:cNvSpPr txBox="1"/>
            <p:nvPr/>
          </p:nvSpPr>
          <p:spPr>
            <a:xfrm>
              <a:off x="7026523" y="5001142"/>
              <a:ext cx="853734" cy="328480"/>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24%</a:t>
              </a:r>
            </a:p>
          </p:txBody>
        </p:sp>
        <p:sp>
          <p:nvSpPr>
            <p:cNvPr id="18" name="Right Brace 17">
              <a:extLst>
                <a:ext uri="{FF2B5EF4-FFF2-40B4-BE49-F238E27FC236}">
                  <a16:creationId xmlns:a16="http://schemas.microsoft.com/office/drawing/2014/main" id="{2CB74B1E-D5E8-318D-B883-CFE6E9D02124}"/>
                </a:ext>
              </a:extLst>
            </p:cNvPr>
            <p:cNvSpPr/>
            <p:nvPr/>
          </p:nvSpPr>
          <p:spPr>
            <a:xfrm>
              <a:off x="4970293" y="5128311"/>
              <a:ext cx="195185" cy="364369"/>
            </a:xfrm>
            <a:prstGeom prst="rightBrace">
              <a:avLst/>
            </a:prstGeom>
            <a:ln w="22225">
              <a:solidFill>
                <a:srgbClr val="FF01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7E2FA7EC-815C-A39E-D4A5-F73A1B35CFBD}"/>
                </a:ext>
              </a:extLst>
            </p:cNvPr>
            <p:cNvSpPr txBox="1"/>
            <p:nvPr/>
          </p:nvSpPr>
          <p:spPr>
            <a:xfrm>
              <a:off x="4989148" y="5139300"/>
              <a:ext cx="853734" cy="307777"/>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13%</a:t>
              </a:r>
            </a:p>
          </p:txBody>
        </p:sp>
        <p:sp>
          <p:nvSpPr>
            <p:cNvPr id="20" name="Right Brace 19">
              <a:extLst>
                <a:ext uri="{FF2B5EF4-FFF2-40B4-BE49-F238E27FC236}">
                  <a16:creationId xmlns:a16="http://schemas.microsoft.com/office/drawing/2014/main" id="{62F47465-D3A8-0A9A-4B5A-67FA58BA469D}"/>
                </a:ext>
              </a:extLst>
            </p:cNvPr>
            <p:cNvSpPr/>
            <p:nvPr/>
          </p:nvSpPr>
          <p:spPr>
            <a:xfrm>
              <a:off x="2939086" y="4636773"/>
              <a:ext cx="223866" cy="867237"/>
            </a:xfrm>
            <a:prstGeom prst="rightBrace">
              <a:avLst/>
            </a:prstGeom>
            <a:ln w="22225">
              <a:solidFill>
                <a:srgbClr val="FF01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a:extLst>
                <a:ext uri="{FF2B5EF4-FFF2-40B4-BE49-F238E27FC236}">
                  <a16:creationId xmlns:a16="http://schemas.microsoft.com/office/drawing/2014/main" id="{D97EB52C-531A-5494-3C22-F762742BD024}"/>
                </a:ext>
              </a:extLst>
            </p:cNvPr>
            <p:cNvSpPr txBox="1"/>
            <p:nvPr/>
          </p:nvSpPr>
          <p:spPr>
            <a:xfrm>
              <a:off x="3063224" y="4903008"/>
              <a:ext cx="853734" cy="307777"/>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28%</a:t>
              </a:r>
            </a:p>
          </p:txBody>
        </p:sp>
      </p:grpSp>
      <p:sp>
        <p:nvSpPr>
          <p:cNvPr id="22" name="TextBox 21">
            <a:extLst>
              <a:ext uri="{FF2B5EF4-FFF2-40B4-BE49-F238E27FC236}">
                <a16:creationId xmlns:a16="http://schemas.microsoft.com/office/drawing/2014/main" id="{D2DDE878-C902-CF33-3447-C186B1E63CBA}"/>
              </a:ext>
              <a:ext uri="{C183D7F6-B498-43B3-948B-1728B52AA6E4}">
                <adec:decorative xmlns:adec="http://schemas.microsoft.com/office/drawing/2017/decorative" val="1"/>
              </a:ext>
            </a:extLst>
          </p:cNvPr>
          <p:cNvSpPr txBox="1"/>
          <p:nvPr/>
        </p:nvSpPr>
        <p:spPr>
          <a:xfrm>
            <a:off x="2118424" y="1319773"/>
            <a:ext cx="895349" cy="276999"/>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rgbClr val="5C5B5A"/>
                </a:solidFill>
                <a:latin typeface="Arial"/>
              </a:rPr>
              <a:t>100% </a:t>
            </a:r>
            <a:endParaRPr kumimoji="0" lang="en-GB" b="1" i="0" u="none" strike="noStrike" kern="1200" cap="none" spc="0" normalizeH="0" baseline="0" noProof="0">
              <a:ln>
                <a:noFill/>
              </a:ln>
              <a:solidFill>
                <a:srgbClr val="5C5B5A"/>
              </a:solidFill>
              <a:effectLst/>
              <a:uLnTx/>
              <a:uFillTx/>
              <a:latin typeface="Arial"/>
              <a:ea typeface="+mn-ea"/>
              <a:cs typeface="+mn-cs"/>
            </a:endParaRPr>
          </a:p>
        </p:txBody>
      </p:sp>
      <p:sp>
        <p:nvSpPr>
          <p:cNvPr id="8" name="TextBox 7">
            <a:extLst>
              <a:ext uri="{FF2B5EF4-FFF2-40B4-BE49-F238E27FC236}">
                <a16:creationId xmlns:a16="http://schemas.microsoft.com/office/drawing/2014/main" id="{8B3791B2-55CD-9D96-D9AA-20FDF3A0D735}"/>
              </a:ext>
              <a:ext uri="{C183D7F6-B498-43B3-948B-1728B52AA6E4}">
                <adec:decorative xmlns:adec="http://schemas.microsoft.com/office/drawing/2017/decorative" val="1"/>
              </a:ext>
            </a:extLst>
          </p:cNvPr>
          <p:cNvSpPr txBox="1"/>
          <p:nvPr/>
        </p:nvSpPr>
        <p:spPr>
          <a:xfrm>
            <a:off x="4172535" y="1319773"/>
            <a:ext cx="895349" cy="276999"/>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rgbClr val="5C5B5A"/>
                </a:solidFill>
                <a:latin typeface="Arial"/>
              </a:rPr>
              <a:t>74% </a:t>
            </a:r>
            <a:endParaRPr kumimoji="0" lang="en-GB" b="1" i="0" u="none" strike="noStrike" kern="1200" cap="none" spc="0" normalizeH="0" baseline="0" noProof="0">
              <a:ln>
                <a:noFill/>
              </a:ln>
              <a:solidFill>
                <a:srgbClr val="5C5B5A"/>
              </a:solidFill>
              <a:effectLst/>
              <a:uLnTx/>
              <a:uFillTx/>
              <a:latin typeface="Arial"/>
              <a:ea typeface="+mn-ea"/>
              <a:cs typeface="+mn-cs"/>
            </a:endParaRPr>
          </a:p>
        </p:txBody>
      </p:sp>
      <p:sp>
        <p:nvSpPr>
          <p:cNvPr id="9" name="TextBox 8">
            <a:extLst>
              <a:ext uri="{FF2B5EF4-FFF2-40B4-BE49-F238E27FC236}">
                <a16:creationId xmlns:a16="http://schemas.microsoft.com/office/drawing/2014/main" id="{0011D65B-9E09-1227-03EB-A2BE4F5B5EA3}"/>
              </a:ext>
              <a:ext uri="{C183D7F6-B498-43B3-948B-1728B52AA6E4}">
                <adec:decorative xmlns:adec="http://schemas.microsoft.com/office/drawing/2017/decorative" val="1"/>
              </a:ext>
            </a:extLst>
          </p:cNvPr>
          <p:cNvSpPr txBox="1"/>
          <p:nvPr/>
        </p:nvSpPr>
        <p:spPr>
          <a:xfrm>
            <a:off x="6250899" y="1319773"/>
            <a:ext cx="895349" cy="276999"/>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rgbClr val="5C5B5A"/>
                </a:solidFill>
                <a:latin typeface="Arial"/>
              </a:rPr>
              <a:t>59% </a:t>
            </a:r>
            <a:endParaRPr kumimoji="0" lang="en-GB" b="1" i="0" u="none" strike="noStrike" kern="1200" cap="none" spc="0" normalizeH="0" baseline="0" noProof="0">
              <a:ln>
                <a:noFill/>
              </a:ln>
              <a:solidFill>
                <a:srgbClr val="5C5B5A"/>
              </a:solidFill>
              <a:effectLst/>
              <a:uLnTx/>
              <a:uFillTx/>
              <a:latin typeface="Arial"/>
              <a:ea typeface="+mn-ea"/>
              <a:cs typeface="+mn-cs"/>
            </a:endParaRPr>
          </a:p>
        </p:txBody>
      </p:sp>
      <p:sp>
        <p:nvSpPr>
          <p:cNvPr id="10" name="TextBox 9">
            <a:extLst>
              <a:ext uri="{FF2B5EF4-FFF2-40B4-BE49-F238E27FC236}">
                <a16:creationId xmlns:a16="http://schemas.microsoft.com/office/drawing/2014/main" id="{31074B16-053F-6CFB-F9C8-D478A5118B4A}"/>
              </a:ext>
              <a:ext uri="{C183D7F6-B498-43B3-948B-1728B52AA6E4}">
                <adec:decorative xmlns:adec="http://schemas.microsoft.com/office/drawing/2017/decorative" val="1"/>
              </a:ext>
            </a:extLst>
          </p:cNvPr>
          <p:cNvSpPr txBox="1"/>
          <p:nvPr/>
        </p:nvSpPr>
        <p:spPr>
          <a:xfrm>
            <a:off x="8256107" y="1319773"/>
            <a:ext cx="895349" cy="276999"/>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rgbClr val="5C5B5A"/>
                </a:solidFill>
                <a:latin typeface="Arial"/>
              </a:rPr>
              <a:t>37% </a:t>
            </a:r>
            <a:endParaRPr kumimoji="0" lang="en-GB" b="1" i="0" u="none" strike="noStrike" kern="1200" cap="none" spc="0" normalizeH="0" baseline="0" noProof="0">
              <a:ln>
                <a:noFill/>
              </a:ln>
              <a:solidFill>
                <a:srgbClr val="5C5B5A"/>
              </a:solidFill>
              <a:effectLst/>
              <a:uLnTx/>
              <a:uFillTx/>
              <a:latin typeface="Arial"/>
              <a:ea typeface="+mn-ea"/>
              <a:cs typeface="+mn-cs"/>
            </a:endParaRPr>
          </a:p>
        </p:txBody>
      </p:sp>
      <p:sp>
        <p:nvSpPr>
          <p:cNvPr id="11" name="TextBox 10">
            <a:extLst>
              <a:ext uri="{FF2B5EF4-FFF2-40B4-BE49-F238E27FC236}">
                <a16:creationId xmlns:a16="http://schemas.microsoft.com/office/drawing/2014/main" id="{CF7CCC66-BEF7-165D-C6AC-8E18B6839D9F}"/>
              </a:ext>
              <a:ext uri="{C183D7F6-B498-43B3-948B-1728B52AA6E4}">
                <adec:decorative xmlns:adec="http://schemas.microsoft.com/office/drawing/2017/decorative" val="1"/>
              </a:ext>
            </a:extLst>
          </p:cNvPr>
          <p:cNvSpPr txBox="1"/>
          <p:nvPr/>
        </p:nvSpPr>
        <p:spPr>
          <a:xfrm>
            <a:off x="10288866" y="1319773"/>
            <a:ext cx="895349" cy="276999"/>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rgbClr val="5C5B5A"/>
                </a:solidFill>
                <a:latin typeface="Arial"/>
              </a:rPr>
              <a:t>8% </a:t>
            </a:r>
            <a:endParaRPr kumimoji="0" lang="en-GB" b="1" i="0" u="none" strike="noStrike" kern="1200" cap="none" spc="0" normalizeH="0" baseline="0" noProof="0">
              <a:ln>
                <a:noFill/>
              </a:ln>
              <a:solidFill>
                <a:srgbClr val="5C5B5A"/>
              </a:solidFill>
              <a:effectLst/>
              <a:uLnTx/>
              <a:uFillTx/>
              <a:latin typeface="Arial"/>
              <a:ea typeface="+mn-ea"/>
              <a:cs typeface="+mn-cs"/>
            </a:endParaRPr>
          </a:p>
        </p:txBody>
      </p:sp>
      <p:sp>
        <p:nvSpPr>
          <p:cNvPr id="43" name="Text Placeholder 30">
            <a:extLst>
              <a:ext uri="{FF2B5EF4-FFF2-40B4-BE49-F238E27FC236}">
                <a16:creationId xmlns:a16="http://schemas.microsoft.com/office/drawing/2014/main" id="{622A6D1E-A0B2-436D-C290-C219286228F7}"/>
              </a:ext>
            </a:extLst>
          </p:cNvPr>
          <p:cNvSpPr txBox="1">
            <a:spLocks/>
          </p:cNvSpPr>
          <p:nvPr/>
        </p:nvSpPr>
        <p:spPr>
          <a:xfrm>
            <a:off x="2106041" y="5186364"/>
            <a:ext cx="7979920" cy="341404"/>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GB" sz="1200" b="1">
                <a:solidFill>
                  <a:srgbClr val="5C5B5A"/>
                </a:solidFill>
                <a:latin typeface="Arial" panose="020B0604020202020204" pitchFamily="34" charset="0"/>
                <a:cs typeface="Arial" panose="020B0604020202020204" pitchFamily="34" charset="0"/>
              </a:rPr>
              <a:t>Those</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more likely to feel unsafe on public transport after 6pm vs. GM average (28%)</a:t>
            </a:r>
          </a:p>
        </p:txBody>
      </p:sp>
      <p:sp>
        <p:nvSpPr>
          <p:cNvPr id="42" name="Content Placeholder 32">
            <a:extLst>
              <a:ext uri="{FF2B5EF4-FFF2-40B4-BE49-F238E27FC236}">
                <a16:creationId xmlns:a16="http://schemas.microsoft.com/office/drawing/2014/main" id="{CF7E460E-7D66-1D03-8FC3-A79E61F04CCA}"/>
              </a:ext>
            </a:extLst>
          </p:cNvPr>
          <p:cNvSpPr txBox="1">
            <a:spLocks/>
          </p:cNvSpPr>
          <p:nvPr/>
        </p:nvSpPr>
        <p:spPr>
          <a:xfrm>
            <a:off x="2106040" y="5538383"/>
            <a:ext cx="7979921" cy="717294"/>
          </a:xfrm>
          <a:prstGeom prst="rect">
            <a:avLst/>
          </a:prstGeom>
          <a:solidFill>
            <a:schemeClr val="bg1"/>
          </a:solidFill>
          <a:ln>
            <a:solidFill>
              <a:srgbClr val="5C5B5A"/>
            </a:solidFill>
          </a:ln>
        </p:spPr>
        <p:txBody>
          <a:bodyPr wrap="square" lIns="90000" tIns="90000" rIns="90000" bIns="90000" numCol="2"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aged 16-24 (43%)</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Female respondents (35%)</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unable to save money in the next 12 months (36%)</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have had to use more credit in the last month (36%)</a:t>
            </a:r>
          </a:p>
        </p:txBody>
      </p:sp>
      <p:sp>
        <p:nvSpPr>
          <p:cNvPr id="46" name="Footer Placeholder 4">
            <a:extLst>
              <a:ext uri="{FF2B5EF4-FFF2-40B4-BE49-F238E27FC236}">
                <a16:creationId xmlns:a16="http://schemas.microsoft.com/office/drawing/2014/main" id="{F99ACC8E-7FF1-8D93-6EB5-97D8C752C202}"/>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NE4. Thinking about the past 12 months, at what times have you used public transport after 6pm? </a:t>
            </a:r>
            <a:r>
              <a:rPr lang="en-GB" sz="1000" dirty="0">
                <a:solidFill>
                  <a:srgbClr val="FFFFFF">
                    <a:lumMod val="50000"/>
                  </a:srgbClr>
                </a:solidFill>
                <a:latin typeface="Arial"/>
                <a:cs typeface="Arial" panose="020B0604020202020204" pitchFamily="34" charset="0"/>
              </a:rPr>
              <a:t>Base, all online respondents who use public transport after 6pm (448).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NE7. How safe do you feel on public transport after 6pm? Base: 486 (All online respondents who use public transport after 6pm, at specific times)		</a:t>
            </a:r>
            <a:endParaRPr lang="en-GB" sz="1000" dirty="0">
              <a:solidFill>
                <a:srgbClr val="FFFFFF">
                  <a:lumMod val="50000"/>
                </a:srgbClr>
              </a:solidFill>
              <a:latin typeface="Arial"/>
              <a:cs typeface="Arial" panose="020B0604020202020204" pitchFamily="34" charset="0"/>
            </a:endParaRPr>
          </a:p>
        </p:txBody>
      </p:sp>
      <p:sp>
        <p:nvSpPr>
          <p:cNvPr id="6" name="TextBox 5">
            <a:extLst>
              <a:ext uri="{FF2B5EF4-FFF2-40B4-BE49-F238E27FC236}">
                <a16:creationId xmlns:a16="http://schemas.microsoft.com/office/drawing/2014/main" id="{853A0E46-7402-AF9D-EDCD-C9F6A3183FA7}"/>
              </a:ext>
            </a:extLst>
          </p:cNvPr>
          <p:cNvSpPr txBox="1"/>
          <p:nvPr/>
        </p:nvSpPr>
        <p:spPr>
          <a:xfrm>
            <a:off x="10268465" y="5122807"/>
            <a:ext cx="1772739" cy="246221"/>
          </a:xfrm>
          <a:prstGeom prst="rect">
            <a:avLst/>
          </a:prstGeom>
          <a:noFill/>
        </p:spPr>
        <p:txBody>
          <a:bodyPr wrap="square">
            <a:spAutoFit/>
          </a:bodyPr>
          <a:lstStyle/>
          <a:p>
            <a:r>
              <a:rPr lang="en-GB" sz="1000" dirty="0">
                <a:solidFill>
                  <a:srgbClr val="FFFFFF">
                    <a:lumMod val="50000"/>
                  </a:srgbClr>
                </a:solidFill>
                <a:latin typeface="Arial"/>
                <a:cs typeface="Arial" panose="020B0604020202020204" pitchFamily="34" charset="0"/>
              </a:rPr>
              <a:t>*Caution, low base size</a:t>
            </a:r>
            <a:endParaRPr lang="en-GB" sz="1000" dirty="0"/>
          </a:p>
        </p:txBody>
      </p:sp>
    </p:spTree>
    <p:custDataLst>
      <p:tags r:id="rId1"/>
    </p:custDataLst>
    <p:extLst>
      <p:ext uri="{BB962C8B-B14F-4D97-AF65-F5344CB8AC3E}">
        <p14:creationId xmlns:p14="http://schemas.microsoft.com/office/powerpoint/2010/main" val="1205499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A2CC4B9-2AD3-5D99-A6BA-D8155EC62B03}"/>
              </a:ext>
            </a:extLst>
          </p:cNvPr>
          <p:cNvSpPr>
            <a:spLocks noGrp="1"/>
          </p:cNvSpPr>
          <p:nvPr>
            <p:ph type="title"/>
          </p:nvPr>
        </p:nvSpPr>
        <p:spPr>
          <a:xfrm>
            <a:off x="209916" y="265408"/>
            <a:ext cx="11982083" cy="553998"/>
          </a:xfrm>
          <a:noFill/>
        </p:spPr>
        <p:txBody>
          <a:bodyPr vert="horz" wrap="square" lIns="0" tIns="0" rIns="0" bIns="0" rtlCol="0" anchor="ctr">
            <a:spAutoFit/>
          </a:bodyPr>
          <a:lstStyle/>
          <a:p>
            <a:pPr>
              <a:lnSpc>
                <a:spcPct val="100000"/>
              </a:lnSpc>
              <a:spcBef>
                <a:spcPts val="0"/>
              </a:spcBef>
            </a:pPr>
            <a:r>
              <a:rPr lang="en-GB" sz="1800" b="1" dirty="0">
                <a:solidFill>
                  <a:srgbClr val="5C5B5A"/>
                </a:solidFill>
                <a:latin typeface="Arial"/>
                <a:ea typeface="+mn-ea"/>
                <a:cs typeface="+mn-cs"/>
              </a:rPr>
              <a:t>Over a quarter of GM respondents have been </a:t>
            </a:r>
            <a:r>
              <a:rPr lang="en-GB" sz="1800" b="1" dirty="0">
                <a:solidFill>
                  <a:srgbClr val="009690"/>
                </a:solidFill>
                <a:latin typeface="Arial"/>
                <a:ea typeface="+mn-ea"/>
                <a:cs typeface="+mn-cs"/>
              </a:rPr>
              <a:t>unable to access opportunities or services at night due to lack of public transport</a:t>
            </a:r>
            <a:r>
              <a:rPr lang="en-GB" sz="1800" b="1" dirty="0">
                <a:solidFill>
                  <a:srgbClr val="5C5B5A"/>
                </a:solidFill>
                <a:latin typeface="Arial"/>
                <a:ea typeface="+mn-ea"/>
                <a:cs typeface="+mn-cs"/>
              </a:rPr>
              <a:t>. Those most likely to be unable to access these opportunities are those aged 16-24</a:t>
            </a:r>
          </a:p>
        </p:txBody>
      </p:sp>
      <p:sp>
        <p:nvSpPr>
          <p:cNvPr id="7" name="TextBox 6">
            <a:extLst>
              <a:ext uri="{FF2B5EF4-FFF2-40B4-BE49-F238E27FC236}">
                <a16:creationId xmlns:a16="http://schemas.microsoft.com/office/drawing/2014/main" id="{052B9954-CE5A-07FD-A373-EAC6754950E1}"/>
              </a:ext>
              <a:ext uri="{C183D7F6-B498-43B3-948B-1728B52AA6E4}">
                <adec:decorative xmlns:adec="http://schemas.microsoft.com/office/drawing/2017/decorative" val="0"/>
              </a:ext>
            </a:extLst>
          </p:cNvPr>
          <p:cNvSpPr txBox="1"/>
          <p:nvPr/>
        </p:nvSpPr>
        <p:spPr>
          <a:xfrm>
            <a:off x="465233" y="1099827"/>
            <a:ext cx="5539896" cy="646331"/>
          </a:xfrm>
          <a:prstGeom prst="rect">
            <a:avLst/>
          </a:prstGeom>
          <a:noFill/>
        </p:spPr>
        <p:txBody>
          <a:bodyPr wrap="square" lIns="0" tIns="0" rIns="0" bIns="0" rtlCol="0" anchor="t">
            <a:spAutoFit/>
          </a:bodyPr>
          <a:lstStyle/>
          <a:p>
            <a:pPr algn="ctr">
              <a:defRPr/>
            </a:pPr>
            <a:r>
              <a:rPr kumimoji="0" lang="en-GB" sz="1400" b="1" i="0" u="none" strike="noStrike" kern="1200" cap="none" spc="0" normalizeH="0" baseline="0" noProof="0">
                <a:ln>
                  <a:noFill/>
                </a:ln>
                <a:solidFill>
                  <a:srgbClr val="5C5B5A"/>
                </a:solidFill>
                <a:effectLst/>
                <a:uLnTx/>
                <a:uFillTx/>
                <a:latin typeface="Arial"/>
                <a:ea typeface="+mn-ea"/>
                <a:cs typeface="+mn-cs"/>
              </a:rPr>
              <a:t>Has a lack of public transport at night prevented you from accessing opportunities</a:t>
            </a:r>
            <a:r>
              <a:rPr lang="en-GB" sz="1400" b="1">
                <a:solidFill>
                  <a:srgbClr val="5C5B5A"/>
                </a:solidFill>
                <a:latin typeface="Arial"/>
              </a:rPr>
              <a:t> (e.g. work, evening education or seeing friends) or services (e.g. late nigh healthcare)?</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5" name="Chart Placeholder 10" descr="Pie chart showing that 27% of respondents say a lack of public transport at night has prevented them from accessing opportunities.">
            <a:extLst>
              <a:ext uri="{FF2B5EF4-FFF2-40B4-BE49-F238E27FC236}">
                <a16:creationId xmlns:a16="http://schemas.microsoft.com/office/drawing/2014/main" id="{61158F05-5159-EFFD-EB34-8A12182C64FB}"/>
              </a:ext>
            </a:extLst>
          </p:cNvPr>
          <p:cNvGraphicFramePr>
            <a:graphicFrameLocks/>
          </p:cNvGraphicFramePr>
          <p:nvPr>
            <p:extLst>
              <p:ext uri="{D42A27DB-BD31-4B8C-83A1-F6EECF244321}">
                <p14:modId xmlns:p14="http://schemas.microsoft.com/office/powerpoint/2010/main" val="468666038"/>
              </p:ext>
            </p:extLst>
          </p:nvPr>
        </p:nvGraphicFramePr>
        <p:xfrm>
          <a:off x="459054" y="2273939"/>
          <a:ext cx="5002484" cy="389774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247CFF23-EE4D-7B1B-4C19-BCEB591BE55D}"/>
              </a:ext>
            </a:extLst>
          </p:cNvPr>
          <p:cNvSpPr txBox="1"/>
          <p:nvPr/>
        </p:nvSpPr>
        <p:spPr>
          <a:xfrm>
            <a:off x="2389466" y="3045671"/>
            <a:ext cx="1534033" cy="1415772"/>
          </a:xfrm>
          <a:prstGeom prst="rect">
            <a:avLst/>
          </a:prstGeom>
          <a:noFill/>
        </p:spPr>
        <p:txBody>
          <a:bodyPr wrap="square" rtlCol="0">
            <a:spAutoFit/>
          </a:bodyPr>
          <a:lstStyle/>
          <a:p>
            <a:pPr algn="ctr"/>
            <a:r>
              <a:rPr lang="en-GB" sz="3200" b="1" dirty="0">
                <a:solidFill>
                  <a:srgbClr val="5C5B5A"/>
                </a:solidFill>
                <a:latin typeface="Arial"/>
              </a:rPr>
              <a:t>27%</a:t>
            </a:r>
          </a:p>
          <a:p>
            <a:pPr algn="ctr"/>
            <a:r>
              <a:rPr lang="en-GB" sz="1350" dirty="0">
                <a:solidFill>
                  <a:srgbClr val="5C5B5A"/>
                </a:solidFill>
                <a:latin typeface="Arial"/>
              </a:rPr>
              <a:t>of all respondents are </a:t>
            </a:r>
          </a:p>
          <a:p>
            <a:pPr algn="ctr"/>
            <a:r>
              <a:rPr lang="en-GB" sz="1350" dirty="0">
                <a:solidFill>
                  <a:srgbClr val="5C5B5A"/>
                </a:solidFill>
                <a:latin typeface="Arial"/>
              </a:rPr>
              <a:t>unable to access opportunities</a:t>
            </a:r>
          </a:p>
        </p:txBody>
      </p:sp>
      <p:cxnSp>
        <p:nvCxnSpPr>
          <p:cNvPr id="11" name="Connector: Elbow 10">
            <a:extLst>
              <a:ext uri="{FF2B5EF4-FFF2-40B4-BE49-F238E27FC236}">
                <a16:creationId xmlns:a16="http://schemas.microsoft.com/office/drawing/2014/main" id="{677195F1-3B50-79CD-A0E8-87C52AE97619}"/>
              </a:ext>
              <a:ext uri="{C183D7F6-B498-43B3-948B-1728B52AA6E4}">
                <adec:decorative xmlns:adec="http://schemas.microsoft.com/office/drawing/2017/decorative" val="1"/>
              </a:ext>
            </a:extLst>
          </p:cNvPr>
          <p:cNvCxnSpPr/>
          <p:nvPr/>
        </p:nvCxnSpPr>
        <p:spPr>
          <a:xfrm flipV="1">
            <a:off x="4619452" y="2047847"/>
            <a:ext cx="2418459" cy="1131189"/>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 Placeholder 30">
            <a:extLst>
              <a:ext uri="{FF2B5EF4-FFF2-40B4-BE49-F238E27FC236}">
                <a16:creationId xmlns:a16="http://schemas.microsoft.com/office/drawing/2014/main" id="{6B41963B-A703-1C00-5364-7EFAA039E37D}"/>
              </a:ext>
            </a:extLst>
          </p:cNvPr>
          <p:cNvSpPr txBox="1">
            <a:spLocks/>
          </p:cNvSpPr>
          <p:nvPr/>
        </p:nvSpPr>
        <p:spPr>
          <a:xfrm>
            <a:off x="7104944" y="1187972"/>
            <a:ext cx="4903058"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en-GB" sz="1200" b="1" dirty="0">
                <a:solidFill>
                  <a:srgbClr val="5C5B5A"/>
                </a:solidFill>
                <a:latin typeface="Arial" panose="020B0604020202020204" pitchFamily="34" charset="0"/>
                <a:cs typeface="Arial" panose="020B0604020202020204" pitchFamily="34" charset="0"/>
              </a:rPr>
              <a:t>Those </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more likely to say they are unable to access opportunities, compared to 27% GM whole sample:  </a:t>
            </a:r>
          </a:p>
        </p:txBody>
      </p:sp>
      <p:sp>
        <p:nvSpPr>
          <p:cNvPr id="12" name="Content Placeholder 32">
            <a:extLst>
              <a:ext uri="{FF2B5EF4-FFF2-40B4-BE49-F238E27FC236}">
                <a16:creationId xmlns:a16="http://schemas.microsoft.com/office/drawing/2014/main" id="{9E3D553F-0C61-DDCA-8739-6F4E2B30C17E}"/>
              </a:ext>
            </a:extLst>
          </p:cNvPr>
          <p:cNvSpPr txBox="1">
            <a:spLocks/>
          </p:cNvSpPr>
          <p:nvPr/>
        </p:nvSpPr>
        <p:spPr>
          <a:xfrm>
            <a:off x="7104944" y="1659209"/>
            <a:ext cx="4903059" cy="4188697"/>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By public transport usage:</a:t>
            </a:r>
          </a:p>
          <a:p>
            <a:pPr>
              <a:lnSpc>
                <a:spcPct val="100000"/>
              </a:lnSpc>
              <a:spcBef>
                <a:spcPts val="0"/>
              </a:spcBef>
              <a:spcAft>
                <a:spcPts val="400"/>
              </a:spcAft>
              <a:defRPr/>
            </a:pPr>
            <a:r>
              <a:rPr kumimoji="0" lang="en-GB" sz="1200" b="1" i="0" u="none" strike="noStrike" kern="1200" cap="none" spc="0" normalizeH="0" baseline="0" noProof="0">
                <a:ln>
                  <a:noFill/>
                </a:ln>
                <a:solidFill>
                  <a:schemeClr val="tx1">
                    <a:lumMod val="65000"/>
                    <a:lumOff val="35000"/>
                  </a:schemeClr>
                </a:solidFill>
                <a:effectLst/>
                <a:uLnTx/>
                <a:uFillTx/>
                <a:latin typeface="Arial"/>
                <a:ea typeface="+mn-ea"/>
                <a:cs typeface="+mn-cs"/>
              </a:rPr>
              <a:t>31% </a:t>
            </a:r>
            <a:r>
              <a:rPr kumimoji="0" lang="en-GB" sz="1200" i="0" u="none" strike="noStrike" kern="1200" cap="none" spc="0" normalizeH="0" baseline="0" noProof="0">
                <a:ln>
                  <a:noFill/>
                </a:ln>
                <a:solidFill>
                  <a:srgbClr val="5C5B5A"/>
                </a:solidFill>
                <a:effectLst/>
                <a:uLnTx/>
                <a:uFillTx/>
                <a:latin typeface="Arial"/>
                <a:ea typeface="+mn-ea"/>
                <a:cs typeface="+mn-cs"/>
              </a:rPr>
              <a:t>of all public tr</a:t>
            </a:r>
            <a:r>
              <a:rPr lang="en-GB" sz="1200" err="1">
                <a:solidFill>
                  <a:srgbClr val="5C5B5A"/>
                </a:solidFill>
                <a:latin typeface="Arial"/>
              </a:rPr>
              <a:t>ansport</a:t>
            </a:r>
            <a:r>
              <a:rPr lang="en-GB" sz="1200">
                <a:solidFill>
                  <a:srgbClr val="5C5B5A"/>
                </a:solidFill>
                <a:latin typeface="Arial"/>
              </a:rPr>
              <a:t> users</a:t>
            </a:r>
          </a:p>
          <a:p>
            <a:pPr>
              <a:lnSpc>
                <a:spcPct val="100000"/>
              </a:lnSpc>
              <a:spcBef>
                <a:spcPts val="0"/>
              </a:spcBef>
              <a:spcAft>
                <a:spcPts val="400"/>
              </a:spcAft>
              <a:defRPr/>
            </a:pPr>
            <a:r>
              <a:rPr kumimoji="0" lang="en-GB" sz="1200" b="1" i="0" u="none" strike="noStrike" kern="1200" cap="none" spc="0" normalizeH="0" baseline="0" noProof="0">
                <a:ln>
                  <a:noFill/>
                </a:ln>
                <a:solidFill>
                  <a:schemeClr val="tx1">
                    <a:lumMod val="65000"/>
                    <a:lumOff val="35000"/>
                  </a:schemeClr>
                </a:solidFill>
                <a:effectLst/>
                <a:uLnTx/>
                <a:uFillTx/>
                <a:latin typeface="Arial"/>
                <a:ea typeface="+mn-ea"/>
                <a:cs typeface="+mn-cs"/>
              </a:rPr>
              <a:t>42% </a:t>
            </a:r>
            <a:r>
              <a:rPr kumimoji="0" lang="en-GB" sz="1200" i="0" u="none" strike="noStrike" kern="1200" cap="none" spc="0" normalizeH="0" baseline="0" noProof="0">
                <a:ln>
                  <a:noFill/>
                </a:ln>
                <a:solidFill>
                  <a:srgbClr val="5C5B5A"/>
                </a:solidFill>
                <a:effectLst/>
                <a:uLnTx/>
                <a:uFillTx/>
                <a:latin typeface="Arial"/>
                <a:ea typeface="+mn-ea"/>
                <a:cs typeface="+mn-cs"/>
              </a:rPr>
              <a:t>of those who</a:t>
            </a:r>
            <a:r>
              <a:rPr kumimoji="0" lang="en-GB" sz="1200" i="0" u="none" strike="noStrike" kern="1200" cap="none" spc="0" normalizeH="0" baseline="0" noProof="0">
                <a:ln>
                  <a:noFill/>
                </a:ln>
                <a:solidFill>
                  <a:schemeClr val="tx1">
                    <a:lumMod val="65000"/>
                    <a:lumOff val="35000"/>
                  </a:schemeClr>
                </a:solidFill>
                <a:effectLst/>
                <a:uLnTx/>
                <a:uFillTx/>
                <a:latin typeface="Arial"/>
                <a:ea typeface="+mn-ea"/>
                <a:cs typeface="+mn-cs"/>
              </a:rPr>
              <a:t> use public transport after 6pm</a:t>
            </a:r>
            <a:r>
              <a:rPr lang="en-GB" sz="1200" noProof="0">
                <a:solidFill>
                  <a:schemeClr val="tx1">
                    <a:lumMod val="65000"/>
                    <a:lumOff val="35000"/>
                  </a:schemeClr>
                </a:solidFill>
                <a:latin typeface="Arial"/>
              </a:rPr>
              <a:t> </a:t>
            </a:r>
            <a:r>
              <a:rPr kumimoji="0" lang="en-GB" sz="1200" i="0" u="none" strike="noStrike" kern="1200" cap="none" spc="0" normalizeH="0" baseline="0" noProof="0">
                <a:ln>
                  <a:noFill/>
                </a:ln>
                <a:solidFill>
                  <a:schemeClr val="tx1">
                    <a:lumMod val="65000"/>
                    <a:lumOff val="35000"/>
                  </a:schemeClr>
                </a:solidFill>
                <a:effectLst/>
                <a:uLnTx/>
                <a:uFillTx/>
                <a:latin typeface="Arial"/>
                <a:ea typeface="+mn-ea"/>
                <a:cs typeface="+mn-cs"/>
              </a:rPr>
              <a:t>(compared to 18% of </a:t>
            </a:r>
            <a:r>
              <a:rPr kumimoji="0" lang="en-GB" sz="1200" i="0" u="none" strike="noStrike" kern="1200" cap="none" spc="0" normalizeH="0" baseline="0" noProof="0">
                <a:ln>
                  <a:noFill/>
                </a:ln>
                <a:solidFill>
                  <a:srgbClr val="5C5B5A"/>
                </a:solidFill>
                <a:effectLst/>
                <a:uLnTx/>
                <a:uFillTx/>
                <a:latin typeface="Arial"/>
                <a:ea typeface="+mn-ea"/>
                <a:cs typeface="+mn-cs"/>
              </a:rPr>
              <a:t>t</a:t>
            </a:r>
            <a:r>
              <a:rPr lang="en-GB" sz="1200">
                <a:solidFill>
                  <a:srgbClr val="5C5B5A"/>
                </a:solidFill>
                <a:latin typeface="Arial"/>
              </a:rPr>
              <a:t>hose who use public transport but not after 6pm)</a:t>
            </a:r>
            <a:endParaRPr kumimoji="0" lang="en-GB" sz="1200" i="0" u="none" strike="noStrike" kern="1200" cap="none" spc="0" normalizeH="0" baseline="0" noProof="0">
              <a:ln>
                <a:noFill/>
              </a:ln>
              <a:solidFill>
                <a:srgbClr val="5C5B5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16-24 (50%) and 25-44 (32%)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from within racially </a:t>
            </a:r>
            <a:r>
              <a:rPr lang="en-GB" sz="1200" err="1">
                <a:solidFill>
                  <a:srgbClr val="5C5B5A"/>
                </a:solidFill>
                <a:latin typeface="Arial" panose="020B0604020202020204" pitchFamily="34" charset="0"/>
                <a:cs typeface="Arial" panose="020B0604020202020204" pitchFamily="34" charset="0"/>
              </a:rPr>
              <a:t>minoritised</a:t>
            </a:r>
            <a:r>
              <a:rPr lang="en-GB" sz="1200">
                <a:solidFill>
                  <a:srgbClr val="5C5B5A"/>
                </a:solidFill>
                <a:latin typeface="Arial" panose="020B0604020202020204" pitchFamily="34" charset="0"/>
                <a:cs typeface="Arial" panose="020B0604020202020204" pitchFamily="34" charset="0"/>
              </a:rPr>
              <a:t> communities (41%)</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are likely to lose their job in the next 12 months (52%)</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finding it difficult to afford their rent (47%)</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Renters (37%), specifically private renters (40%)</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with low levels of happiness (39%)</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have had to borrow more money or use more credit in the last month (39%)</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with high levels of anxiety (37%)</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do not feel that their life is worthwhile (39%)</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with a full time paid job (34%)</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working in the public sector (33%)</a:t>
            </a:r>
            <a:endPar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4" name="Footer Placeholder 4">
            <a:extLst>
              <a:ext uri="{FF2B5EF4-FFF2-40B4-BE49-F238E27FC236}">
                <a16:creationId xmlns:a16="http://schemas.microsoft.com/office/drawing/2014/main" id="{0FA6CD75-20A1-89BC-0768-4C0344237762}"/>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NE8. Has a lack of public transport at night prevented you from accessing opportunities (Such as work, evening education or seeing friends) or services (such as accessing late night healthcare)? Base: S11, 1201 (All online respondents)</a:t>
            </a:r>
            <a:endParaRPr lang="en-GB" sz="1000">
              <a:solidFill>
                <a:srgbClr val="FFFFFF">
                  <a:lumMod val="50000"/>
                </a:srgbClr>
              </a:solidFill>
              <a:latin typeface="Arial"/>
              <a:cs typeface="Arial" panose="020B0604020202020204" pitchFamily="34" charset="0"/>
            </a:endParaRPr>
          </a:p>
        </p:txBody>
      </p:sp>
    </p:spTree>
    <p:custDataLst>
      <p:tags r:id="rId1"/>
    </p:custDataLst>
    <p:extLst>
      <p:ext uri="{BB962C8B-B14F-4D97-AF65-F5344CB8AC3E}">
        <p14:creationId xmlns:p14="http://schemas.microsoft.com/office/powerpoint/2010/main" val="10159869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sz="4400" b="1">
                <a:latin typeface="Arial" panose="020B0604020202020204" pitchFamily="34" charset="0"/>
                <a:cs typeface="Arial" panose="020B0604020202020204" pitchFamily="34" charset="0"/>
              </a:rPr>
              <a:t>Good Work</a:t>
            </a: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1921559476"/>
              </p:ext>
            </p:extLst>
          </p:nvPr>
        </p:nvGraphicFramePr>
        <p:xfrm>
          <a:off x="590400" y="3718800"/>
          <a:ext cx="4922633" cy="86136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56</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panose="020B0604020202020204" pitchFamily="34" charset="0"/>
                          <a:cs typeface="Arial" panose="020B0604020202020204" pitchFamily="34" charset="0"/>
                        </a:rPr>
                        <a:t>Good work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panose="020B0604020202020204" pitchFamily="34" charset="0"/>
                          <a:cs typeface="Arial" panose="020B0604020202020204" pitchFamily="34" charset="0"/>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panose="020B0604020202020204" pitchFamily="34" charset="0"/>
                          <a:cs typeface="Arial" panose="020B0604020202020204" pitchFamily="34" charset="0"/>
                        </a:rPr>
                        <a:t>Good work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pages 58-62</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2936267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Good work – Overview and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4211409"/>
          </a:xfrm>
          <a:prstGeom prst="rect">
            <a:avLst/>
          </a:prstGeom>
          <a:noFill/>
        </p:spPr>
        <p:txBody>
          <a:bodyPr wrap="square" lIns="91440" tIns="45720" rIns="91440" bIns="45720" rtlCol="0" anchor="t">
            <a:spAutoFit/>
          </a:bodyPr>
          <a:lstStyle/>
          <a:p>
            <a:pPr>
              <a:lnSpc>
                <a:spcPct val="114000"/>
              </a:lnSpc>
              <a:spcAft>
                <a:spcPts val="1400"/>
              </a:spcAft>
            </a:pPr>
            <a:r>
              <a:rPr lang="en-GB" sz="1400">
                <a:solidFill>
                  <a:schemeClr val="bg1"/>
                </a:solidFill>
                <a:latin typeface="Arial"/>
                <a:cs typeface="Arial"/>
              </a:rPr>
              <a:t>The February 2024 Residents' Survey has reintroduced, for the first time since July 2023, a number of questions designed to explore residents' experiences of their job and working environment, including job prospects and the degree of influence they feel they have over their work. </a:t>
            </a:r>
          </a:p>
          <a:p>
            <a:pPr>
              <a:lnSpc>
                <a:spcPct val="114000"/>
              </a:lnSpc>
              <a:spcAft>
                <a:spcPts val="1400"/>
              </a:spcAft>
            </a:pPr>
            <a:r>
              <a:rPr lang="en-GB" sz="1400">
                <a:solidFill>
                  <a:schemeClr val="bg1"/>
                </a:solidFill>
                <a:latin typeface="Arial"/>
                <a:cs typeface="Arial"/>
              </a:rPr>
              <a:t>The questions have been included to explore any differences in these experiences since the last time these questions were asked in the winter. This section shows data from this Survey 11 (February 2024), Survey 8 (July 2023), and Survey 5 (December 2022).</a:t>
            </a:r>
          </a:p>
          <a:p>
            <a:pPr>
              <a:lnSpc>
                <a:spcPct val="114000"/>
              </a:lnSpc>
              <a:spcAft>
                <a:spcPts val="1400"/>
              </a:spcAft>
            </a:pPr>
            <a:r>
              <a:rPr lang="en-GB" sz="1400">
                <a:solidFill>
                  <a:schemeClr val="bg1"/>
                </a:solidFill>
                <a:latin typeface="Arial"/>
                <a:cs typeface="Arial"/>
              </a:rPr>
              <a:t>The results will highlight potential trends and indicators which individual localities can explore in greater detail. </a:t>
            </a:r>
          </a:p>
          <a:p>
            <a:pPr>
              <a:lnSpc>
                <a:spcPct val="114000"/>
              </a:lnSpc>
              <a:spcAft>
                <a:spcPts val="1400"/>
              </a:spcAft>
            </a:pPr>
            <a:r>
              <a:rPr lang="en-GB" sz="1400">
                <a:solidFill>
                  <a:schemeClr val="bg1"/>
                </a:solidFill>
                <a:latin typeface="Arial"/>
                <a:cs typeface="Arial"/>
              </a:rPr>
              <a:t>One specific question (GW8) asking about satisfaction on pay, job, working hours and flexibility, was initially omitted from the survey. To rectify this, we have collected 1,004 responses on this question through rapid response online methodology. Though this differs from the methodology that is used for the main Residents' Survey, analysis of rapid response approaches conducted previously concludes that the responses are broadly in line with river methodology - something which is also seen in the case of these insights. We have used quotas and weighted this data using the same targets as the main sample, as such, we are confident that we are able to accurately compare and track this data.</a:t>
            </a:r>
          </a:p>
          <a:p>
            <a:pPr marL="742950" lvl="1" indent="-285750">
              <a:buFont typeface="Arial" panose="020B0604020202020204" pitchFamily="34" charset="0"/>
              <a:buChar char="•"/>
            </a:pPr>
            <a:endParaRPr lang="en-GB" sz="1400">
              <a:solidFill>
                <a:schemeClr val="bg1"/>
              </a:solidFill>
              <a:latin typeface="Arial"/>
              <a:cs typeface="Arial"/>
            </a:endParaRPr>
          </a:p>
          <a:p>
            <a:pPr marL="742950" lvl="1" indent="-285750">
              <a:buFont typeface="Arial" panose="020B0604020202020204" pitchFamily="34" charset="0"/>
              <a:buChar char="•"/>
            </a:pPr>
            <a:endParaRPr lang="en-GB" sz="1550">
              <a:solidFill>
                <a:schemeClr val="bg1"/>
              </a:solidFill>
              <a:cs typeface="Calibri" panose="020F0502020204030204"/>
            </a:endParaRPr>
          </a:p>
        </p:txBody>
      </p:sp>
    </p:spTree>
    <p:custDataLst>
      <p:tags r:id="rId1"/>
    </p:custDataLst>
    <p:extLst>
      <p:ext uri="{BB962C8B-B14F-4D97-AF65-F5344CB8AC3E}">
        <p14:creationId xmlns:p14="http://schemas.microsoft.com/office/powerpoint/2010/main" val="34123759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365127" y="160921"/>
            <a:ext cx="10515600" cy="693150"/>
          </a:xfrm>
        </p:spPr>
        <p:txBody>
          <a:bodyPr/>
          <a:lstStyle/>
          <a:p>
            <a:r>
              <a:rPr lang="en-GB">
                <a:latin typeface="Arial" panose="020B0604020202020204" pitchFamily="34" charset="0"/>
                <a:cs typeface="Arial" panose="020B0604020202020204" pitchFamily="34" charset="0"/>
              </a:rPr>
              <a:t>Good work – key findings</a:t>
            </a:r>
            <a:endParaRPr lang="en-US">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15B5EB0-EF70-39E9-7F6B-A81CDC28DB89}"/>
              </a:ext>
            </a:extLst>
          </p:cNvPr>
          <p:cNvSpPr txBox="1"/>
          <p:nvPr/>
        </p:nvSpPr>
        <p:spPr>
          <a:xfrm>
            <a:off x="45868" y="870607"/>
            <a:ext cx="12100264" cy="4885953"/>
          </a:xfrm>
          <a:prstGeom prst="rect">
            <a:avLst/>
          </a:prstGeom>
          <a:noFill/>
        </p:spPr>
        <p:txBody>
          <a:bodyPr wrap="square" lIns="91440" tIns="45720" rIns="91440" bIns="45720" rtlCol="0" anchor="t">
            <a:spAutoFit/>
          </a:bodyPr>
          <a:lstStyle/>
          <a:p>
            <a:pPr marL="0" marR="0" lvl="0" indent="0" algn="l" defTabSz="914400" rtl="0" eaLnBrk="1" fontAlgn="auto" latinLnBrk="0" hangingPunct="1">
              <a:spcBef>
                <a:spcPts val="0"/>
              </a:spcBef>
              <a:spcAft>
                <a:spcPts val="600"/>
              </a:spcAft>
              <a:buClrTx/>
              <a:buSzTx/>
              <a:buFontTx/>
              <a:buNone/>
              <a:tabLst/>
              <a:defRPr/>
            </a:pPr>
            <a:r>
              <a:rPr kumimoji="0" lang="en-GB" sz="1550" b="1" i="0" u="none" strike="noStrike" kern="1200" cap="none" spc="0" normalizeH="0" baseline="0" noProof="0">
                <a:ln>
                  <a:noFill/>
                </a:ln>
                <a:solidFill>
                  <a:schemeClr val="bg1"/>
                </a:solidFill>
                <a:effectLst/>
                <a:uLnTx/>
                <a:uFillTx/>
                <a:latin typeface="Arial"/>
                <a:cs typeface="Arial"/>
              </a:rPr>
              <a:t>JOB SATISFACTION</a:t>
            </a:r>
            <a:endParaRPr lang="en-GB" sz="1550" b="0" i="0" u="none" strike="noStrike" kern="1200" cap="none" spc="0" normalizeH="0" baseline="0" noProof="0">
              <a:ln>
                <a:noFill/>
              </a:ln>
              <a:solidFill>
                <a:schemeClr val="bg1"/>
              </a:solidFill>
              <a:effectLst/>
              <a:uLnTx/>
              <a:uFillTx/>
              <a:latin typeface="Arial"/>
              <a:cs typeface="Arial"/>
            </a:endParaRPr>
          </a:p>
          <a:p>
            <a:pPr marL="285750" indent="-285750">
              <a:spcAft>
                <a:spcPts val="600"/>
              </a:spcAft>
              <a:buFont typeface="Arial" panose="020B0604020202020204" pitchFamily="34" charset="0"/>
              <a:buChar char="•"/>
              <a:defRPr/>
            </a:pPr>
            <a:r>
              <a:rPr lang="en-GB" sz="1500">
                <a:solidFill>
                  <a:schemeClr val="bg1"/>
                </a:solidFill>
                <a:latin typeface="Arial"/>
                <a:cs typeface="Arial"/>
              </a:rPr>
              <a:t>Job s</a:t>
            </a:r>
            <a:r>
              <a:rPr kumimoji="0" lang="en-GB" sz="1500" b="0" i="0" u="none" strike="noStrike" kern="1200" cap="none" spc="0" normalizeH="0" baseline="0" noProof="0" err="1">
                <a:ln>
                  <a:noFill/>
                </a:ln>
                <a:solidFill>
                  <a:schemeClr val="bg1"/>
                </a:solidFill>
                <a:effectLst/>
                <a:uLnTx/>
                <a:uFillTx/>
                <a:latin typeface="Arial"/>
                <a:cs typeface="Arial"/>
              </a:rPr>
              <a:t>atisfaction</a:t>
            </a:r>
            <a:r>
              <a:rPr kumimoji="0" lang="en-GB" sz="1500" b="0" i="0" u="none" strike="noStrike" kern="1200" cap="none" spc="0" normalizeH="0" baseline="0" noProof="0">
                <a:ln>
                  <a:noFill/>
                </a:ln>
                <a:solidFill>
                  <a:schemeClr val="bg1"/>
                </a:solidFill>
                <a:effectLst/>
                <a:uLnTx/>
                <a:uFillTx/>
                <a:latin typeface="Arial"/>
                <a:cs typeface="Arial"/>
              </a:rPr>
              <a:t> has increased significantly since July 2023 (when </a:t>
            </a:r>
            <a:r>
              <a:rPr lang="en-GB" sz="1500">
                <a:solidFill>
                  <a:schemeClr val="bg1"/>
                </a:solidFill>
                <a:latin typeface="Arial"/>
                <a:cs typeface="Arial"/>
              </a:rPr>
              <a:t>related questions </a:t>
            </a:r>
            <a:r>
              <a:rPr kumimoji="0" lang="en-GB" sz="1500" b="0" i="0" u="none" strike="noStrike" kern="1200" cap="none" spc="0" normalizeH="0" baseline="0" noProof="0">
                <a:ln>
                  <a:noFill/>
                </a:ln>
                <a:solidFill>
                  <a:schemeClr val="bg1"/>
                </a:solidFill>
                <a:effectLst/>
                <a:uLnTx/>
                <a:uFillTx/>
                <a:latin typeface="Arial"/>
                <a:cs typeface="Arial"/>
              </a:rPr>
              <a:t>were last asked) – with those saying they are satisfied </a:t>
            </a:r>
            <a:r>
              <a:rPr lang="en-GB" sz="1500">
                <a:solidFill>
                  <a:schemeClr val="bg1"/>
                </a:solidFill>
                <a:latin typeface="Arial"/>
                <a:cs typeface="Arial"/>
              </a:rPr>
              <a:t>increasing to</a:t>
            </a:r>
            <a:r>
              <a:rPr kumimoji="0" lang="en-GB" sz="1500" b="0" i="0" u="none" strike="noStrike" kern="1200" cap="none" spc="0" normalizeH="0" baseline="0" noProof="0">
                <a:ln>
                  <a:noFill/>
                </a:ln>
                <a:solidFill>
                  <a:schemeClr val="bg1"/>
                </a:solidFill>
                <a:effectLst/>
                <a:uLnTx/>
                <a:uFillTx/>
                <a:latin typeface="Arial"/>
                <a:cs typeface="Arial"/>
              </a:rPr>
              <a:t> 68% (</a:t>
            </a:r>
            <a:r>
              <a:rPr lang="en-GB" sz="1500">
                <a:solidFill>
                  <a:schemeClr val="bg1"/>
                </a:solidFill>
                <a:latin typeface="Arial"/>
                <a:cs typeface="Arial"/>
              </a:rPr>
              <a:t>from</a:t>
            </a:r>
            <a:r>
              <a:rPr kumimoji="0" lang="en-GB" sz="1500" b="0" i="0" u="none" strike="noStrike" kern="1200" cap="none" spc="0" normalizeH="0" baseline="0" noProof="0">
                <a:ln>
                  <a:noFill/>
                </a:ln>
                <a:solidFill>
                  <a:schemeClr val="bg1"/>
                </a:solidFill>
                <a:effectLst/>
                <a:uLnTx/>
                <a:uFillTx/>
                <a:latin typeface="Arial"/>
                <a:cs typeface="Arial"/>
              </a:rPr>
              <a:t> </a:t>
            </a:r>
            <a:r>
              <a:rPr lang="en-GB" sz="1500">
                <a:solidFill>
                  <a:schemeClr val="bg1"/>
                </a:solidFill>
                <a:latin typeface="Arial"/>
                <a:cs typeface="Arial"/>
              </a:rPr>
              <a:t>64</a:t>
            </a:r>
            <a:r>
              <a:rPr kumimoji="0" lang="en-GB" sz="1500" b="0" i="0" u="none" strike="noStrike" kern="1200" cap="none" spc="0" normalizeH="0" baseline="0" noProof="0">
                <a:ln>
                  <a:noFill/>
                </a:ln>
                <a:solidFill>
                  <a:schemeClr val="bg1"/>
                </a:solidFill>
                <a:effectLst/>
                <a:uLnTx/>
                <a:uFillTx/>
                <a:latin typeface="Arial"/>
                <a:cs typeface="Arial"/>
              </a:rPr>
              <a:t>%). These results are moving towards being more in line with December 2022 (Survey 5).</a:t>
            </a:r>
            <a:endParaRPr lang="en-GB" sz="1500" b="0" i="0" u="none" strike="noStrike" kern="1200" cap="none" spc="0" normalizeH="0" baseline="0" noProof="0">
              <a:ln>
                <a:noFill/>
              </a:ln>
              <a:solidFill>
                <a:schemeClr val="bg1"/>
              </a:solidFill>
              <a:effectLst/>
              <a:uLnTx/>
              <a:uFillTx/>
              <a:latin typeface="Arial"/>
              <a:cs typeface="Arial"/>
            </a:endParaRPr>
          </a:p>
          <a:p>
            <a:pPr marL="285750" indent="-285750">
              <a:spcAft>
                <a:spcPts val="600"/>
              </a:spcAft>
              <a:buFont typeface="Arial" panose="020B0604020202020204" pitchFamily="34" charset="0"/>
              <a:buChar char="•"/>
              <a:defRPr/>
            </a:pPr>
            <a:r>
              <a:rPr kumimoji="0" lang="en-GB" sz="1500" b="0" i="0" u="none" strike="noStrike" kern="1200" cap="none" spc="0" normalizeH="0" baseline="0" noProof="0">
                <a:ln>
                  <a:noFill/>
                </a:ln>
                <a:solidFill>
                  <a:schemeClr val="bg1"/>
                </a:solidFill>
                <a:effectLst/>
                <a:uLnTx/>
                <a:uFillTx/>
                <a:latin typeface="Arial"/>
                <a:cs typeface="Arial"/>
              </a:rPr>
              <a:t>But satisfaction with pay has significantly decreased (to 46%, was 51% in July 2023)</a:t>
            </a:r>
            <a:endParaRPr lang="en-GB" sz="1500" b="0" i="0" u="none" strike="noStrike" kern="1200" cap="none" spc="0" normalizeH="0" baseline="0" noProof="0">
              <a:ln>
                <a:noFill/>
              </a:ln>
              <a:solidFill>
                <a:schemeClr val="bg1"/>
              </a:solidFill>
              <a:effectLst/>
              <a:uLnTx/>
              <a:uFillTx/>
              <a:latin typeface="Arial"/>
              <a:cs typeface="Arial"/>
            </a:endParaRPr>
          </a:p>
          <a:p>
            <a:pPr marL="285750" indent="-285750">
              <a:spcAft>
                <a:spcPts val="600"/>
              </a:spcAft>
              <a:buFont typeface="Arial" panose="020B0604020202020204" pitchFamily="34" charset="0"/>
              <a:buChar char="•"/>
              <a:defRPr/>
            </a:pPr>
            <a:r>
              <a:rPr lang="en-GB" sz="1500">
                <a:solidFill>
                  <a:schemeClr val="bg1"/>
                </a:solidFill>
                <a:latin typeface="Arial"/>
                <a:cs typeface="Arial"/>
              </a:rPr>
              <a:t>Satisfaction with working hours has increased slightly since July 2023 to 69% (from 66%), however this change is not significant</a:t>
            </a:r>
            <a:endParaRPr lang="en-GB" sz="1500" b="0" i="0" u="none" strike="noStrike" kern="1200" cap="none" spc="0" normalizeH="0" baseline="0" noProof="0">
              <a:ln>
                <a:noFill/>
              </a:ln>
              <a:solidFill>
                <a:schemeClr val="bg1"/>
              </a:solidFill>
              <a:effectLst/>
              <a:uLnTx/>
              <a:uFillTx/>
              <a:latin typeface="Arial"/>
              <a:cs typeface="Arial"/>
            </a:endParaRPr>
          </a:p>
          <a:p>
            <a:pPr>
              <a:spcAft>
                <a:spcPts val="600"/>
              </a:spcAft>
              <a:defRPr/>
            </a:pPr>
            <a:r>
              <a:rPr lang="en-GB" sz="1500" b="1" i="0" u="none" strike="noStrike" kern="1200" cap="none" spc="0" normalizeH="0" baseline="0" noProof="0">
                <a:ln>
                  <a:noFill/>
                </a:ln>
                <a:solidFill>
                  <a:schemeClr val="bg1"/>
                </a:solidFill>
                <a:effectLst/>
                <a:uLnTx/>
                <a:uFillTx/>
                <a:latin typeface="Arial"/>
                <a:cs typeface="Arial"/>
              </a:rPr>
              <a:t>FLEXIBILITY</a:t>
            </a:r>
          </a:p>
          <a:p>
            <a:pPr marL="285750" indent="-285750">
              <a:spcAft>
                <a:spcPts val="600"/>
              </a:spcAft>
              <a:buFont typeface="Arial" panose="020B0604020202020204" pitchFamily="34" charset="0"/>
              <a:buChar char="•"/>
              <a:defRPr/>
            </a:pPr>
            <a:r>
              <a:rPr lang="en-GB" sz="1500">
                <a:solidFill>
                  <a:schemeClr val="bg1"/>
                </a:solidFill>
                <a:latin typeface="Arial"/>
                <a:cs typeface="Arial"/>
              </a:rPr>
              <a:t>2 in 5 (40%) say it is difficult to arrange an hour or two off during work hours for personal or family matters – in line with July 2023 (41%)</a:t>
            </a:r>
          </a:p>
          <a:p>
            <a:pPr marL="285750" indent="-285750">
              <a:spcAft>
                <a:spcPts val="600"/>
              </a:spcAft>
              <a:buFont typeface="Arial" panose="020B0604020202020204" pitchFamily="34" charset="0"/>
              <a:buChar char="•"/>
              <a:defRPr/>
            </a:pPr>
            <a:r>
              <a:rPr lang="en-GB" sz="1500" i="0" u="none" strike="noStrike" kern="1200" cap="none" spc="0" normalizeH="0" baseline="0" noProof="0">
                <a:ln>
                  <a:noFill/>
                </a:ln>
                <a:solidFill>
                  <a:schemeClr val="bg1"/>
                </a:solidFill>
                <a:effectLst/>
                <a:uLnTx/>
                <a:uFillTx/>
                <a:latin typeface="Arial"/>
                <a:cs typeface="Arial"/>
              </a:rPr>
              <a:t>A slightly </a:t>
            </a:r>
            <a:r>
              <a:rPr lang="en-GB" sz="1500">
                <a:solidFill>
                  <a:schemeClr val="bg1"/>
                </a:solidFill>
                <a:latin typeface="Arial"/>
                <a:cs typeface="Arial"/>
              </a:rPr>
              <a:t>higher proportion (49%) say that it is difficult to ask to vary their working hours, again in line with July 2023 (48%)</a:t>
            </a:r>
            <a:endParaRPr lang="en-GB" sz="1500" i="0" u="none" strike="noStrike" kern="1200" cap="none" spc="0" normalizeH="0" baseline="0" noProof="0">
              <a:ln>
                <a:noFill/>
              </a:ln>
              <a:solidFill>
                <a:schemeClr val="bg1"/>
              </a:solidFill>
              <a:effectLst/>
              <a:uLnTx/>
              <a:uFillTx/>
              <a:latin typeface="Arial"/>
              <a:cs typeface="Arial"/>
            </a:endParaRPr>
          </a:p>
          <a:p>
            <a:pPr marL="0" marR="0" lvl="0" indent="0" algn="l" defTabSz="914400" rtl="0" eaLnBrk="1" fontAlgn="auto" latinLnBrk="0" hangingPunct="1">
              <a:spcBef>
                <a:spcPts val="0"/>
              </a:spcBef>
              <a:spcAft>
                <a:spcPts val="600"/>
              </a:spcAft>
              <a:buClrTx/>
              <a:buSzTx/>
              <a:buFontTx/>
              <a:buNone/>
              <a:tabLst/>
              <a:defRPr/>
            </a:pPr>
            <a:r>
              <a:rPr kumimoji="0" lang="en-GB" sz="1550" b="1" i="0" u="none" strike="noStrike" kern="1200" cap="none" spc="0" normalizeH="0" baseline="0" noProof="0">
                <a:ln>
                  <a:noFill/>
                </a:ln>
                <a:solidFill>
                  <a:schemeClr val="bg1"/>
                </a:solidFill>
                <a:effectLst/>
                <a:uLnTx/>
                <a:uFillTx/>
                <a:latin typeface="Arial"/>
                <a:cs typeface="Arial"/>
              </a:rPr>
              <a:t>JOB SECURITY</a:t>
            </a:r>
            <a:endParaRPr lang="en-GB" sz="1550" b="1" i="0" u="none" strike="noStrike" kern="1200" cap="none" spc="0" normalizeH="0" baseline="0" noProof="0">
              <a:ln>
                <a:noFill/>
              </a:ln>
              <a:solidFill>
                <a:schemeClr val="bg1"/>
              </a:solidFill>
              <a:effectLst/>
              <a:uLnTx/>
              <a:uFillTx/>
              <a:latin typeface="Arial"/>
              <a:cs typeface="Arial"/>
            </a:endParaRPr>
          </a:p>
          <a:p>
            <a:pPr marL="285750" indent="-285750">
              <a:spcAft>
                <a:spcPts val="600"/>
              </a:spcAft>
              <a:buFont typeface="Arial" panose="020B0604020202020204" pitchFamily="34" charset="0"/>
              <a:buChar char="•"/>
              <a:defRPr/>
            </a:pPr>
            <a:r>
              <a:rPr kumimoji="0" lang="en-GB" sz="1500" b="0" i="0" u="none" strike="noStrike" kern="1200" cap="none" spc="0" normalizeH="0" baseline="0" noProof="0">
                <a:ln>
                  <a:noFill/>
                </a:ln>
                <a:solidFill>
                  <a:schemeClr val="bg1"/>
                </a:solidFill>
                <a:effectLst/>
                <a:uLnTx/>
                <a:uFillTx/>
                <a:latin typeface="Arial"/>
                <a:cs typeface="Arial"/>
              </a:rPr>
              <a:t>Concerns around job security remain high, with around 1 in 6 respondents (16%) saying they feel there is some likelihood they will lose their job over the next year (unchanged since December 2022)</a:t>
            </a:r>
            <a:endParaRPr lang="en-GB" sz="1500" b="0" i="0" u="none" strike="noStrike" kern="1200" cap="none" spc="0" normalizeH="0" baseline="0" noProof="0">
              <a:ln>
                <a:noFill/>
              </a:ln>
              <a:solidFill>
                <a:schemeClr val="bg1"/>
              </a:solidFill>
              <a:effectLst/>
              <a:uLnTx/>
              <a:uFillTx/>
              <a:latin typeface="Arial"/>
              <a:cs typeface="Arial"/>
            </a:endParaRPr>
          </a:p>
          <a:p>
            <a:pPr marL="742950" lvl="1" indent="-285750">
              <a:spcAft>
                <a:spcPts val="600"/>
              </a:spcAft>
              <a:buFont typeface="Courier New" panose="02070309020205020404" pitchFamily="49" charset="0"/>
              <a:buChar char="o"/>
              <a:defRPr/>
            </a:pPr>
            <a:r>
              <a:rPr lang="en-GB" sz="1500">
                <a:solidFill>
                  <a:schemeClr val="bg1"/>
                </a:solidFill>
                <a:latin typeface="Arial"/>
                <a:cs typeface="Arial"/>
              </a:rPr>
              <a:t>These figures are significantly higher for those with caring responsibilities (29%), Black or Black British respondents (27%) and those aged 16-24 (27%)</a:t>
            </a:r>
            <a:endParaRPr lang="en-GB" sz="1400">
              <a:solidFill>
                <a:schemeClr val="bg1"/>
              </a:solidFill>
              <a:latin typeface="Arial"/>
              <a:cs typeface="Arial"/>
            </a:endParaRPr>
          </a:p>
          <a:p>
            <a:pPr>
              <a:spcAft>
                <a:spcPts val="600"/>
              </a:spcAft>
              <a:defRPr/>
            </a:pPr>
            <a:r>
              <a:rPr lang="en-GB" sz="1550" b="1">
                <a:solidFill>
                  <a:schemeClr val="bg1"/>
                </a:solidFill>
                <a:latin typeface="Arial"/>
                <a:cs typeface="Arial"/>
              </a:rPr>
              <a:t>INFLUENCE</a:t>
            </a:r>
          </a:p>
          <a:p>
            <a:pPr marL="285750" indent="-285750">
              <a:buFont typeface="Arial" panose="020B0604020202020204" pitchFamily="34" charset="0"/>
              <a:buChar char="•"/>
              <a:defRPr/>
            </a:pPr>
            <a:r>
              <a:rPr lang="en-GB" sz="1500">
                <a:solidFill>
                  <a:schemeClr val="bg1"/>
                </a:solidFill>
                <a:latin typeface="Arial"/>
                <a:cs typeface="Arial"/>
              </a:rPr>
              <a:t>People's ability to influence their work has shown signs of positive movement since last July - with a significant decrease in those saying they don't have influence in the pace of their work (18%, was 22%) and slight decrease in those saying they don't have any influence on what to do next (14%, was 16%)</a:t>
            </a:r>
            <a:endParaRPr lang="en-GB" sz="1500" i="0" u="none" strike="noStrike" kern="1200" cap="none" spc="0" normalizeH="0" baseline="0" noProof="0">
              <a:ln>
                <a:noFill/>
              </a:ln>
              <a:solidFill>
                <a:schemeClr val="bg1"/>
              </a:solidFill>
              <a:effectLst/>
              <a:uLnTx/>
              <a:uFillTx/>
              <a:latin typeface="Arial"/>
              <a:cs typeface="Arial"/>
            </a:endParaRPr>
          </a:p>
        </p:txBody>
      </p:sp>
    </p:spTree>
    <p:custDataLst>
      <p:tags r:id="rId1"/>
    </p:custDataLst>
    <p:extLst>
      <p:ext uri="{BB962C8B-B14F-4D97-AF65-F5344CB8AC3E}">
        <p14:creationId xmlns:p14="http://schemas.microsoft.com/office/powerpoint/2010/main" val="2508815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391549" y="161238"/>
            <a:ext cx="11614589" cy="590931"/>
          </a:xfrm>
        </p:spPr>
        <p:txBody>
          <a:bodyPr vert="horz" wrap="square" anchor="t">
            <a:spAutoFit/>
          </a:bodyPr>
          <a:lstStyle/>
          <a:p>
            <a:r>
              <a:rPr lang="en-GB" sz="1800" b="1" dirty="0">
                <a:solidFill>
                  <a:schemeClr val="tx1">
                    <a:lumMod val="65000"/>
                    <a:lumOff val="35000"/>
                  </a:schemeClr>
                </a:solidFill>
                <a:latin typeface="Arial"/>
                <a:ea typeface="+mj-lt"/>
                <a:cs typeface="+mj-lt"/>
              </a:rPr>
              <a:t>2 in 5 people find it </a:t>
            </a:r>
            <a:r>
              <a:rPr lang="en-GB" sz="1800" b="1" dirty="0">
                <a:solidFill>
                  <a:srgbClr val="009690"/>
                </a:solidFill>
                <a:latin typeface="Arial"/>
                <a:ea typeface="+mj-lt"/>
                <a:cs typeface="+mj-lt"/>
              </a:rPr>
              <a:t>difficult to be flexible in their work</a:t>
            </a:r>
            <a:r>
              <a:rPr lang="en-GB" sz="1800" b="1" dirty="0">
                <a:solidFill>
                  <a:schemeClr val="tx1">
                    <a:lumMod val="65000"/>
                    <a:lumOff val="35000"/>
                  </a:schemeClr>
                </a:solidFill>
                <a:latin typeface="Arial"/>
                <a:ea typeface="+mj-lt"/>
                <a:cs typeface="+mj-lt"/>
              </a:rPr>
              <a:t>, in terms of deciding their start and finish times, asking to vary their working hours or arranging time off for personal or family matters</a:t>
            </a:r>
            <a:endParaRPr lang="en-GB" sz="1800" b="1" dirty="0">
              <a:solidFill>
                <a:schemeClr val="tx1">
                  <a:lumMod val="65000"/>
                  <a:lumOff val="35000"/>
                </a:schemeClr>
              </a:solidFill>
              <a:latin typeface="Arial"/>
              <a:ea typeface="+mj-lt"/>
              <a:cs typeface="Arial"/>
            </a:endParaRPr>
          </a:p>
        </p:txBody>
      </p:sp>
      <p:sp>
        <p:nvSpPr>
          <p:cNvPr id="23" name="Text Placeholder 6">
            <a:extLst>
              <a:ext uri="{FF2B5EF4-FFF2-40B4-BE49-F238E27FC236}">
                <a16:creationId xmlns:a16="http://schemas.microsoft.com/office/drawing/2014/main" id="{8CC4B9EF-0893-431D-9B4F-487241FC6E98}"/>
              </a:ext>
            </a:extLst>
          </p:cNvPr>
          <p:cNvSpPr txBox="1">
            <a:spLocks/>
          </p:cNvSpPr>
          <p:nvPr/>
        </p:nvSpPr>
        <p:spPr>
          <a:xfrm>
            <a:off x="4441771" y="1346073"/>
            <a:ext cx="3308458" cy="449680"/>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panose="020B0604020202020204" pitchFamily="34" charset="0"/>
                <a:ea typeface="Calibri" panose="020F0502020204030204" pitchFamily="34" charset="0"/>
                <a:cs typeface="+mn-cs"/>
              </a:rPr>
              <a:t>Flexible aspects of working</a:t>
            </a:r>
          </a:p>
        </p:txBody>
      </p:sp>
      <p:sp>
        <p:nvSpPr>
          <p:cNvPr id="7" name="TextBox 6">
            <a:extLst>
              <a:ext uri="{FF2B5EF4-FFF2-40B4-BE49-F238E27FC236}">
                <a16:creationId xmlns:a16="http://schemas.microsoft.com/office/drawing/2014/main" id="{7A5E03B4-3EB2-B5A4-E583-DF129A89B429}"/>
              </a:ext>
              <a:ext uri="{C183D7F6-B498-43B3-948B-1728B52AA6E4}">
                <adec:decorative xmlns:adec="http://schemas.microsoft.com/office/drawing/2017/decorative" val="0"/>
              </a:ext>
            </a:extLst>
          </p:cNvPr>
          <p:cNvSpPr txBox="1"/>
          <p:nvPr/>
        </p:nvSpPr>
        <p:spPr>
          <a:xfrm>
            <a:off x="4640074" y="1675266"/>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July (S8)</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1" name="Chart Placeholder 20" descr="Stacked bar chart showing the proportion of respondents who say it's easy or difficult to ask to vary their hours. 49% say they it is difficult to ask to vary their work hours and 40% say it is difficult to arrange to take an hour or two off. ">
            <a:extLst>
              <a:ext uri="{FF2B5EF4-FFF2-40B4-BE49-F238E27FC236}">
                <a16:creationId xmlns:a16="http://schemas.microsoft.com/office/drawing/2014/main" id="{D81FC709-54CF-4326-99E2-3385D9264750}"/>
              </a:ext>
            </a:extLst>
          </p:cNvPr>
          <p:cNvGraphicFramePr>
            <a:graphicFrameLocks/>
          </p:cNvGraphicFramePr>
          <p:nvPr>
            <p:extLst>
              <p:ext uri="{D42A27DB-BD31-4B8C-83A1-F6EECF244321}">
                <p14:modId xmlns:p14="http://schemas.microsoft.com/office/powerpoint/2010/main" val="3945104343"/>
              </p:ext>
            </p:extLst>
          </p:nvPr>
        </p:nvGraphicFramePr>
        <p:xfrm>
          <a:off x="218114" y="1744988"/>
          <a:ext cx="5982675" cy="476196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BB98EA3F-4302-4E03-8DC1-C41E0C9A0AE4}"/>
              </a:ext>
              <a:ext uri="{C183D7F6-B498-43B3-948B-1728B52AA6E4}">
                <adec:decorative xmlns:adec="http://schemas.microsoft.com/office/drawing/2017/decorative" val="1"/>
              </a:ext>
            </a:extLst>
          </p:cNvPr>
          <p:cNvSpPr txBox="1"/>
          <p:nvPr/>
        </p:nvSpPr>
        <p:spPr>
          <a:xfrm>
            <a:off x="3511605" y="2501043"/>
            <a:ext cx="476092"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1">
                    <a:lumMod val="75000"/>
                    <a:lumOff val="25000"/>
                  </a:schemeClr>
                </a:solidFill>
                <a:latin typeface="Arial"/>
              </a:rPr>
              <a:t>40</a:t>
            </a: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lumMod val="75000"/>
                    <a:lumOff val="25000"/>
                  </a:schemeClr>
                </a:solidFill>
                <a:latin typeface="Arial"/>
              </a:rPr>
              <a:t>(-1pp)</a:t>
            </a:r>
            <a:endParaRPr kumimoji="0" lang="en-GB" sz="1400" i="0" u="none" strike="noStrike" kern="1200" cap="none" spc="0" normalizeH="0" baseline="0" noProof="0">
              <a:ln>
                <a:noFill/>
              </a:ln>
              <a:solidFill>
                <a:schemeClr val="tx1">
                  <a:lumMod val="75000"/>
                  <a:lumOff val="25000"/>
                </a:schemeClr>
              </a:solidFill>
              <a:effectLst/>
              <a:uLnTx/>
              <a:uFillTx/>
              <a:latin typeface="Arial"/>
              <a:ea typeface="+mn-ea"/>
              <a:cs typeface="+mn-cs"/>
            </a:endParaRPr>
          </a:p>
        </p:txBody>
      </p:sp>
      <p:sp>
        <p:nvSpPr>
          <p:cNvPr id="6" name="Right Brace 5" descr="Arrow showing in total, 30% are worried about coronavirus.">
            <a:extLst>
              <a:ext uri="{FF2B5EF4-FFF2-40B4-BE49-F238E27FC236}">
                <a16:creationId xmlns:a16="http://schemas.microsoft.com/office/drawing/2014/main" id="{9C91001A-0408-0F61-625A-BC73F6B6DCE8}"/>
              </a:ext>
              <a:ext uri="{C183D7F6-B498-43B3-948B-1728B52AA6E4}">
                <adec:decorative xmlns:adec="http://schemas.microsoft.com/office/drawing/2017/decorative" val="1"/>
              </a:ext>
            </a:extLst>
          </p:cNvPr>
          <p:cNvSpPr/>
          <p:nvPr/>
        </p:nvSpPr>
        <p:spPr>
          <a:xfrm>
            <a:off x="3270592" y="1925273"/>
            <a:ext cx="188607" cy="1416133"/>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 name="TextBox 2">
            <a:extLst>
              <a:ext uri="{FF2B5EF4-FFF2-40B4-BE49-F238E27FC236}">
                <a16:creationId xmlns:a16="http://schemas.microsoft.com/office/drawing/2014/main" id="{6AED256B-BB38-64DD-2F60-4FEE4E2E034A}"/>
              </a:ext>
              <a:ext uri="{C183D7F6-B498-43B3-948B-1728B52AA6E4}">
                <adec:decorative xmlns:adec="http://schemas.microsoft.com/office/drawing/2017/decorative" val="1"/>
              </a:ext>
            </a:extLst>
          </p:cNvPr>
          <p:cNvSpPr txBox="1"/>
          <p:nvPr/>
        </p:nvSpPr>
        <p:spPr>
          <a:xfrm>
            <a:off x="5943044" y="2681014"/>
            <a:ext cx="476092"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1">
                    <a:lumMod val="75000"/>
                    <a:lumOff val="25000"/>
                  </a:schemeClr>
                </a:solidFill>
                <a:latin typeface="Arial"/>
              </a:rPr>
              <a:t>49</a:t>
            </a: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lumMod val="75000"/>
                    <a:lumOff val="25000"/>
                  </a:schemeClr>
                </a:solidFill>
                <a:latin typeface="Arial"/>
              </a:rPr>
              <a:t>(-1pp)</a:t>
            </a:r>
            <a:endParaRPr kumimoji="0" lang="en-GB" sz="1400" i="0" u="none" strike="noStrike" kern="1200" cap="none" spc="0" normalizeH="0" baseline="0" noProof="0">
              <a:ln>
                <a:noFill/>
              </a:ln>
              <a:solidFill>
                <a:schemeClr val="tx1">
                  <a:lumMod val="75000"/>
                  <a:lumOff val="25000"/>
                </a:schemeClr>
              </a:solidFill>
              <a:effectLst/>
              <a:uLnTx/>
              <a:uFillTx/>
              <a:latin typeface="Arial"/>
              <a:ea typeface="+mn-ea"/>
              <a:cs typeface="+mn-cs"/>
            </a:endParaRPr>
          </a:p>
        </p:txBody>
      </p:sp>
      <p:sp>
        <p:nvSpPr>
          <p:cNvPr id="5" name="Right Brace 4" descr="Arrow showing in total, 30% are worried about coronavirus.">
            <a:extLst>
              <a:ext uri="{FF2B5EF4-FFF2-40B4-BE49-F238E27FC236}">
                <a16:creationId xmlns:a16="http://schemas.microsoft.com/office/drawing/2014/main" id="{AB4D0EEB-489D-EA67-6DB0-B351B0C6FCD8}"/>
              </a:ext>
              <a:ext uri="{C183D7F6-B498-43B3-948B-1728B52AA6E4}">
                <adec:decorative xmlns:adec="http://schemas.microsoft.com/office/drawing/2017/decorative" val="1"/>
              </a:ext>
            </a:extLst>
          </p:cNvPr>
          <p:cNvSpPr/>
          <p:nvPr/>
        </p:nvSpPr>
        <p:spPr>
          <a:xfrm>
            <a:off x="5695619" y="1927359"/>
            <a:ext cx="188607" cy="1747334"/>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 name="TextBox 1">
            <a:extLst>
              <a:ext uri="{FF2B5EF4-FFF2-40B4-BE49-F238E27FC236}">
                <a16:creationId xmlns:a16="http://schemas.microsoft.com/office/drawing/2014/main" id="{29809A9D-5FC4-C88D-93D6-BF99CD13AC89}"/>
              </a:ext>
              <a:ext uri="{C183D7F6-B498-43B3-948B-1728B52AA6E4}">
                <adec:decorative xmlns:adec="http://schemas.microsoft.com/office/drawing/2017/decorative" val="1"/>
              </a:ext>
            </a:extLst>
          </p:cNvPr>
          <p:cNvSpPr txBox="1"/>
          <p:nvPr/>
        </p:nvSpPr>
        <p:spPr>
          <a:xfrm>
            <a:off x="2189745" y="2209086"/>
            <a:ext cx="767122" cy="261610"/>
          </a:xfrm>
          <a:prstGeom prst="rect">
            <a:avLst/>
          </a:prstGeom>
          <a:noFill/>
        </p:spPr>
        <p:txBody>
          <a:bodyPr wrap="square" rtlCol="0">
            <a:spAutoFit/>
          </a:bodyPr>
          <a:lstStyle/>
          <a:p>
            <a:pPr algn="ctr"/>
            <a:r>
              <a:rPr lang="en-GB" sz="1100">
                <a:solidFill>
                  <a:schemeClr val="bg1"/>
                </a:solidFill>
              </a:rPr>
              <a:t>(-4pp)</a:t>
            </a:r>
          </a:p>
        </p:txBody>
      </p:sp>
      <p:graphicFrame>
        <p:nvGraphicFramePr>
          <p:cNvPr id="9" name="Chart 8" descr="Stacked bar chart showing agreement that respondents can decide the time they start and finish work. 38% agree they are able to do so. ">
            <a:extLst>
              <a:ext uri="{FF2B5EF4-FFF2-40B4-BE49-F238E27FC236}">
                <a16:creationId xmlns:a16="http://schemas.microsoft.com/office/drawing/2014/main" id="{89999213-300E-7C36-797B-D5F61AD47FA1}"/>
              </a:ext>
            </a:extLst>
          </p:cNvPr>
          <p:cNvGraphicFramePr/>
          <p:nvPr>
            <p:extLst>
              <p:ext uri="{D42A27DB-BD31-4B8C-83A1-F6EECF244321}">
                <p14:modId xmlns:p14="http://schemas.microsoft.com/office/powerpoint/2010/main" val="2104115458"/>
              </p:ext>
            </p:extLst>
          </p:nvPr>
        </p:nvGraphicFramePr>
        <p:xfrm>
          <a:off x="7567265" y="956496"/>
          <a:ext cx="4469038" cy="5015679"/>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5C713B89-7056-BAC4-D646-0B3EF9E8B48F}"/>
              </a:ext>
              <a:ext uri="{C183D7F6-B498-43B3-948B-1728B52AA6E4}">
                <adec:decorative xmlns:adec="http://schemas.microsoft.com/office/drawing/2017/decorative" val="1"/>
              </a:ext>
            </a:extLst>
          </p:cNvPr>
          <p:cNvSpPr txBox="1"/>
          <p:nvPr/>
        </p:nvSpPr>
        <p:spPr>
          <a:xfrm>
            <a:off x="9007490" y="5095822"/>
            <a:ext cx="763197" cy="261610"/>
          </a:xfrm>
          <a:prstGeom prst="rect">
            <a:avLst/>
          </a:prstGeom>
          <a:noFill/>
        </p:spPr>
        <p:txBody>
          <a:bodyPr wrap="square" rtlCol="0">
            <a:spAutoFit/>
          </a:bodyPr>
          <a:lstStyle/>
          <a:p>
            <a:pPr algn="ctr"/>
            <a:r>
              <a:rPr lang="en-GB" sz="1100">
                <a:solidFill>
                  <a:schemeClr val="bg1"/>
                </a:solidFill>
              </a:rPr>
              <a:t>(-3pp)</a:t>
            </a:r>
          </a:p>
        </p:txBody>
      </p:sp>
      <p:sp>
        <p:nvSpPr>
          <p:cNvPr id="15" name="TextBox 1">
            <a:extLst>
              <a:ext uri="{FF2B5EF4-FFF2-40B4-BE49-F238E27FC236}">
                <a16:creationId xmlns:a16="http://schemas.microsoft.com/office/drawing/2014/main" id="{A2E9C13F-BFC9-CADE-26C9-EBDB70304F20}"/>
              </a:ext>
              <a:ext uri="{C183D7F6-B498-43B3-948B-1728B52AA6E4}">
                <adec:decorative xmlns:adec="http://schemas.microsoft.com/office/drawing/2017/decorative" val="1"/>
              </a:ext>
            </a:extLst>
          </p:cNvPr>
          <p:cNvSpPr txBox="1"/>
          <p:nvPr/>
        </p:nvSpPr>
        <p:spPr>
          <a:xfrm>
            <a:off x="9104013" y="2212349"/>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(-4pp)</a:t>
            </a:r>
          </a:p>
        </p:txBody>
      </p:sp>
      <p:sp>
        <p:nvSpPr>
          <p:cNvPr id="17" name="TextBox 1">
            <a:extLst>
              <a:ext uri="{FF2B5EF4-FFF2-40B4-BE49-F238E27FC236}">
                <a16:creationId xmlns:a16="http://schemas.microsoft.com/office/drawing/2014/main" id="{891C3EF4-743B-B969-7944-F1A078A5D589}"/>
              </a:ext>
              <a:ext uri="{C183D7F6-B498-43B3-948B-1728B52AA6E4}">
                <adec:decorative xmlns:adec="http://schemas.microsoft.com/office/drawing/2017/decorative" val="1"/>
              </a:ext>
            </a:extLst>
          </p:cNvPr>
          <p:cNvSpPr txBox="1"/>
          <p:nvPr/>
        </p:nvSpPr>
        <p:spPr>
          <a:xfrm>
            <a:off x="9083399" y="2878744"/>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(+4pp)</a:t>
            </a:r>
          </a:p>
        </p:txBody>
      </p:sp>
      <p:sp>
        <p:nvSpPr>
          <p:cNvPr id="18" name="TextBox 1">
            <a:extLst>
              <a:ext uri="{FF2B5EF4-FFF2-40B4-BE49-F238E27FC236}">
                <a16:creationId xmlns:a16="http://schemas.microsoft.com/office/drawing/2014/main" id="{4EB74B14-A7C0-6918-1739-4EAB8498E923}"/>
              </a:ext>
              <a:ext uri="{C183D7F6-B498-43B3-948B-1728B52AA6E4}">
                <adec:decorative xmlns:adec="http://schemas.microsoft.com/office/drawing/2017/decorative" val="1"/>
              </a:ext>
            </a:extLst>
          </p:cNvPr>
          <p:cNvSpPr txBox="1"/>
          <p:nvPr/>
        </p:nvSpPr>
        <p:spPr>
          <a:xfrm>
            <a:off x="9104013" y="3569055"/>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(+3pp)</a:t>
            </a:r>
          </a:p>
        </p:txBody>
      </p:sp>
      <p:sp>
        <p:nvSpPr>
          <p:cNvPr id="22" name="TextBox 1">
            <a:extLst>
              <a:ext uri="{FF2B5EF4-FFF2-40B4-BE49-F238E27FC236}">
                <a16:creationId xmlns:a16="http://schemas.microsoft.com/office/drawing/2014/main" id="{9127951F-39F0-550B-87F5-C53E552FA7E2}"/>
              </a:ext>
              <a:ext uri="{C183D7F6-B498-43B3-948B-1728B52AA6E4}">
                <adec:decorative xmlns:adec="http://schemas.microsoft.com/office/drawing/2017/decorative" val="1"/>
              </a:ext>
            </a:extLst>
          </p:cNvPr>
          <p:cNvSpPr txBox="1"/>
          <p:nvPr/>
        </p:nvSpPr>
        <p:spPr>
          <a:xfrm>
            <a:off x="9031094" y="4298622"/>
            <a:ext cx="757216"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(-1pp)</a:t>
            </a:r>
          </a:p>
        </p:txBody>
      </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91549" y="633447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GW3. How difficult would you say the following aspects of work are? Arranging to take an hour or two off during work hours to </a:t>
            </a:r>
            <a:r>
              <a:rPr lang="en-GB" sz="1000">
                <a:solidFill>
                  <a:srgbClr val="FFFFFF">
                    <a:lumMod val="50000"/>
                  </a:srgbClr>
                </a:solidFill>
                <a:latin typeface="Arial"/>
                <a:cs typeface="Arial" panose="020B0604020202020204" pitchFamily="34" charset="0"/>
              </a:rPr>
              <a:t>take care of personal or family matters | Asking to vary your working hours Base: 674 (All online respondents who are working)</a:t>
            </a:r>
            <a:r>
              <a:rPr lang="en-GB" sz="1000">
                <a:solidFill>
                  <a:srgbClr val="0039A6"/>
                </a:solidFill>
                <a:latin typeface="Arial"/>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GW8. How much do you agree or disagree with the following statements? Base: 1004 (Rapid response </a:t>
            </a:r>
            <a:r>
              <a:rPr lang="en-GB" sz="1000">
                <a:solidFill>
                  <a:srgbClr val="FFFFFF">
                    <a:lumMod val="50000"/>
                  </a:srgbClr>
                </a:solidFill>
                <a:latin typeface="Arial"/>
                <a:cs typeface="Arial" panose="020B0604020202020204" pitchFamily="34" charset="0"/>
              </a:rPr>
              <a:t>p</a:t>
            </a:r>
            <a:r>
              <a:rPr kumimoji="0" lang="en-GB" sz="1000" b="0" i="0" u="none" strike="noStrike" kern="1200" cap="none" spc="0" normalizeH="0" baseline="0" noProof="0" err="1">
                <a:ln>
                  <a:noFill/>
                </a:ln>
                <a:solidFill>
                  <a:srgbClr val="FFFFFF">
                    <a:lumMod val="50000"/>
                  </a:srgbClr>
                </a:solidFill>
                <a:effectLst/>
                <a:uLnTx/>
                <a:uFillTx/>
                <a:latin typeface="Arial"/>
                <a:ea typeface="+mn-ea"/>
                <a:cs typeface="Arial" panose="020B0604020202020204" pitchFamily="34" charset="0"/>
              </a:rPr>
              <a:t>anel</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respondents who are working)</a:t>
            </a:r>
          </a:p>
        </p:txBody>
      </p:sp>
      <p:sp>
        <p:nvSpPr>
          <p:cNvPr id="24" name="Slide Number Placeholder 4">
            <a:extLst>
              <a:ext uri="{FF2B5EF4-FFF2-40B4-BE49-F238E27FC236}">
                <a16:creationId xmlns:a16="http://schemas.microsoft.com/office/drawing/2014/main" id="{82E64E43-E107-43DF-A7BC-32D4CC3F87C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8" name="Right Brace 7">
            <a:extLst>
              <a:ext uri="{FF2B5EF4-FFF2-40B4-BE49-F238E27FC236}">
                <a16:creationId xmlns:a16="http://schemas.microsoft.com/office/drawing/2014/main" id="{9C5C7E32-5C45-E44A-A94A-9E96A8F6E5C8}"/>
              </a:ext>
              <a:ext uri="{C183D7F6-B498-43B3-948B-1728B52AA6E4}">
                <adec:decorative xmlns:adec="http://schemas.microsoft.com/office/drawing/2017/decorative" val="1"/>
              </a:ext>
            </a:extLst>
          </p:cNvPr>
          <p:cNvSpPr/>
          <p:nvPr/>
        </p:nvSpPr>
        <p:spPr>
          <a:xfrm rot="10800000">
            <a:off x="8443693" y="4022699"/>
            <a:ext cx="238955" cy="126673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1" name="TextBox 10">
            <a:extLst>
              <a:ext uri="{FF2B5EF4-FFF2-40B4-BE49-F238E27FC236}">
                <a16:creationId xmlns:a16="http://schemas.microsoft.com/office/drawing/2014/main" id="{A59A9128-A546-220C-4F8C-E6B446EA5A10}"/>
              </a:ext>
              <a:ext uri="{C183D7F6-B498-43B3-948B-1728B52AA6E4}">
                <adec:decorative xmlns:adec="http://schemas.microsoft.com/office/drawing/2017/decorative" val="1"/>
              </a:ext>
            </a:extLst>
          </p:cNvPr>
          <p:cNvSpPr txBox="1"/>
          <p:nvPr/>
        </p:nvSpPr>
        <p:spPr>
          <a:xfrm>
            <a:off x="7750560" y="4426016"/>
            <a:ext cx="831448" cy="523220"/>
          </a:xfrm>
          <a:prstGeom prst="rect">
            <a:avLst/>
          </a:prstGeom>
          <a:noFill/>
        </p:spPr>
        <p:txBody>
          <a:bodyPr wrap="square" lIns="91440" tIns="45720" rIns="91440" bIns="45720" rtlCol="0" anchor="t">
            <a:spAutoFit/>
          </a:bodyPr>
          <a:lstStyle/>
          <a:p>
            <a:pPr algn="ctr"/>
            <a:r>
              <a:rPr lang="en-GB" sz="1400" b="1">
                <a:solidFill>
                  <a:srgbClr val="5C5B5A"/>
                </a:solidFill>
              </a:rPr>
              <a:t>45%</a:t>
            </a:r>
          </a:p>
          <a:p>
            <a:pPr algn="ctr"/>
            <a:r>
              <a:rPr lang="en-GB" sz="1400">
                <a:solidFill>
                  <a:srgbClr val="5C5B5A"/>
                </a:solidFill>
              </a:rPr>
              <a:t>(-4pp)</a:t>
            </a:r>
          </a:p>
        </p:txBody>
      </p:sp>
    </p:spTree>
    <p:custDataLst>
      <p:tags r:id="rId1"/>
    </p:custDataLst>
    <p:extLst>
      <p:ext uri="{BB962C8B-B14F-4D97-AF65-F5344CB8AC3E}">
        <p14:creationId xmlns:p14="http://schemas.microsoft.com/office/powerpoint/2010/main" val="1680400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391549" y="161238"/>
            <a:ext cx="11614589" cy="590931"/>
          </a:xfrm>
        </p:spPr>
        <p:txBody>
          <a:bodyPr vert="horz" wrap="square" anchor="t">
            <a:spAutoFit/>
          </a:bodyPr>
          <a:lstStyle/>
          <a:p>
            <a:r>
              <a:rPr lang="en-GB" sz="1800" b="1" dirty="0">
                <a:solidFill>
                  <a:schemeClr val="tx1">
                    <a:lumMod val="65000"/>
                    <a:lumOff val="35000"/>
                  </a:schemeClr>
                </a:solidFill>
                <a:latin typeface="Arial"/>
                <a:ea typeface="+mj-lt"/>
                <a:cs typeface="+mj-lt"/>
              </a:rPr>
              <a:t>Those reporting difficulty with job flexibility at a significantly higher rate include </a:t>
            </a:r>
            <a:r>
              <a:rPr lang="en-GB" sz="1800" b="1" dirty="0">
                <a:solidFill>
                  <a:srgbClr val="009690"/>
                </a:solidFill>
                <a:latin typeface="Arial"/>
                <a:ea typeface="+mj-lt"/>
                <a:cs typeface="+mj-lt"/>
              </a:rPr>
              <a:t>people in racially </a:t>
            </a:r>
            <a:r>
              <a:rPr lang="en-GB" sz="1800" b="1" dirty="0" err="1">
                <a:solidFill>
                  <a:srgbClr val="009690"/>
                </a:solidFill>
                <a:latin typeface="Arial"/>
                <a:ea typeface="+mj-lt"/>
                <a:cs typeface="+mj-lt"/>
              </a:rPr>
              <a:t>minoritised</a:t>
            </a:r>
            <a:r>
              <a:rPr lang="en-GB" sz="1800" b="1" dirty="0">
                <a:solidFill>
                  <a:srgbClr val="009690"/>
                </a:solidFill>
                <a:latin typeface="Arial"/>
                <a:ea typeface="+mj-lt"/>
                <a:cs typeface="+mj-lt"/>
              </a:rPr>
              <a:t> groups and those with long term health conditions</a:t>
            </a:r>
          </a:p>
        </p:txBody>
      </p:sp>
      <p:sp>
        <p:nvSpPr>
          <p:cNvPr id="14" name="Text Placeholder 30">
            <a:extLst>
              <a:ext uri="{FF2B5EF4-FFF2-40B4-BE49-F238E27FC236}">
                <a16:creationId xmlns:a16="http://schemas.microsoft.com/office/drawing/2014/main" id="{88AFC304-6159-4053-3EAD-36F6564355EE}"/>
              </a:ext>
            </a:extLst>
          </p:cNvPr>
          <p:cNvSpPr txBox="1">
            <a:spLocks/>
          </p:cNvSpPr>
          <p:nvPr/>
        </p:nvSpPr>
        <p:spPr>
          <a:xfrm>
            <a:off x="498797" y="918756"/>
            <a:ext cx="5597202" cy="521572"/>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take an hour or two off during work hours compared to the merged S5-11 GM average (</a:t>
            </a:r>
            <a:r>
              <a:rPr lang="en-GB" sz="1200" b="1">
                <a:solidFill>
                  <a:srgbClr val="5C5B5A"/>
                </a:solidFill>
                <a:latin typeface="Arial" panose="020B0604020202020204" pitchFamily="34" charset="0"/>
                <a:cs typeface="Arial" panose="020B0604020202020204" pitchFamily="34" charset="0"/>
              </a:rPr>
              <a:t>40</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11" name="Content Placeholder 32">
            <a:extLst>
              <a:ext uri="{FF2B5EF4-FFF2-40B4-BE49-F238E27FC236}">
                <a16:creationId xmlns:a16="http://schemas.microsoft.com/office/drawing/2014/main" id="{25037DE4-61DF-A1D6-1AFC-8220BC5FF6D5}"/>
              </a:ext>
            </a:extLst>
          </p:cNvPr>
          <p:cNvSpPr txBox="1">
            <a:spLocks/>
          </p:cNvSpPr>
          <p:nvPr/>
        </p:nvSpPr>
        <p:spPr>
          <a:xfrm>
            <a:off x="498799" y="1403822"/>
            <a:ext cx="5597201" cy="4654077"/>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400"/>
              </a:spcAft>
              <a:buNone/>
              <a:defRPr/>
            </a:pPr>
            <a:r>
              <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endParaRPr lang="en-GB" sz="105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r>
              <a:rPr lang="en-GB" sz="1050">
                <a:solidFill>
                  <a:srgbClr val="5C5B5A"/>
                </a:solidFill>
                <a:latin typeface="Arial" panose="020B0604020202020204" pitchFamily="34" charset="0"/>
                <a:cs typeface="Arial" panose="020B0604020202020204" pitchFamily="34" charset="0"/>
              </a:rPr>
              <a:t>Those who are Black or Black British (58%)</a:t>
            </a:r>
          </a:p>
          <a:p>
            <a:pPr>
              <a:lnSpc>
                <a:spcPct val="100000"/>
              </a:lnSpc>
              <a:spcBef>
                <a:spcPts val="0"/>
              </a:spcBef>
              <a:spcAft>
                <a:spcPts val="400"/>
              </a:spcAft>
              <a:defRPr/>
            </a:pPr>
            <a:r>
              <a:rPr lang="en-GB" sz="1050">
                <a:solidFill>
                  <a:srgbClr val="5C5B5A"/>
                </a:solidFill>
                <a:latin typeface="Arial" panose="020B0604020202020204" pitchFamily="34" charset="0"/>
                <a:cs typeface="Arial" panose="020B0604020202020204" pitchFamily="34" charset="0"/>
              </a:rPr>
              <a:t>Those who have a disability (46%) </a:t>
            </a:r>
          </a:p>
          <a:p>
            <a:pPr>
              <a:lnSpc>
                <a:spcPct val="100000"/>
              </a:lnSpc>
              <a:spcBef>
                <a:spcPts val="0"/>
              </a:spcBef>
              <a:spcAft>
                <a:spcPts val="400"/>
              </a:spcAft>
              <a:defRPr/>
            </a:pPr>
            <a:r>
              <a:rPr lang="en-GB" sz="1050">
                <a:solidFill>
                  <a:srgbClr val="5C5B5A"/>
                </a:solidFill>
                <a:latin typeface="Arial" panose="020B0604020202020204" pitchFamily="34" charset="0"/>
                <a:cs typeface="Arial" panose="020B0604020202020204" pitchFamily="34" charset="0"/>
              </a:rPr>
              <a:t>Those who have a long term health condition (50%), specifically those whose condition impacts their ability to do things by a lot (61%)</a:t>
            </a:r>
          </a:p>
          <a:p>
            <a:pPr>
              <a:lnSpc>
                <a:spcPct val="100000"/>
              </a:lnSpc>
              <a:spcBef>
                <a:spcPts val="0"/>
              </a:spcBef>
              <a:spcAft>
                <a:spcPts val="400"/>
              </a:spcAft>
              <a:defRPr/>
            </a:pPr>
            <a:endParaRPr lang="en-GB" sz="1050">
              <a:solidFill>
                <a:srgbClr val="5C5B5A"/>
              </a:solidFill>
              <a:latin typeface="Arial" panose="020B0604020202020204" pitchFamily="34" charset="0"/>
              <a:cs typeface="Arial" panose="020B0604020202020204" pitchFamily="34" charset="0"/>
            </a:endParaRPr>
          </a:p>
          <a:p>
            <a:pPr marL="0" indent="0">
              <a:lnSpc>
                <a:spcPct val="100000"/>
              </a:lnSpc>
              <a:spcBef>
                <a:spcPts val="0"/>
              </a:spcBef>
              <a:spcAft>
                <a:spcPts val="400"/>
              </a:spcAft>
              <a:buNone/>
              <a:defRPr/>
            </a:pPr>
            <a:r>
              <a:rPr lang="en-GB" sz="1050" b="1">
                <a:solidFill>
                  <a:srgbClr val="5C5B5A"/>
                </a:solidFill>
                <a:latin typeface="Arial" panose="020B0604020202020204" pitchFamily="34" charset="0"/>
                <a:cs typeface="Arial" panose="020B0604020202020204" pitchFamily="34" charset="0"/>
              </a:rPr>
              <a:t>Individual or family circumstance:</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likely to lose their job in the next 12 months (60%)</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low levels of life satisfaction (57%)</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do not feel their life is worthwhile (53%)</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finding it difficult to afford their rent (49%) or mortgage (49%)</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high levels of anxiety (48%)</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dissatisfied with their local area (48%)</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employed in the public sector (47%)</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unable to save any money in the next 12 months (47%)</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have had to borrow more money or use more credit in the last month (47%)</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are finding it difficult to afford their energy costs (46%)</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whose children are in primary school (44%)</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whose cost of living has increased in the last month (42%)</a:t>
            </a: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p:txBody>
      </p:sp>
      <p:sp>
        <p:nvSpPr>
          <p:cNvPr id="20" name="Text Placeholder 30">
            <a:extLst>
              <a:ext uri="{FF2B5EF4-FFF2-40B4-BE49-F238E27FC236}">
                <a16:creationId xmlns:a16="http://schemas.microsoft.com/office/drawing/2014/main" id="{38403C30-9B1E-8C68-7BB6-C24DF560AF02}"/>
              </a:ext>
            </a:extLst>
          </p:cNvPr>
          <p:cNvSpPr txBox="1">
            <a:spLocks/>
          </p:cNvSpPr>
          <p:nvPr/>
        </p:nvSpPr>
        <p:spPr>
          <a:xfrm>
            <a:off x="6096000" y="918143"/>
            <a:ext cx="5699126" cy="490191"/>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ask to vary their working hours compared to the merged S5-11 GM average (47%):</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25" name="Content Placeholder 32">
            <a:extLst>
              <a:ext uri="{FF2B5EF4-FFF2-40B4-BE49-F238E27FC236}">
                <a16:creationId xmlns:a16="http://schemas.microsoft.com/office/drawing/2014/main" id="{D227DFBA-B4C8-2195-F270-FB2A20EFFC2F}"/>
              </a:ext>
            </a:extLst>
          </p:cNvPr>
          <p:cNvSpPr txBox="1">
            <a:spLocks/>
          </p:cNvSpPr>
          <p:nvPr/>
        </p:nvSpPr>
        <p:spPr>
          <a:xfrm>
            <a:off x="6096000" y="1399431"/>
            <a:ext cx="5699124" cy="4654077"/>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400"/>
              </a:spcAft>
              <a:buNone/>
              <a:defRPr/>
            </a:pPr>
            <a:r>
              <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are Muslim (58%)</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a long term health condition lasting longer than 12 months (56%)</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from within racially minoritised communities(53%)</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aged 25-44 (50%)</a:t>
            </a: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a:p>
            <a:pPr marL="0" indent="0">
              <a:lnSpc>
                <a:spcPct val="100000"/>
              </a:lnSpc>
              <a:spcBef>
                <a:spcPts val="0"/>
              </a:spcBef>
              <a:spcAft>
                <a:spcPts val="400"/>
              </a:spcAft>
              <a:buNone/>
              <a:defRPr/>
            </a:pPr>
            <a:r>
              <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or family circumstance</a:t>
            </a:r>
            <a:r>
              <a:rPr lang="en-GB" sz="1100" b="1">
                <a:solidFill>
                  <a:srgbClr val="5C5B5A"/>
                </a:solidFill>
                <a:latin typeface="Arial" panose="020B0604020202020204" pitchFamily="34" charset="0"/>
                <a:cs typeface="Arial" panose="020B0604020202020204" pitchFamily="34" charset="0"/>
              </a:rPr>
              <a:t>:</a:t>
            </a:r>
            <a:endPar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low levels of happiness (65%)</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likely to lose their job in the next 12 months (65%)</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low levels of life satisfaction (64%)</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feel they are unable to look after their own health (62%)</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do not feel that their life is worthwhile (61%)</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whose children are in Early Years or are aged 0-4 years and attend nursery, pre-school or have a child minder (57%)</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unable to save any money in the next 12 months (55%)</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employed in the public sector (54%)</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high levels of anxiety (53%)</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have had to borrow more money or use more credit in the last month (52%)</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children (49%)</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whose cost of living has increased in the last month (49%)</a:t>
            </a: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E20EB8A-B013-1075-C179-5D3C4836E680}"/>
              </a:ext>
            </a:extLst>
          </p:cNvPr>
          <p:cNvSpPr txBox="1"/>
          <p:nvPr/>
        </p:nvSpPr>
        <p:spPr>
          <a:xfrm>
            <a:off x="4433856" y="6072800"/>
            <a:ext cx="3547916" cy="246221"/>
          </a:xfrm>
          <a:prstGeom prst="rect">
            <a:avLst/>
          </a:prstGeom>
          <a:noFill/>
        </p:spPr>
        <p:txBody>
          <a:bodyPr wrap="square">
            <a:spAutoFit/>
          </a:bodyPr>
          <a:lstStyle/>
          <a:p>
            <a:pPr algn="ctr"/>
            <a:r>
              <a:rPr lang="en-GB" sz="1000">
                <a:solidFill>
                  <a:srgbClr val="FFFFFF">
                    <a:lumMod val="50000"/>
                  </a:srgbClr>
                </a:solidFill>
                <a:latin typeface="Arial" panose="020B0604020202020204" pitchFamily="34" charset="0"/>
                <a:cs typeface="Arial" panose="020B0604020202020204" pitchFamily="34" charset="0"/>
              </a:rPr>
              <a:t> Subgroup analysis uses merged data from S5, 8 and 11</a:t>
            </a:r>
            <a:endParaRPr lang="en-GB" sz="1000"/>
          </a:p>
        </p:txBody>
      </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91549" y="633447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GW3. How difficult would you say the following aspects of work are? Arranging to take an hour or two off during work hours to </a:t>
            </a:r>
            <a:r>
              <a:rPr lang="en-GB" sz="1000">
                <a:solidFill>
                  <a:srgbClr val="FFFFFF">
                    <a:lumMod val="50000"/>
                  </a:srgbClr>
                </a:solidFill>
                <a:latin typeface="Arial"/>
                <a:cs typeface="Arial" panose="020B0604020202020204" pitchFamily="34" charset="0"/>
              </a:rPr>
              <a:t>take care of personal or family matters | Asking to vary your working hours. Base: 2185, S5, 704, S8, 807, S11, 674  (All online respondents who are working)</a:t>
            </a:r>
            <a:endParaRPr kumimoji="0" lang="en-GB" sz="1000" b="0"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82E64E43-E107-43DF-A7BC-32D4CC3F87C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653348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349523" y="302446"/>
            <a:ext cx="10995038" cy="840230"/>
          </a:xfrm>
        </p:spPr>
        <p:txBody>
          <a:bodyPr vert="horz" wrap="square" anchor="t">
            <a:spAutoFit/>
          </a:bodyPr>
          <a:lstStyle/>
          <a:p>
            <a:r>
              <a:rPr lang="en-GB" sz="1800" b="1" dirty="0">
                <a:solidFill>
                  <a:schemeClr val="tx1">
                    <a:lumMod val="65000"/>
                    <a:lumOff val="35000"/>
                  </a:schemeClr>
                </a:solidFill>
                <a:latin typeface="Arial"/>
                <a:ea typeface="+mj-lt"/>
                <a:cs typeface="+mj-lt"/>
              </a:rPr>
              <a:t>Compared to July 2023, respondents are significantly less likely to say that they cannot </a:t>
            </a:r>
            <a:r>
              <a:rPr lang="en-GB" sz="1800" b="1" dirty="0">
                <a:solidFill>
                  <a:srgbClr val="009690"/>
                </a:solidFill>
                <a:latin typeface="Arial"/>
                <a:ea typeface="+mj-lt"/>
                <a:cs typeface="+mj-lt"/>
              </a:rPr>
              <a:t>influence </a:t>
            </a:r>
            <a:r>
              <a:rPr lang="en-GB" sz="1800" b="1" dirty="0">
                <a:solidFill>
                  <a:schemeClr val="tx1">
                    <a:lumMod val="65000"/>
                    <a:lumOff val="35000"/>
                  </a:schemeClr>
                </a:solidFill>
                <a:latin typeface="Arial"/>
                <a:ea typeface="+mj-lt"/>
                <a:cs typeface="+mj-lt"/>
              </a:rPr>
              <a:t>the pace of their work. Similar proportions say they cannot influence what task they do next or how they should do it</a:t>
            </a:r>
            <a:endParaRPr lang="en-GB" sz="1800" b="1" dirty="0">
              <a:solidFill>
                <a:schemeClr val="tx1">
                  <a:lumMod val="65000"/>
                  <a:lumOff val="35000"/>
                </a:schemeClr>
              </a:solidFill>
              <a:latin typeface="Arial"/>
              <a:cs typeface="Arial"/>
            </a:endParaRPr>
          </a:p>
        </p:txBody>
      </p:sp>
      <p:sp>
        <p:nvSpPr>
          <p:cNvPr id="23" name="Text Placeholder 6">
            <a:extLst>
              <a:ext uri="{FF2B5EF4-FFF2-40B4-BE49-F238E27FC236}">
                <a16:creationId xmlns:a16="http://schemas.microsoft.com/office/drawing/2014/main" id="{8CC4B9EF-0893-431D-9B4F-487241FC6E98}"/>
              </a:ext>
            </a:extLst>
          </p:cNvPr>
          <p:cNvSpPr txBox="1">
            <a:spLocks/>
          </p:cNvSpPr>
          <p:nvPr/>
        </p:nvSpPr>
        <p:spPr>
          <a:xfrm>
            <a:off x="3433818" y="1082845"/>
            <a:ext cx="5324364" cy="686498"/>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a:solidFill>
                  <a:srgbClr val="5C5B5A"/>
                </a:solidFill>
                <a:latin typeface="Arial" panose="020B0604020202020204" pitchFamily="34" charset="0"/>
                <a:ea typeface="Calibri" panose="020F0502020204030204" pitchFamily="34" charset="0"/>
              </a:rPr>
              <a:t>How much influence do you have on…?</a:t>
            </a:r>
            <a:endParaRPr kumimoji="0" lang="en-GB" sz="1400" b="1" i="0" u="none" strike="noStrike" kern="1200" cap="none" spc="0" normalizeH="0" baseline="0" noProof="0">
              <a:ln>
                <a:noFill/>
              </a:ln>
              <a:solidFill>
                <a:srgbClr val="5C5B5A"/>
              </a:solidFill>
              <a:effectLst/>
              <a:uLnTx/>
              <a:uFillTx/>
              <a:latin typeface="Arial" panose="020B0604020202020204" pitchFamily="34" charset="0"/>
              <a:ea typeface="Calibri" panose="020F0502020204030204" pitchFamily="34" charset="0"/>
              <a:cs typeface="+mn-cs"/>
            </a:endParaRPr>
          </a:p>
        </p:txBody>
      </p:sp>
      <p:sp>
        <p:nvSpPr>
          <p:cNvPr id="32" name="TextBox 31">
            <a:extLst>
              <a:ext uri="{FF2B5EF4-FFF2-40B4-BE49-F238E27FC236}">
                <a16:creationId xmlns:a16="http://schemas.microsoft.com/office/drawing/2014/main" id="{1626A9D6-1687-405A-8149-4C3C476315DA}"/>
              </a:ext>
              <a:ext uri="{C183D7F6-B498-43B3-948B-1728B52AA6E4}">
                <adec:decorative xmlns:adec="http://schemas.microsoft.com/office/drawing/2017/decorative" val="0"/>
              </a:ext>
            </a:extLst>
          </p:cNvPr>
          <p:cNvSpPr txBox="1"/>
          <p:nvPr/>
        </p:nvSpPr>
        <p:spPr>
          <a:xfrm>
            <a:off x="4640073" y="1588587"/>
            <a:ext cx="3263441"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July ’23 (S8)</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1" name="Chart Placeholder 20" descr="Stacked bar chart showing how much influence they have at work. 14% say they have little influence on deciding what task to do next, 13% have little influence on how to do the task and 18% on the pace of their work.">
            <a:extLst>
              <a:ext uri="{FF2B5EF4-FFF2-40B4-BE49-F238E27FC236}">
                <a16:creationId xmlns:a16="http://schemas.microsoft.com/office/drawing/2014/main" id="{D81FC709-54CF-4326-99E2-3385D9264750}"/>
              </a:ext>
            </a:extLst>
          </p:cNvPr>
          <p:cNvGraphicFramePr>
            <a:graphicFrameLocks/>
          </p:cNvGraphicFramePr>
          <p:nvPr>
            <p:extLst>
              <p:ext uri="{D42A27DB-BD31-4B8C-83A1-F6EECF244321}">
                <p14:modId xmlns:p14="http://schemas.microsoft.com/office/powerpoint/2010/main" val="3928052913"/>
              </p:ext>
            </p:extLst>
          </p:nvPr>
        </p:nvGraphicFramePr>
        <p:xfrm>
          <a:off x="1349407" y="1815003"/>
          <a:ext cx="8606926" cy="4627029"/>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DCB81C94-6A8F-475D-B7FB-B1EBE0858D03}"/>
              </a:ext>
              <a:ext uri="{C183D7F6-B498-43B3-948B-1728B52AA6E4}">
                <adec:decorative xmlns:adec="http://schemas.microsoft.com/office/drawing/2017/decorative" val="1"/>
              </a:ext>
            </a:extLst>
          </p:cNvPr>
          <p:cNvSpPr txBox="1"/>
          <p:nvPr/>
        </p:nvSpPr>
        <p:spPr>
          <a:xfrm>
            <a:off x="7218309" y="5027081"/>
            <a:ext cx="68520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tx1">
                    <a:lumMod val="75000"/>
                    <a:lumOff val="25000"/>
                  </a:schemeClr>
                </a:solidFill>
                <a:latin typeface="Arial"/>
              </a:rPr>
              <a:t>(+/-0pp)</a:t>
            </a:r>
            <a:endParaRPr kumimoji="0" lang="en-GB" sz="1400" i="0" u="none" strike="noStrike" kern="1200" cap="none" spc="0" normalizeH="0" baseline="0" noProof="0">
              <a:ln>
                <a:noFill/>
              </a:ln>
              <a:solidFill>
                <a:schemeClr val="tx1">
                  <a:lumMod val="75000"/>
                  <a:lumOff val="25000"/>
                </a:schemeClr>
              </a:solidFill>
              <a:effectLst/>
              <a:uLnTx/>
              <a:uFillTx/>
              <a:latin typeface="Arial"/>
              <a:ea typeface="+mn-ea"/>
              <a:cs typeface="+mn-cs"/>
            </a:endParaRPr>
          </a:p>
        </p:txBody>
      </p:sp>
      <p:sp>
        <p:nvSpPr>
          <p:cNvPr id="28" name="Right Brace 27" descr="Arrow showing in total, 30% are worried about coronavirus.">
            <a:extLst>
              <a:ext uri="{FF2B5EF4-FFF2-40B4-BE49-F238E27FC236}">
                <a16:creationId xmlns:a16="http://schemas.microsoft.com/office/drawing/2014/main" id="{FCA6D3B3-4CCF-41C6-8763-C0D45DA984B9}"/>
              </a:ext>
              <a:ext uri="{C183D7F6-B498-43B3-948B-1728B52AA6E4}">
                <adec:decorative xmlns:adec="http://schemas.microsoft.com/office/drawing/2017/decorative" val="1"/>
              </a:ext>
            </a:extLst>
          </p:cNvPr>
          <p:cNvSpPr/>
          <p:nvPr/>
        </p:nvSpPr>
        <p:spPr>
          <a:xfrm>
            <a:off x="7176970" y="4954742"/>
            <a:ext cx="132875" cy="455896"/>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4" name="TextBox 3">
            <a:extLst>
              <a:ext uri="{FF2B5EF4-FFF2-40B4-BE49-F238E27FC236}">
                <a16:creationId xmlns:a16="http://schemas.microsoft.com/office/drawing/2014/main" id="{BB98EA3F-4302-4E03-8DC1-C41E0C9A0AE4}"/>
              </a:ext>
              <a:ext uri="{C183D7F6-B498-43B3-948B-1728B52AA6E4}">
                <adec:decorative xmlns:adec="http://schemas.microsoft.com/office/drawing/2017/decorative" val="1"/>
              </a:ext>
            </a:extLst>
          </p:cNvPr>
          <p:cNvSpPr txBox="1"/>
          <p:nvPr/>
        </p:nvSpPr>
        <p:spPr>
          <a:xfrm>
            <a:off x="4606266" y="5010528"/>
            <a:ext cx="408766" cy="40011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14%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lumMod val="75000"/>
                    <a:lumOff val="25000"/>
                  </a:schemeClr>
                </a:solidFill>
                <a:latin typeface="Arial"/>
              </a:rPr>
              <a:t>(-2pp)</a:t>
            </a:r>
            <a:endParaRPr kumimoji="0" lang="en-GB" sz="1200" i="0" u="none" strike="noStrike" kern="1200" cap="none" spc="0" normalizeH="0" baseline="0" noProof="0">
              <a:ln>
                <a:noFill/>
              </a:ln>
              <a:solidFill>
                <a:schemeClr val="tx1">
                  <a:lumMod val="75000"/>
                  <a:lumOff val="25000"/>
                </a:schemeClr>
              </a:solidFill>
              <a:effectLst/>
              <a:uLnTx/>
              <a:uFillTx/>
              <a:latin typeface="Arial"/>
              <a:ea typeface="+mn-ea"/>
              <a:cs typeface="+mn-cs"/>
            </a:endParaRPr>
          </a:p>
        </p:txBody>
      </p:sp>
      <p:sp>
        <p:nvSpPr>
          <p:cNvPr id="6" name="Right Brace 5" descr="Arrow showing in total, 30% are worried about coronavirus.">
            <a:extLst>
              <a:ext uri="{FF2B5EF4-FFF2-40B4-BE49-F238E27FC236}">
                <a16:creationId xmlns:a16="http://schemas.microsoft.com/office/drawing/2014/main" id="{9C91001A-0408-0F61-625A-BC73F6B6DCE8}"/>
              </a:ext>
              <a:ext uri="{C183D7F6-B498-43B3-948B-1728B52AA6E4}">
                <adec:decorative xmlns:adec="http://schemas.microsoft.com/office/drawing/2017/decorative" val="1"/>
              </a:ext>
            </a:extLst>
          </p:cNvPr>
          <p:cNvSpPr/>
          <p:nvPr/>
        </p:nvSpPr>
        <p:spPr>
          <a:xfrm>
            <a:off x="4392634" y="4931610"/>
            <a:ext cx="175703" cy="500977"/>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 name="TextBox 2">
            <a:extLst>
              <a:ext uri="{FF2B5EF4-FFF2-40B4-BE49-F238E27FC236}">
                <a16:creationId xmlns:a16="http://schemas.microsoft.com/office/drawing/2014/main" id="{6AED256B-BB38-64DD-2F60-4FEE4E2E034A}"/>
              </a:ext>
              <a:ext uri="{C183D7F6-B498-43B3-948B-1728B52AA6E4}">
                <adec:decorative xmlns:adec="http://schemas.microsoft.com/office/drawing/2017/decorative" val="1"/>
              </a:ext>
            </a:extLst>
          </p:cNvPr>
          <p:cNvSpPr txBox="1"/>
          <p:nvPr/>
        </p:nvSpPr>
        <p:spPr>
          <a:xfrm>
            <a:off x="10085814" y="4959395"/>
            <a:ext cx="476092"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1">
                    <a:lumMod val="75000"/>
                    <a:lumOff val="25000"/>
                  </a:schemeClr>
                </a:solidFill>
                <a:latin typeface="Arial"/>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chemeClr val="tx1">
                    <a:lumMod val="75000"/>
                    <a:lumOff val="25000"/>
                  </a:schemeClr>
                </a:solidFill>
                <a:effectLst/>
                <a:uLnTx/>
                <a:uFillTx/>
                <a:latin typeface="Arial"/>
                <a:ea typeface="+mn-ea"/>
                <a:cs typeface="+mn-cs"/>
              </a:rPr>
              <a:t>(-4pp)</a:t>
            </a:r>
          </a:p>
        </p:txBody>
      </p:sp>
      <p:sp>
        <p:nvSpPr>
          <p:cNvPr id="5" name="Right Brace 4" descr="Arrow showing in total, 30% are worried about coronavirus.">
            <a:extLst>
              <a:ext uri="{FF2B5EF4-FFF2-40B4-BE49-F238E27FC236}">
                <a16:creationId xmlns:a16="http://schemas.microsoft.com/office/drawing/2014/main" id="{AB4D0EEB-489D-EA67-6DB0-B351B0C6FCD8}"/>
              </a:ext>
              <a:ext uri="{C183D7F6-B498-43B3-948B-1728B52AA6E4}">
                <adec:decorative xmlns:adec="http://schemas.microsoft.com/office/drawing/2017/decorative" val="1"/>
              </a:ext>
            </a:extLst>
          </p:cNvPr>
          <p:cNvSpPr/>
          <p:nvPr/>
        </p:nvSpPr>
        <p:spPr>
          <a:xfrm>
            <a:off x="9915427" y="4829207"/>
            <a:ext cx="175772" cy="62875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3" name="TextBox 1">
            <a:extLst>
              <a:ext uri="{FF2B5EF4-FFF2-40B4-BE49-F238E27FC236}">
                <a16:creationId xmlns:a16="http://schemas.microsoft.com/office/drawing/2014/main" id="{6610170E-BD0D-47D6-BDB3-9A78D3899518}"/>
              </a:ext>
              <a:ext uri="{C183D7F6-B498-43B3-948B-1728B52AA6E4}">
                <adec:decorative xmlns:adec="http://schemas.microsoft.com/office/drawing/2017/decorative" val="1"/>
              </a:ext>
            </a:extLst>
          </p:cNvPr>
          <p:cNvSpPr txBox="1"/>
          <p:nvPr/>
        </p:nvSpPr>
        <p:spPr>
          <a:xfrm>
            <a:off x="3388553" y="2801718"/>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(-2pp)</a:t>
            </a:r>
          </a:p>
        </p:txBody>
      </p:sp>
      <p:sp>
        <p:nvSpPr>
          <p:cNvPr id="14" name="TextBox 1">
            <a:extLst>
              <a:ext uri="{FF2B5EF4-FFF2-40B4-BE49-F238E27FC236}">
                <a16:creationId xmlns:a16="http://schemas.microsoft.com/office/drawing/2014/main" id="{17362D93-EC5B-4727-88A1-3935878A7F36}"/>
              </a:ext>
              <a:ext uri="{C183D7F6-B498-43B3-948B-1728B52AA6E4}">
                <adec:decorative xmlns:adec="http://schemas.microsoft.com/office/drawing/2017/decorative" val="1"/>
              </a:ext>
            </a:extLst>
          </p:cNvPr>
          <p:cNvSpPr txBox="1"/>
          <p:nvPr/>
        </p:nvSpPr>
        <p:spPr>
          <a:xfrm>
            <a:off x="3388553" y="4279816"/>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(+3pp)</a:t>
            </a:r>
          </a:p>
        </p:txBody>
      </p:sp>
      <p:sp>
        <p:nvSpPr>
          <p:cNvPr id="15" name="TextBox 1">
            <a:extLst>
              <a:ext uri="{FF2B5EF4-FFF2-40B4-BE49-F238E27FC236}">
                <a16:creationId xmlns:a16="http://schemas.microsoft.com/office/drawing/2014/main" id="{42ECDCB5-5A7A-4689-BC24-164198F4FCC5}"/>
              </a:ext>
              <a:ext uri="{C183D7F6-B498-43B3-948B-1728B52AA6E4}">
                <adec:decorative xmlns:adec="http://schemas.microsoft.com/office/drawing/2017/decorative" val="1"/>
              </a:ext>
            </a:extLst>
          </p:cNvPr>
          <p:cNvSpPr txBox="1"/>
          <p:nvPr/>
        </p:nvSpPr>
        <p:spPr>
          <a:xfrm>
            <a:off x="3399620" y="5037537"/>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(-3pp)</a:t>
            </a:r>
          </a:p>
        </p:txBody>
      </p:sp>
      <p:sp>
        <p:nvSpPr>
          <p:cNvPr id="17" name="TextBox 1">
            <a:extLst>
              <a:ext uri="{FF2B5EF4-FFF2-40B4-BE49-F238E27FC236}">
                <a16:creationId xmlns:a16="http://schemas.microsoft.com/office/drawing/2014/main" id="{23DEB55D-D41D-43C6-BB6D-6DEDB2344903}"/>
              </a:ext>
              <a:ext uri="{C183D7F6-B498-43B3-948B-1728B52AA6E4}">
                <adec:decorative xmlns:adec="http://schemas.microsoft.com/office/drawing/2017/decorative" val="1"/>
              </a:ext>
            </a:extLst>
          </p:cNvPr>
          <p:cNvSpPr txBox="1"/>
          <p:nvPr/>
        </p:nvSpPr>
        <p:spPr>
          <a:xfrm>
            <a:off x="3467347" y="5200822"/>
            <a:ext cx="747215"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(+/-0pp)</a:t>
            </a:r>
          </a:p>
        </p:txBody>
      </p:sp>
      <p:sp>
        <p:nvSpPr>
          <p:cNvPr id="18" name="TextBox 1">
            <a:extLst>
              <a:ext uri="{FF2B5EF4-FFF2-40B4-BE49-F238E27FC236}">
                <a16:creationId xmlns:a16="http://schemas.microsoft.com/office/drawing/2014/main" id="{FD3F55D1-17D7-4387-B95A-D66A3B327646}"/>
              </a:ext>
              <a:ext uri="{C183D7F6-B498-43B3-948B-1728B52AA6E4}">
                <adec:decorative xmlns:adec="http://schemas.microsoft.com/office/drawing/2017/decorative" val="1"/>
              </a:ext>
            </a:extLst>
          </p:cNvPr>
          <p:cNvSpPr txBox="1"/>
          <p:nvPr/>
        </p:nvSpPr>
        <p:spPr>
          <a:xfrm>
            <a:off x="6157729" y="2831662"/>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(-4pp)</a:t>
            </a:r>
          </a:p>
        </p:txBody>
      </p:sp>
      <p:sp>
        <p:nvSpPr>
          <p:cNvPr id="20" name="TextBox 1">
            <a:extLst>
              <a:ext uri="{FF2B5EF4-FFF2-40B4-BE49-F238E27FC236}">
                <a16:creationId xmlns:a16="http://schemas.microsoft.com/office/drawing/2014/main" id="{4E4F10A3-BD29-4815-8B6F-0C7290DAD309}"/>
              </a:ext>
              <a:ext uri="{C183D7F6-B498-43B3-948B-1728B52AA6E4}">
                <adec:decorative xmlns:adec="http://schemas.microsoft.com/office/drawing/2017/decorative" val="1"/>
              </a:ext>
            </a:extLst>
          </p:cNvPr>
          <p:cNvSpPr txBox="1"/>
          <p:nvPr/>
        </p:nvSpPr>
        <p:spPr>
          <a:xfrm>
            <a:off x="6157729" y="4321495"/>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(+3pp)</a:t>
            </a:r>
          </a:p>
        </p:txBody>
      </p:sp>
      <p:sp>
        <p:nvSpPr>
          <p:cNvPr id="22" name="TextBox 1">
            <a:extLst>
              <a:ext uri="{FF2B5EF4-FFF2-40B4-BE49-F238E27FC236}">
                <a16:creationId xmlns:a16="http://schemas.microsoft.com/office/drawing/2014/main" id="{350337DA-8D49-4471-B4B3-39A193B28827}"/>
              </a:ext>
              <a:ext uri="{C183D7F6-B498-43B3-948B-1728B52AA6E4}">
                <adec:decorative xmlns:adec="http://schemas.microsoft.com/office/drawing/2017/decorative" val="1"/>
              </a:ext>
            </a:extLst>
          </p:cNvPr>
          <p:cNvSpPr txBox="1"/>
          <p:nvPr/>
        </p:nvSpPr>
        <p:spPr>
          <a:xfrm>
            <a:off x="6133118" y="5085312"/>
            <a:ext cx="733623"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(+/-0pp)</a:t>
            </a:r>
          </a:p>
        </p:txBody>
      </p:sp>
      <p:sp>
        <p:nvSpPr>
          <p:cNvPr id="25" name="TextBox 1">
            <a:extLst>
              <a:ext uri="{FF2B5EF4-FFF2-40B4-BE49-F238E27FC236}">
                <a16:creationId xmlns:a16="http://schemas.microsoft.com/office/drawing/2014/main" id="{7FB6EA59-4466-4A63-9F94-56F4EE950546}"/>
              </a:ext>
              <a:ext uri="{C183D7F6-B498-43B3-948B-1728B52AA6E4}">
                <adec:decorative xmlns:adec="http://schemas.microsoft.com/office/drawing/2017/decorative" val="1"/>
              </a:ext>
            </a:extLst>
          </p:cNvPr>
          <p:cNvSpPr txBox="1"/>
          <p:nvPr/>
        </p:nvSpPr>
        <p:spPr>
          <a:xfrm>
            <a:off x="6117718" y="5204814"/>
            <a:ext cx="789519"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(+/-0pp)</a:t>
            </a:r>
          </a:p>
        </p:txBody>
      </p:sp>
      <p:sp>
        <p:nvSpPr>
          <p:cNvPr id="26" name="TextBox 1">
            <a:extLst>
              <a:ext uri="{FF2B5EF4-FFF2-40B4-BE49-F238E27FC236}">
                <a16:creationId xmlns:a16="http://schemas.microsoft.com/office/drawing/2014/main" id="{72D543E4-DEB7-4C40-B936-825845CFFAEE}"/>
              </a:ext>
              <a:ext uri="{C183D7F6-B498-43B3-948B-1728B52AA6E4}">
                <adec:decorative xmlns:adec="http://schemas.microsoft.com/office/drawing/2017/decorative" val="1"/>
              </a:ext>
            </a:extLst>
          </p:cNvPr>
          <p:cNvSpPr txBox="1"/>
          <p:nvPr/>
        </p:nvSpPr>
        <p:spPr>
          <a:xfrm>
            <a:off x="8907784" y="2756656"/>
            <a:ext cx="74560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(+/-0pp)</a:t>
            </a:r>
          </a:p>
        </p:txBody>
      </p:sp>
      <p:sp>
        <p:nvSpPr>
          <p:cNvPr id="29" name="TextBox 1">
            <a:extLst>
              <a:ext uri="{FF2B5EF4-FFF2-40B4-BE49-F238E27FC236}">
                <a16:creationId xmlns:a16="http://schemas.microsoft.com/office/drawing/2014/main" id="{C79D7C54-4D4E-4BFB-875D-50965218CF0E}"/>
              </a:ext>
              <a:ext uri="{C183D7F6-B498-43B3-948B-1728B52AA6E4}">
                <adec:decorative xmlns:adec="http://schemas.microsoft.com/office/drawing/2017/decorative" val="1"/>
              </a:ext>
            </a:extLst>
          </p:cNvPr>
          <p:cNvSpPr txBox="1"/>
          <p:nvPr/>
        </p:nvSpPr>
        <p:spPr>
          <a:xfrm>
            <a:off x="8945031" y="4106182"/>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(+3pp)</a:t>
            </a:r>
          </a:p>
        </p:txBody>
      </p:sp>
      <p:sp>
        <p:nvSpPr>
          <p:cNvPr id="30" name="TextBox 1">
            <a:extLst>
              <a:ext uri="{FF2B5EF4-FFF2-40B4-BE49-F238E27FC236}">
                <a16:creationId xmlns:a16="http://schemas.microsoft.com/office/drawing/2014/main" id="{3132B62B-A7FF-4018-8A24-581575597946}"/>
              </a:ext>
              <a:ext uri="{C183D7F6-B498-43B3-948B-1728B52AA6E4}">
                <adec:decorative xmlns:adec="http://schemas.microsoft.com/office/drawing/2017/decorative" val="1"/>
              </a:ext>
            </a:extLst>
          </p:cNvPr>
          <p:cNvSpPr txBox="1"/>
          <p:nvPr/>
        </p:nvSpPr>
        <p:spPr>
          <a:xfrm>
            <a:off x="8925973" y="5062354"/>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(-2pp)</a:t>
            </a:r>
          </a:p>
        </p:txBody>
      </p:sp>
      <p:sp>
        <p:nvSpPr>
          <p:cNvPr id="31" name="TextBox 1">
            <a:extLst>
              <a:ext uri="{FF2B5EF4-FFF2-40B4-BE49-F238E27FC236}">
                <a16:creationId xmlns:a16="http://schemas.microsoft.com/office/drawing/2014/main" id="{8ED39183-9BA3-47E9-B136-72F8F4613727}"/>
              </a:ext>
              <a:ext uri="{C183D7F6-B498-43B3-948B-1728B52AA6E4}">
                <adec:decorative xmlns:adec="http://schemas.microsoft.com/office/drawing/2017/decorative" val="1"/>
              </a:ext>
            </a:extLst>
          </p:cNvPr>
          <p:cNvSpPr txBox="1"/>
          <p:nvPr/>
        </p:nvSpPr>
        <p:spPr>
          <a:xfrm>
            <a:off x="8980329" y="5227725"/>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(-3pp)</a:t>
            </a:r>
          </a:p>
        </p:txBody>
      </p:sp>
      <p:grpSp>
        <p:nvGrpSpPr>
          <p:cNvPr id="2" name="Group 1">
            <a:extLst>
              <a:ext uri="{FF2B5EF4-FFF2-40B4-BE49-F238E27FC236}">
                <a16:creationId xmlns:a16="http://schemas.microsoft.com/office/drawing/2014/main" id="{65332756-CCC4-9504-DBF6-FB655385B963}"/>
              </a:ext>
              <a:ext uri="{C183D7F6-B498-43B3-948B-1728B52AA6E4}">
                <adec:decorative xmlns:adec="http://schemas.microsoft.com/office/drawing/2017/decorative" val="1"/>
              </a:ext>
            </a:extLst>
          </p:cNvPr>
          <p:cNvGrpSpPr/>
          <p:nvPr/>
        </p:nvGrpSpPr>
        <p:grpSpPr>
          <a:xfrm>
            <a:off x="8497525" y="5914629"/>
            <a:ext cx="3497406" cy="269304"/>
            <a:chOff x="229117" y="5927615"/>
            <a:chExt cx="3497406" cy="269304"/>
          </a:xfrm>
        </p:grpSpPr>
        <p:grpSp>
          <p:nvGrpSpPr>
            <p:cNvPr id="7" name="Group 6" descr="Green and Red arrows to signify when a statistic is significantly higher or lower than the previous survey.">
              <a:extLst>
                <a:ext uri="{FF2B5EF4-FFF2-40B4-BE49-F238E27FC236}">
                  <a16:creationId xmlns:a16="http://schemas.microsoft.com/office/drawing/2014/main" id="{594006CB-F67B-B3D3-9CC8-7A63BD569F22}"/>
                </a:ext>
              </a:extLst>
            </p:cNvPr>
            <p:cNvGrpSpPr/>
            <p:nvPr/>
          </p:nvGrpSpPr>
          <p:grpSpPr>
            <a:xfrm>
              <a:off x="229117" y="5927615"/>
              <a:ext cx="3497406" cy="269304"/>
              <a:chOff x="520117" y="5772736"/>
              <a:chExt cx="3497406" cy="269304"/>
            </a:xfrm>
          </p:grpSpPr>
          <p:sp>
            <p:nvSpPr>
              <p:cNvPr id="9" name="Arrow: Down 8">
                <a:extLst>
                  <a:ext uri="{FF2B5EF4-FFF2-40B4-BE49-F238E27FC236}">
                    <a16:creationId xmlns:a16="http://schemas.microsoft.com/office/drawing/2014/main" id="{BAEE05A8-931D-C43B-B624-74CECCE17D53}"/>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F0B77358-095E-0F9F-8601-144F3E41C425}"/>
                  </a:ext>
                </a:extLst>
              </p:cNvPr>
              <p:cNvSpPr txBox="1"/>
              <p:nvPr/>
            </p:nvSpPr>
            <p:spPr>
              <a:xfrm>
                <a:off x="884934" y="5772736"/>
                <a:ext cx="3132589"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S8 (July 2023)</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8" name="Arrow: Down 7">
              <a:extLst>
                <a:ext uri="{FF2B5EF4-FFF2-40B4-BE49-F238E27FC236}">
                  <a16:creationId xmlns:a16="http://schemas.microsoft.com/office/drawing/2014/main" id="{D7682B0B-D3BF-77EF-04D2-DB3CB7B31182}"/>
                </a:ext>
              </a:extLst>
            </p:cNvPr>
            <p:cNvSpPr/>
            <p:nvPr/>
          </p:nvSpPr>
          <p:spPr>
            <a:xfrm>
              <a:off x="443886" y="600751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Arrow: Down 10">
            <a:extLst>
              <a:ext uri="{FF2B5EF4-FFF2-40B4-BE49-F238E27FC236}">
                <a16:creationId xmlns:a16="http://schemas.microsoft.com/office/drawing/2014/main" id="{0A3749BC-7DE5-BEB6-D81A-AD60CEEBA254}"/>
              </a:ext>
              <a:ext uri="{C183D7F6-B498-43B3-948B-1728B52AA6E4}">
                <adec:decorative xmlns:adec="http://schemas.microsoft.com/office/drawing/2017/decorative" val="1"/>
              </a:ext>
            </a:extLst>
          </p:cNvPr>
          <p:cNvSpPr/>
          <p:nvPr/>
        </p:nvSpPr>
        <p:spPr>
          <a:xfrm>
            <a:off x="9591707" y="522197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C4F2ACD9-DCE3-E7C6-1F5C-DA5BD97754D2}"/>
              </a:ext>
              <a:ext uri="{C183D7F6-B498-43B3-948B-1728B52AA6E4}">
                <adec:decorative xmlns:adec="http://schemas.microsoft.com/office/drawing/2017/decorative" val="1"/>
              </a:ext>
            </a:extLst>
          </p:cNvPr>
          <p:cNvSpPr/>
          <p:nvPr/>
        </p:nvSpPr>
        <p:spPr>
          <a:xfrm>
            <a:off x="10482211" y="501052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91549" y="633447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GW1. How much influence do you personally have 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S11, 674 (All online respondents who are working)</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82E64E43-E107-43DF-A7BC-32D4CC3F87C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404858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901AC-A67E-387B-326D-1151A9CB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2908265-2940-3AED-E8E4-7F7B9C28EE24}"/>
              </a:ext>
            </a:extLst>
          </p:cNvPr>
          <p:cNvSpPr>
            <a:spLocks noGrp="1"/>
          </p:cNvSpPr>
          <p:nvPr>
            <p:ph type="title"/>
          </p:nvPr>
        </p:nvSpPr>
        <p:spPr>
          <a:xfrm>
            <a:off x="245039" y="202370"/>
            <a:ext cx="11373128" cy="586800"/>
          </a:xfrm>
        </p:spPr>
        <p:txBody>
          <a:bodyPr anchor="t">
            <a:noAutofit/>
          </a:bodyPr>
          <a:lstStyle/>
          <a:p>
            <a:r>
              <a:rPr lang="en-GB" sz="1800" b="1" dirty="0">
                <a:solidFill>
                  <a:schemeClr val="tx1">
                    <a:lumMod val="65000"/>
                    <a:lumOff val="35000"/>
                  </a:schemeClr>
                </a:solidFill>
                <a:latin typeface="Arial"/>
                <a:cs typeface="Arial"/>
              </a:rPr>
              <a:t>Overall job </a:t>
            </a:r>
            <a:r>
              <a:rPr lang="en-GB" sz="1800" b="1" dirty="0">
                <a:solidFill>
                  <a:srgbClr val="009690"/>
                </a:solidFill>
                <a:latin typeface="Arial"/>
                <a:cs typeface="Arial"/>
              </a:rPr>
              <a:t>satisfaction</a:t>
            </a:r>
            <a:r>
              <a:rPr lang="en-GB" sz="1800" b="1" dirty="0">
                <a:solidFill>
                  <a:schemeClr val="tx1">
                    <a:lumMod val="65000"/>
                    <a:lumOff val="35000"/>
                  </a:schemeClr>
                </a:solidFill>
                <a:latin typeface="Arial"/>
                <a:cs typeface="Arial"/>
              </a:rPr>
              <a:t> has significantly increased since July 2023, with around 7 in 10 respondents saying they are satisfied with their job or with their work hours. But pay satisfaction has decreased significantly since July – with currently fewer than half of respondents now saying they are satisfied</a:t>
            </a:r>
          </a:p>
        </p:txBody>
      </p:sp>
      <p:graphicFrame>
        <p:nvGraphicFramePr>
          <p:cNvPr id="18" name="Chart 17" descr="Stacked bar chart showing proportion of respondents on satisfaction with aspects of their job. 51% of Greater Manchester residents are satisfied with their pay, 64% are satisfied with their job and 66% are satisfied with their work hours.">
            <a:extLst>
              <a:ext uri="{FF2B5EF4-FFF2-40B4-BE49-F238E27FC236}">
                <a16:creationId xmlns:a16="http://schemas.microsoft.com/office/drawing/2014/main" id="{5F22434D-D013-2F2B-71B1-AE467D359A0D}"/>
              </a:ext>
            </a:extLst>
          </p:cNvPr>
          <p:cNvGraphicFramePr/>
          <p:nvPr>
            <p:extLst>
              <p:ext uri="{D42A27DB-BD31-4B8C-83A1-F6EECF244321}">
                <p14:modId xmlns:p14="http://schemas.microsoft.com/office/powerpoint/2010/main" val="147502723"/>
              </p:ext>
            </p:extLst>
          </p:nvPr>
        </p:nvGraphicFramePr>
        <p:xfrm>
          <a:off x="-505898" y="1531357"/>
          <a:ext cx="5816057" cy="4519059"/>
        </p:xfrm>
        <a:graphic>
          <a:graphicData uri="http://schemas.openxmlformats.org/drawingml/2006/chart">
            <c:chart xmlns:c="http://schemas.openxmlformats.org/drawingml/2006/chart" xmlns:r="http://schemas.openxmlformats.org/officeDocument/2006/relationships" r:id="rId4"/>
          </a:graphicData>
        </a:graphic>
      </p:graphicFrame>
      <p:sp>
        <p:nvSpPr>
          <p:cNvPr id="60" name="Right Brace 59">
            <a:extLst>
              <a:ext uri="{FF2B5EF4-FFF2-40B4-BE49-F238E27FC236}">
                <a16:creationId xmlns:a16="http://schemas.microsoft.com/office/drawing/2014/main" id="{C562AF57-4454-CCE0-2CDB-72B0CA536C90}"/>
              </a:ext>
              <a:ext uri="{C183D7F6-B498-43B3-948B-1728B52AA6E4}">
                <adec:decorative xmlns:adec="http://schemas.microsoft.com/office/drawing/2017/decorative" val="1"/>
              </a:ext>
            </a:extLst>
          </p:cNvPr>
          <p:cNvSpPr/>
          <p:nvPr/>
        </p:nvSpPr>
        <p:spPr>
          <a:xfrm>
            <a:off x="2198975" y="1567298"/>
            <a:ext cx="177837" cy="2296415"/>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61" name="TextBox 60">
            <a:extLst>
              <a:ext uri="{FF2B5EF4-FFF2-40B4-BE49-F238E27FC236}">
                <a16:creationId xmlns:a16="http://schemas.microsoft.com/office/drawing/2014/main" id="{D92CB2B1-E7E4-BD98-13DD-733B2400E04A}"/>
              </a:ext>
              <a:ext uri="{C183D7F6-B498-43B3-948B-1728B52AA6E4}">
                <adec:decorative xmlns:adec="http://schemas.microsoft.com/office/drawing/2017/decorative" val="1"/>
              </a:ext>
            </a:extLst>
          </p:cNvPr>
          <p:cNvSpPr txBox="1"/>
          <p:nvPr/>
        </p:nvSpPr>
        <p:spPr>
          <a:xfrm>
            <a:off x="2171827" y="2540197"/>
            <a:ext cx="778974" cy="307777"/>
          </a:xfrm>
          <a:prstGeom prst="rect">
            <a:avLst/>
          </a:prstGeom>
          <a:noFill/>
        </p:spPr>
        <p:txBody>
          <a:bodyPr wrap="square" rtlCol="0">
            <a:spAutoFit/>
          </a:bodyPr>
          <a:lstStyle/>
          <a:p>
            <a:pPr algn="ctr"/>
            <a:r>
              <a:rPr lang="en-GB" sz="1400" b="1">
                <a:solidFill>
                  <a:srgbClr val="5C5B5A"/>
                </a:solidFill>
              </a:rPr>
              <a:t>71%</a:t>
            </a:r>
          </a:p>
        </p:txBody>
      </p:sp>
      <p:sp>
        <p:nvSpPr>
          <p:cNvPr id="47" name="Right Brace 46">
            <a:extLst>
              <a:ext uri="{FF2B5EF4-FFF2-40B4-BE49-F238E27FC236}">
                <a16:creationId xmlns:a16="http://schemas.microsoft.com/office/drawing/2014/main" id="{80412645-7D77-8889-98F4-8C8E72EB3459}"/>
              </a:ext>
              <a:ext uri="{C183D7F6-B498-43B3-948B-1728B52AA6E4}">
                <adec:decorative xmlns:adec="http://schemas.microsoft.com/office/drawing/2017/decorative" val="1"/>
              </a:ext>
            </a:extLst>
          </p:cNvPr>
          <p:cNvSpPr/>
          <p:nvPr/>
        </p:nvSpPr>
        <p:spPr>
          <a:xfrm>
            <a:off x="3204579" y="1545235"/>
            <a:ext cx="240545" cy="2148703"/>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48" name="TextBox 47">
            <a:extLst>
              <a:ext uri="{FF2B5EF4-FFF2-40B4-BE49-F238E27FC236}">
                <a16:creationId xmlns:a16="http://schemas.microsoft.com/office/drawing/2014/main" id="{129C2A36-D9C5-64FC-103A-1700DFE30012}"/>
              </a:ext>
              <a:ext uri="{C183D7F6-B498-43B3-948B-1728B52AA6E4}">
                <adec:decorative xmlns:adec="http://schemas.microsoft.com/office/drawing/2017/decorative" val="1"/>
              </a:ext>
            </a:extLst>
          </p:cNvPr>
          <p:cNvSpPr txBox="1"/>
          <p:nvPr/>
        </p:nvSpPr>
        <p:spPr>
          <a:xfrm>
            <a:off x="3275830" y="2493924"/>
            <a:ext cx="778974" cy="307777"/>
          </a:xfrm>
          <a:prstGeom prst="rect">
            <a:avLst/>
          </a:prstGeom>
          <a:noFill/>
        </p:spPr>
        <p:txBody>
          <a:bodyPr wrap="square" rtlCol="0">
            <a:spAutoFit/>
          </a:bodyPr>
          <a:lstStyle/>
          <a:p>
            <a:pPr algn="ctr"/>
            <a:r>
              <a:rPr lang="en-GB" sz="1400" b="1">
                <a:solidFill>
                  <a:srgbClr val="5C5B5A"/>
                </a:solidFill>
              </a:rPr>
              <a:t>64%</a:t>
            </a:r>
          </a:p>
        </p:txBody>
      </p:sp>
      <p:sp>
        <p:nvSpPr>
          <p:cNvPr id="45" name="Right Brace 44">
            <a:extLst>
              <a:ext uri="{FF2B5EF4-FFF2-40B4-BE49-F238E27FC236}">
                <a16:creationId xmlns:a16="http://schemas.microsoft.com/office/drawing/2014/main" id="{2FA80418-2AC4-F7FB-96F4-05575013E23A}"/>
              </a:ext>
              <a:ext uri="{C183D7F6-B498-43B3-948B-1728B52AA6E4}">
                <adec:decorative xmlns:adec="http://schemas.microsoft.com/office/drawing/2017/decorative" val="1"/>
              </a:ext>
            </a:extLst>
          </p:cNvPr>
          <p:cNvSpPr/>
          <p:nvPr/>
        </p:nvSpPr>
        <p:spPr>
          <a:xfrm>
            <a:off x="4189374" y="1545236"/>
            <a:ext cx="221767" cy="2272266"/>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46" name="TextBox 45">
            <a:extLst>
              <a:ext uri="{FF2B5EF4-FFF2-40B4-BE49-F238E27FC236}">
                <a16:creationId xmlns:a16="http://schemas.microsoft.com/office/drawing/2014/main" id="{5040C97D-0147-4AAB-29F9-963402B918EE}"/>
              </a:ext>
              <a:ext uri="{C183D7F6-B498-43B3-948B-1728B52AA6E4}">
                <adec:decorative xmlns:adec="http://schemas.microsoft.com/office/drawing/2017/decorative" val="1"/>
              </a:ext>
            </a:extLst>
          </p:cNvPr>
          <p:cNvSpPr txBox="1"/>
          <p:nvPr/>
        </p:nvSpPr>
        <p:spPr>
          <a:xfrm>
            <a:off x="4245296" y="2525003"/>
            <a:ext cx="778974" cy="307777"/>
          </a:xfrm>
          <a:prstGeom prst="rect">
            <a:avLst/>
          </a:prstGeom>
          <a:noFill/>
        </p:spPr>
        <p:txBody>
          <a:bodyPr wrap="square" rtlCol="0">
            <a:spAutoFit/>
          </a:bodyPr>
          <a:lstStyle/>
          <a:p>
            <a:pPr algn="ctr"/>
            <a:r>
              <a:rPr lang="en-GB" sz="1400" b="1">
                <a:solidFill>
                  <a:srgbClr val="5C5B5A"/>
                </a:solidFill>
              </a:rPr>
              <a:t>68%</a:t>
            </a:r>
          </a:p>
        </p:txBody>
      </p:sp>
      <p:sp>
        <p:nvSpPr>
          <p:cNvPr id="57" name="Arrow: Down 56">
            <a:extLst>
              <a:ext uri="{FF2B5EF4-FFF2-40B4-BE49-F238E27FC236}">
                <a16:creationId xmlns:a16="http://schemas.microsoft.com/office/drawing/2014/main" id="{FB7E0066-652B-6760-F7F0-7943E42F04C2}"/>
              </a:ext>
              <a:ext uri="{C183D7F6-B498-43B3-948B-1728B52AA6E4}">
                <adec:decorative xmlns:adec="http://schemas.microsoft.com/office/drawing/2017/decorative" val="1"/>
              </a:ext>
            </a:extLst>
          </p:cNvPr>
          <p:cNvSpPr/>
          <p:nvPr/>
        </p:nvSpPr>
        <p:spPr>
          <a:xfrm rot="10800000">
            <a:off x="4797860" y="256410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Text Placeholder 4">
            <a:extLst>
              <a:ext uri="{FF2B5EF4-FFF2-40B4-BE49-F238E27FC236}">
                <a16:creationId xmlns:a16="http://schemas.microsoft.com/office/drawing/2014/main" id="{BD44615B-C9F4-D31E-697C-5A82BEC6C50A}"/>
              </a:ext>
            </a:extLst>
          </p:cNvPr>
          <p:cNvSpPr txBox="1">
            <a:spLocks/>
          </p:cNvSpPr>
          <p:nvPr/>
        </p:nvSpPr>
        <p:spPr>
          <a:xfrm>
            <a:off x="1073415" y="1319836"/>
            <a:ext cx="4051574"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I am satisfied with my job</a:t>
            </a:r>
          </a:p>
        </p:txBody>
      </p:sp>
      <p:grpSp>
        <p:nvGrpSpPr>
          <p:cNvPr id="8" name="Group 7" descr="Stacked bar chart showing proportion of respondents on satisfaction with aspects of their job. 46% of Greater Manchester residents are satisfied with their pay, down from 51% in July 2023 ">
            <a:extLst>
              <a:ext uri="{FF2B5EF4-FFF2-40B4-BE49-F238E27FC236}">
                <a16:creationId xmlns:a16="http://schemas.microsoft.com/office/drawing/2014/main" id="{F0C64ADC-D4F7-1899-1BD2-4E7D4E0C1A19}"/>
              </a:ext>
            </a:extLst>
          </p:cNvPr>
          <p:cNvGrpSpPr/>
          <p:nvPr/>
        </p:nvGrpSpPr>
        <p:grpSpPr>
          <a:xfrm>
            <a:off x="3187971" y="1543451"/>
            <a:ext cx="5816057" cy="4519059"/>
            <a:chOff x="110229" y="741259"/>
            <a:chExt cx="5816057" cy="4519059"/>
          </a:xfrm>
        </p:grpSpPr>
        <p:graphicFrame>
          <p:nvGraphicFramePr>
            <p:cNvPr id="2" name="Chart 1" descr="Stacked bar chart showing proportion of respondents on satisfaction with aspects of their job. 51% of Greater Manchester residents are satisfied with their pay, 64% are satisfied with their job and 66% are satisfied with their work hours.">
              <a:extLst>
                <a:ext uri="{FF2B5EF4-FFF2-40B4-BE49-F238E27FC236}">
                  <a16:creationId xmlns:a16="http://schemas.microsoft.com/office/drawing/2014/main" id="{7B19C89D-0B7D-08AD-4CFB-792EDC573B47}"/>
                </a:ext>
              </a:extLst>
            </p:cNvPr>
            <p:cNvGraphicFramePr/>
            <p:nvPr/>
          </p:nvGraphicFramePr>
          <p:xfrm>
            <a:off x="110229" y="741259"/>
            <a:ext cx="5816057" cy="4519059"/>
          </p:xfrm>
          <a:graphic>
            <a:graphicData uri="http://schemas.openxmlformats.org/drawingml/2006/chart">
              <c:chart xmlns:c="http://schemas.openxmlformats.org/drawingml/2006/chart" xmlns:r="http://schemas.openxmlformats.org/officeDocument/2006/relationships" r:id="rId5"/>
            </a:graphicData>
          </a:graphic>
        </p:graphicFrame>
        <p:sp>
          <p:nvSpPr>
            <p:cNvPr id="19" name="Right Brace 18">
              <a:extLst>
                <a:ext uri="{FF2B5EF4-FFF2-40B4-BE49-F238E27FC236}">
                  <a16:creationId xmlns:a16="http://schemas.microsoft.com/office/drawing/2014/main" id="{0D408DB8-D3A2-33D2-C698-B436FA077299}"/>
                </a:ext>
                <a:ext uri="{C183D7F6-B498-43B3-948B-1728B52AA6E4}">
                  <adec:decorative xmlns:adec="http://schemas.microsoft.com/office/drawing/2017/decorative" val="1"/>
                </a:ext>
              </a:extLst>
            </p:cNvPr>
            <p:cNvSpPr/>
            <p:nvPr/>
          </p:nvSpPr>
          <p:spPr>
            <a:xfrm>
              <a:off x="4813395" y="778532"/>
              <a:ext cx="243830" cy="1541292"/>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2" name="TextBox 31">
              <a:extLst>
                <a:ext uri="{FF2B5EF4-FFF2-40B4-BE49-F238E27FC236}">
                  <a16:creationId xmlns:a16="http://schemas.microsoft.com/office/drawing/2014/main" id="{385DC43C-0D2C-2F16-5632-DCD13E8C7BC7}"/>
                </a:ext>
                <a:ext uri="{C183D7F6-B498-43B3-948B-1728B52AA6E4}">
                  <adec:decorative xmlns:adec="http://schemas.microsoft.com/office/drawing/2017/decorative" val="1"/>
                </a:ext>
              </a:extLst>
            </p:cNvPr>
            <p:cNvSpPr txBox="1"/>
            <p:nvPr/>
          </p:nvSpPr>
          <p:spPr>
            <a:xfrm>
              <a:off x="4890809" y="1376185"/>
              <a:ext cx="778974" cy="307777"/>
            </a:xfrm>
            <a:prstGeom prst="rect">
              <a:avLst/>
            </a:prstGeom>
            <a:noFill/>
          </p:spPr>
          <p:txBody>
            <a:bodyPr wrap="square" rtlCol="0">
              <a:spAutoFit/>
            </a:bodyPr>
            <a:lstStyle/>
            <a:p>
              <a:pPr algn="ctr"/>
              <a:r>
                <a:rPr lang="en-GB" sz="1400" b="1">
                  <a:solidFill>
                    <a:srgbClr val="5C5B5A"/>
                  </a:solidFill>
                </a:rPr>
                <a:t>46%</a:t>
              </a:r>
            </a:p>
          </p:txBody>
        </p:sp>
        <p:sp>
          <p:nvSpPr>
            <p:cNvPr id="20" name="Right Brace 19">
              <a:extLst>
                <a:ext uri="{FF2B5EF4-FFF2-40B4-BE49-F238E27FC236}">
                  <a16:creationId xmlns:a16="http://schemas.microsoft.com/office/drawing/2014/main" id="{A12EBC44-6947-8847-977F-42812284D8DA}"/>
                </a:ext>
                <a:ext uri="{C183D7F6-B498-43B3-948B-1728B52AA6E4}">
                  <adec:decorative xmlns:adec="http://schemas.microsoft.com/office/drawing/2017/decorative" val="1"/>
                </a:ext>
              </a:extLst>
            </p:cNvPr>
            <p:cNvSpPr/>
            <p:nvPr/>
          </p:nvSpPr>
          <p:spPr>
            <a:xfrm>
              <a:off x="3797335" y="770681"/>
              <a:ext cx="225305" cy="1626921"/>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3" name="TextBox 22">
              <a:extLst>
                <a:ext uri="{FF2B5EF4-FFF2-40B4-BE49-F238E27FC236}">
                  <a16:creationId xmlns:a16="http://schemas.microsoft.com/office/drawing/2014/main" id="{70803250-9013-97E9-60F1-B661304248B2}"/>
                </a:ext>
                <a:ext uri="{C183D7F6-B498-43B3-948B-1728B52AA6E4}">
                  <adec:decorative xmlns:adec="http://schemas.microsoft.com/office/drawing/2017/decorative" val="1"/>
                </a:ext>
              </a:extLst>
            </p:cNvPr>
            <p:cNvSpPr txBox="1"/>
            <p:nvPr/>
          </p:nvSpPr>
          <p:spPr>
            <a:xfrm>
              <a:off x="3840992" y="1430252"/>
              <a:ext cx="778974" cy="307777"/>
            </a:xfrm>
            <a:prstGeom prst="rect">
              <a:avLst/>
            </a:prstGeom>
            <a:noFill/>
          </p:spPr>
          <p:txBody>
            <a:bodyPr wrap="square" rtlCol="0">
              <a:spAutoFit/>
            </a:bodyPr>
            <a:lstStyle/>
            <a:p>
              <a:pPr algn="ctr"/>
              <a:r>
                <a:rPr lang="en-GB" sz="1400" b="1">
                  <a:solidFill>
                    <a:srgbClr val="5C5B5A"/>
                  </a:solidFill>
                </a:rPr>
                <a:t>51%</a:t>
              </a:r>
            </a:p>
          </p:txBody>
        </p:sp>
        <p:sp>
          <p:nvSpPr>
            <p:cNvPr id="56" name="Arrow: Down 55">
              <a:extLst>
                <a:ext uri="{FF2B5EF4-FFF2-40B4-BE49-F238E27FC236}">
                  <a16:creationId xmlns:a16="http://schemas.microsoft.com/office/drawing/2014/main" id="{5797F596-FABF-3FCB-4C29-C53BB2063C7F}"/>
                </a:ext>
              </a:extLst>
            </p:cNvPr>
            <p:cNvSpPr/>
            <p:nvPr/>
          </p:nvSpPr>
          <p:spPr>
            <a:xfrm>
              <a:off x="5470491" y="143959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8" name="Right Brace 57">
              <a:extLst>
                <a:ext uri="{FF2B5EF4-FFF2-40B4-BE49-F238E27FC236}">
                  <a16:creationId xmlns:a16="http://schemas.microsoft.com/office/drawing/2014/main" id="{9C1BDB6E-5F95-5AFD-9553-799632B8AB9C}"/>
                </a:ext>
                <a:ext uri="{C183D7F6-B498-43B3-948B-1728B52AA6E4}">
                  <adec:decorative xmlns:adec="http://schemas.microsoft.com/office/drawing/2017/decorative" val="1"/>
                </a:ext>
              </a:extLst>
            </p:cNvPr>
            <p:cNvSpPr/>
            <p:nvPr/>
          </p:nvSpPr>
          <p:spPr>
            <a:xfrm>
              <a:off x="2790731" y="770681"/>
              <a:ext cx="234128" cy="1626921"/>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59" name="TextBox 58">
              <a:extLst>
                <a:ext uri="{FF2B5EF4-FFF2-40B4-BE49-F238E27FC236}">
                  <a16:creationId xmlns:a16="http://schemas.microsoft.com/office/drawing/2014/main" id="{ACF4F166-22C3-C9C0-9DDC-A761962969F2}"/>
                </a:ext>
                <a:ext uri="{C183D7F6-B498-43B3-948B-1728B52AA6E4}">
                  <adec:decorative xmlns:adec="http://schemas.microsoft.com/office/drawing/2017/decorative" val="1"/>
                </a:ext>
              </a:extLst>
            </p:cNvPr>
            <p:cNvSpPr txBox="1"/>
            <p:nvPr/>
          </p:nvSpPr>
          <p:spPr>
            <a:xfrm>
              <a:off x="2826109" y="1430252"/>
              <a:ext cx="778974" cy="307777"/>
            </a:xfrm>
            <a:prstGeom prst="rect">
              <a:avLst/>
            </a:prstGeom>
            <a:noFill/>
          </p:spPr>
          <p:txBody>
            <a:bodyPr wrap="square" rtlCol="0">
              <a:spAutoFit/>
            </a:bodyPr>
            <a:lstStyle/>
            <a:p>
              <a:pPr algn="ctr"/>
              <a:r>
                <a:rPr lang="en-GB" sz="1400" b="1">
                  <a:solidFill>
                    <a:srgbClr val="5C5B5A"/>
                  </a:solidFill>
                </a:rPr>
                <a:t>50%</a:t>
              </a:r>
            </a:p>
          </p:txBody>
        </p:sp>
      </p:grpSp>
      <p:sp>
        <p:nvSpPr>
          <p:cNvPr id="17" name="Text Placeholder 4">
            <a:extLst>
              <a:ext uri="{FF2B5EF4-FFF2-40B4-BE49-F238E27FC236}">
                <a16:creationId xmlns:a16="http://schemas.microsoft.com/office/drawing/2014/main" id="{7E414BCC-8EC7-2E26-0121-3587538FBEC1}"/>
              </a:ext>
            </a:extLst>
          </p:cNvPr>
          <p:cNvSpPr txBox="1">
            <a:spLocks/>
          </p:cNvSpPr>
          <p:nvPr/>
        </p:nvSpPr>
        <p:spPr>
          <a:xfrm>
            <a:off x="4634783" y="1322039"/>
            <a:ext cx="4051574"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I am satisfied with my pay</a:t>
            </a:r>
          </a:p>
        </p:txBody>
      </p:sp>
      <p:grpSp>
        <p:nvGrpSpPr>
          <p:cNvPr id="10" name="Group 9" descr="Stacked bar chart showing proportion of respondents on satisfaction with aspects of their job. 69% are satisfied with their work hours, up from 66% in July 2023.">
            <a:extLst>
              <a:ext uri="{FF2B5EF4-FFF2-40B4-BE49-F238E27FC236}">
                <a16:creationId xmlns:a16="http://schemas.microsoft.com/office/drawing/2014/main" id="{87BD14C4-C3DD-D194-470B-989E5771BB5B}"/>
              </a:ext>
            </a:extLst>
          </p:cNvPr>
          <p:cNvGrpSpPr/>
          <p:nvPr/>
        </p:nvGrpSpPr>
        <p:grpSpPr>
          <a:xfrm>
            <a:off x="6773426" y="1330155"/>
            <a:ext cx="5816057" cy="4740624"/>
            <a:chOff x="6924656" y="1246292"/>
            <a:chExt cx="5816057" cy="4740624"/>
          </a:xfrm>
        </p:grpSpPr>
        <p:graphicFrame>
          <p:nvGraphicFramePr>
            <p:cNvPr id="49" name="Chart 48" descr="Stacked bar chart showing proportion of respondents on satisfaction with aspects of their job. 69% are satisfied with their work hours, up from 66% in July 2023.">
              <a:extLst>
                <a:ext uri="{FF2B5EF4-FFF2-40B4-BE49-F238E27FC236}">
                  <a16:creationId xmlns:a16="http://schemas.microsoft.com/office/drawing/2014/main" id="{F4AC5520-2CEA-2D60-227D-3E81CB1E043F}"/>
                </a:ext>
              </a:extLst>
            </p:cNvPr>
            <p:cNvGraphicFramePr/>
            <p:nvPr>
              <p:extLst>
                <p:ext uri="{D42A27DB-BD31-4B8C-83A1-F6EECF244321}">
                  <p14:modId xmlns:p14="http://schemas.microsoft.com/office/powerpoint/2010/main" val="1229929372"/>
                </p:ext>
              </p:extLst>
            </p:nvPr>
          </p:nvGraphicFramePr>
          <p:xfrm>
            <a:off x="6924656" y="1467857"/>
            <a:ext cx="5816057" cy="4519059"/>
          </p:xfrm>
          <a:graphic>
            <a:graphicData uri="http://schemas.openxmlformats.org/drawingml/2006/chart">
              <c:chart xmlns:c="http://schemas.openxmlformats.org/drawingml/2006/chart" xmlns:r="http://schemas.openxmlformats.org/officeDocument/2006/relationships" r:id="rId6"/>
            </a:graphicData>
          </a:graphic>
        </p:graphicFrame>
        <p:sp>
          <p:nvSpPr>
            <p:cNvPr id="38" name="TextBox 37">
              <a:extLst>
                <a:ext uri="{FF2B5EF4-FFF2-40B4-BE49-F238E27FC236}">
                  <a16:creationId xmlns:a16="http://schemas.microsoft.com/office/drawing/2014/main" id="{83C93036-917F-C7F4-1EB3-0582C287623A}"/>
                </a:ext>
                <a:ext uri="{C183D7F6-B498-43B3-948B-1728B52AA6E4}">
                  <adec:decorative xmlns:adec="http://schemas.microsoft.com/office/drawing/2017/decorative" val="1"/>
                </a:ext>
              </a:extLst>
            </p:cNvPr>
            <p:cNvSpPr txBox="1"/>
            <p:nvPr/>
          </p:nvSpPr>
          <p:spPr>
            <a:xfrm>
              <a:off x="9464771" y="4625333"/>
              <a:ext cx="763197" cy="261610"/>
            </a:xfrm>
            <a:prstGeom prst="rect">
              <a:avLst/>
            </a:prstGeom>
            <a:noFill/>
          </p:spPr>
          <p:txBody>
            <a:bodyPr wrap="square" rtlCol="0">
              <a:spAutoFit/>
            </a:bodyPr>
            <a:lstStyle/>
            <a:p>
              <a:r>
                <a:rPr lang="en-GB" sz="1100">
                  <a:solidFill>
                    <a:schemeClr val="bg1"/>
                  </a:solidFill>
                </a:rPr>
                <a:t>(+/-0pp)</a:t>
              </a:r>
            </a:p>
          </p:txBody>
        </p:sp>
        <p:sp>
          <p:nvSpPr>
            <p:cNvPr id="50" name="Text Placeholder 4">
              <a:extLst>
                <a:ext uri="{FF2B5EF4-FFF2-40B4-BE49-F238E27FC236}">
                  <a16:creationId xmlns:a16="http://schemas.microsoft.com/office/drawing/2014/main" id="{7DF8E73A-859D-AAE3-350B-32DBEF51A0B7}"/>
                </a:ext>
              </a:extLst>
            </p:cNvPr>
            <p:cNvSpPr txBox="1">
              <a:spLocks/>
            </p:cNvSpPr>
            <p:nvPr/>
          </p:nvSpPr>
          <p:spPr>
            <a:xfrm>
              <a:off x="8397414" y="1246292"/>
              <a:ext cx="4051574"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I am satisfied with my hours</a:t>
              </a:r>
            </a:p>
          </p:txBody>
        </p:sp>
        <p:sp>
          <p:nvSpPr>
            <p:cNvPr id="52" name="Right Brace 51">
              <a:extLst>
                <a:ext uri="{FF2B5EF4-FFF2-40B4-BE49-F238E27FC236}">
                  <a16:creationId xmlns:a16="http://schemas.microsoft.com/office/drawing/2014/main" id="{4366AC9D-B7E3-D122-7AB4-D8D2BF343AF0}"/>
                </a:ext>
                <a:ext uri="{C183D7F6-B498-43B3-948B-1728B52AA6E4}">
                  <adec:decorative xmlns:adec="http://schemas.microsoft.com/office/drawing/2017/decorative" val="1"/>
                </a:ext>
              </a:extLst>
            </p:cNvPr>
            <p:cNvSpPr/>
            <p:nvPr/>
          </p:nvSpPr>
          <p:spPr>
            <a:xfrm>
              <a:off x="11629030" y="1503798"/>
              <a:ext cx="243830" cy="2296415"/>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53" name="Right Brace 52">
              <a:extLst>
                <a:ext uri="{FF2B5EF4-FFF2-40B4-BE49-F238E27FC236}">
                  <a16:creationId xmlns:a16="http://schemas.microsoft.com/office/drawing/2014/main" id="{23286DFA-740D-29AC-EB50-2B22FB4B5509}"/>
                </a:ext>
                <a:ext uri="{C183D7F6-B498-43B3-948B-1728B52AA6E4}">
                  <adec:decorative xmlns:adec="http://schemas.microsoft.com/office/drawing/2017/decorative" val="1"/>
                </a:ext>
              </a:extLst>
            </p:cNvPr>
            <p:cNvSpPr/>
            <p:nvPr/>
          </p:nvSpPr>
          <p:spPr>
            <a:xfrm>
              <a:off x="10633932" y="1503798"/>
              <a:ext cx="236252" cy="2143953"/>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54" name="TextBox 53">
              <a:extLst>
                <a:ext uri="{FF2B5EF4-FFF2-40B4-BE49-F238E27FC236}">
                  <a16:creationId xmlns:a16="http://schemas.microsoft.com/office/drawing/2014/main" id="{19955A55-3DCD-16CC-20AD-78BC7964E4DB}"/>
                </a:ext>
                <a:ext uri="{C183D7F6-B498-43B3-948B-1728B52AA6E4}">
                  <adec:decorative xmlns:adec="http://schemas.microsoft.com/office/drawing/2017/decorative" val="1"/>
                </a:ext>
              </a:extLst>
            </p:cNvPr>
            <p:cNvSpPr txBox="1"/>
            <p:nvPr/>
          </p:nvSpPr>
          <p:spPr>
            <a:xfrm>
              <a:off x="10691428" y="2403531"/>
              <a:ext cx="778974" cy="307777"/>
            </a:xfrm>
            <a:prstGeom prst="rect">
              <a:avLst/>
            </a:prstGeom>
            <a:noFill/>
          </p:spPr>
          <p:txBody>
            <a:bodyPr wrap="square" rtlCol="0">
              <a:spAutoFit/>
            </a:bodyPr>
            <a:lstStyle/>
            <a:p>
              <a:pPr algn="ctr"/>
              <a:r>
                <a:rPr lang="en-GB" sz="1400" b="1">
                  <a:solidFill>
                    <a:srgbClr val="5C5B5A"/>
                  </a:solidFill>
                </a:rPr>
                <a:t>66%</a:t>
              </a:r>
            </a:p>
          </p:txBody>
        </p:sp>
        <p:sp>
          <p:nvSpPr>
            <p:cNvPr id="55" name="TextBox 54">
              <a:extLst>
                <a:ext uri="{FF2B5EF4-FFF2-40B4-BE49-F238E27FC236}">
                  <a16:creationId xmlns:a16="http://schemas.microsoft.com/office/drawing/2014/main" id="{5EA1F366-0CA9-6D8E-4A70-9367F1A970E8}"/>
                </a:ext>
                <a:ext uri="{C183D7F6-B498-43B3-948B-1728B52AA6E4}">
                  <adec:decorative xmlns:adec="http://schemas.microsoft.com/office/drawing/2017/decorative" val="1"/>
                </a:ext>
              </a:extLst>
            </p:cNvPr>
            <p:cNvSpPr txBox="1"/>
            <p:nvPr/>
          </p:nvSpPr>
          <p:spPr>
            <a:xfrm>
              <a:off x="11664548" y="2476636"/>
              <a:ext cx="778974" cy="307777"/>
            </a:xfrm>
            <a:prstGeom prst="rect">
              <a:avLst/>
            </a:prstGeom>
            <a:noFill/>
          </p:spPr>
          <p:txBody>
            <a:bodyPr wrap="square" rtlCol="0">
              <a:spAutoFit/>
            </a:bodyPr>
            <a:lstStyle/>
            <a:p>
              <a:pPr algn="ctr"/>
              <a:r>
                <a:rPr lang="en-GB" sz="1400" b="1">
                  <a:solidFill>
                    <a:srgbClr val="5C5B5A"/>
                  </a:solidFill>
                </a:rPr>
                <a:t>69%</a:t>
              </a:r>
            </a:p>
          </p:txBody>
        </p:sp>
        <p:sp>
          <p:nvSpPr>
            <p:cNvPr id="62" name="Right Brace 61">
              <a:extLst>
                <a:ext uri="{FF2B5EF4-FFF2-40B4-BE49-F238E27FC236}">
                  <a16:creationId xmlns:a16="http://schemas.microsoft.com/office/drawing/2014/main" id="{B263348B-E374-F8FD-8B4C-DE5D4CABDB72}"/>
                </a:ext>
                <a:ext uri="{C183D7F6-B498-43B3-948B-1728B52AA6E4}">
                  <adec:decorative xmlns:adec="http://schemas.microsoft.com/office/drawing/2017/decorative" val="1"/>
                </a:ext>
              </a:extLst>
            </p:cNvPr>
            <p:cNvSpPr/>
            <p:nvPr/>
          </p:nvSpPr>
          <p:spPr>
            <a:xfrm>
              <a:off x="9635346" y="1503798"/>
              <a:ext cx="236252" cy="2471781"/>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63" name="TextBox 62">
              <a:extLst>
                <a:ext uri="{FF2B5EF4-FFF2-40B4-BE49-F238E27FC236}">
                  <a16:creationId xmlns:a16="http://schemas.microsoft.com/office/drawing/2014/main" id="{064EA85F-E18A-4C45-D549-18F875F66FEC}"/>
                </a:ext>
                <a:ext uri="{C183D7F6-B498-43B3-948B-1728B52AA6E4}">
                  <adec:decorative xmlns:adec="http://schemas.microsoft.com/office/drawing/2017/decorative" val="1"/>
                </a:ext>
              </a:extLst>
            </p:cNvPr>
            <p:cNvSpPr txBox="1"/>
            <p:nvPr/>
          </p:nvSpPr>
          <p:spPr>
            <a:xfrm>
              <a:off x="9644227" y="2557419"/>
              <a:ext cx="778974" cy="307777"/>
            </a:xfrm>
            <a:prstGeom prst="rect">
              <a:avLst/>
            </a:prstGeom>
            <a:noFill/>
          </p:spPr>
          <p:txBody>
            <a:bodyPr wrap="square" rtlCol="0">
              <a:spAutoFit/>
            </a:bodyPr>
            <a:lstStyle/>
            <a:p>
              <a:pPr algn="ctr"/>
              <a:r>
                <a:rPr lang="en-GB" sz="1400" b="1">
                  <a:solidFill>
                    <a:srgbClr val="5C5B5A"/>
                  </a:solidFill>
                </a:rPr>
                <a:t>76%</a:t>
              </a:r>
            </a:p>
          </p:txBody>
        </p:sp>
      </p:grpSp>
      <p:grpSp>
        <p:nvGrpSpPr>
          <p:cNvPr id="3" name="Group 2" descr="Up and Down arrows to signify when a statistic is significantly higher or lower than the previous survey.">
            <a:extLst>
              <a:ext uri="{FF2B5EF4-FFF2-40B4-BE49-F238E27FC236}">
                <a16:creationId xmlns:a16="http://schemas.microsoft.com/office/drawing/2014/main" id="{AC45ED0A-6441-D842-0F3B-77B7731C2BBE}"/>
              </a:ext>
            </a:extLst>
          </p:cNvPr>
          <p:cNvGrpSpPr/>
          <p:nvPr/>
        </p:nvGrpSpPr>
        <p:grpSpPr>
          <a:xfrm>
            <a:off x="4797860" y="5787011"/>
            <a:ext cx="3560926" cy="269304"/>
            <a:chOff x="9288100" y="5961862"/>
            <a:chExt cx="3560926" cy="269304"/>
          </a:xfrm>
        </p:grpSpPr>
        <p:sp>
          <p:nvSpPr>
            <p:cNvPr id="5" name="Arrow: Down 4">
              <a:extLst>
                <a:ext uri="{FF2B5EF4-FFF2-40B4-BE49-F238E27FC236}">
                  <a16:creationId xmlns:a16="http://schemas.microsoft.com/office/drawing/2014/main" id="{35D14333-C663-593E-3907-724326329C62}"/>
                </a:ext>
              </a:extLst>
            </p:cNvPr>
            <p:cNvSpPr/>
            <p:nvPr/>
          </p:nvSpPr>
          <p:spPr>
            <a:xfrm rot="10800000">
              <a:off x="9288100" y="599077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Arrow: Down 5">
              <a:extLst>
                <a:ext uri="{FF2B5EF4-FFF2-40B4-BE49-F238E27FC236}">
                  <a16:creationId xmlns:a16="http://schemas.microsoft.com/office/drawing/2014/main" id="{36EE83CE-D1CC-2192-A4D1-DA7E55DBA15F}"/>
                </a:ext>
              </a:extLst>
            </p:cNvPr>
            <p:cNvSpPr/>
            <p:nvPr/>
          </p:nvSpPr>
          <p:spPr>
            <a:xfrm>
              <a:off x="9502869" y="600485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B2AC2939-937C-C42A-D136-AE1A72C1C6D8}"/>
                </a:ext>
              </a:extLst>
            </p:cNvPr>
            <p:cNvSpPr txBox="1"/>
            <p:nvPr/>
          </p:nvSpPr>
          <p:spPr>
            <a:xfrm>
              <a:off x="9674759" y="5961862"/>
              <a:ext cx="3174267"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S8 (July 2023) </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11" name="Footer Placeholder 4">
            <a:extLst>
              <a:ext uri="{FF2B5EF4-FFF2-40B4-BE49-F238E27FC236}">
                <a16:creationId xmlns:a16="http://schemas.microsoft.com/office/drawing/2014/main" id="{D2D10173-C420-09C4-CA91-EAB2456DB307}"/>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GW8. How much do you agree or disagree with the following statements?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910 (S5), 859 (S8), </a:t>
            </a:r>
            <a:r>
              <a:rPr lang="en-GB" sz="1000">
                <a:solidFill>
                  <a:srgbClr val="FFFFFF">
                    <a:lumMod val="50000"/>
                  </a:srgbClr>
                </a:solidFill>
                <a:latin typeface="Arial"/>
                <a:cs typeface="Arial" panose="020B0604020202020204" pitchFamily="34" charset="0"/>
              </a:rPr>
              <a:t>1004</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(S11, </a:t>
            </a:r>
            <a:r>
              <a:rPr lang="en-GB" sz="1000">
                <a:solidFill>
                  <a:srgbClr val="FFFFFF">
                    <a:lumMod val="50000"/>
                  </a:srgbClr>
                </a:solidFill>
                <a:latin typeface="Arial"/>
                <a:cs typeface="Arial" panose="020B0604020202020204" pitchFamily="34" charset="0"/>
              </a:rPr>
              <a:t>R</a:t>
            </a:r>
            <a:r>
              <a:rPr kumimoji="0" lang="en-GB" sz="1000" b="0" i="0" u="none" strike="noStrike" kern="1200" cap="none" spc="0" normalizeH="0" baseline="0" noProof="0" err="1">
                <a:ln>
                  <a:noFill/>
                </a:ln>
                <a:solidFill>
                  <a:srgbClr val="FFFFFF">
                    <a:lumMod val="50000"/>
                  </a:srgbClr>
                </a:solidFill>
                <a:effectLst/>
                <a:uLnTx/>
                <a:uFillTx/>
                <a:latin typeface="Arial"/>
                <a:ea typeface="+mn-ea"/>
                <a:cs typeface="Arial" panose="020B0604020202020204" pitchFamily="34" charset="0"/>
              </a:rPr>
              <a:t>apid</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response panel employed residents)</a:t>
            </a:r>
          </a:p>
        </p:txBody>
      </p:sp>
      <p:sp>
        <p:nvSpPr>
          <p:cNvPr id="25" name="Slide Number Placeholder 4">
            <a:extLst>
              <a:ext uri="{FF2B5EF4-FFF2-40B4-BE49-F238E27FC236}">
                <a16:creationId xmlns:a16="http://schemas.microsoft.com/office/drawing/2014/main" id="{563C67FD-2648-CCB8-DA4E-F02FA98F730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767170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a:extLst>
              <a:ext uri="{FF2B5EF4-FFF2-40B4-BE49-F238E27FC236}">
                <a16:creationId xmlns:a16="http://schemas.microsoft.com/office/drawing/2014/main" id="{C4CE7292-7C04-428C-A721-A5C117A68007}"/>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Report contents and guidance</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485776" y="924021"/>
            <a:ext cx="11118848" cy="4896000"/>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This survey 11 report presents a range of tables and charts with accompanying narrative to highlight the key findings from each section of the survey among the sample (1,460 respondents). These are presented alongside findings for surveys 9 (1,560 respondents)</a:t>
            </a:r>
            <a:r>
              <a:rPr lang="en-GB" sz="1400" dirty="0">
                <a:latin typeface="Arial" panose="020B0604020202020204"/>
              </a:rPr>
              <a:t> and 10 (1,546)</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a:t>
            </a:r>
            <a:r>
              <a:rPr lang="en-GB" sz="1400" dirty="0">
                <a:latin typeface="Arial" panose="020B0604020202020204"/>
              </a:rPr>
              <a:t>See the Appendix for full details on the sample achieved in each round of fieldwork.</a:t>
            </a:r>
            <a:endPar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endParaRPr>
          </a:p>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The report is divided into themed sections, providing an overview into respondents’ feelings and behaviours around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hlinkClick r:id="rId4" action="ppaction://hlinksldjump"/>
              </a:rPr>
              <a:t>personal health and wellbeing,</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a:t>
            </a:r>
            <a:r>
              <a:rPr lang="en-GB" sz="1400" dirty="0">
                <a:latin typeface="Arial" panose="020B0604020202020204"/>
                <a:hlinkClick r:id="rId5" action="ppaction://hlinksldjump"/>
              </a:rPr>
              <a:t>healthy homes</a:t>
            </a:r>
            <a:r>
              <a:rPr lang="en-GB" sz="1400" dirty="0">
                <a:latin typeface="Arial" panose="020B0604020202020204"/>
              </a:rPr>
              <a:t>,</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a:t>
            </a:r>
            <a:r>
              <a:rPr lang="en-GB" sz="1400" dirty="0">
                <a:latin typeface="Arial" panose="020B0604020202020204"/>
                <a:hlinkClick r:id="rId6" action="ppaction://hlinksldjump"/>
              </a:rPr>
              <a:t>satisfaction with their local area</a:t>
            </a:r>
            <a:r>
              <a:rPr lang="en-GB" sz="1400" dirty="0">
                <a:latin typeface="Arial" panose="020B0604020202020204"/>
              </a:rPr>
              <a:t>, </a:t>
            </a:r>
            <a:r>
              <a:rPr lang="en-GB" sz="1400" dirty="0">
                <a:latin typeface="Arial" panose="020B0604020202020204"/>
                <a:hlinkClick r:id="rId7" action="ppaction://hlinksldjump"/>
              </a:rPr>
              <a:t>transport and the night-time economy</a:t>
            </a:r>
            <a:r>
              <a:rPr lang="en-GB" sz="1400" dirty="0">
                <a:latin typeface="Arial" panose="020B0604020202020204"/>
              </a:rPr>
              <a:t>, </a:t>
            </a:r>
            <a:r>
              <a:rPr lang="en-GB" sz="1400" dirty="0">
                <a:latin typeface="Arial" panose="020B0604020202020204"/>
                <a:hlinkClick r:id="rId8" action="ppaction://hlinksldjump"/>
              </a:rPr>
              <a:t>good work</a:t>
            </a:r>
            <a:r>
              <a:rPr lang="en-GB" sz="1400" dirty="0">
                <a:latin typeface="Arial" panose="020B0604020202020204"/>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hlinkClick r:id="rId9" action="ppaction://hlinksldjump"/>
              </a:rPr>
              <a:t>costs of living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and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hlinkClick r:id="rId10" action="ppaction://hlinksldjump"/>
              </a:rPr>
              <a:t>digital access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Where relevant, differences in findings for specific demographic and other population characteristics compared to the Greater Manchester average are also reported. These differences are only highlighted where they are significantly different statistically (at the 95% level of confidence) compared with the ‘total’ figures (i.e. the Greater Manchester average).</a:t>
            </a:r>
            <a:r>
              <a:rPr lang="en-GB" sz="1400" dirty="0">
                <a:latin typeface="Arial" panose="020B0604020202020204"/>
              </a:rPr>
              <a:t> Significant differences are shown in charts and tables with the use of up     and down     arrows. Further detail on significance testing can be found in the Appendix of this report.</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On some questions, it should be noted that responses have been filtered only to include respondents to whom the question is relevant (e.g. those in work, or with children), and so bases are lower than the full sample of 1,460 respondents in some instances. Where this is the case, this has been noted in the footnotes of each slide, along with the unweighted base sizes.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Finally, and with regards to a key point of language, it should be noted that this report uses the term ‘from within racially </a:t>
            </a:r>
            <a:r>
              <a:rPr kumimoji="0" lang="en-GB" sz="1400" b="0" i="0" u="none" strike="noStrike" kern="1200" cap="none" spc="0" normalizeH="0" baseline="0" noProof="0" dirty="0" err="1">
                <a:ln>
                  <a:noFill/>
                </a:ln>
                <a:solidFill>
                  <a:srgbClr val="5C5B5A"/>
                </a:solidFill>
                <a:effectLst/>
                <a:uLnTx/>
                <a:uFillTx/>
                <a:latin typeface="Arial" panose="020B0604020202020204"/>
                <a:ea typeface="+mn-ea"/>
                <a:cs typeface="+mn-cs"/>
              </a:rPr>
              <a:t>minoritised</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communities’ to refer to people and communities experiencing racial inequality (the term recognises that individuals have been </a:t>
            </a:r>
            <a:r>
              <a:rPr kumimoji="0" lang="en-GB" sz="1400" b="0" i="0" u="none" strike="noStrike" kern="1200" cap="none" spc="0" normalizeH="0" baseline="0" noProof="0" dirty="0" err="1">
                <a:ln>
                  <a:noFill/>
                </a:ln>
                <a:solidFill>
                  <a:srgbClr val="5C5B5A"/>
                </a:solidFill>
                <a:effectLst/>
                <a:uLnTx/>
                <a:uFillTx/>
                <a:latin typeface="Arial" panose="020B0604020202020204"/>
                <a:ea typeface="+mn-ea"/>
                <a:cs typeface="+mn-cs"/>
              </a:rPr>
              <a:t>minoritised</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through social processes rather than just existing as distinct minorities, although it is important to acknowledge the negative consequence of grouping all </a:t>
            </a:r>
            <a:r>
              <a:rPr kumimoji="0" lang="en-GB" sz="1400" b="0" i="0" u="none" strike="noStrike" kern="1200" cap="none" spc="0" normalizeH="0" baseline="0" noProof="0" dirty="0" err="1">
                <a:ln>
                  <a:noFill/>
                </a:ln>
                <a:solidFill>
                  <a:srgbClr val="5C5B5A"/>
                </a:solidFill>
                <a:effectLst/>
                <a:uLnTx/>
                <a:uFillTx/>
                <a:latin typeface="Arial" panose="020B0604020202020204"/>
                <a:ea typeface="+mn-ea"/>
                <a:cs typeface="+mn-cs"/>
              </a:rPr>
              <a:t>minoritised</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individuals together under one term, as there are significant differences both between and within these groups</a:t>
            </a:r>
            <a:r>
              <a:rPr lang="en-GB" sz="1400" dirty="0">
                <a:latin typeface="Arial" panose="020B0604020202020204"/>
              </a:rPr>
              <a:t>.</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‘From within’ has been added to recognise that not all in these communities will identify as </a:t>
            </a:r>
            <a:r>
              <a:rPr kumimoji="0" lang="en-GB" sz="1400" b="0" i="0" u="none" strike="noStrike" kern="1200" cap="none" spc="0" normalizeH="0" baseline="0" noProof="0" dirty="0" err="1">
                <a:ln>
                  <a:noFill/>
                </a:ln>
                <a:solidFill>
                  <a:srgbClr val="5C5B5A"/>
                </a:solidFill>
                <a:effectLst/>
                <a:uLnTx/>
                <a:uFillTx/>
                <a:latin typeface="Arial" panose="020B0604020202020204"/>
                <a:ea typeface="+mn-ea"/>
                <a:cs typeface="+mn-cs"/>
              </a:rPr>
              <a:t>minoritised</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Due to limitations of sample size, we are generally unable to report findings from individual surveys for specific ethnic groups. However, where data is merged from multiple surveys over several months, the larger overall sample size allows us to look at smaller demographic groups in more detail. Any such differences are included throughout this report.</a:t>
            </a:r>
            <a:endParaRPr kumimoji="0" lang="en-GB" sz="1300" b="0" i="0" u="none" strike="noStrike" kern="1200" cap="none" spc="0" normalizeH="0" baseline="0" noProof="0" dirty="0">
              <a:ln>
                <a:noFill/>
              </a:ln>
              <a:solidFill>
                <a:srgbClr val="5C5B5A"/>
              </a:solidFill>
              <a:effectLst/>
              <a:uLnTx/>
              <a:uFillTx/>
              <a:latin typeface="Arial" panose="020B0604020202020204"/>
              <a:ea typeface="+mn-ea"/>
              <a:cs typeface="+mn-cs"/>
            </a:endParaRPr>
          </a:p>
        </p:txBody>
      </p:sp>
      <p:sp>
        <p:nvSpPr>
          <p:cNvPr id="7" name="Arrow: Down 6">
            <a:extLst>
              <a:ext uri="{FF2B5EF4-FFF2-40B4-BE49-F238E27FC236}">
                <a16:creationId xmlns:a16="http://schemas.microsoft.com/office/drawing/2014/main" id="{3076E234-966E-4C20-9AF3-F8FD3F765A4F}"/>
              </a:ext>
              <a:ext uri="{C183D7F6-B498-43B3-948B-1728B52AA6E4}">
                <adec:decorative xmlns:adec="http://schemas.microsoft.com/office/drawing/2017/decorative" val="1"/>
              </a:ext>
            </a:extLst>
          </p:cNvPr>
          <p:cNvSpPr/>
          <p:nvPr/>
        </p:nvSpPr>
        <p:spPr>
          <a:xfrm rot="10800000">
            <a:off x="2203931" y="308022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Arrow: Down 7">
            <a:extLst>
              <a:ext uri="{FF2B5EF4-FFF2-40B4-BE49-F238E27FC236}">
                <a16:creationId xmlns:a16="http://schemas.microsoft.com/office/drawing/2014/main" id="{081A74DE-9677-4BDA-A30F-8F76513EB21E}"/>
              </a:ext>
              <a:ext uri="{C183D7F6-B498-43B3-948B-1728B52AA6E4}">
                <adec:decorative xmlns:adec="http://schemas.microsoft.com/office/drawing/2017/decorative" val="1"/>
              </a:ext>
            </a:extLst>
          </p:cNvPr>
          <p:cNvSpPr/>
          <p:nvPr/>
        </p:nvSpPr>
        <p:spPr>
          <a:xfrm>
            <a:off x="3200641" y="308022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040737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1961" y="190401"/>
            <a:ext cx="11662500" cy="923330"/>
          </a:xfrm>
        </p:spPr>
        <p:txBody>
          <a:bodyPr vert="horz" wrap="square" anchor="t">
            <a:spAutoFit/>
          </a:bodyPr>
          <a:lstStyle/>
          <a:p>
            <a:pPr>
              <a:lnSpc>
                <a:spcPct val="100000"/>
              </a:lnSpc>
            </a:pPr>
            <a:r>
              <a:rPr lang="en-GB" sz="1800" b="1" dirty="0">
                <a:solidFill>
                  <a:srgbClr val="5C5B5A"/>
                </a:solidFill>
                <a:latin typeface="Arial"/>
                <a:cs typeface="Arial"/>
              </a:rPr>
              <a:t>Around 1 in 5 respondents think that they may be at least somewhat likely to </a:t>
            </a:r>
            <a:r>
              <a:rPr lang="en-GB" sz="1800" b="1" dirty="0">
                <a:solidFill>
                  <a:srgbClr val="009690"/>
                </a:solidFill>
                <a:latin typeface="Arial"/>
                <a:cs typeface="Arial"/>
              </a:rPr>
              <a:t>lose their job in the next 12 months</a:t>
            </a:r>
            <a:r>
              <a:rPr lang="en-GB" sz="1800" b="1" dirty="0">
                <a:solidFill>
                  <a:schemeClr val="tx1">
                    <a:lumMod val="65000"/>
                    <a:lumOff val="35000"/>
                  </a:schemeClr>
                </a:solidFill>
                <a:latin typeface="Arial"/>
                <a:cs typeface="Arial"/>
              </a:rPr>
              <a:t>, </a:t>
            </a:r>
            <a:r>
              <a:rPr lang="en-GB" sz="1800" b="1" dirty="0">
                <a:solidFill>
                  <a:srgbClr val="5C5B5A"/>
                </a:solidFill>
                <a:latin typeface="Arial"/>
                <a:cs typeface="Arial"/>
              </a:rPr>
              <a:t>which is a slight but not significant increase since July.  This is higher amongst those experiencing some aspect of food insecurity, those with caring responsibilities and disabled respondents</a:t>
            </a:r>
          </a:p>
        </p:txBody>
      </p:sp>
      <p:graphicFrame>
        <p:nvGraphicFramePr>
          <p:cNvPr id="5" name="Chart 4" descr="Stacked bar chart showing that 19% of respondents think it is likely they will lose their job over the next 12 months. This is up from July 2023.">
            <a:extLst>
              <a:ext uri="{FF2B5EF4-FFF2-40B4-BE49-F238E27FC236}">
                <a16:creationId xmlns:a16="http://schemas.microsoft.com/office/drawing/2014/main" id="{78B6C8C5-B66E-874F-FA58-7221AE2E5879}"/>
              </a:ext>
            </a:extLst>
          </p:cNvPr>
          <p:cNvGraphicFramePr/>
          <p:nvPr>
            <p:extLst>
              <p:ext uri="{D42A27DB-BD31-4B8C-83A1-F6EECF244321}">
                <p14:modId xmlns:p14="http://schemas.microsoft.com/office/powerpoint/2010/main" val="2591355022"/>
              </p:ext>
            </p:extLst>
          </p:nvPr>
        </p:nvGraphicFramePr>
        <p:xfrm>
          <a:off x="-1176051" y="1056456"/>
          <a:ext cx="8726447" cy="4811790"/>
        </p:xfrm>
        <a:graphic>
          <a:graphicData uri="http://schemas.openxmlformats.org/drawingml/2006/chart">
            <c:chart xmlns:c="http://schemas.openxmlformats.org/drawingml/2006/chart" xmlns:r="http://schemas.openxmlformats.org/officeDocument/2006/relationships" r:id="rId4"/>
          </a:graphicData>
        </a:graphic>
      </p:graphicFrame>
      <p:sp>
        <p:nvSpPr>
          <p:cNvPr id="6" name="Right Brace 5" descr="Arrow showing in total, 30% are worried about coronavirus.">
            <a:extLst>
              <a:ext uri="{FF2B5EF4-FFF2-40B4-BE49-F238E27FC236}">
                <a16:creationId xmlns:a16="http://schemas.microsoft.com/office/drawing/2014/main" id="{F7AF7277-2D5E-095D-20FC-153B2DE34705}"/>
              </a:ext>
              <a:ext uri="{C183D7F6-B498-43B3-948B-1728B52AA6E4}">
                <adec:decorative xmlns:adec="http://schemas.microsoft.com/office/drawing/2017/decorative" val="1"/>
              </a:ext>
            </a:extLst>
          </p:cNvPr>
          <p:cNvSpPr/>
          <p:nvPr/>
        </p:nvSpPr>
        <p:spPr>
          <a:xfrm>
            <a:off x="2994799" y="4696288"/>
            <a:ext cx="210829" cy="53266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7" name="TextBox 6">
            <a:extLst>
              <a:ext uri="{FF2B5EF4-FFF2-40B4-BE49-F238E27FC236}">
                <a16:creationId xmlns:a16="http://schemas.microsoft.com/office/drawing/2014/main" id="{FF4DBB31-F5E8-44FA-9BA0-40D2FDEAF2C1}"/>
              </a:ext>
              <a:ext uri="{C183D7F6-B498-43B3-948B-1728B52AA6E4}">
                <adec:decorative xmlns:adec="http://schemas.microsoft.com/office/drawing/2017/decorative" val="1"/>
              </a:ext>
            </a:extLst>
          </p:cNvPr>
          <p:cNvSpPr txBox="1"/>
          <p:nvPr/>
        </p:nvSpPr>
        <p:spPr>
          <a:xfrm>
            <a:off x="3205628" y="4824720"/>
            <a:ext cx="357470"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rPr>
              <a:t>19%</a:t>
            </a:r>
          </a:p>
        </p:txBody>
      </p:sp>
      <p:sp>
        <p:nvSpPr>
          <p:cNvPr id="3" name="Right Brace 2" descr="Arrow showing in total, 30% are worried about coronavirus.">
            <a:extLst>
              <a:ext uri="{FF2B5EF4-FFF2-40B4-BE49-F238E27FC236}">
                <a16:creationId xmlns:a16="http://schemas.microsoft.com/office/drawing/2014/main" id="{CB983EB8-A844-D957-A6A4-921621C091A7}"/>
              </a:ext>
              <a:ext uri="{C183D7F6-B498-43B3-948B-1728B52AA6E4}">
                <adec:decorative xmlns:adec="http://schemas.microsoft.com/office/drawing/2017/decorative" val="1"/>
              </a:ext>
            </a:extLst>
          </p:cNvPr>
          <p:cNvSpPr/>
          <p:nvPr/>
        </p:nvSpPr>
        <p:spPr>
          <a:xfrm>
            <a:off x="5077929" y="4730806"/>
            <a:ext cx="115409" cy="53266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4" name="TextBox 3">
            <a:extLst>
              <a:ext uri="{FF2B5EF4-FFF2-40B4-BE49-F238E27FC236}">
                <a16:creationId xmlns:a16="http://schemas.microsoft.com/office/drawing/2014/main" id="{19C1E486-052C-1DBA-668D-683D441181FB}"/>
              </a:ext>
              <a:ext uri="{C183D7F6-B498-43B3-948B-1728B52AA6E4}">
                <adec:decorative xmlns:adec="http://schemas.microsoft.com/office/drawing/2017/decorative" val="1"/>
              </a:ext>
            </a:extLst>
          </p:cNvPr>
          <p:cNvSpPr txBox="1"/>
          <p:nvPr/>
        </p:nvSpPr>
        <p:spPr>
          <a:xfrm>
            <a:off x="5224444" y="4855497"/>
            <a:ext cx="359073" cy="215444"/>
          </a:xfrm>
          <a:prstGeom prst="rect">
            <a:avLst/>
          </a:prstGeom>
          <a:noFill/>
        </p:spPr>
        <p:txBody>
          <a:bodyPr wrap="none" lIns="0" tIns="0" rIns="0" bIns="0" rtlCol="0">
            <a:spAutoFit/>
          </a:bodyPr>
          <a:lstStyle>
            <a:defPPr>
              <a:defRPr lang="en-US"/>
            </a:defPPr>
            <a:lvl1pPr marR="0" lvl="0" indent="0" fontAlgn="auto">
              <a:lnSpc>
                <a:spcPct val="100000"/>
              </a:lnSpc>
              <a:spcBef>
                <a:spcPts val="0"/>
              </a:spcBef>
              <a:spcAft>
                <a:spcPts val="0"/>
              </a:spcAft>
              <a:buClrTx/>
              <a:buSzTx/>
              <a:buFontTx/>
              <a:buNone/>
              <a:tabLst/>
              <a:defRPr sz="1600" b="1">
                <a:solidFill>
                  <a:srgbClr val="5C5B5A"/>
                </a:solidFill>
              </a:defRPr>
            </a:lvl1pPr>
          </a:lstStyle>
          <a:p>
            <a:r>
              <a:rPr lang="en-GB"/>
              <a:t>16%</a:t>
            </a:r>
          </a:p>
        </p:txBody>
      </p:sp>
      <p:sp>
        <p:nvSpPr>
          <p:cNvPr id="20" name="Arrow: Down 19">
            <a:extLst>
              <a:ext uri="{FF2B5EF4-FFF2-40B4-BE49-F238E27FC236}">
                <a16:creationId xmlns:a16="http://schemas.microsoft.com/office/drawing/2014/main" id="{CEABEAE9-32DB-956D-A301-C9586A01A734}"/>
              </a:ext>
              <a:ext uri="{C183D7F6-B498-43B3-948B-1728B52AA6E4}">
                <adec:decorative xmlns:adec="http://schemas.microsoft.com/office/drawing/2017/decorative" val="1"/>
              </a:ext>
            </a:extLst>
          </p:cNvPr>
          <p:cNvSpPr/>
          <p:nvPr/>
        </p:nvSpPr>
        <p:spPr>
          <a:xfrm rot="10800000">
            <a:off x="6706566" y="468277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Right Brace 7" descr="Arrow showing in total, 30% are worried about coronavirus.">
            <a:extLst>
              <a:ext uri="{FF2B5EF4-FFF2-40B4-BE49-F238E27FC236}">
                <a16:creationId xmlns:a16="http://schemas.microsoft.com/office/drawing/2014/main" id="{697D77B7-A618-605A-18C0-BC3E38E42622}"/>
              </a:ext>
              <a:ext uri="{C183D7F6-B498-43B3-948B-1728B52AA6E4}">
                <adec:decorative xmlns:adec="http://schemas.microsoft.com/office/drawing/2017/decorative" val="1"/>
              </a:ext>
            </a:extLst>
          </p:cNvPr>
          <p:cNvSpPr/>
          <p:nvPr/>
        </p:nvSpPr>
        <p:spPr>
          <a:xfrm>
            <a:off x="7130241" y="4588566"/>
            <a:ext cx="150817" cy="631504"/>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9" name="TextBox 8">
            <a:extLst>
              <a:ext uri="{FF2B5EF4-FFF2-40B4-BE49-F238E27FC236}">
                <a16:creationId xmlns:a16="http://schemas.microsoft.com/office/drawing/2014/main" id="{C5353CC4-F044-0A66-F82B-D4B6A29C915C}"/>
              </a:ext>
              <a:ext uri="{C183D7F6-B498-43B3-948B-1728B52AA6E4}">
                <adec:decorative xmlns:adec="http://schemas.microsoft.com/office/drawing/2017/decorative" val="1"/>
              </a:ext>
            </a:extLst>
          </p:cNvPr>
          <p:cNvSpPr txBox="1"/>
          <p:nvPr/>
        </p:nvSpPr>
        <p:spPr>
          <a:xfrm>
            <a:off x="7367557" y="4773252"/>
            <a:ext cx="359073" cy="215444"/>
          </a:xfrm>
          <a:prstGeom prst="rect">
            <a:avLst/>
          </a:prstGeom>
          <a:noFill/>
        </p:spPr>
        <p:txBody>
          <a:bodyPr wrap="none" lIns="0" tIns="0" rIns="0" bIns="0" rtlCol="0">
            <a:spAutoFit/>
          </a:bodyPr>
          <a:lstStyle>
            <a:defPPr>
              <a:defRPr lang="en-US"/>
            </a:defPPr>
            <a:lvl1pPr marR="0" lvl="0" indent="0" fontAlgn="auto">
              <a:lnSpc>
                <a:spcPct val="100000"/>
              </a:lnSpc>
              <a:spcBef>
                <a:spcPts val="0"/>
              </a:spcBef>
              <a:spcAft>
                <a:spcPts val="0"/>
              </a:spcAft>
              <a:buClrTx/>
              <a:buSzTx/>
              <a:buFontTx/>
              <a:buNone/>
              <a:tabLst/>
              <a:defRPr sz="1600" b="1">
                <a:solidFill>
                  <a:srgbClr val="5C5B5A"/>
                </a:solidFill>
              </a:defRPr>
            </a:lvl1pPr>
          </a:lstStyle>
          <a:p>
            <a:r>
              <a:rPr lang="en-GB"/>
              <a:t>19%</a:t>
            </a:r>
          </a:p>
        </p:txBody>
      </p:sp>
      <p:grpSp>
        <p:nvGrpSpPr>
          <p:cNvPr id="12" name="Group 11" descr="Box">
            <a:extLst>
              <a:ext uri="{FF2B5EF4-FFF2-40B4-BE49-F238E27FC236}">
                <a16:creationId xmlns:a16="http://schemas.microsoft.com/office/drawing/2014/main" id="{8E9E13CA-D31E-4BF6-AD2D-9527F69C42CF}"/>
              </a:ext>
            </a:extLst>
          </p:cNvPr>
          <p:cNvGrpSpPr/>
          <p:nvPr/>
        </p:nvGrpSpPr>
        <p:grpSpPr>
          <a:xfrm>
            <a:off x="7817200" y="1429882"/>
            <a:ext cx="4219103" cy="3884933"/>
            <a:chOff x="6895709" y="343639"/>
            <a:chExt cx="5204392" cy="9673841"/>
          </a:xfrm>
        </p:grpSpPr>
        <p:sp>
          <p:nvSpPr>
            <p:cNvPr id="13" name="Text Placeholder 30">
              <a:extLst>
                <a:ext uri="{FF2B5EF4-FFF2-40B4-BE49-F238E27FC236}">
                  <a16:creationId xmlns:a16="http://schemas.microsoft.com/office/drawing/2014/main" id="{E05DD57E-59AF-4183-BE1E-51F864C37A1D}"/>
                </a:ext>
              </a:extLst>
            </p:cNvPr>
            <p:cNvSpPr txBox="1">
              <a:spLocks/>
            </p:cNvSpPr>
            <p:nvPr/>
          </p:nvSpPr>
          <p:spPr>
            <a:xfrm>
              <a:off x="6895711" y="343639"/>
              <a:ext cx="5204390" cy="1379506"/>
            </a:xfrm>
            <a:prstGeom prst="rect">
              <a:avLst/>
            </a:prstGeom>
            <a:solidFill>
              <a:srgbClr val="5C5B5A">
                <a:alpha val="21000"/>
              </a:srgbClr>
            </a:solidFill>
            <a:ln>
              <a:solidFill>
                <a:srgbClr val="5C5B5A"/>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Respondents in the sample likely to lose their</a:t>
              </a:r>
              <a:r>
                <a:rPr lang="en-GB" sz="1200" b="1">
                  <a:solidFill>
                    <a:srgbClr val="5C5B5A"/>
                  </a:solidFill>
                  <a:latin typeface="Arial"/>
                </a:rPr>
                <a:t> job in the next 12 months in comparison to the S5-11 GM average (17%):</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15" name="Content Placeholder 32">
              <a:extLst>
                <a:ext uri="{FF2B5EF4-FFF2-40B4-BE49-F238E27FC236}">
                  <a16:creationId xmlns:a16="http://schemas.microsoft.com/office/drawing/2014/main" id="{48C4C77F-CD2A-4756-BEF6-480DC475D7DD}"/>
                </a:ext>
              </a:extLst>
            </p:cNvPr>
            <p:cNvSpPr txBox="1">
              <a:spLocks/>
            </p:cNvSpPr>
            <p:nvPr/>
          </p:nvSpPr>
          <p:spPr>
            <a:xfrm>
              <a:off x="6895709" y="1723145"/>
              <a:ext cx="5204392" cy="8294335"/>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lang="en-GB" sz="1200" b="1">
                  <a:solidFill>
                    <a:srgbClr val="5C5B5A"/>
                  </a:solidFill>
                  <a:latin typeface="Arial" panose="020B0604020202020204" pitchFamily="34" charset="0"/>
                  <a:cs typeface="Arial" panose="020B0604020202020204" pitchFamily="34" charset="0"/>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aged 16-24 years old (28%)</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a disability (25%)</a:t>
              </a:r>
            </a:p>
            <a:p>
              <a:pPr marL="0" indent="0">
                <a:spcBef>
                  <a:spcPts val="300"/>
                </a:spcBef>
                <a:spcAft>
                  <a:spcPts val="300"/>
                </a:spcAft>
                <a:buNone/>
                <a:defRPr/>
              </a:pPr>
              <a:r>
                <a:rPr lang="en-GB" sz="1200" b="1">
                  <a:solidFill>
                    <a:srgbClr val="5C5B5A"/>
                  </a:solidFill>
                  <a:latin typeface="Arial" panose="020B0604020202020204" pitchFamily="34" charset="0"/>
                  <a:cs typeface="Arial" panose="020B0604020202020204" pitchFamily="34" charset="0"/>
                </a:rPr>
                <a:t>Individual and/or family circumstance:</a:t>
              </a:r>
              <a:endParaRPr lang="en-GB" sz="1200">
                <a:solidFill>
                  <a:srgbClr val="5C5B5A"/>
                </a:solidFill>
                <a:latin typeface="Arial" panose="020B0604020202020204" pitchFamily="34" charset="0"/>
                <a:cs typeface="Arial" panose="020B0604020202020204" pitchFamily="34" charset="0"/>
              </a:endParaRP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do not feel that their life is worthwhile (29%)</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high levels of anxiety (27%)</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low levels of happiness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low levels of life satisfaction (26%)</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children under 5 years old (23%)</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had to borrow more money or use more credit in the past month (23%)</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dissatisfied with their local area (23%)</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are unable to save any money in the next 12 months (20%)</a:t>
              </a:r>
            </a:p>
            <a:p>
              <a:pPr>
                <a:spcBef>
                  <a:spcPts val="300"/>
                </a:spcBef>
                <a:spcAft>
                  <a:spcPts val="300"/>
                </a:spcAft>
                <a:defRPr/>
              </a:pPr>
              <a:endParaRPr lang="en-GB" sz="1200">
                <a:solidFill>
                  <a:srgbClr val="5C5B5A"/>
                </a:solidFill>
                <a:latin typeface="Arial" panose="020B0604020202020204" pitchFamily="34" charset="0"/>
                <a:cs typeface="Arial" panose="020B0604020202020204" pitchFamily="34" charset="0"/>
              </a:endParaRPr>
            </a:p>
            <a:p>
              <a:pPr>
                <a:spcBef>
                  <a:spcPts val="300"/>
                </a:spcBef>
                <a:spcAft>
                  <a:spcPts val="300"/>
                </a:spcAft>
                <a:defRPr/>
              </a:pPr>
              <a:endParaRPr lang="en-GB" sz="1200">
                <a:solidFill>
                  <a:srgbClr val="5C5B5A"/>
                </a:solidFill>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37BED260-9418-2F38-042C-BA7E971E5FB0}"/>
              </a:ext>
              <a:ext uri="{C183D7F6-B498-43B3-948B-1728B52AA6E4}">
                <adec:decorative xmlns:adec="http://schemas.microsoft.com/office/drawing/2017/decorative" val="1"/>
              </a:ext>
            </a:extLst>
          </p:cNvPr>
          <p:cNvGrpSpPr/>
          <p:nvPr/>
        </p:nvGrpSpPr>
        <p:grpSpPr>
          <a:xfrm>
            <a:off x="2857156" y="5792976"/>
            <a:ext cx="2726361" cy="269304"/>
            <a:chOff x="229117" y="5927615"/>
            <a:chExt cx="2726361" cy="269304"/>
          </a:xfrm>
        </p:grpSpPr>
        <p:grpSp>
          <p:nvGrpSpPr>
            <p:cNvPr id="10" name="Group 9" descr="Green and Red arrows to signify when a statistic is significantly higher or lower than the previous survey.">
              <a:extLst>
                <a:ext uri="{FF2B5EF4-FFF2-40B4-BE49-F238E27FC236}">
                  <a16:creationId xmlns:a16="http://schemas.microsoft.com/office/drawing/2014/main" id="{D8791613-06BA-8442-FD71-664EE1384D70}"/>
                </a:ext>
              </a:extLst>
            </p:cNvPr>
            <p:cNvGrpSpPr/>
            <p:nvPr/>
          </p:nvGrpSpPr>
          <p:grpSpPr>
            <a:xfrm>
              <a:off x="229117" y="5927615"/>
              <a:ext cx="2726361" cy="269304"/>
              <a:chOff x="520117" y="5772736"/>
              <a:chExt cx="2726361" cy="269304"/>
            </a:xfrm>
          </p:grpSpPr>
          <p:sp>
            <p:nvSpPr>
              <p:cNvPr id="16" name="Arrow: Down 15">
                <a:extLst>
                  <a:ext uri="{FF2B5EF4-FFF2-40B4-BE49-F238E27FC236}">
                    <a16:creationId xmlns:a16="http://schemas.microsoft.com/office/drawing/2014/main" id="{4EF2BF3C-43F0-1BA3-7E1C-9814574CC9F0}"/>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FB835266-E1FE-9016-F19C-331229B51EA4}"/>
                  </a:ext>
                </a:extLst>
              </p:cNvPr>
              <p:cNvSpPr txBox="1"/>
              <p:nvPr/>
            </p:nvSpPr>
            <p:spPr>
              <a:xfrm>
                <a:off x="884934" y="5772736"/>
                <a:ext cx="2361544"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S8</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1" name="Arrow: Down 10">
              <a:extLst>
                <a:ext uri="{FF2B5EF4-FFF2-40B4-BE49-F238E27FC236}">
                  <a16:creationId xmlns:a16="http://schemas.microsoft.com/office/drawing/2014/main" id="{95F2C8B6-D5EB-78B2-5AC0-7CBAEA53CE7F}"/>
                </a:ext>
              </a:extLst>
            </p:cNvPr>
            <p:cNvSpPr/>
            <p:nvPr/>
          </p:nvSpPr>
          <p:spPr>
            <a:xfrm>
              <a:off x="443886" y="600751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339760"/>
            <a:ext cx="1119419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GW6ai. How likely do you think you are to lose your job and become unemployed in the next twelve months?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Base: </a:t>
            </a:r>
            <a:r>
              <a:rPr lang="en-GB" sz="1000">
                <a:solidFill>
                  <a:srgbClr val="FFFFFF">
                    <a:lumMod val="50000"/>
                  </a:srgbClr>
                </a:solidFill>
                <a:latin typeface="Arial" panose="020B0604020202020204" pitchFamily="34" charset="0"/>
                <a:cs typeface="Arial" panose="020B0604020202020204" pitchFamily="34" charset="0"/>
              </a:rPr>
              <a:t>S11, 638</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(All employed respondents who are in a paid job (not self-employed))</a:t>
            </a:r>
          </a:p>
        </p:txBody>
      </p:sp>
      <p:sp>
        <p:nvSpPr>
          <p:cNvPr id="18" name="Slide Number Placeholder 4">
            <a:extLst>
              <a:ext uri="{FF2B5EF4-FFF2-40B4-BE49-F238E27FC236}">
                <a16:creationId xmlns:a16="http://schemas.microsoft.com/office/drawing/2014/main" id="{60217E46-F686-4BF8-9EC5-67CF8FCA92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6749391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sz="4400"/>
              <a:t>Cost of living</a:t>
            </a:r>
            <a:endParaRPr lang="en-GB" sz="4400" b="1">
              <a:latin typeface="Arial" panose="020B0604020202020204" pitchFamily="34" charset="0"/>
              <a:cs typeface="Arial" panose="020B0604020202020204" pitchFamily="34" charset="0"/>
            </a:endParaRP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1006067563"/>
              </p:ext>
            </p:extLst>
          </p:nvPr>
        </p:nvGraphicFramePr>
        <p:xfrm>
          <a:off x="590400" y="3718800"/>
          <a:ext cx="5273505" cy="861360"/>
        </p:xfrm>
        <a:graphic>
          <a:graphicData uri="http://schemas.openxmlformats.org/drawingml/2006/table">
            <a:tbl>
              <a:tblPr firstRow="1" bandRow="1">
                <a:tableStyleId>{5C22544A-7EE6-4342-B048-85BDC9FD1C3A}</a:tableStyleId>
              </a:tblPr>
              <a:tblGrid>
                <a:gridCol w="3494490">
                  <a:extLst>
                    <a:ext uri="{9D8B030D-6E8A-4147-A177-3AD203B41FA5}">
                      <a16:colId xmlns:a16="http://schemas.microsoft.com/office/drawing/2014/main" val="4846203"/>
                    </a:ext>
                  </a:extLst>
                </a:gridCol>
                <a:gridCol w="1779015">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64</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Cost of living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pages </a:t>
                      </a:r>
                      <a:r>
                        <a:rPr lang="en-GB" sz="1400" b="1" u="sng">
                          <a:solidFill>
                            <a:schemeClr val="bg1"/>
                          </a:solidFill>
                          <a:latin typeface="Arial"/>
                          <a:cs typeface="Arial"/>
                        </a:rPr>
                        <a:t>65-66</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Cost of living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67-82</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2427865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normAutofit fontScale="90000"/>
          </a:bodyPr>
          <a:lstStyle/>
          <a:p>
            <a:r>
              <a:rPr lang="en-GB" dirty="0">
                <a:latin typeface="Arial" panose="020B0604020202020204" pitchFamily="34" charset="0"/>
                <a:cs typeface="Arial" panose="020B0604020202020204" pitchFamily="34" charset="0"/>
              </a:rPr>
              <a:t>Cost of living and food security – context and approach</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942848"/>
            <a:ext cx="11012101" cy="4530086"/>
          </a:xfrm>
          <a:prstGeom prst="rect">
            <a:avLst/>
          </a:prstGeom>
          <a:noFill/>
        </p:spPr>
        <p:txBody>
          <a:bodyPr wrap="square" lIns="91440" tIns="45720" rIns="91440" bIns="45720" rtlCol="0" anchor="t">
            <a:spAutoFit/>
          </a:bodyPr>
          <a:lstStyle/>
          <a:p>
            <a:pPr>
              <a:lnSpc>
                <a:spcPct val="114000"/>
              </a:lnSpc>
              <a:spcAft>
                <a:spcPts val="1400"/>
              </a:spcAft>
            </a:pPr>
            <a:r>
              <a:rPr lang="en-GB" sz="1400" dirty="0">
                <a:solidFill>
                  <a:schemeClr val="bg1"/>
                </a:solidFill>
                <a:latin typeface="Arial"/>
                <a:cs typeface="Arial"/>
              </a:rPr>
              <a:t>Cost of living has been a central theme in the Greater Manchester Residents' Surveys since September 2022 (and has now been covered across nine waves). As questions on cost of living have been asked across multiple surveys, we have tracked data over time. We have also merged data where possible, meaning that the sample is larger and more robust and greater analysis of sub-groups is possible. Questions within this section use a merged sample from the results from surveys 9, 10 and 11. </a:t>
            </a:r>
          </a:p>
          <a:p>
            <a:pPr>
              <a:lnSpc>
                <a:spcPct val="114000"/>
              </a:lnSpc>
              <a:spcAft>
                <a:spcPts val="1400"/>
              </a:spcAft>
            </a:pPr>
            <a:r>
              <a:rPr lang="en-GB" sz="1400" dirty="0">
                <a:solidFill>
                  <a:schemeClr val="bg1"/>
                </a:solidFill>
                <a:latin typeface="Arial"/>
                <a:cs typeface="Arial"/>
              </a:rPr>
              <a:t>The focus of this research is to provide a growing base of evidence, which can highlight potential trends and indicators which individual localities and partners can explore in greater detail. As this evidence base has grown across multiple surveys we are able to provide greater depth on which groups are likely to be more affected by the issues explored, highlighting those where more investigation would prove useful. </a:t>
            </a:r>
          </a:p>
          <a:p>
            <a:pPr>
              <a:lnSpc>
                <a:spcPct val="114000"/>
              </a:lnSpc>
              <a:spcAft>
                <a:spcPts val="1400"/>
              </a:spcAft>
            </a:pPr>
            <a:r>
              <a:rPr lang="en-GB" sz="1400" dirty="0">
                <a:solidFill>
                  <a:schemeClr val="bg1"/>
                </a:solidFill>
                <a:latin typeface="Arial"/>
                <a:cs typeface="Arial"/>
              </a:rPr>
              <a:t>Data in the cost of living section of this report has been compared against the latest survey results from the ONS’ Opinions and Lifestyle Survey in Great Britain, where comparable information exists. Fieldwork for this survey in Great Britain is completed fortnightly and so comparisons of the GM survey (fieldwork   – February 2024) have been compared to the most closely matched ONS fieldwork period, between 31</a:t>
            </a:r>
            <a:r>
              <a:rPr lang="en-GB" sz="1400" baseline="30000" dirty="0">
                <a:solidFill>
                  <a:schemeClr val="bg1"/>
                </a:solidFill>
                <a:latin typeface="Arial"/>
                <a:cs typeface="Arial"/>
              </a:rPr>
              <a:t>st</a:t>
            </a:r>
            <a:r>
              <a:rPr lang="en-GB" sz="1400" dirty="0">
                <a:solidFill>
                  <a:schemeClr val="bg1"/>
                </a:solidFill>
                <a:latin typeface="Arial"/>
                <a:cs typeface="Arial"/>
              </a:rPr>
              <a:t> January – 11</a:t>
            </a:r>
            <a:r>
              <a:rPr lang="en-GB" sz="1400" baseline="30000" dirty="0">
                <a:solidFill>
                  <a:schemeClr val="bg1"/>
                </a:solidFill>
                <a:latin typeface="Arial"/>
                <a:cs typeface="Arial"/>
              </a:rPr>
              <a:t>th</a:t>
            </a:r>
            <a:r>
              <a:rPr lang="en-GB" sz="1400" dirty="0">
                <a:solidFill>
                  <a:schemeClr val="bg1"/>
                </a:solidFill>
                <a:latin typeface="Arial"/>
                <a:cs typeface="Arial"/>
              </a:rPr>
              <a:t> February 2024. ONS uses a mixed methodology, both online and telephone interviews. Please note that some Greater Manchester questions in this section have had their wording or answers options adjusted to reflect changes to the ONS’ Opinions and Lifestyle Survey, and so comparisons with Greater Manchester survey 3 and 4 findings may therefore not always be possible. </a:t>
            </a:r>
            <a:endParaRPr lang="en-GB" sz="14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1400" dirty="0">
              <a:solidFill>
                <a:schemeClr val="bg1"/>
              </a:solidFill>
              <a:cs typeface="Calibri" panose="020F0502020204030204"/>
            </a:endParaRPr>
          </a:p>
        </p:txBody>
      </p:sp>
    </p:spTree>
    <p:custDataLst>
      <p:tags r:id="rId1"/>
    </p:custDataLst>
    <p:extLst>
      <p:ext uri="{BB962C8B-B14F-4D97-AF65-F5344CB8AC3E}">
        <p14:creationId xmlns:p14="http://schemas.microsoft.com/office/powerpoint/2010/main" val="28971143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dirty="0">
                <a:latin typeface="Arial" panose="020B0604020202020204" pitchFamily="34" charset="0"/>
                <a:cs typeface="Arial" panose="020B0604020202020204" pitchFamily="34" charset="0"/>
              </a:rPr>
              <a:t>Cost of living – key findings (1 of 3)</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310678" y="1112981"/>
            <a:ext cx="11570644" cy="3831818"/>
          </a:xfrm>
          <a:prstGeom prst="rect">
            <a:avLst/>
          </a:prstGeom>
          <a:noFill/>
        </p:spPr>
        <p:txBody>
          <a:bodyPr wrap="square" lIns="91440" tIns="45720" rIns="91440" bIns="45720" rtlCol="0" anchor="t">
            <a:spAutoFit/>
          </a:bodyPr>
          <a:lstStyle/>
          <a:p>
            <a:pPr>
              <a:spcAft>
                <a:spcPts val="600"/>
              </a:spcAft>
            </a:pPr>
            <a:r>
              <a:rPr lang="en-GB" sz="1600" b="1" dirty="0">
                <a:solidFill>
                  <a:schemeClr val="bg1"/>
                </a:solidFill>
                <a:latin typeface="Arial"/>
                <a:cs typeface="Arial"/>
              </a:rPr>
              <a:t>COSTS OF LIVING – OVERALL</a:t>
            </a:r>
          </a:p>
          <a:p>
            <a:pPr marL="285750" indent="-285750">
              <a:spcAft>
                <a:spcPts val="600"/>
              </a:spcAft>
              <a:buFont typeface="Arial" panose="020B0604020202020204" pitchFamily="34" charset="0"/>
              <a:buChar char="•"/>
            </a:pPr>
            <a:r>
              <a:rPr lang="en-GB" sz="1400" dirty="0">
                <a:solidFill>
                  <a:schemeClr val="bg1"/>
                </a:solidFill>
                <a:latin typeface="Arial"/>
                <a:cs typeface="Arial"/>
              </a:rPr>
              <a:t>It is encouraging that a smaller proportion of respondents overall have reported mounting challenges with debt:</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29% of respondents report borrowing more than last year (was 33% in November)</a:t>
            </a:r>
          </a:p>
          <a:p>
            <a:pPr marL="285750" indent="-285750">
              <a:spcAft>
                <a:spcPts val="600"/>
              </a:spcAft>
              <a:buFont typeface="Arial" panose="020B0604020202020204" pitchFamily="34" charset="0"/>
              <a:buChar char="•"/>
            </a:pPr>
            <a:r>
              <a:rPr lang="en-GB" sz="1400" dirty="0">
                <a:solidFill>
                  <a:schemeClr val="bg1"/>
                </a:solidFill>
                <a:latin typeface="Arial"/>
                <a:cs typeface="Arial"/>
              </a:rPr>
              <a:t>It is also a positive sign that approaching half of respondents feel they may now be able to save money over the coming 12 months:</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Around 2 in 5 (46%) say they will be able to save money over the next 12 months; this figure has risen by 13 percentage points since the first time this question was asked first in September 2022 (33%), and is the highest it has been so far </a:t>
            </a:r>
          </a:p>
          <a:p>
            <a:pPr marL="285750" indent="-285750">
              <a:spcAft>
                <a:spcPts val="600"/>
              </a:spcAft>
              <a:buFont typeface="Arial" panose="020B0604020202020204" pitchFamily="34" charset="0"/>
              <a:buChar char="•"/>
            </a:pPr>
            <a:r>
              <a:rPr lang="en-GB" sz="1400" dirty="0">
                <a:solidFill>
                  <a:schemeClr val="bg1"/>
                </a:solidFill>
                <a:latin typeface="Arial"/>
                <a:cs typeface="Arial"/>
              </a:rPr>
              <a:t>However, 3 in 5 (59%) respondents feel their cost of living has continued to increase in the last month:</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This compares to 46% across Great Britain as a whole – continuing the difference between Greater Manchester and Great Britain figures seen in every wave in which this question has been asked</a:t>
            </a:r>
          </a:p>
          <a:p>
            <a:pPr marL="285750" lvl="1" indent="-285750">
              <a:spcAft>
                <a:spcPts val="600"/>
              </a:spcAft>
              <a:buFont typeface="Arial" panose="020B0604020202020204" pitchFamily="34" charset="0"/>
              <a:buChar char="•"/>
            </a:pPr>
            <a:r>
              <a:rPr lang="en-GB" sz="1400" dirty="0">
                <a:solidFill>
                  <a:schemeClr val="bg1"/>
                </a:solidFill>
                <a:latin typeface="Arial"/>
                <a:cs typeface="Arial"/>
              </a:rPr>
              <a:t>And GM respondents continue to show less financial resilience than respondents to similar national surveys, as has been the case across the past 8 surveys, since September 2022:</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Around half (52%) of GM respondents say that they would be able to afford an unexpected but necessary expense of £850, compared to almost 6 in 10 (59%) for GB as a whole</a:t>
            </a:r>
          </a:p>
          <a:p>
            <a:pPr lvl="1">
              <a:spcAft>
                <a:spcPts val="600"/>
              </a:spcAft>
            </a:pPr>
            <a:endParaRPr lang="en-GB" sz="14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1644509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dirty="0">
                <a:latin typeface="Arial" panose="020B0604020202020204" pitchFamily="34" charset="0"/>
                <a:cs typeface="Arial" panose="020B0604020202020204" pitchFamily="34" charset="0"/>
              </a:rPr>
              <a:t>Cost of living – key findings (2 of 3)</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310678" y="928869"/>
            <a:ext cx="11570644" cy="5201424"/>
          </a:xfrm>
          <a:prstGeom prst="rect">
            <a:avLst/>
          </a:prstGeom>
          <a:noFill/>
        </p:spPr>
        <p:txBody>
          <a:bodyPr wrap="square" lIns="91440" tIns="45720" rIns="91440" bIns="45720" rtlCol="0" anchor="t">
            <a:spAutoFit/>
          </a:bodyPr>
          <a:lstStyle/>
          <a:p>
            <a:pPr>
              <a:spcAft>
                <a:spcPts val="600"/>
              </a:spcAft>
            </a:pPr>
            <a:r>
              <a:rPr lang="en-GB" sz="1600" b="1" dirty="0">
                <a:solidFill>
                  <a:schemeClr val="bg1"/>
                </a:solidFill>
                <a:latin typeface="Arial"/>
                <a:cs typeface="Arial"/>
              </a:rPr>
              <a:t>DAILY EXPERIENCE</a:t>
            </a:r>
          </a:p>
          <a:p>
            <a:pPr marL="285750" indent="-285750">
              <a:spcAft>
                <a:spcPts val="600"/>
              </a:spcAft>
              <a:buFont typeface="Arial" panose="020B0604020202020204" pitchFamily="34" charset="0"/>
              <a:buChar char="•"/>
            </a:pPr>
            <a:r>
              <a:rPr lang="en-GB" sz="1400" dirty="0">
                <a:solidFill>
                  <a:schemeClr val="bg1"/>
                </a:solidFill>
                <a:latin typeface="Arial"/>
                <a:cs typeface="Arial"/>
              </a:rPr>
              <a:t>Food (cited by 84% of people whose costs have increased, was 87% in November) and energy (77%, was 70%) costs remain the most common reasons for cost of living increases – these have been the main drivers for increased costs since this question was first asked</a:t>
            </a:r>
          </a:p>
          <a:p>
            <a:pPr marL="285750" indent="-285750">
              <a:spcAft>
                <a:spcPts val="600"/>
              </a:spcAft>
              <a:buFont typeface="Arial" panose="020B0604020202020204" pitchFamily="34" charset="0"/>
              <a:buChar char="•"/>
            </a:pPr>
            <a:r>
              <a:rPr lang="en-GB" sz="1400" dirty="0">
                <a:solidFill>
                  <a:schemeClr val="bg1"/>
                </a:solidFill>
                <a:latin typeface="Arial"/>
                <a:cs typeface="Arial"/>
              </a:rPr>
              <a:t>9 in 10 (91%) respondents are taking actions because of rising costs of living, with 60% of respondents spending less on non-essentials. Whilst this has fallen from earlier surveys (96% said so in September 2022, and 93% in May 2023), this still represents most residents</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Respondents in GM are more likely than the GB average to be cutting back on non-essential journeys in their own vehicle (36% vs 30%), making energy efficiency improvements to their home (27% vs 22%) and using their savings (30% vs 26%)</a:t>
            </a:r>
          </a:p>
          <a:p>
            <a:pPr marL="742950" lvl="1" indent="-285750">
              <a:spcAft>
                <a:spcPts val="600"/>
              </a:spcAft>
              <a:buFont typeface="Arial" panose="020B0604020202020204" pitchFamily="34" charset="0"/>
              <a:buChar char="•"/>
            </a:pPr>
            <a:endParaRPr lang="en-GB" sz="1400" dirty="0">
              <a:solidFill>
                <a:schemeClr val="bg1"/>
              </a:solidFill>
              <a:latin typeface="Arial"/>
              <a:cs typeface="Arial"/>
            </a:endParaRPr>
          </a:p>
          <a:p>
            <a:pPr marL="0" lvl="1">
              <a:spcAft>
                <a:spcPts val="600"/>
              </a:spcAft>
            </a:pPr>
            <a:r>
              <a:rPr lang="en-GB" sz="1600" b="1" dirty="0">
                <a:solidFill>
                  <a:schemeClr val="bg1"/>
                </a:solidFill>
                <a:latin typeface="Arial"/>
                <a:cs typeface="Arial"/>
              </a:rPr>
              <a:t>ENERGY COSTS</a:t>
            </a:r>
          </a:p>
          <a:p>
            <a:pPr marL="285750" indent="-285750">
              <a:spcAft>
                <a:spcPts val="600"/>
              </a:spcAft>
              <a:buFont typeface="Arial" panose="020B0604020202020204" pitchFamily="34" charset="0"/>
              <a:buChar char="•"/>
            </a:pPr>
            <a:r>
              <a:rPr lang="en-GB" sz="1400" dirty="0">
                <a:solidFill>
                  <a:schemeClr val="bg1"/>
                </a:solidFill>
                <a:latin typeface="Arial"/>
                <a:cs typeface="Arial"/>
              </a:rPr>
              <a:t>Approaching half (47%) of respondents say they have difficulty affording energy costs. This continues to be significantly higher than the GB average (43%), with most of this difference driven by the proportion who say they find these costs very difficult (12% in GM vs 9% GB average). GM has been higher than the GB average since benchmarking began</a:t>
            </a:r>
          </a:p>
          <a:p>
            <a:pPr>
              <a:spcAft>
                <a:spcPts val="600"/>
              </a:spcAft>
            </a:pPr>
            <a:endParaRPr lang="en-GB" sz="1400" dirty="0">
              <a:solidFill>
                <a:schemeClr val="bg1"/>
              </a:solidFill>
              <a:latin typeface="Arial"/>
              <a:cs typeface="Arial"/>
            </a:endParaRPr>
          </a:p>
          <a:p>
            <a:pPr>
              <a:spcAft>
                <a:spcPts val="600"/>
              </a:spcAft>
            </a:pPr>
            <a:r>
              <a:rPr lang="en-GB" sz="1600" b="1" dirty="0">
                <a:solidFill>
                  <a:schemeClr val="bg1"/>
                </a:solidFill>
                <a:latin typeface="Arial"/>
                <a:cs typeface="Arial"/>
              </a:rPr>
              <a:t>FOOD SECURITY</a:t>
            </a:r>
          </a:p>
          <a:p>
            <a:pPr marL="285750" indent="-285750">
              <a:spcAft>
                <a:spcPts val="600"/>
              </a:spcAft>
              <a:buFont typeface="Arial" panose="020B0604020202020204" pitchFamily="34" charset="0"/>
              <a:buChar char="•"/>
            </a:pPr>
            <a:r>
              <a:rPr lang="en-GB" sz="1400" dirty="0">
                <a:solidFill>
                  <a:schemeClr val="bg1"/>
                </a:solidFill>
                <a:latin typeface="Arial"/>
              </a:rPr>
              <a:t>There has been a positive continuing trend in respondents saying they have not, at any point in the last 12 months, experienced any food security issues (though see November’s survey results which confirm acute challenges are continuing for a significant minority):</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65% have never found that the food they bought didn’t last and didn’t have the money to buy more </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64% have never worried whether their food is going to run out before being able to buy more</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61% say that they have never been unable to afford to eat balanced meals</a:t>
            </a:r>
          </a:p>
        </p:txBody>
      </p:sp>
    </p:spTree>
    <p:custDataLst>
      <p:tags r:id="rId1"/>
    </p:custDataLst>
    <p:extLst>
      <p:ext uri="{BB962C8B-B14F-4D97-AF65-F5344CB8AC3E}">
        <p14:creationId xmlns:p14="http://schemas.microsoft.com/office/powerpoint/2010/main" val="24986287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normAutofit/>
          </a:bodyPr>
          <a:lstStyle/>
          <a:p>
            <a:r>
              <a:rPr lang="en-GB" dirty="0">
                <a:latin typeface="Arial" panose="020B0604020202020204" pitchFamily="34" charset="0"/>
                <a:cs typeface="Arial" panose="020B0604020202020204" pitchFamily="34" charset="0"/>
              </a:rPr>
              <a:t>Cost of living – key findings (3 of 3)</a:t>
            </a: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882A4F2-9D2E-F7AA-24D3-C0C64EB8EC63}"/>
              </a:ext>
            </a:extLst>
          </p:cNvPr>
          <p:cNvSpPr txBox="1"/>
          <p:nvPr/>
        </p:nvSpPr>
        <p:spPr>
          <a:xfrm>
            <a:off x="586799" y="942816"/>
            <a:ext cx="11018402" cy="2585323"/>
          </a:xfrm>
          <a:prstGeom prst="rect">
            <a:avLst/>
          </a:prstGeom>
          <a:noFill/>
        </p:spPr>
        <p:txBody>
          <a:bodyPr wrap="square">
            <a:spAutoFit/>
          </a:bodyPr>
          <a:lstStyle/>
          <a:p>
            <a:pPr>
              <a:spcAft>
                <a:spcPts val="600"/>
              </a:spcAft>
            </a:pPr>
            <a:r>
              <a:rPr lang="en-GB" sz="1600" b="1" dirty="0">
                <a:solidFill>
                  <a:schemeClr val="bg1"/>
                </a:solidFill>
                <a:latin typeface="Arial"/>
                <a:cs typeface="Arial"/>
              </a:rPr>
              <a:t>HOUSING</a:t>
            </a:r>
            <a:endParaRPr lang="en-GB" sz="1600" dirty="0">
              <a:solidFill>
                <a:schemeClr val="bg1"/>
              </a:solidFill>
              <a:latin typeface="Arial"/>
              <a:cs typeface="Arial"/>
            </a:endParaRPr>
          </a:p>
          <a:p>
            <a:pPr marL="285750" indent="-285750">
              <a:spcAft>
                <a:spcPts val="600"/>
              </a:spcAft>
              <a:buFont typeface="Arial"/>
              <a:buChar char="•"/>
            </a:pPr>
            <a:r>
              <a:rPr lang="en-GB" sz="1400" dirty="0">
                <a:solidFill>
                  <a:schemeClr val="bg1"/>
                </a:solidFill>
                <a:latin typeface="Arial" panose="020B0604020202020204" pitchFamily="34" charset="0"/>
                <a:cs typeface="Arial" panose="020B0604020202020204" pitchFamily="34" charset="0"/>
              </a:rPr>
              <a:t>Over a quarter (28%) of renters and mortgage holders have seen their payments increase over the last month.</a:t>
            </a:r>
          </a:p>
          <a:p>
            <a:pPr marL="285750" indent="-285750">
              <a:spcAft>
                <a:spcPts val="6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Since November, mortgage holders (35%) and renters (47%) finding it difficult to afford these payments have remained broadly in line. Compared to March 2023, those mortgage holders having difficulties is unchanged (at 35%), while among renters has fallen (was 53%)  </a:t>
            </a:r>
          </a:p>
          <a:p>
            <a:pPr marL="285750" indent="-285750">
              <a:spcAft>
                <a:spcPts val="6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The proportion of mortgage holders behind on their payments has fallen (6%, was 7% in November), though this has broadly remained stable over time (53% in March 2023). </a:t>
            </a:r>
          </a:p>
          <a:p>
            <a:pPr marL="285750" indent="-285750">
              <a:spcAft>
                <a:spcPts val="6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Renters who say they are behind has increased (13%, was 10% in November). This has fluctuated more over time but is broadly in the same range (was 16% in March 2023) The increase in those behind on their rent is driven by tenants of Housing Associations </a:t>
            </a:r>
            <a:r>
              <a:rPr lang="en-GB" sz="1400">
                <a:solidFill>
                  <a:schemeClr val="bg1"/>
                </a:solidFill>
                <a:latin typeface="Arial" panose="020B0604020202020204" pitchFamily="34" charset="0"/>
                <a:cs typeface="Arial" panose="020B0604020202020204" pitchFamily="34" charset="0"/>
              </a:rPr>
              <a:t>(16%, </a:t>
            </a:r>
            <a:r>
              <a:rPr lang="en-GB" sz="1400" dirty="0">
                <a:solidFill>
                  <a:schemeClr val="bg1"/>
                </a:solidFill>
                <a:latin typeface="Arial" panose="020B0604020202020204" pitchFamily="34" charset="0"/>
                <a:cs typeface="Arial" panose="020B0604020202020204" pitchFamily="34" charset="0"/>
              </a:rPr>
              <a:t>was 8%) and Local Authorities (20%, was 16%)</a:t>
            </a:r>
          </a:p>
        </p:txBody>
      </p:sp>
    </p:spTree>
    <p:custDataLst>
      <p:tags r:id="rId1"/>
    </p:custDataLst>
    <p:extLst>
      <p:ext uri="{BB962C8B-B14F-4D97-AF65-F5344CB8AC3E}">
        <p14:creationId xmlns:p14="http://schemas.microsoft.com/office/powerpoint/2010/main" val="13164124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98883" y="213435"/>
            <a:ext cx="11369736" cy="792832"/>
          </a:xfrm>
        </p:spPr>
        <p:txBody>
          <a:bodyPr>
            <a:noAutofit/>
          </a:bodyPr>
          <a:lstStyle/>
          <a:p>
            <a:r>
              <a:rPr lang="en-GB" sz="1800" b="1" dirty="0">
                <a:solidFill>
                  <a:srgbClr val="5C5B5A"/>
                </a:solidFill>
                <a:latin typeface="Arial"/>
                <a:ea typeface="+mn-ea"/>
                <a:cs typeface="+mn-cs"/>
              </a:rPr>
              <a:t>The proportion of GM respondents more likely to have </a:t>
            </a:r>
            <a:r>
              <a:rPr lang="en-GB" sz="1800" b="1" dirty="0">
                <a:solidFill>
                  <a:srgbClr val="009690"/>
                </a:solidFill>
                <a:latin typeface="Arial"/>
                <a:ea typeface="+mn-ea"/>
                <a:cs typeface="+mn-cs"/>
              </a:rPr>
              <a:t>borrowed more money or used more credit in the past month</a:t>
            </a:r>
            <a:r>
              <a:rPr lang="en-GB" sz="1800" b="1" dirty="0">
                <a:solidFill>
                  <a:srgbClr val="5C5B5A"/>
                </a:solidFill>
                <a:latin typeface="Arial"/>
                <a:ea typeface="+mn-ea"/>
                <a:cs typeface="+mn-cs"/>
              </a:rPr>
              <a:t> compared to the same time last year has fallen to below 3 in 10. This is significantly lower than November and the lowest result since the question was introduced in Sep 2022</a:t>
            </a:r>
          </a:p>
        </p:txBody>
      </p:sp>
      <p:sp>
        <p:nvSpPr>
          <p:cNvPr id="16" name="TextBox 15">
            <a:extLst>
              <a:ext uri="{FF2B5EF4-FFF2-40B4-BE49-F238E27FC236}">
                <a16:creationId xmlns:a16="http://schemas.microsoft.com/office/drawing/2014/main" id="{3FF3CE78-9174-FFA5-5419-8FAC2D196101}"/>
              </a:ext>
              <a:ext uri="{C183D7F6-B498-43B3-948B-1728B52AA6E4}">
                <adec:decorative xmlns:adec="http://schemas.microsoft.com/office/drawing/2017/decorative" val="0"/>
              </a:ext>
            </a:extLst>
          </p:cNvPr>
          <p:cNvSpPr txBox="1"/>
          <p:nvPr/>
        </p:nvSpPr>
        <p:spPr>
          <a:xfrm>
            <a:off x="906116" y="1061510"/>
            <a:ext cx="442296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Have you borrowed more or used more credit in the last month than compared to a year ago?</a:t>
            </a:r>
          </a:p>
        </p:txBody>
      </p:sp>
      <p:graphicFrame>
        <p:nvGraphicFramePr>
          <p:cNvPr id="23" name="Chart 22" descr="Stacked line chart showing proportion of respondents have borrowed more or used more credit in the last month. 67% of Greater Manchester residents say they have in Feb 24, compared to 63% in Nov. ">
            <a:extLst>
              <a:ext uri="{FF2B5EF4-FFF2-40B4-BE49-F238E27FC236}">
                <a16:creationId xmlns:a16="http://schemas.microsoft.com/office/drawing/2014/main" id="{8CB9DA0E-F029-4E19-97B9-F32C2EE2F087}"/>
              </a:ext>
            </a:extLst>
          </p:cNvPr>
          <p:cNvGraphicFramePr/>
          <p:nvPr>
            <p:extLst>
              <p:ext uri="{D42A27DB-BD31-4B8C-83A1-F6EECF244321}">
                <p14:modId xmlns:p14="http://schemas.microsoft.com/office/powerpoint/2010/main" val="1484354488"/>
              </p:ext>
            </p:extLst>
          </p:nvPr>
        </p:nvGraphicFramePr>
        <p:xfrm>
          <a:off x="143629" y="1492397"/>
          <a:ext cx="6155664" cy="4604184"/>
        </p:xfrm>
        <a:graphic>
          <a:graphicData uri="http://schemas.openxmlformats.org/drawingml/2006/chart">
            <c:chart xmlns:c="http://schemas.openxmlformats.org/drawingml/2006/chart" xmlns:r="http://schemas.openxmlformats.org/officeDocument/2006/relationships" r:id="rId4"/>
          </a:graphicData>
        </a:graphic>
      </p:graphicFrame>
      <p:sp>
        <p:nvSpPr>
          <p:cNvPr id="8" name="Arrow: Down 7">
            <a:extLst>
              <a:ext uri="{FF2B5EF4-FFF2-40B4-BE49-F238E27FC236}">
                <a16:creationId xmlns:a16="http://schemas.microsoft.com/office/drawing/2014/main" id="{4ACBB23B-F522-1FCD-407B-A286196E9C2A}"/>
              </a:ext>
              <a:ext uri="{C183D7F6-B498-43B3-948B-1728B52AA6E4}">
                <adec:decorative xmlns:adec="http://schemas.microsoft.com/office/drawing/2017/decorative" val="1"/>
              </a:ext>
            </a:extLst>
          </p:cNvPr>
          <p:cNvSpPr/>
          <p:nvPr/>
        </p:nvSpPr>
        <p:spPr>
          <a:xfrm rot="10800000">
            <a:off x="6094366" y="2311670"/>
            <a:ext cx="158328"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Arrow: Down 8">
            <a:extLst>
              <a:ext uri="{FF2B5EF4-FFF2-40B4-BE49-F238E27FC236}">
                <a16:creationId xmlns:a16="http://schemas.microsoft.com/office/drawing/2014/main" id="{C943C87B-5D35-40CF-B664-8CCAF4B5122B}"/>
              </a:ext>
              <a:ext uri="{C183D7F6-B498-43B3-948B-1728B52AA6E4}">
                <adec:decorative xmlns:adec="http://schemas.microsoft.com/office/drawing/2017/decorative" val="1"/>
              </a:ext>
            </a:extLst>
          </p:cNvPr>
          <p:cNvSpPr/>
          <p:nvPr/>
        </p:nvSpPr>
        <p:spPr>
          <a:xfrm>
            <a:off x="6104587" y="3716519"/>
            <a:ext cx="158328"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ext Placeholder 7">
            <a:extLst>
              <a:ext uri="{FF2B5EF4-FFF2-40B4-BE49-F238E27FC236}">
                <a16:creationId xmlns:a16="http://schemas.microsoft.com/office/drawing/2014/main" id="{E0062B1C-08ED-1C43-C714-8B11D9C73F49}"/>
              </a:ext>
            </a:extLst>
          </p:cNvPr>
          <p:cNvSpPr txBox="1">
            <a:spLocks/>
          </p:cNvSpPr>
          <p:nvPr/>
        </p:nvSpPr>
        <p:spPr>
          <a:xfrm>
            <a:off x="6273135" y="1435017"/>
            <a:ext cx="5763168" cy="535344"/>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Between </a:t>
            </a:r>
            <a:r>
              <a:rPr lang="en-GB" sz="1100" dirty="0">
                <a:solidFill>
                  <a:prstClr val="white"/>
                </a:solidFill>
                <a:latin typeface="Arial" panose="020B0604020202020204"/>
              </a:rPr>
              <a:t>September </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and February (surveys 9</a:t>
            </a:r>
            <a:r>
              <a:rPr lang="en-GB" sz="1100" dirty="0">
                <a:solidFill>
                  <a:prstClr val="white"/>
                </a:solidFill>
                <a:latin typeface="Arial" panose="020B0604020202020204"/>
              </a:rPr>
              <a:t>-11</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 those who </a:t>
            </a:r>
            <a:r>
              <a:rPr lang="en-GB" sz="1100" dirty="0">
                <a:solidFill>
                  <a:prstClr val="white"/>
                </a:solidFill>
                <a:latin typeface="Arial" panose="020B0604020202020204"/>
              </a:rPr>
              <a:t>have borrowed more money or used more credit than usual in the last month, </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compared to the GM average (</a:t>
            </a:r>
            <a:r>
              <a:rPr lang="en-GB" sz="1100" dirty="0">
                <a:solidFill>
                  <a:prstClr val="white"/>
                </a:solidFill>
                <a:latin typeface="Arial" panose="020B0604020202020204"/>
              </a:rPr>
              <a:t>32</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 are higher among:</a:t>
            </a:r>
            <a:endParaRPr kumimoji="0" lang="en-GB"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17" name="Text Placeholder 4">
            <a:extLst>
              <a:ext uri="{FF2B5EF4-FFF2-40B4-BE49-F238E27FC236}">
                <a16:creationId xmlns:a16="http://schemas.microsoft.com/office/drawing/2014/main" id="{3AD86FDB-9E32-FE92-D832-E826A9B75EFD}"/>
              </a:ext>
            </a:extLst>
          </p:cNvPr>
          <p:cNvSpPr txBox="1">
            <a:spLocks/>
          </p:cNvSpPr>
          <p:nvPr/>
        </p:nvSpPr>
        <p:spPr>
          <a:xfrm>
            <a:off x="6273135" y="1970360"/>
            <a:ext cx="5763168" cy="3813180"/>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aged 25-34 (43%) and those aged 18-24 (41%)</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from Minority Ethnic Groups (39%)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with a disability (41%) including those with a learning disability (47%) and  those with mental ill health (56%)</a:t>
            </a:r>
          </a:p>
          <a:p>
            <a:pPr marL="0" marR="0" lvl="0" indent="0" algn="l" defTabSz="914400" rtl="0" eaLnBrk="1" fontAlgn="auto" latinLnBrk="0" hangingPunct="1">
              <a:lnSpc>
                <a:spcPct val="100000"/>
              </a:lnSpc>
              <a:spcBef>
                <a:spcPts val="0"/>
              </a:spcBef>
              <a:spcAft>
                <a:spcPts val="200"/>
              </a:spcAft>
              <a:buClrTx/>
              <a:buSzTx/>
              <a:buNone/>
              <a:tabLst/>
              <a:defRPr/>
            </a:pPr>
            <a:endParaRPr kumimoji="0" lang="en-GB" sz="1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are financially vulnerable (74%)</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not in work due to ill health or disability (52%)</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renting their home (44%), specifically those renting from a Local Authority (52%)</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with low levels of life satisfaction (52%), those who do not feel their life is worthwhile (50%) and those with low levels of happiness (48%)</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do not feel they are able to look after their own health (52%)</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with children under 5 years old (50%)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unable to save any money in the next 12 months (49%)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finding it difficult to afford their energy costs (46%)</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Parents of children in education (44%)</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dirty="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dirty="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dirty="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7" name="Arrow: Down 6">
            <a:extLst>
              <a:ext uri="{FF2B5EF4-FFF2-40B4-BE49-F238E27FC236}">
                <a16:creationId xmlns:a16="http://schemas.microsoft.com/office/drawing/2014/main" id="{C187D571-E897-A399-401F-4DB73DF24D4B}"/>
              </a:ext>
              <a:ext uri="{C183D7F6-B498-43B3-948B-1728B52AA6E4}">
                <adec:decorative xmlns:adec="http://schemas.microsoft.com/office/drawing/2017/decorative" val="1"/>
              </a:ext>
            </a:extLst>
          </p:cNvPr>
          <p:cNvSpPr/>
          <p:nvPr/>
        </p:nvSpPr>
        <p:spPr>
          <a:xfrm>
            <a:off x="317841" y="5880616"/>
            <a:ext cx="158328"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8DC4B70B-6143-F333-EC6F-356C5031C97E}"/>
              </a:ext>
              <a:ext uri="{C183D7F6-B498-43B3-948B-1728B52AA6E4}">
                <adec:decorative xmlns:adec="http://schemas.microsoft.com/office/drawing/2017/decorative" val="1"/>
              </a:ext>
            </a:extLst>
          </p:cNvPr>
          <p:cNvGrpSpPr/>
          <p:nvPr/>
        </p:nvGrpSpPr>
        <p:grpSpPr>
          <a:xfrm>
            <a:off x="180170" y="5830395"/>
            <a:ext cx="5811596" cy="276999"/>
            <a:chOff x="520117" y="5800810"/>
            <a:chExt cx="5850623" cy="276999"/>
          </a:xfrm>
        </p:grpSpPr>
        <p:sp>
          <p:nvSpPr>
            <p:cNvPr id="5" name="Arrow: Down 4">
              <a:extLst>
                <a:ext uri="{FF2B5EF4-FFF2-40B4-BE49-F238E27FC236}">
                  <a16:creationId xmlns:a16="http://schemas.microsoft.com/office/drawing/2014/main" id="{94824DBC-1BD1-9134-3E08-A249EF2B27F1}"/>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6543410E-DF36-C2BC-39DF-F431A2C0D394}"/>
                </a:ext>
              </a:extLst>
            </p:cNvPr>
            <p:cNvSpPr txBox="1"/>
            <p:nvPr/>
          </p:nvSpPr>
          <p:spPr>
            <a:xfrm>
              <a:off x="759204" y="5800810"/>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Greater Manchester Residents’ Survey before</a:t>
              </a:r>
            </a:p>
          </p:txBody>
        </p:sp>
      </p:gr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00271"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CL3. Have you had to borrow more money or use more credit than usual in the last month, compared to a year ago? Unweighted base: Survey 5, 1470; Survey 6, 1767; Survey 7, 1488; Survey 8, 1612; Survey 9, 1560; Survey 10, 1546; Survey 11, 1460 (All respondents); </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2662842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122601" cy="792832"/>
          </a:xfrm>
        </p:spPr>
        <p:txBody>
          <a:bodyPr>
            <a:noAutofit/>
          </a:bodyPr>
          <a:lstStyle/>
          <a:p>
            <a:r>
              <a:rPr lang="en-GB" sz="1800" b="1" dirty="0">
                <a:solidFill>
                  <a:srgbClr val="5C5B5A"/>
                </a:solidFill>
                <a:latin typeface="Arial"/>
                <a:ea typeface="+mn-ea"/>
                <a:cs typeface="+mn-cs"/>
              </a:rPr>
              <a:t>Almost half of respondents think they will be </a:t>
            </a:r>
            <a:r>
              <a:rPr lang="en-GB" sz="1800" b="1" dirty="0">
                <a:solidFill>
                  <a:srgbClr val="009690"/>
                </a:solidFill>
                <a:latin typeface="Arial"/>
                <a:ea typeface="+mn-ea"/>
                <a:cs typeface="+mn-cs"/>
              </a:rPr>
              <a:t>able to save money </a:t>
            </a:r>
            <a:r>
              <a:rPr lang="en-GB" sz="1800" b="1" dirty="0">
                <a:solidFill>
                  <a:srgbClr val="5C5B5A"/>
                </a:solidFill>
                <a:latin typeface="Arial"/>
                <a:ea typeface="+mn-ea"/>
                <a:cs typeface="+mn-cs"/>
              </a:rPr>
              <a:t>over the next 12 months. Since the first time this question was asked in September 2022, the outlook of GM respondents has become progressively more positive</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Will you be able to save money over the next 12 months?</a:t>
            </a:r>
          </a:p>
        </p:txBody>
      </p:sp>
      <p:graphicFrame>
        <p:nvGraphicFramePr>
          <p:cNvPr id="8" name="Chart 7" descr="Line chart showing proportion of respondents who think they will be able to save money over the next 12 months. 46% of Greater Manchester residents say they would be able to in Feb, the highest since tracking started in September 2022. ">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2516243221"/>
              </p:ext>
            </p:extLst>
          </p:nvPr>
        </p:nvGraphicFramePr>
        <p:xfrm>
          <a:off x="493991" y="1917606"/>
          <a:ext cx="11122602"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CL1. In view of the general economic situation, do you think you will be able to save any money in the next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Unweighted base: Survey 3, 1677; Survey 4, 1636; Survey 5, 1470; Survey 6, 1767; Survey 7, 1488; Survey 8, 1,612; Survey 9, 1,560; Survey 10, 1546, Survey 11, 1460 (All respondents).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0260406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297878" y="224248"/>
            <a:ext cx="11894122" cy="1013086"/>
          </a:xfrm>
        </p:spPr>
        <p:txBody>
          <a:bodyPr>
            <a:noAutofit/>
          </a:bodyPr>
          <a:lstStyle/>
          <a:p>
            <a:pPr>
              <a:lnSpc>
                <a:spcPct val="100000"/>
              </a:lnSpc>
            </a:pPr>
            <a:r>
              <a:rPr lang="en-GB" sz="1800" b="1" dirty="0">
                <a:solidFill>
                  <a:srgbClr val="009690"/>
                </a:solidFill>
                <a:latin typeface="Arial"/>
                <a:cs typeface="Arial"/>
              </a:rPr>
              <a:t>3 in 5 respondents say their cost of living has increased in the last month – 3 percentage points (pp) lower than in November 2023 but still significantly higher than the GB average</a:t>
            </a:r>
            <a:r>
              <a:rPr lang="en-GB" sz="1800" b="1" dirty="0">
                <a:solidFill>
                  <a:srgbClr val="5C5B5A"/>
                </a:solidFill>
                <a:latin typeface="Arial"/>
                <a:cs typeface="Arial"/>
              </a:rPr>
              <a:t>. GM respondents are more likely than those in ONS surveys to report recent increases in rent / mortgage costs and childcare costs</a:t>
            </a:r>
            <a:br>
              <a:rPr lang="en-GB" sz="1800" b="1" dirty="0">
                <a:solidFill>
                  <a:srgbClr val="5C5B5A"/>
                </a:solidFill>
                <a:latin typeface="Arial"/>
                <a:cs typeface="Arial"/>
              </a:rPr>
            </a:br>
            <a:endParaRPr lang="en-GB" sz="1800" b="1" dirty="0">
              <a:solidFill>
                <a:srgbClr val="5C5B5A"/>
              </a:solidFill>
              <a:latin typeface="Arial"/>
              <a:cs typeface="Arial"/>
            </a:endParaRP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156562" y="1408477"/>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Change in cost of living over the last month</a:t>
            </a:r>
          </a:p>
        </p:txBody>
      </p:sp>
      <p:graphicFrame>
        <p:nvGraphicFramePr>
          <p:cNvPr id="6" name="Chart 5" descr="Stacked bar chart showing changes in the cost of living. 59% say their cost of living has increased, compared to 46% of the national average. 39% say their cost of living has stayed the same, compared to 53% of the national average.">
            <a:extLst>
              <a:ext uri="{FF2B5EF4-FFF2-40B4-BE49-F238E27FC236}">
                <a16:creationId xmlns:a16="http://schemas.microsoft.com/office/drawing/2014/main" id="{604503BF-816D-61C3-8CC0-9AACA78C9570}"/>
              </a:ext>
            </a:extLst>
          </p:cNvPr>
          <p:cNvGraphicFramePr/>
          <p:nvPr>
            <p:extLst>
              <p:ext uri="{D42A27DB-BD31-4B8C-83A1-F6EECF244321}">
                <p14:modId xmlns:p14="http://schemas.microsoft.com/office/powerpoint/2010/main" val="1473753143"/>
              </p:ext>
            </p:extLst>
          </p:nvPr>
        </p:nvGraphicFramePr>
        <p:xfrm>
          <a:off x="297878" y="1653756"/>
          <a:ext cx="5903053" cy="4215919"/>
        </p:xfrm>
        <a:graphic>
          <a:graphicData uri="http://schemas.openxmlformats.org/drawingml/2006/chart">
            <c:chart xmlns:c="http://schemas.openxmlformats.org/drawingml/2006/chart" xmlns:r="http://schemas.openxmlformats.org/officeDocument/2006/relationships" r:id="rId4"/>
          </a:graphicData>
        </a:graphic>
      </p:graphicFrame>
      <p:sp>
        <p:nvSpPr>
          <p:cNvPr id="29" name="Arrow: Down 28">
            <a:extLst>
              <a:ext uri="{FF2B5EF4-FFF2-40B4-BE49-F238E27FC236}">
                <a16:creationId xmlns:a16="http://schemas.microsoft.com/office/drawing/2014/main" id="{6F8AFE5D-F833-7A55-635E-DCBD74B0F274}"/>
              </a:ext>
              <a:ext uri="{C183D7F6-B498-43B3-948B-1728B52AA6E4}">
                <adec:decorative xmlns:adec="http://schemas.microsoft.com/office/drawing/2017/decorative" val="1"/>
              </a:ext>
            </a:extLst>
          </p:cNvPr>
          <p:cNvSpPr/>
          <p:nvPr/>
        </p:nvSpPr>
        <p:spPr>
          <a:xfrm rot="10800000">
            <a:off x="3903271" y="3994804"/>
            <a:ext cx="134992" cy="192023"/>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30" name="Arrow: Down 29">
            <a:extLst>
              <a:ext uri="{FF2B5EF4-FFF2-40B4-BE49-F238E27FC236}">
                <a16:creationId xmlns:a16="http://schemas.microsoft.com/office/drawing/2014/main" id="{5B9D2255-5AA6-19FF-542A-DD4450F12B6D}"/>
              </a:ext>
              <a:ext uri="{C183D7F6-B498-43B3-948B-1728B52AA6E4}">
                <adec:decorative xmlns:adec="http://schemas.microsoft.com/office/drawing/2017/decorative" val="1"/>
              </a:ext>
            </a:extLst>
          </p:cNvPr>
          <p:cNvSpPr/>
          <p:nvPr/>
        </p:nvSpPr>
        <p:spPr>
          <a:xfrm>
            <a:off x="5440190" y="4018670"/>
            <a:ext cx="134992" cy="192023"/>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 6" descr="Green and Red arrows to signify when a statistic is significantly higher or lower than the previous survey.">
            <a:extLst>
              <a:ext uri="{FF2B5EF4-FFF2-40B4-BE49-F238E27FC236}">
                <a16:creationId xmlns:a16="http://schemas.microsoft.com/office/drawing/2014/main" id="{85C492DA-49B5-E765-CDE9-CC63403B0DCA}"/>
              </a:ext>
            </a:extLst>
          </p:cNvPr>
          <p:cNvGrpSpPr/>
          <p:nvPr/>
        </p:nvGrpSpPr>
        <p:grpSpPr>
          <a:xfrm>
            <a:off x="577393" y="5992165"/>
            <a:ext cx="3325878" cy="293932"/>
            <a:chOff x="575408" y="5999738"/>
            <a:chExt cx="3927011" cy="276999"/>
          </a:xfrm>
        </p:grpSpPr>
        <p:sp>
          <p:nvSpPr>
            <p:cNvPr id="9" name="Arrow: Down 8">
              <a:extLst>
                <a:ext uri="{FF2B5EF4-FFF2-40B4-BE49-F238E27FC236}">
                  <a16:creationId xmlns:a16="http://schemas.microsoft.com/office/drawing/2014/main" id="{FB7FC9A8-5B03-2BF2-BB9C-AE0E59795A09}"/>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DA53405C-34E1-CF29-6985-2DD86EAF1C00}"/>
                </a:ext>
              </a:extLst>
            </p:cNvPr>
            <p:cNvGrpSpPr/>
            <p:nvPr/>
          </p:nvGrpSpPr>
          <p:grpSpPr>
            <a:xfrm>
              <a:off x="575408" y="5999738"/>
              <a:ext cx="3927011" cy="276999"/>
              <a:chOff x="520117" y="5798698"/>
              <a:chExt cx="3927011" cy="276999"/>
            </a:xfrm>
          </p:grpSpPr>
          <p:sp>
            <p:nvSpPr>
              <p:cNvPr id="12" name="Arrow: Down 11">
                <a:extLst>
                  <a:ext uri="{FF2B5EF4-FFF2-40B4-BE49-F238E27FC236}">
                    <a16:creationId xmlns:a16="http://schemas.microsoft.com/office/drawing/2014/main" id="{5A702C0E-043B-0E2B-0A03-FB04EAAC1279}"/>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DA974B85-41D7-0E55-2FEE-028C87D9E957}"/>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GB Benchmark</a:t>
                </a:r>
              </a:p>
            </p:txBody>
          </p:sp>
        </p:grpSp>
      </p:grpSp>
      <p:sp>
        <p:nvSpPr>
          <p:cNvPr id="8" name="TextBox 7">
            <a:extLst>
              <a:ext uri="{FF2B5EF4-FFF2-40B4-BE49-F238E27FC236}">
                <a16:creationId xmlns:a16="http://schemas.microsoft.com/office/drawing/2014/main" id="{074F6179-7676-F4E0-8A59-D93C622D5F00}"/>
              </a:ext>
              <a:ext uri="{C183D7F6-B498-43B3-948B-1728B52AA6E4}">
                <adec:decorative xmlns:adec="http://schemas.microsoft.com/office/drawing/2017/decorative" val="0"/>
              </a:ext>
            </a:extLst>
          </p:cNvPr>
          <p:cNvSpPr txBox="1"/>
          <p:nvPr/>
        </p:nvSpPr>
        <p:spPr>
          <a:xfrm>
            <a:off x="6848015" y="1408477"/>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Reasons for increase in cost of living (n</a:t>
            </a:r>
            <a:r>
              <a:rPr kumimoji="0" lang="en-GB" sz="1400" i="0" u="none" strike="noStrike" kern="1200" cap="none" spc="0" normalizeH="0" baseline="0" noProof="0" dirty="0">
                <a:ln>
                  <a:noFill/>
                </a:ln>
                <a:solidFill>
                  <a:srgbClr val="5C5B5A"/>
                </a:solidFill>
                <a:effectLst/>
                <a:uLnTx/>
                <a:uFillTx/>
                <a:latin typeface="Arial"/>
                <a:ea typeface="+mn-ea"/>
                <a:cs typeface="+mn-cs"/>
              </a:rPr>
              <a:t>=</a:t>
            </a:r>
            <a:r>
              <a:rPr lang="en-GB" sz="1400" b="1" dirty="0">
                <a:solidFill>
                  <a:srgbClr val="5C5B5A"/>
                </a:solidFill>
                <a:latin typeface="Arial"/>
              </a:rPr>
              <a:t>860</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graphicFrame>
        <p:nvGraphicFramePr>
          <p:cNvPr id="19" name="Chart 18" descr="Bar chart showing the reasons for increases in cost of living. 84% of GM respondents say the price of their food shop has increased, compared to 92% of GB average. 77% say the price of their energy has increased, compared to 78% of the GB average .">
            <a:extLst>
              <a:ext uri="{FF2B5EF4-FFF2-40B4-BE49-F238E27FC236}">
                <a16:creationId xmlns:a16="http://schemas.microsoft.com/office/drawing/2014/main" id="{8462564E-570D-B1BD-33BD-DBAEE8D32CE7}"/>
              </a:ext>
            </a:extLst>
          </p:cNvPr>
          <p:cNvGraphicFramePr/>
          <p:nvPr>
            <p:extLst>
              <p:ext uri="{D42A27DB-BD31-4B8C-83A1-F6EECF244321}">
                <p14:modId xmlns:p14="http://schemas.microsoft.com/office/powerpoint/2010/main" val="516837045"/>
              </p:ext>
            </p:extLst>
          </p:nvPr>
        </p:nvGraphicFramePr>
        <p:xfrm>
          <a:off x="6223456" y="1516199"/>
          <a:ext cx="5144892" cy="4903612"/>
        </p:xfrm>
        <a:graphic>
          <a:graphicData uri="http://schemas.openxmlformats.org/drawingml/2006/chart">
            <c:chart xmlns:c="http://schemas.openxmlformats.org/drawingml/2006/chart" xmlns:r="http://schemas.openxmlformats.org/officeDocument/2006/relationships" r:id="rId5"/>
          </a:graphicData>
        </a:graphic>
      </p:graphicFrame>
      <p:sp>
        <p:nvSpPr>
          <p:cNvPr id="15" name="Arrow: Down 14">
            <a:extLst>
              <a:ext uri="{FF2B5EF4-FFF2-40B4-BE49-F238E27FC236}">
                <a16:creationId xmlns:a16="http://schemas.microsoft.com/office/drawing/2014/main" id="{CD1CA15E-D52B-13C6-E3DB-D0F42062E7D4}"/>
              </a:ext>
              <a:ext uri="{C183D7F6-B498-43B3-948B-1728B52AA6E4}">
                <adec:decorative xmlns:adec="http://schemas.microsoft.com/office/drawing/2017/decorative" val="1"/>
              </a:ext>
            </a:extLst>
          </p:cNvPr>
          <p:cNvSpPr/>
          <p:nvPr/>
        </p:nvSpPr>
        <p:spPr>
          <a:xfrm>
            <a:off x="11381276" y="1982952"/>
            <a:ext cx="86551" cy="136119"/>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951E8504-1D0D-3160-EA7E-0148935D07A6}"/>
              </a:ext>
              <a:ext uri="{C183D7F6-B498-43B3-948B-1728B52AA6E4}">
                <adec:decorative xmlns:adec="http://schemas.microsoft.com/office/drawing/2017/decorative" val="1"/>
              </a:ext>
            </a:extLst>
          </p:cNvPr>
          <p:cNvSpPr/>
          <p:nvPr/>
        </p:nvSpPr>
        <p:spPr>
          <a:xfrm rot="10800000">
            <a:off x="9894419" y="4167410"/>
            <a:ext cx="132627" cy="157405"/>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9797D111-97A9-4330-0061-24194A0DFDE2}"/>
              </a:ext>
              <a:ext uri="{C183D7F6-B498-43B3-948B-1728B52AA6E4}">
                <adec:decorative xmlns:adec="http://schemas.microsoft.com/office/drawing/2017/decorative" val="1"/>
              </a:ext>
            </a:extLst>
          </p:cNvPr>
          <p:cNvSpPr/>
          <p:nvPr/>
        </p:nvSpPr>
        <p:spPr>
          <a:xfrm rot="10800000">
            <a:off x="9402090" y="5283696"/>
            <a:ext cx="132627" cy="157405"/>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Speech Bubble: Rectangle 4">
            <a:extLst>
              <a:ext uri="{FF2B5EF4-FFF2-40B4-BE49-F238E27FC236}">
                <a16:creationId xmlns:a16="http://schemas.microsoft.com/office/drawing/2014/main" id="{C41B8CC1-859A-BCBD-F96D-63D22C1A1A24}"/>
              </a:ext>
              <a:ext uri="{C183D7F6-B498-43B3-948B-1728B52AA6E4}">
                <adec:decorative xmlns:adec="http://schemas.microsoft.com/office/drawing/2017/decorative" val="1"/>
              </a:ext>
            </a:extLst>
          </p:cNvPr>
          <p:cNvSpPr/>
          <p:nvPr/>
        </p:nvSpPr>
        <p:spPr>
          <a:xfrm>
            <a:off x="9796736" y="4532445"/>
            <a:ext cx="1667885" cy="1327442"/>
          </a:xfrm>
          <a:prstGeom prst="wedgeRectCallout">
            <a:avLst>
              <a:gd name="adj1" fmla="val -64615"/>
              <a:gd name="adj2" fmla="val 16960"/>
            </a:avLst>
          </a:prstGeom>
          <a:solidFill>
            <a:schemeClr val="bg1"/>
          </a:solidFill>
          <a:ln>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This figure relates to all respondents whose cost of living has increased. Amongst parents, this figure is </a:t>
            </a:r>
            <a:r>
              <a:rPr lang="en-GB" sz="1200" b="1" dirty="0">
                <a:solidFill>
                  <a:schemeClr val="tx1"/>
                </a:solidFill>
              </a:rPr>
              <a:t>22% </a:t>
            </a:r>
            <a:r>
              <a:rPr lang="en-GB" sz="1100" dirty="0">
                <a:solidFill>
                  <a:schemeClr val="tx1"/>
                </a:solidFill>
              </a:rPr>
              <a:t>(+11pp)</a:t>
            </a:r>
            <a:endParaRPr lang="en-GB" sz="1200" dirty="0">
              <a:solidFill>
                <a:schemeClr val="tx1"/>
              </a:solidFill>
            </a:endParaRPr>
          </a:p>
        </p:txBody>
      </p:sp>
      <p:sp>
        <p:nvSpPr>
          <p:cNvPr id="26" name="TextBox 25">
            <a:extLst>
              <a:ext uri="{FF2B5EF4-FFF2-40B4-BE49-F238E27FC236}">
                <a16:creationId xmlns:a16="http://schemas.microsoft.com/office/drawing/2014/main" id="{6DD09F02-25DB-A2A6-429F-36D107F76BF0}"/>
              </a:ext>
            </a:extLst>
          </p:cNvPr>
          <p:cNvSpPr txBox="1"/>
          <p:nvPr/>
        </p:nvSpPr>
        <p:spPr>
          <a:xfrm>
            <a:off x="11193487" y="1148732"/>
            <a:ext cx="962195" cy="523220"/>
          </a:xfrm>
          <a:prstGeom prst="rect">
            <a:avLst/>
          </a:prstGeom>
          <a:noFill/>
        </p:spPr>
        <p:txBody>
          <a:bodyPr wrap="square" rtlCol="0">
            <a:spAutoFit/>
          </a:bodyPr>
          <a:lstStyle/>
          <a:p>
            <a:pPr algn="ctr"/>
            <a:r>
              <a:rPr lang="en-GB" sz="1400" b="1" dirty="0">
                <a:solidFill>
                  <a:schemeClr val="tx1">
                    <a:lumMod val="65000"/>
                    <a:lumOff val="35000"/>
                  </a:schemeClr>
                </a:solidFill>
              </a:rPr>
              <a:t>GB average</a:t>
            </a:r>
          </a:p>
        </p:txBody>
      </p:sp>
      <p:sp>
        <p:nvSpPr>
          <p:cNvPr id="13" name="TextBox 12">
            <a:extLst>
              <a:ext uri="{FF2B5EF4-FFF2-40B4-BE49-F238E27FC236}">
                <a16:creationId xmlns:a16="http://schemas.microsoft.com/office/drawing/2014/main" id="{205D614C-D59B-6A62-C0AC-C912515D6B87}"/>
              </a:ext>
            </a:extLst>
          </p:cNvPr>
          <p:cNvSpPr txBox="1"/>
          <p:nvPr/>
        </p:nvSpPr>
        <p:spPr>
          <a:xfrm>
            <a:off x="11455714" y="1772322"/>
            <a:ext cx="685816" cy="307777"/>
          </a:xfrm>
          <a:prstGeom prst="rect">
            <a:avLst/>
          </a:prstGeom>
          <a:noFill/>
        </p:spPr>
        <p:txBody>
          <a:bodyPr wrap="square" rtlCol="0">
            <a:spAutoFit/>
          </a:bodyPr>
          <a:lstStyle/>
          <a:p>
            <a:r>
              <a:rPr lang="en-GB" sz="1400" b="1" dirty="0">
                <a:solidFill>
                  <a:schemeClr val="tx1">
                    <a:lumMod val="65000"/>
                    <a:lumOff val="35000"/>
                  </a:schemeClr>
                </a:solidFill>
              </a:rPr>
              <a:t>92%</a:t>
            </a:r>
          </a:p>
        </p:txBody>
      </p:sp>
      <p:sp>
        <p:nvSpPr>
          <p:cNvPr id="16" name="TextBox 15">
            <a:extLst>
              <a:ext uri="{FF2B5EF4-FFF2-40B4-BE49-F238E27FC236}">
                <a16:creationId xmlns:a16="http://schemas.microsoft.com/office/drawing/2014/main" id="{5C4971D6-4001-8DC0-B37F-C71F66D66787}"/>
              </a:ext>
            </a:extLst>
          </p:cNvPr>
          <p:cNvSpPr txBox="1"/>
          <p:nvPr/>
        </p:nvSpPr>
        <p:spPr>
          <a:xfrm>
            <a:off x="11455714" y="2267842"/>
            <a:ext cx="685816" cy="307777"/>
          </a:xfrm>
          <a:prstGeom prst="rect">
            <a:avLst/>
          </a:prstGeom>
          <a:noFill/>
        </p:spPr>
        <p:txBody>
          <a:bodyPr wrap="square" rtlCol="0">
            <a:spAutoFit/>
          </a:bodyPr>
          <a:lstStyle/>
          <a:p>
            <a:r>
              <a:rPr lang="en-GB" sz="1400" b="1" dirty="0">
                <a:solidFill>
                  <a:schemeClr val="tx1">
                    <a:lumMod val="65000"/>
                    <a:lumOff val="35000"/>
                  </a:schemeClr>
                </a:solidFill>
              </a:rPr>
              <a:t>78%</a:t>
            </a:r>
          </a:p>
        </p:txBody>
      </p:sp>
      <p:sp>
        <p:nvSpPr>
          <p:cNvPr id="17" name="TextBox 16">
            <a:extLst>
              <a:ext uri="{FF2B5EF4-FFF2-40B4-BE49-F238E27FC236}">
                <a16:creationId xmlns:a16="http://schemas.microsoft.com/office/drawing/2014/main" id="{1D6600F0-6446-335C-E488-5A9802149465}"/>
              </a:ext>
            </a:extLst>
          </p:cNvPr>
          <p:cNvSpPr txBox="1"/>
          <p:nvPr/>
        </p:nvSpPr>
        <p:spPr>
          <a:xfrm>
            <a:off x="11455714" y="2877909"/>
            <a:ext cx="685816" cy="307777"/>
          </a:xfrm>
          <a:prstGeom prst="rect">
            <a:avLst/>
          </a:prstGeom>
          <a:noFill/>
        </p:spPr>
        <p:txBody>
          <a:bodyPr wrap="square" rtlCol="0">
            <a:spAutoFit/>
          </a:bodyPr>
          <a:lstStyle/>
          <a:p>
            <a:r>
              <a:rPr lang="en-GB" sz="1400" b="1" dirty="0">
                <a:solidFill>
                  <a:schemeClr val="tx1">
                    <a:lumMod val="65000"/>
                    <a:lumOff val="35000"/>
                  </a:schemeClr>
                </a:solidFill>
              </a:rPr>
              <a:t>47%</a:t>
            </a:r>
          </a:p>
        </p:txBody>
      </p:sp>
      <p:sp>
        <p:nvSpPr>
          <p:cNvPr id="21" name="TextBox 20">
            <a:extLst>
              <a:ext uri="{FF2B5EF4-FFF2-40B4-BE49-F238E27FC236}">
                <a16:creationId xmlns:a16="http://schemas.microsoft.com/office/drawing/2014/main" id="{CA49D308-E319-8AED-73C1-C0C9A0BAEF00}"/>
              </a:ext>
            </a:extLst>
          </p:cNvPr>
          <p:cNvSpPr txBox="1"/>
          <p:nvPr/>
        </p:nvSpPr>
        <p:spPr>
          <a:xfrm>
            <a:off x="11455714" y="4012583"/>
            <a:ext cx="685816" cy="307777"/>
          </a:xfrm>
          <a:prstGeom prst="rect">
            <a:avLst/>
          </a:prstGeom>
          <a:noFill/>
        </p:spPr>
        <p:txBody>
          <a:bodyPr wrap="square" rtlCol="0">
            <a:spAutoFit/>
          </a:bodyPr>
          <a:lstStyle/>
          <a:p>
            <a:r>
              <a:rPr lang="en-GB" sz="1400" b="1" dirty="0">
                <a:solidFill>
                  <a:schemeClr val="tx1">
                    <a:lumMod val="65000"/>
                    <a:lumOff val="35000"/>
                  </a:schemeClr>
                </a:solidFill>
              </a:rPr>
              <a:t>19%</a:t>
            </a:r>
          </a:p>
        </p:txBody>
      </p:sp>
      <p:sp>
        <p:nvSpPr>
          <p:cNvPr id="22" name="TextBox 21">
            <a:extLst>
              <a:ext uri="{FF2B5EF4-FFF2-40B4-BE49-F238E27FC236}">
                <a16:creationId xmlns:a16="http://schemas.microsoft.com/office/drawing/2014/main" id="{E9A62618-2CBB-5E27-25E5-906A6B9CC5BA}"/>
              </a:ext>
            </a:extLst>
          </p:cNvPr>
          <p:cNvSpPr txBox="1"/>
          <p:nvPr/>
        </p:nvSpPr>
        <p:spPr>
          <a:xfrm>
            <a:off x="11455714" y="4539404"/>
            <a:ext cx="685816" cy="307777"/>
          </a:xfrm>
          <a:prstGeom prst="rect">
            <a:avLst/>
          </a:prstGeom>
          <a:noFill/>
        </p:spPr>
        <p:txBody>
          <a:bodyPr wrap="square" rtlCol="0">
            <a:spAutoFit/>
          </a:bodyPr>
          <a:lstStyle/>
          <a:p>
            <a:r>
              <a:rPr lang="en-GB" sz="1400" b="1" dirty="0">
                <a:solidFill>
                  <a:schemeClr val="tx1">
                    <a:lumMod val="65000"/>
                    <a:lumOff val="35000"/>
                  </a:schemeClr>
                </a:solidFill>
              </a:rPr>
              <a:t>14%</a:t>
            </a:r>
          </a:p>
        </p:txBody>
      </p:sp>
      <p:sp>
        <p:nvSpPr>
          <p:cNvPr id="24" name="TextBox 23">
            <a:extLst>
              <a:ext uri="{FF2B5EF4-FFF2-40B4-BE49-F238E27FC236}">
                <a16:creationId xmlns:a16="http://schemas.microsoft.com/office/drawing/2014/main" id="{42560C45-560E-6DD3-F113-818F000AD8AF}"/>
              </a:ext>
            </a:extLst>
          </p:cNvPr>
          <p:cNvSpPr txBox="1"/>
          <p:nvPr/>
        </p:nvSpPr>
        <p:spPr>
          <a:xfrm>
            <a:off x="11455714" y="5146946"/>
            <a:ext cx="685816" cy="307777"/>
          </a:xfrm>
          <a:prstGeom prst="rect">
            <a:avLst/>
          </a:prstGeom>
          <a:noFill/>
        </p:spPr>
        <p:txBody>
          <a:bodyPr wrap="square" rtlCol="0">
            <a:spAutoFit/>
          </a:bodyPr>
          <a:lstStyle/>
          <a:p>
            <a:r>
              <a:rPr lang="en-GB" sz="1400" b="1" dirty="0">
                <a:solidFill>
                  <a:schemeClr val="tx1">
                    <a:lumMod val="65000"/>
                    <a:lumOff val="35000"/>
                  </a:schemeClr>
                </a:solidFill>
              </a:rPr>
              <a:t>7%</a:t>
            </a:r>
          </a:p>
        </p:txBody>
      </p:sp>
      <p:sp>
        <p:nvSpPr>
          <p:cNvPr id="25" name="TextBox 24">
            <a:extLst>
              <a:ext uri="{FF2B5EF4-FFF2-40B4-BE49-F238E27FC236}">
                <a16:creationId xmlns:a16="http://schemas.microsoft.com/office/drawing/2014/main" id="{B3235F01-BA2A-CC23-107A-85EE82198DC6}"/>
              </a:ext>
            </a:extLst>
          </p:cNvPr>
          <p:cNvSpPr txBox="1"/>
          <p:nvPr/>
        </p:nvSpPr>
        <p:spPr>
          <a:xfrm>
            <a:off x="11455714" y="5681712"/>
            <a:ext cx="685816" cy="307777"/>
          </a:xfrm>
          <a:prstGeom prst="rect">
            <a:avLst/>
          </a:prstGeom>
          <a:noFill/>
        </p:spPr>
        <p:txBody>
          <a:bodyPr wrap="square" rtlCol="0">
            <a:spAutoFit/>
          </a:bodyPr>
          <a:lstStyle/>
          <a:p>
            <a:r>
              <a:rPr lang="en-GB" sz="1400" b="1" dirty="0">
                <a:solidFill>
                  <a:schemeClr val="tx1">
                    <a:lumMod val="65000"/>
                    <a:lumOff val="35000"/>
                  </a:schemeClr>
                </a:solidFill>
              </a:rPr>
              <a:t>7%</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86324"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CL5. Has your cost of living changed compared to one month ago? CL6. Over the last month, in which ways has your cost of living increased? Base: S9, 1560, S10, 1546, S11, 1460 (All respondents); S9, 945; S10, 964, S11; 860 (All whose cost of living has increased).</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ONS data, based on national fieldwork </a:t>
            </a:r>
            <a:r>
              <a:rPr lang="en-GB" sz="1000" dirty="0">
                <a:solidFill>
                  <a:srgbClr val="FFFFFF">
                    <a:lumMod val="50000"/>
                  </a:srgbClr>
                </a:solidFill>
                <a:latin typeface="Arial"/>
                <a:cs typeface="Arial" panose="020B0604020202020204" pitchFamily="34" charset="0"/>
              </a:rPr>
              <a:t>31</a:t>
            </a:r>
            <a:r>
              <a:rPr lang="en-GB" sz="1000" baseline="30000" dirty="0">
                <a:solidFill>
                  <a:srgbClr val="FFFFFF">
                    <a:lumMod val="50000"/>
                  </a:srgbClr>
                </a:solidFill>
                <a:latin typeface="Arial"/>
                <a:cs typeface="Arial" panose="020B0604020202020204" pitchFamily="34" charset="0"/>
              </a:rPr>
              <a:t>st</a:t>
            </a:r>
            <a:r>
              <a:rPr lang="en-GB" sz="1000" dirty="0">
                <a:solidFill>
                  <a:srgbClr val="FFFFFF">
                    <a:lumMod val="50000"/>
                  </a:srgbClr>
                </a:solidFill>
                <a:latin typeface="Arial"/>
                <a:cs typeface="Arial" panose="020B0604020202020204" pitchFamily="34" charset="0"/>
              </a:rPr>
              <a:t> January – 11</a:t>
            </a:r>
            <a:r>
              <a:rPr lang="en-GB" sz="1000" baseline="30000" dirty="0">
                <a:solidFill>
                  <a:srgbClr val="FFFFFF">
                    <a:lumMod val="50000"/>
                  </a:srgbClr>
                </a:solidFill>
                <a:latin typeface="Arial"/>
                <a:cs typeface="Arial" panose="020B0604020202020204" pitchFamily="34" charset="0"/>
              </a:rPr>
              <a:t>th</a:t>
            </a:r>
            <a:r>
              <a:rPr lang="en-GB" sz="1000" dirty="0">
                <a:solidFill>
                  <a:srgbClr val="FFFFFF">
                    <a:lumMod val="50000"/>
                  </a:srgbClr>
                </a:solidFill>
                <a:latin typeface="Arial"/>
                <a:cs typeface="Arial" panose="020B0604020202020204" pitchFamily="34" charset="0"/>
              </a:rPr>
              <a:t> February 2024</a:t>
            </a:r>
            <a:r>
              <a:rPr kumimoji="0" lang="en-GB" sz="1000" b="0" i="0" u="none" strike="noStrike" kern="1200" cap="none" spc="0" normalizeH="0" baseline="0" noProof="0" dirty="0">
                <a:ln>
                  <a:noFill/>
                </a:ln>
                <a:solidFill>
                  <a:srgbClr val="FFFFFF">
                    <a:lumMod val="50000"/>
                  </a:srgbClr>
                </a:solidFill>
                <a:effectLst/>
                <a:highlight>
                  <a:srgbClr val="FFFF00"/>
                </a:highlight>
                <a:uLnTx/>
                <a:uFillTx/>
                <a:latin typeface="Arial"/>
                <a:ea typeface="+mn-ea"/>
                <a:cs typeface="Arial" panose="020B0604020202020204" pitchFamily="34" charset="0"/>
              </a:rPr>
              <a:t>	</a:t>
            </a:r>
          </a:p>
        </p:txBody>
      </p:sp>
      <p:sp>
        <p:nvSpPr>
          <p:cNvPr id="23" name="Slide Number Placeholder 4">
            <a:extLst>
              <a:ext uri="{FF2B5EF4-FFF2-40B4-BE49-F238E27FC236}">
                <a16:creationId xmlns:a16="http://schemas.microsoft.com/office/drawing/2014/main" id="{B39F52C8-59A9-4195-9E76-ECCA3A70708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5426644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D5131-14B3-EB44-2C66-2D5DA723495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98C4AB-E409-00E9-656E-1726215732A7}"/>
              </a:ext>
            </a:extLst>
          </p:cNvPr>
          <p:cNvSpPr>
            <a:spLocks noGrp="1"/>
          </p:cNvSpPr>
          <p:nvPr>
            <p:ph type="title"/>
          </p:nvPr>
        </p:nvSpPr>
        <p:spPr>
          <a:xfrm>
            <a:off x="287548" y="142126"/>
            <a:ext cx="11369736" cy="747897"/>
          </a:xfrm>
          <a:noFill/>
        </p:spPr>
        <p:txBody>
          <a:bodyPr vert="horz" wrap="square" lIns="0" tIns="0" rIns="0" bIns="0" rtlCol="0" anchor="ctr">
            <a:spAutoFit/>
          </a:bodyPr>
          <a:lstStyle/>
          <a:p>
            <a:pPr>
              <a:defRPr/>
            </a:pPr>
            <a:r>
              <a:rPr lang="en-GB" sz="1800" b="1" dirty="0">
                <a:solidFill>
                  <a:srgbClr val="5C5B5A"/>
                </a:solidFill>
                <a:latin typeface="Arial"/>
              </a:rPr>
              <a:t>The </a:t>
            </a:r>
            <a:r>
              <a:rPr lang="en-GB" sz="1800" b="1" dirty="0">
                <a:solidFill>
                  <a:srgbClr val="009690"/>
                </a:solidFill>
                <a:latin typeface="Arial"/>
              </a:rPr>
              <a:t>proportion of respondents saying their cost of living has increased </a:t>
            </a:r>
            <a:r>
              <a:rPr lang="en-GB" sz="1800" b="1" dirty="0">
                <a:solidFill>
                  <a:srgbClr val="5C5B5A"/>
                </a:solidFill>
                <a:latin typeface="Arial"/>
              </a:rPr>
              <a:t>has fallen since September 2022. But Greater Manchester respondents are still more likely than the Great Britain average to feel their cost of living continues to rise</a:t>
            </a:r>
            <a:endParaRPr lang="en-US" sz="1800" b="1" dirty="0">
              <a:solidFill>
                <a:srgbClr val="5C5B5A"/>
              </a:solidFill>
              <a:latin typeface="Arial"/>
            </a:endParaRPr>
          </a:p>
        </p:txBody>
      </p:sp>
      <p:sp>
        <p:nvSpPr>
          <p:cNvPr id="16" name="TextBox 15">
            <a:extLst>
              <a:ext uri="{FF2B5EF4-FFF2-40B4-BE49-F238E27FC236}">
                <a16:creationId xmlns:a16="http://schemas.microsoft.com/office/drawing/2014/main" id="{0B584579-5088-9EBB-FED8-9C505F67C8DC}"/>
              </a:ext>
              <a:ext uri="{C183D7F6-B498-43B3-948B-1728B52AA6E4}">
                <adec:decorative xmlns:adec="http://schemas.microsoft.com/office/drawing/2017/decorative" val="0"/>
              </a:ext>
            </a:extLst>
          </p:cNvPr>
          <p:cNvSpPr txBox="1"/>
          <p:nvPr/>
        </p:nvSpPr>
        <p:spPr>
          <a:xfrm>
            <a:off x="1186945" y="1470234"/>
            <a:ext cx="9818109"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Over the last month, has your cost of living increased?</a:t>
            </a:r>
          </a:p>
        </p:txBody>
      </p:sp>
      <p:graphicFrame>
        <p:nvGraphicFramePr>
          <p:cNvPr id="23" name="Chart 22" descr="Line chart showing that 59% say their cost of living has increased in GM, compared to 46% in GB. This has fallen over time. ">
            <a:extLst>
              <a:ext uri="{FF2B5EF4-FFF2-40B4-BE49-F238E27FC236}">
                <a16:creationId xmlns:a16="http://schemas.microsoft.com/office/drawing/2014/main" id="{59759F84-68DD-1599-B01E-99E5ECD24F1F}"/>
              </a:ext>
            </a:extLst>
          </p:cNvPr>
          <p:cNvGraphicFramePr/>
          <p:nvPr>
            <p:extLst>
              <p:ext uri="{D42A27DB-BD31-4B8C-83A1-F6EECF244321}">
                <p14:modId xmlns:p14="http://schemas.microsoft.com/office/powerpoint/2010/main" val="4063001366"/>
              </p:ext>
            </p:extLst>
          </p:nvPr>
        </p:nvGraphicFramePr>
        <p:xfrm>
          <a:off x="459473" y="1984839"/>
          <a:ext cx="11273054" cy="4111741"/>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58673C8B-26A1-A0DA-981C-D83DF051540E}"/>
              </a:ext>
            </a:extLst>
          </p:cNvPr>
          <p:cNvSpPr txBox="1">
            <a:spLocks/>
          </p:cNvSpPr>
          <p:nvPr/>
        </p:nvSpPr>
        <p:spPr>
          <a:xfrm>
            <a:off x="372281" y="6350623"/>
            <a:ext cx="11200271"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CL5. Over the last month, has your cost of living changed? Unweighted base: Survey 5, 1470; Survey 6, 1767; Survey 7, 1488; Survey 8, 1612; Survey 9, 1560; Survey 10, 1546; Survey 11, 1460 (All respondents)</a:t>
            </a:r>
          </a:p>
        </p:txBody>
      </p:sp>
      <p:sp>
        <p:nvSpPr>
          <p:cNvPr id="21" name="Slide Number Placeholder 4">
            <a:extLst>
              <a:ext uri="{FF2B5EF4-FFF2-40B4-BE49-F238E27FC236}">
                <a16:creationId xmlns:a16="http://schemas.microsoft.com/office/drawing/2014/main" id="{58496005-4D53-9598-65B0-DA524175D19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896044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chorCtr="0">
            <a:normAutofit fontScale="90000"/>
          </a:bodyPr>
          <a:lstStyle/>
          <a:p>
            <a:r>
              <a:rPr lang="en-GB" sz="4400" b="1">
                <a:latin typeface="Arial" panose="020B0604020202020204" pitchFamily="34" charset="0"/>
                <a:cs typeface="Arial" panose="020B0604020202020204" pitchFamily="34" charset="0"/>
              </a:rPr>
              <a:t>Health and wellbeing</a:t>
            </a:r>
          </a:p>
        </p:txBody>
      </p:sp>
      <p:graphicFrame>
        <p:nvGraphicFramePr>
          <p:cNvPr id="2" name="Table 5">
            <a:extLst>
              <a:ext uri="{FF2B5EF4-FFF2-40B4-BE49-F238E27FC236}">
                <a16:creationId xmlns:a16="http://schemas.microsoft.com/office/drawing/2014/main" id="{36FAC488-3597-8F01-2E89-E627B012B9D6}"/>
              </a:ext>
            </a:extLst>
          </p:cNvPr>
          <p:cNvGraphicFramePr>
            <a:graphicFrameLocks noGrp="1"/>
          </p:cNvGraphicFramePr>
          <p:nvPr>
            <p:extLst>
              <p:ext uri="{D42A27DB-BD31-4B8C-83A1-F6EECF244321}">
                <p14:modId xmlns:p14="http://schemas.microsoft.com/office/powerpoint/2010/main" val="2735113488"/>
              </p:ext>
            </p:extLst>
          </p:nvPr>
        </p:nvGraphicFramePr>
        <p:xfrm>
          <a:off x="590400" y="3718800"/>
          <a:ext cx="4922631" cy="864000"/>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131448">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8</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Health and wellbeing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9</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a:cs typeface="Arial"/>
                        </a:rPr>
                        <a:t>Health and wellbeing detailed findings </a:t>
                      </a:r>
                      <a:endParaRPr lang="en-GB" sz="1400" b="1">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u="sng">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10-</a:t>
                      </a:r>
                      <a:r>
                        <a:rPr lang="en-GB" sz="1400" b="1" u="sng">
                          <a:solidFill>
                            <a:schemeClr val="bg1"/>
                          </a:solidFill>
                          <a:latin typeface="Arial"/>
                          <a:cs typeface="Arial"/>
                        </a:rPr>
                        <a:t>20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329795"/>
                  </a:ext>
                </a:extLst>
              </a:tr>
            </a:tbl>
          </a:graphicData>
        </a:graphic>
      </p:graphicFrame>
    </p:spTree>
    <p:custDataLst>
      <p:tags r:id="rId1"/>
    </p:custDataLst>
    <p:extLst>
      <p:ext uri="{BB962C8B-B14F-4D97-AF65-F5344CB8AC3E}">
        <p14:creationId xmlns:p14="http://schemas.microsoft.com/office/powerpoint/2010/main" val="5879746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263457" cy="792832"/>
          </a:xfrm>
        </p:spPr>
        <p:txBody>
          <a:bodyPr>
            <a:noAutofit/>
          </a:bodyPr>
          <a:lstStyle/>
          <a:p>
            <a:r>
              <a:rPr lang="en-GB" sz="1800" b="1" dirty="0">
                <a:solidFill>
                  <a:srgbClr val="5C5B5A"/>
                </a:solidFill>
                <a:latin typeface="Arial"/>
                <a:ea typeface="+mn-ea"/>
                <a:cs typeface="+mn-cs"/>
              </a:rPr>
              <a:t>Greater Manchester respondents continue to be considerably less likely than the GB average to be able to </a:t>
            </a:r>
            <a:r>
              <a:rPr lang="en-GB" sz="1800" b="1" dirty="0">
                <a:solidFill>
                  <a:srgbClr val="009690"/>
                </a:solidFill>
                <a:latin typeface="Arial"/>
                <a:ea typeface="+mn-ea"/>
                <a:cs typeface="+mn-cs"/>
              </a:rPr>
              <a:t>afford an unexpected expense of £850</a:t>
            </a:r>
            <a:r>
              <a:rPr lang="en-GB" sz="1800" b="1" dirty="0">
                <a:solidFill>
                  <a:srgbClr val="5C5B5A"/>
                </a:solidFill>
                <a:latin typeface="Arial"/>
                <a:ea typeface="+mn-ea"/>
                <a:cs typeface="+mn-cs"/>
              </a:rPr>
              <a:t>. This ability has remained largely stable since July 2023, at around half of local respondents</a:t>
            </a:r>
          </a:p>
        </p:txBody>
      </p:sp>
      <p:sp>
        <p:nvSpPr>
          <p:cNvPr id="9" name="TextBox 8">
            <a:extLst>
              <a:ext uri="{FF2B5EF4-FFF2-40B4-BE49-F238E27FC236}">
                <a16:creationId xmlns:a16="http://schemas.microsoft.com/office/drawing/2014/main" id="{D162CFAD-214C-7786-E26A-2A9EEA5860ED}"/>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Can you afford an unexpected but necessary expense of £850?</a:t>
            </a:r>
          </a:p>
        </p:txBody>
      </p:sp>
      <p:graphicFrame>
        <p:nvGraphicFramePr>
          <p:cNvPr id="12" name="Chart 11" descr="Stacked bar chart showing proportion of respondents who think they can afford an unexpected, but necessary, expense of £850. 52% of Greater Manchester residents say they would be able to afford this in Feb 24, compared to 59% of the GB average.">
            <a:extLst>
              <a:ext uri="{FF2B5EF4-FFF2-40B4-BE49-F238E27FC236}">
                <a16:creationId xmlns:a16="http://schemas.microsoft.com/office/drawing/2014/main" id="{1F3A1370-9CA5-E423-D409-F450E64402BB}"/>
              </a:ext>
            </a:extLst>
          </p:cNvPr>
          <p:cNvGraphicFramePr/>
          <p:nvPr>
            <p:extLst>
              <p:ext uri="{D42A27DB-BD31-4B8C-83A1-F6EECF244321}">
                <p14:modId xmlns:p14="http://schemas.microsoft.com/office/powerpoint/2010/main" val="2967893944"/>
              </p:ext>
            </p:extLst>
          </p:nvPr>
        </p:nvGraphicFramePr>
        <p:xfrm>
          <a:off x="575408" y="1917606"/>
          <a:ext cx="11041186" cy="4437972"/>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6DF25471-F080-95AB-8900-5C499D25B261}"/>
              </a:ext>
              <a:ext uri="{C183D7F6-B498-43B3-948B-1728B52AA6E4}">
                <adec:decorative xmlns:adec="http://schemas.microsoft.com/office/drawing/2017/decorative" val="1"/>
              </a:ext>
            </a:extLst>
          </p:cNvPr>
          <p:cNvGrpSpPr/>
          <p:nvPr/>
        </p:nvGrpSpPr>
        <p:grpSpPr>
          <a:xfrm>
            <a:off x="575408" y="5999738"/>
            <a:ext cx="3927011" cy="276999"/>
            <a:chOff x="575408" y="5999738"/>
            <a:chExt cx="3927011" cy="276999"/>
          </a:xfrm>
        </p:grpSpPr>
        <p:sp>
          <p:nvSpPr>
            <p:cNvPr id="6" name="Arrow: Down 5">
              <a:extLst>
                <a:ext uri="{FF2B5EF4-FFF2-40B4-BE49-F238E27FC236}">
                  <a16:creationId xmlns:a16="http://schemas.microsoft.com/office/drawing/2014/main" id="{CC9047B6-6920-1C2F-6F0B-6BD4EDDC41E2}"/>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47272D9-48AC-88CD-5521-D540F8924252}"/>
                </a:ext>
              </a:extLst>
            </p:cNvPr>
            <p:cNvGrpSpPr/>
            <p:nvPr/>
          </p:nvGrpSpPr>
          <p:grpSpPr>
            <a:xfrm>
              <a:off x="575408" y="5999738"/>
              <a:ext cx="3927011" cy="276999"/>
              <a:chOff x="520117" y="5798698"/>
              <a:chExt cx="3927011" cy="276999"/>
            </a:xfrm>
          </p:grpSpPr>
          <p:sp>
            <p:nvSpPr>
              <p:cNvPr id="13" name="Arrow: Down 12">
                <a:extLst>
                  <a:ext uri="{FF2B5EF4-FFF2-40B4-BE49-F238E27FC236}">
                    <a16:creationId xmlns:a16="http://schemas.microsoft.com/office/drawing/2014/main" id="{3D4BFD4C-0D90-F59D-F223-74A0A006EF9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68E81484-024E-A3AA-302B-03DF196811AD}"/>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GB Benchmark</a:t>
                </a:r>
              </a:p>
            </p:txBody>
          </p:sp>
        </p:grpSp>
      </p:grpSp>
      <p:sp>
        <p:nvSpPr>
          <p:cNvPr id="17" name="Arrow: Down 16">
            <a:extLst>
              <a:ext uri="{FF2B5EF4-FFF2-40B4-BE49-F238E27FC236}">
                <a16:creationId xmlns:a16="http://schemas.microsoft.com/office/drawing/2014/main" id="{B8A42F9A-7777-8A94-DFE4-CD672ED914EA}"/>
              </a:ext>
              <a:ext uri="{C183D7F6-B498-43B3-948B-1728B52AA6E4}">
                <adec:decorative xmlns:adec="http://schemas.microsoft.com/office/drawing/2017/decorative" val="1"/>
              </a:ext>
            </a:extLst>
          </p:cNvPr>
          <p:cNvSpPr/>
          <p:nvPr/>
        </p:nvSpPr>
        <p:spPr>
          <a:xfrm>
            <a:off x="9578894" y="30137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836876B3-A6B3-AF26-E280-B8668D37D2F9}"/>
              </a:ext>
              <a:ext uri="{C183D7F6-B498-43B3-948B-1728B52AA6E4}">
                <adec:decorative xmlns:adec="http://schemas.microsoft.com/office/drawing/2017/decorative" val="1"/>
              </a:ext>
            </a:extLst>
          </p:cNvPr>
          <p:cNvSpPr/>
          <p:nvPr/>
        </p:nvSpPr>
        <p:spPr>
          <a:xfrm rot="10800000">
            <a:off x="9578894" y="448088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3EBCA5D2-3FF3-4148-664E-A0AF13E35D94}"/>
              </a:ext>
              <a:ext uri="{C183D7F6-B498-43B3-948B-1728B52AA6E4}">
                <adec:decorative xmlns:adec="http://schemas.microsoft.com/office/drawing/2017/decorative" val="1"/>
              </a:ext>
            </a:extLst>
          </p:cNvPr>
          <p:cNvCxnSpPr/>
          <p:nvPr/>
        </p:nvCxnSpPr>
        <p:spPr>
          <a:xfrm>
            <a:off x="10161074" y="1917606"/>
            <a:ext cx="0" cy="3728282"/>
          </a:xfrm>
          <a:prstGeom prst="line">
            <a:avLst/>
          </a:prstGeom>
          <a:ln>
            <a:solidFill>
              <a:srgbClr val="5C5B5A"/>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CL2. Could your household afford to pay an unexpected, but necessary, expense of £850? Unweighted base: Survey 3, 1677; Survey 4, 1636 Survey 5, 1470; Survey 6, 1767; Survey 7, 1488; Survey 8, 1612; Survey 9, 1560, Survey 10, 1546, Survey 11, 1460 (All respondents).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ONS data, based on national fieldwork 31</a:t>
            </a:r>
            <a:r>
              <a:rPr kumimoji="0" lang="en-GB" sz="1000" b="0" i="0" u="none" strike="noStrike" kern="1200" cap="none" spc="0" normalizeH="0" baseline="30000" noProof="0" dirty="0">
                <a:ln>
                  <a:noFill/>
                </a:ln>
                <a:solidFill>
                  <a:srgbClr val="FFFFFF">
                    <a:lumMod val="50000"/>
                  </a:srgbClr>
                </a:solidFill>
                <a:effectLst/>
                <a:uLnTx/>
                <a:uFillTx/>
                <a:latin typeface="Arial"/>
                <a:ea typeface="+mn-ea"/>
                <a:cs typeface="Arial" panose="020B0604020202020204" pitchFamily="34" charset="0"/>
              </a:rPr>
              <a:t>st</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January – 11</a:t>
            </a:r>
            <a:r>
              <a:rPr kumimoji="0" lang="en-GB" sz="1000" b="0" i="0" u="none" strike="noStrike" kern="1200" cap="none" spc="0" normalizeH="0" baseline="30000" noProof="0" dirty="0">
                <a:ln>
                  <a:noFill/>
                </a:ln>
                <a:solidFill>
                  <a:srgbClr val="FFFFFF">
                    <a:lumMod val="50000"/>
                  </a:srgbClr>
                </a:solidFill>
                <a:effectLst/>
                <a:uLnTx/>
                <a:uFillTx/>
                <a:latin typeface="Arial"/>
                <a:ea typeface="+mn-ea"/>
                <a:cs typeface="Arial" panose="020B0604020202020204" pitchFamily="34" charset="0"/>
              </a:rPr>
              <a:t>th</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February 2024.</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843117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42F50-4818-3B72-3301-80D6191E6502}"/>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1C3A07E4-12D1-321A-C2DA-4CA44146B4AE}"/>
              </a:ext>
            </a:extLst>
          </p:cNvPr>
          <p:cNvSpPr txBox="1">
            <a:spLocks noGrp="1"/>
          </p:cNvSpPr>
          <p:nvPr>
            <p:ph type="title" idx="4294967295"/>
          </p:nvPr>
        </p:nvSpPr>
        <p:spPr>
          <a:xfrm>
            <a:off x="357094" y="204403"/>
            <a:ext cx="11443020" cy="738664"/>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9 in 10 respondents are </a:t>
            </a:r>
            <a:r>
              <a:rPr kumimoji="0" lang="en-GB" sz="1800" b="1" i="0" u="none" strike="noStrike" kern="1200" cap="none" spc="0" normalizeH="0" baseline="0" noProof="0" dirty="0">
                <a:ln>
                  <a:noFill/>
                </a:ln>
                <a:solidFill>
                  <a:srgbClr val="009690"/>
                </a:solidFill>
                <a:effectLst/>
                <a:uLnTx/>
                <a:uFillTx/>
                <a:latin typeface="Arial"/>
                <a:ea typeface="+mn-ea"/>
                <a:cs typeface="+mn-cs"/>
              </a:rPr>
              <a:t>taking action to save money </a:t>
            </a:r>
            <a:r>
              <a:rPr kumimoji="0" lang="en-GB" sz="1800" b="1" i="0" u="none" strike="noStrike" kern="1200" cap="none" spc="0" normalizeH="0" baseline="0" noProof="0" dirty="0">
                <a:ln>
                  <a:noFill/>
                </a:ln>
                <a:solidFill>
                  <a:srgbClr val="5C5B5A"/>
                </a:solidFill>
                <a:effectLst/>
                <a:uLnTx/>
                <a:uFillTx/>
                <a:latin typeface="Arial"/>
                <a:ea typeface="+mn-ea"/>
                <a:cs typeface="+mn-cs"/>
              </a:rPr>
              <a:t>as a result of cost of living increases. This has remained stable across waves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5C5B5A"/>
              </a:solidFill>
              <a:effectLst/>
              <a:uLnTx/>
              <a:uFillTx/>
              <a:latin typeface="Arial"/>
              <a:ea typeface="+mn-ea"/>
              <a:cs typeface="+mn-cs"/>
            </a:endParaRPr>
          </a:p>
        </p:txBody>
      </p:sp>
      <p:sp>
        <p:nvSpPr>
          <p:cNvPr id="9" name="Rectangle: Rounded Corners 8">
            <a:extLst>
              <a:ext uri="{FF2B5EF4-FFF2-40B4-BE49-F238E27FC236}">
                <a16:creationId xmlns:a16="http://schemas.microsoft.com/office/drawing/2014/main" id="{47F5FE53-CAC4-25E0-F3AC-9DF2F1E4E31F}"/>
              </a:ext>
              <a:ext uri="{C183D7F6-B498-43B3-948B-1728B52AA6E4}">
                <adec:decorative xmlns:adec="http://schemas.microsoft.com/office/drawing/2017/decorative" val="1"/>
              </a:ext>
            </a:extLst>
          </p:cNvPr>
          <p:cNvSpPr/>
          <p:nvPr/>
        </p:nvSpPr>
        <p:spPr>
          <a:xfrm>
            <a:off x="64505" y="1587765"/>
            <a:ext cx="2567708" cy="840393"/>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chemeClr val="accent1">
                    <a:lumMod val="50000"/>
                  </a:schemeClr>
                </a:solidFill>
              </a:rPr>
              <a:t>Cutting back on non-essential journeys in my vehicle* </a:t>
            </a:r>
            <a:endParaRPr lang="en-US" sz="1400" b="1" dirty="0">
              <a:solidFill>
                <a:schemeClr val="accent1">
                  <a:lumMod val="50000"/>
                </a:schemeClr>
              </a:solidFill>
            </a:endParaRPr>
          </a:p>
        </p:txBody>
      </p:sp>
      <p:sp>
        <p:nvSpPr>
          <p:cNvPr id="7" name="Rectangle: Rounded Corners 6">
            <a:extLst>
              <a:ext uri="{FF2B5EF4-FFF2-40B4-BE49-F238E27FC236}">
                <a16:creationId xmlns:a16="http://schemas.microsoft.com/office/drawing/2014/main" id="{062247A9-A6EA-7EE6-2AF7-C88C3E4A9D64}"/>
              </a:ext>
              <a:ext uri="{C183D7F6-B498-43B3-948B-1728B52AA6E4}">
                <adec:decorative xmlns:adec="http://schemas.microsoft.com/office/drawing/2017/decorative" val="1"/>
              </a:ext>
            </a:extLst>
          </p:cNvPr>
          <p:cNvSpPr/>
          <p:nvPr/>
        </p:nvSpPr>
        <p:spPr>
          <a:xfrm>
            <a:off x="102682" y="2460334"/>
            <a:ext cx="2669308" cy="547422"/>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chemeClr val="accent1">
                    <a:lumMod val="75000"/>
                  </a:schemeClr>
                </a:solidFill>
              </a:rPr>
              <a:t>Walking more to save money </a:t>
            </a:r>
            <a:endParaRPr lang="en-US" sz="1400" b="1" dirty="0">
              <a:solidFill>
                <a:schemeClr val="accent1">
                  <a:lumMod val="75000"/>
                </a:schemeClr>
              </a:solidFill>
            </a:endParaRPr>
          </a:p>
        </p:txBody>
      </p:sp>
      <p:sp>
        <p:nvSpPr>
          <p:cNvPr id="6" name="Rectangle: Rounded Corners 5">
            <a:extLst>
              <a:ext uri="{FF2B5EF4-FFF2-40B4-BE49-F238E27FC236}">
                <a16:creationId xmlns:a16="http://schemas.microsoft.com/office/drawing/2014/main" id="{BE2256FD-FE3E-258F-823F-DF74B5B027F8}"/>
              </a:ext>
              <a:ext uri="{C183D7F6-B498-43B3-948B-1728B52AA6E4}">
                <adec:decorative xmlns:adec="http://schemas.microsoft.com/office/drawing/2017/decorative" val="1"/>
              </a:ext>
            </a:extLst>
          </p:cNvPr>
          <p:cNvSpPr/>
          <p:nvPr/>
        </p:nvSpPr>
        <p:spPr>
          <a:xfrm>
            <a:off x="64505" y="3086653"/>
            <a:ext cx="2567709" cy="799314"/>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chemeClr val="accent5">
                    <a:lumMod val="75000"/>
                  </a:schemeClr>
                </a:solidFill>
              </a:rPr>
              <a:t>Cutting back on non-essential journeys on public transport </a:t>
            </a:r>
            <a:endParaRPr lang="en-US" sz="1400" b="1" dirty="0">
              <a:solidFill>
                <a:schemeClr val="accent5">
                  <a:lumMod val="75000"/>
                </a:schemeClr>
              </a:solidFill>
            </a:endParaRPr>
          </a:p>
        </p:txBody>
      </p:sp>
      <p:sp>
        <p:nvSpPr>
          <p:cNvPr id="2" name="Rectangle: Rounded Corners 1">
            <a:extLst>
              <a:ext uri="{FF2B5EF4-FFF2-40B4-BE49-F238E27FC236}">
                <a16:creationId xmlns:a16="http://schemas.microsoft.com/office/drawing/2014/main" id="{76AB74D2-527C-49EE-3B4A-B7BE6C282A68}"/>
              </a:ext>
              <a:ext uri="{C183D7F6-B498-43B3-948B-1728B52AA6E4}">
                <adec:decorative xmlns:adec="http://schemas.microsoft.com/office/drawing/2017/decorative" val="1"/>
              </a:ext>
            </a:extLst>
          </p:cNvPr>
          <p:cNvSpPr/>
          <p:nvPr/>
        </p:nvSpPr>
        <p:spPr>
          <a:xfrm>
            <a:off x="235691" y="4612336"/>
            <a:ext cx="2301691" cy="517270"/>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chemeClr val="accent5"/>
                </a:solidFill>
              </a:rPr>
              <a:t>Cycling more to save money</a:t>
            </a:r>
            <a:endParaRPr lang="en-US" sz="1400" b="1" dirty="0">
              <a:solidFill>
                <a:schemeClr val="accent5"/>
              </a:solidFill>
            </a:endParaRPr>
          </a:p>
        </p:txBody>
      </p:sp>
      <p:graphicFrame>
        <p:nvGraphicFramePr>
          <p:cNvPr id="3" name="Chart 2" descr="Line chart showing different actions taken due to the cost of living with respect to travel. 36% are cutting back on non-essential journeys in their vehicle, compared to 30% GB average. 30% are walking more to save money.">
            <a:extLst>
              <a:ext uri="{FF2B5EF4-FFF2-40B4-BE49-F238E27FC236}">
                <a16:creationId xmlns:a16="http://schemas.microsoft.com/office/drawing/2014/main" id="{459342E0-238E-F359-4E96-4A9FEBFFF7E3}"/>
              </a:ext>
            </a:extLst>
          </p:cNvPr>
          <p:cNvGraphicFramePr/>
          <p:nvPr/>
        </p:nvGraphicFramePr>
        <p:xfrm>
          <a:off x="1866924" y="1611003"/>
          <a:ext cx="10119711" cy="4498395"/>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4">
            <a:extLst>
              <a:ext uri="{FF2B5EF4-FFF2-40B4-BE49-F238E27FC236}">
                <a16:creationId xmlns:a16="http://schemas.microsoft.com/office/drawing/2014/main" id="{D3514EEF-75DC-3A83-CA2A-0214D2FC12A5}"/>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 1,460 (All respondents).</a:t>
            </a:r>
          </a:p>
          <a:p>
            <a:pPr>
              <a:defRPr/>
            </a:pPr>
            <a:r>
              <a:rPr lang="en-GB" sz="1000" dirty="0">
                <a:solidFill>
                  <a:srgbClr val="FFFFFF">
                    <a:lumMod val="50000"/>
                  </a:srgbClr>
                </a:solidFill>
                <a:latin typeface="Arial"/>
                <a:cs typeface="Arial" panose="020B0604020202020204" pitchFamily="34" charset="0"/>
              </a:rPr>
              <a:t>*Not asked in S9		GB benchmarking is not available for all statements. Statements which can be compared are shown in backets where available.</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7791AAA5-F82D-9B2D-2292-41118493384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8" name="Footer Placeholder 4">
            <a:extLst>
              <a:ext uri="{FF2B5EF4-FFF2-40B4-BE49-F238E27FC236}">
                <a16:creationId xmlns:a16="http://schemas.microsoft.com/office/drawing/2014/main" id="{8AE5BA53-99AB-8CE8-2DEE-C95D0CAEA5DA}"/>
              </a:ext>
            </a:extLst>
          </p:cNvPr>
          <p:cNvSpPr txBox="1">
            <a:spLocks/>
          </p:cNvSpPr>
          <p:nvPr/>
        </p:nvSpPr>
        <p:spPr>
          <a:xfrm>
            <a:off x="-44363" y="6018962"/>
            <a:ext cx="12080666"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Data points shown wherever statement was included in fieldwork. Percentage figures included from May 2023 to provide a frame of reference - other specific % figures available on request</a:t>
            </a:r>
            <a:endParaRPr kumimoji="0" lang="en-GB" sz="11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2" name="TextBox 11">
            <a:extLst>
              <a:ext uri="{FF2B5EF4-FFF2-40B4-BE49-F238E27FC236}">
                <a16:creationId xmlns:a16="http://schemas.microsoft.com/office/drawing/2014/main" id="{2F2E3822-CB9B-6EDC-9317-A0A9555F38E2}"/>
              </a:ext>
              <a:ext uri="{C183D7F6-B498-43B3-948B-1728B52AA6E4}">
                <adec:decorative xmlns:adec="http://schemas.microsoft.com/office/drawing/2017/decorative" val="0"/>
              </a:ext>
            </a:extLst>
          </p:cNvPr>
          <p:cNvSpPr txBox="1"/>
          <p:nvPr/>
        </p:nvSpPr>
        <p:spPr>
          <a:xfrm>
            <a:off x="841804" y="946180"/>
            <a:ext cx="1071214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When it comes to </a:t>
            </a:r>
            <a:r>
              <a:rPr kumimoji="0" lang="en-GB" sz="1400" b="1" i="0" u="none" strike="noStrike" kern="1200" cap="none" spc="0" normalizeH="0" baseline="0" noProof="0" dirty="0">
                <a:ln>
                  <a:noFill/>
                </a:ln>
                <a:solidFill>
                  <a:srgbClr val="009690"/>
                </a:solidFill>
                <a:effectLst/>
                <a:uLnTx/>
                <a:uFillTx/>
                <a:latin typeface="Arial"/>
                <a:ea typeface="+mn-ea"/>
                <a:cs typeface="+mn-cs"/>
              </a:rPr>
              <a:t>travel</a:t>
            </a:r>
            <a:r>
              <a:rPr kumimoji="0" lang="en-GB" sz="1400" b="1" i="0" u="none" strike="noStrike" kern="1200" cap="none" spc="0" normalizeH="0" baseline="0" noProof="0" dirty="0">
                <a:ln>
                  <a:noFill/>
                </a:ln>
                <a:solidFill>
                  <a:srgbClr val="5C5B5A"/>
                </a:solidFill>
                <a:effectLst/>
                <a:uLnTx/>
                <a:uFillTx/>
                <a:latin typeface="Arial"/>
                <a:ea typeface="+mn-ea"/>
                <a:cs typeface="+mn-cs"/>
              </a:rPr>
              <a:t>, 1 in 3 are cutting back on non-essential journeys in their vehicle, significantly higher than the GB equivalent. 3 in 10 are walking more to save money but only 6% are cycling more to save money</a:t>
            </a:r>
          </a:p>
        </p:txBody>
      </p:sp>
      <p:cxnSp>
        <p:nvCxnSpPr>
          <p:cNvPr id="10" name="Straight Arrow Connector 9">
            <a:extLst>
              <a:ext uri="{FF2B5EF4-FFF2-40B4-BE49-F238E27FC236}">
                <a16:creationId xmlns:a16="http://schemas.microsoft.com/office/drawing/2014/main" id="{12588B63-CC7D-9D7A-4711-FB0DD2F195DF}"/>
              </a:ext>
              <a:ext uri="{C183D7F6-B498-43B3-948B-1728B52AA6E4}">
                <adec:decorative xmlns:adec="http://schemas.microsoft.com/office/drawing/2017/decorative" val="1"/>
              </a:ext>
            </a:extLst>
          </p:cNvPr>
          <p:cNvCxnSpPr/>
          <p:nvPr/>
        </p:nvCxnSpPr>
        <p:spPr>
          <a:xfrm flipV="1">
            <a:off x="11145279" y="2054350"/>
            <a:ext cx="0" cy="322730"/>
          </a:xfrm>
          <a:prstGeom prst="straightConnector1">
            <a:avLst/>
          </a:prstGeom>
          <a:ln w="25400">
            <a:solidFill>
              <a:srgbClr val="5C5B5A"/>
            </a:solidFill>
            <a:tailEnd type="triangle"/>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6D6F91BF-77E5-40DC-2428-18E95610808B}"/>
              </a:ext>
            </a:extLst>
          </p:cNvPr>
          <p:cNvSpPr txBox="1">
            <a:spLocks/>
          </p:cNvSpPr>
          <p:nvPr/>
        </p:nvSpPr>
        <p:spPr>
          <a:xfrm>
            <a:off x="10490444" y="1780162"/>
            <a:ext cx="1309670"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Arial" panose="020B0604020202020204" pitchFamily="34" charset="0"/>
              </a:rPr>
              <a:t>GB benchmark</a:t>
            </a:r>
            <a:endParaRPr kumimoji="0" lang="en-GB" sz="1200" b="1" i="1" u="none" strike="noStrike" kern="1200" cap="none" spc="0" normalizeH="0" baseline="0" noProof="0" dirty="0">
              <a:ln>
                <a:noFill/>
              </a:ln>
              <a:solidFill>
                <a:srgbClr val="5C5B5A"/>
              </a:solidFill>
              <a:effectLst/>
              <a:uLnTx/>
              <a:uFillTx/>
              <a:latin typeface="Arial"/>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33346357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82794-24E9-2966-AAA2-E791D7FCD61D}"/>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EB53C2F1-04FC-FFD2-24A5-F03845B48822}"/>
              </a:ext>
            </a:extLst>
          </p:cNvPr>
          <p:cNvSpPr txBox="1">
            <a:spLocks noGrp="1"/>
          </p:cNvSpPr>
          <p:nvPr>
            <p:ph type="title" idx="4294967295"/>
          </p:nvPr>
        </p:nvSpPr>
        <p:spPr>
          <a:xfrm>
            <a:off x="357094" y="235079"/>
            <a:ext cx="11379186" cy="83099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6 in 10 Greater Manchester respondents are </a:t>
            </a:r>
            <a:r>
              <a:rPr kumimoji="0" lang="en-GB" sz="1800" b="1" i="0" u="none" strike="noStrike" kern="1200" cap="none" spc="0" normalizeH="0" baseline="0" noProof="0" dirty="0">
                <a:ln>
                  <a:noFill/>
                </a:ln>
                <a:solidFill>
                  <a:srgbClr val="009690"/>
                </a:solidFill>
                <a:effectLst/>
                <a:uLnTx/>
                <a:uFillTx/>
                <a:latin typeface="Arial"/>
                <a:ea typeface="+mn-ea"/>
                <a:cs typeface="+mn-cs"/>
              </a:rPr>
              <a:t>spending less </a:t>
            </a:r>
            <a:r>
              <a:rPr kumimoji="0" lang="en-GB" sz="1800" b="1" i="0" u="none" strike="noStrike" kern="1200" cap="none" spc="0" normalizeH="0" baseline="0" noProof="0" dirty="0">
                <a:ln>
                  <a:noFill/>
                </a:ln>
                <a:solidFill>
                  <a:srgbClr val="5C5B5A"/>
                </a:solidFill>
                <a:effectLst/>
                <a:uLnTx/>
                <a:uFillTx/>
                <a:latin typeface="Arial"/>
                <a:ea typeface="+mn-ea"/>
                <a:cs typeface="+mn-cs"/>
              </a:rPr>
              <a:t>on non-essentials due to the increase in the cost of living – the same as the GB average. But more GM residents are making energy efficiency improvements to their home than the GB average – which has been the case since September 2022</a:t>
            </a:r>
          </a:p>
        </p:txBody>
      </p:sp>
      <p:sp>
        <p:nvSpPr>
          <p:cNvPr id="6" name="Rectangle: Rounded Corners 5">
            <a:extLst>
              <a:ext uri="{FF2B5EF4-FFF2-40B4-BE49-F238E27FC236}">
                <a16:creationId xmlns:a16="http://schemas.microsoft.com/office/drawing/2014/main" id="{8195EC24-FE7F-13C1-6656-EC18F55D074F}"/>
              </a:ext>
              <a:ext uri="{C183D7F6-B498-43B3-948B-1728B52AA6E4}">
                <adec:decorative xmlns:adec="http://schemas.microsoft.com/office/drawing/2017/decorative" val="1"/>
              </a:ext>
            </a:extLst>
          </p:cNvPr>
          <p:cNvSpPr/>
          <p:nvPr/>
        </p:nvSpPr>
        <p:spPr>
          <a:xfrm>
            <a:off x="-44363" y="1313163"/>
            <a:ext cx="2645546" cy="51727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dirty="0">
                <a:solidFill>
                  <a:schemeClr val="accent6">
                    <a:lumMod val="50000"/>
                  </a:schemeClr>
                </a:solidFill>
                <a:effectLst/>
              </a:rPr>
              <a:t>Spending less on non-essentials</a:t>
            </a:r>
            <a:r>
              <a:rPr lang="en-GB" sz="1400" b="1" dirty="0">
                <a:solidFill>
                  <a:schemeClr val="accent6">
                    <a:lumMod val="50000"/>
                  </a:schemeClr>
                </a:solidFill>
              </a:rPr>
              <a:t> </a:t>
            </a:r>
            <a:endParaRPr lang="en-US" sz="1400" b="1" dirty="0">
              <a:solidFill>
                <a:schemeClr val="accent6">
                  <a:lumMod val="50000"/>
                </a:schemeClr>
              </a:solidFill>
            </a:endParaRPr>
          </a:p>
        </p:txBody>
      </p:sp>
      <p:sp>
        <p:nvSpPr>
          <p:cNvPr id="2" name="Rectangle: Rounded Corners 1">
            <a:extLst>
              <a:ext uri="{FF2B5EF4-FFF2-40B4-BE49-F238E27FC236}">
                <a16:creationId xmlns:a16="http://schemas.microsoft.com/office/drawing/2014/main" id="{1E57D6C1-76B4-82FF-0E55-A356779A18EE}"/>
              </a:ext>
              <a:ext uri="{C183D7F6-B498-43B3-948B-1728B52AA6E4}">
                <adec:decorative xmlns:adec="http://schemas.microsoft.com/office/drawing/2017/decorative" val="1"/>
              </a:ext>
            </a:extLst>
          </p:cNvPr>
          <p:cNvSpPr/>
          <p:nvPr/>
        </p:nvSpPr>
        <p:spPr>
          <a:xfrm>
            <a:off x="-44363" y="2557210"/>
            <a:ext cx="2379261" cy="5172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dirty="0">
                <a:solidFill>
                  <a:srgbClr val="00B050"/>
                </a:solidFill>
                <a:effectLst/>
                <a:latin typeface="+mn-lt"/>
                <a:ea typeface="+mn-ea"/>
                <a:cs typeface="+mn-cs"/>
              </a:rPr>
              <a:t>Shopping around more</a:t>
            </a:r>
            <a:r>
              <a:rPr lang="en-GB" sz="1400" b="1" dirty="0">
                <a:solidFill>
                  <a:srgbClr val="00B050"/>
                </a:solidFill>
              </a:rPr>
              <a:t> </a:t>
            </a:r>
            <a:endParaRPr lang="en-US" sz="1400" b="1" dirty="0">
              <a:solidFill>
                <a:srgbClr val="00B050"/>
              </a:solidFill>
            </a:endParaRPr>
          </a:p>
        </p:txBody>
      </p:sp>
      <p:sp>
        <p:nvSpPr>
          <p:cNvPr id="3" name="Rectangle: Rounded Corners 2">
            <a:extLst>
              <a:ext uri="{FF2B5EF4-FFF2-40B4-BE49-F238E27FC236}">
                <a16:creationId xmlns:a16="http://schemas.microsoft.com/office/drawing/2014/main" id="{38E5A664-2F70-E06A-920C-767D4B16FB2C}"/>
              </a:ext>
              <a:ext uri="{C183D7F6-B498-43B3-948B-1728B52AA6E4}">
                <adec:decorative xmlns:adec="http://schemas.microsoft.com/office/drawing/2017/decorative" val="1"/>
              </a:ext>
            </a:extLst>
          </p:cNvPr>
          <p:cNvSpPr/>
          <p:nvPr/>
        </p:nvSpPr>
        <p:spPr>
          <a:xfrm>
            <a:off x="93360" y="1647375"/>
            <a:ext cx="2370100" cy="51726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dirty="0">
                <a:solidFill>
                  <a:schemeClr val="accent6">
                    <a:lumMod val="75000"/>
                  </a:schemeClr>
                </a:solidFill>
                <a:effectLst/>
                <a:latin typeface="+mn-lt"/>
                <a:ea typeface="+mn-ea"/>
                <a:cs typeface="+mn-cs"/>
              </a:rPr>
              <a:t>Using less fuel such as gas or electricity in my home</a:t>
            </a:r>
            <a:r>
              <a:rPr lang="en-GB" sz="1400" b="1" dirty="0">
                <a:solidFill>
                  <a:schemeClr val="accent6">
                    <a:lumMod val="75000"/>
                  </a:schemeClr>
                </a:solidFill>
              </a:rPr>
              <a:t> </a:t>
            </a:r>
            <a:endParaRPr lang="en-US" sz="1400" b="1" dirty="0">
              <a:solidFill>
                <a:schemeClr val="accent6">
                  <a:lumMod val="75000"/>
                </a:schemeClr>
              </a:solidFill>
            </a:endParaRPr>
          </a:p>
        </p:txBody>
      </p:sp>
      <p:sp>
        <p:nvSpPr>
          <p:cNvPr id="11" name="Rectangle: Rounded Corners 10">
            <a:extLst>
              <a:ext uri="{FF2B5EF4-FFF2-40B4-BE49-F238E27FC236}">
                <a16:creationId xmlns:a16="http://schemas.microsoft.com/office/drawing/2014/main" id="{BB2E64D0-028E-8590-A882-2F8CEE104033}"/>
              </a:ext>
              <a:ext uri="{C183D7F6-B498-43B3-948B-1728B52AA6E4}">
                <adec:decorative xmlns:adec="http://schemas.microsoft.com/office/drawing/2017/decorative" val="1"/>
              </a:ext>
            </a:extLst>
          </p:cNvPr>
          <p:cNvSpPr/>
          <p:nvPr/>
        </p:nvSpPr>
        <p:spPr>
          <a:xfrm>
            <a:off x="51261" y="2081762"/>
            <a:ext cx="2370100" cy="51722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dirty="0">
                <a:solidFill>
                  <a:schemeClr val="accent6"/>
                </a:solidFill>
                <a:effectLst/>
              </a:rPr>
              <a:t>Spending less on food shopping and essentials</a:t>
            </a:r>
            <a:r>
              <a:rPr lang="en-GB" sz="1400" b="1" dirty="0">
                <a:solidFill>
                  <a:schemeClr val="accent6"/>
                </a:solidFill>
              </a:rPr>
              <a:t> </a:t>
            </a:r>
            <a:endParaRPr lang="en-US" sz="1400" b="1" dirty="0">
              <a:solidFill>
                <a:schemeClr val="accent6"/>
              </a:solidFill>
            </a:endParaRPr>
          </a:p>
        </p:txBody>
      </p:sp>
      <p:sp>
        <p:nvSpPr>
          <p:cNvPr id="18" name="Rectangle: Rounded Corners 17">
            <a:extLst>
              <a:ext uri="{FF2B5EF4-FFF2-40B4-BE49-F238E27FC236}">
                <a16:creationId xmlns:a16="http://schemas.microsoft.com/office/drawing/2014/main" id="{7120DFBA-3957-4082-2B94-6BFCC5455750}"/>
              </a:ext>
              <a:ext uri="{C183D7F6-B498-43B3-948B-1728B52AA6E4}">
                <adec:decorative xmlns:adec="http://schemas.microsoft.com/office/drawing/2017/decorative" val="1"/>
              </a:ext>
            </a:extLst>
          </p:cNvPr>
          <p:cNvSpPr/>
          <p:nvPr/>
        </p:nvSpPr>
        <p:spPr>
          <a:xfrm>
            <a:off x="46681" y="3077586"/>
            <a:ext cx="2379261" cy="5172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rgbClr val="92D050"/>
                </a:solidFill>
              </a:rPr>
              <a:t>Making energy efficiency improvements to my home*</a:t>
            </a:r>
            <a:endParaRPr lang="en-US" sz="1400" b="1" dirty="0">
              <a:solidFill>
                <a:srgbClr val="92D050"/>
              </a:solidFill>
            </a:endParaRPr>
          </a:p>
        </p:txBody>
      </p:sp>
      <p:sp>
        <p:nvSpPr>
          <p:cNvPr id="15" name="Rectangle: Rounded Corners 14">
            <a:extLst>
              <a:ext uri="{FF2B5EF4-FFF2-40B4-BE49-F238E27FC236}">
                <a16:creationId xmlns:a16="http://schemas.microsoft.com/office/drawing/2014/main" id="{0A9D7B87-2E0D-E3BC-CC37-32B2824C77A0}"/>
              </a:ext>
              <a:ext uri="{C183D7F6-B498-43B3-948B-1728B52AA6E4}">
                <adec:decorative xmlns:adec="http://schemas.microsoft.com/office/drawing/2017/decorative" val="1"/>
              </a:ext>
            </a:extLst>
          </p:cNvPr>
          <p:cNvSpPr/>
          <p:nvPr/>
        </p:nvSpPr>
        <p:spPr>
          <a:xfrm>
            <a:off x="0" y="4073409"/>
            <a:ext cx="2379261" cy="5172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dirty="0">
                <a:solidFill>
                  <a:schemeClr val="accent6">
                    <a:lumMod val="60000"/>
                    <a:lumOff val="40000"/>
                  </a:schemeClr>
                </a:solidFill>
                <a:effectLst/>
                <a:latin typeface="+mn-lt"/>
                <a:ea typeface="+mn-ea"/>
                <a:cs typeface="+mn-cs"/>
              </a:rPr>
              <a:t>Cutting back on home broadband or mobile data plans</a:t>
            </a:r>
            <a:endParaRPr lang="en-US" sz="1400" b="1" dirty="0">
              <a:solidFill>
                <a:schemeClr val="accent6">
                  <a:lumMod val="60000"/>
                  <a:lumOff val="40000"/>
                </a:schemeClr>
              </a:solidFill>
            </a:endParaRPr>
          </a:p>
        </p:txBody>
      </p:sp>
      <p:graphicFrame>
        <p:nvGraphicFramePr>
          <p:cNvPr id="13" name="Chart 12" descr="Line chart showing different actions taken due to the cost of living with respect to shopping and spending. 60% are spending less on non-essentials, compared to 60% GB average. 51% are shopping around more, compared to 49% GB average.">
            <a:extLst>
              <a:ext uri="{FF2B5EF4-FFF2-40B4-BE49-F238E27FC236}">
                <a16:creationId xmlns:a16="http://schemas.microsoft.com/office/drawing/2014/main" id="{935AB870-3171-6CCE-1330-F41F40F0C440}"/>
              </a:ext>
            </a:extLst>
          </p:cNvPr>
          <p:cNvGraphicFramePr/>
          <p:nvPr>
            <p:extLst>
              <p:ext uri="{D42A27DB-BD31-4B8C-83A1-F6EECF244321}">
                <p14:modId xmlns:p14="http://schemas.microsoft.com/office/powerpoint/2010/main" val="252426577"/>
              </p:ext>
            </p:extLst>
          </p:nvPr>
        </p:nvGraphicFramePr>
        <p:xfrm>
          <a:off x="2379262" y="1413946"/>
          <a:ext cx="9357018" cy="4605017"/>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4">
            <a:extLst>
              <a:ext uri="{FF2B5EF4-FFF2-40B4-BE49-F238E27FC236}">
                <a16:creationId xmlns:a16="http://schemas.microsoft.com/office/drawing/2014/main" id="{C0A35D4D-37AE-1917-6326-501332568CF6}"/>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 1,460 (All respondents). </a:t>
            </a:r>
          </a:p>
          <a:p>
            <a:pPr>
              <a:defRPr/>
            </a:pPr>
            <a:r>
              <a:rPr lang="en-GB" sz="1000" dirty="0">
                <a:solidFill>
                  <a:srgbClr val="FFFFFF">
                    <a:lumMod val="50000"/>
                  </a:srgbClr>
                </a:solidFill>
                <a:latin typeface="Arial"/>
                <a:cs typeface="Arial" panose="020B0604020202020204" pitchFamily="34" charset="0"/>
              </a:rPr>
              <a:t>*Not asked in S9		GB benchmarking is not available for all statements. Statements which can be compared are shown in backets where available.</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lang="en-GB" sz="1000" dirty="0">
              <a:solidFill>
                <a:srgbClr val="FFFFFF">
                  <a:lumMod val="50000"/>
                </a:srgbClr>
              </a:solidFill>
              <a:latin typeface="Aria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BB4B9F29-41E3-4741-BE5E-40CB81591D6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9" name="Footer Placeholder 4">
            <a:extLst>
              <a:ext uri="{FF2B5EF4-FFF2-40B4-BE49-F238E27FC236}">
                <a16:creationId xmlns:a16="http://schemas.microsoft.com/office/drawing/2014/main" id="{AFE9D90C-0F94-5724-8881-A23DB69CD0CC}"/>
              </a:ext>
            </a:extLst>
          </p:cNvPr>
          <p:cNvSpPr txBox="1">
            <a:spLocks/>
          </p:cNvSpPr>
          <p:nvPr/>
        </p:nvSpPr>
        <p:spPr>
          <a:xfrm>
            <a:off x="-44363" y="6018962"/>
            <a:ext cx="12080666"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Data points shown wherever statement was included in fieldwork. Percentage figures included from May 2023 to provide a frame of reference - other specific % figures available on request</a:t>
            </a:r>
            <a:endParaRPr kumimoji="0" lang="en-GB" sz="11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cxnSp>
        <p:nvCxnSpPr>
          <p:cNvPr id="7" name="Straight Arrow Connector 6">
            <a:extLst>
              <a:ext uri="{FF2B5EF4-FFF2-40B4-BE49-F238E27FC236}">
                <a16:creationId xmlns:a16="http://schemas.microsoft.com/office/drawing/2014/main" id="{A763F6B6-5562-B88B-3EA0-6CE3789B1E71}"/>
              </a:ext>
              <a:ext uri="{C183D7F6-B498-43B3-948B-1728B52AA6E4}">
                <adec:decorative xmlns:adec="http://schemas.microsoft.com/office/drawing/2017/decorative" val="1"/>
              </a:ext>
            </a:extLst>
          </p:cNvPr>
          <p:cNvCxnSpPr/>
          <p:nvPr/>
        </p:nvCxnSpPr>
        <p:spPr>
          <a:xfrm flipV="1">
            <a:off x="11270785" y="1363095"/>
            <a:ext cx="0" cy="322730"/>
          </a:xfrm>
          <a:prstGeom prst="straightConnector1">
            <a:avLst/>
          </a:prstGeom>
          <a:ln w="25400">
            <a:solidFill>
              <a:srgbClr val="5C5B5A"/>
            </a:solidFill>
            <a:tailEnd type="triangle"/>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1ECD0CDF-EBCC-2264-091A-AE056DF66DD9}"/>
              </a:ext>
            </a:extLst>
          </p:cNvPr>
          <p:cNvSpPr txBox="1">
            <a:spLocks/>
          </p:cNvSpPr>
          <p:nvPr/>
        </p:nvSpPr>
        <p:spPr>
          <a:xfrm>
            <a:off x="10615950" y="1088907"/>
            <a:ext cx="1309670"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Arial" panose="020B0604020202020204" pitchFamily="34" charset="0"/>
              </a:rPr>
              <a:t>GB benchmark</a:t>
            </a:r>
            <a:endParaRPr kumimoji="0" lang="en-GB" sz="1200" b="1" i="1" u="none" strike="noStrike" kern="1200" cap="none" spc="0" normalizeH="0" baseline="0" noProof="0" dirty="0">
              <a:ln>
                <a:noFill/>
              </a:ln>
              <a:solidFill>
                <a:srgbClr val="5C5B5A"/>
              </a:solidFill>
              <a:effectLst/>
              <a:uLnTx/>
              <a:uFillTx/>
              <a:latin typeface="Arial"/>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39096418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28C2C-B374-580C-DF14-9BA063D5A3CC}"/>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5213DBE9-A87C-566F-9D06-60CF59667123}"/>
              </a:ext>
            </a:extLst>
          </p:cNvPr>
          <p:cNvSpPr txBox="1">
            <a:spLocks noGrp="1"/>
          </p:cNvSpPr>
          <p:nvPr>
            <p:ph type="title" idx="4294967295"/>
          </p:nvPr>
        </p:nvSpPr>
        <p:spPr>
          <a:xfrm>
            <a:off x="357093" y="333051"/>
            <a:ext cx="11421249" cy="83099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3 in 10 Greater Manchester respondents are using their </a:t>
            </a:r>
            <a:r>
              <a:rPr kumimoji="0" lang="en-GB" sz="1800" b="1" i="0" u="none" strike="noStrike" kern="1200" cap="none" spc="0" normalizeH="0" baseline="0" noProof="0" dirty="0">
                <a:ln>
                  <a:noFill/>
                </a:ln>
                <a:solidFill>
                  <a:srgbClr val="009690"/>
                </a:solidFill>
                <a:effectLst/>
                <a:uLnTx/>
                <a:uFillTx/>
                <a:latin typeface="Arial"/>
                <a:ea typeface="+mn-ea"/>
                <a:cs typeface="+mn-cs"/>
              </a:rPr>
              <a:t>savings</a:t>
            </a:r>
            <a:r>
              <a:rPr kumimoji="0" lang="en-GB" sz="1800" b="1" i="0" u="none" strike="noStrike" kern="1200" cap="none" spc="0" normalizeH="0" baseline="0" noProof="0" dirty="0">
                <a:ln>
                  <a:noFill/>
                </a:ln>
                <a:solidFill>
                  <a:srgbClr val="5C5B5A"/>
                </a:solidFill>
                <a:effectLst/>
                <a:uLnTx/>
                <a:uFillTx/>
                <a:latin typeface="Arial"/>
                <a:ea typeface="+mn-ea"/>
                <a:cs typeface="+mn-cs"/>
              </a:rPr>
              <a:t> due to the increases in the cost of living. This has been consistently higher than the GB average since September 2022. A fifth of residents are checking that they’re benefiting from all financial support available to them</a:t>
            </a:r>
          </a:p>
        </p:txBody>
      </p:sp>
      <p:graphicFrame>
        <p:nvGraphicFramePr>
          <p:cNvPr id="8" name="Chart 7" descr="Line chart showing different actions taken due to the cost of living with respect to credit and support. 18% are checking that they are benefitting from all the financial support available to them. ">
            <a:extLst>
              <a:ext uri="{FF2B5EF4-FFF2-40B4-BE49-F238E27FC236}">
                <a16:creationId xmlns:a16="http://schemas.microsoft.com/office/drawing/2014/main" id="{A0D2A07A-CBBF-E4BA-F4D2-E06327272AF2}"/>
              </a:ext>
            </a:extLst>
          </p:cNvPr>
          <p:cNvGraphicFramePr/>
          <p:nvPr>
            <p:extLst>
              <p:ext uri="{D42A27DB-BD31-4B8C-83A1-F6EECF244321}">
                <p14:modId xmlns:p14="http://schemas.microsoft.com/office/powerpoint/2010/main" val="789868181"/>
              </p:ext>
            </p:extLst>
          </p:nvPr>
        </p:nvGraphicFramePr>
        <p:xfrm>
          <a:off x="298015" y="679050"/>
          <a:ext cx="11738287" cy="5276709"/>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Rounded Corners 8">
            <a:extLst>
              <a:ext uri="{FF2B5EF4-FFF2-40B4-BE49-F238E27FC236}">
                <a16:creationId xmlns:a16="http://schemas.microsoft.com/office/drawing/2014/main" id="{8B61C399-0AE8-486D-73B9-8256704D26C0}"/>
              </a:ext>
              <a:ext uri="{C183D7F6-B498-43B3-948B-1728B52AA6E4}">
                <adec:decorative xmlns:adec="http://schemas.microsoft.com/office/drawing/2017/decorative" val="1"/>
              </a:ext>
            </a:extLst>
          </p:cNvPr>
          <p:cNvSpPr/>
          <p:nvPr/>
        </p:nvSpPr>
        <p:spPr>
          <a:xfrm>
            <a:off x="219308" y="2783998"/>
            <a:ext cx="2680125" cy="51727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chemeClr val="accent2">
                    <a:lumMod val="75000"/>
                  </a:schemeClr>
                </a:solidFill>
              </a:rPr>
              <a:t>Checking that I am benefiting from all the financial support available to me</a:t>
            </a:r>
            <a:endParaRPr lang="en-US" sz="1400" b="1" dirty="0">
              <a:solidFill>
                <a:schemeClr val="accent2">
                  <a:lumMod val="75000"/>
                </a:schemeClr>
              </a:solidFill>
            </a:endParaRPr>
          </a:p>
        </p:txBody>
      </p:sp>
      <p:sp>
        <p:nvSpPr>
          <p:cNvPr id="2" name="Rectangle: Rounded Corners 1">
            <a:extLst>
              <a:ext uri="{FF2B5EF4-FFF2-40B4-BE49-F238E27FC236}">
                <a16:creationId xmlns:a16="http://schemas.microsoft.com/office/drawing/2014/main" id="{2744611C-F085-F6E1-C98B-0B3EFBA79AD8}"/>
              </a:ext>
              <a:ext uri="{C183D7F6-B498-43B3-948B-1728B52AA6E4}">
                <adec:decorative xmlns:adec="http://schemas.microsoft.com/office/drawing/2017/decorative" val="1"/>
              </a:ext>
            </a:extLst>
          </p:cNvPr>
          <p:cNvSpPr/>
          <p:nvPr/>
        </p:nvSpPr>
        <p:spPr>
          <a:xfrm>
            <a:off x="357094" y="4101962"/>
            <a:ext cx="2404555" cy="51727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rgbClr val="FFC000"/>
                </a:solidFill>
              </a:rPr>
              <a:t>Looking for safe, warm and free places*</a:t>
            </a:r>
            <a:endParaRPr lang="en-US" sz="1400" b="1" dirty="0">
              <a:solidFill>
                <a:srgbClr val="FFC000"/>
              </a:solidFill>
            </a:endParaRPr>
          </a:p>
        </p:txBody>
      </p:sp>
      <p:sp>
        <p:nvSpPr>
          <p:cNvPr id="4" name="Footer Placeholder 4">
            <a:extLst>
              <a:ext uri="{FF2B5EF4-FFF2-40B4-BE49-F238E27FC236}">
                <a16:creationId xmlns:a16="http://schemas.microsoft.com/office/drawing/2014/main" id="{9E3AF497-145F-35AB-EC73-ADF44C4BD2D1}"/>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 1,460 (All respondents).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*Not asked in S3		GB benchmarking is not available for all statements. Statements which can be compared are shown in backets where available.</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lang="en-GB" sz="1000" dirty="0">
              <a:solidFill>
                <a:srgbClr val="FFFFFF">
                  <a:lumMod val="50000"/>
                </a:srgbClr>
              </a:solidFill>
              <a:latin typeface="Aria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**Not asked in S3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4665D707-24BA-E380-E365-E78B3EFE9BD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Footer Placeholder 4">
            <a:extLst>
              <a:ext uri="{FF2B5EF4-FFF2-40B4-BE49-F238E27FC236}">
                <a16:creationId xmlns:a16="http://schemas.microsoft.com/office/drawing/2014/main" id="{CF8F0A55-0B85-57AF-9669-4E5781B3685C}"/>
              </a:ext>
            </a:extLst>
          </p:cNvPr>
          <p:cNvSpPr txBox="1">
            <a:spLocks/>
          </p:cNvSpPr>
          <p:nvPr/>
        </p:nvSpPr>
        <p:spPr>
          <a:xfrm>
            <a:off x="-44363" y="6018962"/>
            <a:ext cx="12080666"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Data points shown wherever statement was included in fieldwork. Percentage figures included from May 2023 to provide a frame of reference - other specific % figures available on request</a:t>
            </a:r>
            <a:endParaRPr kumimoji="0" lang="en-GB" sz="11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cxnSp>
        <p:nvCxnSpPr>
          <p:cNvPr id="6" name="Straight Arrow Connector 5">
            <a:extLst>
              <a:ext uri="{FF2B5EF4-FFF2-40B4-BE49-F238E27FC236}">
                <a16:creationId xmlns:a16="http://schemas.microsoft.com/office/drawing/2014/main" id="{7922CAB0-911A-7B37-3F68-553F30BDA660}"/>
              </a:ext>
              <a:ext uri="{C183D7F6-B498-43B3-948B-1728B52AA6E4}">
                <adec:decorative xmlns:adec="http://schemas.microsoft.com/office/drawing/2017/decorative" val="1"/>
              </a:ext>
            </a:extLst>
          </p:cNvPr>
          <p:cNvCxnSpPr/>
          <p:nvPr/>
        </p:nvCxnSpPr>
        <p:spPr>
          <a:xfrm flipV="1">
            <a:off x="11381467" y="2395009"/>
            <a:ext cx="0" cy="322730"/>
          </a:xfrm>
          <a:prstGeom prst="straightConnector1">
            <a:avLst/>
          </a:prstGeom>
          <a:ln w="25400">
            <a:solidFill>
              <a:srgbClr val="5C5B5A"/>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D4B343C3-3E82-106E-B160-EE3432E823EF}"/>
              </a:ext>
            </a:extLst>
          </p:cNvPr>
          <p:cNvSpPr txBox="1">
            <a:spLocks/>
          </p:cNvSpPr>
          <p:nvPr/>
        </p:nvSpPr>
        <p:spPr>
          <a:xfrm>
            <a:off x="10726632" y="2120821"/>
            <a:ext cx="1309670"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Arial" panose="020B0604020202020204" pitchFamily="34" charset="0"/>
              </a:rPr>
              <a:t>GB benchmark</a:t>
            </a:r>
            <a:endParaRPr kumimoji="0" lang="en-GB" sz="1200" b="1" i="1" u="none" strike="noStrike" kern="1200" cap="none" spc="0" normalizeH="0" baseline="0" noProof="0" dirty="0">
              <a:ln>
                <a:noFill/>
              </a:ln>
              <a:solidFill>
                <a:srgbClr val="5C5B5A"/>
              </a:solidFill>
              <a:effectLst/>
              <a:uLnTx/>
              <a:uFillTx/>
              <a:latin typeface="Arial"/>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0444373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5E78C8D-40AF-93C4-95E9-903C38052382}"/>
              </a:ext>
            </a:extLst>
          </p:cNvPr>
          <p:cNvSpPr txBox="1">
            <a:spLocks noGrp="1"/>
          </p:cNvSpPr>
          <p:nvPr>
            <p:ph type="title" idx="4294967295"/>
          </p:nvPr>
        </p:nvSpPr>
        <p:spPr>
          <a:xfrm>
            <a:off x="279101" y="289985"/>
            <a:ext cx="11683777" cy="83099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r>
              <a:rPr lang="en-GB" sz="1800" dirty="0">
                <a:solidFill>
                  <a:srgbClr val="5C5B5A"/>
                </a:solidFill>
                <a:latin typeface="Arial"/>
              </a:rPr>
              <a:t>There has been a positive continuing trend in respondents saying they have not, at any point in the last 12 months, experienced any </a:t>
            </a:r>
            <a:r>
              <a:rPr lang="en-GB" sz="1800" dirty="0">
                <a:solidFill>
                  <a:srgbClr val="009690"/>
                </a:solidFill>
                <a:latin typeface="Arial"/>
              </a:rPr>
              <a:t>food security issues. </a:t>
            </a:r>
            <a:r>
              <a:rPr lang="en-GB" sz="1800" dirty="0"/>
              <a:t>Our more detailed food security questions (asked in survey 10) show the continuation of acute challenges for a significant minority, so the picture remains mixed</a:t>
            </a:r>
          </a:p>
        </p:txBody>
      </p:sp>
      <p:sp>
        <p:nvSpPr>
          <p:cNvPr id="18" name="TextBox 17">
            <a:extLst>
              <a:ext uri="{FF2B5EF4-FFF2-40B4-BE49-F238E27FC236}">
                <a16:creationId xmlns:a16="http://schemas.microsoft.com/office/drawing/2014/main" id="{F81D6ECB-DDDE-990E-E17E-6C6B32ABC377}"/>
              </a:ext>
              <a:ext uri="{C183D7F6-B498-43B3-948B-1728B52AA6E4}">
                <adec:decorative xmlns:adec="http://schemas.microsoft.com/office/drawing/2017/decorative" val="1"/>
              </a:ext>
            </a:extLst>
          </p:cNvPr>
          <p:cNvSpPr txBox="1"/>
          <p:nvPr/>
        </p:nvSpPr>
        <p:spPr>
          <a:xfrm>
            <a:off x="3011339" y="1541317"/>
            <a:ext cx="6169323"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In the past twelve months</a:t>
            </a:r>
            <a:r>
              <a:rPr lang="en-GB" sz="1400" b="1" dirty="0">
                <a:solidFill>
                  <a:srgbClr val="5C5B5A"/>
                </a:solidFill>
                <a:latin typeface="Arial"/>
              </a:rPr>
              <a:t> have you</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sp>
        <p:nvSpPr>
          <p:cNvPr id="6" name="TextBox 5">
            <a:extLst>
              <a:ext uri="{FF2B5EF4-FFF2-40B4-BE49-F238E27FC236}">
                <a16:creationId xmlns:a16="http://schemas.microsoft.com/office/drawing/2014/main" id="{13EE2AFA-7B64-63FE-A074-57DEB74D4396}"/>
              </a:ext>
              <a:ext uri="{C183D7F6-B498-43B3-948B-1728B52AA6E4}">
                <adec:decorative xmlns:adec="http://schemas.microsoft.com/office/drawing/2017/decorative" val="1"/>
              </a:ext>
            </a:extLst>
          </p:cNvPr>
          <p:cNvSpPr txBox="1"/>
          <p:nvPr/>
        </p:nvSpPr>
        <p:spPr>
          <a:xfrm>
            <a:off x="563290" y="1839031"/>
            <a:ext cx="3144782"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…worried whether your food would run out before you got money to buy more</a:t>
            </a:r>
          </a:p>
        </p:txBody>
      </p:sp>
      <p:graphicFrame>
        <p:nvGraphicFramePr>
          <p:cNvPr id="13" name="Chart 12" descr="Line chart showing that 11% are often worried whether their food would run before you got money to buy more, was 10% in Nov. 22% say this is sometimes true, was 24% in Nov.">
            <a:extLst>
              <a:ext uri="{FF2B5EF4-FFF2-40B4-BE49-F238E27FC236}">
                <a16:creationId xmlns:a16="http://schemas.microsoft.com/office/drawing/2014/main" id="{7BAA44EF-50E1-0E46-EB64-570F4D6DF8D1}"/>
              </a:ext>
            </a:extLst>
          </p:cNvPr>
          <p:cNvGraphicFramePr/>
          <p:nvPr>
            <p:extLst>
              <p:ext uri="{D42A27DB-BD31-4B8C-83A1-F6EECF244321}">
                <p14:modId xmlns:p14="http://schemas.microsoft.com/office/powerpoint/2010/main" val="1796719757"/>
              </p:ext>
            </p:extLst>
          </p:nvPr>
        </p:nvGraphicFramePr>
        <p:xfrm>
          <a:off x="229116" y="2123080"/>
          <a:ext cx="3822213" cy="3946078"/>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Straight Connector 14">
            <a:extLst>
              <a:ext uri="{FF2B5EF4-FFF2-40B4-BE49-F238E27FC236}">
                <a16:creationId xmlns:a16="http://schemas.microsoft.com/office/drawing/2014/main" id="{D93B4C65-75A9-D836-4E3C-9614B44E0B83}"/>
              </a:ext>
              <a:ext uri="{C183D7F6-B498-43B3-948B-1728B52AA6E4}">
                <adec:decorative xmlns:adec="http://schemas.microsoft.com/office/drawing/2017/decorative" val="1"/>
              </a:ext>
            </a:extLst>
          </p:cNvPr>
          <p:cNvCxnSpPr>
            <a:cxnSpLocks/>
          </p:cNvCxnSpPr>
          <p:nvPr/>
        </p:nvCxnSpPr>
        <p:spPr>
          <a:xfrm>
            <a:off x="4095731" y="1845130"/>
            <a:ext cx="0" cy="45053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3D4B784-A30D-89B5-137E-DDA6B5126610}"/>
              </a:ext>
              <a:ext uri="{C183D7F6-B498-43B3-948B-1728B52AA6E4}">
                <adec:decorative xmlns:adec="http://schemas.microsoft.com/office/drawing/2017/decorative" val="1"/>
              </a:ext>
            </a:extLst>
          </p:cNvPr>
          <p:cNvSpPr txBox="1"/>
          <p:nvPr/>
        </p:nvSpPr>
        <p:spPr>
          <a:xfrm>
            <a:off x="4443365" y="1839031"/>
            <a:ext cx="3305270"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…found the food you bought didn’t last and you didn’t have money to get more</a:t>
            </a:r>
          </a:p>
        </p:txBody>
      </p:sp>
      <p:graphicFrame>
        <p:nvGraphicFramePr>
          <p:cNvPr id="17" name="Chart 16" descr="Line chart showing that 8% have often found the food they bought didn't last and you didn't have the money to get more, was 10% in Nov. 22% say this is sometimes true, was 21% in Nov. ">
            <a:extLst>
              <a:ext uri="{FF2B5EF4-FFF2-40B4-BE49-F238E27FC236}">
                <a16:creationId xmlns:a16="http://schemas.microsoft.com/office/drawing/2014/main" id="{356F2DD3-C55A-8132-5061-1ACCEE65A501}"/>
              </a:ext>
            </a:extLst>
          </p:cNvPr>
          <p:cNvGraphicFramePr/>
          <p:nvPr>
            <p:extLst>
              <p:ext uri="{D42A27DB-BD31-4B8C-83A1-F6EECF244321}">
                <p14:modId xmlns:p14="http://schemas.microsoft.com/office/powerpoint/2010/main" val="2165912456"/>
              </p:ext>
            </p:extLst>
          </p:nvPr>
        </p:nvGraphicFramePr>
        <p:xfrm>
          <a:off x="4293068" y="2131521"/>
          <a:ext cx="3822213" cy="4266559"/>
        </p:xfrm>
        <a:graphic>
          <a:graphicData uri="http://schemas.openxmlformats.org/drawingml/2006/chart">
            <c:chart xmlns:c="http://schemas.openxmlformats.org/drawingml/2006/chart" xmlns:r="http://schemas.openxmlformats.org/officeDocument/2006/relationships" r:id="rId5"/>
          </a:graphicData>
        </a:graphic>
      </p:graphicFrame>
      <p:cxnSp>
        <p:nvCxnSpPr>
          <p:cNvPr id="22" name="Straight Connector 21">
            <a:extLst>
              <a:ext uri="{FF2B5EF4-FFF2-40B4-BE49-F238E27FC236}">
                <a16:creationId xmlns:a16="http://schemas.microsoft.com/office/drawing/2014/main" id="{AD783DF9-EB23-5D17-BCCD-57D1AB89AF95}"/>
              </a:ext>
              <a:ext uri="{C183D7F6-B498-43B3-948B-1728B52AA6E4}">
                <adec:decorative xmlns:adec="http://schemas.microsoft.com/office/drawing/2017/decorative" val="1"/>
              </a:ext>
            </a:extLst>
          </p:cNvPr>
          <p:cNvCxnSpPr>
            <a:cxnSpLocks/>
          </p:cNvCxnSpPr>
          <p:nvPr/>
        </p:nvCxnSpPr>
        <p:spPr>
          <a:xfrm>
            <a:off x="8115281" y="1845130"/>
            <a:ext cx="0" cy="44577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9CD41DC3-025C-83DD-3E77-EA5A4EF5A360}"/>
              </a:ext>
              <a:ext uri="{C183D7F6-B498-43B3-948B-1728B52AA6E4}">
                <adec:decorative xmlns:adec="http://schemas.microsoft.com/office/drawing/2017/decorative" val="1"/>
              </a:ext>
            </a:extLst>
          </p:cNvPr>
          <p:cNvGrpSpPr/>
          <p:nvPr/>
        </p:nvGrpSpPr>
        <p:grpSpPr>
          <a:xfrm>
            <a:off x="8214090" y="1456201"/>
            <a:ext cx="3826021" cy="269304"/>
            <a:chOff x="229117" y="5927615"/>
            <a:chExt cx="3826021" cy="269304"/>
          </a:xfrm>
        </p:grpSpPr>
        <p:grpSp>
          <p:nvGrpSpPr>
            <p:cNvPr id="26" name="Group 25" descr="Green and Red arrows to signify when a statistic is significantly higher or lower than the previous survey.">
              <a:extLst>
                <a:ext uri="{FF2B5EF4-FFF2-40B4-BE49-F238E27FC236}">
                  <a16:creationId xmlns:a16="http://schemas.microsoft.com/office/drawing/2014/main" id="{3954EDE6-8821-79D6-E050-F5E178004D9C}"/>
                </a:ext>
              </a:extLst>
            </p:cNvPr>
            <p:cNvGrpSpPr/>
            <p:nvPr/>
          </p:nvGrpSpPr>
          <p:grpSpPr>
            <a:xfrm>
              <a:off x="229117" y="5927615"/>
              <a:ext cx="3826021" cy="269304"/>
              <a:chOff x="520117" y="5772736"/>
              <a:chExt cx="3826021" cy="269304"/>
            </a:xfrm>
          </p:grpSpPr>
          <p:sp>
            <p:nvSpPr>
              <p:cNvPr id="27" name="Arrow: Down 26">
                <a:extLst>
                  <a:ext uri="{FF2B5EF4-FFF2-40B4-BE49-F238E27FC236}">
                    <a16:creationId xmlns:a16="http://schemas.microsoft.com/office/drawing/2014/main" id="{88C90AED-368F-2061-07C8-A2C47B3D5A6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TextBox 27">
                <a:extLst>
                  <a:ext uri="{FF2B5EF4-FFF2-40B4-BE49-F238E27FC236}">
                    <a16:creationId xmlns:a16="http://schemas.microsoft.com/office/drawing/2014/main" id="{1D7D51BB-FAE4-F69E-A893-80C6191DE375}"/>
                  </a:ext>
                </a:extLst>
              </p:cNvPr>
              <p:cNvSpPr txBox="1"/>
              <p:nvPr/>
            </p:nvSpPr>
            <p:spPr>
              <a:xfrm>
                <a:off x="884934" y="5772736"/>
                <a:ext cx="3461204"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the previous survey</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25" name="Arrow: Down 24">
              <a:extLst>
                <a:ext uri="{FF2B5EF4-FFF2-40B4-BE49-F238E27FC236}">
                  <a16:creationId xmlns:a16="http://schemas.microsoft.com/office/drawing/2014/main" id="{D421F37E-B7EE-9C87-05C4-C79AD753E761}"/>
                </a:ext>
                <a:ext uri="{C183D7F6-B498-43B3-948B-1728B52AA6E4}">
                  <adec:decorative xmlns:adec="http://schemas.microsoft.com/office/drawing/2017/decorative" val="1"/>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9" name="TextBox 8">
            <a:extLst>
              <a:ext uri="{FF2B5EF4-FFF2-40B4-BE49-F238E27FC236}">
                <a16:creationId xmlns:a16="http://schemas.microsoft.com/office/drawing/2014/main" id="{8639091B-70AF-FC77-6C06-C01C9AA1E69B}"/>
              </a:ext>
              <a:ext uri="{C183D7F6-B498-43B3-948B-1728B52AA6E4}">
                <adec:decorative xmlns:adec="http://schemas.microsoft.com/office/drawing/2017/decorative" val="1"/>
              </a:ext>
            </a:extLst>
          </p:cNvPr>
          <p:cNvSpPr txBox="1"/>
          <p:nvPr/>
        </p:nvSpPr>
        <p:spPr>
          <a:xfrm>
            <a:off x="8474466" y="1839031"/>
            <a:ext cx="3305270"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…been unable to afford to eat balanced meals </a:t>
            </a:r>
          </a:p>
        </p:txBody>
      </p:sp>
      <p:graphicFrame>
        <p:nvGraphicFramePr>
          <p:cNvPr id="20" name="Chart 19" descr="Line chart showing that 12% have often been unable to afford to eat balanced meals, was 12% in Nov. 23% say this is sometimes true, was 25% in Nov. ">
            <a:extLst>
              <a:ext uri="{FF2B5EF4-FFF2-40B4-BE49-F238E27FC236}">
                <a16:creationId xmlns:a16="http://schemas.microsoft.com/office/drawing/2014/main" id="{8F852576-9505-8B97-E911-7D0D82B4BCCD}"/>
              </a:ext>
            </a:extLst>
          </p:cNvPr>
          <p:cNvGraphicFramePr/>
          <p:nvPr>
            <p:extLst>
              <p:ext uri="{D42A27DB-BD31-4B8C-83A1-F6EECF244321}">
                <p14:modId xmlns:p14="http://schemas.microsoft.com/office/powerpoint/2010/main" val="1991984156"/>
              </p:ext>
            </p:extLst>
          </p:nvPr>
        </p:nvGraphicFramePr>
        <p:xfrm>
          <a:off x="8214090" y="2133953"/>
          <a:ext cx="3822213" cy="3946078"/>
        </p:xfrm>
        <a:graphic>
          <a:graphicData uri="http://schemas.openxmlformats.org/drawingml/2006/chart">
            <c:chart xmlns:c="http://schemas.openxmlformats.org/drawingml/2006/chart" xmlns:r="http://schemas.openxmlformats.org/officeDocument/2006/relationships" r:id="rId6"/>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B2. How true would you say the following statements are when applied to your household for the last 12 months?</a:t>
            </a:r>
          </a:p>
          <a:p>
            <a:pPr>
              <a:defRPr/>
            </a:pPr>
            <a:r>
              <a:rPr lang="en-GB" sz="1000" dirty="0">
                <a:solidFill>
                  <a:srgbClr val="FFFFFF">
                    <a:lumMod val="50000"/>
                  </a:srgbClr>
                </a:solidFill>
                <a:latin typeface="Arial"/>
                <a:cs typeface="Arial" panose="020B0604020202020204" pitchFamily="34" charset="0"/>
              </a:rPr>
              <a:t>Unweighted base: 1,442 (S3); 1,366 (S4); 1,220 (S5); 1,517 (S6); 1,235 (S7); 1,362 (S8), 1,312 (S9), 1296 (S10), 1201 (S11). Nb Respondents who said 'don't know' or 'prefer not to say' are excluded from these charts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		</a:t>
            </a: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440886" y="6320787"/>
            <a:ext cx="595417" cy="41746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945621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2"/>
            <a:ext cx="11304385" cy="720945"/>
          </a:xfrm>
        </p:spPr>
        <p:txBody>
          <a:bodyPr anchor="t">
            <a:noAutofit/>
          </a:bodyPr>
          <a:lstStyle/>
          <a:p>
            <a:r>
              <a:rPr lang="en-GB" sz="1800" b="1" dirty="0">
                <a:solidFill>
                  <a:srgbClr val="5C5B5A"/>
                </a:solidFill>
                <a:latin typeface="Arial"/>
                <a:ea typeface="+mn-ea"/>
                <a:cs typeface="+mn-cs"/>
              </a:rPr>
              <a:t>Almost half of respondents say they have </a:t>
            </a:r>
            <a:r>
              <a:rPr lang="en-GB" sz="1800" b="1" dirty="0">
                <a:solidFill>
                  <a:srgbClr val="009690"/>
                </a:solidFill>
                <a:latin typeface="Arial"/>
                <a:ea typeface="+mn-ea"/>
                <a:cs typeface="+mn-cs"/>
              </a:rPr>
              <a:t>difficulty affording energy costs</a:t>
            </a:r>
            <a:r>
              <a:rPr lang="en-GB" sz="1800" b="1" dirty="0">
                <a:solidFill>
                  <a:srgbClr val="5C5B5A"/>
                </a:solidFill>
                <a:latin typeface="Arial"/>
                <a:ea typeface="+mn-ea"/>
                <a:cs typeface="+mn-cs"/>
              </a:rPr>
              <a:t>, the same as November. This is significantly higher than the GB average – driven in particular by those who say they find these costs very difficult</a:t>
            </a: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097883" y="1181303"/>
            <a:ext cx="4672602"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Ease of affording energy costs</a:t>
            </a:r>
          </a:p>
        </p:txBody>
      </p:sp>
      <p:graphicFrame>
        <p:nvGraphicFramePr>
          <p:cNvPr id="6" name="Chart 5" descr="100% stacked column chart showing ease of affording energy costs. 47% say they find it difficult to afford their energy costs, compared to the GB average of 43%.">
            <a:extLst>
              <a:ext uri="{FF2B5EF4-FFF2-40B4-BE49-F238E27FC236}">
                <a16:creationId xmlns:a16="http://schemas.microsoft.com/office/drawing/2014/main" id="{66EBAD9B-54D3-439E-AD46-6C7678FA2AA6}"/>
              </a:ext>
            </a:extLst>
          </p:cNvPr>
          <p:cNvGraphicFramePr/>
          <p:nvPr>
            <p:extLst>
              <p:ext uri="{D42A27DB-BD31-4B8C-83A1-F6EECF244321}">
                <p14:modId xmlns:p14="http://schemas.microsoft.com/office/powerpoint/2010/main" val="4280777121"/>
              </p:ext>
            </p:extLst>
          </p:nvPr>
        </p:nvGraphicFramePr>
        <p:xfrm>
          <a:off x="279776" y="1501629"/>
          <a:ext cx="6291269" cy="4635338"/>
        </p:xfrm>
        <a:graphic>
          <a:graphicData uri="http://schemas.openxmlformats.org/drawingml/2006/chart">
            <c:chart xmlns:c="http://schemas.openxmlformats.org/drawingml/2006/chart" xmlns:r="http://schemas.openxmlformats.org/officeDocument/2006/relationships" r:id="rId4"/>
          </a:graphicData>
        </a:graphic>
      </p:graphicFrame>
      <p:sp>
        <p:nvSpPr>
          <p:cNvPr id="2" name="Right Brace 1" descr="Arrow showing in total, 30% are worried about coronavirus.">
            <a:extLst>
              <a:ext uri="{FF2B5EF4-FFF2-40B4-BE49-F238E27FC236}">
                <a16:creationId xmlns:a16="http://schemas.microsoft.com/office/drawing/2014/main" id="{CE480C17-3493-F555-7B4E-499E4A0C0BA2}"/>
              </a:ext>
              <a:ext uri="{C183D7F6-B498-43B3-948B-1728B52AA6E4}">
                <adec:decorative xmlns:adec="http://schemas.microsoft.com/office/drawing/2017/decorative" val="1"/>
              </a:ext>
            </a:extLst>
          </p:cNvPr>
          <p:cNvSpPr/>
          <p:nvPr/>
        </p:nvSpPr>
        <p:spPr>
          <a:xfrm>
            <a:off x="1509701" y="3005328"/>
            <a:ext cx="186561" cy="1579615"/>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8" name="TextBox 17">
            <a:extLst>
              <a:ext uri="{FF2B5EF4-FFF2-40B4-BE49-F238E27FC236}">
                <a16:creationId xmlns:a16="http://schemas.microsoft.com/office/drawing/2014/main" id="{3B0E9D10-A3C9-37D2-B94C-7B574619517C}"/>
              </a:ext>
              <a:ext uri="{C183D7F6-B498-43B3-948B-1728B52AA6E4}">
                <adec:decorative xmlns:adec="http://schemas.microsoft.com/office/drawing/2017/decorative" val="1"/>
              </a:ext>
            </a:extLst>
          </p:cNvPr>
          <p:cNvSpPr txBox="1"/>
          <p:nvPr/>
        </p:nvSpPr>
        <p:spPr>
          <a:xfrm>
            <a:off x="1729818" y="3687413"/>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49%</a:t>
            </a:r>
          </a:p>
        </p:txBody>
      </p:sp>
      <p:sp>
        <p:nvSpPr>
          <p:cNvPr id="5" name="Right Brace 4" descr="Arrow showing in total, 30% are worried about coronavirus.">
            <a:extLst>
              <a:ext uri="{FF2B5EF4-FFF2-40B4-BE49-F238E27FC236}">
                <a16:creationId xmlns:a16="http://schemas.microsoft.com/office/drawing/2014/main" id="{FA05B859-2800-4DB1-0935-EBB6AA2EB66A}"/>
              </a:ext>
              <a:ext uri="{C183D7F6-B498-43B3-948B-1728B52AA6E4}">
                <adec:decorative xmlns:adec="http://schemas.microsoft.com/office/drawing/2017/decorative" val="1"/>
              </a:ext>
            </a:extLst>
          </p:cNvPr>
          <p:cNvSpPr/>
          <p:nvPr/>
        </p:nvSpPr>
        <p:spPr>
          <a:xfrm>
            <a:off x="3051759" y="3177184"/>
            <a:ext cx="194930" cy="1448499"/>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9" name="TextBox 8">
            <a:extLst>
              <a:ext uri="{FF2B5EF4-FFF2-40B4-BE49-F238E27FC236}">
                <a16:creationId xmlns:a16="http://schemas.microsoft.com/office/drawing/2014/main" id="{D612CCCC-EFE4-6936-6C0B-093CFD510888}"/>
              </a:ext>
              <a:ext uri="{C183D7F6-B498-43B3-948B-1728B52AA6E4}">
                <adec:decorative xmlns:adec="http://schemas.microsoft.com/office/drawing/2017/decorative" val="1"/>
              </a:ext>
            </a:extLst>
          </p:cNvPr>
          <p:cNvSpPr txBox="1"/>
          <p:nvPr/>
        </p:nvSpPr>
        <p:spPr>
          <a:xfrm>
            <a:off x="3291384" y="3795135"/>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47%</a:t>
            </a:r>
          </a:p>
        </p:txBody>
      </p:sp>
      <p:sp>
        <p:nvSpPr>
          <p:cNvPr id="21" name="Arrow: Down 20">
            <a:extLst>
              <a:ext uri="{FF2B5EF4-FFF2-40B4-BE49-F238E27FC236}">
                <a16:creationId xmlns:a16="http://schemas.microsoft.com/office/drawing/2014/main" id="{33385DC7-2D38-AACE-9796-3B468EFE919D}"/>
              </a:ext>
              <a:ext uri="{C183D7F6-B498-43B3-948B-1728B52AA6E4}">
                <adec:decorative xmlns:adec="http://schemas.microsoft.com/office/drawing/2017/decorative" val="1"/>
              </a:ext>
            </a:extLst>
          </p:cNvPr>
          <p:cNvSpPr/>
          <p:nvPr/>
        </p:nvSpPr>
        <p:spPr>
          <a:xfrm rot="10800000">
            <a:off x="4422546" y="165117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CA8786E6-2276-C671-3BFC-EC9E02A83BC9}"/>
              </a:ext>
              <a:ext uri="{C183D7F6-B498-43B3-948B-1728B52AA6E4}">
                <adec:decorative xmlns:adec="http://schemas.microsoft.com/office/drawing/2017/decorative" val="1"/>
              </a:ext>
            </a:extLst>
          </p:cNvPr>
          <p:cNvSpPr/>
          <p:nvPr/>
        </p:nvSpPr>
        <p:spPr>
          <a:xfrm rot="10800000">
            <a:off x="4404726" y="435979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22B8CFCF-265F-9B45-2567-E6BDA5396D9C}"/>
              </a:ext>
              <a:ext uri="{C183D7F6-B498-43B3-948B-1728B52AA6E4}">
                <adec:decorative xmlns:adec="http://schemas.microsoft.com/office/drawing/2017/decorative" val="1"/>
              </a:ext>
            </a:extLst>
          </p:cNvPr>
          <p:cNvSpPr/>
          <p:nvPr/>
        </p:nvSpPr>
        <p:spPr>
          <a:xfrm>
            <a:off x="4406111" y="459982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3" name="Right Brace 2" descr="Arrow showing in total, 30% are worried about coronavirus.">
            <a:extLst>
              <a:ext uri="{FF2B5EF4-FFF2-40B4-BE49-F238E27FC236}">
                <a16:creationId xmlns:a16="http://schemas.microsoft.com/office/drawing/2014/main" id="{506CABCC-1443-53FE-3ECB-8D1FED7C9C05}"/>
              </a:ext>
              <a:ext uri="{C183D7F6-B498-43B3-948B-1728B52AA6E4}">
                <adec:decorative xmlns:adec="http://schemas.microsoft.com/office/drawing/2017/decorative" val="1"/>
              </a:ext>
            </a:extLst>
          </p:cNvPr>
          <p:cNvSpPr/>
          <p:nvPr/>
        </p:nvSpPr>
        <p:spPr>
          <a:xfrm>
            <a:off x="4623931" y="3153789"/>
            <a:ext cx="194930" cy="1448499"/>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0" name="TextBox 9">
            <a:extLst>
              <a:ext uri="{FF2B5EF4-FFF2-40B4-BE49-F238E27FC236}">
                <a16:creationId xmlns:a16="http://schemas.microsoft.com/office/drawing/2014/main" id="{6E9F4564-5549-32FA-4667-4C3268831433}"/>
              </a:ext>
              <a:ext uri="{C183D7F6-B498-43B3-948B-1728B52AA6E4}">
                <adec:decorative xmlns:adec="http://schemas.microsoft.com/office/drawing/2017/decorative" val="1"/>
              </a:ext>
            </a:extLst>
          </p:cNvPr>
          <p:cNvSpPr txBox="1"/>
          <p:nvPr/>
        </p:nvSpPr>
        <p:spPr>
          <a:xfrm>
            <a:off x="4847870" y="3743931"/>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47%</a:t>
            </a:r>
          </a:p>
        </p:txBody>
      </p:sp>
      <p:sp>
        <p:nvSpPr>
          <p:cNvPr id="27" name="Arrow: Down 26">
            <a:extLst>
              <a:ext uri="{FF2B5EF4-FFF2-40B4-BE49-F238E27FC236}">
                <a16:creationId xmlns:a16="http://schemas.microsoft.com/office/drawing/2014/main" id="{FD554E42-6385-EA16-1261-26BC252BBBB7}"/>
              </a:ext>
              <a:ext uri="{C183D7F6-B498-43B3-948B-1728B52AA6E4}">
                <adec:decorative xmlns:adec="http://schemas.microsoft.com/office/drawing/2017/decorative" val="1"/>
              </a:ext>
            </a:extLst>
          </p:cNvPr>
          <p:cNvSpPr/>
          <p:nvPr/>
        </p:nvSpPr>
        <p:spPr>
          <a:xfrm rot="10800000">
            <a:off x="4926258" y="396913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9" name="Right Brace 28" descr="Arrow showing in total, 30% are worried about coronavirus.">
            <a:extLst>
              <a:ext uri="{FF2B5EF4-FFF2-40B4-BE49-F238E27FC236}">
                <a16:creationId xmlns:a16="http://schemas.microsoft.com/office/drawing/2014/main" id="{D38571B4-C1FC-612D-522A-20FE027EDF12}"/>
              </a:ext>
              <a:ext uri="{C183D7F6-B498-43B3-948B-1728B52AA6E4}">
                <adec:decorative xmlns:adec="http://schemas.microsoft.com/office/drawing/2017/decorative" val="1"/>
              </a:ext>
            </a:extLst>
          </p:cNvPr>
          <p:cNvSpPr/>
          <p:nvPr/>
        </p:nvSpPr>
        <p:spPr>
          <a:xfrm>
            <a:off x="6174358" y="3259248"/>
            <a:ext cx="115930" cy="1284373"/>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0" name="TextBox 29">
            <a:extLst>
              <a:ext uri="{FF2B5EF4-FFF2-40B4-BE49-F238E27FC236}">
                <a16:creationId xmlns:a16="http://schemas.microsoft.com/office/drawing/2014/main" id="{FF70D53B-1AF6-1AF0-37B2-227D66D380DF}"/>
              </a:ext>
              <a:ext uri="{C183D7F6-B498-43B3-948B-1728B52AA6E4}">
                <adec:decorative xmlns:adec="http://schemas.microsoft.com/office/drawing/2017/decorative" val="1"/>
              </a:ext>
            </a:extLst>
          </p:cNvPr>
          <p:cNvSpPr txBox="1"/>
          <p:nvPr/>
        </p:nvSpPr>
        <p:spPr>
          <a:xfrm>
            <a:off x="6307382" y="3778052"/>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43%</a:t>
            </a:r>
          </a:p>
        </p:txBody>
      </p:sp>
      <p:grpSp>
        <p:nvGrpSpPr>
          <p:cNvPr id="7" name="Group 6" descr="Green and Red arrows to signify when a statistic is significantly higher or lower than the previous survey.">
            <a:extLst>
              <a:ext uri="{FF2B5EF4-FFF2-40B4-BE49-F238E27FC236}">
                <a16:creationId xmlns:a16="http://schemas.microsoft.com/office/drawing/2014/main" id="{271E232F-D14C-65CD-8E55-BCEEE8C1EA44}"/>
              </a:ext>
            </a:extLst>
          </p:cNvPr>
          <p:cNvGrpSpPr/>
          <p:nvPr/>
        </p:nvGrpSpPr>
        <p:grpSpPr>
          <a:xfrm>
            <a:off x="643247" y="6000430"/>
            <a:ext cx="3858995" cy="276999"/>
            <a:chOff x="643424" y="5999738"/>
            <a:chExt cx="3858995"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643424" y="5999738"/>
              <a:ext cx="3858995" cy="276999"/>
              <a:chOff x="588133" y="5798698"/>
              <a:chExt cx="3858995"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588133" y="584099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GB Benchmark</a:t>
                </a:r>
              </a:p>
            </p:txBody>
          </p:sp>
        </p:grpSp>
      </p:grpSp>
      <p:sp>
        <p:nvSpPr>
          <p:cNvPr id="46" name="Text Placeholder 30">
            <a:extLst>
              <a:ext uri="{FF2B5EF4-FFF2-40B4-BE49-F238E27FC236}">
                <a16:creationId xmlns:a16="http://schemas.microsoft.com/office/drawing/2014/main" id="{1CB9A01B-C952-F96C-2D80-C969A6778E5D}"/>
              </a:ext>
            </a:extLst>
          </p:cNvPr>
          <p:cNvSpPr txBox="1">
            <a:spLocks/>
          </p:cNvSpPr>
          <p:nvPr/>
        </p:nvSpPr>
        <p:spPr>
          <a:xfrm>
            <a:off x="6901517" y="1102080"/>
            <a:ext cx="5186944"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very/somewhat difficult to afford their energy costs compared to GM average</a:t>
            </a:r>
            <a:r>
              <a:rPr lang="en-GB" sz="1200" b="1" dirty="0">
                <a:solidFill>
                  <a:srgbClr val="5C5B5A"/>
                </a:solidFill>
                <a:latin typeface="Arial" panose="020B0604020202020204" pitchFamily="34" charset="0"/>
                <a:cs typeface="Arial" panose="020B0604020202020204" pitchFamily="34" charset="0"/>
              </a:rPr>
              <a:t> </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r>
              <a:rPr lang="en-GB" sz="1200" b="1" dirty="0">
                <a:solidFill>
                  <a:srgbClr val="5C5B5A"/>
                </a:solidFill>
                <a:latin typeface="Arial" panose="020B0604020202020204" pitchFamily="34" charset="0"/>
                <a:cs typeface="Arial" panose="020B0604020202020204" pitchFamily="34" charset="0"/>
              </a:rPr>
              <a:t>48</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p:txBody>
      </p:sp>
      <p:sp>
        <p:nvSpPr>
          <p:cNvPr id="47" name="Content Placeholder 32">
            <a:extLst>
              <a:ext uri="{FF2B5EF4-FFF2-40B4-BE49-F238E27FC236}">
                <a16:creationId xmlns:a16="http://schemas.microsoft.com/office/drawing/2014/main" id="{B62886DC-603D-9A8B-86D3-B94384D6D138}"/>
              </a:ext>
            </a:extLst>
          </p:cNvPr>
          <p:cNvSpPr txBox="1">
            <a:spLocks/>
          </p:cNvSpPr>
          <p:nvPr/>
        </p:nvSpPr>
        <p:spPr>
          <a:xfrm>
            <a:off x="6907010" y="1573318"/>
            <a:ext cx="5186944" cy="4022139"/>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cs typeface="Arial"/>
              </a:rPr>
              <a:t>Demographics:</a:t>
            </a:r>
          </a:p>
          <a:p>
            <a:pPr>
              <a:lnSpc>
                <a:spcPct val="100000"/>
              </a:lnSpc>
              <a:spcBef>
                <a:spcPts val="0"/>
              </a:spcBef>
              <a:spcAft>
                <a:spcPts val="400"/>
              </a:spcAft>
              <a:defRPr/>
            </a:pPr>
            <a:r>
              <a:rPr lang="en-GB" sz="1200" dirty="0">
                <a:solidFill>
                  <a:srgbClr val="5C5B5A"/>
                </a:solidFill>
                <a:latin typeface="Arial"/>
                <a:cs typeface="Arial"/>
              </a:rPr>
              <a:t>Those with a disability (61%) including those with mental ill health (69%), a mobility disability (65%) or another disability (66%)</a:t>
            </a:r>
          </a:p>
          <a:p>
            <a:pPr>
              <a:lnSpc>
                <a:spcPct val="100000"/>
              </a:lnSpc>
              <a:spcBef>
                <a:spcPts val="0"/>
              </a:spcBef>
              <a:spcAft>
                <a:spcPts val="400"/>
              </a:spcAft>
              <a:defRPr/>
            </a:pPr>
            <a:r>
              <a:rPr lang="en-GB" sz="1200" dirty="0">
                <a:solidFill>
                  <a:srgbClr val="5C5B5A"/>
                </a:solidFill>
                <a:latin typeface="Arial"/>
                <a:cs typeface="Arial"/>
              </a:rPr>
              <a:t>Those whose first language is not English (56%)</a:t>
            </a:r>
          </a:p>
          <a:p>
            <a:pPr>
              <a:lnSpc>
                <a:spcPct val="100000"/>
              </a:lnSpc>
              <a:spcBef>
                <a:spcPts val="0"/>
              </a:spcBef>
              <a:spcAft>
                <a:spcPts val="400"/>
              </a:spcAft>
              <a:defRPr/>
            </a:pPr>
            <a:r>
              <a:rPr lang="en-GB" sz="1200" dirty="0">
                <a:solidFill>
                  <a:srgbClr val="5C5B5A"/>
                </a:solidFill>
                <a:latin typeface="Arial"/>
                <a:cs typeface="Arial"/>
              </a:rPr>
              <a:t>Those who are female (53%)</a:t>
            </a:r>
          </a:p>
          <a:p>
            <a:pPr marL="0" indent="0">
              <a:lnSpc>
                <a:spcPct val="100000"/>
              </a:lnSpc>
              <a:spcBef>
                <a:spcPts val="0"/>
              </a:spcBef>
              <a:spcAft>
                <a:spcPts val="400"/>
              </a:spcAft>
              <a:buNone/>
              <a:defRPr/>
            </a:pPr>
            <a:endParaRPr kumimoji="0" lang="en-GB" sz="1200" i="0" u="none" strike="noStrike" kern="1200" cap="none" spc="0" normalizeH="0" baseline="0" noProof="0" dirty="0">
              <a:ln>
                <a:noFill/>
              </a:ln>
              <a:solidFill>
                <a:srgbClr val="5C5B5A"/>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400"/>
              </a:spcAft>
              <a:buClrTx/>
              <a:buSzTx/>
              <a:buNone/>
              <a:tabLst/>
              <a:defRPr/>
            </a:pPr>
            <a:r>
              <a:rPr kumimoji="0" lang="en-GB" sz="1200" b="1" i="0" u="none" strike="noStrike" kern="1200" cap="none" spc="0" normalizeH="0" baseline="0" noProof="0" dirty="0">
                <a:ln>
                  <a:noFill/>
                </a:ln>
                <a:solidFill>
                  <a:srgbClr val="5C5B5A"/>
                </a:solidFill>
                <a:effectLst/>
                <a:uLnTx/>
                <a:uFillTx/>
                <a:latin typeface="Arial"/>
                <a:cs typeface="Arial"/>
              </a:rPr>
              <a:t>Individual and/or family circumstance:</a:t>
            </a:r>
            <a:endParaRPr lang="en-GB" sz="1200" b="1"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dirty="0">
                <a:ln>
                  <a:noFill/>
                </a:ln>
                <a:solidFill>
                  <a:srgbClr val="5C5B5A"/>
                </a:solidFill>
                <a:effectLst/>
                <a:uLnTx/>
                <a:uFillTx/>
                <a:latin typeface="Arial"/>
                <a:cs typeface="Arial"/>
              </a:rPr>
              <a:t>Those finding it difficult to afford their rent or mortgage payments (88%)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dirty="0">
                <a:ln>
                  <a:noFill/>
                </a:ln>
                <a:solidFill>
                  <a:srgbClr val="5C5B5A"/>
                </a:solidFill>
                <a:effectLst/>
                <a:uLnTx/>
                <a:uFillTx/>
                <a:latin typeface="Arial"/>
                <a:cs typeface="Arial"/>
              </a:rPr>
              <a:t>Those not in work due to ill health or disability (77%)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unable to save any money in the next 12 months (72%)</a:t>
            </a: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with low levels of life satisfaction (71%)</a:t>
            </a: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renting their home (59%), specifically those renting from Local Authorities or Councils (65%) or Housing Associations/ Trusts (65%)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dirty="0">
                <a:ln>
                  <a:noFill/>
                </a:ln>
                <a:solidFill>
                  <a:srgbClr val="5C5B5A"/>
                </a:solidFill>
                <a:effectLst/>
                <a:uLnTx/>
                <a:uFillTx/>
                <a:latin typeface="Arial"/>
                <a:cs typeface="Arial"/>
              </a:rPr>
              <a:t>Those with 4+ people in the household (57%)</a:t>
            </a:r>
          </a:p>
          <a:p>
            <a:pPr marL="171450" indent="-171450">
              <a:lnSpc>
                <a:spcPct val="100000"/>
              </a:lnSpc>
              <a:spcBef>
                <a:spcPts val="0"/>
              </a:spcBef>
              <a:spcAft>
                <a:spcPts val="400"/>
              </a:spcAft>
              <a:defRPr/>
            </a:pPr>
            <a:r>
              <a:rPr lang="en-GB" sz="1200" b="0" i="0" u="none" strike="noStrike" kern="1200" cap="none" spc="0" normalizeH="0" baseline="0" noProof="0" dirty="0">
                <a:ln>
                  <a:noFill/>
                </a:ln>
                <a:solidFill>
                  <a:srgbClr val="5C5B5A"/>
                </a:solidFill>
                <a:effectLst/>
                <a:uLnTx/>
                <a:uFillTx/>
                <a:latin typeface="Arial"/>
                <a:cs typeface="Arial"/>
              </a:rPr>
              <a:t>Those earning below the Real Living Wage (55%)</a:t>
            </a:r>
          </a:p>
          <a:p>
            <a:pPr marL="171450" indent="-171450">
              <a:lnSpc>
                <a:spcPct val="100000"/>
              </a:lnSpc>
              <a:spcBef>
                <a:spcPts val="0"/>
              </a:spcBef>
              <a:spcAft>
                <a:spcPts val="400"/>
              </a:spcAft>
              <a:defRPr/>
            </a:pPr>
            <a:r>
              <a:rPr lang="en-GB" sz="1200" dirty="0">
                <a:solidFill>
                  <a:srgbClr val="5C5B5A"/>
                </a:solidFill>
                <a:latin typeface="Arial"/>
                <a:cs typeface="Arial"/>
              </a:rPr>
              <a:t>Those with children (54%)</a:t>
            </a:r>
            <a:endParaRPr lang="en-GB" sz="1200" b="0" i="0" u="none" strike="noStrike" kern="1200" cap="none" spc="0" normalizeH="0" baseline="0" noProof="0" dirty="0">
              <a:ln>
                <a:noFill/>
              </a:ln>
              <a:solidFill>
                <a:srgbClr val="5C5B5A"/>
              </a:solidFill>
              <a:effectLst/>
              <a:uLnTx/>
              <a:uFillTx/>
              <a:latin typeface="Arial"/>
              <a:cs typeface="Arial"/>
            </a:endParaRPr>
          </a:p>
          <a:p>
            <a:pPr marL="171450" indent="-171450">
              <a:lnSpc>
                <a:spcPct val="100000"/>
              </a:lnSpc>
              <a:spcBef>
                <a:spcPts val="0"/>
              </a:spcBef>
              <a:spcAft>
                <a:spcPts val="400"/>
              </a:spcAft>
              <a:defRPr/>
            </a:pPr>
            <a:r>
              <a:rPr lang="en-GB" sz="1200" b="0" i="0" u="none" strike="noStrike" kern="1200" cap="none" spc="0" normalizeH="0" baseline="0" noProof="0" dirty="0">
                <a:ln>
                  <a:noFill/>
                </a:ln>
                <a:solidFill>
                  <a:srgbClr val="5C5B5A"/>
                </a:solidFill>
                <a:effectLst/>
                <a:uLnTx/>
                <a:uFillTx/>
                <a:latin typeface="Arial"/>
                <a:cs typeface="Arial"/>
              </a:rPr>
              <a:t>Those not </a:t>
            </a:r>
            <a:r>
              <a:rPr lang="en-GB" sz="1200" dirty="0" err="1">
                <a:solidFill>
                  <a:srgbClr val="5C5B5A"/>
                </a:solidFill>
                <a:latin typeface="Arial"/>
                <a:cs typeface="Arial"/>
              </a:rPr>
              <a:t>i</a:t>
            </a:r>
            <a:r>
              <a:rPr lang="en-GB" sz="1200" b="0" i="0" u="none" strike="noStrike" kern="1200" cap="none" spc="0" normalizeH="0" baseline="0" noProof="0" dirty="0">
                <a:ln>
                  <a:noFill/>
                </a:ln>
                <a:solidFill>
                  <a:srgbClr val="5C5B5A"/>
                </a:solidFill>
                <a:effectLst/>
                <a:uLnTx/>
                <a:uFillTx/>
                <a:latin typeface="Arial"/>
                <a:cs typeface="Arial"/>
              </a:rPr>
              <a:t>n employment (50%)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dirty="0">
              <a:ln>
                <a:noFill/>
              </a:ln>
              <a:solidFill>
                <a:srgbClr val="5C5B5A"/>
              </a:solidFill>
              <a:effectLst/>
              <a:uLnTx/>
              <a:uFillTx/>
              <a:latin typeface="Arial"/>
              <a:cs typeface="Arial"/>
            </a:endParaRPr>
          </a:p>
        </p:txBody>
      </p:sp>
      <p:sp>
        <p:nvSpPr>
          <p:cNvPr id="26" name="TextBox 25">
            <a:extLst>
              <a:ext uri="{FF2B5EF4-FFF2-40B4-BE49-F238E27FC236}">
                <a16:creationId xmlns:a16="http://schemas.microsoft.com/office/drawing/2014/main" id="{93C7F2C3-A529-4A8D-849B-F48FEAD542C0}"/>
              </a:ext>
            </a:extLst>
          </p:cNvPr>
          <p:cNvSpPr txBox="1"/>
          <p:nvPr/>
        </p:nvSpPr>
        <p:spPr>
          <a:xfrm>
            <a:off x="6832195" y="5614110"/>
            <a:ext cx="32745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 Subgroup analysis uses merged data from S9-11</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the following? Unweighted base: Survey 9, 1497</a:t>
            </a:r>
            <a:r>
              <a:rPr lang="en-GB" sz="1000">
                <a:solidFill>
                  <a:srgbClr val="FFFFFF">
                    <a:lumMod val="50000"/>
                  </a:srgbClr>
                </a:solidFill>
                <a:latin typeface="Arial"/>
                <a:cs typeface="Arial" panose="020B0604020202020204" pitchFamily="34" charset="0"/>
              </a:rPr>
              <a:t>; Survey 10, 1488; Survey 11, 1403</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(All respondents who pay their energy costs).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31</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st</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January – 11</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th</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February 2024</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2032962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21997" y="148436"/>
            <a:ext cx="11373128" cy="793632"/>
          </a:xfrm>
        </p:spPr>
        <p:txBody>
          <a:bodyPr anchor="t">
            <a:noAutofit/>
          </a:bodyPr>
          <a:lstStyle/>
          <a:p>
            <a:r>
              <a:rPr lang="en-GB" sz="1800" b="1" dirty="0">
                <a:solidFill>
                  <a:srgbClr val="5C5B5A"/>
                </a:solidFill>
                <a:latin typeface="Arial"/>
                <a:ea typeface="+mn-ea"/>
                <a:cs typeface="+mn-cs"/>
              </a:rPr>
              <a:t>The proportion of respondents finding it </a:t>
            </a:r>
            <a:r>
              <a:rPr lang="en-GB" sz="1800" b="1" dirty="0">
                <a:solidFill>
                  <a:srgbClr val="009690"/>
                </a:solidFill>
                <a:latin typeface="Arial"/>
                <a:ea typeface="+mn-ea"/>
                <a:cs typeface="+mn-cs"/>
              </a:rPr>
              <a:t>difficult to afford either their mortgage or rental payments </a:t>
            </a:r>
            <a:r>
              <a:rPr lang="en-GB" sz="1800" b="1" dirty="0">
                <a:solidFill>
                  <a:srgbClr val="5C5B5A"/>
                </a:solidFill>
                <a:latin typeface="Arial"/>
                <a:ea typeface="+mn-ea"/>
                <a:cs typeface="+mn-cs"/>
              </a:rPr>
              <a:t>has remained in line with November. Groups more likely to find it difficult to afford these payments include those who are financially vulnerable and those with low levels of life satisfaction</a:t>
            </a: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921932" y="1105802"/>
            <a:ext cx="4051574"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rent or mortgage payments </a:t>
            </a:r>
          </a:p>
        </p:txBody>
      </p:sp>
      <p:graphicFrame>
        <p:nvGraphicFramePr>
          <p:cNvPr id="16" name="Chart 15" descr="Stacked bar chart showing proportion of respondents who say it is difficult to afford their rent or mortgage payments. 35% of Greater Manchester mortgage holders say it is difficult to afford their payments. 47% of GM renters say it is difficult to afford their rent. ">
            <a:extLst>
              <a:ext uri="{FF2B5EF4-FFF2-40B4-BE49-F238E27FC236}">
                <a16:creationId xmlns:a16="http://schemas.microsoft.com/office/drawing/2014/main" id="{5C2E3CFE-F394-62DD-C685-68A8CF60D00D}"/>
              </a:ext>
            </a:extLst>
          </p:cNvPr>
          <p:cNvGraphicFramePr/>
          <p:nvPr>
            <p:extLst>
              <p:ext uri="{D42A27DB-BD31-4B8C-83A1-F6EECF244321}">
                <p14:modId xmlns:p14="http://schemas.microsoft.com/office/powerpoint/2010/main" val="1297849759"/>
              </p:ext>
            </p:extLst>
          </p:nvPr>
        </p:nvGraphicFramePr>
        <p:xfrm>
          <a:off x="80725" y="1503799"/>
          <a:ext cx="7412024" cy="4711686"/>
        </p:xfrm>
        <a:graphic>
          <a:graphicData uri="http://schemas.openxmlformats.org/drawingml/2006/chart">
            <c:chart xmlns:c="http://schemas.openxmlformats.org/drawingml/2006/chart" xmlns:r="http://schemas.openxmlformats.org/officeDocument/2006/relationships" r:id="rId4"/>
          </a:graphicData>
        </a:graphic>
      </p:graphicFrame>
      <p:sp>
        <p:nvSpPr>
          <p:cNvPr id="60" name="TextBox 59">
            <a:extLst>
              <a:ext uri="{FF2B5EF4-FFF2-40B4-BE49-F238E27FC236}">
                <a16:creationId xmlns:a16="http://schemas.microsoft.com/office/drawing/2014/main" id="{BD325578-E75F-4F02-E708-7CAD52222D07}"/>
              </a:ext>
              <a:ext uri="{C183D7F6-B498-43B3-948B-1728B52AA6E4}">
                <adec:decorative xmlns:adec="http://schemas.microsoft.com/office/drawing/2017/decorative" val="1"/>
              </a:ext>
            </a:extLst>
          </p:cNvPr>
          <p:cNvSpPr txBox="1"/>
          <p:nvPr/>
        </p:nvSpPr>
        <p:spPr>
          <a:xfrm>
            <a:off x="75654" y="4183828"/>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61" name="Right Brace 60">
            <a:extLst>
              <a:ext uri="{FF2B5EF4-FFF2-40B4-BE49-F238E27FC236}">
                <a16:creationId xmlns:a16="http://schemas.microsoft.com/office/drawing/2014/main" id="{ABF6C9C5-92B3-D563-4BF5-FF72A9AA06AB}"/>
              </a:ext>
              <a:ext uri="{C183D7F6-B498-43B3-948B-1728B52AA6E4}">
                <adec:decorative xmlns:adec="http://schemas.microsoft.com/office/drawing/2017/decorative" val="1"/>
              </a:ext>
            </a:extLst>
          </p:cNvPr>
          <p:cNvSpPr/>
          <p:nvPr/>
        </p:nvSpPr>
        <p:spPr>
          <a:xfrm rot="10800000">
            <a:off x="748154" y="3735808"/>
            <a:ext cx="196097" cy="1235856"/>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55" name="TextBox 54">
            <a:extLst>
              <a:ext uri="{FF2B5EF4-FFF2-40B4-BE49-F238E27FC236}">
                <a16:creationId xmlns:a16="http://schemas.microsoft.com/office/drawing/2014/main" id="{B4155AD0-9FB0-DD0D-0D88-7F28F3BFCFDB}"/>
              </a:ext>
              <a:ext uri="{C183D7F6-B498-43B3-948B-1728B52AA6E4}">
                <adec:decorative xmlns:adec="http://schemas.microsoft.com/office/drawing/2017/decorative" val="1"/>
              </a:ext>
            </a:extLst>
          </p:cNvPr>
          <p:cNvSpPr txBox="1"/>
          <p:nvPr/>
        </p:nvSpPr>
        <p:spPr>
          <a:xfrm>
            <a:off x="1700077" y="188580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(+4pp)</a:t>
            </a:r>
          </a:p>
        </p:txBody>
      </p:sp>
      <p:sp>
        <p:nvSpPr>
          <p:cNvPr id="56" name="TextBox 55">
            <a:extLst>
              <a:ext uri="{FF2B5EF4-FFF2-40B4-BE49-F238E27FC236}">
                <a16:creationId xmlns:a16="http://schemas.microsoft.com/office/drawing/2014/main" id="{562B61F8-6391-BC99-4237-FC50029C93D6}"/>
              </a:ext>
              <a:ext uri="{C183D7F6-B498-43B3-948B-1728B52AA6E4}">
                <adec:decorative xmlns:adec="http://schemas.microsoft.com/office/drawing/2017/decorative" val="1"/>
              </a:ext>
            </a:extLst>
          </p:cNvPr>
          <p:cNvSpPr txBox="1"/>
          <p:nvPr/>
        </p:nvSpPr>
        <p:spPr>
          <a:xfrm>
            <a:off x="1634946" y="301192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(-5pp)</a:t>
            </a:r>
          </a:p>
        </p:txBody>
      </p:sp>
      <p:sp>
        <p:nvSpPr>
          <p:cNvPr id="57" name="TextBox 56">
            <a:extLst>
              <a:ext uri="{FF2B5EF4-FFF2-40B4-BE49-F238E27FC236}">
                <a16:creationId xmlns:a16="http://schemas.microsoft.com/office/drawing/2014/main" id="{5AF15528-0B00-FA1D-F031-AB20A5C0557A}"/>
              </a:ext>
              <a:ext uri="{C183D7F6-B498-43B3-948B-1728B52AA6E4}">
                <adec:decorative xmlns:adec="http://schemas.microsoft.com/office/drawing/2017/decorative" val="1"/>
              </a:ext>
            </a:extLst>
          </p:cNvPr>
          <p:cNvSpPr txBox="1"/>
          <p:nvPr/>
        </p:nvSpPr>
        <p:spPr>
          <a:xfrm>
            <a:off x="1657598" y="431686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58" name="TextBox 57">
            <a:extLst>
              <a:ext uri="{FF2B5EF4-FFF2-40B4-BE49-F238E27FC236}">
                <a16:creationId xmlns:a16="http://schemas.microsoft.com/office/drawing/2014/main" id="{A9A78361-18BE-D9C2-F617-3343E9B2A1D4}"/>
              </a:ext>
              <a:ext uri="{C183D7F6-B498-43B3-948B-1728B52AA6E4}">
                <adec:decorative xmlns:adec="http://schemas.microsoft.com/office/drawing/2017/decorative" val="1"/>
              </a:ext>
            </a:extLst>
          </p:cNvPr>
          <p:cNvSpPr txBox="1"/>
          <p:nvPr/>
        </p:nvSpPr>
        <p:spPr>
          <a:xfrm>
            <a:off x="2042572" y="4717749"/>
            <a:ext cx="57900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59" name="TextBox 58">
            <a:extLst>
              <a:ext uri="{FF2B5EF4-FFF2-40B4-BE49-F238E27FC236}">
                <a16:creationId xmlns:a16="http://schemas.microsoft.com/office/drawing/2014/main" id="{D6C15663-5EB8-E481-2825-A1FE050A8F93}"/>
              </a:ext>
              <a:ext uri="{C183D7F6-B498-43B3-948B-1728B52AA6E4}">
                <adec:decorative xmlns:adec="http://schemas.microsoft.com/office/drawing/2017/decorative" val="1"/>
              </a:ext>
            </a:extLst>
          </p:cNvPr>
          <p:cNvSpPr txBox="1"/>
          <p:nvPr/>
        </p:nvSpPr>
        <p:spPr>
          <a:xfrm>
            <a:off x="2038631" y="492390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(+/-0pp)</a:t>
            </a:r>
          </a:p>
        </p:txBody>
      </p:sp>
      <p:cxnSp>
        <p:nvCxnSpPr>
          <p:cNvPr id="17" name="Straight Connector 16">
            <a:extLst>
              <a:ext uri="{FF2B5EF4-FFF2-40B4-BE49-F238E27FC236}">
                <a16:creationId xmlns:a16="http://schemas.microsoft.com/office/drawing/2014/main" id="{4DF5E50A-C9AB-7330-1412-1D75C0F66EFB}"/>
              </a:ext>
              <a:ext uri="{C183D7F6-B498-43B3-948B-1728B52AA6E4}">
                <adec:decorative xmlns:adec="http://schemas.microsoft.com/office/drawing/2017/decorative" val="1"/>
              </a:ext>
            </a:extLst>
          </p:cNvPr>
          <p:cNvCxnSpPr/>
          <p:nvPr/>
        </p:nvCxnSpPr>
        <p:spPr>
          <a:xfrm>
            <a:off x="3784201" y="1486834"/>
            <a:ext cx="0" cy="343782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89ECFE98-E7E2-3E65-7F86-B6B4419EAB11}"/>
              </a:ext>
              <a:ext uri="{C183D7F6-B498-43B3-948B-1728B52AA6E4}">
                <adec:decorative xmlns:adec="http://schemas.microsoft.com/office/drawing/2017/decorative" val="1"/>
              </a:ext>
            </a:extLst>
          </p:cNvPr>
          <p:cNvSpPr txBox="1"/>
          <p:nvPr/>
        </p:nvSpPr>
        <p:spPr>
          <a:xfrm>
            <a:off x="3817805" y="3933896"/>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68" name="Right Brace 67">
            <a:extLst>
              <a:ext uri="{FF2B5EF4-FFF2-40B4-BE49-F238E27FC236}">
                <a16:creationId xmlns:a16="http://schemas.microsoft.com/office/drawing/2014/main" id="{DB4D7CD1-C828-E959-D341-A54ED69F82DF}"/>
              </a:ext>
              <a:ext uri="{C183D7F6-B498-43B3-948B-1728B52AA6E4}">
                <adec:decorative xmlns:adec="http://schemas.microsoft.com/office/drawing/2017/decorative" val="1"/>
              </a:ext>
            </a:extLst>
          </p:cNvPr>
          <p:cNvSpPr/>
          <p:nvPr/>
        </p:nvSpPr>
        <p:spPr>
          <a:xfrm rot="10800000">
            <a:off x="4370336" y="3263780"/>
            <a:ext cx="226191" cy="1633315"/>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63" name="TextBox 62">
            <a:extLst>
              <a:ext uri="{FF2B5EF4-FFF2-40B4-BE49-F238E27FC236}">
                <a16:creationId xmlns:a16="http://schemas.microsoft.com/office/drawing/2014/main" id="{07535BC2-8F69-9E7E-1D47-AF571F11D52C}"/>
              </a:ext>
              <a:ext uri="{C183D7F6-B498-43B3-948B-1728B52AA6E4}">
                <adec:decorative xmlns:adec="http://schemas.microsoft.com/office/drawing/2017/decorative" val="1"/>
              </a:ext>
            </a:extLst>
          </p:cNvPr>
          <p:cNvSpPr txBox="1"/>
          <p:nvPr/>
        </p:nvSpPr>
        <p:spPr>
          <a:xfrm>
            <a:off x="5309329" y="178924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64" name="TextBox 63">
            <a:extLst>
              <a:ext uri="{FF2B5EF4-FFF2-40B4-BE49-F238E27FC236}">
                <a16:creationId xmlns:a16="http://schemas.microsoft.com/office/drawing/2014/main" id="{80FBFC6C-AA47-F1DA-B458-907C25FFA991}"/>
              </a:ext>
              <a:ext uri="{C183D7F6-B498-43B3-948B-1728B52AA6E4}">
                <adec:decorative xmlns:adec="http://schemas.microsoft.com/office/drawing/2017/decorative" val="1"/>
              </a:ext>
            </a:extLst>
          </p:cNvPr>
          <p:cNvSpPr txBox="1"/>
          <p:nvPr/>
        </p:nvSpPr>
        <p:spPr>
          <a:xfrm>
            <a:off x="5309329" y="268101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(-3pp)</a:t>
            </a:r>
          </a:p>
        </p:txBody>
      </p:sp>
      <p:sp>
        <p:nvSpPr>
          <p:cNvPr id="65" name="TextBox 64">
            <a:extLst>
              <a:ext uri="{FF2B5EF4-FFF2-40B4-BE49-F238E27FC236}">
                <a16:creationId xmlns:a16="http://schemas.microsoft.com/office/drawing/2014/main" id="{F5AFB6AA-0533-A638-1B21-C6A6EFF3FA0E}"/>
              </a:ext>
              <a:ext uri="{C183D7F6-B498-43B3-948B-1728B52AA6E4}">
                <adec:decorative xmlns:adec="http://schemas.microsoft.com/office/drawing/2017/decorative" val="1"/>
              </a:ext>
            </a:extLst>
          </p:cNvPr>
          <p:cNvSpPr txBox="1"/>
          <p:nvPr/>
        </p:nvSpPr>
        <p:spPr>
          <a:xfrm>
            <a:off x="5260519" y="392221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66" name="TextBox 65">
            <a:extLst>
              <a:ext uri="{FF2B5EF4-FFF2-40B4-BE49-F238E27FC236}">
                <a16:creationId xmlns:a16="http://schemas.microsoft.com/office/drawing/2014/main" id="{81B0A7EC-5DA2-33E0-31B9-369758557D74}"/>
              </a:ext>
              <a:ext uri="{C183D7F6-B498-43B3-948B-1728B52AA6E4}">
                <adec:decorative xmlns:adec="http://schemas.microsoft.com/office/drawing/2017/decorative" val="1"/>
              </a:ext>
            </a:extLst>
          </p:cNvPr>
          <p:cNvSpPr txBox="1"/>
          <p:nvPr/>
        </p:nvSpPr>
        <p:spPr>
          <a:xfrm>
            <a:off x="5307009" y="4683895"/>
            <a:ext cx="57900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67" name="TextBox 66">
            <a:extLst>
              <a:ext uri="{FF2B5EF4-FFF2-40B4-BE49-F238E27FC236}">
                <a16:creationId xmlns:a16="http://schemas.microsoft.com/office/drawing/2014/main" id="{F9C6F9F6-90F4-C729-FFD4-AE752620BB65}"/>
              </a:ext>
              <a:ext uri="{C183D7F6-B498-43B3-948B-1728B52AA6E4}">
                <adec:decorative xmlns:adec="http://schemas.microsoft.com/office/drawing/2017/decorative" val="1"/>
              </a:ext>
            </a:extLst>
          </p:cNvPr>
          <p:cNvSpPr txBox="1"/>
          <p:nvPr/>
        </p:nvSpPr>
        <p:spPr>
          <a:xfrm>
            <a:off x="5772654" y="4897096"/>
            <a:ext cx="559769" cy="26161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(-1pp</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a:t>
            </a:r>
          </a:p>
        </p:txBody>
      </p:sp>
      <p:sp>
        <p:nvSpPr>
          <p:cNvPr id="24" name="TextBox 23">
            <a:extLst>
              <a:ext uri="{FF2B5EF4-FFF2-40B4-BE49-F238E27FC236}">
                <a16:creationId xmlns:a16="http://schemas.microsoft.com/office/drawing/2014/main" id="{A8928607-EDD2-7A5B-0125-BE0B4414BCC0}"/>
              </a:ext>
            </a:extLst>
          </p:cNvPr>
          <p:cNvSpPr txBox="1"/>
          <p:nvPr/>
        </p:nvSpPr>
        <p:spPr>
          <a:xfrm>
            <a:off x="860977" y="5553354"/>
            <a:ext cx="617348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a:ln>
                  <a:noFill/>
                </a:ln>
                <a:solidFill>
                  <a:srgbClr val="515151"/>
                </a:solidFill>
                <a:effectLst/>
                <a:uLnTx/>
                <a:uFillTx/>
                <a:latin typeface="Arial" panose="020B0604020202020204"/>
                <a:ea typeface="+mn-ea"/>
                <a:cs typeface="+mn-cs"/>
              </a:rPr>
              <a:t>(Results may be being impacted by a large difference between the proportion of respondents answering “don’t know”)</a:t>
            </a:r>
          </a:p>
        </p:txBody>
      </p:sp>
      <p:sp>
        <p:nvSpPr>
          <p:cNvPr id="18" name="TextBox 17">
            <a:extLst>
              <a:ext uri="{FF2B5EF4-FFF2-40B4-BE49-F238E27FC236}">
                <a16:creationId xmlns:a16="http://schemas.microsoft.com/office/drawing/2014/main" id="{23C3736B-F8B9-D50C-1DD1-4DE2E8D96B51}"/>
              </a:ext>
              <a:ext uri="{C183D7F6-B498-43B3-948B-1728B52AA6E4}">
                <adec:decorative xmlns:adec="http://schemas.microsoft.com/office/drawing/2017/decorative" val="1"/>
              </a:ext>
            </a:extLst>
          </p:cNvPr>
          <p:cNvSpPr txBox="1"/>
          <p:nvPr/>
        </p:nvSpPr>
        <p:spPr>
          <a:xfrm>
            <a:off x="2156607" y="6085960"/>
            <a:ext cx="3580086"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a:rPr>
              <a:t>Figures in brackets show change since November (S10)</a:t>
            </a:r>
            <a:endParaRPr kumimoji="0" lang="en-GB" sz="1100" i="0" u="none" strike="noStrike" kern="1200" cap="none" spc="0" normalizeH="0" baseline="0" noProof="0">
              <a:ln>
                <a:noFill/>
              </a:ln>
              <a:solidFill>
                <a:srgbClr val="5C5B5A"/>
              </a:solidFill>
              <a:effectLst/>
              <a:uLnTx/>
              <a:uFillTx/>
              <a:latin typeface="Arial"/>
              <a:ea typeface="+mn-ea"/>
              <a:cs typeface="+mn-cs"/>
            </a:endParaRPr>
          </a:p>
        </p:txBody>
      </p:sp>
      <p:sp>
        <p:nvSpPr>
          <p:cNvPr id="3" name="Text Placeholder 30">
            <a:extLst>
              <a:ext uri="{FF2B5EF4-FFF2-40B4-BE49-F238E27FC236}">
                <a16:creationId xmlns:a16="http://schemas.microsoft.com/office/drawing/2014/main" id="{07A9A60E-DCE0-300D-90DC-93D842E427FA}"/>
              </a:ext>
            </a:extLst>
          </p:cNvPr>
          <p:cNvSpPr txBox="1">
            <a:spLocks/>
          </p:cNvSpPr>
          <p:nvPr/>
        </p:nvSpPr>
        <p:spPr>
          <a:xfrm>
            <a:off x="7643664" y="1074087"/>
            <a:ext cx="4466323" cy="521572"/>
          </a:xfrm>
          <a:prstGeom prst="rect">
            <a:avLst/>
          </a:prstGeom>
          <a:solidFill>
            <a:srgbClr val="5C5B5A">
              <a:alpha val="21000"/>
            </a:srgbClr>
          </a:solidFill>
          <a:ln>
            <a:solidFill>
              <a:srgbClr val="5C5B5A"/>
            </a:solidFill>
          </a:ln>
        </p:spPr>
        <p:txBody>
          <a:bodyPr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afford mortgage payments compared to the GM average (36%):</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6" name="Content Placeholder 32">
            <a:extLst>
              <a:ext uri="{FF2B5EF4-FFF2-40B4-BE49-F238E27FC236}">
                <a16:creationId xmlns:a16="http://schemas.microsoft.com/office/drawing/2014/main" id="{6053CB89-0C3A-02D6-CF37-251BA2C86A78}"/>
              </a:ext>
            </a:extLst>
          </p:cNvPr>
          <p:cNvSpPr txBox="1">
            <a:spLocks/>
          </p:cNvSpPr>
          <p:nvPr/>
        </p:nvSpPr>
        <p:spPr>
          <a:xfrm>
            <a:off x="7635143" y="1586283"/>
            <a:ext cx="4471132" cy="1509962"/>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are financially vulnerable (67%)</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low levels of life satisfaction (60%)</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who do not feel that their life is worthwhile (55%)</a:t>
            </a: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in Minority Ethnic Groups (56%)</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not in employment (52%)</a:t>
            </a: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with a disability (44%)</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100">
              <a:solidFill>
                <a:srgbClr val="5C5B5A"/>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100">
              <a:solidFill>
                <a:srgbClr val="5C5B5A"/>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30">
            <a:extLst>
              <a:ext uri="{FF2B5EF4-FFF2-40B4-BE49-F238E27FC236}">
                <a16:creationId xmlns:a16="http://schemas.microsoft.com/office/drawing/2014/main" id="{FCB6FF02-64CB-E84B-1CEF-C3A23AD4826D}"/>
              </a:ext>
            </a:extLst>
          </p:cNvPr>
          <p:cNvSpPr txBox="1">
            <a:spLocks/>
          </p:cNvSpPr>
          <p:nvPr/>
        </p:nvSpPr>
        <p:spPr>
          <a:xfrm>
            <a:off x="7643664" y="3095358"/>
            <a:ext cx="4471132" cy="490191"/>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afford rent compared to the GM average (</a:t>
            </a:r>
            <a:r>
              <a:rPr lang="en-GB" sz="1200" b="1">
                <a:solidFill>
                  <a:srgbClr val="5C5B5A"/>
                </a:solidFill>
                <a:latin typeface="Arial" panose="020B0604020202020204" pitchFamily="34" charset="0"/>
                <a:cs typeface="Arial" panose="020B0604020202020204" pitchFamily="34" charset="0"/>
              </a:rPr>
              <a:t>46</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12" name="Content Placeholder 32">
            <a:extLst>
              <a:ext uri="{FF2B5EF4-FFF2-40B4-BE49-F238E27FC236}">
                <a16:creationId xmlns:a16="http://schemas.microsoft.com/office/drawing/2014/main" id="{81EEFF10-FA94-8599-E73F-BE24B145B3F3}"/>
              </a:ext>
            </a:extLst>
          </p:cNvPr>
          <p:cNvSpPr txBox="1">
            <a:spLocks/>
          </p:cNvSpPr>
          <p:nvPr/>
        </p:nvSpPr>
        <p:spPr>
          <a:xfrm>
            <a:off x="7643664" y="3575183"/>
            <a:ext cx="4471132" cy="1887993"/>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who are financially vulnerable (69%)</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unable to save any money in the next 12 months (61%)</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who do not feel they know enough about their health (61%)</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with low levels of life satisfaction (61%)</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who have a long term health condition which reduces their ability to do things by a lot (58%)</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children (53%)</a:t>
            </a:r>
          </a:p>
        </p:txBody>
      </p:sp>
      <p:sp>
        <p:nvSpPr>
          <p:cNvPr id="5" name="TextBox 4">
            <a:extLst>
              <a:ext uri="{FF2B5EF4-FFF2-40B4-BE49-F238E27FC236}">
                <a16:creationId xmlns:a16="http://schemas.microsoft.com/office/drawing/2014/main" id="{58CCF456-890F-0A8C-596D-4B31370FC374}"/>
              </a:ext>
            </a:extLst>
          </p:cNvPr>
          <p:cNvSpPr txBox="1"/>
          <p:nvPr/>
        </p:nvSpPr>
        <p:spPr>
          <a:xfrm>
            <a:off x="8579277" y="5499567"/>
            <a:ext cx="2751746" cy="261610"/>
          </a:xfrm>
          <a:prstGeom prst="rect">
            <a:avLst/>
          </a:prstGeom>
          <a:noFill/>
        </p:spPr>
        <p:txBody>
          <a:bodyPr wrap="square" rtlCol="0">
            <a:spAutoFit/>
          </a:bodyPr>
          <a:lstStyle/>
          <a:p>
            <a:r>
              <a:rPr lang="en-GB" sz="1100">
                <a:solidFill>
                  <a:srgbClr val="5C5B5A"/>
                </a:solidFill>
                <a:latin typeface="Arial" panose="020B0604020202020204" pitchFamily="34" charset="0"/>
                <a:cs typeface="Arial" panose="020B0604020202020204" pitchFamily="34" charset="0"/>
              </a:rPr>
              <a:t>*subgroup analysis uses S9-11 data</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a:t>
            </a:r>
            <a:r>
              <a:rPr lang="en-GB" sz="1000">
                <a:solidFill>
                  <a:srgbClr val="FFFFFF">
                    <a:lumMod val="50000"/>
                  </a:srgbClr>
                </a:solidFill>
                <a:latin typeface="Arial"/>
                <a:cs typeface="Arial" panose="020B0604020202020204" pitchFamily="34" charset="0"/>
              </a:rPr>
              <a:t>350</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(All who pay a mortgage payment and do not own their home outright); 369</a:t>
            </a:r>
            <a:r>
              <a:rPr lang="en-GB" sz="1000">
                <a:solidFill>
                  <a:srgbClr val="FFFFFF">
                    <a:lumMod val="50000"/>
                  </a:srgbClr>
                </a:solidFill>
                <a:latin typeface="Arial"/>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(All who pay rent)</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9995428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4" y="261903"/>
            <a:ext cx="11501235" cy="739200"/>
          </a:xfrm>
        </p:spPr>
        <p:txBody>
          <a:bodyPr vert="horz" anchor="t">
            <a:noAutofit/>
          </a:bodyPr>
          <a:lstStyle/>
          <a:p>
            <a:r>
              <a:rPr lang="en-GB" sz="1800" b="1" dirty="0">
                <a:solidFill>
                  <a:srgbClr val="5C5B5A"/>
                </a:solidFill>
                <a:latin typeface="Arial"/>
                <a:ea typeface="+mn-ea"/>
                <a:cs typeface="+mn-cs"/>
              </a:rPr>
              <a:t>Using merged data across the past three surveys, almost half of renters have said they find it </a:t>
            </a:r>
            <a:r>
              <a:rPr lang="en-GB" sz="1800" b="1" dirty="0">
                <a:solidFill>
                  <a:srgbClr val="009690"/>
                </a:solidFill>
                <a:latin typeface="Arial"/>
                <a:ea typeface="+mn-ea"/>
                <a:cs typeface="+mn-cs"/>
              </a:rPr>
              <a:t>difficult to afford rental costs</a:t>
            </a:r>
            <a:r>
              <a:rPr lang="en-GB" sz="1800" b="1" dirty="0">
                <a:solidFill>
                  <a:srgbClr val="5C5B5A"/>
                </a:solidFill>
                <a:latin typeface="Arial"/>
                <a:ea typeface="+mn-ea"/>
                <a:cs typeface="+mn-cs"/>
              </a:rPr>
              <a:t>. Those renting from Housing Associations or Trusts are most likely to report experience of these difficulties</a:t>
            </a:r>
          </a:p>
        </p:txBody>
      </p:sp>
      <p:graphicFrame>
        <p:nvGraphicFramePr>
          <p:cNvPr id="32" name="think-cell data - do not delete" hidden="1">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32" name="think-cell data - do not delete" hidden="1">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3591297" y="1220177"/>
            <a:ext cx="5253249" cy="215444"/>
          </a:xfrm>
          <a:prstGeom prst="rect">
            <a:avLst/>
          </a:prstGeom>
          <a:noFill/>
        </p:spPr>
        <p:txBody>
          <a:bodyPr wrap="square" lIns="0" tIns="0" rIns="0" bIns="0" rtlCol="0" anchor="t">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a:t>
            </a:r>
            <a:r>
              <a:rPr lang="en-GB"/>
              <a:t>rental</a:t>
            </a:r>
            <a:r>
              <a:rPr kumimoji="0" lang="en-GB" sz="1400" b="1" i="0" u="none" strike="noStrike" kern="1200" cap="none" spc="0" normalizeH="0" baseline="0" noProof="0">
                <a:ln>
                  <a:noFill/>
                </a:ln>
                <a:solidFill>
                  <a:srgbClr val="5C5B5A"/>
                </a:solidFill>
                <a:effectLst/>
                <a:uLnTx/>
                <a:uFillTx/>
                <a:latin typeface="Arial"/>
                <a:ea typeface="+mn-ea"/>
                <a:cs typeface="+mn-cs"/>
              </a:rPr>
              <a:t> payments (September – February)</a:t>
            </a:r>
            <a:r>
              <a:rPr lang="en-GB"/>
              <a:t>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5" name="Chart 4" descr="Stacked bar chart showing proportion of respondents who think it is difficult to afford their mortgage or rent. 41% of those in Greater Manchester who have mortgages say it is difficult to afford their mortgage payments. 43% of those renting from local authority or council in Greater Manchester say it is difficult to afford their rent. 56% of those renting from a housing association or a trust in Greater Manchester say it is difficult to afford their rent. 54% of those renting privately in Greater Manchester say it is difficult to afford their rent.">
            <a:extLst>
              <a:ext uri="{FF2B5EF4-FFF2-40B4-BE49-F238E27FC236}">
                <a16:creationId xmlns:a16="http://schemas.microsoft.com/office/drawing/2014/main" id="{197B64DF-36E8-3CBA-C12D-3D068825B377}"/>
              </a:ext>
            </a:extLst>
          </p:cNvPr>
          <p:cNvGraphicFramePr/>
          <p:nvPr>
            <p:extLst>
              <p:ext uri="{D42A27DB-BD31-4B8C-83A1-F6EECF244321}">
                <p14:modId xmlns:p14="http://schemas.microsoft.com/office/powerpoint/2010/main" val="3222547757"/>
              </p:ext>
            </p:extLst>
          </p:nvPr>
        </p:nvGraphicFramePr>
        <p:xfrm>
          <a:off x="619494" y="1601517"/>
          <a:ext cx="10953012" cy="4765506"/>
        </p:xfrm>
        <a:graphic>
          <a:graphicData uri="http://schemas.openxmlformats.org/drawingml/2006/chart">
            <c:chart xmlns:c="http://schemas.openxmlformats.org/drawingml/2006/chart" xmlns:r="http://schemas.openxmlformats.org/officeDocument/2006/relationships" r:id="rId7"/>
          </a:graphicData>
        </a:graphic>
      </p:graphicFrame>
      <p:sp>
        <p:nvSpPr>
          <p:cNvPr id="16" name="Right Brace 15">
            <a:extLst>
              <a:ext uri="{FF2B5EF4-FFF2-40B4-BE49-F238E27FC236}">
                <a16:creationId xmlns:a16="http://schemas.microsoft.com/office/drawing/2014/main" id="{11B06202-D215-1A57-7076-0A5DDB5C4C4E}"/>
              </a:ext>
              <a:ext uri="{C183D7F6-B498-43B3-948B-1728B52AA6E4}">
                <adec:decorative xmlns:adec="http://schemas.microsoft.com/office/drawing/2017/decorative" val="1"/>
              </a:ext>
            </a:extLst>
          </p:cNvPr>
          <p:cNvSpPr/>
          <p:nvPr/>
        </p:nvSpPr>
        <p:spPr>
          <a:xfrm>
            <a:off x="2801160" y="3332059"/>
            <a:ext cx="208436" cy="168169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B138CA27-29A8-D067-FEA0-612E2A499AB3}"/>
              </a:ext>
              <a:ext uri="{C183D7F6-B498-43B3-948B-1728B52AA6E4}">
                <adec:decorative xmlns:adec="http://schemas.microsoft.com/office/drawing/2017/decorative" val="1"/>
              </a:ext>
            </a:extLst>
          </p:cNvPr>
          <p:cNvSpPr txBox="1"/>
          <p:nvPr/>
        </p:nvSpPr>
        <p:spPr>
          <a:xfrm>
            <a:off x="2930257" y="4052708"/>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46%</a:t>
            </a:r>
          </a:p>
        </p:txBody>
      </p:sp>
      <p:sp>
        <p:nvSpPr>
          <p:cNvPr id="56" name="Right Brace 55">
            <a:extLst>
              <a:ext uri="{FF2B5EF4-FFF2-40B4-BE49-F238E27FC236}">
                <a16:creationId xmlns:a16="http://schemas.microsoft.com/office/drawing/2014/main" id="{2669AB05-6D33-A6D9-604B-6C151AC8F770}"/>
              </a:ext>
              <a:ext uri="{C183D7F6-B498-43B3-948B-1728B52AA6E4}">
                <adec:decorative xmlns:adec="http://schemas.microsoft.com/office/drawing/2017/decorative" val="1"/>
              </a:ext>
            </a:extLst>
          </p:cNvPr>
          <p:cNvSpPr/>
          <p:nvPr/>
        </p:nvSpPr>
        <p:spPr>
          <a:xfrm>
            <a:off x="5490306" y="3513035"/>
            <a:ext cx="190812" cy="154698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777AAD71-F3C5-9A02-D7E2-6C39F5D8D627}"/>
              </a:ext>
              <a:ext uri="{C183D7F6-B498-43B3-948B-1728B52AA6E4}">
                <adec:decorative xmlns:adec="http://schemas.microsoft.com/office/drawing/2017/decorative" val="1"/>
              </a:ext>
            </a:extLst>
          </p:cNvPr>
          <p:cNvSpPr txBox="1"/>
          <p:nvPr/>
        </p:nvSpPr>
        <p:spPr>
          <a:xfrm>
            <a:off x="5605132" y="4129386"/>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45</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58" name="Right Brace 57">
            <a:extLst>
              <a:ext uri="{FF2B5EF4-FFF2-40B4-BE49-F238E27FC236}">
                <a16:creationId xmlns:a16="http://schemas.microsoft.com/office/drawing/2014/main" id="{EF621E97-F814-062C-6114-F86FF6C525AB}"/>
              </a:ext>
              <a:ext uri="{C183D7F6-B498-43B3-948B-1728B52AA6E4}">
                <adec:decorative xmlns:adec="http://schemas.microsoft.com/office/drawing/2017/decorative" val="1"/>
              </a:ext>
            </a:extLst>
          </p:cNvPr>
          <p:cNvSpPr/>
          <p:nvPr/>
        </p:nvSpPr>
        <p:spPr>
          <a:xfrm>
            <a:off x="8164212" y="3183017"/>
            <a:ext cx="190812" cy="1769983"/>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CD2C9197-B199-C358-2867-F8E2D51E049D}"/>
              </a:ext>
              <a:ext uri="{C183D7F6-B498-43B3-948B-1728B52AA6E4}">
                <adec:decorative xmlns:adec="http://schemas.microsoft.com/office/drawing/2017/decorative" val="1"/>
              </a:ext>
            </a:extLst>
          </p:cNvPr>
          <p:cNvSpPr txBox="1"/>
          <p:nvPr/>
        </p:nvSpPr>
        <p:spPr>
          <a:xfrm>
            <a:off x="8297426" y="3927112"/>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a:t>
            </a:r>
            <a:r>
              <a:rPr lang="en-GB" sz="1400" b="1">
                <a:solidFill>
                  <a:srgbClr val="5C5B5A"/>
                </a:solidFill>
                <a:latin typeface="Arial"/>
              </a:rPr>
              <a:t>9</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60" name="Right Brace 59">
            <a:extLst>
              <a:ext uri="{FF2B5EF4-FFF2-40B4-BE49-F238E27FC236}">
                <a16:creationId xmlns:a16="http://schemas.microsoft.com/office/drawing/2014/main" id="{ACE2ECE0-3769-65D7-07E4-7CD71DD368A1}"/>
              </a:ext>
              <a:ext uri="{C183D7F6-B498-43B3-948B-1728B52AA6E4}">
                <adec:decorative xmlns:adec="http://schemas.microsoft.com/office/drawing/2017/decorative" val="1"/>
              </a:ext>
            </a:extLst>
          </p:cNvPr>
          <p:cNvSpPr/>
          <p:nvPr/>
        </p:nvSpPr>
        <p:spPr>
          <a:xfrm>
            <a:off x="10851376" y="3361993"/>
            <a:ext cx="190813" cy="1698023"/>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C3669393-D7CC-1B8A-1491-475186FE6DA3}"/>
              </a:ext>
              <a:ext uri="{C183D7F6-B498-43B3-948B-1728B52AA6E4}">
                <adec:decorative xmlns:adec="http://schemas.microsoft.com/office/drawing/2017/decorative" val="1"/>
              </a:ext>
            </a:extLst>
          </p:cNvPr>
          <p:cNvSpPr txBox="1"/>
          <p:nvPr/>
        </p:nvSpPr>
        <p:spPr>
          <a:xfrm>
            <a:off x="11025630" y="4086844"/>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45%</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Surveys 9+10+11= 1158 (Respondents who rent)</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8297127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739200"/>
          </a:xfrm>
        </p:spPr>
        <p:txBody>
          <a:bodyPr vert="horz" anchor="t">
            <a:noAutofit/>
          </a:bodyPr>
          <a:lstStyle/>
          <a:p>
            <a:r>
              <a:rPr lang="en-GB" sz="1800" b="1">
                <a:solidFill>
                  <a:srgbClr val="5C5B5A"/>
                </a:solidFill>
                <a:latin typeface="Arial"/>
                <a:ea typeface="+mn-ea"/>
                <a:cs typeface="+mn-cs"/>
              </a:rPr>
              <a:t>But in February's results alone, it is anecdotally interesting that there has been an increase in council tenants reporting difficulties - this should be monitored in surveys later in the spring</a:t>
            </a:r>
          </a:p>
        </p:txBody>
      </p:sp>
      <p:graphicFrame>
        <p:nvGraphicFramePr>
          <p:cNvPr id="32" name="think-cell data - do not delete" hidden="1">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32" name="think-cell data - do not delete" hidden="1">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4070213" y="1279978"/>
            <a:ext cx="4051574" cy="215444"/>
          </a:xfrm>
          <a:prstGeom prst="rect">
            <a:avLst/>
          </a:prstGeom>
          <a:noFill/>
        </p:spPr>
        <p:txBody>
          <a:bodyPr wrap="square" lIns="0" tIns="0" rIns="0" bIns="0" rtlCol="0" anchor="t">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a:t>
            </a:r>
            <a:r>
              <a:rPr lang="en-GB"/>
              <a:t>rental</a:t>
            </a:r>
            <a:r>
              <a:rPr kumimoji="0" lang="en-GB" sz="1400" b="1" i="0" u="none" strike="noStrike" kern="1200" cap="none" spc="0" normalizeH="0" baseline="0" noProof="0">
                <a:ln>
                  <a:noFill/>
                </a:ln>
                <a:solidFill>
                  <a:srgbClr val="5C5B5A"/>
                </a:solidFill>
                <a:effectLst/>
                <a:uLnTx/>
                <a:uFillTx/>
                <a:latin typeface="Arial"/>
                <a:ea typeface="+mn-ea"/>
                <a:cs typeface="+mn-cs"/>
              </a:rPr>
              <a:t> payments</a:t>
            </a:r>
            <a:r>
              <a:rPr lang="en-GB"/>
              <a:t>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5" name="Chart 4" descr="Stacked bar chart showing proportion of respondents who think it is difficult to afford their rent. 47% of renters, find it difficult to afford their rent. 50% of those renting from local authority or council in Greater Manchester say it is difficult to afford their rent. 49% of those renting from a housing association or a trust in Greater Manchester say it is difficult to afford their rent. 46% of those renting privately in Greater Manchester say it is difficult to afford their rent.">
            <a:extLst>
              <a:ext uri="{FF2B5EF4-FFF2-40B4-BE49-F238E27FC236}">
                <a16:creationId xmlns:a16="http://schemas.microsoft.com/office/drawing/2014/main" id="{197B64DF-36E8-3CBA-C12D-3D068825B377}"/>
              </a:ext>
            </a:extLst>
          </p:cNvPr>
          <p:cNvGraphicFramePr/>
          <p:nvPr>
            <p:extLst>
              <p:ext uri="{D42A27DB-BD31-4B8C-83A1-F6EECF244321}">
                <p14:modId xmlns:p14="http://schemas.microsoft.com/office/powerpoint/2010/main" val="1224562053"/>
              </p:ext>
            </p:extLst>
          </p:nvPr>
        </p:nvGraphicFramePr>
        <p:xfrm>
          <a:off x="619494" y="1601517"/>
          <a:ext cx="10953012" cy="4765506"/>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1">
            <a:extLst>
              <a:ext uri="{FF2B5EF4-FFF2-40B4-BE49-F238E27FC236}">
                <a16:creationId xmlns:a16="http://schemas.microsoft.com/office/drawing/2014/main" id="{3F7E9599-8E32-2BC5-BB7C-FBF0370ED4B6}"/>
              </a:ext>
              <a:ext uri="{C183D7F6-B498-43B3-948B-1728B52AA6E4}">
                <adec:decorative xmlns:adec="http://schemas.microsoft.com/office/drawing/2017/decorative" val="1"/>
              </a:ext>
            </a:extLst>
          </p:cNvPr>
          <p:cNvSpPr txBox="1"/>
          <p:nvPr/>
        </p:nvSpPr>
        <p:spPr>
          <a:xfrm>
            <a:off x="1723145" y="1904376"/>
            <a:ext cx="631904" cy="276999"/>
          </a:xfrm>
          <a:prstGeom prst="rect">
            <a:avLst/>
          </a:prstGeom>
          <a:noFill/>
        </p:spPr>
        <p:txBody>
          <a:bodyPr wrap="none" rtlCol="0">
            <a:spAutoFit/>
          </a:bodyPr>
          <a:lstStyle/>
          <a:p>
            <a:r>
              <a:rPr lang="en-GB" sz="1200">
                <a:solidFill>
                  <a:schemeClr val="bg1"/>
                </a:solidFill>
              </a:rPr>
              <a:t>(+3pp)</a:t>
            </a:r>
          </a:p>
        </p:txBody>
      </p:sp>
      <p:sp>
        <p:nvSpPr>
          <p:cNvPr id="3" name="TextBox 2">
            <a:extLst>
              <a:ext uri="{FF2B5EF4-FFF2-40B4-BE49-F238E27FC236}">
                <a16:creationId xmlns:a16="http://schemas.microsoft.com/office/drawing/2014/main" id="{79A8790E-C0A8-5E6E-B011-A4863DBF56C2}"/>
              </a:ext>
              <a:ext uri="{C183D7F6-B498-43B3-948B-1728B52AA6E4}">
                <adec:decorative xmlns:adec="http://schemas.microsoft.com/office/drawing/2017/decorative" val="1"/>
              </a:ext>
            </a:extLst>
          </p:cNvPr>
          <p:cNvSpPr txBox="1"/>
          <p:nvPr/>
        </p:nvSpPr>
        <p:spPr>
          <a:xfrm>
            <a:off x="1742381" y="2791867"/>
            <a:ext cx="593432" cy="276999"/>
          </a:xfrm>
          <a:prstGeom prst="rect">
            <a:avLst/>
          </a:prstGeom>
          <a:noFill/>
        </p:spPr>
        <p:txBody>
          <a:bodyPr wrap="none" rtlCol="0">
            <a:spAutoFit/>
          </a:bodyPr>
          <a:lstStyle/>
          <a:p>
            <a:r>
              <a:rPr lang="en-GB" sz="1200">
                <a:solidFill>
                  <a:srgbClr val="5C5B5A"/>
                </a:solidFill>
              </a:rPr>
              <a:t>(-3pp)</a:t>
            </a:r>
          </a:p>
        </p:txBody>
      </p:sp>
      <p:sp>
        <p:nvSpPr>
          <p:cNvPr id="6" name="TextBox 5">
            <a:extLst>
              <a:ext uri="{FF2B5EF4-FFF2-40B4-BE49-F238E27FC236}">
                <a16:creationId xmlns:a16="http://schemas.microsoft.com/office/drawing/2014/main" id="{5983BAC8-6A67-EAAC-D530-272564D711AC}"/>
              </a:ext>
              <a:ext uri="{C183D7F6-B498-43B3-948B-1728B52AA6E4}">
                <adec:decorative xmlns:adec="http://schemas.microsoft.com/office/drawing/2017/decorative" val="1"/>
              </a:ext>
            </a:extLst>
          </p:cNvPr>
          <p:cNvSpPr txBox="1"/>
          <p:nvPr/>
        </p:nvSpPr>
        <p:spPr>
          <a:xfrm>
            <a:off x="1675857" y="4087587"/>
            <a:ext cx="726481" cy="276999"/>
          </a:xfrm>
          <a:prstGeom prst="rect">
            <a:avLst/>
          </a:prstGeom>
          <a:noFill/>
        </p:spPr>
        <p:txBody>
          <a:bodyPr wrap="none" rtlCol="0">
            <a:spAutoFit/>
          </a:bodyPr>
          <a:lstStyle/>
          <a:p>
            <a:r>
              <a:rPr lang="en-GB" sz="1200">
                <a:solidFill>
                  <a:schemeClr val="bg1"/>
                </a:solidFill>
              </a:rPr>
              <a:t>(+/-0pp)</a:t>
            </a:r>
          </a:p>
        </p:txBody>
      </p:sp>
      <p:sp>
        <p:nvSpPr>
          <p:cNvPr id="7" name="TextBox 6">
            <a:extLst>
              <a:ext uri="{FF2B5EF4-FFF2-40B4-BE49-F238E27FC236}">
                <a16:creationId xmlns:a16="http://schemas.microsoft.com/office/drawing/2014/main" id="{4D050BF4-3FF6-A39F-FDB3-D04027152A8C}"/>
              </a:ext>
              <a:ext uri="{C183D7F6-B498-43B3-948B-1728B52AA6E4}">
                <adec:decorative xmlns:adec="http://schemas.microsoft.com/office/drawing/2017/decorative" val="1"/>
              </a:ext>
            </a:extLst>
          </p:cNvPr>
          <p:cNvSpPr txBox="1"/>
          <p:nvPr/>
        </p:nvSpPr>
        <p:spPr>
          <a:xfrm>
            <a:off x="1723145" y="4809456"/>
            <a:ext cx="631904" cy="276999"/>
          </a:xfrm>
          <a:prstGeom prst="rect">
            <a:avLst/>
          </a:prstGeom>
          <a:noFill/>
        </p:spPr>
        <p:txBody>
          <a:bodyPr wrap="none" rtlCol="0">
            <a:spAutoFit/>
          </a:bodyPr>
          <a:lstStyle/>
          <a:p>
            <a:r>
              <a:rPr lang="en-GB" sz="1200">
                <a:solidFill>
                  <a:schemeClr val="bg1"/>
                </a:solidFill>
              </a:rPr>
              <a:t>(+2pp)</a:t>
            </a:r>
          </a:p>
        </p:txBody>
      </p:sp>
      <p:sp>
        <p:nvSpPr>
          <p:cNvPr id="8" name="TextBox 7">
            <a:extLst>
              <a:ext uri="{FF2B5EF4-FFF2-40B4-BE49-F238E27FC236}">
                <a16:creationId xmlns:a16="http://schemas.microsoft.com/office/drawing/2014/main" id="{05063469-E186-96F7-A7C6-4C7FE0C1196C}"/>
              </a:ext>
              <a:ext uri="{C183D7F6-B498-43B3-948B-1728B52AA6E4}">
                <adec:decorative xmlns:adec="http://schemas.microsoft.com/office/drawing/2017/decorative" val="1"/>
              </a:ext>
            </a:extLst>
          </p:cNvPr>
          <p:cNvSpPr txBox="1"/>
          <p:nvPr/>
        </p:nvSpPr>
        <p:spPr>
          <a:xfrm>
            <a:off x="2166580" y="5001027"/>
            <a:ext cx="593432" cy="276999"/>
          </a:xfrm>
          <a:prstGeom prst="rect">
            <a:avLst/>
          </a:prstGeom>
          <a:noFill/>
        </p:spPr>
        <p:txBody>
          <a:bodyPr wrap="none" rtlCol="0">
            <a:spAutoFit/>
          </a:bodyPr>
          <a:lstStyle/>
          <a:p>
            <a:r>
              <a:rPr lang="en-GB" sz="1200">
                <a:solidFill>
                  <a:srgbClr val="5C5B5A"/>
                </a:solidFill>
              </a:rPr>
              <a:t>(-1pp)</a:t>
            </a:r>
          </a:p>
        </p:txBody>
      </p:sp>
      <p:sp>
        <p:nvSpPr>
          <p:cNvPr id="9" name="TextBox 8">
            <a:extLst>
              <a:ext uri="{FF2B5EF4-FFF2-40B4-BE49-F238E27FC236}">
                <a16:creationId xmlns:a16="http://schemas.microsoft.com/office/drawing/2014/main" id="{8978F0E9-0012-B10F-778A-EE039C80CDFB}"/>
              </a:ext>
              <a:ext uri="{C183D7F6-B498-43B3-948B-1728B52AA6E4}">
                <adec:decorative xmlns:adec="http://schemas.microsoft.com/office/drawing/2017/decorative" val="1"/>
              </a:ext>
            </a:extLst>
          </p:cNvPr>
          <p:cNvSpPr txBox="1"/>
          <p:nvPr/>
        </p:nvSpPr>
        <p:spPr>
          <a:xfrm>
            <a:off x="4412228" y="1949559"/>
            <a:ext cx="631904" cy="276999"/>
          </a:xfrm>
          <a:prstGeom prst="rect">
            <a:avLst/>
          </a:prstGeom>
          <a:noFill/>
        </p:spPr>
        <p:txBody>
          <a:bodyPr wrap="none" lIns="91440" tIns="45720" rIns="91440" bIns="45720" rtlCol="0" anchor="t">
            <a:spAutoFit/>
          </a:bodyPr>
          <a:lstStyle/>
          <a:p>
            <a:r>
              <a:rPr lang="en-GB" sz="1200">
                <a:solidFill>
                  <a:schemeClr val="bg1"/>
                </a:solidFill>
              </a:rPr>
              <a:t>(+2pp)</a:t>
            </a:r>
          </a:p>
        </p:txBody>
      </p:sp>
      <p:sp>
        <p:nvSpPr>
          <p:cNvPr id="10" name="TextBox 9">
            <a:extLst>
              <a:ext uri="{FF2B5EF4-FFF2-40B4-BE49-F238E27FC236}">
                <a16:creationId xmlns:a16="http://schemas.microsoft.com/office/drawing/2014/main" id="{92522FB3-B858-7CBC-5999-F59E226D4898}"/>
              </a:ext>
              <a:ext uri="{C183D7F6-B498-43B3-948B-1728B52AA6E4}">
                <adec:decorative xmlns:adec="http://schemas.microsoft.com/office/drawing/2017/decorative" val="1"/>
              </a:ext>
            </a:extLst>
          </p:cNvPr>
          <p:cNvSpPr txBox="1"/>
          <p:nvPr/>
        </p:nvSpPr>
        <p:spPr>
          <a:xfrm>
            <a:off x="4398526" y="2763860"/>
            <a:ext cx="593432" cy="276999"/>
          </a:xfrm>
          <a:prstGeom prst="rect">
            <a:avLst/>
          </a:prstGeom>
          <a:noFill/>
        </p:spPr>
        <p:txBody>
          <a:bodyPr wrap="none" rtlCol="0">
            <a:spAutoFit/>
          </a:bodyPr>
          <a:lstStyle/>
          <a:p>
            <a:r>
              <a:rPr lang="en-GB" sz="1200">
                <a:solidFill>
                  <a:srgbClr val="5C5B5A"/>
                </a:solidFill>
              </a:rPr>
              <a:t>(-5pp)</a:t>
            </a:r>
          </a:p>
        </p:txBody>
      </p:sp>
      <p:sp>
        <p:nvSpPr>
          <p:cNvPr id="12" name="TextBox 11">
            <a:extLst>
              <a:ext uri="{FF2B5EF4-FFF2-40B4-BE49-F238E27FC236}">
                <a16:creationId xmlns:a16="http://schemas.microsoft.com/office/drawing/2014/main" id="{6EA81347-2930-1F7F-EF75-2B53C432C406}"/>
              </a:ext>
              <a:ext uri="{C183D7F6-B498-43B3-948B-1728B52AA6E4}">
                <adec:decorative xmlns:adec="http://schemas.microsoft.com/office/drawing/2017/decorative" val="1"/>
              </a:ext>
            </a:extLst>
          </p:cNvPr>
          <p:cNvSpPr txBox="1"/>
          <p:nvPr/>
        </p:nvSpPr>
        <p:spPr>
          <a:xfrm>
            <a:off x="4387550" y="4048228"/>
            <a:ext cx="631904" cy="276999"/>
          </a:xfrm>
          <a:prstGeom prst="rect">
            <a:avLst/>
          </a:prstGeom>
          <a:noFill/>
        </p:spPr>
        <p:txBody>
          <a:bodyPr wrap="none" rtlCol="0">
            <a:spAutoFit/>
          </a:bodyPr>
          <a:lstStyle/>
          <a:p>
            <a:r>
              <a:rPr lang="en-GB" sz="1200">
                <a:solidFill>
                  <a:schemeClr val="bg1"/>
                </a:solidFill>
              </a:rPr>
              <a:t>(+5pp)</a:t>
            </a:r>
          </a:p>
        </p:txBody>
      </p:sp>
      <p:sp>
        <p:nvSpPr>
          <p:cNvPr id="13" name="TextBox 12">
            <a:extLst>
              <a:ext uri="{FF2B5EF4-FFF2-40B4-BE49-F238E27FC236}">
                <a16:creationId xmlns:a16="http://schemas.microsoft.com/office/drawing/2014/main" id="{13FA704A-5937-BF55-3B43-A3779D71EADD}"/>
              </a:ext>
              <a:ext uri="{C183D7F6-B498-43B3-948B-1728B52AA6E4}">
                <adec:decorative xmlns:adec="http://schemas.microsoft.com/office/drawing/2017/decorative" val="1"/>
              </a:ext>
            </a:extLst>
          </p:cNvPr>
          <p:cNvSpPr txBox="1"/>
          <p:nvPr/>
        </p:nvSpPr>
        <p:spPr>
          <a:xfrm>
            <a:off x="4357621" y="4842909"/>
            <a:ext cx="726481" cy="276999"/>
          </a:xfrm>
          <a:prstGeom prst="rect">
            <a:avLst/>
          </a:prstGeom>
          <a:noFill/>
        </p:spPr>
        <p:txBody>
          <a:bodyPr wrap="none" rtlCol="0">
            <a:spAutoFit/>
          </a:bodyPr>
          <a:lstStyle/>
          <a:p>
            <a:r>
              <a:rPr lang="en-GB" sz="1200">
                <a:solidFill>
                  <a:schemeClr val="bg1"/>
                </a:solidFill>
              </a:rPr>
              <a:t>(+/-0pp)</a:t>
            </a:r>
          </a:p>
        </p:txBody>
      </p:sp>
      <p:sp>
        <p:nvSpPr>
          <p:cNvPr id="14" name="TextBox 13">
            <a:extLst>
              <a:ext uri="{FF2B5EF4-FFF2-40B4-BE49-F238E27FC236}">
                <a16:creationId xmlns:a16="http://schemas.microsoft.com/office/drawing/2014/main" id="{C9BD0676-F840-F136-01A5-B3A1ABDCBC33}"/>
              </a:ext>
              <a:ext uri="{C183D7F6-B498-43B3-948B-1728B52AA6E4}">
                <adec:decorative xmlns:adec="http://schemas.microsoft.com/office/drawing/2017/decorative" val="1"/>
              </a:ext>
            </a:extLst>
          </p:cNvPr>
          <p:cNvSpPr txBox="1"/>
          <p:nvPr/>
        </p:nvSpPr>
        <p:spPr>
          <a:xfrm>
            <a:off x="4851165" y="5018937"/>
            <a:ext cx="593432" cy="276999"/>
          </a:xfrm>
          <a:prstGeom prst="rect">
            <a:avLst/>
          </a:prstGeom>
          <a:noFill/>
        </p:spPr>
        <p:txBody>
          <a:bodyPr wrap="none" rtlCol="0">
            <a:spAutoFit/>
          </a:bodyPr>
          <a:lstStyle/>
          <a:p>
            <a:r>
              <a:rPr lang="en-GB" sz="1200">
                <a:solidFill>
                  <a:srgbClr val="5C5B5A"/>
                </a:solidFill>
              </a:rPr>
              <a:t>(-3pp)</a:t>
            </a:r>
          </a:p>
        </p:txBody>
      </p:sp>
      <p:sp>
        <p:nvSpPr>
          <p:cNvPr id="15" name="TextBox 14">
            <a:extLst>
              <a:ext uri="{FF2B5EF4-FFF2-40B4-BE49-F238E27FC236}">
                <a16:creationId xmlns:a16="http://schemas.microsoft.com/office/drawing/2014/main" id="{EB9A5034-C1C8-39FD-772A-307561370324}"/>
              </a:ext>
              <a:ext uri="{C183D7F6-B498-43B3-948B-1728B52AA6E4}">
                <adec:decorative xmlns:adec="http://schemas.microsoft.com/office/drawing/2017/decorative" val="1"/>
              </a:ext>
            </a:extLst>
          </p:cNvPr>
          <p:cNvSpPr txBox="1"/>
          <p:nvPr/>
        </p:nvSpPr>
        <p:spPr>
          <a:xfrm>
            <a:off x="7096578" y="1760027"/>
            <a:ext cx="593432" cy="276999"/>
          </a:xfrm>
          <a:prstGeom prst="rect">
            <a:avLst/>
          </a:prstGeom>
          <a:noFill/>
        </p:spPr>
        <p:txBody>
          <a:bodyPr wrap="none" rtlCol="0">
            <a:spAutoFit/>
          </a:bodyPr>
          <a:lstStyle/>
          <a:p>
            <a:r>
              <a:rPr lang="en-GB" sz="1200">
                <a:solidFill>
                  <a:schemeClr val="bg1"/>
                </a:solidFill>
              </a:rPr>
              <a:t>(-4pp)</a:t>
            </a:r>
          </a:p>
        </p:txBody>
      </p:sp>
      <p:sp>
        <p:nvSpPr>
          <p:cNvPr id="17" name="TextBox 16">
            <a:extLst>
              <a:ext uri="{FF2B5EF4-FFF2-40B4-BE49-F238E27FC236}">
                <a16:creationId xmlns:a16="http://schemas.microsoft.com/office/drawing/2014/main" id="{EA187E6C-ACBA-BBBB-4FC4-537F57A28086}"/>
              </a:ext>
              <a:ext uri="{C183D7F6-B498-43B3-948B-1728B52AA6E4}">
                <adec:decorative xmlns:adec="http://schemas.microsoft.com/office/drawing/2017/decorative" val="1"/>
              </a:ext>
            </a:extLst>
          </p:cNvPr>
          <p:cNvSpPr txBox="1"/>
          <p:nvPr/>
        </p:nvSpPr>
        <p:spPr>
          <a:xfrm>
            <a:off x="7077342" y="2788336"/>
            <a:ext cx="631904" cy="276999"/>
          </a:xfrm>
          <a:prstGeom prst="rect">
            <a:avLst/>
          </a:prstGeom>
          <a:noFill/>
        </p:spPr>
        <p:txBody>
          <a:bodyPr wrap="none" rtlCol="0">
            <a:spAutoFit/>
          </a:bodyPr>
          <a:lstStyle/>
          <a:p>
            <a:r>
              <a:rPr lang="en-GB" sz="1200">
                <a:solidFill>
                  <a:srgbClr val="5C5B5A"/>
                </a:solidFill>
              </a:rPr>
              <a:t>(+4pp)</a:t>
            </a:r>
          </a:p>
        </p:txBody>
      </p:sp>
      <p:sp>
        <p:nvSpPr>
          <p:cNvPr id="18" name="TextBox 17">
            <a:extLst>
              <a:ext uri="{FF2B5EF4-FFF2-40B4-BE49-F238E27FC236}">
                <a16:creationId xmlns:a16="http://schemas.microsoft.com/office/drawing/2014/main" id="{13EA7DB8-7043-5547-E6BA-F8185288D358}"/>
              </a:ext>
              <a:ext uri="{C183D7F6-B498-43B3-948B-1728B52AA6E4}">
                <adec:decorative xmlns:adec="http://schemas.microsoft.com/office/drawing/2017/decorative" val="1"/>
              </a:ext>
            </a:extLst>
          </p:cNvPr>
          <p:cNvSpPr txBox="1"/>
          <p:nvPr/>
        </p:nvSpPr>
        <p:spPr>
          <a:xfrm>
            <a:off x="7077342" y="4010644"/>
            <a:ext cx="593432" cy="276999"/>
          </a:xfrm>
          <a:prstGeom prst="rect">
            <a:avLst/>
          </a:prstGeom>
          <a:noFill/>
        </p:spPr>
        <p:txBody>
          <a:bodyPr wrap="none" rtlCol="0">
            <a:spAutoFit/>
          </a:bodyPr>
          <a:lstStyle/>
          <a:p>
            <a:r>
              <a:rPr lang="en-GB" sz="1200">
                <a:solidFill>
                  <a:schemeClr val="bg1"/>
                </a:solidFill>
              </a:rPr>
              <a:t>(-3pp)</a:t>
            </a:r>
          </a:p>
        </p:txBody>
      </p:sp>
      <p:sp>
        <p:nvSpPr>
          <p:cNvPr id="19" name="TextBox 18">
            <a:extLst>
              <a:ext uri="{FF2B5EF4-FFF2-40B4-BE49-F238E27FC236}">
                <a16:creationId xmlns:a16="http://schemas.microsoft.com/office/drawing/2014/main" id="{AEA4AD87-A02A-DA3B-AAE7-996199587158}"/>
              </a:ext>
              <a:ext uri="{C183D7F6-B498-43B3-948B-1728B52AA6E4}">
                <adec:decorative xmlns:adec="http://schemas.microsoft.com/office/drawing/2017/decorative" val="1"/>
              </a:ext>
            </a:extLst>
          </p:cNvPr>
          <p:cNvSpPr txBox="1"/>
          <p:nvPr/>
        </p:nvSpPr>
        <p:spPr>
          <a:xfrm>
            <a:off x="7090758" y="4809455"/>
            <a:ext cx="631904" cy="276999"/>
          </a:xfrm>
          <a:prstGeom prst="rect">
            <a:avLst/>
          </a:prstGeom>
          <a:noFill/>
        </p:spPr>
        <p:txBody>
          <a:bodyPr wrap="none" rtlCol="0">
            <a:spAutoFit/>
          </a:bodyPr>
          <a:lstStyle/>
          <a:p>
            <a:r>
              <a:rPr lang="en-GB" sz="1200">
                <a:solidFill>
                  <a:schemeClr val="bg1"/>
                </a:solidFill>
              </a:rPr>
              <a:t>(+4pp)</a:t>
            </a:r>
          </a:p>
        </p:txBody>
      </p:sp>
      <p:sp>
        <p:nvSpPr>
          <p:cNvPr id="20" name="TextBox 19">
            <a:extLst>
              <a:ext uri="{FF2B5EF4-FFF2-40B4-BE49-F238E27FC236}">
                <a16:creationId xmlns:a16="http://schemas.microsoft.com/office/drawing/2014/main" id="{87C0AC81-8A73-ED25-0D17-C5D7F5F26CA0}"/>
              </a:ext>
              <a:ext uri="{C183D7F6-B498-43B3-948B-1728B52AA6E4}">
                <adec:decorative xmlns:adec="http://schemas.microsoft.com/office/drawing/2017/decorative" val="1"/>
              </a:ext>
            </a:extLst>
          </p:cNvPr>
          <p:cNvSpPr txBox="1"/>
          <p:nvPr/>
        </p:nvSpPr>
        <p:spPr>
          <a:xfrm>
            <a:off x="7528355" y="5013278"/>
            <a:ext cx="593432" cy="276999"/>
          </a:xfrm>
          <a:prstGeom prst="rect">
            <a:avLst/>
          </a:prstGeom>
          <a:noFill/>
        </p:spPr>
        <p:txBody>
          <a:bodyPr wrap="none" rtlCol="0">
            <a:spAutoFit/>
          </a:bodyPr>
          <a:lstStyle/>
          <a:p>
            <a:r>
              <a:rPr lang="en-GB" sz="1200">
                <a:solidFill>
                  <a:srgbClr val="5C5B5A"/>
                </a:solidFill>
              </a:rPr>
              <a:t>(-1pp)</a:t>
            </a:r>
          </a:p>
        </p:txBody>
      </p:sp>
      <p:sp>
        <p:nvSpPr>
          <p:cNvPr id="21" name="TextBox 20">
            <a:extLst>
              <a:ext uri="{FF2B5EF4-FFF2-40B4-BE49-F238E27FC236}">
                <a16:creationId xmlns:a16="http://schemas.microsoft.com/office/drawing/2014/main" id="{AD06ADD2-55E0-26BA-1DE0-AFF10636E8CC}"/>
              </a:ext>
              <a:ext uri="{C183D7F6-B498-43B3-948B-1728B52AA6E4}">
                <adec:decorative xmlns:adec="http://schemas.microsoft.com/office/drawing/2017/decorative" val="1"/>
              </a:ext>
            </a:extLst>
          </p:cNvPr>
          <p:cNvSpPr txBox="1"/>
          <p:nvPr/>
        </p:nvSpPr>
        <p:spPr>
          <a:xfrm>
            <a:off x="9798599" y="1912269"/>
            <a:ext cx="631904" cy="276999"/>
          </a:xfrm>
          <a:prstGeom prst="rect">
            <a:avLst/>
          </a:prstGeom>
          <a:noFill/>
        </p:spPr>
        <p:txBody>
          <a:bodyPr wrap="none" rtlCol="0">
            <a:spAutoFit/>
          </a:bodyPr>
          <a:lstStyle/>
          <a:p>
            <a:r>
              <a:rPr lang="en-GB" sz="1200">
                <a:solidFill>
                  <a:schemeClr val="bg1"/>
                </a:solidFill>
              </a:rPr>
              <a:t>(+6pp)</a:t>
            </a:r>
          </a:p>
        </p:txBody>
      </p:sp>
      <p:sp>
        <p:nvSpPr>
          <p:cNvPr id="23" name="TextBox 22">
            <a:extLst>
              <a:ext uri="{FF2B5EF4-FFF2-40B4-BE49-F238E27FC236}">
                <a16:creationId xmlns:a16="http://schemas.microsoft.com/office/drawing/2014/main" id="{EEA2AD91-5545-1C08-EDCB-ED15922154A6}"/>
              </a:ext>
              <a:ext uri="{C183D7F6-B498-43B3-948B-1728B52AA6E4}">
                <adec:decorative xmlns:adec="http://schemas.microsoft.com/office/drawing/2017/decorative" val="1"/>
              </a:ext>
            </a:extLst>
          </p:cNvPr>
          <p:cNvSpPr txBox="1"/>
          <p:nvPr/>
        </p:nvSpPr>
        <p:spPr>
          <a:xfrm>
            <a:off x="9794630" y="2885513"/>
            <a:ext cx="593432" cy="276999"/>
          </a:xfrm>
          <a:prstGeom prst="rect">
            <a:avLst/>
          </a:prstGeom>
          <a:noFill/>
        </p:spPr>
        <p:txBody>
          <a:bodyPr wrap="none" rtlCol="0">
            <a:spAutoFit/>
          </a:bodyPr>
          <a:lstStyle/>
          <a:p>
            <a:r>
              <a:rPr lang="en-GB" sz="1200">
                <a:solidFill>
                  <a:srgbClr val="5C5B5A"/>
                </a:solidFill>
              </a:rPr>
              <a:t>(-6pp)</a:t>
            </a:r>
          </a:p>
        </p:txBody>
      </p:sp>
      <p:sp>
        <p:nvSpPr>
          <p:cNvPr id="26" name="TextBox 25">
            <a:extLst>
              <a:ext uri="{FF2B5EF4-FFF2-40B4-BE49-F238E27FC236}">
                <a16:creationId xmlns:a16="http://schemas.microsoft.com/office/drawing/2014/main" id="{3872C42E-8BC5-80E0-A4C8-E851D57051A2}"/>
              </a:ext>
              <a:ext uri="{C183D7F6-B498-43B3-948B-1728B52AA6E4}">
                <adec:decorative xmlns:adec="http://schemas.microsoft.com/office/drawing/2017/decorative" val="1"/>
              </a:ext>
            </a:extLst>
          </p:cNvPr>
          <p:cNvSpPr txBox="1"/>
          <p:nvPr/>
        </p:nvSpPr>
        <p:spPr>
          <a:xfrm>
            <a:off x="9759317" y="4113945"/>
            <a:ext cx="593432" cy="276999"/>
          </a:xfrm>
          <a:prstGeom prst="rect">
            <a:avLst/>
          </a:prstGeom>
          <a:noFill/>
        </p:spPr>
        <p:txBody>
          <a:bodyPr wrap="none" rtlCol="0">
            <a:spAutoFit/>
          </a:bodyPr>
          <a:lstStyle/>
          <a:p>
            <a:r>
              <a:rPr lang="en-GB" sz="1200">
                <a:solidFill>
                  <a:schemeClr val="bg1"/>
                </a:solidFill>
              </a:rPr>
              <a:t>(-1pp)</a:t>
            </a:r>
          </a:p>
        </p:txBody>
      </p:sp>
      <p:sp>
        <p:nvSpPr>
          <p:cNvPr id="27" name="TextBox 26">
            <a:extLst>
              <a:ext uri="{FF2B5EF4-FFF2-40B4-BE49-F238E27FC236}">
                <a16:creationId xmlns:a16="http://schemas.microsoft.com/office/drawing/2014/main" id="{9E2ABC45-97A8-5368-272C-DF6A186ACC62}"/>
              </a:ext>
              <a:ext uri="{C183D7F6-B498-43B3-948B-1728B52AA6E4}">
                <adec:decorative xmlns:adec="http://schemas.microsoft.com/office/drawing/2017/decorative" val="1"/>
              </a:ext>
            </a:extLst>
          </p:cNvPr>
          <p:cNvSpPr txBox="1"/>
          <p:nvPr/>
        </p:nvSpPr>
        <p:spPr>
          <a:xfrm>
            <a:off x="9794630" y="4861737"/>
            <a:ext cx="726481" cy="276999"/>
          </a:xfrm>
          <a:prstGeom prst="rect">
            <a:avLst/>
          </a:prstGeom>
          <a:noFill/>
        </p:spPr>
        <p:txBody>
          <a:bodyPr wrap="none" rtlCol="0">
            <a:spAutoFit/>
          </a:bodyPr>
          <a:lstStyle/>
          <a:p>
            <a:r>
              <a:rPr lang="en-GB" sz="1200">
                <a:solidFill>
                  <a:schemeClr val="bg1"/>
                </a:solidFill>
              </a:rPr>
              <a:t>(+/-0pp)</a:t>
            </a:r>
          </a:p>
        </p:txBody>
      </p:sp>
      <p:sp>
        <p:nvSpPr>
          <p:cNvPr id="28" name="TextBox 27">
            <a:extLst>
              <a:ext uri="{FF2B5EF4-FFF2-40B4-BE49-F238E27FC236}">
                <a16:creationId xmlns:a16="http://schemas.microsoft.com/office/drawing/2014/main" id="{1FDF37BA-1D5B-28FF-1AA8-34E0593444FA}"/>
              </a:ext>
              <a:ext uri="{C183D7F6-B498-43B3-948B-1728B52AA6E4}">
                <adec:decorative xmlns:adec="http://schemas.microsoft.com/office/drawing/2017/decorative" val="1"/>
              </a:ext>
            </a:extLst>
          </p:cNvPr>
          <p:cNvSpPr txBox="1"/>
          <p:nvPr/>
        </p:nvSpPr>
        <p:spPr>
          <a:xfrm>
            <a:off x="10205545" y="5038977"/>
            <a:ext cx="593432" cy="276999"/>
          </a:xfrm>
          <a:prstGeom prst="rect">
            <a:avLst/>
          </a:prstGeom>
          <a:noFill/>
        </p:spPr>
        <p:txBody>
          <a:bodyPr wrap="none" rtlCol="0">
            <a:spAutoFit/>
          </a:bodyPr>
          <a:lstStyle/>
          <a:p>
            <a:r>
              <a:rPr lang="en-GB" sz="1200">
                <a:solidFill>
                  <a:srgbClr val="5C5B5A"/>
                </a:solidFill>
              </a:rPr>
              <a:t>(-1pp)</a:t>
            </a:r>
          </a:p>
        </p:txBody>
      </p:sp>
      <p:sp>
        <p:nvSpPr>
          <p:cNvPr id="29" name="TextBox 28">
            <a:extLst>
              <a:ext uri="{FF2B5EF4-FFF2-40B4-BE49-F238E27FC236}">
                <a16:creationId xmlns:a16="http://schemas.microsoft.com/office/drawing/2014/main" id="{DCFE1483-FD30-3AB1-BA6B-273E300914F1}"/>
              </a:ext>
              <a:ext uri="{C183D7F6-B498-43B3-948B-1728B52AA6E4}">
                <adec:decorative xmlns:adec="http://schemas.microsoft.com/office/drawing/2017/decorative" val="1"/>
              </a:ext>
            </a:extLst>
          </p:cNvPr>
          <p:cNvSpPr txBox="1"/>
          <p:nvPr/>
        </p:nvSpPr>
        <p:spPr>
          <a:xfrm>
            <a:off x="4428856" y="6072684"/>
            <a:ext cx="3325445"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a:rPr>
              <a:t>Figures in brackets show change since Nov (S10)</a:t>
            </a:r>
            <a:endParaRPr kumimoji="0" lang="en-GB" sz="1100" i="0" u="none" strike="noStrike" kern="1200" cap="none" spc="0" normalizeH="0" baseline="0" noProof="0">
              <a:ln>
                <a:noFill/>
              </a:ln>
              <a:solidFill>
                <a:srgbClr val="5C5B5A"/>
              </a:solidFill>
              <a:effectLst/>
              <a:uLnTx/>
              <a:uFillTx/>
              <a:latin typeface="Arial"/>
              <a:ea typeface="+mn-ea"/>
              <a:cs typeface="+mn-cs"/>
            </a:endParaRPr>
          </a:p>
        </p:txBody>
      </p:sp>
      <p:sp>
        <p:nvSpPr>
          <p:cNvPr id="16" name="Right Brace 15">
            <a:extLst>
              <a:ext uri="{FF2B5EF4-FFF2-40B4-BE49-F238E27FC236}">
                <a16:creationId xmlns:a16="http://schemas.microsoft.com/office/drawing/2014/main" id="{11B06202-D215-1A57-7076-0A5DDB5C4C4E}"/>
              </a:ext>
              <a:ext uri="{C183D7F6-B498-43B3-948B-1728B52AA6E4}">
                <adec:decorative xmlns:adec="http://schemas.microsoft.com/office/drawing/2017/decorative" val="1"/>
              </a:ext>
            </a:extLst>
          </p:cNvPr>
          <p:cNvSpPr/>
          <p:nvPr/>
        </p:nvSpPr>
        <p:spPr>
          <a:xfrm>
            <a:off x="2790332" y="3389209"/>
            <a:ext cx="219264" cy="162454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B138CA27-29A8-D067-FEA0-612E2A499AB3}"/>
              </a:ext>
              <a:ext uri="{C183D7F6-B498-43B3-948B-1728B52AA6E4}">
                <adec:decorative xmlns:adec="http://schemas.microsoft.com/office/drawing/2017/decorative" val="1"/>
              </a:ext>
            </a:extLst>
          </p:cNvPr>
          <p:cNvSpPr txBox="1"/>
          <p:nvPr/>
        </p:nvSpPr>
        <p:spPr>
          <a:xfrm>
            <a:off x="2930257" y="3966983"/>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56" name="Right Brace 55">
            <a:extLst>
              <a:ext uri="{FF2B5EF4-FFF2-40B4-BE49-F238E27FC236}">
                <a16:creationId xmlns:a16="http://schemas.microsoft.com/office/drawing/2014/main" id="{2669AB05-6D33-A6D9-604B-6C151AC8F770}"/>
              </a:ext>
              <a:ext uri="{C183D7F6-B498-43B3-948B-1728B52AA6E4}">
                <adec:decorative xmlns:adec="http://schemas.microsoft.com/office/drawing/2017/decorative" val="1"/>
              </a:ext>
            </a:extLst>
          </p:cNvPr>
          <p:cNvSpPr/>
          <p:nvPr/>
        </p:nvSpPr>
        <p:spPr>
          <a:xfrm>
            <a:off x="5490305" y="3311650"/>
            <a:ext cx="233740" cy="172423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777AAD71-F3C5-9A02-D7E2-6C39F5D8D627}"/>
              </a:ext>
              <a:ext uri="{C183D7F6-B498-43B3-948B-1728B52AA6E4}">
                <adec:decorative xmlns:adec="http://schemas.microsoft.com/office/drawing/2017/decorative" val="1"/>
              </a:ext>
            </a:extLst>
          </p:cNvPr>
          <p:cNvSpPr txBox="1"/>
          <p:nvPr/>
        </p:nvSpPr>
        <p:spPr>
          <a:xfrm>
            <a:off x="5659397" y="4010644"/>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(+6pp)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58" name="Right Brace 57">
            <a:extLst>
              <a:ext uri="{FF2B5EF4-FFF2-40B4-BE49-F238E27FC236}">
                <a16:creationId xmlns:a16="http://schemas.microsoft.com/office/drawing/2014/main" id="{EF621E97-F814-062C-6114-F86FF6C525AB}"/>
              </a:ext>
              <a:ext uri="{C183D7F6-B498-43B3-948B-1728B52AA6E4}">
                <adec:decorative xmlns:adec="http://schemas.microsoft.com/office/drawing/2017/decorative" val="1"/>
              </a:ext>
            </a:extLst>
          </p:cNvPr>
          <p:cNvSpPr/>
          <p:nvPr/>
        </p:nvSpPr>
        <p:spPr>
          <a:xfrm>
            <a:off x="8165248" y="3328972"/>
            <a:ext cx="208436" cy="1706908"/>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CD2C9197-B199-C358-2867-F8E2D51E049D}"/>
              </a:ext>
              <a:ext uri="{C183D7F6-B498-43B3-948B-1728B52AA6E4}">
                <adec:decorative xmlns:adec="http://schemas.microsoft.com/office/drawing/2017/decorative" val="1"/>
              </a:ext>
            </a:extLst>
          </p:cNvPr>
          <p:cNvSpPr txBox="1"/>
          <p:nvPr/>
        </p:nvSpPr>
        <p:spPr>
          <a:xfrm>
            <a:off x="8378172" y="3990275"/>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(+2pp)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60" name="Right Brace 59">
            <a:extLst>
              <a:ext uri="{FF2B5EF4-FFF2-40B4-BE49-F238E27FC236}">
                <a16:creationId xmlns:a16="http://schemas.microsoft.com/office/drawing/2014/main" id="{ACE2ECE0-3769-65D7-07E4-7CD71DD368A1}"/>
              </a:ext>
              <a:ext uri="{C183D7F6-B498-43B3-948B-1728B52AA6E4}">
                <adec:decorative xmlns:adec="http://schemas.microsoft.com/office/drawing/2017/decorative" val="1"/>
              </a:ext>
            </a:extLst>
          </p:cNvPr>
          <p:cNvSpPr/>
          <p:nvPr/>
        </p:nvSpPr>
        <p:spPr>
          <a:xfrm>
            <a:off x="10860901" y="3466769"/>
            <a:ext cx="208437" cy="154698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C3669393-D7CC-1B8A-1491-475186FE6DA3}"/>
              </a:ext>
              <a:ext uri="{C183D7F6-B498-43B3-948B-1728B52AA6E4}">
                <adec:decorative xmlns:adec="http://schemas.microsoft.com/office/drawing/2017/decorative" val="1"/>
              </a:ext>
            </a:extLst>
          </p:cNvPr>
          <p:cNvSpPr txBox="1"/>
          <p:nvPr/>
        </p:nvSpPr>
        <p:spPr>
          <a:xfrm>
            <a:off x="11035155" y="4010644"/>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(+/-0pp)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Base:369 (All renters); </a:t>
            </a:r>
            <a:r>
              <a:rPr lang="en-GB" sz="1000">
                <a:solidFill>
                  <a:srgbClr val="FFFFFF">
                    <a:lumMod val="50000"/>
                  </a:srgbClr>
                </a:solidFill>
                <a:latin typeface="Arial"/>
                <a:cs typeface="Arial" panose="020B0604020202020204" pitchFamily="34" charset="0"/>
              </a:rPr>
              <a:t>80</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(Rented (Local Authority / Council)); 97 (Rented (Housing Association/Trust)); 192 (Rented (Private))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*Lower base sizes to be approached with caution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941803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849266"/>
          </a:xfrm>
        </p:spPr>
        <p:txBody>
          <a:bodyPr anchor="t">
            <a:noAutofit/>
          </a:bodyPr>
          <a:lstStyle/>
          <a:p>
            <a:r>
              <a:rPr lang="en-GB" sz="1800" b="1" dirty="0">
                <a:solidFill>
                  <a:srgbClr val="5C5B5A"/>
                </a:solidFill>
                <a:latin typeface="Arial"/>
                <a:ea typeface="+mn-ea"/>
                <a:cs typeface="+mn-cs"/>
              </a:rPr>
              <a:t>Across the past three surveys, a higher proportion of respondents renting from the local authority have indicated they are </a:t>
            </a:r>
            <a:r>
              <a:rPr lang="en-GB" sz="1800" b="1" dirty="0">
                <a:solidFill>
                  <a:srgbClr val="009690"/>
                </a:solidFill>
                <a:latin typeface="Arial"/>
                <a:ea typeface="+mn-ea"/>
                <a:cs typeface="+mn-cs"/>
              </a:rPr>
              <a:t>behind on their payments </a:t>
            </a:r>
            <a:r>
              <a:rPr lang="en-GB" sz="1800" b="1" dirty="0">
                <a:solidFill>
                  <a:srgbClr val="5C5B5A"/>
                </a:solidFill>
                <a:latin typeface="Arial"/>
                <a:ea typeface="+mn-ea"/>
                <a:cs typeface="+mn-cs"/>
              </a:rPr>
              <a:t>(20%), when compared to respondents in Housing Association properties (16%) or those in the private rented sector (8%)</a:t>
            </a:r>
          </a:p>
        </p:txBody>
      </p:sp>
      <p:sp>
        <p:nvSpPr>
          <p:cNvPr id="5" name="Text Placeholder 4">
            <a:extLst>
              <a:ext uri="{FF2B5EF4-FFF2-40B4-BE49-F238E27FC236}">
                <a16:creationId xmlns:a16="http://schemas.microsoft.com/office/drawing/2014/main" id="{C4A903AC-8375-B186-D01D-A9A9E6D28F9C}"/>
              </a:ext>
            </a:extLst>
          </p:cNvPr>
          <p:cNvSpPr txBox="1">
            <a:spLocks/>
          </p:cNvSpPr>
          <p:nvPr/>
        </p:nvSpPr>
        <p:spPr>
          <a:xfrm>
            <a:off x="2865573" y="1248828"/>
            <a:ext cx="6460855"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Are you behind on rent or mortgage payments?  (Sept - Feb) </a:t>
            </a:r>
          </a:p>
        </p:txBody>
      </p:sp>
      <p:graphicFrame>
        <p:nvGraphicFramePr>
          <p:cNvPr id="9" name="Chart Placeholder 10" descr="tacked column chart showing the proportion of GM residents who are behind on their rent and their mortgage payments. 13% are behind on their rent. 5% are behind on their mortgage payments.">
            <a:extLst>
              <a:ext uri="{FF2B5EF4-FFF2-40B4-BE49-F238E27FC236}">
                <a16:creationId xmlns:a16="http://schemas.microsoft.com/office/drawing/2014/main" id="{6A840FA6-EB08-6634-ACBF-BAF158D30F7C}"/>
              </a:ext>
            </a:extLst>
          </p:cNvPr>
          <p:cNvGraphicFramePr>
            <a:graphicFrameLocks/>
          </p:cNvGraphicFramePr>
          <p:nvPr>
            <p:extLst>
              <p:ext uri="{D42A27DB-BD31-4B8C-83A1-F6EECF244321}">
                <p14:modId xmlns:p14="http://schemas.microsoft.com/office/powerpoint/2010/main" val="814761298"/>
              </p:ext>
            </p:extLst>
          </p:nvPr>
        </p:nvGraphicFramePr>
        <p:xfrm>
          <a:off x="807039" y="1563779"/>
          <a:ext cx="10307803" cy="15327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Placeholder 10" descr="Stacked column chart showing the proportion of GM residents who are behind on their rent and their mortgage payments. 5% of mortgage holders are behind on their mortgage payments. 20% of those renting from a local authority or council are behind on their rent. 16% of those renting from a housing association or trust are behind on their rent. 8% of those renting privately are behind on their rent ">
            <a:extLst>
              <a:ext uri="{FF2B5EF4-FFF2-40B4-BE49-F238E27FC236}">
                <a16:creationId xmlns:a16="http://schemas.microsoft.com/office/drawing/2014/main" id="{19A306F9-8A46-7760-C341-80BA56760796}"/>
              </a:ext>
            </a:extLst>
          </p:cNvPr>
          <p:cNvGraphicFramePr>
            <a:graphicFrameLocks/>
          </p:cNvGraphicFramePr>
          <p:nvPr>
            <p:extLst>
              <p:ext uri="{D42A27DB-BD31-4B8C-83A1-F6EECF244321}">
                <p14:modId xmlns:p14="http://schemas.microsoft.com/office/powerpoint/2010/main" val="767529937"/>
              </p:ext>
            </p:extLst>
          </p:nvPr>
        </p:nvGraphicFramePr>
        <p:xfrm>
          <a:off x="807039" y="3140365"/>
          <a:ext cx="10307803" cy="3076408"/>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Straight Connector 9">
            <a:extLst>
              <a:ext uri="{FF2B5EF4-FFF2-40B4-BE49-F238E27FC236}">
                <a16:creationId xmlns:a16="http://schemas.microsoft.com/office/drawing/2014/main" id="{80DFC24D-E0E7-55FB-D2A1-A940BFD67156}"/>
              </a:ext>
              <a:ext uri="{C183D7F6-B498-43B3-948B-1728B52AA6E4}">
                <adec:decorative xmlns:adec="http://schemas.microsoft.com/office/drawing/2017/decorative" val="1"/>
              </a:ext>
            </a:extLst>
          </p:cNvPr>
          <p:cNvCxnSpPr/>
          <p:nvPr/>
        </p:nvCxnSpPr>
        <p:spPr>
          <a:xfrm>
            <a:off x="506027" y="3036616"/>
            <a:ext cx="11272116"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77913"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CL6A. Are you behind on your rent or mortgage payments?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Surveys 9+10+11; 1194 (Mortgage holders – all ‘Being bought on a mortgage’ and ‘Shared ownership scheme’); 1251 (Renters – all renting from ‘Local Authority / Council’, ‘Housing Association / Trust’ and ‘Private’); </a:t>
            </a:r>
            <a:r>
              <a:rPr lang="en-GB" sz="1000">
                <a:solidFill>
                  <a:srgbClr val="FFFFFF">
                    <a:lumMod val="50000"/>
                  </a:srgbClr>
                </a:solidFill>
                <a:latin typeface="Arial"/>
                <a:cs typeface="Arial" panose="020B0604020202020204" pitchFamily="34" charset="0"/>
              </a:rPr>
              <a:t>1164</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(Being bought on a mortgage); </a:t>
            </a:r>
            <a:r>
              <a:rPr lang="en-GB" sz="1000">
                <a:solidFill>
                  <a:srgbClr val="FFFFFF">
                    <a:lumMod val="50000"/>
                  </a:srgbClr>
                </a:solidFill>
                <a:latin typeface="Arial"/>
                <a:cs typeface="Arial" panose="020B0604020202020204" pitchFamily="34" charset="0"/>
              </a:rPr>
              <a:t>308</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(Rented (Local Authority / Council)); </a:t>
            </a:r>
            <a:r>
              <a:rPr lang="en-GB" sz="1000">
                <a:solidFill>
                  <a:srgbClr val="FFFFFF">
                    <a:lumMod val="50000"/>
                  </a:srgbClr>
                </a:solidFill>
                <a:latin typeface="Arial"/>
                <a:cs typeface="Arial" panose="020B0604020202020204" pitchFamily="34" charset="0"/>
              </a:rPr>
              <a:t>334</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(Rented (Housing Association/Trust)); </a:t>
            </a:r>
            <a:r>
              <a:rPr lang="en-GB" sz="1000">
                <a:solidFill>
                  <a:srgbClr val="FFFFFF">
                    <a:lumMod val="50000"/>
                  </a:srgbClr>
                </a:solidFill>
                <a:latin typeface="Arial"/>
                <a:cs typeface="Arial" panose="020B0604020202020204" pitchFamily="34" charset="0"/>
              </a:rPr>
              <a:t>609</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(Rented (Private))</a:t>
            </a:r>
          </a:p>
          <a:p>
            <a:pPr>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30929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Health and wellbeing –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2641108"/>
          </a:xfrm>
          <a:prstGeom prst="rect">
            <a:avLst/>
          </a:prstGeom>
          <a:noFill/>
        </p:spPr>
        <p:txBody>
          <a:bodyPr wrap="square" lIns="91440" tIns="45720" rIns="91440" bIns="45720" rtlCol="0" anchor="t">
            <a:spAutoFit/>
          </a:bodyPr>
          <a:lstStyle/>
          <a:p>
            <a:pPr>
              <a:lnSpc>
                <a:spcPct val="114000"/>
              </a:lnSpc>
              <a:spcAft>
                <a:spcPts val="1400"/>
              </a:spcAft>
            </a:pPr>
            <a:r>
              <a:rPr lang="en-GB" sz="1400">
                <a:solidFill>
                  <a:schemeClr val="bg1"/>
                </a:solidFill>
                <a:latin typeface="Arial"/>
                <a:cs typeface="Arial"/>
              </a:rPr>
              <a:t>The Greater Manchester Residents' Survey investigates the four measures of personal wellbeing commonly asked in national surveys – life satisfaction, anxiety, happiness and feelings that things done in life are worthwhile. Up until April 2023 (survey 6), due to survey time constraints, questions were asked only on the first two of these measures; changes across the survey have more recently allowed us to make capacity for exploring wellbeing in broader terms. As this is now the fifth time that we have asked all four questions, findings in relation to wellbeing are becoming more robust at different spatial levels and for different sub-groups.</a:t>
            </a:r>
            <a:endParaRPr lang="en-GB" sz="1400">
              <a:solidFill>
                <a:schemeClr val="bg1"/>
              </a:solidFill>
              <a:latin typeface="Arial" panose="020B0604020202020204" pitchFamily="34" charset="0"/>
              <a:cs typeface="Arial" panose="020B0604020202020204" pitchFamily="34" charset="0"/>
            </a:endParaRPr>
          </a:p>
          <a:p>
            <a:pPr>
              <a:lnSpc>
                <a:spcPct val="114000"/>
              </a:lnSpc>
              <a:spcAft>
                <a:spcPts val="1400"/>
              </a:spcAft>
            </a:pPr>
            <a:r>
              <a:rPr lang="en-GB" sz="1400">
                <a:solidFill>
                  <a:schemeClr val="bg1"/>
                </a:solidFill>
                <a:latin typeface="Arial"/>
                <a:cs typeface="Arial"/>
              </a:rPr>
              <a:t>The wellbeing questions used are replicated from the </a:t>
            </a:r>
            <a:r>
              <a:rPr lang="en-GB" sz="1400">
                <a:solidFill>
                  <a:schemeClr val="bg1"/>
                </a:solidFill>
                <a:latin typeface="Arial"/>
                <a:cs typeface="Arial"/>
                <a:hlinkClick r:id="rId4">
                  <a:extLst>
                    <a:ext uri="{A12FA001-AC4F-418D-AE19-62706E023703}">
                      <ahyp:hlinkClr xmlns:ahyp="http://schemas.microsoft.com/office/drawing/2018/hyperlinkcolor" val="tx"/>
                    </a:ext>
                  </a:extLst>
                </a:hlinkClick>
              </a:rPr>
              <a:t>Annual Population Survey</a:t>
            </a:r>
            <a:r>
              <a:rPr lang="en-GB" sz="1400">
                <a:solidFill>
                  <a:schemeClr val="bg1"/>
                </a:solidFill>
                <a:latin typeface="Arial"/>
                <a:cs typeface="Arial"/>
              </a:rPr>
              <a:t>. These are nationally recognised metrics, used in their current form since 2011. </a:t>
            </a:r>
          </a:p>
          <a:p>
            <a:pPr>
              <a:lnSpc>
                <a:spcPct val="114000"/>
              </a:lnSpc>
              <a:spcAft>
                <a:spcPts val="1400"/>
              </a:spcAft>
            </a:pPr>
            <a:r>
              <a:rPr lang="en-GB" sz="1400">
                <a:solidFill>
                  <a:schemeClr val="bg1"/>
                </a:solidFill>
                <a:latin typeface="Arial"/>
                <a:cs typeface="Arial"/>
              </a:rPr>
              <a:t>We also ask questions around people’s abilities to manage their own health. This allows us to calculate – and track changes over time in – an overall Health Confidence Score for Greater Manchester. Questions are modelled on a </a:t>
            </a:r>
            <a:r>
              <a:rPr lang="en-GB" sz="1400">
                <a:solidFill>
                  <a:schemeClr val="bg1"/>
                </a:solidFill>
                <a:latin typeface="Arial"/>
                <a:cs typeface="Arial"/>
                <a:hlinkClick r:id="rId5">
                  <a:extLst>
                    <a:ext uri="{A12FA001-AC4F-418D-AE19-62706E023703}">
                      <ahyp:hlinkClr xmlns:ahyp="http://schemas.microsoft.com/office/drawing/2018/hyperlinkcolor" val="tx"/>
                    </a:ext>
                  </a:extLst>
                </a:hlinkClick>
              </a:rPr>
              <a:t>published BMJ approach</a:t>
            </a:r>
            <a:r>
              <a:rPr lang="en-GB" sz="1400">
                <a:solidFill>
                  <a:schemeClr val="bg1"/>
                </a:solidFill>
                <a:latin typeface="Arial"/>
                <a:cs typeface="Arial"/>
              </a:rPr>
              <a:t>. </a:t>
            </a:r>
          </a:p>
        </p:txBody>
      </p:sp>
    </p:spTree>
    <p:custDataLst>
      <p:tags r:id="rId1"/>
    </p:custDataLst>
    <p:extLst>
      <p:ext uri="{BB962C8B-B14F-4D97-AF65-F5344CB8AC3E}">
        <p14:creationId xmlns:p14="http://schemas.microsoft.com/office/powerpoint/2010/main" val="6278766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1200" y="1411200"/>
            <a:ext cx="5495023" cy="1116000"/>
          </a:xfrm>
        </p:spPr>
        <p:txBody>
          <a:bodyPr anchor="t">
            <a:normAutofit fontScale="90000"/>
          </a:bodyPr>
          <a:lstStyle/>
          <a:p>
            <a:r>
              <a:rPr lang="en-GB" sz="4900" b="1">
                <a:latin typeface="Arial" panose="020B0604020202020204" pitchFamily="34" charset="0"/>
                <a:cs typeface="Arial" panose="020B0604020202020204" pitchFamily="34" charset="0"/>
              </a:rPr>
              <a:t>Digital inclusion </a:t>
            </a:r>
            <a:br>
              <a:rPr lang="en-GB" b="1">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(Findings from first half of 2023 and second half of 2023 merged into groups of three waves, telephone samples only)</a:t>
            </a:r>
          </a:p>
        </p:txBody>
      </p:sp>
      <p:sp>
        <p:nvSpPr>
          <p:cNvPr id="3" name="TextBox 2">
            <a:extLst>
              <a:ext uri="{FF2B5EF4-FFF2-40B4-BE49-F238E27FC236}">
                <a16:creationId xmlns:a16="http://schemas.microsoft.com/office/drawing/2014/main" id="{23EE214D-83F5-48E8-B55C-D7118ADA8546}"/>
              </a:ext>
            </a:extLst>
          </p:cNvPr>
          <p:cNvSpPr txBox="1"/>
          <p:nvPr/>
        </p:nvSpPr>
        <p:spPr>
          <a:xfrm>
            <a:off x="586799" y="6257836"/>
            <a:ext cx="10982952" cy="307777"/>
          </a:xfrm>
          <a:prstGeom prst="rect">
            <a:avLst/>
          </a:prstGeom>
          <a:noFill/>
        </p:spPr>
        <p:txBody>
          <a:bodyPr wrap="square" rtlCol="0">
            <a:spAutoFit/>
          </a:bodyPr>
          <a:lstStyle/>
          <a:p>
            <a:pPr>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Unweighted base: </a:t>
            </a:r>
            <a:r>
              <a:rPr lang="en-GB" sz="1400">
                <a:solidFill>
                  <a:schemeClr val="bg1"/>
                </a:solidFill>
                <a:latin typeface="Arial" panose="020B0604020202020204" pitchFamily="34" charset="0"/>
                <a:cs typeface="Arial" panose="020B0604020202020204" pitchFamily="34" charset="0"/>
              </a:rPr>
              <a:t>757</a:t>
            </a:r>
            <a:r>
              <a:rPr kumimoji="0" lang="en-GB" sz="1400" b="0" i="0" u="none" strike="noStrike" kern="1200" cap="none" spc="0" normalizeH="0" baseline="0" noProof="0">
                <a:ln>
                  <a:noFill/>
                </a:ln>
                <a:solidFill>
                  <a:schemeClr val="bg1"/>
                </a:solidFill>
                <a:effectLst/>
                <a:uLnTx/>
                <a:uFillTx/>
                <a:latin typeface="Arial"/>
                <a:ea typeface="+mn-ea"/>
                <a:cs typeface="Arial" panose="020B0604020202020204" pitchFamily="34" charset="0"/>
              </a:rPr>
              <a:t> </a:t>
            </a: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(Telephone respondents S9+S10+S11)</a:t>
            </a:r>
            <a:endParaRPr kumimoji="0" lang="en-GB" sz="1400" b="0" i="0" u="none" strike="noStrike" kern="1200" cap="none" spc="0" normalizeH="0" baseline="0" noProof="0">
              <a:ln>
                <a:noFill/>
              </a:ln>
              <a:solidFill>
                <a:schemeClr val="bg1"/>
              </a:solidFill>
              <a:effectLst/>
              <a:uLnTx/>
              <a:uFillTx/>
              <a:latin typeface="Arial"/>
              <a:ea typeface="+mn-ea"/>
              <a:cs typeface="+mn-cs"/>
            </a:endParaRPr>
          </a:p>
        </p:txBody>
      </p:sp>
      <p:graphicFrame>
        <p:nvGraphicFramePr>
          <p:cNvPr id="2" name="Table 5">
            <a:extLst>
              <a:ext uri="{FF2B5EF4-FFF2-40B4-BE49-F238E27FC236}">
                <a16:creationId xmlns:a16="http://schemas.microsoft.com/office/drawing/2014/main" id="{0F0B6BE4-D7CA-BEA4-3B55-4104B3163BF6}"/>
              </a:ext>
            </a:extLst>
          </p:cNvPr>
          <p:cNvGraphicFramePr>
            <a:graphicFrameLocks noGrp="1"/>
          </p:cNvGraphicFramePr>
          <p:nvPr>
            <p:extLst>
              <p:ext uri="{D42A27DB-BD31-4B8C-83A1-F6EECF244321}">
                <p14:modId xmlns:p14="http://schemas.microsoft.com/office/powerpoint/2010/main" val="4067025863"/>
              </p:ext>
            </p:extLst>
          </p:nvPr>
        </p:nvGraphicFramePr>
        <p:xfrm>
          <a:off x="590400" y="3813580"/>
          <a:ext cx="5013010" cy="861360"/>
        </p:xfrm>
        <a:graphic>
          <a:graphicData uri="http://schemas.openxmlformats.org/drawingml/2006/table">
            <a:tbl>
              <a:tblPr firstRow="1" bandRow="1">
                <a:tableStyleId>{5C22544A-7EE6-4342-B048-85BDC9FD1C3A}</a:tableStyleId>
              </a:tblPr>
              <a:tblGrid>
                <a:gridCol w="3391940">
                  <a:extLst>
                    <a:ext uri="{9D8B030D-6E8A-4147-A177-3AD203B41FA5}">
                      <a16:colId xmlns:a16="http://schemas.microsoft.com/office/drawing/2014/main" val="4846203"/>
                    </a:ext>
                  </a:extLst>
                </a:gridCol>
                <a:gridCol w="1621070">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a:cs typeface="Arial"/>
                        </a:rPr>
                        <a:t>84</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Digital inclusion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pages 85-86</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Digital inclusion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87-94</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33514457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Digital inclusion – Overview and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3739485"/>
          </a:xfrm>
          <a:prstGeom prst="rect">
            <a:avLst/>
          </a:prstGeom>
          <a:noFill/>
        </p:spPr>
        <p:txBody>
          <a:bodyPr wrap="square" lIns="91440" tIns="45720" rIns="91440" bIns="45720" rtlCol="0" anchor="t">
            <a:spAutoFit/>
          </a:bodyPr>
          <a:lstStyle/>
          <a:p>
            <a:pPr>
              <a:lnSpc>
                <a:spcPct val="114000"/>
              </a:lnSpc>
              <a:spcAft>
                <a:spcPts val="600"/>
              </a:spcAft>
            </a:pPr>
            <a:r>
              <a:rPr lang="en-GB" sz="1400">
                <a:solidFill>
                  <a:schemeClr val="bg1"/>
                </a:solidFill>
                <a:latin typeface="Arial"/>
                <a:cs typeface="Arial"/>
              </a:rPr>
              <a:t>Digital inclusion questions have been included in the survey since Spring 2022 (though the methodology / approach was amended in September 2022).</a:t>
            </a:r>
          </a:p>
          <a:p>
            <a:pPr>
              <a:lnSpc>
                <a:spcPct val="114000"/>
              </a:lnSpc>
              <a:spcAft>
                <a:spcPts val="600"/>
              </a:spcAft>
            </a:pPr>
            <a:r>
              <a:rPr lang="en-GB" sz="1400">
                <a:solidFill>
                  <a:schemeClr val="bg1"/>
                </a:solidFill>
              </a:rPr>
              <a:t>The reporting includes a particular focus on over 75 year olds, under 25 year olds, and disabled people – as priority groups for Greater Manchester activity to address digital exclusion.</a:t>
            </a:r>
            <a:endParaRPr lang="en-GB" sz="1400">
              <a:solidFill>
                <a:schemeClr val="bg1"/>
              </a:solidFill>
              <a:cs typeface="Arial"/>
            </a:endParaRPr>
          </a:p>
          <a:p>
            <a:pPr>
              <a:lnSpc>
                <a:spcPct val="114000"/>
              </a:lnSpc>
              <a:spcAft>
                <a:spcPts val="600"/>
              </a:spcAft>
            </a:pPr>
            <a:r>
              <a:rPr lang="en-GB" sz="1400">
                <a:solidFill>
                  <a:schemeClr val="bg1"/>
                </a:solidFill>
                <a:latin typeface="Arial"/>
                <a:cs typeface="Arial"/>
              </a:rPr>
              <a:t>Although early waves included digital inclusion questions for all survey respondents, we have taken the decision that digital inclusion questions are only asked in telephone samples (and not of respondents taking part in the survey online, who are therefore less likely to be digitally excluded than the population as a whole). This provides a sample of around 250 responses per survey.</a:t>
            </a:r>
          </a:p>
          <a:p>
            <a:pPr>
              <a:lnSpc>
                <a:spcPct val="114000"/>
              </a:lnSpc>
              <a:spcAft>
                <a:spcPts val="600"/>
              </a:spcAft>
            </a:pPr>
            <a:r>
              <a:rPr lang="en-GB" sz="1400">
                <a:solidFill>
                  <a:schemeClr val="bg1"/>
                </a:solidFill>
                <a:latin typeface="Arial"/>
                <a:cs typeface="Arial"/>
              </a:rPr>
              <a:t>For this report, we have merged findings for survey 11 (February 2024) with those from survey 10 (November 2023) and survey 9 (September 2023) to provide a robust sample size for sub-group analysis. </a:t>
            </a:r>
            <a:endParaRPr lang="en-GB" sz="1400">
              <a:solidFill>
                <a:schemeClr val="bg1"/>
              </a:solidFill>
              <a:cs typeface="Arial"/>
            </a:endParaRPr>
          </a:p>
          <a:p>
            <a:pPr>
              <a:lnSpc>
                <a:spcPct val="114000"/>
              </a:lnSpc>
              <a:spcAft>
                <a:spcPts val="600"/>
              </a:spcAft>
            </a:pPr>
            <a:r>
              <a:rPr lang="en-GB" sz="1400">
                <a:solidFill>
                  <a:schemeClr val="bg1"/>
                </a:solidFill>
                <a:latin typeface="Arial"/>
                <a:cs typeface="Arial"/>
              </a:rPr>
              <a:t>Headlines reported are based on the most recent three waves combined, with careful analysis of individual differences between waves where appropriate. </a:t>
            </a:r>
          </a:p>
          <a:p>
            <a:pPr>
              <a:lnSpc>
                <a:spcPct val="90000"/>
              </a:lnSpc>
              <a:spcBef>
                <a:spcPts val="1000"/>
              </a:spcBef>
            </a:pPr>
            <a:endParaRPr lang="en-GB" sz="1500">
              <a:solidFill>
                <a:srgbClr val="5C5B5A"/>
              </a:solidFill>
              <a:cs typeface="Arial"/>
            </a:endParaRPr>
          </a:p>
          <a:p>
            <a:pPr>
              <a:lnSpc>
                <a:spcPct val="113999"/>
              </a:lnSpc>
              <a:spcAft>
                <a:spcPts val="600"/>
              </a:spcAft>
            </a:pPr>
            <a:endParaRPr lang="en-GB" sz="1400">
              <a:solidFill>
                <a:schemeClr val="bg1"/>
              </a:solidFill>
              <a:latin typeface="Arial"/>
              <a:cs typeface="Arial"/>
            </a:endParaRPr>
          </a:p>
        </p:txBody>
      </p:sp>
    </p:spTree>
    <p:custDataLst>
      <p:tags r:id="rId1"/>
    </p:custDataLst>
    <p:extLst>
      <p:ext uri="{BB962C8B-B14F-4D97-AF65-F5344CB8AC3E}">
        <p14:creationId xmlns:p14="http://schemas.microsoft.com/office/powerpoint/2010/main" val="36135285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Digital inclusion – extent of exclusion</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8" y="957568"/>
            <a:ext cx="11018403" cy="4435189"/>
          </a:xfrm>
          <a:prstGeom prst="rect">
            <a:avLst/>
          </a:prstGeom>
          <a:noFill/>
        </p:spPr>
        <p:txBody>
          <a:bodyPr wrap="square" lIns="91440" tIns="45720" rIns="91440" bIns="45720" rtlCol="0" anchor="t">
            <a:spAutoFit/>
          </a:bodyPr>
          <a:lstStyle/>
          <a:p>
            <a:pPr>
              <a:spcAft>
                <a:spcPts val="600"/>
              </a:spcAft>
            </a:pPr>
            <a:r>
              <a:rPr lang="en-GB" sz="1600" b="1">
                <a:solidFill>
                  <a:schemeClr val="bg1"/>
                </a:solidFill>
                <a:latin typeface="Arial"/>
                <a:cs typeface="Arial"/>
              </a:rPr>
              <a:t>ONE IN THREE HOUSEHOLDS EXPERIENCE DIGITAL EXCLUSION</a:t>
            </a:r>
            <a:r>
              <a:rPr lang="en-GB" sz="1400">
                <a:solidFill>
                  <a:schemeClr val="bg1"/>
                </a:solidFill>
                <a:latin typeface="Arial"/>
                <a:cs typeface="Arial"/>
              </a:rPr>
              <a:t> (September, November and February combined data)</a:t>
            </a:r>
            <a:endParaRPr lang="en-GB" sz="1400">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A third (33%) of respondents said that their household experienced some form of digital exclusion </a:t>
            </a:r>
          </a:p>
          <a:p>
            <a:pPr marL="285750" indent="-285750">
              <a:lnSpc>
                <a:spcPct val="114000"/>
              </a:lnSpc>
              <a:spcAft>
                <a:spcPts val="1200"/>
              </a:spcAft>
              <a:buFont typeface="Arial" panose="020B0604020202020204" pitchFamily="34" charset="0"/>
              <a:buChar char="•"/>
            </a:pPr>
            <a:r>
              <a:rPr lang="en-GB" sz="1400">
                <a:solidFill>
                  <a:schemeClr val="bg1"/>
                </a:solidFill>
                <a:latin typeface="Arial"/>
                <a:cs typeface="Arial"/>
              </a:rPr>
              <a:t>Almost 1 in 5 (17%) Greater Manchester households experience a single aspect of digital exclusion and 1 in 50 (2%) are likely to experience all five aspects of digital exclusion. </a:t>
            </a:r>
          </a:p>
          <a:p>
            <a:pPr>
              <a:spcAft>
                <a:spcPts val="600"/>
              </a:spcAft>
            </a:pPr>
            <a:r>
              <a:rPr lang="en-GB" sz="1600" b="1">
                <a:solidFill>
                  <a:schemeClr val="bg1"/>
                </a:solidFill>
                <a:latin typeface="Arial"/>
                <a:cs typeface="Arial"/>
              </a:rPr>
              <a:t>PRIORITY GROUPS </a:t>
            </a:r>
            <a:r>
              <a:rPr lang="en-GB" sz="1400">
                <a:solidFill>
                  <a:schemeClr val="bg1"/>
                </a:solidFill>
                <a:latin typeface="Arial"/>
                <a:cs typeface="Arial"/>
              </a:rPr>
              <a:t>(September, November and February combined data)</a:t>
            </a:r>
            <a:endParaRPr lang="en-GB" sz="1400" b="1">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Disabled and older residents are more likely to experience some form of digital exclusion (figures compare to 33% in overall population):</a:t>
            </a: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3 in 5 (60%) of those aged 75+ experience at least one aspect of digital exclusion</a:t>
            </a:r>
            <a:endParaRPr lang="en-GB" sz="1400">
              <a:solidFill>
                <a:schemeClr val="bg1"/>
              </a:solidFill>
              <a:latin typeface="Arial" panose="020B0604020202020204" pitchFamily="34" charset="0"/>
              <a:cs typeface="Arial" panose="020B0604020202020204" pitchFamily="34" charset="0"/>
            </a:endParaRP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Over 2 in 5 (45%) of disabled people experience at least one aspect of digital exclusion </a:t>
            </a:r>
            <a:endParaRPr lang="en-GB" sz="1400">
              <a:solidFill>
                <a:schemeClr val="bg1"/>
              </a:solidFill>
              <a:latin typeface="Arial" panose="020B0604020202020204" pitchFamily="34" charset="0"/>
              <a:cs typeface="Arial" panose="020B0604020202020204" pitchFamily="34" charset="0"/>
            </a:endParaRPr>
          </a:p>
          <a:p>
            <a:pPr marL="742950" lvl="1" indent="-285750">
              <a:lnSpc>
                <a:spcPct val="114000"/>
              </a:lnSpc>
              <a:spcAft>
                <a:spcPts val="1200"/>
              </a:spcAft>
              <a:buFont typeface="Arial" panose="020B0604020202020204" pitchFamily="34" charset="0"/>
              <a:buChar char="•"/>
            </a:pPr>
            <a:r>
              <a:rPr lang="en-GB" sz="1400">
                <a:solidFill>
                  <a:schemeClr val="bg1"/>
                </a:solidFill>
                <a:latin typeface="Arial"/>
                <a:cs typeface="Arial"/>
              </a:rPr>
              <a:t>Around 1 in 4 (23%) aged 16-24 experience at least one aspect of digital exclusion</a:t>
            </a:r>
          </a:p>
          <a:p>
            <a:pPr>
              <a:spcAft>
                <a:spcPts val="600"/>
              </a:spcAft>
            </a:pPr>
            <a:r>
              <a:rPr lang="en-GB" sz="1600" b="1">
                <a:solidFill>
                  <a:schemeClr val="bg1"/>
                </a:solidFill>
                <a:latin typeface="Arial"/>
                <a:cs typeface="Arial"/>
              </a:rPr>
              <a:t>CONFIDENCE USING DIGITAL SERVICES </a:t>
            </a:r>
            <a:r>
              <a:rPr lang="en-GB" sz="1400">
                <a:solidFill>
                  <a:schemeClr val="bg1"/>
                </a:solidFill>
                <a:latin typeface="Arial"/>
                <a:cs typeface="Arial"/>
              </a:rPr>
              <a:t>(September, November and February combined data)</a:t>
            </a:r>
            <a:r>
              <a:rPr lang="en-GB" sz="1400" b="1">
                <a:solidFill>
                  <a:schemeClr val="bg1"/>
                </a:solidFill>
                <a:latin typeface="Arial"/>
                <a:cs typeface="Arial"/>
              </a:rPr>
              <a:t> </a:t>
            </a:r>
            <a:endParaRPr lang="en-GB" sz="1600" b="1">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Around 1 in 6 (16%) respondents say either they (9%) or someone in their household (10%) is not confident using digital services online</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This proportion is also higher among older cohorts aged 75+ (42%) and disabled respondents (26%)</a:t>
            </a:r>
          </a:p>
        </p:txBody>
      </p:sp>
    </p:spTree>
    <p:custDataLst>
      <p:tags r:id="rId1"/>
    </p:custDataLst>
    <p:extLst>
      <p:ext uri="{BB962C8B-B14F-4D97-AF65-F5344CB8AC3E}">
        <p14:creationId xmlns:p14="http://schemas.microsoft.com/office/powerpoint/2010/main" val="3731409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Digital inclusion – trends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800" y="911385"/>
            <a:ext cx="10892028" cy="4472699"/>
          </a:xfrm>
          <a:prstGeom prst="rect">
            <a:avLst/>
          </a:prstGeom>
          <a:noFill/>
        </p:spPr>
        <p:txBody>
          <a:bodyPr wrap="square" lIns="91440" tIns="45720" rIns="91440" bIns="45720" rtlCol="0" anchor="t">
            <a:spAutoFit/>
          </a:bodyPr>
          <a:lstStyle/>
          <a:p>
            <a:pPr>
              <a:spcAft>
                <a:spcPts val="600"/>
              </a:spcAft>
            </a:pPr>
            <a:r>
              <a:rPr lang="en-GB" sz="1800" b="1">
                <a:solidFill>
                  <a:schemeClr val="bg1"/>
                </a:solidFill>
                <a:latin typeface="Arial"/>
                <a:cs typeface="Arial"/>
              </a:rPr>
              <a:t>MONTH-BY-MONTH TRENDS</a:t>
            </a:r>
            <a:endParaRPr lang="en-GB" sz="1800" b="1">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November’s apparent increase in digital exclusion appears to have been partially reversed – with 2 in 3 respondents (66%) now saying they experience no aspects of digital exclusion (compared to 64% in November and 71% in September)</a:t>
            </a:r>
          </a:p>
          <a:p>
            <a:pPr>
              <a:lnSpc>
                <a:spcPct val="114000"/>
              </a:lnSpc>
              <a:spcAft>
                <a:spcPts val="600"/>
              </a:spcAft>
            </a:pPr>
            <a:r>
              <a:rPr lang="en-GB" b="1">
                <a:solidFill>
                  <a:schemeClr val="bg1"/>
                </a:solidFill>
                <a:latin typeface="Arial"/>
                <a:cs typeface="Arial"/>
              </a:rPr>
              <a:t>LONGER</a:t>
            </a:r>
            <a:r>
              <a:rPr lang="en-GB" sz="1800" b="1">
                <a:solidFill>
                  <a:schemeClr val="bg1"/>
                </a:solidFill>
                <a:latin typeface="Arial"/>
                <a:cs typeface="Arial"/>
              </a:rPr>
              <a:t> TERM TRENDS (data merged from surveys 9, 10 and 11)</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Overall levels of digital exclusion (33%) have dropped slightly from surveys 6-8 (35%), though this is in line with September-February data</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There have been significant declines in the proportions of 16-24 year olds and those aged 75+ who have experienced digital exclusion:</a:t>
            </a:r>
          </a:p>
          <a:p>
            <a:pPr marL="742950" lvl="1" indent="-285750">
              <a:lnSpc>
                <a:spcPct val="114000"/>
              </a:lnSpc>
              <a:spcAft>
                <a:spcPts val="600"/>
              </a:spcAft>
              <a:buFont typeface="Courier New" panose="02070309020205020404" pitchFamily="49" charset="0"/>
              <a:buChar char="o"/>
            </a:pPr>
            <a:r>
              <a:rPr lang="en-GB" sz="1400">
                <a:solidFill>
                  <a:schemeClr val="bg1"/>
                </a:solidFill>
                <a:latin typeface="Arial"/>
                <a:cs typeface="Arial"/>
              </a:rPr>
              <a:t>23% of 16-24 year olds now say they have experienced one or more aspect of digital exclusion, compared to 23% in surveys 6-8.</a:t>
            </a:r>
          </a:p>
          <a:p>
            <a:pPr marL="742950" lvl="1" indent="-285750">
              <a:lnSpc>
                <a:spcPct val="114000"/>
              </a:lnSpc>
              <a:spcAft>
                <a:spcPts val="600"/>
              </a:spcAft>
              <a:buFont typeface="Courier New" panose="02070309020205020404" pitchFamily="49" charset="0"/>
              <a:buChar char="o"/>
            </a:pPr>
            <a:r>
              <a:rPr lang="en-GB" sz="1400">
                <a:solidFill>
                  <a:schemeClr val="bg1"/>
                </a:solidFill>
                <a:latin typeface="Arial"/>
                <a:cs typeface="Arial"/>
              </a:rPr>
              <a:t>60% of those aged 75+ now say they </a:t>
            </a:r>
            <a:r>
              <a:rPr lang="en-GB" sz="1400" err="1">
                <a:solidFill>
                  <a:schemeClr val="bg1"/>
                </a:solidFill>
                <a:latin typeface="Arial"/>
                <a:cs typeface="Arial"/>
              </a:rPr>
              <a:t>they</a:t>
            </a:r>
            <a:r>
              <a:rPr lang="en-GB" sz="1400">
                <a:solidFill>
                  <a:schemeClr val="bg1"/>
                </a:solidFill>
                <a:latin typeface="Arial"/>
                <a:cs typeface="Arial"/>
              </a:rPr>
              <a:t> have experienced one or more aspect of digital exclusion, compared to 67% in surveys 6-8.</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However, the proportions of disabled respondents who have experienced 1 or more aspects of digital exclusion have remained in line with surveys 6-8, showing very minimal movement (was 46%, now 45%)</a:t>
            </a:r>
          </a:p>
          <a:p>
            <a:pPr marL="285750" indent="-285750">
              <a:lnSpc>
                <a:spcPct val="114000"/>
              </a:lnSpc>
              <a:spcAft>
                <a:spcPts val="600"/>
              </a:spcAft>
              <a:buFont typeface="Arial" panose="020B0604020202020204" pitchFamily="34" charset="0"/>
              <a:buChar char="•"/>
            </a:pPr>
            <a:endParaRPr lang="en-GB" sz="1400">
              <a:solidFill>
                <a:schemeClr val="bg1"/>
              </a:solidFill>
              <a:latin typeface="Arial"/>
              <a:cs typeface="Arial"/>
            </a:endParaRPr>
          </a:p>
        </p:txBody>
      </p:sp>
    </p:spTree>
    <p:custDataLst>
      <p:tags r:id="rId1"/>
    </p:custDataLst>
    <p:extLst>
      <p:ext uri="{BB962C8B-B14F-4D97-AF65-F5344CB8AC3E}">
        <p14:creationId xmlns:p14="http://schemas.microsoft.com/office/powerpoint/2010/main" val="26707414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553998"/>
          </a:xfrm>
        </p:spPr>
        <p:txBody>
          <a:bodyPr vert="horz" wrap="square" anchor="t">
            <a:spAutoFit/>
          </a:bodyPr>
          <a:lstStyle/>
          <a:p>
            <a:pPr>
              <a:lnSpc>
                <a:spcPct val="100000"/>
              </a:lnSpc>
            </a:pPr>
            <a:r>
              <a:rPr lang="en-GB" sz="1800" b="1"/>
              <a:t>A third of respondents report experience of </a:t>
            </a:r>
            <a:r>
              <a:rPr lang="en-GB" sz="1800" b="1">
                <a:solidFill>
                  <a:srgbClr val="009690"/>
                </a:solidFill>
              </a:rPr>
              <a:t>at least one aspect of digital exclusion in their household</a:t>
            </a:r>
            <a:r>
              <a:rPr lang="en-GB" sz="1800" b="1"/>
              <a:t>. This rises to 45% of disabled respondents and 3 in 5 of those aged over 75</a:t>
            </a:r>
          </a:p>
        </p:txBody>
      </p:sp>
      <p:graphicFrame>
        <p:nvGraphicFramePr>
          <p:cNvPr id="37" name="Table Placeholder 6" descr="Column chart showing the proportion of respondents who are experiencing some form of digital exclusion. 67% are not experiencing any form of digital exclusion, 17 are experiencing one aspect, 8% two aspects, 4% 3 aspects, 2% 4 aspects and 2% are completely digitally excluded.">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1721996594"/>
              </p:ext>
            </p:extLst>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3"/>
          </a:graphicData>
        </a:graphic>
      </p:graphicFrame>
      <p:sp>
        <p:nvSpPr>
          <p:cNvPr id="27" name="Right Brace 26" descr="Arrow showing in total, 30% are worried about coronavirus.">
            <a:extLst>
              <a:ext uri="{FF2B5EF4-FFF2-40B4-BE49-F238E27FC236}">
                <a16:creationId xmlns:a16="http://schemas.microsoft.com/office/drawing/2014/main" id="{AB234AF0-0245-4CFC-8FA3-E6C979D62152}"/>
              </a:ext>
              <a:ext uri="{C183D7F6-B498-43B3-948B-1728B52AA6E4}">
                <adec:decorative xmlns:adec="http://schemas.microsoft.com/office/drawing/2017/decorative" val="1"/>
              </a:ext>
            </a:extLst>
          </p:cNvPr>
          <p:cNvSpPr/>
          <p:nvPr/>
        </p:nvSpPr>
        <p:spPr>
          <a:xfrm rot="16200000">
            <a:off x="6765344" y="-959437"/>
            <a:ext cx="489679" cy="8630220"/>
          </a:xfrm>
          <a:prstGeom prst="rightBrace">
            <a:avLst>
              <a:gd name="adj1" fmla="val 28487"/>
              <a:gd name="adj2" fmla="val 50000"/>
            </a:avLst>
          </a:prstGeom>
          <a:ln>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 name="TextBox 1">
            <a:extLst>
              <a:ext uri="{FF2B5EF4-FFF2-40B4-BE49-F238E27FC236}">
                <a16:creationId xmlns:a16="http://schemas.microsoft.com/office/drawing/2014/main" id="{2DACD5EC-49EE-2845-4B32-ECEE1252A258}"/>
              </a:ext>
            </a:extLst>
          </p:cNvPr>
          <p:cNvSpPr txBox="1"/>
          <p:nvPr/>
        </p:nvSpPr>
        <p:spPr>
          <a:xfrm>
            <a:off x="4921623" y="1792942"/>
            <a:ext cx="40923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cs typeface="Arial"/>
              </a:rPr>
              <a:t>1 or more aspect of digital exclusion ...</a:t>
            </a:r>
            <a:endParaRPr lang="en-GB" sz="1400"/>
          </a:p>
        </p:txBody>
      </p:sp>
      <p:graphicFrame>
        <p:nvGraphicFramePr>
          <p:cNvPr id="4" name="Table 4">
            <a:extLst>
              <a:ext uri="{FF2B5EF4-FFF2-40B4-BE49-F238E27FC236}">
                <a16:creationId xmlns:a16="http://schemas.microsoft.com/office/drawing/2014/main" id="{EBED9B89-4989-4F57-BEA3-24B94806094A}"/>
              </a:ext>
            </a:extLst>
          </p:cNvPr>
          <p:cNvGraphicFramePr>
            <a:graphicFrameLocks noGrp="1"/>
          </p:cNvGraphicFramePr>
          <p:nvPr>
            <p:extLst>
              <p:ext uri="{D42A27DB-BD31-4B8C-83A1-F6EECF244321}">
                <p14:modId xmlns:p14="http://schemas.microsoft.com/office/powerpoint/2010/main" val="57337175"/>
              </p:ext>
            </p:extLst>
          </p:nvPr>
        </p:nvGraphicFramePr>
        <p:xfrm>
          <a:off x="4918685" y="2093995"/>
          <a:ext cx="4182996" cy="618074"/>
        </p:xfrm>
        <a:graphic>
          <a:graphicData uri="http://schemas.openxmlformats.org/drawingml/2006/table">
            <a:tbl>
              <a:tblPr firstRow="1" bandRow="1">
                <a:tableStyleId>{073A0DAA-6AF3-43AB-8588-CEC1D06C72B9}</a:tableStyleId>
              </a:tblPr>
              <a:tblGrid>
                <a:gridCol w="1045749">
                  <a:extLst>
                    <a:ext uri="{9D8B030D-6E8A-4147-A177-3AD203B41FA5}">
                      <a16:colId xmlns:a16="http://schemas.microsoft.com/office/drawing/2014/main" val="1713235414"/>
                    </a:ext>
                  </a:extLst>
                </a:gridCol>
                <a:gridCol w="1045749">
                  <a:extLst>
                    <a:ext uri="{9D8B030D-6E8A-4147-A177-3AD203B41FA5}">
                      <a16:colId xmlns:a16="http://schemas.microsoft.com/office/drawing/2014/main" val="847483999"/>
                    </a:ext>
                  </a:extLst>
                </a:gridCol>
                <a:gridCol w="1045749">
                  <a:extLst>
                    <a:ext uri="{9D8B030D-6E8A-4147-A177-3AD203B41FA5}">
                      <a16:colId xmlns:a16="http://schemas.microsoft.com/office/drawing/2014/main" val="969299503"/>
                    </a:ext>
                  </a:extLst>
                </a:gridCol>
                <a:gridCol w="1045749">
                  <a:extLst>
                    <a:ext uri="{9D8B030D-6E8A-4147-A177-3AD203B41FA5}">
                      <a16:colId xmlns:a16="http://schemas.microsoft.com/office/drawing/2014/main" val="3681601464"/>
                    </a:ext>
                  </a:extLst>
                </a:gridCol>
              </a:tblGrid>
              <a:tr h="309037">
                <a:tc>
                  <a:txBody>
                    <a:bodyPr/>
                    <a:lstStyle/>
                    <a:p>
                      <a:pPr algn="ctr"/>
                      <a:r>
                        <a:rPr lang="en-GB" sz="1400" b="1">
                          <a:solidFill>
                            <a:srgbClr val="5C5B5A"/>
                          </a:solidFill>
                        </a:rPr>
                        <a:t>Total</a:t>
                      </a:r>
                    </a:p>
                  </a:txBody>
                  <a:tcPr>
                    <a:solidFill>
                      <a:srgbClr val="5C5B5A">
                        <a:alpha val="21000"/>
                      </a:srgbClr>
                    </a:solidFill>
                  </a:tcPr>
                </a:tc>
                <a:tc>
                  <a:txBody>
                    <a:bodyPr/>
                    <a:lstStyle/>
                    <a:p>
                      <a:pPr algn="ctr"/>
                      <a:r>
                        <a:rPr lang="en-GB" sz="1400" b="1">
                          <a:solidFill>
                            <a:srgbClr val="5C5B5A"/>
                          </a:solidFill>
                        </a:rPr>
                        <a:t>16-24</a:t>
                      </a:r>
                    </a:p>
                  </a:txBody>
                  <a:tcPr>
                    <a:solidFill>
                      <a:srgbClr val="5C5B5A">
                        <a:alpha val="21000"/>
                      </a:srgbClr>
                    </a:solidFill>
                  </a:tcPr>
                </a:tc>
                <a:tc>
                  <a:txBody>
                    <a:bodyPr/>
                    <a:lstStyle/>
                    <a:p>
                      <a:pPr algn="ctr"/>
                      <a:r>
                        <a:rPr lang="en-GB" sz="1400" b="1">
                          <a:solidFill>
                            <a:srgbClr val="5C5B5A"/>
                          </a:solidFill>
                        </a:rPr>
                        <a:t>75+</a:t>
                      </a:r>
                    </a:p>
                  </a:txBody>
                  <a:tcPr>
                    <a:solidFill>
                      <a:srgbClr val="5C5B5A">
                        <a:alpha val="21000"/>
                      </a:srgbClr>
                    </a:solidFill>
                  </a:tcPr>
                </a:tc>
                <a:tc>
                  <a:txBody>
                    <a:bodyPr/>
                    <a:lstStyle/>
                    <a:p>
                      <a:pPr algn="ctr"/>
                      <a:r>
                        <a:rPr lang="en-GB" sz="1400" b="1">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a:solidFill>
                            <a:srgbClr val="5C5B5A"/>
                          </a:solidFill>
                          <a:latin typeface="Arial"/>
                          <a:cs typeface="Arial"/>
                        </a:rPr>
                        <a:t>33%</a:t>
                      </a:r>
                    </a:p>
                  </a:txBody>
                  <a:tcPr>
                    <a:solidFill>
                      <a:srgbClr val="5C5B5A">
                        <a:alpha val="21000"/>
                      </a:srgbClr>
                    </a:solidFill>
                  </a:tcPr>
                </a:tc>
                <a:tc>
                  <a:txBody>
                    <a:bodyPr/>
                    <a:lstStyle/>
                    <a:p>
                      <a:pPr algn="ctr"/>
                      <a:r>
                        <a:rPr lang="en-GB" sz="1400" b="1">
                          <a:solidFill>
                            <a:srgbClr val="5C5B5A"/>
                          </a:solidFill>
                          <a:latin typeface="Arial"/>
                          <a:cs typeface="Arial"/>
                        </a:rPr>
                        <a:t>23%</a:t>
                      </a:r>
                    </a:p>
                  </a:txBody>
                  <a:tcPr>
                    <a:solidFill>
                      <a:srgbClr val="5C5B5A">
                        <a:alpha val="21000"/>
                      </a:srgbClr>
                    </a:solidFill>
                  </a:tcPr>
                </a:tc>
                <a:tc>
                  <a:txBody>
                    <a:bodyPr/>
                    <a:lstStyle/>
                    <a:p>
                      <a:pPr algn="ctr"/>
                      <a:r>
                        <a:rPr lang="en-GB" sz="1400" b="1">
                          <a:solidFill>
                            <a:srgbClr val="5C5B5A"/>
                          </a:solidFill>
                          <a:latin typeface="Arial"/>
                          <a:cs typeface="Arial"/>
                        </a:rPr>
                        <a:t>60%</a:t>
                      </a:r>
                    </a:p>
                  </a:txBody>
                  <a:tcPr>
                    <a:solidFill>
                      <a:srgbClr val="5C5B5A">
                        <a:alpha val="21000"/>
                      </a:srgbClr>
                    </a:solidFill>
                  </a:tcPr>
                </a:tc>
                <a:tc>
                  <a:txBody>
                    <a:bodyPr/>
                    <a:lstStyle/>
                    <a:p>
                      <a:pPr algn="ctr"/>
                      <a:r>
                        <a:rPr lang="en-GB" sz="1400" b="1">
                          <a:solidFill>
                            <a:srgbClr val="5C5B5A"/>
                          </a:solidFill>
                          <a:latin typeface="Arial"/>
                          <a:cs typeface="Arial"/>
                        </a:rPr>
                        <a:t>45%</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1" y="6322598"/>
            <a:ext cx="11433639"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DI11. How often…? Unweighted base: 757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not shown. Question in was asked as a grid, between “you” and “others in your household”. The data on this slide shows the percentages of households where there is someone (either you or others) who has said they are digitally excluded.</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9985322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328022"/>
            <a:ext cx="11238081" cy="553998"/>
          </a:xfrm>
        </p:spPr>
        <p:txBody>
          <a:bodyPr vert="horz" wrap="square" anchor="t">
            <a:spAutoFit/>
          </a:bodyPr>
          <a:lstStyle/>
          <a:p>
            <a:pPr>
              <a:lnSpc>
                <a:spcPct val="100000"/>
              </a:lnSpc>
            </a:pPr>
            <a:r>
              <a:rPr lang="en-GB" sz="1800" b="1"/>
              <a:t>Where respondents are experiencing digital exclusion, they continue to say most frequently that this is due to a </a:t>
            </a:r>
            <a:r>
              <a:rPr lang="en-GB" sz="1800" b="1">
                <a:solidFill>
                  <a:srgbClr val="009690"/>
                </a:solidFill>
              </a:rPr>
              <a:t>lack of skills or support </a:t>
            </a:r>
            <a:r>
              <a:rPr lang="en-GB" sz="1800" b="1"/>
              <a:t>to allow them to access digital online services</a:t>
            </a:r>
            <a:endParaRPr lang="en-GB" sz="1800" b="1">
              <a:solidFill>
                <a:schemeClr val="accent3"/>
              </a:solidFill>
            </a:endParaRPr>
          </a:p>
        </p:txBody>
      </p:sp>
      <p:graphicFrame>
        <p:nvGraphicFramePr>
          <p:cNvPr id="37"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2149933402"/>
              </p:ext>
            </p:extLst>
          </p:nvPr>
        </p:nvGraphicFramePr>
        <p:xfrm>
          <a:off x="1114425" y="1031567"/>
          <a:ext cx="10960129" cy="521862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2E983FA5-B7FE-FB4F-C8B4-3C499815CE49}"/>
              </a:ext>
              <a:ext uri="{C183D7F6-B498-43B3-948B-1728B52AA6E4}">
                <adec:decorative xmlns:adec="http://schemas.microsoft.com/office/drawing/2017/decorative" val="1"/>
              </a:ext>
            </a:extLst>
          </p:cNvPr>
          <p:cNvSpPr txBox="1"/>
          <p:nvPr/>
        </p:nvSpPr>
        <p:spPr>
          <a:xfrm>
            <a:off x="2010200" y="2134962"/>
            <a:ext cx="574157" cy="523220"/>
          </a:xfrm>
          <a:prstGeom prst="rect">
            <a:avLst/>
          </a:prstGeom>
          <a:noFill/>
        </p:spPr>
        <p:txBody>
          <a:bodyPr wrap="square" rtlCol="0">
            <a:spAutoFit/>
          </a:bodyPr>
          <a:lstStyle/>
          <a:p>
            <a:pPr algn="ctr"/>
            <a:r>
              <a:rPr lang="en-GB" sz="1400" b="1">
                <a:solidFill>
                  <a:srgbClr val="5C5B5A"/>
                </a:solidFill>
              </a:rPr>
              <a:t>9% total</a:t>
            </a:r>
          </a:p>
        </p:txBody>
      </p:sp>
      <p:sp>
        <p:nvSpPr>
          <p:cNvPr id="21" name="TextBox 20">
            <a:extLst>
              <a:ext uri="{FF2B5EF4-FFF2-40B4-BE49-F238E27FC236}">
                <a16:creationId xmlns:a16="http://schemas.microsoft.com/office/drawing/2014/main" id="{1E78E889-6DB2-404F-9B4C-1A46B70AB851}"/>
              </a:ext>
              <a:ext uri="{C183D7F6-B498-43B3-948B-1728B52AA6E4}">
                <adec:decorative xmlns:adec="http://schemas.microsoft.com/office/drawing/2017/decorative" val="1"/>
              </a:ext>
            </a:extLst>
          </p:cNvPr>
          <p:cNvSpPr txBox="1"/>
          <p:nvPr/>
        </p:nvSpPr>
        <p:spPr>
          <a:xfrm>
            <a:off x="89869" y="2838628"/>
            <a:ext cx="1386089" cy="307777"/>
          </a:xfrm>
          <a:prstGeom prst="rect">
            <a:avLst/>
          </a:prstGeom>
          <a:noFill/>
        </p:spPr>
        <p:txBody>
          <a:bodyPr wrap="square" rtlCol="0">
            <a:spAutoFit/>
          </a:bodyPr>
          <a:lstStyle/>
          <a:p>
            <a:pPr algn="ctr"/>
            <a:r>
              <a:rPr lang="en-GB" sz="1400" b="1">
                <a:solidFill>
                  <a:srgbClr val="5C5B5A"/>
                </a:solidFill>
              </a:rPr>
              <a:t>Respondent</a:t>
            </a:r>
          </a:p>
        </p:txBody>
      </p:sp>
      <p:graphicFrame>
        <p:nvGraphicFramePr>
          <p:cNvPr id="28"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933E3B1F-6CD5-6498-0D6B-59F830634770}"/>
              </a:ext>
            </a:extLst>
          </p:cNvPr>
          <p:cNvGraphicFramePr>
            <a:graphicFrameLocks/>
          </p:cNvGraphicFramePr>
          <p:nvPr>
            <p:extLst>
              <p:ext uri="{D42A27DB-BD31-4B8C-83A1-F6EECF244321}">
                <p14:modId xmlns:p14="http://schemas.microsoft.com/office/powerpoint/2010/main" val="1674459685"/>
              </p:ext>
            </p:extLst>
          </p:nvPr>
        </p:nvGraphicFramePr>
        <p:xfrm>
          <a:off x="1146253" y="2552929"/>
          <a:ext cx="10994957" cy="3919527"/>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B1688701-1F4F-F536-2F86-DD62A43C8D50}"/>
              </a:ext>
              <a:ext uri="{C183D7F6-B498-43B3-948B-1728B52AA6E4}">
                <adec:decorative xmlns:adec="http://schemas.microsoft.com/office/drawing/2017/decorative" val="1"/>
              </a:ext>
            </a:extLst>
          </p:cNvPr>
          <p:cNvSpPr txBox="1"/>
          <p:nvPr/>
        </p:nvSpPr>
        <p:spPr>
          <a:xfrm>
            <a:off x="2010200" y="4168287"/>
            <a:ext cx="574157" cy="523220"/>
          </a:xfrm>
          <a:prstGeom prst="rect">
            <a:avLst/>
          </a:prstGeom>
          <a:noFill/>
        </p:spPr>
        <p:txBody>
          <a:bodyPr wrap="square" rtlCol="0">
            <a:spAutoFit/>
          </a:bodyPr>
          <a:lstStyle/>
          <a:p>
            <a:pPr algn="ctr"/>
            <a:r>
              <a:rPr lang="en-GB" sz="1400" b="1">
                <a:solidFill>
                  <a:srgbClr val="5C5B5A"/>
                </a:solidFill>
              </a:rPr>
              <a:t>8% total</a:t>
            </a:r>
          </a:p>
        </p:txBody>
      </p:sp>
      <p:sp>
        <p:nvSpPr>
          <p:cNvPr id="19" name="TextBox 18">
            <a:extLst>
              <a:ext uri="{FF2B5EF4-FFF2-40B4-BE49-F238E27FC236}">
                <a16:creationId xmlns:a16="http://schemas.microsoft.com/office/drawing/2014/main" id="{EE1059D2-0324-BC3C-313F-0A30184F4B52}"/>
              </a:ext>
              <a:ext uri="{C183D7F6-B498-43B3-948B-1728B52AA6E4}">
                <adec:decorative xmlns:adec="http://schemas.microsoft.com/office/drawing/2017/decorative" val="1"/>
              </a:ext>
            </a:extLst>
          </p:cNvPr>
          <p:cNvSpPr txBox="1"/>
          <p:nvPr/>
        </p:nvSpPr>
        <p:spPr>
          <a:xfrm>
            <a:off x="89869" y="4672806"/>
            <a:ext cx="1386089" cy="523220"/>
          </a:xfrm>
          <a:prstGeom prst="rect">
            <a:avLst/>
          </a:prstGeom>
          <a:noFill/>
        </p:spPr>
        <p:txBody>
          <a:bodyPr wrap="square" rtlCol="0">
            <a:spAutoFit/>
          </a:bodyPr>
          <a:lstStyle/>
          <a:p>
            <a:pPr algn="ctr"/>
            <a:r>
              <a:rPr lang="en-GB" sz="1400" b="1">
                <a:solidFill>
                  <a:srgbClr val="5C5B5A"/>
                </a:solidFill>
              </a:rPr>
              <a:t>Other in household</a:t>
            </a:r>
          </a:p>
        </p:txBody>
      </p:sp>
      <p:cxnSp>
        <p:nvCxnSpPr>
          <p:cNvPr id="5" name="Straight Connector 4">
            <a:extLst>
              <a:ext uri="{FF2B5EF4-FFF2-40B4-BE49-F238E27FC236}">
                <a16:creationId xmlns:a16="http://schemas.microsoft.com/office/drawing/2014/main" id="{7E7962CC-3FF4-9C81-B297-F670A2D1066D}"/>
              </a:ext>
              <a:ext uri="{C183D7F6-B498-43B3-948B-1728B52AA6E4}">
                <adec:decorative xmlns:adec="http://schemas.microsoft.com/office/drawing/2017/decorative" val="1"/>
              </a:ext>
            </a:extLst>
          </p:cNvPr>
          <p:cNvCxnSpPr>
            <a:cxnSpLocks/>
          </p:cNvCxnSpPr>
          <p:nvPr/>
        </p:nvCxnSpPr>
        <p:spPr>
          <a:xfrm>
            <a:off x="3383472"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4" name="TextBox 3">
            <a:extLst>
              <a:ext uri="{FF2B5EF4-FFF2-40B4-BE49-F238E27FC236}">
                <a16:creationId xmlns:a16="http://schemas.microsoft.com/office/drawing/2014/main" id="{9036254E-486F-0802-93F0-29C10E1772B2}"/>
              </a:ext>
              <a:ext uri="{C183D7F6-B498-43B3-948B-1728B52AA6E4}">
                <adec:decorative xmlns:adec="http://schemas.microsoft.com/office/drawing/2017/decorative" val="1"/>
              </a:ext>
            </a:extLst>
          </p:cNvPr>
          <p:cNvSpPr txBox="1"/>
          <p:nvPr/>
        </p:nvSpPr>
        <p:spPr>
          <a:xfrm>
            <a:off x="4186598" y="2220158"/>
            <a:ext cx="574157" cy="523220"/>
          </a:xfrm>
          <a:prstGeom prst="rect">
            <a:avLst/>
          </a:prstGeom>
          <a:noFill/>
        </p:spPr>
        <p:txBody>
          <a:bodyPr wrap="square" rtlCol="0">
            <a:spAutoFit/>
          </a:bodyPr>
          <a:lstStyle/>
          <a:p>
            <a:pPr algn="ctr"/>
            <a:r>
              <a:rPr lang="en-GB" sz="1400" b="1">
                <a:solidFill>
                  <a:srgbClr val="5C5B5A"/>
                </a:solidFill>
              </a:rPr>
              <a:t>8% total</a:t>
            </a:r>
          </a:p>
        </p:txBody>
      </p:sp>
      <p:sp>
        <p:nvSpPr>
          <p:cNvPr id="24" name="TextBox 23">
            <a:extLst>
              <a:ext uri="{FF2B5EF4-FFF2-40B4-BE49-F238E27FC236}">
                <a16:creationId xmlns:a16="http://schemas.microsoft.com/office/drawing/2014/main" id="{E36A2DE2-6CFD-99BA-5B7F-6E775730EF40}"/>
              </a:ext>
              <a:ext uri="{C183D7F6-B498-43B3-948B-1728B52AA6E4}">
                <adec:decorative xmlns:adec="http://schemas.microsoft.com/office/drawing/2017/decorative" val="1"/>
              </a:ext>
            </a:extLst>
          </p:cNvPr>
          <p:cNvSpPr txBox="1"/>
          <p:nvPr/>
        </p:nvSpPr>
        <p:spPr>
          <a:xfrm>
            <a:off x="4152251" y="4215379"/>
            <a:ext cx="574157" cy="523220"/>
          </a:xfrm>
          <a:prstGeom prst="rect">
            <a:avLst/>
          </a:prstGeom>
          <a:noFill/>
        </p:spPr>
        <p:txBody>
          <a:bodyPr wrap="square" rtlCol="0">
            <a:spAutoFit/>
          </a:bodyPr>
          <a:lstStyle/>
          <a:p>
            <a:pPr algn="ctr"/>
            <a:r>
              <a:rPr lang="en-GB" sz="1400" b="1">
                <a:solidFill>
                  <a:srgbClr val="5C5B5A"/>
                </a:solidFill>
              </a:rPr>
              <a:t>6% total</a:t>
            </a:r>
          </a:p>
        </p:txBody>
      </p:sp>
      <p:cxnSp>
        <p:nvCxnSpPr>
          <p:cNvPr id="6" name="Straight Connector 5">
            <a:extLst>
              <a:ext uri="{FF2B5EF4-FFF2-40B4-BE49-F238E27FC236}">
                <a16:creationId xmlns:a16="http://schemas.microsoft.com/office/drawing/2014/main" id="{D5CC0A72-955B-0B18-079C-3E15E3AA7C51}"/>
              </a:ext>
              <a:ext uri="{C183D7F6-B498-43B3-948B-1728B52AA6E4}">
                <adec:decorative xmlns:adec="http://schemas.microsoft.com/office/drawing/2017/decorative" val="1"/>
              </a:ext>
            </a:extLst>
          </p:cNvPr>
          <p:cNvCxnSpPr>
            <a:cxnSpLocks/>
          </p:cNvCxnSpPr>
          <p:nvPr/>
        </p:nvCxnSpPr>
        <p:spPr>
          <a:xfrm>
            <a:off x="5548269"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2" name="TextBox 11">
            <a:extLst>
              <a:ext uri="{FF2B5EF4-FFF2-40B4-BE49-F238E27FC236}">
                <a16:creationId xmlns:a16="http://schemas.microsoft.com/office/drawing/2014/main" id="{94E9E061-CD6D-05EE-722C-5BD2F912E093}"/>
              </a:ext>
              <a:ext uri="{C183D7F6-B498-43B3-948B-1728B52AA6E4}">
                <adec:decorative xmlns:adec="http://schemas.microsoft.com/office/drawing/2017/decorative" val="1"/>
              </a:ext>
            </a:extLst>
          </p:cNvPr>
          <p:cNvSpPr txBox="1"/>
          <p:nvPr/>
        </p:nvSpPr>
        <p:spPr>
          <a:xfrm>
            <a:off x="6298303" y="2077365"/>
            <a:ext cx="574157" cy="523220"/>
          </a:xfrm>
          <a:prstGeom prst="rect">
            <a:avLst/>
          </a:prstGeom>
          <a:noFill/>
        </p:spPr>
        <p:txBody>
          <a:bodyPr wrap="square" rtlCol="0">
            <a:spAutoFit/>
          </a:bodyPr>
          <a:lstStyle/>
          <a:p>
            <a:pPr algn="ctr"/>
            <a:r>
              <a:rPr lang="en-GB" sz="1400" b="1">
                <a:solidFill>
                  <a:srgbClr val="5C5B5A"/>
                </a:solidFill>
              </a:rPr>
              <a:t>7% total</a:t>
            </a:r>
          </a:p>
        </p:txBody>
      </p:sp>
      <p:sp>
        <p:nvSpPr>
          <p:cNvPr id="25" name="TextBox 24">
            <a:extLst>
              <a:ext uri="{FF2B5EF4-FFF2-40B4-BE49-F238E27FC236}">
                <a16:creationId xmlns:a16="http://schemas.microsoft.com/office/drawing/2014/main" id="{EAAB2254-5AC4-5BFE-ACB3-49B60FFAF195}"/>
              </a:ext>
              <a:ext uri="{C183D7F6-B498-43B3-948B-1728B52AA6E4}">
                <adec:decorative xmlns:adec="http://schemas.microsoft.com/office/drawing/2017/decorative" val="1"/>
              </a:ext>
            </a:extLst>
          </p:cNvPr>
          <p:cNvSpPr txBox="1"/>
          <p:nvPr/>
        </p:nvSpPr>
        <p:spPr>
          <a:xfrm>
            <a:off x="6302647" y="4135919"/>
            <a:ext cx="574157" cy="523220"/>
          </a:xfrm>
          <a:prstGeom prst="rect">
            <a:avLst/>
          </a:prstGeom>
          <a:noFill/>
        </p:spPr>
        <p:txBody>
          <a:bodyPr wrap="square" rtlCol="0">
            <a:spAutoFit/>
          </a:bodyPr>
          <a:lstStyle/>
          <a:p>
            <a:pPr algn="ctr"/>
            <a:r>
              <a:rPr lang="en-GB" sz="1400" b="1">
                <a:solidFill>
                  <a:srgbClr val="5C5B5A"/>
                </a:solidFill>
              </a:rPr>
              <a:t>6% total</a:t>
            </a:r>
          </a:p>
        </p:txBody>
      </p:sp>
      <p:cxnSp>
        <p:nvCxnSpPr>
          <p:cNvPr id="8" name="Straight Connector 7">
            <a:extLst>
              <a:ext uri="{FF2B5EF4-FFF2-40B4-BE49-F238E27FC236}">
                <a16:creationId xmlns:a16="http://schemas.microsoft.com/office/drawing/2014/main" id="{AB8AB063-16B9-73D4-1B03-B82DCBF839AF}"/>
              </a:ext>
              <a:ext uri="{C183D7F6-B498-43B3-948B-1728B52AA6E4}">
                <adec:decorative xmlns:adec="http://schemas.microsoft.com/office/drawing/2017/decorative" val="1"/>
              </a:ext>
            </a:extLst>
          </p:cNvPr>
          <p:cNvCxnSpPr>
            <a:cxnSpLocks/>
          </p:cNvCxnSpPr>
          <p:nvPr/>
        </p:nvCxnSpPr>
        <p:spPr>
          <a:xfrm>
            <a:off x="7697424"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5" name="TextBox 14">
            <a:extLst>
              <a:ext uri="{FF2B5EF4-FFF2-40B4-BE49-F238E27FC236}">
                <a16:creationId xmlns:a16="http://schemas.microsoft.com/office/drawing/2014/main" id="{A63D2668-23A8-568B-E03B-F36DDD97CDD8}"/>
              </a:ext>
              <a:ext uri="{C183D7F6-B498-43B3-948B-1728B52AA6E4}">
                <adec:decorative xmlns:adec="http://schemas.microsoft.com/office/drawing/2017/decorative" val="1"/>
              </a:ext>
            </a:extLst>
          </p:cNvPr>
          <p:cNvSpPr txBox="1"/>
          <p:nvPr/>
        </p:nvSpPr>
        <p:spPr>
          <a:xfrm>
            <a:off x="8473688" y="1996859"/>
            <a:ext cx="574157" cy="523220"/>
          </a:xfrm>
          <a:prstGeom prst="rect">
            <a:avLst/>
          </a:prstGeom>
          <a:noFill/>
        </p:spPr>
        <p:txBody>
          <a:bodyPr wrap="square" rtlCol="0">
            <a:spAutoFit/>
          </a:bodyPr>
          <a:lstStyle/>
          <a:p>
            <a:pPr algn="ctr"/>
            <a:r>
              <a:rPr lang="en-GB" sz="1400" b="1">
                <a:solidFill>
                  <a:srgbClr val="5C5B5A"/>
                </a:solidFill>
              </a:rPr>
              <a:t>11% total</a:t>
            </a:r>
          </a:p>
        </p:txBody>
      </p:sp>
      <p:sp>
        <p:nvSpPr>
          <p:cNvPr id="26" name="TextBox 25">
            <a:extLst>
              <a:ext uri="{FF2B5EF4-FFF2-40B4-BE49-F238E27FC236}">
                <a16:creationId xmlns:a16="http://schemas.microsoft.com/office/drawing/2014/main" id="{2D7D60FC-A2A3-21AD-C95A-80AE8065B1DC}"/>
              </a:ext>
              <a:ext uri="{C183D7F6-B498-43B3-948B-1728B52AA6E4}">
                <adec:decorative xmlns:adec="http://schemas.microsoft.com/office/drawing/2017/decorative" val="1"/>
              </a:ext>
            </a:extLst>
          </p:cNvPr>
          <p:cNvSpPr txBox="1"/>
          <p:nvPr/>
        </p:nvSpPr>
        <p:spPr>
          <a:xfrm>
            <a:off x="8487763" y="3953769"/>
            <a:ext cx="574157" cy="523220"/>
          </a:xfrm>
          <a:prstGeom prst="rect">
            <a:avLst/>
          </a:prstGeom>
          <a:noFill/>
        </p:spPr>
        <p:txBody>
          <a:bodyPr wrap="square" rtlCol="0">
            <a:spAutoFit/>
          </a:bodyPr>
          <a:lstStyle/>
          <a:p>
            <a:pPr algn="ctr"/>
            <a:r>
              <a:rPr lang="en-GB" sz="1400" b="1">
                <a:solidFill>
                  <a:srgbClr val="5C5B5A"/>
                </a:solidFill>
              </a:rPr>
              <a:t>12% total</a:t>
            </a:r>
          </a:p>
        </p:txBody>
      </p:sp>
      <p:cxnSp>
        <p:nvCxnSpPr>
          <p:cNvPr id="9" name="Straight Connector 8">
            <a:extLst>
              <a:ext uri="{FF2B5EF4-FFF2-40B4-BE49-F238E27FC236}">
                <a16:creationId xmlns:a16="http://schemas.microsoft.com/office/drawing/2014/main" id="{544E96CA-F70E-4522-2C39-BF5E04F3FD78}"/>
              </a:ext>
              <a:ext uri="{C183D7F6-B498-43B3-948B-1728B52AA6E4}">
                <adec:decorative xmlns:adec="http://schemas.microsoft.com/office/drawing/2017/decorative" val="1"/>
              </a:ext>
            </a:extLst>
          </p:cNvPr>
          <p:cNvCxnSpPr>
            <a:cxnSpLocks/>
          </p:cNvCxnSpPr>
          <p:nvPr/>
        </p:nvCxnSpPr>
        <p:spPr>
          <a:xfrm>
            <a:off x="9852259"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7" name="TextBox 16">
            <a:extLst>
              <a:ext uri="{FF2B5EF4-FFF2-40B4-BE49-F238E27FC236}">
                <a16:creationId xmlns:a16="http://schemas.microsoft.com/office/drawing/2014/main" id="{E5C09F62-6CA1-1B27-8602-58A8927FB9BF}"/>
              </a:ext>
              <a:ext uri="{C183D7F6-B498-43B3-948B-1728B52AA6E4}">
                <adec:decorative xmlns:adec="http://schemas.microsoft.com/office/drawing/2017/decorative" val="1"/>
              </a:ext>
            </a:extLst>
          </p:cNvPr>
          <p:cNvSpPr txBox="1"/>
          <p:nvPr/>
        </p:nvSpPr>
        <p:spPr>
          <a:xfrm>
            <a:off x="10640743" y="1750071"/>
            <a:ext cx="574157" cy="523220"/>
          </a:xfrm>
          <a:prstGeom prst="rect">
            <a:avLst/>
          </a:prstGeom>
          <a:noFill/>
        </p:spPr>
        <p:txBody>
          <a:bodyPr wrap="square" rtlCol="0">
            <a:spAutoFit/>
          </a:bodyPr>
          <a:lstStyle/>
          <a:p>
            <a:pPr algn="ctr"/>
            <a:r>
              <a:rPr lang="en-GB" sz="1400" b="1">
                <a:solidFill>
                  <a:srgbClr val="5C5B5A"/>
                </a:solidFill>
              </a:rPr>
              <a:t>18% total</a:t>
            </a:r>
          </a:p>
        </p:txBody>
      </p:sp>
      <p:sp>
        <p:nvSpPr>
          <p:cNvPr id="27" name="TextBox 26">
            <a:extLst>
              <a:ext uri="{FF2B5EF4-FFF2-40B4-BE49-F238E27FC236}">
                <a16:creationId xmlns:a16="http://schemas.microsoft.com/office/drawing/2014/main" id="{182E7D86-EF1F-0083-809B-108D830E79A3}"/>
              </a:ext>
              <a:ext uri="{C183D7F6-B498-43B3-948B-1728B52AA6E4}">
                <adec:decorative xmlns:adec="http://schemas.microsoft.com/office/drawing/2017/decorative" val="1"/>
              </a:ext>
            </a:extLst>
          </p:cNvPr>
          <p:cNvSpPr txBox="1"/>
          <p:nvPr/>
        </p:nvSpPr>
        <p:spPr>
          <a:xfrm>
            <a:off x="10672461" y="3977963"/>
            <a:ext cx="574157" cy="523220"/>
          </a:xfrm>
          <a:prstGeom prst="rect">
            <a:avLst/>
          </a:prstGeom>
          <a:noFill/>
        </p:spPr>
        <p:txBody>
          <a:bodyPr wrap="square" rtlCol="0">
            <a:spAutoFit/>
          </a:bodyPr>
          <a:lstStyle/>
          <a:p>
            <a:pPr algn="ctr"/>
            <a:r>
              <a:rPr lang="en-GB" sz="1400" b="1">
                <a:solidFill>
                  <a:srgbClr val="5C5B5A"/>
                </a:solidFill>
              </a:rPr>
              <a:t>12% total</a:t>
            </a: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757,</a:t>
            </a:r>
            <a:r>
              <a:rPr lang="en-GB" sz="1000">
                <a:solidFill>
                  <a:srgbClr val="FFFFFF">
                    <a:lumMod val="50000"/>
                  </a:srgbClr>
                </a:solidFill>
                <a:latin typeface="Arial" panose="020B0604020202020204" pitchFamily="34" charset="0"/>
                <a:cs typeface="Arial" panose="020B0604020202020204" pitchFamily="34" charset="0"/>
              </a:rPr>
              <a:t> Survey 9, 248, Survey 10, 250, Survey 11, 259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4, and 5 not shown.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10" name="Slide Number Placeholder 4">
            <a:extLst>
              <a:ext uri="{FF2B5EF4-FFF2-40B4-BE49-F238E27FC236}">
                <a16:creationId xmlns:a16="http://schemas.microsoft.com/office/drawing/2014/main" id="{0F82579C-B032-45D8-87B3-739A8795235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960843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553998"/>
          </a:xfrm>
        </p:spPr>
        <p:txBody>
          <a:bodyPr vert="horz" wrap="square" anchor="t">
            <a:spAutoFit/>
          </a:bodyPr>
          <a:lstStyle/>
          <a:p>
            <a:pPr>
              <a:lnSpc>
                <a:spcPct val="100000"/>
              </a:lnSpc>
            </a:pPr>
            <a:r>
              <a:rPr lang="en-GB" sz="1800" b="1"/>
              <a:t>Those </a:t>
            </a:r>
            <a:r>
              <a:rPr lang="en-GB" sz="1800" b="1">
                <a:solidFill>
                  <a:srgbClr val="009690"/>
                </a:solidFill>
              </a:rPr>
              <a:t>aged 75+ </a:t>
            </a:r>
            <a:r>
              <a:rPr lang="en-GB" sz="1800" b="1"/>
              <a:t>are consistently far </a:t>
            </a:r>
            <a:r>
              <a:rPr lang="en-GB" sz="1800" b="1">
                <a:solidFill>
                  <a:schemeClr val="tx1">
                    <a:lumMod val="65000"/>
                    <a:lumOff val="35000"/>
                  </a:schemeClr>
                </a:solidFill>
              </a:rPr>
              <a:t>more likely not to have access to enable them to get online all or most of the time, or the skills and support to do so, as seen in previous waves. </a:t>
            </a:r>
          </a:p>
        </p:txBody>
      </p:sp>
      <p:sp>
        <p:nvSpPr>
          <p:cNvPr id="18" name="TextBox 17">
            <a:extLst>
              <a:ext uri="{FF2B5EF4-FFF2-40B4-BE49-F238E27FC236}">
                <a16:creationId xmlns:a16="http://schemas.microsoft.com/office/drawing/2014/main" id="{695E1543-A64D-41BF-B321-D4ECEA65105E}"/>
              </a:ext>
            </a:extLst>
          </p:cNvPr>
          <p:cNvSpPr txBox="1"/>
          <p:nvPr/>
        </p:nvSpPr>
        <p:spPr>
          <a:xfrm>
            <a:off x="1322385" y="969193"/>
            <a:ext cx="954723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Arial" panose="020B0604020202020204" pitchFamily="34" charset="0"/>
              </a:rPr>
              <a:t>How often do you/do others in your household…? (Showing households without the access/skills to get online all/most of the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cs typeface="Arial" panose="020B0604020202020204" pitchFamily="34" charset="0"/>
              </a:rPr>
              <a:t>September – February 2024</a:t>
            </a:r>
            <a:endParaRPr kumimoji="0" lang="en-GB" sz="1600" b="1" i="0" u="none" strike="noStrike" kern="1200" cap="none" spc="0" normalizeH="0" baseline="0" noProof="0">
              <a:ln>
                <a:noFill/>
              </a:ln>
              <a:solidFill>
                <a:srgbClr val="5C5B5A"/>
              </a:solidFill>
              <a:effectLst/>
              <a:uLnTx/>
              <a:uFillTx/>
              <a:latin typeface="Arial" panose="020B0604020202020204"/>
              <a:ea typeface="+mn-ea"/>
              <a:cs typeface="+mn-cs"/>
            </a:endParaRP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extLst>
              <p:ext uri="{D42A27DB-BD31-4B8C-83A1-F6EECF244321}">
                <p14:modId xmlns:p14="http://schemas.microsoft.com/office/powerpoint/2010/main" val="3596665003"/>
              </p:ext>
            </p:extLst>
          </p:nvPr>
        </p:nvGraphicFramePr>
        <p:xfrm>
          <a:off x="969334" y="1782569"/>
          <a:ext cx="10253332" cy="4286651"/>
        </p:xfrm>
        <a:graphic>
          <a:graphicData uri="http://schemas.openxmlformats.org/drawingml/2006/table">
            <a:tbl>
              <a:tblPr firstRow="1" bandRow="1">
                <a:tableStyleId>{D7AC3CCA-C797-4891-BE02-D94E43425B78}</a:tableStyleId>
              </a:tblPr>
              <a:tblGrid>
                <a:gridCol w="3155016">
                  <a:extLst>
                    <a:ext uri="{9D8B030D-6E8A-4147-A177-3AD203B41FA5}">
                      <a16:colId xmlns:a16="http://schemas.microsoft.com/office/drawing/2014/main" val="965915567"/>
                    </a:ext>
                  </a:extLst>
                </a:gridCol>
                <a:gridCol w="1774579">
                  <a:extLst>
                    <a:ext uri="{9D8B030D-6E8A-4147-A177-3AD203B41FA5}">
                      <a16:colId xmlns:a16="http://schemas.microsoft.com/office/drawing/2014/main" val="3310763469"/>
                    </a:ext>
                  </a:extLst>
                </a:gridCol>
                <a:gridCol w="1774579">
                  <a:extLst>
                    <a:ext uri="{9D8B030D-6E8A-4147-A177-3AD203B41FA5}">
                      <a16:colId xmlns:a16="http://schemas.microsoft.com/office/drawing/2014/main" val="3581706395"/>
                    </a:ext>
                  </a:extLst>
                </a:gridCol>
                <a:gridCol w="1774579">
                  <a:extLst>
                    <a:ext uri="{9D8B030D-6E8A-4147-A177-3AD203B41FA5}">
                      <a16:colId xmlns:a16="http://schemas.microsoft.com/office/drawing/2014/main" val="3752985692"/>
                    </a:ext>
                  </a:extLst>
                </a:gridCol>
                <a:gridCol w="1774579">
                  <a:extLst>
                    <a:ext uri="{9D8B030D-6E8A-4147-A177-3AD203B41FA5}">
                      <a16:colId xmlns:a16="http://schemas.microsoft.com/office/drawing/2014/main" val="808247925"/>
                    </a:ext>
                  </a:extLst>
                </a:gridCol>
              </a:tblGrid>
              <a:tr h="629051">
                <a:tc>
                  <a:txBody>
                    <a:bodyPr/>
                    <a:lstStyle/>
                    <a:p>
                      <a:pPr algn="ctr"/>
                      <a:endParaRPr lang="en-GB" sz="1200"/>
                    </a:p>
                  </a:txBody>
                  <a:tcPr anchor="b"/>
                </a:tc>
                <a:tc>
                  <a:txBody>
                    <a:bodyPr/>
                    <a:lstStyle/>
                    <a:p>
                      <a:pPr algn="ctr"/>
                      <a:r>
                        <a:rPr lang="en-GB" sz="1200"/>
                        <a:t>Total</a:t>
                      </a:r>
                    </a:p>
                  </a:txBody>
                  <a:tcPr anchor="b"/>
                </a:tc>
                <a:tc>
                  <a:txBody>
                    <a:bodyPr/>
                    <a:lstStyle/>
                    <a:p>
                      <a:pPr algn="ctr"/>
                      <a:r>
                        <a:rPr lang="en-GB" sz="1200"/>
                        <a:t>Aged 16-24 </a:t>
                      </a:r>
                    </a:p>
                    <a:p>
                      <a:pPr algn="ctr"/>
                      <a:r>
                        <a:rPr lang="en-GB" sz="1200"/>
                        <a:t>(n=92)</a:t>
                      </a:r>
                    </a:p>
                  </a:txBody>
                  <a:tcPr anchor="b"/>
                </a:tc>
                <a:tc>
                  <a:txBody>
                    <a:bodyPr/>
                    <a:lstStyle/>
                    <a:p>
                      <a:pPr algn="ctr"/>
                      <a:r>
                        <a:rPr lang="en-GB" sz="1200"/>
                        <a:t>Aged 75+ (n=74)</a:t>
                      </a:r>
                    </a:p>
                  </a:txBody>
                  <a:tcPr anchor="b"/>
                </a:tc>
                <a:tc>
                  <a:txBody>
                    <a:bodyPr/>
                    <a:lstStyle/>
                    <a:p>
                      <a:pPr algn="ctr"/>
                      <a:r>
                        <a:rPr lang="en-GB" sz="1200"/>
                        <a:t>Disabled respondents (n=155)</a:t>
                      </a:r>
                    </a:p>
                  </a:txBody>
                  <a:tcPr anchor="b"/>
                </a:tc>
                <a:extLst>
                  <a:ext uri="{0D108BD9-81ED-4DB2-BD59-A6C34878D82A}">
                    <a16:rowId xmlns:a16="http://schemas.microsoft.com/office/drawing/2014/main" val="1582872079"/>
                  </a:ext>
                </a:extLst>
              </a:tr>
              <a:tr h="668615">
                <a:tc>
                  <a:txBody>
                    <a:bodyPr/>
                    <a:lstStyle/>
                    <a:p>
                      <a:pPr algn="r"/>
                      <a:r>
                        <a:rPr lang="en-GB" sz="1400" b="1"/>
                        <a:t>…have consistent and reliable access to an internet connection at home?</a:t>
                      </a:r>
                    </a:p>
                  </a:txBody>
                  <a:tcPr anchor="ctr"/>
                </a:tc>
                <a:tc>
                  <a:txBody>
                    <a:bodyPr/>
                    <a:lstStyle/>
                    <a:p>
                      <a:pPr algn="ctr"/>
                      <a:r>
                        <a:rPr lang="en-GB" sz="1400" b="1">
                          <a:solidFill>
                            <a:schemeClr val="tx1"/>
                          </a:solidFill>
                        </a:rPr>
                        <a:t>9%</a:t>
                      </a:r>
                    </a:p>
                  </a:txBody>
                  <a:tcPr anchor="ctr">
                    <a:noFill/>
                  </a:tcPr>
                </a:tc>
                <a:tc>
                  <a:txBody>
                    <a:bodyPr/>
                    <a:lstStyle/>
                    <a:p>
                      <a:pPr algn="ctr"/>
                      <a:r>
                        <a:rPr lang="en-GB" sz="1400" b="1">
                          <a:solidFill>
                            <a:schemeClr val="tx1"/>
                          </a:solidFill>
                        </a:rPr>
                        <a:t>5%</a:t>
                      </a:r>
                    </a:p>
                  </a:txBody>
                  <a:tcPr anchor="ctr">
                    <a:noFill/>
                  </a:tcPr>
                </a:tc>
                <a:tc>
                  <a:txBody>
                    <a:bodyPr/>
                    <a:lstStyle/>
                    <a:p>
                      <a:pPr algn="ctr"/>
                      <a:r>
                        <a:rPr lang="en-GB" sz="1400" b="1">
                          <a:solidFill>
                            <a:schemeClr val="tx1"/>
                          </a:solidFill>
                        </a:rPr>
                        <a:t>24%</a:t>
                      </a:r>
                    </a:p>
                  </a:txBody>
                  <a:tcPr anchor="ctr">
                    <a:noFill/>
                  </a:tcPr>
                </a:tc>
                <a:tc>
                  <a:txBody>
                    <a:bodyPr/>
                    <a:lstStyle/>
                    <a:p>
                      <a:pPr algn="ctr"/>
                      <a:r>
                        <a:rPr lang="en-GB" sz="1400" b="1">
                          <a:solidFill>
                            <a:schemeClr val="tx1"/>
                          </a:solidFill>
                        </a:rPr>
                        <a:t>18%</a:t>
                      </a:r>
                    </a:p>
                  </a:txBody>
                  <a:tcPr anchor="ctr">
                    <a:noFill/>
                  </a:tcPr>
                </a:tc>
                <a:extLst>
                  <a:ext uri="{0D108BD9-81ED-4DB2-BD59-A6C34878D82A}">
                    <a16:rowId xmlns:a16="http://schemas.microsoft.com/office/drawing/2014/main" val="1690567108"/>
                  </a:ext>
                </a:extLst>
              </a:tr>
              <a:tr h="863628">
                <a:tc>
                  <a:txBody>
                    <a:bodyPr/>
                    <a:lstStyle/>
                    <a:p>
                      <a:pPr algn="r"/>
                      <a:r>
                        <a:rPr lang="en-GB" sz="1400" b="1"/>
                        <a:t>…have consistent and reliable access to devices that allow access to the internet and use digital services online?</a:t>
                      </a:r>
                    </a:p>
                  </a:txBody>
                  <a:tcPr anchor="ctr"/>
                </a:tc>
                <a:tc>
                  <a:txBody>
                    <a:bodyPr/>
                    <a:lstStyle/>
                    <a:p>
                      <a:pPr algn="ctr"/>
                      <a:r>
                        <a:rPr lang="en-GB" sz="1400" b="1">
                          <a:solidFill>
                            <a:schemeClr val="tx1"/>
                          </a:solidFill>
                        </a:rPr>
                        <a:t>9%</a:t>
                      </a:r>
                    </a:p>
                  </a:txBody>
                  <a:tcPr anchor="ctr">
                    <a:noFill/>
                  </a:tcPr>
                </a:tc>
                <a:tc>
                  <a:txBody>
                    <a:bodyPr/>
                    <a:lstStyle/>
                    <a:p>
                      <a:pPr algn="ctr"/>
                      <a:r>
                        <a:rPr lang="en-GB" sz="1400" b="1">
                          <a:solidFill>
                            <a:schemeClr val="tx1"/>
                          </a:solidFill>
                        </a:rPr>
                        <a:t>9%</a:t>
                      </a:r>
                    </a:p>
                  </a:txBody>
                  <a:tcPr anchor="ctr">
                    <a:noFill/>
                  </a:tcPr>
                </a:tc>
                <a:tc>
                  <a:txBody>
                    <a:bodyPr/>
                    <a:lstStyle/>
                    <a:p>
                      <a:pPr algn="ctr"/>
                      <a:r>
                        <a:rPr lang="en-GB" sz="1400" b="1">
                          <a:solidFill>
                            <a:schemeClr val="tx1"/>
                          </a:solidFill>
                        </a:rPr>
                        <a:t>31%</a:t>
                      </a:r>
                    </a:p>
                  </a:txBody>
                  <a:tcPr anchor="ctr">
                    <a:noFill/>
                  </a:tcPr>
                </a:tc>
                <a:tc>
                  <a:txBody>
                    <a:bodyPr/>
                    <a:lstStyle/>
                    <a:p>
                      <a:pPr algn="ctr"/>
                      <a:r>
                        <a:rPr lang="en-GB" sz="1400" b="1">
                          <a:solidFill>
                            <a:schemeClr val="tx1"/>
                          </a:solidFill>
                        </a:rPr>
                        <a:t>15%</a:t>
                      </a:r>
                    </a:p>
                  </a:txBody>
                  <a:tcPr anchor="ctr">
                    <a:noFill/>
                  </a:tcPr>
                </a:tc>
                <a:extLst>
                  <a:ext uri="{0D108BD9-81ED-4DB2-BD59-A6C34878D82A}">
                    <a16:rowId xmlns:a16="http://schemas.microsoft.com/office/drawing/2014/main" val="358379334"/>
                  </a:ext>
                </a:extLst>
              </a:tr>
              <a:tr h="491056">
                <a:tc>
                  <a:txBody>
                    <a:bodyPr/>
                    <a:lstStyle/>
                    <a:p>
                      <a:pPr algn="r"/>
                      <a:r>
                        <a:rPr lang="en-GB" sz="1400" b="1"/>
                        <a:t>…can afford access to the internet?</a:t>
                      </a:r>
                    </a:p>
                  </a:txBody>
                  <a:tcPr anchor="ctr"/>
                </a:tc>
                <a:tc>
                  <a:txBody>
                    <a:bodyPr/>
                    <a:lstStyle/>
                    <a:p>
                      <a:pPr algn="ctr"/>
                      <a:r>
                        <a:rPr lang="en-GB" sz="1400" b="1">
                          <a:solidFill>
                            <a:schemeClr val="tx1"/>
                          </a:solidFill>
                        </a:rPr>
                        <a:t>9%</a:t>
                      </a:r>
                    </a:p>
                  </a:txBody>
                  <a:tcPr anchor="ctr">
                    <a:noFill/>
                  </a:tcPr>
                </a:tc>
                <a:tc>
                  <a:txBody>
                    <a:bodyPr/>
                    <a:lstStyle/>
                    <a:p>
                      <a:pPr algn="ctr"/>
                      <a:r>
                        <a:rPr lang="en-GB" sz="1400" b="1"/>
                        <a:t>8%</a:t>
                      </a:r>
                    </a:p>
                  </a:txBody>
                  <a:tcPr anchor="ctr">
                    <a:noFill/>
                  </a:tcPr>
                </a:tc>
                <a:tc>
                  <a:txBody>
                    <a:bodyPr/>
                    <a:lstStyle/>
                    <a:p>
                      <a:pPr algn="ctr"/>
                      <a:r>
                        <a:rPr lang="en-GB" sz="1400" b="1"/>
                        <a:t>21%</a:t>
                      </a:r>
                    </a:p>
                  </a:txBody>
                  <a:tcPr anchor="ctr">
                    <a:noFill/>
                  </a:tcPr>
                </a:tc>
                <a:tc>
                  <a:txBody>
                    <a:bodyPr/>
                    <a:lstStyle/>
                    <a:p>
                      <a:pPr algn="ctr"/>
                      <a:r>
                        <a:rPr lang="en-GB" sz="1400" b="1"/>
                        <a:t>17%</a:t>
                      </a:r>
                    </a:p>
                  </a:txBody>
                  <a:tcPr anchor="ctr">
                    <a:noFill/>
                  </a:tcPr>
                </a:tc>
                <a:extLst>
                  <a:ext uri="{0D108BD9-81ED-4DB2-BD59-A6C34878D82A}">
                    <a16:rowId xmlns:a16="http://schemas.microsoft.com/office/drawing/2014/main" val="4285424795"/>
                  </a:ext>
                </a:extLst>
              </a:tr>
              <a:tr h="668615">
                <a:tc>
                  <a:txBody>
                    <a:bodyPr/>
                    <a:lstStyle/>
                    <a:p>
                      <a:pPr algn="r"/>
                      <a:r>
                        <a:rPr lang="en-GB" sz="1400" b="1"/>
                        <a:t>…have the skills they need to access and use digital services online?</a:t>
                      </a:r>
                    </a:p>
                  </a:txBody>
                  <a:tcPr anchor="ctr"/>
                </a:tc>
                <a:tc>
                  <a:txBody>
                    <a:bodyPr/>
                    <a:lstStyle/>
                    <a:p>
                      <a:pPr algn="ctr"/>
                      <a:r>
                        <a:rPr lang="en-GB" sz="1400" b="1">
                          <a:solidFill>
                            <a:schemeClr val="tx1"/>
                          </a:solidFill>
                        </a:rPr>
                        <a:t>18%</a:t>
                      </a:r>
                    </a:p>
                  </a:txBody>
                  <a:tcPr anchor="ctr">
                    <a:noFill/>
                  </a:tcPr>
                </a:tc>
                <a:tc>
                  <a:txBody>
                    <a:bodyPr/>
                    <a:lstStyle/>
                    <a:p>
                      <a:pPr algn="ctr"/>
                      <a:r>
                        <a:rPr lang="en-GB" sz="1400" b="1"/>
                        <a:t>10%</a:t>
                      </a:r>
                    </a:p>
                  </a:txBody>
                  <a:tcPr anchor="ctr">
                    <a:noFill/>
                  </a:tcPr>
                </a:tc>
                <a:tc>
                  <a:txBody>
                    <a:bodyPr/>
                    <a:lstStyle/>
                    <a:p>
                      <a:pPr algn="ctr"/>
                      <a:r>
                        <a:rPr lang="en-GB" sz="1400" b="1"/>
                        <a:t>44%</a:t>
                      </a:r>
                    </a:p>
                  </a:txBody>
                  <a:tcPr anchor="ctr">
                    <a:noFill/>
                  </a:tcPr>
                </a:tc>
                <a:tc>
                  <a:txBody>
                    <a:bodyPr/>
                    <a:lstStyle/>
                    <a:p>
                      <a:pPr algn="ctr"/>
                      <a:r>
                        <a:rPr lang="en-GB" sz="1400" b="1"/>
                        <a:t>28%</a:t>
                      </a:r>
                    </a:p>
                  </a:txBody>
                  <a:tcPr anchor="ctr">
                    <a:noFill/>
                  </a:tcPr>
                </a:tc>
                <a:extLst>
                  <a:ext uri="{0D108BD9-81ED-4DB2-BD59-A6C34878D82A}">
                    <a16:rowId xmlns:a16="http://schemas.microsoft.com/office/drawing/2014/main" val="2401446473"/>
                  </a:ext>
                </a:extLst>
              </a:tr>
              <a:tr h="668615">
                <a:tc>
                  <a:txBody>
                    <a:bodyPr/>
                    <a:lstStyle/>
                    <a:p>
                      <a:pPr algn="r"/>
                      <a:r>
                        <a:rPr lang="en-GB" sz="1400" b="1"/>
                        <a:t>…have the support needed to access and use digital services online?</a:t>
                      </a:r>
                    </a:p>
                  </a:txBody>
                  <a:tcPr anchor="ctr"/>
                </a:tc>
                <a:tc>
                  <a:txBody>
                    <a:bodyPr/>
                    <a:lstStyle/>
                    <a:p>
                      <a:pPr algn="ctr"/>
                      <a:r>
                        <a:rPr lang="en-GB" sz="1400" b="1">
                          <a:solidFill>
                            <a:schemeClr val="tx1"/>
                          </a:solidFill>
                        </a:rPr>
                        <a:t>19%</a:t>
                      </a:r>
                    </a:p>
                  </a:txBody>
                  <a:tcPr anchor="ctr">
                    <a:noFill/>
                  </a:tcPr>
                </a:tc>
                <a:tc>
                  <a:txBody>
                    <a:bodyPr/>
                    <a:lstStyle/>
                    <a:p>
                      <a:pPr algn="ctr"/>
                      <a:r>
                        <a:rPr lang="en-GB" sz="1400" b="1"/>
                        <a:t>8%</a:t>
                      </a:r>
                    </a:p>
                  </a:txBody>
                  <a:tcPr anchor="ctr">
                    <a:noFill/>
                  </a:tcPr>
                </a:tc>
                <a:tc>
                  <a:txBody>
                    <a:bodyPr/>
                    <a:lstStyle/>
                    <a:p>
                      <a:pPr algn="ctr"/>
                      <a:r>
                        <a:rPr lang="en-GB" sz="1400" b="1"/>
                        <a:t>33%</a:t>
                      </a:r>
                    </a:p>
                  </a:txBody>
                  <a:tcPr anchor="ctr">
                    <a:noFill/>
                  </a:tcPr>
                </a:tc>
                <a:tc>
                  <a:txBody>
                    <a:bodyPr/>
                    <a:lstStyle/>
                    <a:p>
                      <a:pPr algn="ctr"/>
                      <a:r>
                        <a:rPr lang="en-GB" sz="1400" b="1"/>
                        <a:t>23%</a:t>
                      </a:r>
                    </a:p>
                  </a:txBody>
                  <a:tcPr anchor="ctr">
                    <a:noFill/>
                  </a:tcPr>
                </a:tc>
                <a:extLst>
                  <a:ext uri="{0D108BD9-81ED-4DB2-BD59-A6C34878D82A}">
                    <a16:rowId xmlns:a16="http://schemas.microsoft.com/office/drawing/2014/main" val="3921736877"/>
                  </a:ext>
                </a:extLst>
              </a:tr>
            </a:tbl>
          </a:graphicData>
        </a:graphic>
      </p:graphicFrame>
      <p:grpSp>
        <p:nvGrpSpPr>
          <p:cNvPr id="7" name="Group 6">
            <a:extLst>
              <a:ext uri="{FF2B5EF4-FFF2-40B4-BE49-F238E27FC236}">
                <a16:creationId xmlns:a16="http://schemas.microsoft.com/office/drawing/2014/main" id="{F3B0348E-146C-44DB-B283-D550346806AB}"/>
              </a:ext>
              <a:ext uri="{C183D7F6-B498-43B3-948B-1728B52AA6E4}">
                <adec:decorative xmlns:adec="http://schemas.microsoft.com/office/drawing/2017/decorative" val="1"/>
              </a:ext>
            </a:extLst>
          </p:cNvPr>
          <p:cNvGrpSpPr/>
          <p:nvPr/>
        </p:nvGrpSpPr>
        <p:grpSpPr>
          <a:xfrm>
            <a:off x="9141882" y="6051911"/>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1475E9A5-2AE1-4F11-A13B-1760016FBB1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F1FA494C-7FAC-474A-9DAD-5928A953A18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7BBC5E38-A6D3-4A53-A70B-3619B1AA8E91}"/>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B24CC4A6-F68B-4C7D-A697-8177848A7DE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5" name="Arrow: Down 14">
            <a:extLst>
              <a:ext uri="{FF2B5EF4-FFF2-40B4-BE49-F238E27FC236}">
                <a16:creationId xmlns:a16="http://schemas.microsoft.com/office/drawing/2014/main" id="{99E75519-838A-440D-8627-49FDEE1AE439}"/>
              </a:ext>
              <a:ext uri="{C183D7F6-B498-43B3-948B-1728B52AA6E4}">
                <adec:decorative xmlns:adec="http://schemas.microsoft.com/office/drawing/2017/decorative" val="1"/>
              </a:ext>
            </a:extLst>
          </p:cNvPr>
          <p:cNvSpPr/>
          <p:nvPr/>
        </p:nvSpPr>
        <p:spPr>
          <a:xfrm rot="10800000">
            <a:off x="8779932" y="267303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07CE1F79-1E83-47B3-88CF-A47393A399D1}"/>
              </a:ext>
              <a:ext uri="{C183D7F6-B498-43B3-948B-1728B52AA6E4}">
                <adec:decorative xmlns:adec="http://schemas.microsoft.com/office/drawing/2017/decorative" val="1"/>
              </a:ext>
            </a:extLst>
          </p:cNvPr>
          <p:cNvSpPr/>
          <p:nvPr/>
        </p:nvSpPr>
        <p:spPr>
          <a:xfrm rot="10800000">
            <a:off x="8779932" y="353115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3BF85649-4F63-446C-8DB9-B153A990B348}"/>
              </a:ext>
              <a:ext uri="{C183D7F6-B498-43B3-948B-1728B52AA6E4}">
                <adec:decorative xmlns:adec="http://schemas.microsoft.com/office/drawing/2017/decorative" val="1"/>
              </a:ext>
            </a:extLst>
          </p:cNvPr>
          <p:cNvSpPr/>
          <p:nvPr/>
        </p:nvSpPr>
        <p:spPr>
          <a:xfrm rot="10800000">
            <a:off x="10577772" y="353115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41936D83-5718-4868-AFCF-32F32F7A511D}"/>
              </a:ext>
              <a:ext uri="{C183D7F6-B498-43B3-948B-1728B52AA6E4}">
                <adec:decorative xmlns:adec="http://schemas.microsoft.com/office/drawing/2017/decorative" val="1"/>
              </a:ext>
            </a:extLst>
          </p:cNvPr>
          <p:cNvSpPr/>
          <p:nvPr/>
        </p:nvSpPr>
        <p:spPr>
          <a:xfrm rot="10800000">
            <a:off x="8779932" y="424640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F16B53E6-C9AA-47E2-B009-327F9E57895A}"/>
              </a:ext>
              <a:ext uri="{C183D7F6-B498-43B3-948B-1728B52AA6E4}">
                <adec:decorative xmlns:adec="http://schemas.microsoft.com/office/drawing/2017/decorative" val="1"/>
              </a:ext>
            </a:extLst>
          </p:cNvPr>
          <p:cNvSpPr/>
          <p:nvPr/>
        </p:nvSpPr>
        <p:spPr>
          <a:xfrm rot="10800000">
            <a:off x="8779932" y="487118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B8C54CF1-3EF7-4267-9E95-D755E59CAD19}"/>
              </a:ext>
              <a:ext uri="{C183D7F6-B498-43B3-948B-1728B52AA6E4}">
                <adec:decorative xmlns:adec="http://schemas.microsoft.com/office/drawing/2017/decorative" val="1"/>
              </a:ext>
            </a:extLst>
          </p:cNvPr>
          <p:cNvSpPr/>
          <p:nvPr/>
        </p:nvSpPr>
        <p:spPr>
          <a:xfrm rot="10800000">
            <a:off x="8779932" y="558877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7EAA32B2-3A5C-CCAA-59CD-F1B5EC0CFE29}"/>
              </a:ext>
              <a:ext uri="{C183D7F6-B498-43B3-948B-1728B52AA6E4}">
                <adec:decorative xmlns:adec="http://schemas.microsoft.com/office/drawing/2017/decorative" val="1"/>
              </a:ext>
            </a:extLst>
          </p:cNvPr>
          <p:cNvSpPr/>
          <p:nvPr/>
        </p:nvSpPr>
        <p:spPr>
          <a:xfrm rot="10800000">
            <a:off x="10577771" y="26500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1542F346-A034-53F7-AB2A-212F3EDF77B9}"/>
              </a:ext>
              <a:ext uri="{C183D7F6-B498-43B3-948B-1728B52AA6E4}">
                <adec:decorative xmlns:adec="http://schemas.microsoft.com/office/drawing/2017/decorative" val="1"/>
              </a:ext>
            </a:extLst>
          </p:cNvPr>
          <p:cNvSpPr/>
          <p:nvPr/>
        </p:nvSpPr>
        <p:spPr>
          <a:xfrm rot="10800000">
            <a:off x="10577770" y="423132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Arrow: Down 3">
            <a:extLst>
              <a:ext uri="{FF2B5EF4-FFF2-40B4-BE49-F238E27FC236}">
                <a16:creationId xmlns:a16="http://schemas.microsoft.com/office/drawing/2014/main" id="{2608F7D4-0066-5FB4-3783-270A6674D502}"/>
              </a:ext>
              <a:ext uri="{C183D7F6-B498-43B3-948B-1728B52AA6E4}">
                <adec:decorative xmlns:adec="http://schemas.microsoft.com/office/drawing/2017/decorative" val="1"/>
              </a:ext>
            </a:extLst>
          </p:cNvPr>
          <p:cNvSpPr/>
          <p:nvPr/>
        </p:nvSpPr>
        <p:spPr>
          <a:xfrm rot="10800000">
            <a:off x="10577770" y="483621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757, </a:t>
            </a:r>
            <a:r>
              <a:rPr lang="en-GB" sz="1000">
                <a:solidFill>
                  <a:srgbClr val="FFFFFF">
                    <a:lumMod val="50000"/>
                  </a:srgbClr>
                </a:solidFill>
                <a:latin typeface="Arial" panose="020B0604020202020204" pitchFamily="34" charset="0"/>
                <a:cs typeface="Arial" panose="020B0604020202020204" pitchFamily="34" charset="0"/>
              </a:rPr>
              <a:t>Survey 9, 248, Survey 10, 250, Survey 11, 259</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3840094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0BEC93-0FC5-903B-B874-E5D3E3D3177B}"/>
              </a:ext>
            </a:extLst>
          </p:cNvPr>
          <p:cNvSpPr txBox="1">
            <a:spLocks noGrp="1"/>
          </p:cNvSpPr>
          <p:nvPr>
            <p:ph type="title" idx="4294967295"/>
          </p:nvPr>
        </p:nvSpPr>
        <p:spPr>
          <a:xfrm>
            <a:off x="213566" y="153561"/>
            <a:ext cx="11615136"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rgbClr val="009690"/>
                </a:solidFill>
                <a:effectLst/>
                <a:uLnTx/>
                <a:uFillTx/>
                <a:latin typeface="+mj-lt"/>
                <a:ea typeface="+mj-ea"/>
                <a:cs typeface="+mj-cs"/>
              </a:rPr>
              <a:t>Month-on-month trends: </a:t>
            </a:r>
            <a:r>
              <a:rPr kumimoji="0" lang="en-GB" sz="1800" b="1" i="0" u="none" strike="noStrike" kern="1200" cap="none" spc="0" normalizeH="0" baseline="0" noProof="0">
                <a:ln>
                  <a:noFill/>
                </a:ln>
                <a:solidFill>
                  <a:srgbClr val="5C5B5A"/>
                </a:solidFill>
                <a:effectLst/>
                <a:uLnTx/>
                <a:uFillTx/>
                <a:latin typeface="+mj-lt"/>
                <a:ea typeface="+mj-ea"/>
                <a:cs typeface="+mj-cs"/>
              </a:rPr>
              <a:t>February shows that slightly more respondents say that they have not experienced any digital inclusion than in November. There has been a slight, non-significant increase of 1pp in those who have experienced 4 aspects of digital inclusion or are completely digitally excluded</a:t>
            </a:r>
            <a:endParaRPr kumimoji="0" lang="en-US" sz="1800" b="1" i="0" u="none" strike="noStrike" kern="1200" cap="none" spc="0" normalizeH="0" baseline="0" noProof="0">
              <a:ln>
                <a:noFill/>
              </a:ln>
              <a:solidFill>
                <a:srgbClr val="5C5B5A"/>
              </a:solidFill>
              <a:effectLst/>
              <a:uLnTx/>
              <a:uFillTx/>
              <a:latin typeface="+mj-lt"/>
              <a:ea typeface="+mj-ea"/>
              <a:cs typeface="+mj-cs"/>
            </a:endParaRPr>
          </a:p>
        </p:txBody>
      </p:sp>
      <p:graphicFrame>
        <p:nvGraphicFramePr>
          <p:cNvPr id="3" name="Table Placeholder 6" descr="Column chart showing the proportion of respondents who answer 0 to 3 to statements at the previous question. 68% answer 0 to 3 to none of the statements, 66% in Feb. ">
            <a:extLst>
              <a:ext uri="{FF2B5EF4-FFF2-40B4-BE49-F238E27FC236}">
                <a16:creationId xmlns:a16="http://schemas.microsoft.com/office/drawing/2014/main" id="{7DCAC85A-58FE-18C4-F9E9-11ECA9B0F17C}"/>
              </a:ext>
            </a:extLst>
          </p:cNvPr>
          <p:cNvGraphicFramePr>
            <a:graphicFrameLocks/>
          </p:cNvGraphicFramePr>
          <p:nvPr>
            <p:extLst>
              <p:ext uri="{D42A27DB-BD31-4B8C-83A1-F6EECF244321}">
                <p14:modId xmlns:p14="http://schemas.microsoft.com/office/powerpoint/2010/main" val="3662934043"/>
              </p:ext>
            </p:extLst>
          </p:nvPr>
        </p:nvGraphicFramePr>
        <p:xfrm>
          <a:off x="363298" y="1267561"/>
          <a:ext cx="11465404" cy="4738657"/>
        </p:xfrm>
        <a:graphic>
          <a:graphicData uri="http://schemas.openxmlformats.org/drawingml/2006/chart">
            <c:chart xmlns:c="http://schemas.openxmlformats.org/drawingml/2006/chart" xmlns:r="http://schemas.openxmlformats.org/officeDocument/2006/relationships" r:id="rId4"/>
          </a:graphicData>
        </a:graphic>
      </p:graphicFrame>
      <p:sp>
        <p:nvSpPr>
          <p:cNvPr id="6" name="Arrow: Down 5">
            <a:extLst>
              <a:ext uri="{FF2B5EF4-FFF2-40B4-BE49-F238E27FC236}">
                <a16:creationId xmlns:a16="http://schemas.microsoft.com/office/drawing/2014/main" id="{913BB391-BA7C-D6E6-E1B6-554ADB68AEB6}"/>
              </a:ext>
              <a:ext uri="{C183D7F6-B498-43B3-948B-1728B52AA6E4}">
                <adec:decorative xmlns:adec="http://schemas.microsoft.com/office/drawing/2017/decorative" val="1"/>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77FF7991-DC92-F094-2B4C-ED5DA40B55DA}"/>
              </a:ext>
              <a:ext uri="{C183D7F6-B498-43B3-948B-1728B52AA6E4}">
                <adec:decorative xmlns:adec="http://schemas.microsoft.com/office/drawing/2017/decorative" val="1"/>
              </a:ext>
            </a:extLst>
          </p:cNvPr>
          <p:cNvGrpSpPr/>
          <p:nvPr/>
        </p:nvGrpSpPr>
        <p:grpSpPr>
          <a:xfrm>
            <a:off x="229117" y="5927615"/>
            <a:ext cx="3406034" cy="269304"/>
            <a:chOff x="520117" y="5772736"/>
            <a:chExt cx="3406034" cy="269304"/>
          </a:xfrm>
        </p:grpSpPr>
        <p:sp>
          <p:nvSpPr>
            <p:cNvPr id="8" name="Arrow: Down 7">
              <a:extLst>
                <a:ext uri="{FF2B5EF4-FFF2-40B4-BE49-F238E27FC236}">
                  <a16:creationId xmlns:a16="http://schemas.microsoft.com/office/drawing/2014/main" id="{637DEE3C-3441-9A92-7538-723DAD9D26D2}"/>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BCD3FE39-311E-38DD-4F76-36490733B201}"/>
                </a:ext>
              </a:extLst>
            </p:cNvPr>
            <p:cNvSpPr txBox="1"/>
            <p:nvPr/>
          </p:nvSpPr>
          <p:spPr>
            <a:xfrm>
              <a:off x="884934" y="5772736"/>
              <a:ext cx="3041217"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in previous survey</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23" name="TextBox 22">
            <a:extLst>
              <a:ext uri="{FF2B5EF4-FFF2-40B4-BE49-F238E27FC236}">
                <a16:creationId xmlns:a16="http://schemas.microsoft.com/office/drawing/2014/main" id="{C19DB154-4751-4B61-8003-DCA4863E8705}"/>
              </a:ext>
            </a:extLst>
          </p:cNvPr>
          <p:cNvSpPr txBox="1"/>
          <p:nvPr/>
        </p:nvSpPr>
        <p:spPr>
          <a:xfrm>
            <a:off x="302001" y="6327420"/>
            <a:ext cx="11251946" cy="553998"/>
          </a:xfrm>
          <a:prstGeom prst="rect">
            <a:avLst/>
          </a:prstGeom>
          <a:noFill/>
        </p:spPr>
        <p:txBody>
          <a:bodyPr wrap="square" rtlCol="0">
            <a:spAutoFit/>
          </a:bodyPr>
          <a:lstStyle/>
          <a:p>
            <a:pPr>
              <a:defRPr/>
            </a:pPr>
            <a:r>
              <a:rPr lang="en-GB" sz="1000">
                <a:solidFill>
                  <a:srgbClr val="FFFFFF">
                    <a:lumMod val="50000"/>
                  </a:srgbClr>
                </a:solidFill>
                <a:latin typeface="Arial" panose="020B0604020202020204" pitchFamily="34" charset="0"/>
                <a:cs typeface="Arial" panose="020B0604020202020204" pitchFamily="34" charset="0"/>
              </a:rPr>
              <a:t>Unweighted base: S9+10+11 total; 757; Survey 9, 248, Survey 10, 250, Survey 11, 259 (Telephone respondents)  **Aspects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7" name="Slide Number Placeholder 4">
            <a:extLst>
              <a:ext uri="{FF2B5EF4-FFF2-40B4-BE49-F238E27FC236}">
                <a16:creationId xmlns:a16="http://schemas.microsoft.com/office/drawing/2014/main" id="{2867C4B8-3C99-4EAA-8B1F-EB275B52156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922952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830997"/>
          </a:xfrm>
        </p:spPr>
        <p:txBody>
          <a:bodyPr vert="horz" wrap="square" anchor="t">
            <a:spAutoFit/>
          </a:bodyPr>
          <a:lstStyle/>
          <a:p>
            <a:pPr>
              <a:lnSpc>
                <a:spcPct val="100000"/>
              </a:lnSpc>
            </a:pPr>
            <a:r>
              <a:rPr lang="en-GB" sz="1800" b="1">
                <a:solidFill>
                  <a:srgbClr val="009690"/>
                </a:solidFill>
              </a:rPr>
              <a:t>Longer term trends: </a:t>
            </a:r>
            <a:r>
              <a:rPr lang="en-GB" sz="1800" b="1"/>
              <a:t>It appears </a:t>
            </a:r>
            <a:r>
              <a:rPr lang="en-GB" sz="1800" b="1">
                <a:solidFill>
                  <a:schemeClr val="tx1">
                    <a:lumMod val="65000"/>
                    <a:lumOff val="35000"/>
                  </a:schemeClr>
                </a:solidFill>
              </a:rPr>
              <a:t>that the proportion of respondents experiencing multiple aspects of digital exclusion in their household has generally </a:t>
            </a:r>
            <a:r>
              <a:rPr lang="en-GB" sz="1800" b="1"/>
              <a:t>decreased. This is true across all priority audiences - younger respondents, disabled respondents and, in particular, older respondents.</a:t>
            </a:r>
          </a:p>
        </p:txBody>
      </p:sp>
      <p:graphicFrame>
        <p:nvGraphicFramePr>
          <p:cNvPr id="37" name="Table Placeholder 6" descr="Column chart showing the proportion of respondents who are experiencing some form of digital exclusion. 67% are not experiencing any form of digital exclusion in Spring 2023, the same as Spring 2022.">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2324048041"/>
              </p:ext>
            </p:extLst>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DD6FEDE-C6A9-97D9-6BDA-9991D4F79BCB}"/>
              </a:ext>
            </a:extLst>
          </p:cNvPr>
          <p:cNvSpPr txBox="1"/>
          <p:nvPr/>
        </p:nvSpPr>
        <p:spPr>
          <a:xfrm>
            <a:off x="3388537" y="2033338"/>
            <a:ext cx="47962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cs typeface="Arial"/>
              </a:rPr>
              <a:t>1 or more aspect of digital exclusion...</a:t>
            </a:r>
            <a:endParaRPr lang="en-GB" sz="1400"/>
          </a:p>
        </p:txBody>
      </p:sp>
      <p:graphicFrame>
        <p:nvGraphicFramePr>
          <p:cNvPr id="4" name="Table 4">
            <a:extLst>
              <a:ext uri="{FF2B5EF4-FFF2-40B4-BE49-F238E27FC236}">
                <a16:creationId xmlns:a16="http://schemas.microsoft.com/office/drawing/2014/main" id="{EBED9B89-4989-4F57-BEA3-24B94806094A}"/>
              </a:ext>
            </a:extLst>
          </p:cNvPr>
          <p:cNvGraphicFramePr>
            <a:graphicFrameLocks noGrp="1"/>
          </p:cNvGraphicFramePr>
          <p:nvPr>
            <p:extLst>
              <p:ext uri="{D42A27DB-BD31-4B8C-83A1-F6EECF244321}">
                <p14:modId xmlns:p14="http://schemas.microsoft.com/office/powerpoint/2010/main" val="173130531"/>
              </p:ext>
            </p:extLst>
          </p:nvPr>
        </p:nvGraphicFramePr>
        <p:xfrm>
          <a:off x="3388537" y="2312260"/>
          <a:ext cx="5414925" cy="927111"/>
        </p:xfrm>
        <a:graphic>
          <a:graphicData uri="http://schemas.openxmlformats.org/drawingml/2006/table">
            <a:tbl>
              <a:tblPr firstRow="1" bandRow="1">
                <a:tableStyleId>{073A0DAA-6AF3-43AB-8588-CEC1D06C72B9}</a:tableStyleId>
              </a:tblPr>
              <a:tblGrid>
                <a:gridCol w="1082985">
                  <a:extLst>
                    <a:ext uri="{9D8B030D-6E8A-4147-A177-3AD203B41FA5}">
                      <a16:colId xmlns:a16="http://schemas.microsoft.com/office/drawing/2014/main" val="1031822438"/>
                    </a:ext>
                  </a:extLst>
                </a:gridCol>
                <a:gridCol w="1082985">
                  <a:extLst>
                    <a:ext uri="{9D8B030D-6E8A-4147-A177-3AD203B41FA5}">
                      <a16:colId xmlns:a16="http://schemas.microsoft.com/office/drawing/2014/main" val="1713235414"/>
                    </a:ext>
                  </a:extLst>
                </a:gridCol>
                <a:gridCol w="1082985">
                  <a:extLst>
                    <a:ext uri="{9D8B030D-6E8A-4147-A177-3AD203B41FA5}">
                      <a16:colId xmlns:a16="http://schemas.microsoft.com/office/drawing/2014/main" val="847483999"/>
                    </a:ext>
                  </a:extLst>
                </a:gridCol>
                <a:gridCol w="1082985">
                  <a:extLst>
                    <a:ext uri="{9D8B030D-6E8A-4147-A177-3AD203B41FA5}">
                      <a16:colId xmlns:a16="http://schemas.microsoft.com/office/drawing/2014/main" val="969299503"/>
                    </a:ext>
                  </a:extLst>
                </a:gridCol>
                <a:gridCol w="1082985">
                  <a:extLst>
                    <a:ext uri="{9D8B030D-6E8A-4147-A177-3AD203B41FA5}">
                      <a16:colId xmlns:a16="http://schemas.microsoft.com/office/drawing/2014/main" val="3681601464"/>
                    </a:ext>
                  </a:extLst>
                </a:gridCol>
              </a:tblGrid>
              <a:tr h="309037">
                <a:tc>
                  <a:txBody>
                    <a:bodyPr/>
                    <a:lstStyle/>
                    <a:p>
                      <a:pPr algn="ctr"/>
                      <a:endParaRPr lang="en-GB" sz="1400" b="1">
                        <a:solidFill>
                          <a:srgbClr val="5C5B5A"/>
                        </a:solidFill>
                      </a:endParaRPr>
                    </a:p>
                  </a:txBody>
                  <a:tcPr>
                    <a:solidFill>
                      <a:srgbClr val="5C5B5A">
                        <a:alpha val="21000"/>
                      </a:srgbClr>
                    </a:solidFill>
                  </a:tcPr>
                </a:tc>
                <a:tc>
                  <a:txBody>
                    <a:bodyPr/>
                    <a:lstStyle/>
                    <a:p>
                      <a:pPr algn="ctr"/>
                      <a:r>
                        <a:rPr lang="en-GB" sz="1400" b="1">
                          <a:solidFill>
                            <a:srgbClr val="5C5B5A"/>
                          </a:solidFill>
                        </a:rPr>
                        <a:t>Total</a:t>
                      </a:r>
                    </a:p>
                  </a:txBody>
                  <a:tcPr>
                    <a:solidFill>
                      <a:srgbClr val="5C5B5A">
                        <a:alpha val="21000"/>
                      </a:srgbClr>
                    </a:solidFill>
                  </a:tcPr>
                </a:tc>
                <a:tc>
                  <a:txBody>
                    <a:bodyPr/>
                    <a:lstStyle/>
                    <a:p>
                      <a:pPr algn="ctr"/>
                      <a:r>
                        <a:rPr lang="en-GB" sz="1400" b="1">
                          <a:solidFill>
                            <a:srgbClr val="5C5B5A"/>
                          </a:solidFill>
                        </a:rPr>
                        <a:t>16-24</a:t>
                      </a:r>
                    </a:p>
                  </a:txBody>
                  <a:tcPr>
                    <a:solidFill>
                      <a:srgbClr val="5C5B5A">
                        <a:alpha val="21000"/>
                      </a:srgbClr>
                    </a:solidFill>
                  </a:tcPr>
                </a:tc>
                <a:tc>
                  <a:txBody>
                    <a:bodyPr/>
                    <a:lstStyle/>
                    <a:p>
                      <a:pPr algn="ctr"/>
                      <a:r>
                        <a:rPr lang="en-GB" sz="1400" b="1">
                          <a:solidFill>
                            <a:srgbClr val="5C5B5A"/>
                          </a:solidFill>
                        </a:rPr>
                        <a:t>75+</a:t>
                      </a:r>
                    </a:p>
                  </a:txBody>
                  <a:tcPr>
                    <a:solidFill>
                      <a:srgbClr val="5C5B5A">
                        <a:alpha val="21000"/>
                      </a:srgbClr>
                    </a:solidFill>
                  </a:tcPr>
                </a:tc>
                <a:tc>
                  <a:txBody>
                    <a:bodyPr/>
                    <a:lstStyle/>
                    <a:p>
                      <a:pPr algn="ctr"/>
                      <a:r>
                        <a:rPr lang="en-GB" sz="1400" b="1">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a:solidFill>
                            <a:srgbClr val="5C5B5A"/>
                          </a:solidFill>
                          <a:latin typeface="Arial"/>
                          <a:cs typeface="Arial"/>
                        </a:rPr>
                        <a:t>S6 – 8</a:t>
                      </a:r>
                    </a:p>
                  </a:txBody>
                  <a:tcPr>
                    <a:solidFill>
                      <a:srgbClr val="5C5B5A">
                        <a:alpha val="21000"/>
                      </a:srgbClr>
                    </a:solidFill>
                  </a:tcPr>
                </a:tc>
                <a:tc>
                  <a:txBody>
                    <a:bodyPr/>
                    <a:lstStyle/>
                    <a:p>
                      <a:pPr algn="ctr"/>
                      <a:r>
                        <a:rPr lang="en-GB" sz="1400" b="1">
                          <a:solidFill>
                            <a:srgbClr val="5C5B5A"/>
                          </a:solidFill>
                          <a:latin typeface="Arial"/>
                          <a:cs typeface="Arial"/>
                        </a:rPr>
                        <a:t>35%</a:t>
                      </a:r>
                    </a:p>
                  </a:txBody>
                  <a:tcPr>
                    <a:solidFill>
                      <a:srgbClr val="5C5B5A">
                        <a:alpha val="21000"/>
                      </a:srgbClr>
                    </a:solidFill>
                  </a:tcPr>
                </a:tc>
                <a:tc>
                  <a:txBody>
                    <a:bodyPr/>
                    <a:lstStyle/>
                    <a:p>
                      <a:pPr algn="ctr"/>
                      <a:r>
                        <a:rPr lang="en-GB" sz="1400" b="1">
                          <a:solidFill>
                            <a:srgbClr val="5C5B5A"/>
                          </a:solidFill>
                          <a:latin typeface="Arial"/>
                          <a:cs typeface="Arial"/>
                        </a:rPr>
                        <a:t>33%</a:t>
                      </a:r>
                    </a:p>
                  </a:txBody>
                  <a:tcPr>
                    <a:solidFill>
                      <a:srgbClr val="5C5B5A">
                        <a:alpha val="21000"/>
                      </a:srgbClr>
                    </a:solidFill>
                  </a:tcPr>
                </a:tc>
                <a:tc>
                  <a:txBody>
                    <a:bodyPr/>
                    <a:lstStyle/>
                    <a:p>
                      <a:pPr algn="ctr"/>
                      <a:r>
                        <a:rPr lang="en-GB" sz="1400" b="1">
                          <a:solidFill>
                            <a:srgbClr val="5C5B5A"/>
                          </a:solidFill>
                          <a:latin typeface="Arial"/>
                          <a:cs typeface="Arial"/>
                        </a:rPr>
                        <a:t>67%</a:t>
                      </a:r>
                    </a:p>
                  </a:txBody>
                  <a:tcPr>
                    <a:solidFill>
                      <a:srgbClr val="5C5B5A">
                        <a:alpha val="21000"/>
                      </a:srgbClr>
                    </a:solidFill>
                  </a:tcPr>
                </a:tc>
                <a:tc>
                  <a:txBody>
                    <a:bodyPr/>
                    <a:lstStyle/>
                    <a:p>
                      <a:pPr algn="ctr"/>
                      <a:r>
                        <a:rPr lang="en-GB" sz="1400" b="1">
                          <a:solidFill>
                            <a:srgbClr val="5C5B5A"/>
                          </a:solidFill>
                          <a:latin typeface="Arial"/>
                          <a:cs typeface="Arial"/>
                        </a:rPr>
                        <a:t>46%</a:t>
                      </a:r>
                    </a:p>
                  </a:txBody>
                  <a:tcPr>
                    <a:solidFill>
                      <a:srgbClr val="5C5B5A">
                        <a:alpha val="21000"/>
                      </a:srgbClr>
                    </a:solidFill>
                  </a:tcPr>
                </a:tc>
                <a:extLst>
                  <a:ext uri="{0D108BD9-81ED-4DB2-BD59-A6C34878D82A}">
                    <a16:rowId xmlns:a16="http://schemas.microsoft.com/office/drawing/2014/main" val="158279000"/>
                  </a:ext>
                </a:extLst>
              </a:tr>
              <a:tr h="309037">
                <a:tc>
                  <a:txBody>
                    <a:bodyPr/>
                    <a:lstStyle/>
                    <a:p>
                      <a:pPr algn="ctr"/>
                      <a:r>
                        <a:rPr lang="en-GB" sz="1400" b="1">
                          <a:solidFill>
                            <a:srgbClr val="5C5B5A"/>
                          </a:solidFill>
                          <a:latin typeface="Arial"/>
                          <a:cs typeface="Arial"/>
                        </a:rPr>
                        <a:t>S9 – 11</a:t>
                      </a:r>
                    </a:p>
                  </a:txBody>
                  <a:tcPr>
                    <a:solidFill>
                      <a:srgbClr val="5C5B5A">
                        <a:alpha val="21000"/>
                      </a:srgbClr>
                    </a:solidFill>
                  </a:tcPr>
                </a:tc>
                <a:tc>
                  <a:txBody>
                    <a:bodyPr/>
                    <a:lstStyle/>
                    <a:p>
                      <a:pPr algn="ctr"/>
                      <a:r>
                        <a:rPr lang="en-GB" sz="1400" b="1">
                          <a:solidFill>
                            <a:srgbClr val="5C5B5A"/>
                          </a:solidFill>
                          <a:latin typeface="Arial"/>
                          <a:cs typeface="Arial"/>
                        </a:rPr>
                        <a:t>33%</a:t>
                      </a:r>
                    </a:p>
                  </a:txBody>
                  <a:tcPr>
                    <a:solidFill>
                      <a:srgbClr val="5C5B5A">
                        <a:alpha val="21000"/>
                      </a:srgbClr>
                    </a:solidFill>
                  </a:tcPr>
                </a:tc>
                <a:tc>
                  <a:txBody>
                    <a:bodyPr/>
                    <a:lstStyle/>
                    <a:p>
                      <a:pPr algn="ctr"/>
                      <a:r>
                        <a:rPr lang="en-GB" sz="1400" b="1">
                          <a:solidFill>
                            <a:srgbClr val="5C5B5A"/>
                          </a:solidFill>
                          <a:latin typeface="Arial"/>
                          <a:cs typeface="Arial"/>
                        </a:rPr>
                        <a:t>23%</a:t>
                      </a:r>
                    </a:p>
                  </a:txBody>
                  <a:tcPr>
                    <a:solidFill>
                      <a:srgbClr val="5C5B5A">
                        <a:alpha val="21000"/>
                      </a:srgbClr>
                    </a:solidFill>
                  </a:tcPr>
                </a:tc>
                <a:tc>
                  <a:txBody>
                    <a:bodyPr/>
                    <a:lstStyle/>
                    <a:p>
                      <a:pPr algn="ctr"/>
                      <a:r>
                        <a:rPr lang="en-GB" sz="1400" b="1">
                          <a:solidFill>
                            <a:srgbClr val="5C5B5A"/>
                          </a:solidFill>
                          <a:latin typeface="Arial"/>
                          <a:cs typeface="Arial"/>
                        </a:rPr>
                        <a:t>60%</a:t>
                      </a:r>
                    </a:p>
                  </a:txBody>
                  <a:tcPr>
                    <a:solidFill>
                      <a:srgbClr val="5C5B5A">
                        <a:alpha val="21000"/>
                      </a:srgbClr>
                    </a:solidFill>
                  </a:tcPr>
                </a:tc>
                <a:tc>
                  <a:txBody>
                    <a:bodyPr/>
                    <a:lstStyle/>
                    <a:p>
                      <a:pPr algn="ctr"/>
                      <a:r>
                        <a:rPr lang="en-GB" sz="1400" b="1">
                          <a:solidFill>
                            <a:srgbClr val="5C5B5A"/>
                          </a:solidFill>
                          <a:latin typeface="Arial"/>
                          <a:cs typeface="Arial"/>
                        </a:rPr>
                        <a:t>45%</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0" y="6321419"/>
            <a:ext cx="11533579"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DI11. How often…? Unweighted base: </a:t>
            </a:r>
            <a:r>
              <a:rPr lang="en-GB" sz="900">
                <a:solidFill>
                  <a:srgbClr val="FFFFFF">
                    <a:lumMod val="50000"/>
                  </a:srgbClr>
                </a:solidFill>
                <a:latin typeface="Arial"/>
                <a:cs typeface="Arial" panose="020B0604020202020204" pitchFamily="34" charset="0"/>
              </a:rPr>
              <a:t>751</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S6-8; 757, </a:t>
            </a:r>
            <a:r>
              <a:rPr lang="en-GB" sz="900">
                <a:solidFill>
                  <a:srgbClr val="FFFFFF">
                    <a:lumMod val="50000"/>
                  </a:srgbClr>
                </a:solidFill>
                <a:latin typeface="Arial"/>
                <a:cs typeface="Arial" panose="020B0604020202020204" pitchFamily="34" charset="0"/>
              </a:rPr>
              <a:t>S9-11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not shown. Question in S6 onwards was asked as a grid, between “you” and “others in your household”. The data on this slide shows the percentages of households where there is someone (either you or others) who has said they are digitally excluded.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3765980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553998"/>
          </a:xfrm>
        </p:spPr>
        <p:txBody>
          <a:bodyPr vert="horz" wrap="square" anchor="t">
            <a:spAutoFit/>
          </a:bodyPr>
          <a:lstStyle/>
          <a:p>
            <a:pPr>
              <a:lnSpc>
                <a:spcPct val="100000"/>
              </a:lnSpc>
            </a:pPr>
            <a:r>
              <a:rPr lang="en-GB" sz="1800" b="1"/>
              <a:t>While there have been decreases in a number of areas affecting </a:t>
            </a:r>
            <a:r>
              <a:rPr lang="en-GB" sz="1800" b="1">
                <a:solidFill>
                  <a:srgbClr val="009690"/>
                </a:solidFill>
              </a:rPr>
              <a:t>respondents' abilities to get online, </a:t>
            </a:r>
            <a:r>
              <a:rPr lang="en-GB" sz="1800" b="1"/>
              <a:t>none of these changes are significant.</a:t>
            </a:r>
          </a:p>
        </p:txBody>
      </p:sp>
      <p:graphicFrame>
        <p:nvGraphicFramePr>
          <p:cNvPr id="12" name="Table Placeholder 6" descr="Column chart showing the proportion of respondents without the access or skills to get online. 19% do not have the support they need to get online in Winter 2023-24, compared to 21% in Spring 2023. 9% do not have devices in Winter 2023-24, compared to 10% in Spring 2023.">
            <a:extLst>
              <a:ext uri="{FF2B5EF4-FFF2-40B4-BE49-F238E27FC236}">
                <a16:creationId xmlns:a16="http://schemas.microsoft.com/office/drawing/2014/main" id="{EA9D64CE-7D06-474D-B616-E55E85D647F6}"/>
              </a:ext>
            </a:extLst>
          </p:cNvPr>
          <p:cNvGraphicFramePr>
            <a:graphicFrameLocks/>
          </p:cNvGraphicFramePr>
          <p:nvPr>
            <p:extLst>
              <p:ext uri="{D42A27DB-BD31-4B8C-83A1-F6EECF244321}">
                <p14:modId xmlns:p14="http://schemas.microsoft.com/office/powerpoint/2010/main" val="427410846"/>
              </p:ext>
            </p:extLst>
          </p:nvPr>
        </p:nvGraphicFramePr>
        <p:xfrm>
          <a:off x="556057" y="1213730"/>
          <a:ext cx="10953011" cy="4977520"/>
        </p:xfrm>
        <a:graphic>
          <a:graphicData uri="http://schemas.openxmlformats.org/drawingml/2006/chart">
            <c:chart xmlns:c="http://schemas.openxmlformats.org/drawingml/2006/chart" xmlns:r="http://schemas.openxmlformats.org/officeDocument/2006/relationships" r:id="rId3"/>
          </a:graphicData>
        </a:graphic>
      </p:graphicFrame>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a:t>
            </a:r>
            <a:r>
              <a:rPr lang="en-GB" sz="1000">
                <a:solidFill>
                  <a:srgbClr val="FFFFFF">
                    <a:lumMod val="50000"/>
                  </a:srgbClr>
                </a:solidFill>
                <a:latin typeface="Arial"/>
                <a:cs typeface="Arial" panose="020B0604020202020204" pitchFamily="34" charset="0"/>
              </a:rPr>
              <a:t>751</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S6-8; 757, </a:t>
            </a:r>
            <a:r>
              <a:rPr lang="en-GB" sz="1000">
                <a:solidFill>
                  <a:srgbClr val="FFFFFF">
                    <a:lumMod val="50000"/>
                  </a:srgbClr>
                </a:solidFill>
                <a:latin typeface="Arial"/>
                <a:cs typeface="Arial" panose="020B0604020202020204" pitchFamily="34" charset="0"/>
              </a:rPr>
              <a:t>S9-11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6" y="6320788"/>
            <a:ext cx="638053"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837230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484250" y="54643"/>
            <a:ext cx="10515600" cy="693150"/>
          </a:xfrm>
        </p:spPr>
        <p:txBody>
          <a:bodyPr/>
          <a:lstStyle/>
          <a:p>
            <a:r>
              <a:rPr lang="en-GB">
                <a:latin typeface="Arial" panose="020B0604020202020204" pitchFamily="34" charset="0"/>
                <a:cs typeface="Arial" panose="020B0604020202020204" pitchFamily="34" charset="0"/>
              </a:rPr>
              <a:t>Health and wellbeing– key findings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84250" y="589927"/>
            <a:ext cx="10968841" cy="5632311"/>
          </a:xfrm>
          <a:prstGeom prst="rect">
            <a:avLst/>
          </a:prstGeom>
          <a:noFill/>
        </p:spPr>
        <p:txBody>
          <a:bodyPr wrap="square" lIns="91440" tIns="45720" rIns="91440" bIns="45720" rtlCol="0" anchor="t">
            <a:spAutoFit/>
          </a:bodyPr>
          <a:lstStyle/>
          <a:p>
            <a:pPr>
              <a:spcAft>
                <a:spcPts val="600"/>
              </a:spcAft>
            </a:pPr>
            <a:r>
              <a:rPr lang="en-GB" sz="1600" b="1" dirty="0">
                <a:solidFill>
                  <a:schemeClr val="bg1"/>
                </a:solidFill>
                <a:latin typeface="Arial"/>
                <a:cs typeface="Arial"/>
              </a:rPr>
              <a:t>WELLBEING</a:t>
            </a:r>
          </a:p>
          <a:p>
            <a:pPr marL="0" lvl="1">
              <a:spcAft>
                <a:spcPts val="600"/>
              </a:spcAft>
            </a:pPr>
            <a:r>
              <a:rPr lang="en-GB" sz="1400" dirty="0">
                <a:solidFill>
                  <a:schemeClr val="bg1"/>
                </a:solidFill>
                <a:latin typeface="Arial"/>
                <a:cs typeface="Arial"/>
              </a:rPr>
              <a:t>There has been positive movement across most wellbeing metrics since November:</a:t>
            </a: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There has been a significant increase since November in respondents reporting either 'very high' or 'high' levels of happiness (60%, was 56%). This is supported by a slight reduction in those unhappy (16%, was 18%)</a:t>
            </a:r>
            <a:endParaRPr lang="en-GB" sz="1400" dirty="0">
              <a:solidFill>
                <a:schemeClr val="bg1"/>
              </a:solidFill>
              <a:latin typeface="Arial" panose="020B0604020202020204" pitchFamily="34" charset="0"/>
              <a:cs typeface="Arial" panose="020B0604020202020204" pitchFamily="34" charset="0"/>
            </a:endParaRP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Two thirds (66%) of respondents say that the things they do in life are worthwhile – an increase of 3pp since November </a:t>
            </a:r>
            <a:endParaRPr lang="en-GB" sz="1600" b="1" dirty="0">
              <a:solidFill>
                <a:schemeClr val="bg1"/>
              </a:solidFill>
              <a:latin typeface="Arial"/>
              <a:cs typeface="Arial"/>
            </a:endParaRP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Nearly two thirds (64%) of Greater Manchester respondents say they have ‘very high’ or ‘high’ life satisfaction, with a slight increase in those who have ‘high’ satisfaction (46%, was 43% in November)</a:t>
            </a: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Around 4 in 10 (38%) respondents said they were highly anxious yesterday – a small decline since November (was 42%). Around a quarter (24%) said they were experiencing very low anxiety</a:t>
            </a:r>
          </a:p>
          <a:p>
            <a:pPr>
              <a:spcAft>
                <a:spcPts val="600"/>
              </a:spcAft>
            </a:pPr>
            <a:r>
              <a:rPr lang="en-GB" sz="1600" b="1" dirty="0">
                <a:solidFill>
                  <a:schemeClr val="bg1"/>
                </a:solidFill>
                <a:latin typeface="Arial"/>
                <a:cs typeface="Arial"/>
              </a:rPr>
              <a:t>MANAGING YOUR OWN HEALTH </a:t>
            </a:r>
            <a:endParaRPr lang="en-GB" sz="1400" b="1" dirty="0">
              <a:solidFill>
                <a:schemeClr val="bg1"/>
              </a:solidFill>
              <a:latin typeface="Arial"/>
              <a:cs typeface="Arial"/>
            </a:endParaRP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There has been a significant increase in those who strongly agree that they can get the right help if they need it (30%, was 26% in November). Overall, almost three quarters (73%) of respondents agree (agree or strongly agree) that this is the case</a:t>
            </a: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9 in 10 (90%) respondents say that they are involved in decisions about their health, while 84% agree that they can look after their health. 4 in 5 (79%) agree that they know enough about their health. All measures have either stayed in line with or shown some positive movement since November</a:t>
            </a: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These results combine to give an overall Health Confidence score for Greater Manchester of 71.4 – representing a ‘moderate’ level of health confidence. This has risen, though not significantly, since November, where the score was 70.0</a:t>
            </a:r>
          </a:p>
          <a:p>
            <a:pPr>
              <a:spcAft>
                <a:spcPts val="600"/>
              </a:spcAft>
            </a:pPr>
            <a:r>
              <a:rPr lang="en-GB" sz="1600" b="1" dirty="0">
                <a:solidFill>
                  <a:schemeClr val="bg1"/>
                </a:solidFill>
                <a:latin typeface="Arial"/>
                <a:cs typeface="Arial"/>
              </a:rPr>
              <a:t>DISABLED RESPONDENTS</a:t>
            </a: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Disabled respondents are significantly more likely to respond negatively when asked about their health and wellbeing – reporting a lower health confidence score (61.5, compared to 71.4 for all respondents)</a:t>
            </a:r>
          </a:p>
          <a:p>
            <a:pPr marL="230400" lvl="1" indent="-230400">
              <a:spcAft>
                <a:spcPts val="600"/>
              </a:spcAft>
              <a:buFont typeface="Arial" panose="020B0604020202020204" pitchFamily="34" charset="0"/>
              <a:buChar char="•"/>
            </a:pPr>
            <a:r>
              <a:rPr lang="en-GB" sz="1400" dirty="0">
                <a:solidFill>
                  <a:schemeClr val="bg1"/>
                </a:solidFill>
                <a:latin typeface="Arial"/>
                <a:cs typeface="Arial"/>
              </a:rPr>
              <a:t>Generally, they feel more unhappy and anxious, and less able to manage their own health</a:t>
            </a:r>
            <a:endParaRPr lang="en-GB" sz="1550" dirty="0">
              <a:solidFill>
                <a:schemeClr val="bg1"/>
              </a:solidFill>
            </a:endParaRPr>
          </a:p>
        </p:txBody>
      </p:sp>
    </p:spTree>
    <p:custDataLst>
      <p:tags r:id="rId1"/>
    </p:custDataLst>
    <p:extLst>
      <p:ext uri="{BB962C8B-B14F-4D97-AF65-F5344CB8AC3E}">
        <p14:creationId xmlns:p14="http://schemas.microsoft.com/office/powerpoint/2010/main" val="15807615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1960" y="190401"/>
            <a:ext cx="11582587" cy="1107996"/>
          </a:xfrm>
        </p:spPr>
        <p:txBody>
          <a:bodyPr vert="horz" wrap="square" anchor="t">
            <a:spAutoFit/>
          </a:bodyPr>
          <a:lstStyle/>
          <a:p>
            <a:pPr>
              <a:lnSpc>
                <a:spcPct val="100000"/>
              </a:lnSpc>
            </a:pPr>
            <a:r>
              <a:rPr lang="en-GB" sz="1800" b="1"/>
              <a:t>Around 1 in 10 respondents say they themselves or others in their household are </a:t>
            </a:r>
            <a:r>
              <a:rPr lang="en-GB" sz="1800" b="1">
                <a:solidFill>
                  <a:srgbClr val="009690"/>
                </a:solidFill>
              </a:rPr>
              <a:t>not confident using digital services online</a:t>
            </a:r>
            <a:r>
              <a:rPr lang="en-GB" sz="1800" b="1"/>
              <a:t>. These levels are the same as when last reported on in November. Those aged over 75, in single person households, or who are disabled are more likely to say they are not confident in using digital services online.</a:t>
            </a:r>
          </a:p>
        </p:txBody>
      </p:sp>
      <p:graphicFrame>
        <p:nvGraphicFramePr>
          <p:cNvPr id="5" name="Chart 4" descr="Stacked bar chart showing that 9% of respondents do not feel confident in using digital services online. 10% say someone else in their household is not confident in using digital services online.">
            <a:extLst>
              <a:ext uri="{FF2B5EF4-FFF2-40B4-BE49-F238E27FC236}">
                <a16:creationId xmlns:a16="http://schemas.microsoft.com/office/drawing/2014/main" id="{78B6C8C5-B66E-874F-FA58-7221AE2E5879}"/>
              </a:ext>
            </a:extLst>
          </p:cNvPr>
          <p:cNvGraphicFramePr/>
          <p:nvPr>
            <p:extLst>
              <p:ext uri="{D42A27DB-BD31-4B8C-83A1-F6EECF244321}">
                <p14:modId xmlns:p14="http://schemas.microsoft.com/office/powerpoint/2010/main" val="3613764833"/>
              </p:ext>
            </p:extLst>
          </p:nvPr>
        </p:nvGraphicFramePr>
        <p:xfrm>
          <a:off x="257452" y="1217928"/>
          <a:ext cx="8124548" cy="441627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Box">
            <a:extLst>
              <a:ext uri="{FF2B5EF4-FFF2-40B4-BE49-F238E27FC236}">
                <a16:creationId xmlns:a16="http://schemas.microsoft.com/office/drawing/2014/main" id="{8E9E13CA-D31E-4BF6-AD2D-9527F69C42CF}"/>
              </a:ext>
            </a:extLst>
          </p:cNvPr>
          <p:cNvGrpSpPr/>
          <p:nvPr/>
        </p:nvGrpSpPr>
        <p:grpSpPr>
          <a:xfrm>
            <a:off x="8382000" y="1821840"/>
            <a:ext cx="3552548" cy="2536515"/>
            <a:chOff x="6895709" y="343639"/>
            <a:chExt cx="5204392" cy="9451869"/>
          </a:xfrm>
        </p:grpSpPr>
        <p:sp>
          <p:nvSpPr>
            <p:cNvPr id="13" name="Text Placeholder 30">
              <a:extLst>
                <a:ext uri="{FF2B5EF4-FFF2-40B4-BE49-F238E27FC236}">
                  <a16:creationId xmlns:a16="http://schemas.microsoft.com/office/drawing/2014/main" id="{E05DD57E-59AF-4183-BE1E-51F864C37A1D}"/>
                </a:ext>
              </a:extLst>
            </p:cNvPr>
            <p:cNvSpPr txBox="1">
              <a:spLocks/>
            </p:cNvSpPr>
            <p:nvPr/>
          </p:nvSpPr>
          <p:spPr>
            <a:xfrm>
              <a:off x="6895710" y="343639"/>
              <a:ext cx="5204389" cy="3696774"/>
            </a:xfrm>
            <a:prstGeom prst="rect">
              <a:avLst/>
            </a:prstGeom>
            <a:solidFill>
              <a:srgbClr val="5C5B5A">
                <a:alpha val="21000"/>
              </a:srgbClr>
            </a:solidFill>
            <a:ln>
              <a:solidFill>
                <a:srgbClr val="5C5B5A"/>
              </a:solidFill>
            </a:ln>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Respondents or someone in their household in the </a:t>
              </a:r>
              <a:r>
                <a:rPr lang="en-GB" sz="1200" b="1">
                  <a:solidFill>
                    <a:srgbClr val="5C5B5A"/>
                  </a:solidFill>
                  <a:latin typeface="Arial"/>
                </a:rPr>
                <a:t>telephone</a:t>
              </a:r>
              <a:r>
                <a:rPr kumimoji="0" lang="en-GB" sz="1200" b="1" i="0" u="none" strike="noStrike" kern="1200" cap="none" spc="0" normalizeH="0" baseline="0" noProof="0">
                  <a:ln>
                    <a:noFill/>
                  </a:ln>
                  <a:solidFill>
                    <a:srgbClr val="5C5B5A"/>
                  </a:solidFill>
                  <a:effectLst/>
                  <a:uLnTx/>
                  <a:uFillTx/>
                  <a:latin typeface="Arial"/>
                  <a:ea typeface="+mn-ea"/>
                  <a:cs typeface="+mn-cs"/>
                </a:rPr>
                <a:t> sample more likely to be not very/not at all confident in using digital services online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(vs. 16% GM average):</a:t>
              </a:r>
              <a:endParaRPr lang="en-GB" sz="1200" b="1" i="0" u="none" strike="noStrike" kern="1200" cap="none" spc="0" normalizeH="0" baseline="0" noProof="0">
                <a:ln>
                  <a:noFill/>
                </a:ln>
                <a:solidFill>
                  <a:srgbClr val="5C5B5A"/>
                </a:solidFill>
                <a:effectLst/>
                <a:uLnTx/>
                <a:uFillTx/>
                <a:latin typeface="Arial"/>
                <a:cs typeface="Arial"/>
              </a:endParaRPr>
            </a:p>
          </p:txBody>
        </p:sp>
        <p:sp>
          <p:nvSpPr>
            <p:cNvPr id="15" name="Content Placeholder 32">
              <a:extLst>
                <a:ext uri="{FF2B5EF4-FFF2-40B4-BE49-F238E27FC236}">
                  <a16:creationId xmlns:a16="http://schemas.microsoft.com/office/drawing/2014/main" id="{48C4C77F-CD2A-4756-BEF6-480DC475D7DD}"/>
                </a:ext>
              </a:extLst>
            </p:cNvPr>
            <p:cNvSpPr txBox="1">
              <a:spLocks/>
            </p:cNvSpPr>
            <p:nvPr/>
          </p:nvSpPr>
          <p:spPr>
            <a:xfrm>
              <a:off x="6895709" y="4040410"/>
              <a:ext cx="5204392" cy="5755098"/>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75+ (</a:t>
              </a:r>
              <a:r>
                <a:rPr lang="en-GB" sz="1200">
                  <a:solidFill>
                    <a:srgbClr val="5C5B5A"/>
                  </a:solidFill>
                  <a:latin typeface="Arial" panose="020B0604020202020204" pitchFamily="34" charset="0"/>
                  <a:cs typeface="Arial" panose="020B0604020202020204" pitchFamily="34" charset="0"/>
                </a:rPr>
                <a:t>42</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65+ and living alone (44%)</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Retired respondents (</a:t>
              </a:r>
              <a:r>
                <a:rPr lang="en-GB" sz="1200">
                  <a:solidFill>
                    <a:srgbClr val="5C5B5A"/>
                  </a:solidFill>
                  <a:latin typeface="Arial" panose="020B0604020202020204" pitchFamily="34" charset="0"/>
                  <a:cs typeface="Arial" panose="020B0604020202020204" pitchFamily="34" charset="0"/>
                </a:rPr>
                <a:t>34</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Disabled respondents (26%), including those with a mobility disability (3</a:t>
              </a:r>
              <a:r>
                <a:rPr lang="en-GB" sz="1200">
                  <a:solidFill>
                    <a:srgbClr val="5C5B5A"/>
                  </a:solidFill>
                  <a:latin typeface="Arial" panose="020B0604020202020204" pitchFamily="34" charset="0"/>
                  <a:cs typeface="Arial" panose="020B0604020202020204" pitchFamily="34" charset="0"/>
                </a:rPr>
                <a:t>9</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p:txBody>
        </p:sp>
      </p:grpSp>
      <p:sp>
        <p:nvSpPr>
          <p:cNvPr id="3" name="Right Brace 2">
            <a:extLst>
              <a:ext uri="{FF2B5EF4-FFF2-40B4-BE49-F238E27FC236}">
                <a16:creationId xmlns:a16="http://schemas.microsoft.com/office/drawing/2014/main" id="{6DA4C4D4-72B7-009A-3909-85FE842CDFDB}"/>
              </a:ext>
              <a:ext uri="{C183D7F6-B498-43B3-948B-1728B52AA6E4}">
                <adec:decorative xmlns:adec="http://schemas.microsoft.com/office/drawing/2017/decorative" val="1"/>
              </a:ext>
            </a:extLst>
          </p:cNvPr>
          <p:cNvSpPr/>
          <p:nvPr/>
        </p:nvSpPr>
        <p:spPr>
          <a:xfrm>
            <a:off x="4625359" y="4805525"/>
            <a:ext cx="94029" cy="293720"/>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CF47AF33-2912-6C73-1F84-138D03E342A0}"/>
              </a:ext>
              <a:ext uri="{C183D7F6-B498-43B3-948B-1728B52AA6E4}">
                <adec:decorative xmlns:adec="http://schemas.microsoft.com/office/drawing/2017/decorative" val="1"/>
              </a:ext>
            </a:extLst>
          </p:cNvPr>
          <p:cNvSpPr txBox="1"/>
          <p:nvPr/>
        </p:nvSpPr>
        <p:spPr>
          <a:xfrm>
            <a:off x="4834499" y="4844663"/>
            <a:ext cx="259686"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9%</a:t>
            </a:r>
          </a:p>
        </p:txBody>
      </p:sp>
      <p:sp>
        <p:nvSpPr>
          <p:cNvPr id="2" name="Right Brace 1">
            <a:extLst>
              <a:ext uri="{FF2B5EF4-FFF2-40B4-BE49-F238E27FC236}">
                <a16:creationId xmlns:a16="http://schemas.microsoft.com/office/drawing/2014/main" id="{1E0D99B5-41A4-1A6D-8D91-6F9563679693}"/>
              </a:ext>
              <a:ext uri="{C183D7F6-B498-43B3-948B-1728B52AA6E4}">
                <adec:decorative xmlns:adec="http://schemas.microsoft.com/office/drawing/2017/decorative" val="1"/>
              </a:ext>
            </a:extLst>
          </p:cNvPr>
          <p:cNvSpPr/>
          <p:nvPr/>
        </p:nvSpPr>
        <p:spPr>
          <a:xfrm>
            <a:off x="7735077" y="4799040"/>
            <a:ext cx="94029" cy="300205"/>
          </a:xfrm>
          <a:prstGeom prst="rightBrace">
            <a:avLst>
              <a:gd name="adj1" fmla="val 54487"/>
              <a:gd name="adj2" fmla="val 4926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082B2807-D951-9302-C790-FC54AD0E6FA9}"/>
              </a:ext>
              <a:ext uri="{C183D7F6-B498-43B3-948B-1728B52AA6E4}">
                <adec:decorative xmlns:adec="http://schemas.microsoft.com/office/drawing/2017/decorative" val="1"/>
              </a:ext>
            </a:extLst>
          </p:cNvPr>
          <p:cNvSpPr txBox="1"/>
          <p:nvPr/>
        </p:nvSpPr>
        <p:spPr>
          <a:xfrm>
            <a:off x="7843391" y="4844663"/>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10%</a:t>
            </a:r>
          </a:p>
        </p:txBody>
      </p:sp>
      <p:sp>
        <p:nvSpPr>
          <p:cNvPr id="7" name="Right Brace 6">
            <a:extLst>
              <a:ext uri="{FF2B5EF4-FFF2-40B4-BE49-F238E27FC236}">
                <a16:creationId xmlns:a16="http://schemas.microsoft.com/office/drawing/2014/main" id="{07CD7062-96C9-11EA-8102-AC3EF9749D5B}"/>
              </a:ext>
              <a:ext uri="{C183D7F6-B498-43B3-948B-1728B52AA6E4}">
                <adec:decorative xmlns:adec="http://schemas.microsoft.com/office/drawing/2017/decorative" val="1"/>
              </a:ext>
            </a:extLst>
          </p:cNvPr>
          <p:cNvSpPr/>
          <p:nvPr/>
        </p:nvSpPr>
        <p:spPr>
          <a:xfrm rot="5400000">
            <a:off x="5145769" y="3260329"/>
            <a:ext cx="215444" cy="4963172"/>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7E038D7-BF4A-5AE1-621A-DCC53E5EB367}"/>
              </a:ext>
              <a:ext uri="{C183D7F6-B498-43B3-948B-1728B52AA6E4}">
                <adec:decorative xmlns:adec="http://schemas.microsoft.com/office/drawing/2017/decorative" val="1"/>
              </a:ext>
            </a:extLst>
          </p:cNvPr>
          <p:cNvSpPr txBox="1"/>
          <p:nvPr/>
        </p:nvSpPr>
        <p:spPr>
          <a:xfrm>
            <a:off x="3142449" y="5859123"/>
            <a:ext cx="4592628" cy="646331"/>
          </a:xfrm>
          <a:prstGeom prst="rect">
            <a:avLst/>
          </a:prstGeom>
          <a:noFill/>
        </p:spPr>
        <p:txBody>
          <a:bodyPr wrap="square" lIns="0" tIns="0" rIns="0" bIns="0" rtlCol="0">
            <a:spAutoFit/>
          </a:bodyPr>
          <a:lstStyle/>
          <a:p>
            <a:pPr algn="ctr">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1</a:t>
            </a:r>
            <a:r>
              <a:rPr lang="en-GB" sz="1400" b="1">
                <a:solidFill>
                  <a:prstClr val="black">
                    <a:lumMod val="75000"/>
                    <a:lumOff val="25000"/>
                  </a:prstClr>
                </a:solidFill>
                <a:latin typeface="Arial"/>
              </a:rPr>
              <a:t>6</a:t>
            </a: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 </a:t>
            </a:r>
            <a:r>
              <a:rPr kumimoji="0" lang="en-GB" sz="1400" b="1" i="0" u="none" strike="noStrike" kern="1200" cap="none" spc="0" normalizeH="0" baseline="0" noProof="0">
                <a:ln>
                  <a:noFill/>
                </a:ln>
                <a:solidFill>
                  <a:srgbClr val="5C5B5A"/>
                </a:solidFill>
                <a:effectLst/>
                <a:uLnTx/>
                <a:uFillTx/>
                <a:latin typeface="Arial"/>
                <a:ea typeface="+mn-ea"/>
                <a:cs typeface="+mn-cs"/>
              </a:rPr>
              <a:t>of all households have someone who is not confident in using digital services online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endParaRPr>
          </a:p>
        </p:txBody>
      </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339760"/>
            <a:ext cx="1119419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DI10. Overall, how confident is your household in using the digital services online that it needs and wants?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757, </a:t>
            </a:r>
            <a:r>
              <a:rPr lang="en-GB" sz="1000">
                <a:solidFill>
                  <a:srgbClr val="FFFFFF">
                    <a:lumMod val="50000"/>
                  </a:srgbClr>
                </a:solidFill>
                <a:latin typeface="Arial" panose="020B0604020202020204" pitchFamily="34" charset="0"/>
                <a:cs typeface="Arial" panose="020B0604020202020204" pitchFamily="34" charset="0"/>
              </a:rPr>
              <a:t>Survey 9, 248, Survey 10, 250, Survey 11, 259</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a:t>
            </a:r>
          </a:p>
        </p:txBody>
      </p:sp>
      <p:sp>
        <p:nvSpPr>
          <p:cNvPr id="18" name="Slide Number Placeholder 4">
            <a:extLst>
              <a:ext uri="{FF2B5EF4-FFF2-40B4-BE49-F238E27FC236}">
                <a16:creationId xmlns:a16="http://schemas.microsoft.com/office/drawing/2014/main" id="{60217E46-F686-4BF8-9EC5-67CF8FCA92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339378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1A6C82-A0B5-40CB-ABD5-02C5A0277F65}"/>
              </a:ext>
            </a:extLst>
          </p:cNvPr>
          <p:cNvSpPr>
            <a:spLocks noGrp="1"/>
          </p:cNvSpPr>
          <p:nvPr>
            <p:ph type="title"/>
          </p:nvPr>
        </p:nvSpPr>
        <p:spPr>
          <a:xfrm>
            <a:off x="484464" y="200612"/>
            <a:ext cx="11402736" cy="586800"/>
          </a:xfrm>
        </p:spPr>
        <p:txBody>
          <a:bodyPr vert="horz" anchor="t">
            <a:noAutofit/>
          </a:bodyPr>
          <a:lstStyle/>
          <a:p>
            <a:pPr>
              <a:lnSpc>
                <a:spcPct val="100000"/>
              </a:lnSpc>
            </a:pPr>
            <a:r>
              <a:rPr lang="en-GB" sz="1800" b="1"/>
              <a:t>Around 1 in 6 (16%) households </a:t>
            </a:r>
            <a:r>
              <a:rPr lang="en-GB" sz="1800" b="1">
                <a:solidFill>
                  <a:srgbClr val="009690"/>
                </a:solidFill>
              </a:rPr>
              <a:t>use digital services</a:t>
            </a:r>
            <a:r>
              <a:rPr lang="en-GB" sz="1800" b="1">
                <a:solidFill>
                  <a:schemeClr val="tx1">
                    <a:lumMod val="65000"/>
                    <a:lumOff val="35000"/>
                  </a:schemeClr>
                </a:solidFill>
              </a:rPr>
              <a:t>, but want to use them more. Just 1% of people who do not use digital services online want to be able to do so, in line with previous waves.</a:t>
            </a:r>
          </a:p>
        </p:txBody>
      </p:sp>
      <p:sp>
        <p:nvSpPr>
          <p:cNvPr id="16" name="Text Placeholder 4">
            <a:extLst>
              <a:ext uri="{FF2B5EF4-FFF2-40B4-BE49-F238E27FC236}">
                <a16:creationId xmlns:a16="http://schemas.microsoft.com/office/drawing/2014/main" id="{82DE907B-92BD-4F17-A0C5-2AD21A3F6A5D}"/>
              </a:ext>
            </a:extLst>
          </p:cNvPr>
          <p:cNvSpPr txBox="1">
            <a:spLocks/>
          </p:cNvSpPr>
          <p:nvPr/>
        </p:nvSpPr>
        <p:spPr>
          <a:xfrm>
            <a:off x="2596298" y="1209723"/>
            <a:ext cx="6235926"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kumimoji="0" lang="en-GB" sz="1600" b="1" i="0" u="none" strike="noStrike" kern="1200" cap="none" spc="0" normalizeH="0" baseline="0" noProof="0">
                <a:ln>
                  <a:noFill/>
                </a:ln>
                <a:solidFill>
                  <a:srgbClr val="5C5B5A"/>
                </a:solidFill>
                <a:effectLst/>
                <a:uLnTx/>
                <a:uFillTx/>
                <a:latin typeface="Arial"/>
                <a:ea typeface="+mn-ea"/>
                <a:cs typeface="+mn-cs"/>
              </a:rPr>
              <a:t>Current and intended future use of digital services online</a:t>
            </a:r>
            <a:r>
              <a:rPr lang="en-GB">
                <a:solidFill>
                  <a:srgbClr val="5C5B5A"/>
                </a:solidFill>
                <a:latin typeface="Arial"/>
              </a:rPr>
              <a:t>  </a:t>
            </a:r>
            <a:r>
              <a:rPr kumimoji="0" lang="en-GB" sz="1600" b="1" i="0" u="none" strike="noStrike" kern="1200" cap="none" spc="0" normalizeH="0" baseline="0" noProof="0">
                <a:ln>
                  <a:noFill/>
                </a:ln>
                <a:solidFill>
                  <a:srgbClr val="5C5B5A"/>
                </a:solidFill>
                <a:effectLst/>
                <a:uLnTx/>
                <a:uFillTx/>
                <a:latin typeface="Arial"/>
                <a:ea typeface="+mn-ea"/>
                <a:cs typeface="+mn-cs"/>
              </a:rPr>
              <a:t> </a:t>
            </a:r>
            <a:r>
              <a:rPr lang="en-GB">
                <a:solidFill>
                  <a:srgbClr val="5C5B5A"/>
                </a:solidFill>
                <a:latin typeface="Arial"/>
              </a:rPr>
              <a:t>(September – February 2024)</a:t>
            </a:r>
            <a:endParaRPr kumimoji="0" lang="en-GB" sz="16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 name="Chart 1" descr="Stacked column chart showing current and future use of digital services online. 9% use digital services online and want to use them less. 6% of others in their household use digital services online and want to use them less. 12% use digital services online and want to use them more. 16% of others in their household use digital services online and want to use them more.">
            <a:extLst>
              <a:ext uri="{FF2B5EF4-FFF2-40B4-BE49-F238E27FC236}">
                <a16:creationId xmlns:a16="http://schemas.microsoft.com/office/drawing/2014/main" id="{238D1F6D-AB83-B553-0F60-96726C7ECEB6}"/>
              </a:ext>
            </a:extLst>
          </p:cNvPr>
          <p:cNvGraphicFramePr/>
          <p:nvPr>
            <p:extLst>
              <p:ext uri="{D42A27DB-BD31-4B8C-83A1-F6EECF244321}">
                <p14:modId xmlns:p14="http://schemas.microsoft.com/office/powerpoint/2010/main" val="1753215389"/>
              </p:ext>
            </p:extLst>
          </p:nvPr>
        </p:nvGraphicFramePr>
        <p:xfrm>
          <a:off x="484463" y="1726790"/>
          <a:ext cx="10736911" cy="4574853"/>
        </p:xfrm>
        <a:graphic>
          <a:graphicData uri="http://schemas.openxmlformats.org/drawingml/2006/chart">
            <c:chart xmlns:c="http://schemas.openxmlformats.org/drawingml/2006/chart" xmlns:r="http://schemas.openxmlformats.org/officeDocument/2006/relationships" r:id="rId4"/>
          </a:graphicData>
        </a:graphic>
      </p:graphicFrame>
      <p:sp>
        <p:nvSpPr>
          <p:cNvPr id="34" name="Footer Placeholder 4">
            <a:extLst>
              <a:ext uri="{FF2B5EF4-FFF2-40B4-BE49-F238E27FC236}">
                <a16:creationId xmlns:a16="http://schemas.microsoft.com/office/drawing/2014/main" id="{0DE26B62-D587-4C1E-82CA-93CF015343D7}"/>
              </a:ext>
            </a:extLst>
          </p:cNvPr>
          <p:cNvSpPr txBox="1">
            <a:spLocks/>
          </p:cNvSpPr>
          <p:nvPr/>
        </p:nvSpPr>
        <p:spPr>
          <a:xfrm>
            <a:off x="396875" y="6317878"/>
            <a:ext cx="11120870"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DI8. How would you describe your current and future intended use of digital services online?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757</a:t>
            </a:r>
            <a:r>
              <a:rPr lang="en-GB" sz="1000">
                <a:solidFill>
                  <a:srgbClr val="FFFFFF">
                    <a:lumMod val="50000"/>
                  </a:srgbClr>
                </a:solidFill>
                <a:latin typeface="Arial"/>
                <a:cs typeface="Arial" panose="020B0604020202020204" pitchFamily="34" charset="0"/>
              </a:rPr>
              <a:t>, </a:t>
            </a:r>
            <a:r>
              <a:rPr lang="en-GB" sz="1000">
                <a:solidFill>
                  <a:srgbClr val="FFFFFF">
                    <a:lumMod val="50000"/>
                  </a:srgbClr>
                </a:solidFill>
                <a:latin typeface="Arial" panose="020B0604020202020204" pitchFamily="34" charset="0"/>
                <a:cs typeface="Arial" panose="020B0604020202020204" pitchFamily="34" charset="0"/>
              </a:rPr>
              <a:t>Survey 9, 249, Survey 10, 250, Survey 11, 259</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p>
        </p:txBody>
      </p:sp>
      <p:sp>
        <p:nvSpPr>
          <p:cNvPr id="10" name="Slide Number Placeholder 4">
            <a:extLst>
              <a:ext uri="{FF2B5EF4-FFF2-40B4-BE49-F238E27FC236}">
                <a16:creationId xmlns:a16="http://schemas.microsoft.com/office/drawing/2014/main" id="{6383AEA8-03C5-4D8B-9AE1-1D2415B96538}"/>
              </a:ext>
            </a:extLst>
          </p:cNvPr>
          <p:cNvSpPr txBox="1">
            <a:spLocks/>
          </p:cNvSpPr>
          <p:nvPr/>
        </p:nvSpPr>
        <p:spPr>
          <a:xfrm>
            <a:off x="11553946" y="6320788"/>
            <a:ext cx="638053"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1993260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0977" y="1782392"/>
            <a:ext cx="5495023" cy="1116000"/>
          </a:xfrm>
        </p:spPr>
        <p:txBody>
          <a:bodyPr anchor="t">
            <a:normAutofit fontScale="90000"/>
          </a:bodyPr>
          <a:lstStyle/>
          <a:p>
            <a:r>
              <a:rPr lang="en-GB" sz="4900" b="1">
                <a:latin typeface="Arial" panose="020B0604020202020204" pitchFamily="34" charset="0"/>
                <a:cs typeface="Arial" panose="020B0604020202020204" pitchFamily="34" charset="0"/>
              </a:rPr>
              <a:t>Local Authority summaries</a:t>
            </a:r>
            <a:br>
              <a:rPr lang="en-GB" b="1">
                <a:latin typeface="Arial" panose="020B0604020202020204" pitchFamily="34" charset="0"/>
                <a:cs typeface="Arial" panose="020B0604020202020204" pitchFamily="34" charset="0"/>
              </a:rPr>
            </a:br>
            <a:endParaRPr lang="en-GB" sz="2200">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6531FC1B-8AA0-7012-ED7D-10C23B64D53A}"/>
              </a:ext>
            </a:extLst>
          </p:cNvPr>
          <p:cNvGraphicFramePr>
            <a:graphicFrameLocks noGrp="1"/>
          </p:cNvGraphicFramePr>
          <p:nvPr>
            <p:extLst>
              <p:ext uri="{D42A27DB-BD31-4B8C-83A1-F6EECF244321}">
                <p14:modId xmlns:p14="http://schemas.microsoft.com/office/powerpoint/2010/main" val="3087674429"/>
              </p:ext>
            </p:extLst>
          </p:nvPr>
        </p:nvGraphicFramePr>
        <p:xfrm>
          <a:off x="600977" y="3718800"/>
          <a:ext cx="4922633" cy="143472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Bolton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panose="020B0604020202020204" pitchFamily="34" charset="0"/>
                          <a:cs typeface="Arial" panose="020B0604020202020204" pitchFamily="34" charset="0"/>
                        </a:rPr>
                        <a:t>96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panose="020B0604020202020204" pitchFamily="34" charset="0"/>
                          <a:cs typeface="Arial" panose="020B0604020202020204" pitchFamily="34" charset="0"/>
                        </a:rPr>
                        <a:t>Bury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97</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panose="020B0604020202020204" pitchFamily="34" charset="0"/>
                          <a:cs typeface="Arial" panose="020B0604020202020204" pitchFamily="34" charset="0"/>
                        </a:rPr>
                        <a:t>Manchester</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98</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10873">
                <a:tc>
                  <a:txBody>
                    <a:bodyPr/>
                    <a:lstStyle/>
                    <a:p>
                      <a:r>
                        <a:rPr lang="en-GB" sz="1400" b="1">
                          <a:solidFill>
                            <a:schemeClr val="bg1"/>
                          </a:solidFill>
                          <a:latin typeface="Arial" panose="020B0604020202020204" pitchFamily="34" charset="0"/>
                          <a:cs typeface="Arial" panose="020B0604020202020204" pitchFamily="34" charset="0"/>
                        </a:rPr>
                        <a:t>Oldham</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panose="020B0604020202020204" pitchFamily="34" charset="0"/>
                          <a:cs typeface="Arial" panose="020B0604020202020204" pitchFamily="34" charset="0"/>
                        </a:rPr>
                        <a:t>99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r h="210873">
                <a:tc>
                  <a:txBody>
                    <a:bodyPr/>
                    <a:lstStyle/>
                    <a:p>
                      <a:r>
                        <a:rPr lang="en-GB" sz="1400" b="1">
                          <a:solidFill>
                            <a:schemeClr val="bg1"/>
                          </a:solidFill>
                          <a:latin typeface="Arial" panose="020B0604020202020204" pitchFamily="34" charset="0"/>
                          <a:cs typeface="Arial" panose="020B0604020202020204" pitchFamily="34" charset="0"/>
                        </a:rPr>
                        <a:t>Rochdale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page 100</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6990968"/>
                  </a:ext>
                </a:extLst>
              </a:tr>
            </a:tbl>
          </a:graphicData>
        </a:graphic>
      </p:graphicFrame>
      <p:graphicFrame>
        <p:nvGraphicFramePr>
          <p:cNvPr id="5" name="Table 5">
            <a:extLst>
              <a:ext uri="{FF2B5EF4-FFF2-40B4-BE49-F238E27FC236}">
                <a16:creationId xmlns:a16="http://schemas.microsoft.com/office/drawing/2014/main" id="{7F5AC790-AF27-64CC-C2CE-4C5217C676D4}"/>
              </a:ext>
            </a:extLst>
          </p:cNvPr>
          <p:cNvGraphicFramePr>
            <a:graphicFrameLocks noGrp="1"/>
          </p:cNvGraphicFramePr>
          <p:nvPr>
            <p:extLst>
              <p:ext uri="{D42A27DB-BD31-4B8C-83A1-F6EECF244321}">
                <p14:modId xmlns:p14="http://schemas.microsoft.com/office/powerpoint/2010/main" val="1551218272"/>
              </p:ext>
            </p:extLst>
          </p:nvPr>
        </p:nvGraphicFramePr>
        <p:xfrm>
          <a:off x="6020970" y="3718800"/>
          <a:ext cx="4922633" cy="143472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Salford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panose="020B0604020202020204" pitchFamily="34" charset="0"/>
                          <a:cs typeface="Arial" panose="020B0604020202020204" pitchFamily="34" charset="0"/>
                        </a:rPr>
                        <a:t>101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panose="020B0604020202020204" pitchFamily="34" charset="0"/>
                          <a:cs typeface="Arial" panose="020B0604020202020204" pitchFamily="34" charset="0"/>
                        </a:rPr>
                        <a:t>Stockport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page 102</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panose="020B0604020202020204" pitchFamily="34" charset="0"/>
                          <a:cs typeface="Arial" panose="020B0604020202020204" pitchFamily="34" charset="0"/>
                        </a:rPr>
                        <a:t>Tameside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page 103</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10873">
                <a:tc>
                  <a:txBody>
                    <a:bodyPr/>
                    <a:lstStyle/>
                    <a:p>
                      <a:r>
                        <a:rPr lang="en-GB" sz="1400" b="1">
                          <a:solidFill>
                            <a:schemeClr val="bg1"/>
                          </a:solidFill>
                          <a:latin typeface="Arial" panose="020B0604020202020204" pitchFamily="34" charset="0"/>
                          <a:cs typeface="Arial" panose="020B0604020202020204" pitchFamily="34" charset="0"/>
                        </a:rPr>
                        <a:t>Trafford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page 104</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r h="210873">
                <a:tc>
                  <a:txBody>
                    <a:bodyPr/>
                    <a:lstStyle/>
                    <a:p>
                      <a:r>
                        <a:rPr lang="en-GB" sz="1400" b="1">
                          <a:solidFill>
                            <a:schemeClr val="bg1"/>
                          </a:solidFill>
                          <a:latin typeface="Arial" panose="020B0604020202020204" pitchFamily="34" charset="0"/>
                          <a:cs typeface="Arial" panose="020B0604020202020204" pitchFamily="34" charset="0"/>
                        </a:rPr>
                        <a:t>Wigan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page 105</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6990968"/>
                  </a:ext>
                </a:extLst>
              </a:tr>
            </a:tbl>
          </a:graphicData>
        </a:graphic>
      </p:graphicFrame>
    </p:spTree>
    <p:extLst>
      <p:ext uri="{BB962C8B-B14F-4D97-AF65-F5344CB8AC3E}">
        <p14:creationId xmlns:p14="http://schemas.microsoft.com/office/powerpoint/2010/main" val="18601850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42117" y="179387"/>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Bolton</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766187"/>
            <a:ext cx="11017826" cy="4350999"/>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61% of Bolton respondents have had their cost of living increase over the last month, compared to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31% of Bolton respondents have had to borrow more money or use more credit in the last month, in line with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52% of Bolton respondents say that it is difficult to afford their energy costs, compared to the GM average (48%), and 44%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43% of Bolton respondents think that they will be able to save money in the next 12 months, compared to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26% of Bolton respondents say that they or someone in their household has lost weight in the last 12 months because there wasn’t enough money for food, significantly higher than the GM average (19%)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19% of respondents in Bolton feel that they are likely to lose their job in the next 12 months, compared to the GM average (17%)*</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Wellbeing: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13% of Bolton respondents are dissatisfied with their life, compared to the GM average (14%), 40% of Bolton respondents say that they felt highly anxious, the same as the GM average (40%). 13% of Bolton respondents do not feel that things in their life are worthwhile, the same as the GM average (13%) and 15% of Bolton respondents report feeling ‘not at all happy’, compared to the GM average (16%)</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 of respondents do not agree that they are able to look after their own health, the same as the GM average (4%) while 11% do not agree that they know enough about their own health, significantly higher than the GM average (7%). 72% agree they can get the right help if they need it, in line with the GM average (73%) and 91% say that they are involved in decisions about their own health – in line with the GM average (90%)</a:t>
            </a: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Digital Inclusion:</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30% of respondents in Bolton have, or live with someone who has experienced some form of digital inclusion, compared to the GM average (33%)</a:t>
            </a: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12% of Bolton respondents are not confident in using digital services online or live with someone who is not confident,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CBA358FD-361E-4F0B-B2D3-BDE5C5A25D67}"/>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C55C0AE2-0AE1-D5A2-F97F-8C40CE3C9695}"/>
              </a:ext>
            </a:extLst>
          </p:cNvPr>
          <p:cNvSpPr txBox="1"/>
          <p:nvPr/>
        </p:nvSpPr>
        <p:spPr>
          <a:xfrm>
            <a:off x="536121" y="6428510"/>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17858179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11142" y="188480"/>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Bury</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7087" y="775280"/>
            <a:ext cx="11017826" cy="6690101"/>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57% of Bury respondents have had their cost of living increase over the last month, in line with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29% of Bury respondents have had to borrow more money or use more credit in the last month, compared to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43% of Bury respondents say that it is difficult to afford their energy costs, compared to the GM average (48%), and 40%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45% of Bury respondents think that they will be able to save money in the next 12 months, the same as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15% of Bury respondents say that they or someone in their household has lost weight in the last 12 months because there wasn’t enough money for food, compared to the GM average (19%)</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13% of respondents in Bury feel that they are likely to lose their job in the net 12 months, compared to the GM average (17%)*</a:t>
            </a:r>
          </a:p>
          <a:p>
            <a:pPr marL="0" indent="0" algn="just">
              <a:lnSpc>
                <a:spcPct val="100000"/>
              </a:lnSpc>
              <a:spcBef>
                <a:spcPts val="0"/>
              </a:spcBef>
              <a:spcAft>
                <a:spcPts val="200"/>
              </a:spcAft>
              <a:buNone/>
            </a:pPr>
            <a:endParaRPr lang="en-GB" sz="1100"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Wellbeing:</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13% of Bury respondents are dissatisfied with their life nowadays, in line with the GM average (14%). 37% of Bury respondents say that they felt anxious, compared to the GM average (40%). 11% of Bury respondents do not feel that things in their life are worthwhile, compared to the GM average (13%). 13% of Bury respondents report feeling ‘not at all happy’, compared to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3% of Bury respondents do not agree that they can look after their own health, compared to the GM average (4%), while 8% do not think that they know enough about their own health – in line with the GM average (7%). 73% of Bury respondents think they can get the right help if they need it, the same as the GM average (73%) and 93% say that they are involved in decisions about their own health, compared to the GM average (90%)</a:t>
            </a: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Digital Inclusion:</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Around 1 in 5 (22%) of Bury respondents have, or live with someone who has experienced some form of digital exclusion, compared to the GM average (33%)</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7% of respondents in Bury are not confident, or live with someone who is not confident in using digital services online, compared to the GM average (9%)</a:t>
            </a: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strike="sngStrike"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b="1"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b="1"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6951A96D-E69B-47FB-8BA0-9F7EA5D27ED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19B622B3-5E87-071E-E3B5-680F23DAC1BB}"/>
              </a:ext>
            </a:extLst>
          </p:cNvPr>
          <p:cNvSpPr txBox="1"/>
          <p:nvPr/>
        </p:nvSpPr>
        <p:spPr>
          <a:xfrm>
            <a:off x="511142"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38759036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00433" y="222491"/>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Manchester</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7087" y="809291"/>
            <a:ext cx="11017826" cy="5130700"/>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58% of Manchester respondents have had their cost of living increase over the last month, compared to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35% of Manchester respondents have had to borrow more money or use more credit in the last month, in line with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49% of Manchester respondents say that it is difficult to afford their energy costs, compared to the GM average (48%), and 45%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48% of Manchester respondents think that they will be able to save money in the next 12 months, compared to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25% of Manchester respondents say that they or someone in their household has lost weigh in the last 12 months t because there wasn’t enough money for , significantly higher than the GM average (19%)</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19% of Manchester respondents feel it is likely that they will lose their job in the next 12 months, compared to the GM average (17%)</a:t>
            </a: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14% of Manchester respondents are dissatisfied with their life nowadays, the same as the GM average (14%). 2 in 5 (41%) say that they felt anxious, compared to the GM average (40%). 12% of Manchester respondents do not feel that things in their life are worthwhile, compared to the GM average (14%). 16% of Manchester respondents report feeling ‘not at all happy’, the same as the GM average (16%)</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 of respondents in Manchester do not think that they can look after their own health, the same as the GM average (4%), while 4% of Manchester respondents say that they do not know enough about their own health, significantly lower than the GM average (7%). 73% of Manchester respondents think that they can get the right help if they need it, the same as the GM average (73%), with 88% of respondents saying that they are involved in decisions about themselves, compared to the GM average (90%)</a:t>
            </a: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Digital inclusion:</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29% of households in Manchester have, or live with someone who has experienced some form of digital exclusion, compared to the GM average (33%)</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11% of respondents in Manchester are not confident in using digital services online, or live with someone who is not confident compared to the GM average (16%)</a:t>
            </a: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BFFF8AB4-989A-4103-B534-13816C746F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57B1C148-8228-B2A6-5184-5D9FFE1464F4}"/>
              </a:ext>
            </a:extLst>
          </p:cNvPr>
          <p:cNvSpPr txBox="1"/>
          <p:nvPr/>
        </p:nvSpPr>
        <p:spPr>
          <a:xfrm>
            <a:off x="511142"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36193602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57702" y="217901"/>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Oldham</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804701"/>
            <a:ext cx="11017826" cy="5325625"/>
          </a:xfrm>
        </p:spPr>
        <p:txBody>
          <a:bodyPr vert="horz" wrap="square" lIns="0" tIns="0" rIns="0" bIns="46800" rtlCol="0" anchor="t">
            <a:spAutoFit/>
          </a:bodyPr>
          <a:lstStyle/>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Cost of Living: </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65% of Oldham respondents have had their cost of living increase over the last month, significantly higher than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37% of Oldham respondents have had to borrow more money or use more credit in the last month, again significantly higher than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55% of Oldham respondents say that it is difficult to afford their energy costs, significantly higher than the GM average (48%), and 43%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40% of Oldham respondents think that they will be able to save money in the next 12 months, compared to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21% of Oldham respondents say that they or someone in their household has lost weight in the last 12 months because there wasn’t enough money for food, compared to the GM average (19%)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16% of Oldham respondents feel it is likely that they will lose their job in the next 12 months, compared to the GM average (17%)*</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Wellbeing:</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14% of Oldham respondents are dissatisfied with their life nowadays, the same as the GM average (14%). 39% say that they felt highly anxious, compared to the GM average (40%). 13% of Oldham respondents do not feel that things in their life are worthwhile, the same as the GM average (13%). 17% of Oldham respondents report feeling ‘not at all happy’, compared to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3% of Oldham respondents say that they cannot look after their own health, compared to the GM average (4%), while 6% of Oldham respondents say that they do not know enough about their own health, compared to the GM average (6%). 73% of Oldham respondents say they can get the right help if they need it, the same as the GM average (73%), with 91% of Oldham respondents saying that they are involved in decisions about themselves, compared to the GM average (90%)</a:t>
            </a:r>
          </a:p>
          <a:p>
            <a:pPr algn="just">
              <a:lnSpc>
                <a:spcPct val="100000"/>
              </a:lnSpc>
              <a:spcBef>
                <a:spcPts val="0"/>
              </a:spcBef>
              <a:spcAft>
                <a:spcPts val="200"/>
              </a:spcAft>
            </a:pPr>
            <a:endParaRPr lang="en-GB" sz="1100" b="1" dirty="0">
              <a:solidFill>
                <a:srgbClr val="009690"/>
              </a:solidFill>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Digital inclusion: </a:t>
            </a:r>
            <a:endParaRPr lang="en-GB" sz="1100"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40% of Oldham respondents have, or live with someone who has experienced some form of digital inclusion in their household, compared to the GM average (33%)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21% of respondents in Oldham are not confident, or have somebody in their household who is not confident in using digital services online,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019FDC09-4923-45EE-96EB-41F82D8380E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E4D4C1A5-C761-0B4C-8EA9-1B43D7E4BFAD}"/>
              </a:ext>
            </a:extLst>
          </p:cNvPr>
          <p:cNvSpPr txBox="1"/>
          <p:nvPr/>
        </p:nvSpPr>
        <p:spPr>
          <a:xfrm>
            <a:off x="511142"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33592474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67446" y="264692"/>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Rochdale</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7087" y="851492"/>
            <a:ext cx="11017826" cy="5402569"/>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63% of Rochdale respondents have had their cost of living increase over the last month, compared to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37% of Rochdale respondents have had to borrow more money or use more credit in the last month, significantly higher than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50% of Rochdale respondents say that it is difficult to afford their energy costs, compared to the GM average (48%), and 40%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43% of Rochdale respondents think that they will be able to save money in the next 12 months, compared to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25% of Rochdale respondents say that they or someone in their household lost weight in the last 12 months because there wasn’t enough money for food, significantly higher than the GM average (19%)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22% of Rochdale respondents feel they are likely to lose their job in the next 12 months, compared to the GM average 17%</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Wellbeing:</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11% of Rochdale respondents are dissatisfied with their life nowadays, compared to the GM average (14%). 42% of Rochdale respondents say that they felt highly anxious, compared to the GM average (40%). 13% of Rochdale respondents do not feel that things in their life are worthwhile, the same as the GM average (13%). 13% of Rochdale respondents report feeling ‘not at all happy’, compared to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 of Rochdale respondents say that they cannot look after their own health, the same as the GM average (4%), while 6% say that they do not know enough about their own health, com[pared to the GM average (7%). 75% of Rochdale respondents say that they can get the right help if they need it, compared to the GM average of 73%, and 89% of Rochdale respondents say that they are involved in decisions about themselves, compared to the GM average (91%)</a:t>
            </a:r>
          </a:p>
          <a:p>
            <a:pPr algn="just">
              <a:lnSpc>
                <a:spcPct val="100000"/>
              </a:lnSpc>
              <a:spcBef>
                <a:spcPts val="0"/>
              </a:spcBef>
              <a:spcAft>
                <a:spcPts val="200"/>
              </a:spcAft>
            </a:pPr>
            <a:endParaRPr lang="en-GB" sz="1100" b="1" dirty="0">
              <a:solidFill>
                <a:srgbClr val="009690"/>
              </a:solidFill>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Digital inclusion:</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44% of respondents in Rochdale have, or live with someone who has experienced some form of digital exclusion, compared to the GM average (33%)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18% of Rochdale respondents say that they, or someone else in their household, are not confident in using digital services online,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3F937CF1-6327-4FCF-9A39-F3E77667138A}"/>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52661E7C-A9FD-C880-8ECB-A24E7C546BEF}"/>
              </a:ext>
            </a:extLst>
          </p:cNvPr>
          <p:cNvSpPr txBox="1"/>
          <p:nvPr/>
        </p:nvSpPr>
        <p:spPr>
          <a:xfrm>
            <a:off x="511142"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6328698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73289" y="292320"/>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Salford</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36121" y="879120"/>
            <a:ext cx="11017826" cy="4545924"/>
          </a:xfrm>
        </p:spPr>
        <p:txBody>
          <a:bodyPr vert="horz" wrap="square" lIns="0" tIns="0" rIns="0" bIns="46800" rtlCol="0" anchor="t">
            <a:spAutoFit/>
          </a:bodyPr>
          <a:lstStyle/>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Cost of Living:</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62% of Salford respondents have had their cost of living increase over the last month, compared to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34% of Salford respondents have had to borrow more money or use more credit in the last month, compared to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48% of Salford respondents say that it is difficult to afford their energy costs, the same as the GM average (48%), and 42%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46% of Salford respondents think that they will be able to save money in the next 12 months, compared to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16% of Salford respondents say that they or someone in their household lost weight in the last 12 months, because there was not enough money for food, compared to the GM average (19%)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19% of Salford respondents feel it is likely that they will lose their job in the next 12 months, compared to the GM average (17%)</a:t>
            </a:r>
          </a:p>
          <a:p>
            <a:pPr algn="just">
              <a:lnSpc>
                <a:spcPct val="100000"/>
              </a:lnSpc>
              <a:spcBef>
                <a:spcPts val="0"/>
              </a:spcBef>
              <a:spcAft>
                <a:spcPts val="200"/>
              </a:spcAft>
            </a:pPr>
            <a:endParaRPr lang="en-GB" sz="1100" b="1" dirty="0">
              <a:solidFill>
                <a:srgbClr val="009690"/>
              </a:solidFill>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20% of respondents are dissatisfied with their life, significantly higher than the GM average (14%). 41% of Salford respondents say that they felt highly anxious, compared to the GM average (40%). 18% of Salford respondents do not feel that things in their life are worthwhile, significantly higher than the GM average (13%) and 23% of Salford respondents report feeling ‘not at all happy’, significantly higher than the GM average (16%).</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4% of Salford respondents say that they cannot look after their own health, the same as the GM average (4%), whilst 7% of Salford respondents say that they do not know enough about their own health, the same as the GM average (7%). 72% of Salford respondents agree they can get the right help if they need it, in line with the GM average (72%), and 90% of Salford respondents say that they are involved in decisions about themselves, the same as the GM average (91%)</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Digital inclusion:</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33% of respondents in Salford have, or live with someone who has experienced some form of digital exclusion, the same as the GM average (33%)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21% of respondents in Salford are not confident, or live with someone who is not confident in using digital services online,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F172D933-C283-4B81-A339-0B541A36F50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947EEBA6-FE3B-9421-0E5B-6B59A479A299}"/>
              </a:ext>
            </a:extLst>
          </p:cNvPr>
          <p:cNvSpPr txBox="1"/>
          <p:nvPr/>
        </p:nvSpPr>
        <p:spPr>
          <a:xfrm>
            <a:off x="511142"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37715056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395269" y="308188"/>
            <a:ext cx="10515600" cy="586800"/>
          </a:xfrm>
        </p:spPr>
        <p:txBody>
          <a:bodyPr vert="horz" lIns="91440" tIns="45720" rIns="91440" bIns="45720" rtlCol="0" anchor="ctr">
            <a:noAutofit/>
          </a:bodyPr>
          <a:lstStyle/>
          <a:p>
            <a:r>
              <a:rPr lang="en-GB" sz="1800" b="1">
                <a:latin typeface="Arial" panose="020B0604020202020204" pitchFamily="34" charset="0"/>
                <a:cs typeface="Arial" panose="020B0604020202020204" pitchFamily="34" charset="0"/>
              </a:rPr>
              <a:t>Stockport</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465695" y="800984"/>
            <a:ext cx="11017826" cy="4935775"/>
          </a:xfrm>
        </p:spPr>
        <p:txBody>
          <a:bodyPr vert="horz" wrap="square" lIns="0" tIns="0" rIns="0" bIns="46800" rtlCol="0" anchor="t">
            <a:spAutoFit/>
          </a:bodyPr>
          <a:lstStyle/>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Cost of Living: </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56% of Stockport respondents have had their cost of living increase over the last month, compared to the GM average (59%)</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27% of Stockport respondents have had to borrow more money or use more credit in the last month, significantly lower than the GM average (32%)</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42% of Stockport respondents say that it is difficult to afford their energy costs, significantly lower than the GM average (48%), and 436 say that it is difficult to afford their rent or mortgage, compared to the GM average (41%)</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48% of Stockport respondents think that they will be able to save money in the next 12 months, compared to the GM average (45%)</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13% of Stockport respondents say that they or someone else in their household has lost weight in the last 12 months because there was not enough money for food, significantly lower than the GM average (19%)</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11% of Stockport respondents feel it is likely that they will lose their job in the next 12 months, significantly lower than the GM average (17%)*</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1100" b="1" dirty="0">
                <a:solidFill>
                  <a:srgbClr val="009690"/>
                </a:solidFill>
                <a:latin typeface="Arial" panose="020B0604020202020204" pitchFamily="34" charset="0"/>
                <a:cs typeface="Arial" panose="020B0604020202020204" pitchFamily="34" charset="0"/>
              </a:rPr>
              <a:t>Wellbeing: </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12% of Stockport respondents are dissatisfied with their life nowadays, compared to the GM average (14%). 36% of Stockport respondents say that they felt anxious, compared to the GM average (40%). 11% of Stockport respondents do not feel that things in their life are worthwhile, versus the GM average (13%). 14% of Stockport respondents report feeling ‘not at all happy’, compared to the GM average (16%)</a:t>
            </a:r>
          </a:p>
          <a:p>
            <a:pPr algn="just">
              <a:lnSpc>
                <a:spcPct val="100000"/>
              </a:lnSpc>
              <a:spcBef>
                <a:spcPts val="0"/>
              </a:spcBef>
              <a:spcAft>
                <a:spcPts val="200"/>
              </a:spcAft>
            </a:pPr>
            <a:r>
              <a:rPr lang="en-GB" sz="1100" dirty="0">
                <a:latin typeface="Arial" panose="020B0604020202020204" pitchFamily="34" charset="0"/>
                <a:cs typeface="Arial" panose="020B0604020202020204" pitchFamily="34" charset="0"/>
              </a:rPr>
              <a:t>3% of respondents in Stockport say that they cannot look after their own health, in line with the GM average (4%), with 8% of respondents saying that they do not know about their health, compared to the GM average (7%). 71% of respondents in Stockport say that they can get the right help if they need it, compared to the GM average (73%), whilst 92% say that they are involved in decisions about themselves, compared to the GM average of 90%</a:t>
            </a:r>
          </a:p>
          <a:p>
            <a:pPr marL="0" indent="0" algn="just">
              <a:lnSpc>
                <a:spcPct val="100000"/>
              </a:lnSpc>
              <a:spcBef>
                <a:spcPts val="0"/>
              </a:spcBef>
              <a:spcAft>
                <a:spcPts val="200"/>
              </a:spcAft>
              <a:buNone/>
            </a:pPr>
            <a:endParaRPr lang="en-GB" sz="1100" b="1"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r>
              <a:rPr lang="en-GB" sz="1100" b="1" dirty="0">
                <a:solidFill>
                  <a:srgbClr val="009690"/>
                </a:solidFill>
                <a:latin typeface="Arial" panose="020B0604020202020204" pitchFamily="34" charset="0"/>
                <a:cs typeface="Arial" panose="020B0604020202020204" pitchFamily="34" charset="0"/>
              </a:rPr>
              <a:t>Digital inclusion:</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23% of respondents in Stockport have, or live with someone who has experienced some form of digital exclusion, compared to the GM average (33%)</a:t>
            </a:r>
          </a:p>
          <a:p>
            <a:pPr marL="0" indent="0" algn="just">
              <a:lnSpc>
                <a:spcPct val="100000"/>
              </a:lnSpc>
              <a:spcBef>
                <a:spcPts val="0"/>
              </a:spcBef>
              <a:spcAft>
                <a:spcPts val="200"/>
              </a:spcAft>
              <a:buNone/>
            </a:pPr>
            <a:r>
              <a:rPr lang="en-GB" sz="1100" dirty="0">
                <a:latin typeface="Arial" panose="020B0604020202020204" pitchFamily="34" charset="0"/>
                <a:cs typeface="Arial" panose="020B0604020202020204" pitchFamily="34" charset="0"/>
              </a:rPr>
              <a:t>11% of Stockport respondents are not confident, or have someone in their household who is not confident in using digital services online, compared to the GM average (16%)</a:t>
            </a: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a:p>
            <a:pPr marL="0" indent="0" algn="just">
              <a:lnSpc>
                <a:spcPct val="100000"/>
              </a:lnSpc>
              <a:spcBef>
                <a:spcPts val="0"/>
              </a:spcBef>
              <a:spcAft>
                <a:spcPts val="200"/>
              </a:spcAft>
              <a:buNone/>
            </a:pPr>
            <a:endParaRPr lang="en-GB" sz="1100" dirty="0">
              <a:latin typeface="Arial" panose="020B0604020202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72846CD9-65C1-42C2-A742-03FC2C628E5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47A3AAFD-ACD1-B2D3-3A20-EEBCCF6FEC05}"/>
              </a:ext>
            </a:extLst>
          </p:cNvPr>
          <p:cNvSpPr txBox="1"/>
          <p:nvPr/>
        </p:nvSpPr>
        <p:spPr>
          <a:xfrm>
            <a:off x="511142" y="6427113"/>
            <a:ext cx="10788073"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*Using merged data from S5+8+11</a:t>
            </a:r>
          </a:p>
        </p:txBody>
      </p:sp>
    </p:spTree>
    <p:extLst>
      <p:ext uri="{BB962C8B-B14F-4D97-AF65-F5344CB8AC3E}">
        <p14:creationId xmlns:p14="http://schemas.microsoft.com/office/powerpoint/2010/main" val="18429587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COUNT" val="9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FE055041E8254B8A6D76B64478F329" ma:contentTypeVersion="18" ma:contentTypeDescription="Create a new document." ma:contentTypeScope="" ma:versionID="c89bb8c13c7172f55caaaaf32aeecb73">
  <xsd:schema xmlns:xsd="http://www.w3.org/2001/XMLSchema" xmlns:xs="http://www.w3.org/2001/XMLSchema" xmlns:p="http://schemas.microsoft.com/office/2006/metadata/properties" xmlns:ns2="5cd17271-0186-4a94-a8e5-2a85c0fb5d22" xmlns:ns3="bc82aed4-c161-4654-bb9f-d351edfac1aa" targetNamespace="http://schemas.microsoft.com/office/2006/metadata/properties" ma:root="true" ma:fieldsID="717aecb07612ae3805a019624646a07c" ns2:_="" ns3:_="">
    <xsd:import namespace="5cd17271-0186-4a94-a8e5-2a85c0fb5d22"/>
    <xsd:import namespace="bc82aed4-c161-4654-bb9f-d351edfac1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d17271-0186-4a94-a8e5-2a85c0fb5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efa96b-bd20-4642-aeb5-bb74a145ad0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82aed4-c161-4654-bb9f-d351edfac1a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7d71542-4c3e-4ec6-a2b3-d174b35c905c}" ma:internalName="TaxCatchAll" ma:showField="CatchAllData" ma:web="bc82aed4-c161-4654-bb9f-d351edfac1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83B584-1C39-4698-9541-386B06E75BC0}">
  <ds:schemaRefs>
    <ds:schemaRef ds:uri="5cd17271-0186-4a94-a8e5-2a85c0fb5d22"/>
    <ds:schemaRef ds:uri="bc82aed4-c161-4654-bb9f-d351edfac1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17929E-A268-46DE-A89C-46971A5397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2444 GMCA W10 V3</Template>
  <TotalTime>37</TotalTime>
  <Words>24436</Words>
  <Application>Microsoft Office PowerPoint</Application>
  <PresentationFormat>Widescreen</PresentationFormat>
  <Paragraphs>2252</Paragraphs>
  <Slides>107</Slides>
  <Notes>74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107</vt:i4>
      </vt:variant>
    </vt:vector>
  </HeadingPairs>
  <TitlesOfParts>
    <vt:vector size="115" baseType="lpstr">
      <vt:lpstr>Arial</vt:lpstr>
      <vt:lpstr>Calibri</vt:lpstr>
      <vt:lpstr>Calibri Light</vt:lpstr>
      <vt:lpstr>Courier New</vt:lpstr>
      <vt:lpstr>Segoe UI</vt:lpstr>
      <vt:lpstr>Office Theme</vt:lpstr>
      <vt:lpstr>1_Office Theme</vt:lpstr>
      <vt:lpstr>think-cell Slide</vt:lpstr>
      <vt:lpstr>Greater Manchester Residents’ Survey</vt:lpstr>
      <vt:lpstr>Report contents</vt:lpstr>
      <vt:lpstr>Introduction and methodology</vt:lpstr>
      <vt:lpstr>Background</vt:lpstr>
      <vt:lpstr>Methodology</vt:lpstr>
      <vt:lpstr>Report contents and guidance</vt:lpstr>
      <vt:lpstr>Health and wellbeing</vt:lpstr>
      <vt:lpstr>Health and wellbeing – context</vt:lpstr>
      <vt:lpstr>Health and wellbeing– key findings</vt:lpstr>
      <vt:lpstr>There has been a slight increase in the proportion of respondents with high life satisfaction and slight decrease in those with medium life satisfaction since November. Taking a broader view, most ratings over time remain generally stable</vt:lpstr>
      <vt:lpstr>While measures of anxiety have continued to remain stable over the last year, since November those reporting high levels have fallen and those reporting very low levels have risen slightly. Neither change is significant, but they show positive movement</vt:lpstr>
      <vt:lpstr>Those who are more likely to have low levels of life satisfaction and high levels of anxiety include those in financially vulnerable situations and those with long term health conditions</vt:lpstr>
      <vt:lpstr>2 in 3 respondents feel very highly or highly that the things they do in life are worthwhile. But disabled respondents and those aged 16-24 are less likely to feel that this is the case</vt:lpstr>
      <vt:lpstr>3 in 5 said they feel very high or high levels of happiness – in combination, this is a significant rise since November. Those less likely to feel happy include those with a disability and those who rent their home</vt:lpstr>
      <vt:lpstr>The majority of respondents continue to agree that they can manage their health. While those who strongly agree that they can get the right help if they need it has significantly increased since November, the share of those agreeing more generally has not changed </vt:lpstr>
      <vt:lpstr>Health confidence score</vt:lpstr>
      <vt:lpstr>Since November, all dimensions of the health confidence score have risen, though not significantly; this includes ‘shared decisions’ returning to a ‘high’ rating (80 or above), having fallen to ‘moderate’ in November.</vt:lpstr>
      <vt:lpstr>For disabled respondents, the overall health confidence score, and the scores for each factor contributing to it, are lower than for the population as a whole; there is a particular difference in feelings of being able to 'look after my health’ – as has been the case for several waves</vt:lpstr>
      <vt:lpstr>Since May 2023, all dimensions of the health confidence score have fluctuated for disabled respondents, though 'shared decisions' has always remained highest</vt:lpstr>
      <vt:lpstr>Healthy homes</vt:lpstr>
      <vt:lpstr>Healthy homes – experience / reporting of problems</vt:lpstr>
      <vt:lpstr>Healthy Homes – health and wellbeing / renting</vt:lpstr>
      <vt:lpstr>Three in five respondents are currently experiencing a problem in their home or have done in the last year. Damp / mould, broken boilers and poor home insulation are the most common issues.</vt:lpstr>
      <vt:lpstr>Renters, particularly those renting from local authorities and housing associations, are more likely than homeowners to have experienced problems with their home in the last year</vt:lpstr>
      <vt:lpstr>Across most issues, more than half of those experiencing problems have raised concerns. However, ‘my home not meeting accessibility needs’, ‘fear of losing my home’ and ‘poor / missing home insulation’ are more likely than not to go unmentioned</vt:lpstr>
      <vt:lpstr>Renters are more likely than homeowners to have raised concerns over issues experienced in their home in the last year – particularly over broken boilers, broken windows and doors, damp and mould, pest infestation and poor home insulation</vt:lpstr>
      <vt:lpstr>Overall, almost 2 in 3 of those who have raised issues about problems in their home are dissatisfied with the outcome. Over half were dissatisfied with the outcome when it related to broken boilers / heating, broken electrics,  gas, electricity or water supply problems and pest infestations</vt:lpstr>
      <vt:lpstr>Renters are significantly more likely than homeowners to be satisfied with how a reported issue has been resolved for most issues</vt:lpstr>
      <vt:lpstr>2 in 5 (38%) say an issue has had a large impact on their physical or mental health or wellbeing – mainly driven by the large impacts associated with ‘fear of losing my home’ (58%), ‘my home not meeting accessibility needs’ (39%) and 'broken windows / doors' (31%)</vt:lpstr>
      <vt:lpstr>At least 2 in 5 (38%) of those experiencing issues say their physical or mental health or wellbeing has been largely impacted negatively as a result.  This equates to 1 in 4 (24%) of the total survey sample. These impacts are over twice as likely to be experienced by renters than homeowners. </vt:lpstr>
      <vt:lpstr>A fifth of those whose health has been negatively impacted by problems in their home have raised this with a GP. The likelihood of raising things with a GP increases in some situations – e.g. those with homes not meeting accessibility needs (and those worried about losing their home)</vt:lpstr>
      <vt:lpstr>Your local area</vt:lpstr>
      <vt:lpstr>Your local area – context</vt:lpstr>
      <vt:lpstr>Your local area – key findings</vt:lpstr>
      <vt:lpstr>7 in 10 respondents are satisfied with their local area as a place to live. This continues to be similar to the England average. While those in GM who are very satisfied has increased since November, it remains lower than the national figure.</vt:lpstr>
      <vt:lpstr>Three quarters of respondents would recommend their local area as a place to live, with a significant increase in those saying definitely so since November. Those who identify low levels of social cohesion in their local area, or a lack of cultural opportunities are more likely not to recommend it</vt:lpstr>
      <vt:lpstr>Over half agree there are opportunities to take part in cultural events and activities in their local area, and just under half are satisfied with cultural facilities such as museums, theatres and events</vt:lpstr>
      <vt:lpstr>There have been increases since November in proportions who definitely agree that the local area is a place where people from different backgrounds get on well together, that they are proud of their local area and that my local area is a place where people look out for each other – with the latter increasing significantly</vt:lpstr>
      <vt:lpstr>Over three quarters of respondents say that there are other people who would be there for them if they needed help, and that if they wanted company or to socialise there are people they can call on. Both remain in line with responses from November, but well below the latest figures from national surveys</vt:lpstr>
      <vt:lpstr>Respondents are most likely to be satisfied with local parks and other green spaces and local services and amenities, and a little less likely to express satisfaction with their nearest town centre. While more than half are still satisfied with their nearest town centre, over a quarter say they are not </vt:lpstr>
      <vt:lpstr>There has been a significant increase since November in the proportion of respondents satisfied with local health and care services. Three quarters of parents with children in education are satisfied with local schools or colleges</vt:lpstr>
      <vt:lpstr>Almost two thirds of respondents are satisfied with the availability of public transport in their local area, with over half being satisfied with local bus services. Under half are satisfied with tram and train services, but a significant minority say they do not use these</vt:lpstr>
      <vt:lpstr>A third of respondents are satisfied with the conditions of the roads but over half are dissatisfied. Almost half are satisfied with paved / pedestrian areas but two fifths are not</vt:lpstr>
      <vt:lpstr>1 in 3 respondents have volunteered in the past year, the same as seen in November. Those from racially minoritised groups, with a learning disability, and aged 16-24 years old are more likely to have volunteered</vt:lpstr>
      <vt:lpstr>Transport and the  night time economy</vt:lpstr>
      <vt:lpstr>Transport and the night time economy – key findings (1 of 2)</vt:lpstr>
      <vt:lpstr>Transport and the night time economy – key findings (2 of 2)</vt:lpstr>
      <vt:lpstr>Over three quarters of respondents have used public transport in the past 12 months. This includes around 1 in 3 who have used it during the daytime (before 6pm) only, and over 2 in 5 doing so after 6pm</vt:lpstr>
      <vt:lpstr>Of those who have used public transport after 6pm in the past 12 months, 74% have used it between 6-8pm. 2 in 5 (40%) of those who have used public transport after 6pm use it more than once a week</vt:lpstr>
      <vt:lpstr>Excluding those who do not need to use public transport, the main reason for not using public transport later in the day are concerns for safety</vt:lpstr>
      <vt:lpstr>Over a quarter (28%) of those who use public transport after 6pm feel unsafe doing so. Among under 25s and female respondents the proportions are even higher</vt:lpstr>
      <vt:lpstr>Over a quarter of GM respondents have been unable to access opportunities or services at night due to lack of public transport. Those most likely to be unable to access these opportunities are those aged 16-24</vt:lpstr>
      <vt:lpstr>Good Work</vt:lpstr>
      <vt:lpstr>Good work – Overview and context</vt:lpstr>
      <vt:lpstr>Good work – key findings</vt:lpstr>
      <vt:lpstr>2 in 5 people find it difficult to be flexible in their work, in terms of deciding their start and finish times, asking to vary their working hours or arranging time off for personal or family matters</vt:lpstr>
      <vt:lpstr>Those reporting difficulty with job flexibility at a significantly higher rate include people in racially minoritised groups and those with long term health conditions</vt:lpstr>
      <vt:lpstr>Compared to July 2023, respondents are significantly less likely to say that they cannot influence the pace of their work. Similar proportions say they cannot influence what task they do next or how they should do it</vt:lpstr>
      <vt:lpstr>Overall job satisfaction has significantly increased since July 2023, with around 7 in 10 respondents saying they are satisfied with their job or with their work hours. But pay satisfaction has decreased significantly since July – with currently fewer than half of respondents now saying they are satisfied</vt:lpstr>
      <vt:lpstr>Around 1 in 5 respondents think that they may be at least somewhat likely to lose their job in the next 12 months, which is a slight but not significant increase since July.  This is higher amongst those experiencing some aspect of food insecurity, those with caring responsibilities and disabled respondents</vt:lpstr>
      <vt:lpstr>Cost of living</vt:lpstr>
      <vt:lpstr>Cost of living and food security – context and approach</vt:lpstr>
      <vt:lpstr>Cost of living – key findings (1 of 3)</vt:lpstr>
      <vt:lpstr>Cost of living – key findings (2 of 3)</vt:lpstr>
      <vt:lpstr>Cost of living – key findings (3 of 3)</vt:lpstr>
      <vt:lpstr>The proportion of GM respondents more likely to have borrowed more money or used more credit in the past month compared to the same time last year has fallen to below 3 in 10. This is significantly lower than November and the lowest result since the question was introduced in Sep 2022</vt:lpstr>
      <vt:lpstr>Almost half of respondents think they will be able to save money over the next 12 months. Since the first time this question was asked in September 2022, the outlook of GM respondents has become progressively more positive</vt:lpstr>
      <vt:lpstr>3 in 5 respondents say their cost of living has increased in the last month – 3 percentage points (pp) lower than in November 2023 but still significantly higher than the GB average. GM respondents are more likely than those in ONS surveys to report recent increases in rent / mortgage costs and childcare costs </vt:lpstr>
      <vt:lpstr>The proportion of respondents saying their cost of living has increased has fallen since September 2022. But Greater Manchester respondents are still more likely than the Great Britain average to feel their cost of living continues to rise</vt:lpstr>
      <vt:lpstr>Greater Manchester respondents continue to be considerably less likely than the GB average to be able to afford an unexpected expense of £850. This ability has remained largely stable since July 2023, at around half of local respondents</vt:lpstr>
      <vt:lpstr>9 in 10 respondents are taking action to save money as a result of cost of living increases. This has remained stable across waves </vt:lpstr>
      <vt:lpstr>6 in 10 Greater Manchester respondents are spending less on non-essentials due to the increase in the cost of living – the same as the GB average. But more GM residents are making energy efficiency improvements to their home than the GB average – which has been the case since September 2022</vt:lpstr>
      <vt:lpstr>3 in 10 Greater Manchester respondents are using their savings due to the increases in the cost of living. This has been consistently higher than the GB average since September 2022. A fifth of residents are checking that they’re benefiting from all financial support available to them</vt:lpstr>
      <vt:lpstr>There has been a positive continuing trend in respondents saying they have not, at any point in the last 12 months, experienced any food security issues. Our more detailed food security questions (asked in survey 10) show the continuation of acute challenges for a significant minority, so the picture remains mixed</vt:lpstr>
      <vt:lpstr>Almost half of respondents say they have difficulty affording energy costs, the same as November. This is significantly higher than the GB average – driven in particular by those who say they find these costs very difficult</vt:lpstr>
      <vt:lpstr>The proportion of respondents finding it difficult to afford either their mortgage or rental payments has remained in line with November. Groups more likely to find it difficult to afford these payments include those who are financially vulnerable and those with low levels of life satisfaction</vt:lpstr>
      <vt:lpstr>Using merged data across the past three surveys, almost half of renters have said they find it difficult to afford rental costs. Those renting from Housing Associations or Trusts are most likely to report experience of these difficulties</vt:lpstr>
      <vt:lpstr>But in February's results alone, it is anecdotally interesting that there has been an increase in council tenants reporting difficulties - this should be monitored in surveys later in the spring</vt:lpstr>
      <vt:lpstr>Across the past three surveys, a higher proportion of respondents renting from the local authority have indicated they are behind on their payments (20%), when compared to respondents in Housing Association properties (16%) or those in the private rented sector (8%)</vt:lpstr>
      <vt:lpstr>Digital inclusion  (Findings from first half of 2023 and second half of 2023 merged into groups of three waves, telephone samples only)</vt:lpstr>
      <vt:lpstr>Digital inclusion – Overview and context</vt:lpstr>
      <vt:lpstr>Digital inclusion – extent of exclusion</vt:lpstr>
      <vt:lpstr>Digital inclusion – trends</vt:lpstr>
      <vt:lpstr>A third of respondents report experience of at least one aspect of digital exclusion in their household. This rises to 45% of disabled respondents and 3 in 5 of those aged over 75</vt:lpstr>
      <vt:lpstr>Where respondents are experiencing digital exclusion, they continue to say most frequently that this is due to a lack of skills or support to allow them to access digital online services</vt:lpstr>
      <vt:lpstr>Those aged 75+ are consistently far more likely not to have access to enable them to get online all or most of the time, or the skills and support to do so, as seen in previous waves. </vt:lpstr>
      <vt:lpstr>Month-on-month trends: February shows that slightly more respondents say that they have not experienced any digital inclusion than in November. There has been a slight, non-significant increase of 1pp in those who have experienced 4 aspects of digital inclusion or are completely digitally excluded</vt:lpstr>
      <vt:lpstr>Longer term trends: It appears that the proportion of respondents experiencing multiple aspects of digital exclusion in their household has generally decreased. This is true across all priority audiences - younger respondents, disabled respondents and, in particular, older respondents.</vt:lpstr>
      <vt:lpstr>While there have been decreases in a number of areas affecting respondents' abilities to get online, none of these changes are significant.</vt:lpstr>
      <vt:lpstr>Around 1 in 10 respondents say they themselves or others in their household are not confident using digital services online. These levels are the same as when last reported on in November. Those aged over 75, in single person households, or who are disabled are more likely to say they are not confident in using digital services online.</vt:lpstr>
      <vt:lpstr>Around 1 in 6 (16%) households use digital services, but want to use them more. Just 1% of people who do not use digital services online want to be able to do so, in line with previous waves.</vt:lpstr>
      <vt:lpstr>Local Authority summaries </vt:lpstr>
      <vt:lpstr>Bolton</vt:lpstr>
      <vt:lpstr>Bury</vt:lpstr>
      <vt:lpstr>Manchester</vt:lpstr>
      <vt:lpstr>Oldham</vt:lpstr>
      <vt:lpstr>Rochdale</vt:lpstr>
      <vt:lpstr>Salford</vt:lpstr>
      <vt:lpstr>Stockport</vt:lpstr>
      <vt:lpstr>Tameside</vt:lpstr>
      <vt:lpstr>Trafford</vt:lpstr>
      <vt:lpstr>Wigan</vt:lpstr>
      <vt:lpstr>Appendix</vt:lpstr>
      <vt:lpstr>Sample information</vt:lpstr>
      <vt:lpstr>Key demographics (before weighting applied)</vt:lpstr>
      <vt:lpstr>Significance Testing and statistical difference – technical note </vt:lpstr>
      <vt:lpstr>Carried out on behalf of Greater Manchester partners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Manchester Residents’ Survey</dc:title>
  <dc:creator>Beth Burls</dc:creator>
  <cp:lastModifiedBy>Humphrey, Ellie</cp:lastModifiedBy>
  <cp:revision>4</cp:revision>
  <dcterms:created xsi:type="dcterms:W3CDTF">2024-01-24T14:10:53Z</dcterms:created>
  <dcterms:modified xsi:type="dcterms:W3CDTF">2024-07-05T15:15:45Z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847ED92D-CC80-434F-968A-CDA20DF2B631</vt:lpwstr>
  </property>
  <property fmtid="{D5CDD505-2E9C-101B-9397-08002B2CF9AE}" pid="3" name="ArticulatePath">
    <vt:lpwstr>240307_2444 GMCA Residents' Survey Full Report W11 V2 DRAFT_IG</vt:lpwstr>
  </property>
</Properties>
</file>