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4.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5.xml" ContentType="application/vnd.openxmlformats-officedocument.presentationml.tags+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6.xml" ContentType="application/vnd.openxmlformats-officedocument.presentationml.tags+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29.xml" ContentType="application/vnd.openxmlformats-officedocument.presentationml.tags+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1.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30.xml" ContentType="application/vnd.openxmlformats-officedocument.presentationml.tags+xml"/>
  <Override PartName="/ppt/notesSlides/notesSlide2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35.xml" ContentType="application/vnd.openxmlformats-officedocument.presentationml.tags+xml"/>
  <Override PartName="/ppt/notesSlides/notesSlide28.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36.xml" ContentType="application/vnd.openxmlformats-officedocument.presentationml.tags+xml"/>
  <Override PartName="/ppt/notesSlides/notesSlide29.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ags/tag37.xml" ContentType="application/vnd.openxmlformats-officedocument.presentationml.tags+xml"/>
  <Override PartName="/ppt/notesSlides/notesSlide30.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ags/tag38.xml" ContentType="application/vnd.openxmlformats-officedocument.presentationml.tags+xml"/>
  <Override PartName="/ppt/notesSlides/notesSlide31.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2.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39.xml" ContentType="application/vnd.openxmlformats-officedocument.presentationml.tags+xml"/>
  <Override PartName="/ppt/notesSlides/notesSlide34.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5.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ags/tag40.xml" ContentType="application/vnd.openxmlformats-officedocument.presentationml.tags+xml"/>
  <Override PartName="/ppt/notesSlides/notesSlide36.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1.xml" ContentType="application/vnd.openxmlformats-officedocument.drawingml.chartshapes+xml"/>
  <Override PartName="/ppt/tags/tag41.xml" ContentType="application/vnd.openxmlformats-officedocument.presentationml.tags+xml"/>
  <Override PartName="/ppt/notesSlides/notesSlide37.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42.xml" ContentType="application/vnd.openxmlformats-officedocument.presentationml.tags+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ags/tag43.xml" ContentType="application/vnd.openxmlformats-officedocument.presentationml.tags+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8.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49.xml" ContentType="application/vnd.openxmlformats-officedocument.presentationml.tags+xml"/>
  <Override PartName="/ppt/notesSlides/notesSlide4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ags/tag50.xml" ContentType="application/vnd.openxmlformats-officedocument.presentationml.tags+xml"/>
  <Override PartName="/ppt/notesSlides/notesSlide44.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45.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6.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47.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51.xml" ContentType="application/vnd.openxmlformats-officedocument.presentationml.tags+xml"/>
  <Override PartName="/ppt/notesSlides/notesSlide4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ags/tag52.xml" ContentType="application/vnd.openxmlformats-officedocument.presentationml.tags+xml"/>
  <Override PartName="/ppt/notesSlides/notesSlide4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ags/tag53.xml" ContentType="application/vnd.openxmlformats-officedocument.presentationml.tags+xml"/>
  <Override PartName="/ppt/notesSlides/notesSlide50.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ags/tag54.xml" ContentType="application/vnd.openxmlformats-officedocument.presentationml.tags+xml"/>
  <Override PartName="/ppt/notesSlides/notesSlide51.xml" ContentType="application/vnd.openxmlformats-officedocument.presentationml.notesSlide+xml"/>
  <Override PartName="/ppt/charts/chart66.xml" ContentType="application/vnd.openxmlformats-officedocument.drawingml.chart+xml"/>
  <Override PartName="/ppt/tags/tag55.xml" ContentType="application/vnd.openxmlformats-officedocument.presentationml.tags+xml"/>
  <Override PartName="/ppt/notesSlides/notesSlide52.xml" ContentType="application/vnd.openxmlformats-officedocument.presentationml.notesSlide+xml"/>
  <Override PartName="/ppt/charts/chart67.xml" ContentType="application/vnd.openxmlformats-officedocument.drawingml.chart+xml"/>
  <Override PartName="/ppt/tags/tag56.xml" ContentType="application/vnd.openxmlformats-officedocument.presentationml.tags+xml"/>
  <Override PartName="/ppt/notesSlides/notesSlide53.xml" ContentType="application/vnd.openxmlformats-officedocument.presentationml.notesSlide+xml"/>
  <Override PartName="/ppt/charts/chart68.xml" ContentType="application/vnd.openxmlformats-officedocument.drawingml.chart+xml"/>
  <Override PartName="/ppt/drawings/drawing2.xml" ContentType="application/vnd.openxmlformats-officedocument.drawingml.chartshapes+xml"/>
  <Override PartName="/ppt/tags/tag57.xml" ContentType="application/vnd.openxmlformats-officedocument.presentationml.tags+xml"/>
  <Override PartName="/ppt/notesSlides/notesSlide54.xml" ContentType="application/vnd.openxmlformats-officedocument.presentationml.notesSlid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tags/tag58.xml" ContentType="application/vnd.openxmlformats-officedocument.presentationml.tags+xml"/>
  <Override PartName="/ppt/notesSlides/notesSlide55.xml" ContentType="application/vnd.openxmlformats-officedocument.presentationml.notesSl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59.xml" ContentType="application/vnd.openxmlformats-officedocument.presentationml.tags+xml"/>
  <Override PartName="/ppt/notesSlides/notesSlide56.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7.xml" ContentType="application/vnd.openxmlformats-officedocument.presentationml.notesSlide+xml"/>
  <Override PartName="/ppt/tags/tag63.xml" ContentType="application/vnd.openxmlformats-officedocument.presentationml.tags+xml"/>
  <Override PartName="/ppt/notesSlides/notesSlide58.xml" ContentType="application/vnd.openxmlformats-officedocument.presentationml.notesSlide+xml"/>
  <Override PartName="/ppt/tags/tag64.xml" ContentType="application/vnd.openxmlformats-officedocument.presentationml.tags+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65.xml" ContentType="application/vnd.openxmlformats-officedocument.presentationml.tags+xml"/>
  <Override PartName="/ppt/notesSlides/notesSlide59.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tags/tag66.xml" ContentType="application/vnd.openxmlformats-officedocument.presentationml.tags+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tags/tag67.xml" ContentType="application/vnd.openxmlformats-officedocument.presentationml.tags+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drawings/drawing3.xml" ContentType="application/vnd.openxmlformats-officedocument.drawingml.chartshapes+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notesSlides/notesSlide60.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tags/tag70.xml" ContentType="application/vnd.openxmlformats-officedocument.presentationml.tags+xml"/>
  <Override PartName="/ppt/notesSlides/notesSlide61.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tags/tag7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72.xml" ContentType="application/vnd.openxmlformats-officedocument.presentationml.tags+xml"/>
  <Override PartName="/ppt/notesSlides/notesSlide66.xml" ContentType="application/vnd.openxmlformats-officedocument.presentationml.notesSlid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tags/tag73.xml" ContentType="application/vnd.openxmlformats-officedocument.presentationml.tags+xml"/>
  <Override PartName="/ppt/notesSlides/notesSlide67.xml" ContentType="application/vnd.openxmlformats-officedocument.presentationml.notesSlid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tags/tag74.xml" ContentType="application/vnd.openxmlformats-officedocument.presentationml.tags+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tags/tag75.xml" ContentType="application/vnd.openxmlformats-officedocument.presentationml.tags+xml"/>
  <Override PartName="/ppt/notesSlides/notesSlide68.xml" ContentType="application/vnd.openxmlformats-officedocument.presentationml.notesSlide+xml"/>
  <Override PartName="/ppt/charts/chart82.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3.xml" ContentType="application/vnd.openxmlformats-officedocument.drawingml.chart+xml"/>
  <Override PartName="/ppt/charts/style80.xml" ContentType="application/vnd.ms-office.chartstyle+xml"/>
  <Override PartName="/ppt/charts/colors80.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Lst>
  <p:notesMasterIdLst>
    <p:notesMasterId r:id="rId93"/>
  </p:notesMasterIdLst>
  <p:sldIdLst>
    <p:sldId id="266" r:id="rId7"/>
    <p:sldId id="2420" r:id="rId8"/>
    <p:sldId id="2091" r:id="rId9"/>
    <p:sldId id="2597" r:id="rId10"/>
    <p:sldId id="2598" r:id="rId11"/>
    <p:sldId id="2599" r:id="rId12"/>
    <p:sldId id="3014" r:id="rId13"/>
    <p:sldId id="3015" r:id="rId14"/>
    <p:sldId id="3016" r:id="rId15"/>
    <p:sldId id="3017" r:id="rId16"/>
    <p:sldId id="3018" r:id="rId17"/>
    <p:sldId id="3019" r:id="rId18"/>
    <p:sldId id="3020" r:id="rId19"/>
    <p:sldId id="3023" r:id="rId20"/>
    <p:sldId id="3024" r:id="rId21"/>
    <p:sldId id="2973" r:id="rId22"/>
    <p:sldId id="3022" r:id="rId23"/>
    <p:sldId id="2988" r:id="rId24"/>
    <p:sldId id="2989" r:id="rId25"/>
    <p:sldId id="3087" r:id="rId26"/>
    <p:sldId id="3102" r:id="rId27"/>
    <p:sldId id="2975" r:id="rId28"/>
    <p:sldId id="2974" r:id="rId29"/>
    <p:sldId id="2976" r:id="rId30"/>
    <p:sldId id="3083" r:id="rId31"/>
    <p:sldId id="3028" r:id="rId32"/>
    <p:sldId id="3029" r:id="rId33"/>
    <p:sldId id="3109" r:id="rId34"/>
    <p:sldId id="2978" r:id="rId35"/>
    <p:sldId id="3093" r:id="rId36"/>
    <p:sldId id="3094" r:id="rId37"/>
    <p:sldId id="3095" r:id="rId38"/>
    <p:sldId id="3042" r:id="rId39"/>
    <p:sldId id="3043" r:id="rId40"/>
    <p:sldId id="3101" r:id="rId41"/>
    <p:sldId id="3103" r:id="rId42"/>
    <p:sldId id="3104" r:id="rId43"/>
    <p:sldId id="3046" r:id="rId44"/>
    <p:sldId id="3105" r:id="rId45"/>
    <p:sldId id="3107" r:id="rId46"/>
    <p:sldId id="3106" r:id="rId47"/>
    <p:sldId id="3051" r:id="rId48"/>
    <p:sldId id="2987" r:id="rId49"/>
    <p:sldId id="3053" r:id="rId50"/>
    <p:sldId id="3052" r:id="rId51"/>
    <p:sldId id="2990" r:id="rId52"/>
    <p:sldId id="3054" r:id="rId53"/>
    <p:sldId id="3088" r:id="rId54"/>
    <p:sldId id="3092" r:id="rId55"/>
    <p:sldId id="3090" r:id="rId56"/>
    <p:sldId id="3061" r:id="rId57"/>
    <p:sldId id="3062" r:id="rId58"/>
    <p:sldId id="3059" r:id="rId59"/>
    <p:sldId id="2643" r:id="rId60"/>
    <p:sldId id="2644" r:id="rId61"/>
    <p:sldId id="2645" r:id="rId62"/>
    <p:sldId id="3060" r:id="rId63"/>
    <p:sldId id="3066" r:id="rId64"/>
    <p:sldId id="2896" r:id="rId65"/>
    <p:sldId id="3063" r:id="rId66"/>
    <p:sldId id="3064" r:id="rId67"/>
    <p:sldId id="3065" r:id="rId68"/>
    <p:sldId id="3067" r:id="rId69"/>
    <p:sldId id="3097" r:id="rId70"/>
    <p:sldId id="3098" r:id="rId71"/>
    <p:sldId id="3099" r:id="rId72"/>
    <p:sldId id="3073" r:id="rId73"/>
    <p:sldId id="3074" r:id="rId74"/>
    <p:sldId id="3091" r:id="rId75"/>
    <p:sldId id="2961" r:id="rId76"/>
    <p:sldId id="3079" r:id="rId77"/>
    <p:sldId id="3080" r:id="rId78"/>
    <p:sldId id="2964" r:id="rId79"/>
    <p:sldId id="3078" r:id="rId80"/>
    <p:sldId id="2966" r:id="rId81"/>
    <p:sldId id="3082" r:id="rId82"/>
    <p:sldId id="2876" r:id="rId83"/>
    <p:sldId id="2950" r:id="rId84"/>
    <p:sldId id="2094" r:id="rId85"/>
    <p:sldId id="2875" r:id="rId86"/>
    <p:sldId id="2877" r:id="rId87"/>
    <p:sldId id="3044" r:id="rId88"/>
    <p:sldId id="3049" r:id="rId89"/>
    <p:sldId id="3045" r:id="rId90"/>
    <p:sldId id="3047" r:id="rId91"/>
    <p:sldId id="2477" r:id="rId92"/>
  </p:sldIdLst>
  <p:sldSz cx="12192000" cy="6858000"/>
  <p:notesSz cx="6858000" cy="9144000"/>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2597"/>
            <p14:sldId id="2598"/>
            <p14:sldId id="2599"/>
          </p14:sldIdLst>
        </p14:section>
        <p14:section name="Health and Wellbeing" id="{90C530C9-CABE-48A0-AD9D-11CA81C6DAA8}">
          <p14:sldIdLst>
            <p14:sldId id="3014"/>
            <p14:sldId id="3015"/>
            <p14:sldId id="3016"/>
            <p14:sldId id="3017"/>
            <p14:sldId id="3018"/>
            <p14:sldId id="3019"/>
            <p14:sldId id="3020"/>
            <p14:sldId id="3023"/>
            <p14:sldId id="3024"/>
            <p14:sldId id="2973"/>
            <p14:sldId id="3022"/>
            <p14:sldId id="2988"/>
            <p14:sldId id="2989"/>
            <p14:sldId id="3087"/>
            <p14:sldId id="3102"/>
            <p14:sldId id="2975"/>
            <p14:sldId id="2974"/>
            <p14:sldId id="2976"/>
            <p14:sldId id="3083"/>
            <p14:sldId id="3028"/>
            <p14:sldId id="3029"/>
            <p14:sldId id="3109"/>
          </p14:sldIdLst>
        </p14:section>
        <p14:section name="Your Local Area" id="{EA2199F8-C89E-42A6-9653-7D526C16804F}">
          <p14:sldIdLst>
            <p14:sldId id="2978"/>
            <p14:sldId id="3093"/>
            <p14:sldId id="3094"/>
            <p14:sldId id="3095"/>
            <p14:sldId id="3042"/>
            <p14:sldId id="3043"/>
            <p14:sldId id="3101"/>
            <p14:sldId id="3103"/>
            <p14:sldId id="3104"/>
            <p14:sldId id="3046"/>
            <p14:sldId id="3105"/>
            <p14:sldId id="3107"/>
            <p14:sldId id="3106"/>
            <p14:sldId id="3051"/>
            <p14:sldId id="2987"/>
            <p14:sldId id="3053"/>
            <p14:sldId id="3052"/>
            <p14:sldId id="2990"/>
          </p14:sldIdLst>
        </p14:section>
        <p14:section name="Cost of Living" id="{0C9C625E-B63F-48DC-99BF-5E10E2238143}">
          <p14:sldIdLst>
            <p14:sldId id="3054"/>
            <p14:sldId id="3088"/>
            <p14:sldId id="3092"/>
            <p14:sldId id="3090"/>
            <p14:sldId id="3061"/>
            <p14:sldId id="3062"/>
            <p14:sldId id="3059"/>
            <p14:sldId id="2643"/>
            <p14:sldId id="2644"/>
            <p14:sldId id="2645"/>
            <p14:sldId id="3060"/>
            <p14:sldId id="3066"/>
            <p14:sldId id="2896"/>
            <p14:sldId id="3063"/>
            <p14:sldId id="3064"/>
            <p14:sldId id="3065"/>
            <p14:sldId id="3067"/>
            <p14:sldId id="3097"/>
            <p14:sldId id="3098"/>
            <p14:sldId id="3099"/>
          </p14:sldIdLst>
        </p14:section>
        <p14:section name="Digital inclusion" id="{6DFAB682-5FCD-4A50-933A-E7A663AA2EBC}">
          <p14:sldIdLst>
            <p14:sldId id="3073"/>
            <p14:sldId id="3074"/>
            <p14:sldId id="3091"/>
            <p14:sldId id="2961"/>
            <p14:sldId id="3079"/>
            <p14:sldId id="3080"/>
            <p14:sldId id="2964"/>
            <p14:sldId id="3078"/>
            <p14:sldId id="2966"/>
            <p14:sldId id="3082"/>
          </p14:sldIdLst>
        </p14:section>
        <p14:section name="Appendix" id="{9DED440C-AD8D-4702-A811-443B70F5104B}">
          <p14:sldIdLst>
            <p14:sldId id="2876"/>
            <p14:sldId id="2950"/>
            <p14:sldId id="2094"/>
            <p14:sldId id="2875"/>
            <p14:sldId id="2877"/>
            <p14:sldId id="3044"/>
            <p14:sldId id="3049"/>
            <p14:sldId id="3045"/>
            <p14:sldId id="3047"/>
            <p14:sldId id="2477"/>
          </p14:sldIdLst>
        </p14:section>
      </p14:sectionLst>
    </p:ext>
    <p:ext uri="{EFAFB233-063F-42B5-8137-9DF3F51BA10A}">
      <p15:sldGuideLst xmlns:p15="http://schemas.microsoft.com/office/powerpoint/2012/main">
        <p15:guide id="1" orient="horz" pos="2184"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F5FCF"/>
    <a:srgbClr val="C34BFF"/>
    <a:srgbClr val="9999FF"/>
    <a:srgbClr val="009690"/>
    <a:srgbClr val="CC66FF"/>
    <a:srgbClr val="9966FF"/>
    <a:srgbClr val="5C5B5A"/>
    <a:srgbClr val="28F0DD"/>
    <a:srgbClr val="00E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5CDE8-AAA1-4373-A892-394EDD4F02C5}" v="137" dt="2024-10-08T07:30:07.979"/>
    <p1510:client id="{3709B2E3-6A98-4536-B4AE-DBCEC456F3D7}" v="45" dt="2024-10-08T07:50:42.099"/>
    <p1510:client id="{5479AC9C-C259-4720-BD7E-65EDED0E8258}" v="7" dt="2024-10-08T06:52:24.987"/>
    <p1510:client id="{656067C3-00F7-4C66-98E9-22D5B01DEF1F}" v="181" dt="2024-10-08T07:41:31.797"/>
    <p1510:client id="{86D9C9E5-27FD-422F-A50D-CE006988867B}" v="61" dt="2024-10-08T07:47:35.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2184"/>
        <p:guide pos="16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commentAuthors" Target="commentAuthor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gs" Target="tags/tag1.xml"/><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chartUserShapes" Target="../drawings/drawing3.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5.xml"/><Relationship Id="rId1" Type="http://schemas.microsoft.com/office/2011/relationships/chartStyle" Target="style75.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6.xml"/><Relationship Id="rId1" Type="http://schemas.microsoft.com/office/2011/relationships/chartStyle" Target="style7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7.xml"/><Relationship Id="rId1" Type="http://schemas.microsoft.com/office/2011/relationships/chartStyle" Target="style77.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8.xml"/><Relationship Id="rId1" Type="http://schemas.microsoft.com/office/2011/relationships/chartStyle" Target="style78.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9.xml"/><Relationship Id="rId1" Type="http://schemas.microsoft.com/office/2011/relationships/chartStyle" Target="style79.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0.xml"/><Relationship Id="rId1" Type="http://schemas.microsoft.com/office/2011/relationships/chartStyle" Target="style8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strCache>
            </c:strRef>
          </c:cat>
          <c:val>
            <c:numRef>
              <c:f>Sheet1!$B$2:$B$12</c:f>
              <c:numCache>
                <c:formatCode>0%</c:formatCode>
                <c:ptCount val="11"/>
                <c:pt idx="0">
                  <c:v>0.16</c:v>
                </c:pt>
                <c:pt idx="1">
                  <c:v>0.18</c:v>
                </c:pt>
                <c:pt idx="2">
                  <c:v>0.2</c:v>
                </c:pt>
                <c:pt idx="3">
                  <c:v>0.18</c:v>
                </c:pt>
                <c:pt idx="4">
                  <c:v>0.2</c:v>
                </c:pt>
                <c:pt idx="5">
                  <c:v>0.19</c:v>
                </c:pt>
                <c:pt idx="6">
                  <c:v>0.18</c:v>
                </c:pt>
                <c:pt idx="7">
                  <c:v>0.18</c:v>
                </c:pt>
                <c:pt idx="8">
                  <c:v>0.2</c:v>
                </c:pt>
                <c:pt idx="9">
                  <c:v>0.18</c:v>
                </c:pt>
                <c:pt idx="10">
                  <c:v>0.18</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May '24 
(S12)</c:v>
                </c:pt>
                <c:pt idx="5">
                  <c:v>July '24 
(S13)</c:v>
                </c:pt>
                <c:pt idx="6">
                  <c:v>Aug '24
(S14)</c:v>
                </c:pt>
              </c:strCache>
            </c:strRef>
          </c:cat>
          <c:val>
            <c:numRef>
              <c:f>Sheet1!$B$3:$B$9</c:f>
              <c:numCache>
                <c:formatCode>0%</c:formatCode>
                <c:ptCount val="7"/>
                <c:pt idx="0">
                  <c:v>0.14000000000000001</c:v>
                </c:pt>
                <c:pt idx="1">
                  <c:v>0.13</c:v>
                </c:pt>
                <c:pt idx="2">
                  <c:v>0.15</c:v>
                </c:pt>
                <c:pt idx="3">
                  <c:v>0.12</c:v>
                </c:pt>
                <c:pt idx="4">
                  <c:v>0.13</c:v>
                </c:pt>
                <c:pt idx="5">
                  <c:v>0.14000000000000001</c:v>
                </c:pt>
                <c:pt idx="6">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June '24 
(S12)</c:v>
                </c:pt>
                <c:pt idx="5">
                  <c:v>July '24 
(S13)</c:v>
                </c:pt>
                <c:pt idx="6">
                  <c:v>Aug '24 (S14)</c:v>
                </c:pt>
              </c:strCache>
            </c:strRef>
          </c:cat>
          <c:val>
            <c:numRef>
              <c:f>Sheet1!$C$3:$C$9</c:f>
              <c:numCache>
                <c:formatCode>0%</c:formatCode>
                <c:ptCount val="7"/>
                <c:pt idx="0">
                  <c:v>0.24</c:v>
                </c:pt>
                <c:pt idx="1">
                  <c:v>0.21</c:v>
                </c:pt>
                <c:pt idx="2">
                  <c:v>0.22</c:v>
                </c:pt>
                <c:pt idx="3">
                  <c:v>0.22</c:v>
                </c:pt>
                <c:pt idx="4">
                  <c:v>0.23</c:v>
                </c:pt>
                <c:pt idx="5">
                  <c:v>0.22</c:v>
                </c:pt>
                <c:pt idx="6">
                  <c:v>0.23</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Sheet1!$D$1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May '24 
(S12)</c:v>
                </c:pt>
                <c:pt idx="5">
                  <c:v>July '24 
(S13)</c:v>
                </c:pt>
                <c:pt idx="6">
                  <c:v>Aug '24 (S14)</c:v>
                </c:pt>
              </c:strCache>
            </c:strRef>
          </c:cat>
          <c:val>
            <c:numRef>
              <c:f>Sheet1!$D$3:$D$9</c:f>
              <c:numCache>
                <c:formatCode>0%</c:formatCode>
                <c:ptCount val="7"/>
                <c:pt idx="0">
                  <c:v>0.38</c:v>
                </c:pt>
                <c:pt idx="1">
                  <c:v>0.38</c:v>
                </c:pt>
                <c:pt idx="2">
                  <c:v>0.4</c:v>
                </c:pt>
                <c:pt idx="3">
                  <c:v>0.41</c:v>
                </c:pt>
                <c:pt idx="4">
                  <c:v>0.4</c:v>
                </c:pt>
                <c:pt idx="5">
                  <c:v>0.41</c:v>
                </c:pt>
                <c:pt idx="6">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Sheet1!$C$1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June '24
(S12)</c:v>
                </c:pt>
                <c:pt idx="5">
                  <c:v>July '24
(S13)</c:v>
                </c:pt>
                <c:pt idx="6">
                  <c:v>Aug '24 S14</c:v>
                </c:pt>
              </c:strCache>
            </c:strRef>
          </c:cat>
          <c:val>
            <c:numRef>
              <c:f>Sheet1!$C$3:$C$9</c:f>
              <c:numCache>
                <c:formatCode>0%</c:formatCode>
                <c:ptCount val="7"/>
                <c:pt idx="0">
                  <c:v>0.24</c:v>
                </c:pt>
                <c:pt idx="1">
                  <c:v>0.23</c:v>
                </c:pt>
                <c:pt idx="2">
                  <c:v>0.26</c:v>
                </c:pt>
                <c:pt idx="3">
                  <c:v>0.23</c:v>
                </c:pt>
                <c:pt idx="4">
                  <c:v>0.24</c:v>
                </c:pt>
                <c:pt idx="5">
                  <c:v>0.25</c:v>
                </c:pt>
                <c:pt idx="6">
                  <c:v>0.22</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Sheet1!$E$1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June '24
(S12)</c:v>
                </c:pt>
                <c:pt idx="5">
                  <c:v>July '24
(S13)</c:v>
                </c:pt>
                <c:pt idx="6">
                  <c:v>Aug ' 24 S14</c:v>
                </c:pt>
              </c:strCache>
            </c:strRef>
          </c:cat>
          <c:val>
            <c:numRef>
              <c:f>Sheet1!$E$3:$E$9</c:f>
              <c:numCache>
                <c:formatCode>0%</c:formatCode>
                <c:ptCount val="7"/>
                <c:pt idx="0">
                  <c:v>0.21</c:v>
                </c:pt>
                <c:pt idx="1">
                  <c:v>0.24</c:v>
                </c:pt>
                <c:pt idx="2">
                  <c:v>0.2</c:v>
                </c:pt>
                <c:pt idx="3">
                  <c:v>0.22</c:v>
                </c:pt>
                <c:pt idx="4">
                  <c:v>0.23</c:v>
                </c:pt>
                <c:pt idx="5">
                  <c:v>0.22</c:v>
                </c:pt>
                <c:pt idx="6">
                  <c:v>0.22</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May '24 
(S12)</c:v>
                </c:pt>
                <c:pt idx="5">
                  <c:v>July '24 
(S13)</c:v>
                </c:pt>
                <c:pt idx="6">
                  <c:v>Aug '24
(S14)</c:v>
                </c:pt>
              </c:strCache>
            </c:strRef>
          </c:cat>
          <c:val>
            <c:numRef>
              <c:f>Sheet1!$B$3:$B$9</c:f>
              <c:numCache>
                <c:formatCode>0%</c:formatCode>
                <c:ptCount val="7"/>
                <c:pt idx="0">
                  <c:v>0.17</c:v>
                </c:pt>
                <c:pt idx="1">
                  <c:v>0.17</c:v>
                </c:pt>
                <c:pt idx="2">
                  <c:v>0.18</c:v>
                </c:pt>
                <c:pt idx="3">
                  <c:v>0.16</c:v>
                </c:pt>
                <c:pt idx="4">
                  <c:v>0.14000000000000001</c:v>
                </c:pt>
                <c:pt idx="5">
                  <c:v>0.15</c:v>
                </c:pt>
                <c:pt idx="6">
                  <c:v>0.16</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Sheet1!$D$1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June '24 
(S12)</c:v>
                </c:pt>
                <c:pt idx="5">
                  <c:v>July '24 
(S13)</c:v>
                </c:pt>
                <c:pt idx="6">
                  <c:v>Aug '24 S14</c:v>
                </c:pt>
              </c:strCache>
            </c:strRef>
          </c:cat>
          <c:val>
            <c:numRef>
              <c:f>Sheet1!$D$3:$D$9</c:f>
              <c:numCache>
                <c:formatCode>0%</c:formatCode>
                <c:ptCount val="7"/>
                <c:pt idx="0">
                  <c:v>0.38</c:v>
                </c:pt>
                <c:pt idx="1">
                  <c:v>0.35</c:v>
                </c:pt>
                <c:pt idx="2">
                  <c:v>0.36</c:v>
                </c:pt>
                <c:pt idx="3">
                  <c:v>0.38</c:v>
                </c:pt>
                <c:pt idx="4">
                  <c:v>0.38</c:v>
                </c:pt>
                <c:pt idx="5">
                  <c:v>0.38</c:v>
                </c:pt>
                <c:pt idx="6">
                  <c:v>0.4</c:v>
                </c:pt>
              </c:numCache>
            </c:numRef>
          </c:val>
          <c:smooth val="0"/>
          <c:extLst>
            <c:ext xmlns:c16="http://schemas.microsoft.com/office/drawing/2014/chart" uri="{C3380CC4-5D6E-409C-BE32-E72D297353CC}">
              <c16:uniqueId val="{00000000-D1AE-4EB9-A4C9-2002F4EE0DA0}"/>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August '24 
(S13+14)</c:v>
                </c:pt>
                <c:pt idx="1">
                  <c:v>GB Benchmarking*</c:v>
                </c:pt>
              </c:strCache>
            </c:strRef>
          </c:cat>
          <c:val>
            <c:numRef>
              <c:f>Sheet1!$B$2:$B$3</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August '24 
(S13+14)</c:v>
                </c:pt>
                <c:pt idx="1">
                  <c:v>GB Benchmarking*</c:v>
                </c:pt>
              </c:strCache>
            </c:strRef>
          </c:cat>
          <c:val>
            <c:numRef>
              <c:f>Sheet1!$C$2:$C$3</c:f>
              <c:numCache>
                <c:formatCode>0%</c:formatCode>
                <c:ptCount val="2"/>
                <c:pt idx="0">
                  <c:v>0.13</c:v>
                </c:pt>
                <c:pt idx="1">
                  <c:v>0.16</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1"/>
            <c:invertIfNegative val="0"/>
            <c:bubble3D val="0"/>
            <c:spPr>
              <a:solidFill>
                <a:srgbClr val="BFBFBF"/>
              </a:solidFill>
              <a:ln>
                <a:noFill/>
              </a:ln>
              <a:effectLst/>
            </c:spPr>
            <c:extLst>
              <c:ext xmlns:c16="http://schemas.microsoft.com/office/drawing/2014/chart" uri="{C3380CC4-5D6E-409C-BE32-E72D297353CC}">
                <c16:uniqueId val="{00000001-7676-4298-98A8-C02C43EAE718}"/>
              </c:ext>
            </c:extLst>
          </c:dPt>
          <c:dPt>
            <c:idx val="3"/>
            <c:invertIfNegative val="0"/>
            <c:bubble3D val="0"/>
            <c:spPr>
              <a:solidFill>
                <a:srgbClr val="BFBFBF"/>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August '24 
(S13+14)</c:v>
                </c:pt>
                <c:pt idx="1">
                  <c:v>GB Benchmarking*</c:v>
                </c:pt>
              </c:strCache>
            </c:strRef>
          </c:cat>
          <c:val>
            <c:numRef>
              <c:f>Sheet1!$D$2:$D$3</c:f>
              <c:numCache>
                <c:formatCode>0%</c:formatCode>
                <c:ptCount val="2"/>
                <c:pt idx="0">
                  <c:v>0.1</c:v>
                </c:pt>
                <c:pt idx="1">
                  <c:v>0.11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August '24 
(S13+14)</c:v>
                </c:pt>
                <c:pt idx="1">
                  <c:v>GB Benchmarking*</c:v>
                </c:pt>
              </c:strCache>
            </c:strRef>
          </c:cat>
          <c:val>
            <c:numRef>
              <c:f>Sheet1!$E$2:$E$3</c:f>
              <c:numCache>
                <c:formatCode>0%</c:formatCode>
                <c:ptCount val="2"/>
                <c:pt idx="0">
                  <c:v>0.77</c:v>
                </c:pt>
                <c:pt idx="1">
                  <c:v>0.73</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68484150629835305"/>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Sheet1!$B$2:$B$4</c:f>
              <c:numCache>
                <c:formatCode>0%</c:formatCode>
                <c:ptCount val="2"/>
                <c:pt idx="0">
                  <c:v>0.02</c:v>
                </c:pt>
                <c:pt idx="1">
                  <c:v>0.04</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Sheet1!$C$2:$C$4</c:f>
              <c:numCache>
                <c:formatCode>0%</c:formatCode>
                <c:ptCount val="2"/>
                <c:pt idx="0">
                  <c:v>0.04</c:v>
                </c:pt>
                <c:pt idx="1">
                  <c:v>0.03</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1"/>
            <c:invertIfNegative val="0"/>
            <c:bubble3D val="0"/>
            <c:spPr>
              <a:solidFill>
                <a:srgbClr val="FFC5C5"/>
              </a:solidFill>
              <a:ln>
                <a:noFill/>
              </a:ln>
              <a:effectLst/>
            </c:spPr>
            <c:extLst>
              <c:ext xmlns:c16="http://schemas.microsoft.com/office/drawing/2014/chart" uri="{C3380CC4-5D6E-409C-BE32-E72D297353CC}">
                <c16:uniqueId val="{00000001-556D-4590-B55E-A94E6FE70FC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Sheet1!$D$2:$D$4</c:f>
              <c:numCache>
                <c:formatCode>0%</c:formatCode>
                <c:ptCount val="2"/>
                <c:pt idx="0">
                  <c:v>0.13</c:v>
                </c:pt>
                <c:pt idx="1">
                  <c:v>0.11</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Sheet1!$E$2:$E$4</c:f>
              <c:numCache>
                <c:formatCode>0%</c:formatCode>
                <c:ptCount val="2"/>
                <c:pt idx="0">
                  <c:v>0.23</c:v>
                </c:pt>
                <c:pt idx="1">
                  <c:v>0.23</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Sheet1!$F$2:$F$4</c:f>
              <c:numCache>
                <c:formatCode>0%</c:formatCode>
                <c:ptCount val="2"/>
                <c:pt idx="0">
                  <c:v>0.37</c:v>
                </c:pt>
                <c:pt idx="1">
                  <c:v>0.35</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Aug '24 
(S13 +S14)</c:v>
                </c:pt>
                <c:pt idx="1">
                  <c:v>GB Benchmarking </c:v>
                </c:pt>
              </c:strCache>
            </c:strRef>
          </c:cat>
          <c:val>
            <c:numRef>
              <c:f>Sheet1!$G$2:$G$4</c:f>
              <c:numCache>
                <c:formatCode>0%</c:formatCode>
                <c:ptCount val="2"/>
                <c:pt idx="0">
                  <c:v>0.22</c:v>
                </c:pt>
                <c:pt idx="1">
                  <c:v>0.24</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9.9122442736912422E-3"/>
          <c:y val="0.18240357432866211"/>
          <c:w val="0.23531220206202028"/>
          <c:h val="0.60343676151687264"/>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A5AE-4107-9BCC-1461FA206E1A}"/>
              </c:ext>
            </c:extLst>
          </c:dPt>
          <c:dPt>
            <c:idx val="1"/>
            <c:bubble3D val="0"/>
            <c:spPr>
              <a:solidFill>
                <a:srgbClr val="FF0000"/>
              </a:solidFill>
              <a:ln>
                <a:noFill/>
              </a:ln>
              <a:effectLst/>
            </c:spPr>
            <c:extLst>
              <c:ext xmlns:c16="http://schemas.microsoft.com/office/drawing/2014/chart" uri="{C3380CC4-5D6E-409C-BE32-E72D297353CC}">
                <c16:uniqueId val="{00000003-A5AE-4107-9BCC-1461FA206E1A}"/>
              </c:ext>
            </c:extLst>
          </c:dPt>
          <c:dPt>
            <c:idx val="2"/>
            <c:bubble3D val="0"/>
            <c:spPr>
              <a:solidFill>
                <a:srgbClr val="5C5B5A"/>
              </a:solidFill>
              <a:ln>
                <a:noFill/>
              </a:ln>
              <a:effectLst/>
            </c:spPr>
            <c:extLst>
              <c:ext xmlns:c16="http://schemas.microsoft.com/office/drawing/2014/chart" uri="{C3380CC4-5D6E-409C-BE32-E72D297353CC}">
                <c16:uniqueId val="{00000005-A5AE-4107-9BCC-1461FA206E1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0.95</c:v>
                </c:pt>
                <c:pt idx="1">
                  <c:v>0.03</c:v>
                </c:pt>
                <c:pt idx="2">
                  <c:v>0.01</c:v>
                </c:pt>
              </c:numCache>
            </c:numRef>
          </c:val>
          <c:extLst>
            <c:ext xmlns:c16="http://schemas.microsoft.com/office/drawing/2014/chart" uri="{C3380CC4-5D6E-409C-BE32-E72D297353CC}">
              <c16:uniqueId val="{00000008-A5AE-4107-9BCC-1461FA206E1A}"/>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Sheet1!$B$2:$B$12</c:f>
              <c:numCache>
                <c:formatCode>0%</c:formatCode>
                <c:ptCount val="11"/>
                <c:pt idx="0">
                  <c:v>0.15</c:v>
                </c:pt>
                <c:pt idx="1">
                  <c:v>0.15</c:v>
                </c:pt>
                <c:pt idx="2">
                  <c:v>0.16</c:v>
                </c:pt>
                <c:pt idx="3">
                  <c:v>0.16</c:v>
                </c:pt>
                <c:pt idx="4">
                  <c:v>0.14000000000000001</c:v>
                </c:pt>
                <c:pt idx="5">
                  <c:v>0.14000000000000001</c:v>
                </c:pt>
                <c:pt idx="6">
                  <c:v>0.15</c:v>
                </c:pt>
                <c:pt idx="7">
                  <c:v>0.14000000000000001</c:v>
                </c:pt>
                <c:pt idx="8">
                  <c:v>0.12</c:v>
                </c:pt>
                <c:pt idx="9">
                  <c:v>0.13</c:v>
                </c:pt>
                <c:pt idx="10">
                  <c:v>0.13</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26069073427028"/>
          <c:y val="0.15821211606671196"/>
          <c:w val="0.45666567420340715"/>
          <c:h val="0.53425000943325029"/>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1FA0-4B22-9A13-7573EE940B20}"/>
              </c:ext>
            </c:extLst>
          </c:dPt>
          <c:dPt>
            <c:idx val="1"/>
            <c:bubble3D val="0"/>
            <c:spPr>
              <a:solidFill>
                <a:srgbClr val="FF0000"/>
              </a:solidFill>
              <a:ln>
                <a:noFill/>
              </a:ln>
              <a:effectLst/>
            </c:spPr>
            <c:extLst>
              <c:ext xmlns:c16="http://schemas.microsoft.com/office/drawing/2014/chart" uri="{C3380CC4-5D6E-409C-BE32-E72D297353CC}">
                <c16:uniqueId val="{00000003-1FA0-4B22-9A13-7573EE940B20}"/>
              </c:ext>
            </c:extLst>
          </c:dPt>
          <c:dPt>
            <c:idx val="2"/>
            <c:bubble3D val="0"/>
            <c:spPr>
              <a:solidFill>
                <a:srgbClr val="5C5B5A"/>
              </a:solidFill>
              <a:ln>
                <a:noFill/>
              </a:ln>
              <a:effectLst/>
            </c:spPr>
            <c:extLst>
              <c:ext xmlns:c16="http://schemas.microsoft.com/office/drawing/2014/chart" uri="{C3380CC4-5D6E-409C-BE32-E72D297353CC}">
                <c16:uniqueId val="{00000005-1FA0-4B22-9A13-7573EE940B2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Aware</c:v>
                </c:pt>
                <c:pt idx="1">
                  <c:v>Not aware</c:v>
                </c:pt>
                <c:pt idx="2">
                  <c:v>Don't know / Prefer not to say</c:v>
                </c:pt>
              </c:strCache>
            </c:strRef>
          </c:cat>
          <c:val>
            <c:numRef>
              <c:f>Sheet1!$B$2:$B$4</c:f>
              <c:numCache>
                <c:formatCode>0%</c:formatCode>
                <c:ptCount val="3"/>
                <c:pt idx="0">
                  <c:v>0.91</c:v>
                </c:pt>
                <c:pt idx="1">
                  <c:v>7.0000000000000007E-2</c:v>
                </c:pt>
                <c:pt idx="2">
                  <c:v>0.01</c:v>
                </c:pt>
              </c:numCache>
            </c:numRef>
          </c:val>
          <c:extLst>
            <c:ext xmlns:c16="http://schemas.microsoft.com/office/drawing/2014/chart" uri="{C3380CC4-5D6E-409C-BE32-E72D297353CC}">
              <c16:uniqueId val="{00000006-1FA0-4B22-9A13-7573EE940B2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6.6975143330979509E-2"/>
          <c:y val="1.6366689306467186E-4"/>
          <c:w val="0.88397029383430348"/>
          <c:h val="0.2028068687259551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C1FC-4EFB-9A72-91DBF67A7DF2}"/>
              </c:ext>
            </c:extLst>
          </c:dPt>
          <c:dPt>
            <c:idx val="1"/>
            <c:bubble3D val="0"/>
            <c:spPr>
              <a:solidFill>
                <a:srgbClr val="FF0000"/>
              </a:solidFill>
              <a:ln>
                <a:noFill/>
              </a:ln>
              <a:effectLst/>
            </c:spPr>
            <c:extLst>
              <c:ext xmlns:c16="http://schemas.microsoft.com/office/drawing/2014/chart" uri="{C3380CC4-5D6E-409C-BE32-E72D297353CC}">
                <c16:uniqueId val="{00000003-C1FC-4EFB-9A72-91DBF67A7DF2}"/>
              </c:ext>
            </c:extLst>
          </c:dPt>
          <c:dPt>
            <c:idx val="2"/>
            <c:bubble3D val="0"/>
            <c:spPr>
              <a:solidFill>
                <a:srgbClr val="5C5B5A"/>
              </a:solidFill>
              <a:ln>
                <a:noFill/>
              </a:ln>
              <a:effectLst/>
            </c:spPr>
            <c:extLst>
              <c:ext xmlns:c16="http://schemas.microsoft.com/office/drawing/2014/chart" uri="{C3380CC4-5D6E-409C-BE32-E72D297353CC}">
                <c16:uniqueId val="{00000005-C1FC-4EFB-9A72-91DBF67A7DF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0.23</c:v>
                </c:pt>
                <c:pt idx="1">
                  <c:v>0.67</c:v>
                </c:pt>
                <c:pt idx="2">
                  <c:v>0.1</c:v>
                </c:pt>
              </c:numCache>
            </c:numRef>
          </c:val>
          <c:extLst>
            <c:ext xmlns:c16="http://schemas.microsoft.com/office/drawing/2014/chart" uri="{C3380CC4-5D6E-409C-BE32-E72D297353CC}">
              <c16:uniqueId val="{00000006-C1FC-4EFB-9A72-91DBF67A7DF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156665873991E-2"/>
          <c:y val="3.2466957975940014E-2"/>
          <c:w val="0.96199901479576289"/>
          <c:h val="0.95383167598736451"/>
        </c:manualLayout>
      </c:layout>
      <c:barChart>
        <c:barDir val="col"/>
        <c:grouping val="clustered"/>
        <c:varyColors val="0"/>
        <c:ser>
          <c:idx val="0"/>
          <c:order val="0"/>
          <c:tx>
            <c:strRef>
              <c:f>Sheet1!$B$1</c:f>
              <c:strCache>
                <c:ptCount val="1"/>
                <c:pt idx="0">
                  <c:v>Covid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Sheet1!$B$2:$B$5</c:f>
              <c:numCache>
                <c:formatCode>0%</c:formatCode>
                <c:ptCount val="4"/>
                <c:pt idx="0">
                  <c:v>0.73</c:v>
                </c:pt>
                <c:pt idx="1">
                  <c:v>0.14000000000000001</c:v>
                </c:pt>
                <c:pt idx="2">
                  <c:v>0.13</c:v>
                </c:pt>
                <c:pt idx="3">
                  <c:v>0.01</c:v>
                </c:pt>
              </c:numCache>
            </c:numRef>
          </c:val>
          <c:extLst>
            <c:ext xmlns:c16="http://schemas.microsoft.com/office/drawing/2014/chart" uri="{C3380CC4-5D6E-409C-BE32-E72D297353CC}">
              <c16:uniqueId val="{00000000-A996-4169-A2B2-93E30AC5CAC1}"/>
            </c:ext>
          </c:extLst>
        </c:ser>
        <c:ser>
          <c:idx val="1"/>
          <c:order val="1"/>
          <c:tx>
            <c:strRef>
              <c:f>Sheet1!$C$1</c:f>
              <c:strCache>
                <c:ptCount val="1"/>
                <c:pt idx="0">
                  <c:v>Flu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Sheet1!$C$2:$C$5</c:f>
              <c:numCache>
                <c:formatCode>0%</c:formatCode>
                <c:ptCount val="4"/>
                <c:pt idx="0">
                  <c:v>0.71</c:v>
                </c:pt>
                <c:pt idx="1">
                  <c:v>0.16</c:v>
                </c:pt>
                <c:pt idx="2">
                  <c:v>0.12</c:v>
                </c:pt>
                <c:pt idx="3">
                  <c:v>0.01</c:v>
                </c:pt>
              </c:numCache>
            </c:numRef>
          </c:val>
          <c:extLst>
            <c:ext xmlns:c16="http://schemas.microsoft.com/office/drawing/2014/chart" uri="{C3380CC4-5D6E-409C-BE32-E72D297353CC}">
              <c16:uniqueId val="{00000001-A996-4169-A2B2-93E30AC5CAC1}"/>
            </c:ext>
          </c:extLst>
        </c:ser>
        <c:ser>
          <c:idx val="2"/>
          <c:order val="2"/>
          <c:tx>
            <c:strRef>
              <c:f>Sheet1!$D$1</c:f>
              <c:strCache>
                <c:ptCount val="1"/>
                <c:pt idx="0">
                  <c:v>RSV (Respiratory Syncytial Virus)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Sheet1!$D$2:$D$5</c:f>
              <c:numCache>
                <c:formatCode>0%</c:formatCode>
                <c:ptCount val="4"/>
                <c:pt idx="0">
                  <c:v>0.12</c:v>
                </c:pt>
                <c:pt idx="1">
                  <c:v>0.23</c:v>
                </c:pt>
                <c:pt idx="2">
                  <c:v>0.64</c:v>
                </c:pt>
                <c:pt idx="3">
                  <c:v>0.01</c:v>
                </c:pt>
              </c:numCache>
            </c:numRef>
          </c:val>
          <c:extLst>
            <c:ext xmlns:c16="http://schemas.microsoft.com/office/drawing/2014/chart" uri="{C3380CC4-5D6E-409C-BE32-E72D297353CC}">
              <c16:uniqueId val="{00000002-A996-4169-A2B2-93E30AC5CAC1}"/>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20736906788592752"/>
          <c:y val="7.4572370969523153E-3"/>
          <c:w val="0.76116301390446606"/>
          <c:h val="0.120796503001333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7156665873991E-2"/>
          <c:y val="3.2466957975940014E-2"/>
          <c:w val="0.96199901479576289"/>
          <c:h val="0.95383167598736451"/>
        </c:manualLayout>
      </c:layout>
      <c:barChart>
        <c:barDir val="col"/>
        <c:grouping val="clustered"/>
        <c:varyColors val="0"/>
        <c:ser>
          <c:idx val="0"/>
          <c:order val="0"/>
          <c:tx>
            <c:strRef>
              <c:f>Sheet1!$B$1</c:f>
              <c:strCache>
                <c:ptCount val="1"/>
                <c:pt idx="0">
                  <c:v>Covid</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Sheet1!$B$2:$B$5</c:f>
              <c:numCache>
                <c:formatCode>0%</c:formatCode>
                <c:ptCount val="4"/>
                <c:pt idx="0">
                  <c:v>0.63</c:v>
                </c:pt>
                <c:pt idx="1">
                  <c:v>0.28000000000000003</c:v>
                </c:pt>
                <c:pt idx="2">
                  <c:v>0.08</c:v>
                </c:pt>
                <c:pt idx="3">
                  <c:v>0.01</c:v>
                </c:pt>
              </c:numCache>
            </c:numRef>
          </c:val>
          <c:extLst>
            <c:ext xmlns:c16="http://schemas.microsoft.com/office/drawing/2014/chart" uri="{C3380CC4-5D6E-409C-BE32-E72D297353CC}">
              <c16:uniqueId val="{00000000-1AFE-443D-BE31-7ADE84393678}"/>
            </c:ext>
          </c:extLst>
        </c:ser>
        <c:ser>
          <c:idx val="1"/>
          <c:order val="1"/>
          <c:tx>
            <c:strRef>
              <c:f>Sheet1!$C$1</c:f>
              <c:strCache>
                <c:ptCount val="1"/>
                <c:pt idx="0">
                  <c:v>Flu</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Sheet1!$C$2:$C$5</c:f>
              <c:numCache>
                <c:formatCode>0%</c:formatCode>
                <c:ptCount val="4"/>
                <c:pt idx="0">
                  <c:v>0.7</c:v>
                </c:pt>
                <c:pt idx="1">
                  <c:v>0.22</c:v>
                </c:pt>
                <c:pt idx="2">
                  <c:v>0.08</c:v>
                </c:pt>
                <c:pt idx="3">
                  <c:v>0.01</c:v>
                </c:pt>
              </c:numCache>
            </c:numRef>
          </c:val>
          <c:extLst>
            <c:ext xmlns:c16="http://schemas.microsoft.com/office/drawing/2014/chart" uri="{C3380CC4-5D6E-409C-BE32-E72D297353CC}">
              <c16:uniqueId val="{00000001-1AFE-443D-BE31-7ADE84393678}"/>
            </c:ext>
          </c:extLst>
        </c:ser>
        <c:ser>
          <c:idx val="2"/>
          <c:order val="2"/>
          <c:tx>
            <c:strRef>
              <c:f>Sheet1!$D$1</c:f>
              <c:strCache>
                <c:ptCount val="1"/>
                <c:pt idx="0">
                  <c:v>RSV (Respiratory Syncytial Virus)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c:v>
                </c:pt>
                <c:pt idx="2">
                  <c:v>Don't know </c:v>
                </c:pt>
                <c:pt idx="3">
                  <c:v>Prefer not to say</c:v>
                </c:pt>
              </c:strCache>
            </c:strRef>
          </c:cat>
          <c:val>
            <c:numRef>
              <c:f>Sheet1!$D$2:$D$5</c:f>
              <c:numCache>
                <c:formatCode>0%</c:formatCode>
                <c:ptCount val="4"/>
                <c:pt idx="0">
                  <c:v>0.35</c:v>
                </c:pt>
                <c:pt idx="1">
                  <c:v>0.27</c:v>
                </c:pt>
                <c:pt idx="2">
                  <c:v>0.37</c:v>
                </c:pt>
                <c:pt idx="3">
                  <c:v>0.01</c:v>
                </c:pt>
              </c:numCache>
            </c:numRef>
          </c:val>
          <c:extLst>
            <c:ext xmlns:c16="http://schemas.microsoft.com/office/drawing/2014/chart" uri="{C3380CC4-5D6E-409C-BE32-E72D297353CC}">
              <c16:uniqueId val="{00000002-1AFE-443D-BE31-7ADE84393678}"/>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20736906788592752"/>
          <c:y val="7.4572370969523153E-3"/>
          <c:w val="0.76116301390446606"/>
          <c:h val="0.120796503001333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3-0E04-46A5-BF46-8230E911D8B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0E04-46A5-BF46-8230E911D8BD}"/>
              </c:ext>
            </c:extLst>
          </c:dPt>
          <c:dPt>
            <c:idx val="2"/>
            <c:invertIfNegative val="0"/>
            <c:bubble3D val="0"/>
            <c:spPr>
              <a:solidFill>
                <a:srgbClr val="009690"/>
              </a:solidFill>
              <a:ln>
                <a:noFill/>
              </a:ln>
              <a:effectLst/>
            </c:spPr>
            <c:extLst>
              <c:ext xmlns:c16="http://schemas.microsoft.com/office/drawing/2014/chart" uri="{C3380CC4-5D6E-409C-BE32-E72D297353CC}">
                <c16:uniqueId val="{00000004-0E04-46A5-BF46-8230E911D8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Covid (n=1080)</c:v>
                </c:pt>
                <c:pt idx="1">
                  <c:v>Flu (n=1051)</c:v>
                </c:pt>
                <c:pt idx="2">
                  <c:v>RSV (n=180)</c:v>
                </c:pt>
              </c:strCache>
            </c:strRef>
          </c:cat>
          <c:val>
            <c:numRef>
              <c:f>Sheet1!$B$2:$B$4</c:f>
              <c:numCache>
                <c:formatCode>0%</c:formatCode>
                <c:ptCount val="3"/>
                <c:pt idx="0">
                  <c:v>0.73</c:v>
                </c:pt>
                <c:pt idx="1">
                  <c:v>0.71</c:v>
                </c:pt>
                <c:pt idx="2">
                  <c:v>0.12</c:v>
                </c:pt>
              </c:numCache>
            </c:numRef>
          </c:val>
          <c:extLst>
            <c:ext xmlns:c16="http://schemas.microsoft.com/office/drawing/2014/chart" uri="{C3380CC4-5D6E-409C-BE32-E72D297353CC}">
              <c16:uniqueId val="{00000000-0E04-46A5-BF46-8230E911D8BD}"/>
            </c:ext>
          </c:extLst>
        </c:ser>
        <c:dLbls>
          <c:showLegendKey val="0"/>
          <c:showVal val="0"/>
          <c:showCatName val="0"/>
          <c:showSerName val="0"/>
          <c:showPercent val="0"/>
          <c:showBubbleSize val="0"/>
        </c:dLbls>
        <c:gapWidth val="85"/>
        <c:axId val="2032862415"/>
        <c:axId val="2032860015"/>
      </c:barChart>
      <c:catAx>
        <c:axId val="203286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860015"/>
        <c:crosses val="autoZero"/>
        <c:auto val="1"/>
        <c:lblAlgn val="ctr"/>
        <c:lblOffset val="100"/>
        <c:noMultiLvlLbl val="0"/>
      </c:catAx>
      <c:valAx>
        <c:axId val="2032860015"/>
        <c:scaling>
          <c:orientation val="minMax"/>
        </c:scaling>
        <c:delete val="1"/>
        <c:axPos val="t"/>
        <c:numFmt formatCode="0%" sourceLinked="1"/>
        <c:majorTickMark val="out"/>
        <c:minorTickMark val="none"/>
        <c:tickLblPos val="nextTo"/>
        <c:crossAx val="203286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73822373306702"/>
          <c:y val="3.6732206177846984E-2"/>
          <c:w val="0.71236532035031108"/>
          <c:h val="0.9265355876443059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30A0"/>
              </a:solidFill>
              <a:ln>
                <a:noFill/>
              </a:ln>
              <a:effectLst/>
            </c:spPr>
            <c:extLst>
              <c:ext xmlns:c16="http://schemas.microsoft.com/office/drawing/2014/chart" uri="{C3380CC4-5D6E-409C-BE32-E72D297353CC}">
                <c16:uniqueId val="{00000002-C789-4201-AA2D-AECAC92D38AA}"/>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C789-4201-AA2D-AECAC92D38AA}"/>
              </c:ext>
            </c:extLst>
          </c:dPt>
          <c:dPt>
            <c:idx val="2"/>
            <c:invertIfNegative val="0"/>
            <c:bubble3D val="0"/>
            <c:spPr>
              <a:solidFill>
                <a:srgbClr val="009690"/>
              </a:solidFill>
              <a:ln>
                <a:noFill/>
              </a:ln>
              <a:effectLst/>
            </c:spPr>
            <c:extLst>
              <c:ext xmlns:c16="http://schemas.microsoft.com/office/drawing/2014/chart" uri="{C3380CC4-5D6E-409C-BE32-E72D297353CC}">
                <c16:uniqueId val="{00000001-C789-4201-AA2D-AECAC92D38A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Covid (n=1084)</c:v>
                </c:pt>
                <c:pt idx="1">
                  <c:v>Flu (n=1088)</c:v>
                </c:pt>
                <c:pt idx="2">
                  <c:v>RSV (n=163)</c:v>
                </c:pt>
              </c:strCache>
            </c:strRef>
          </c:cat>
          <c:val>
            <c:numRef>
              <c:f>Sheet1!$B$2:$B$4</c:f>
              <c:numCache>
                <c:formatCode>0%</c:formatCode>
                <c:ptCount val="3"/>
                <c:pt idx="0">
                  <c:v>0.69</c:v>
                </c:pt>
                <c:pt idx="1">
                  <c:v>0.79</c:v>
                </c:pt>
                <c:pt idx="2">
                  <c:v>0.72</c:v>
                </c:pt>
              </c:numCache>
            </c:numRef>
          </c:val>
          <c:extLst>
            <c:ext xmlns:c16="http://schemas.microsoft.com/office/drawing/2014/chart" uri="{C3380CC4-5D6E-409C-BE32-E72D297353CC}">
              <c16:uniqueId val="{00000000-C789-4201-AA2D-AECAC92D38AA}"/>
            </c:ext>
          </c:extLst>
        </c:ser>
        <c:dLbls>
          <c:showLegendKey val="0"/>
          <c:showVal val="0"/>
          <c:showCatName val="0"/>
          <c:showSerName val="0"/>
          <c:showPercent val="0"/>
          <c:showBubbleSize val="0"/>
        </c:dLbls>
        <c:gapWidth val="85"/>
        <c:axId val="2032862415"/>
        <c:axId val="2032860015"/>
      </c:barChart>
      <c:catAx>
        <c:axId val="203286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32860015"/>
        <c:crosses val="autoZero"/>
        <c:auto val="1"/>
        <c:lblAlgn val="ctr"/>
        <c:lblOffset val="100"/>
        <c:noMultiLvlLbl val="0"/>
      </c:catAx>
      <c:valAx>
        <c:axId val="2032860015"/>
        <c:scaling>
          <c:orientation val="minMax"/>
          <c:max val="0.8"/>
          <c:min val="0"/>
        </c:scaling>
        <c:delete val="1"/>
        <c:axPos val="t"/>
        <c:numFmt formatCode="0%" sourceLinked="1"/>
        <c:majorTickMark val="out"/>
        <c:minorTickMark val="none"/>
        <c:tickLblPos val="nextTo"/>
        <c:crossAx val="20328624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Sheet1!$B$2:$B$5</c:f>
              <c:numCache>
                <c:formatCode>0%</c:formatCode>
                <c:ptCount val="4"/>
                <c:pt idx="0">
                  <c:v>0.01</c:v>
                </c:pt>
                <c:pt idx="1">
                  <c:v>0</c:v>
                </c:pt>
                <c:pt idx="2">
                  <c:v>0</c:v>
                </c:pt>
                <c:pt idx="3">
                  <c:v>0.01</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delete val="1"/>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Sheet1!$C$2:$C$5</c:f>
              <c:numCache>
                <c:formatCode>0%</c:formatCode>
                <c:ptCount val="4"/>
                <c:pt idx="0">
                  <c:v>0.08</c:v>
                </c:pt>
                <c:pt idx="1">
                  <c:v>7.0000000000000007E-2</c:v>
                </c:pt>
                <c:pt idx="2">
                  <c:v>0.05</c:v>
                </c:pt>
                <c:pt idx="3">
                  <c:v>0.02</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1"/>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dLbl>
              <c:idx val="3"/>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0-49CC-AA22-E7B1E597D1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Sheet1!$D$2:$D$5</c:f>
              <c:numCache>
                <c:formatCode>0%</c:formatCode>
                <c:ptCount val="4"/>
                <c:pt idx="0">
                  <c:v>0.15</c:v>
                </c:pt>
                <c:pt idx="1">
                  <c:v>0.12</c:v>
                </c:pt>
                <c:pt idx="2">
                  <c:v>0.12</c:v>
                </c:pt>
                <c:pt idx="3">
                  <c:v>0.06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Sheet1!$E$2:$E$5</c:f>
              <c:numCache>
                <c:formatCode>0%</c:formatCode>
                <c:ptCount val="4"/>
                <c:pt idx="0">
                  <c:v>0.47</c:v>
                </c:pt>
                <c:pt idx="1">
                  <c:v>0.51</c:v>
                </c:pt>
                <c:pt idx="2">
                  <c:v>0.49</c:v>
                </c:pt>
                <c:pt idx="3">
                  <c:v>0.38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Sheet1!$F$2:$F$5</c:f>
              <c:numCache>
                <c:formatCode>0%</c:formatCode>
                <c:ptCount val="4"/>
                <c:pt idx="0">
                  <c:v>0.28999999999999998</c:v>
                </c:pt>
                <c:pt idx="1">
                  <c:v>0.3</c:v>
                </c:pt>
                <c:pt idx="2">
                  <c:v>0.33</c:v>
                </c:pt>
                <c:pt idx="3">
                  <c:v>0.53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067484659775534E-3"/>
          <c:y val="3.1078256961606487E-2"/>
          <c:w val="0.99395431469068196"/>
          <c:h val="0.75156006485856863"/>
        </c:manualLayout>
      </c:layout>
      <c:lineChart>
        <c:grouping val="standard"/>
        <c:varyColors val="0"/>
        <c:ser>
          <c:idx val="0"/>
          <c:order val="0"/>
          <c:tx>
            <c:strRef>
              <c:f>Sheet1!$C$1</c:f>
              <c:strCache>
                <c:ptCount val="1"/>
                <c:pt idx="0">
                  <c:v>Knowledge</c:v>
                </c:pt>
              </c:strCache>
            </c:strRef>
          </c:tx>
          <c:spPr>
            <a:ln w="28575" cap="rnd">
              <a:solidFill>
                <a:schemeClr val="accent1"/>
              </a:solidFill>
              <a:round/>
            </a:ln>
            <a:effectLst/>
          </c:spPr>
          <c:marker>
            <c:symbol val="none"/>
          </c:marker>
          <c:dLbls>
            <c:dLbl>
              <c:idx val="0"/>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B2-4261-8C24-E523E90C56B7}"/>
                </c:ext>
              </c:extLst>
            </c:dLbl>
            <c:dLbl>
              <c:idx val="1"/>
              <c:layout>
                <c:manualLayout>
                  <c:x val="-2.4250042348562269E-2"/>
                  <c:y val="-2.700945189108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B2-4261-8C24-E523E90C56B7}"/>
                </c:ext>
              </c:extLst>
            </c:dLbl>
            <c:dLbl>
              <c:idx val="2"/>
              <c:layout>
                <c:manualLayout>
                  <c:x val="-2.4250042348562227E-2"/>
                  <c:y val="-2.986609539794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B2-4261-8C24-E523E90C56B7}"/>
                </c:ext>
              </c:extLst>
            </c:dLbl>
            <c:dLbl>
              <c:idx val="3"/>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B2-4261-8C24-E523E90C56B7}"/>
                </c:ext>
              </c:extLst>
            </c:dLbl>
            <c:dLbl>
              <c:idx val="4"/>
              <c:layout>
                <c:manualLayout>
                  <c:x val="-1.9611105505221688E-2"/>
                  <c:y val="-4.406271389680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B2-4261-8C24-E523E90C56B7}"/>
                </c:ext>
              </c:extLst>
            </c:dLbl>
            <c:dLbl>
              <c:idx val="5"/>
              <c:layout>
                <c:manualLayout>
                  <c:x val="-2.4250042348562227E-2"/>
                  <c:y val="-3.5579382411668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B2-4261-8C24-E523E90C56B7}"/>
                </c:ext>
              </c:extLst>
            </c:dLbl>
            <c:dLbl>
              <c:idx val="6"/>
              <c:layout>
                <c:manualLayout>
                  <c:x val="-2.3090308137727111E-2"/>
                  <c:y val="3.01234182461243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B2-4261-8C24-E523E90C56B7}"/>
                </c:ext>
              </c:extLst>
            </c:dLbl>
            <c:dLbl>
              <c:idx val="7"/>
              <c:layout>
                <c:manualLayout>
                  <c:x val="-2.5302569633135888E-2"/>
                  <c:y val="-2.986609539794736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DD-406F-B2DD-19A8F6C5FC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General</c:formatCode>
                <c:ptCount val="8"/>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numCache>
            </c:numRef>
          </c:val>
          <c:smooth val="0"/>
          <c:extLst>
            <c:ext xmlns:c16="http://schemas.microsoft.com/office/drawing/2014/chart" uri="{C3380CC4-5D6E-409C-BE32-E72D297353CC}">
              <c16:uniqueId val="{00000000-D253-4BAE-A580-07C2D6A22809}"/>
            </c:ext>
          </c:extLst>
        </c:ser>
        <c:ser>
          <c:idx val="1"/>
          <c:order val="1"/>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4274657032E-2"/>
                  <c:y val="-4.56091252440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2-411E-A509-5D6952DFEF69}"/>
                </c:ext>
              </c:extLst>
            </c:dLbl>
            <c:dLbl>
              <c:idx val="1"/>
              <c:layout>
                <c:manualLayout>
                  <c:x val="-2.4174157377758763E-2"/>
                  <c:y val="-3.379296802336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62-411E-A509-5D6952DFEF69}"/>
                </c:ext>
              </c:extLst>
            </c:dLbl>
            <c:dLbl>
              <c:idx val="4"/>
              <c:layout>
                <c:manualLayout>
                  <c:x val="-1.9611105505221771E-2"/>
                  <c:y val="-4.696895503305721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7340350486289338E-2"/>
                      <c:h val="5.1676681039107442E-2"/>
                    </c:manualLayout>
                  </c15:layout>
                </c:ext>
                <c:ext xmlns:c16="http://schemas.microsoft.com/office/drawing/2014/chart" uri="{C3380CC4-5D6E-409C-BE32-E72D297353CC}">
                  <c16:uniqueId val="{00000002-5C89-4053-B286-0A5C6347A003}"/>
                </c:ext>
              </c:extLst>
            </c:dLbl>
            <c:dLbl>
              <c:idx val="5"/>
              <c:layout>
                <c:manualLayout>
                  <c:x val="-2.888897919190268E-2"/>
                  <c:y val="-4.154976734100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D-4851-B820-3C21693053CD}"/>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D7DD-406F-B2DD-19A8F6C5FC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70.400000000000006</c:v>
                </c:pt>
                <c:pt idx="1">
                  <c:v>71.599999999999994</c:v>
                </c:pt>
                <c:pt idx="2" formatCode="0.0">
                  <c:v>72</c:v>
                </c:pt>
                <c:pt idx="3" formatCode="0.0">
                  <c:v>71.099999999999994</c:v>
                </c:pt>
                <c:pt idx="4">
                  <c:v>71.3</c:v>
                </c:pt>
                <c:pt idx="5">
                  <c:v>71.400000000000006</c:v>
                </c:pt>
                <c:pt idx="6">
                  <c:v>71.2</c:v>
                </c:pt>
                <c:pt idx="7">
                  <c:v>70.599999999999994</c:v>
                </c:pt>
              </c:numCache>
            </c:numRef>
          </c:val>
          <c:smooth val="0"/>
          <c:extLst>
            <c:ext xmlns:c16="http://schemas.microsoft.com/office/drawing/2014/chart" uri="{C3380CC4-5D6E-409C-BE32-E72D297353CC}">
              <c16:uniqueId val="{00000001-D253-4BAE-A580-07C2D6A22809}"/>
            </c:ext>
          </c:extLst>
        </c:ser>
        <c:ser>
          <c:idx val="2"/>
          <c:order val="2"/>
          <c:tx>
            <c:strRef>
              <c:f>Sheet1!$E$1</c:f>
              <c:strCache>
                <c:ptCount val="1"/>
                <c:pt idx="0">
                  <c:v>Access</c:v>
                </c:pt>
              </c:strCache>
            </c:strRef>
          </c:tx>
          <c:spPr>
            <a:ln w="28575" cap="rnd">
              <a:solidFill>
                <a:srgbClr val="FF5050"/>
              </a:solidFill>
              <a:round/>
            </a:ln>
            <a:effectLst/>
          </c:spPr>
          <c:marker>
            <c:symbol val="none"/>
          </c:marker>
          <c:dLbls>
            <c:dLbl>
              <c:idx val="3"/>
              <c:layout>
                <c:manualLayout>
                  <c:x val="-2.4250042348562227E-2"/>
                  <c:y val="3.5836705259845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B2-4261-8C24-E523E90C56B7}"/>
                </c:ext>
              </c:extLst>
            </c:dLbl>
            <c:dLbl>
              <c:idx val="4"/>
              <c:layout>
                <c:manualLayout>
                  <c:x val="-1.8451371294386742E-2"/>
                  <c:y val="4.0494383771385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9-4053-B286-0A5C6347A003}"/>
                </c:ext>
              </c:extLst>
            </c:dLbl>
            <c:dLbl>
              <c:idx val="6"/>
              <c:layout>
                <c:manualLayout>
                  <c:x val="-2.5409776559397509E-2"/>
                  <c:y val="-2.7009451891086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C3-4457-A6DB-D0C5B0FBBC39}"/>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D7DD-406F-B2DD-19A8F6C5FC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Sheet1!$E$2:$E$9</c:f>
              <c:numCache>
                <c:formatCode>General</c:formatCode>
                <c:ptCount val="8"/>
                <c:pt idx="0">
                  <c:v>64</c:v>
                </c:pt>
                <c:pt idx="1">
                  <c:v>65.5</c:v>
                </c:pt>
                <c:pt idx="2" formatCode="0.0">
                  <c:v>64.5</c:v>
                </c:pt>
                <c:pt idx="3" formatCode="0.0">
                  <c:v>63.3</c:v>
                </c:pt>
                <c:pt idx="4">
                  <c:v>65.3</c:v>
                </c:pt>
                <c:pt idx="5">
                  <c:v>66.599999999999994</c:v>
                </c:pt>
                <c:pt idx="6">
                  <c:v>67.400000000000006</c:v>
                </c:pt>
                <c:pt idx="7">
                  <c:v>66.099999999999994</c:v>
                </c:pt>
              </c:numCache>
            </c:numRef>
          </c:val>
          <c:smooth val="0"/>
          <c:extLst>
            <c:ext xmlns:c16="http://schemas.microsoft.com/office/drawing/2014/chart" uri="{C3380CC4-5D6E-409C-BE32-E72D297353CC}">
              <c16:uniqueId val="{00000002-D253-4BAE-A580-07C2D6A22809}"/>
            </c:ext>
          </c:extLst>
        </c:ser>
        <c:ser>
          <c:idx val="3"/>
          <c:order val="3"/>
          <c:tx>
            <c:strRef>
              <c:f>Sheet1!$F$1</c:f>
              <c:strCache>
                <c:ptCount val="1"/>
                <c:pt idx="0">
                  <c:v>Shared decisions </c:v>
                </c:pt>
              </c:strCache>
            </c:strRef>
          </c:tx>
          <c:spPr>
            <a:ln w="28575" cap="rnd">
              <a:solidFill>
                <a:schemeClr val="accent4"/>
              </a:solidFill>
              <a:round/>
            </a:ln>
            <a:effectLst/>
          </c:spPr>
          <c:marker>
            <c:symbol val="none"/>
          </c:marker>
          <c:dLbls>
            <c:dLbl>
              <c:idx val="5"/>
              <c:layout>
                <c:manualLayout>
                  <c:x val="-2.6688406356256821E-2"/>
                  <c:y val="-4.4406410847867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CB2-4261-8C24-E523E90C56B7}"/>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D7DD-406F-B2DD-19A8F6C5FC0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Sheet1!$F$2:$F$9</c:f>
              <c:numCache>
                <c:formatCode>General</c:formatCode>
                <c:ptCount val="8"/>
                <c:pt idx="0">
                  <c:v>80.599999999999994</c:v>
                </c:pt>
                <c:pt idx="1">
                  <c:v>81.7</c:v>
                </c:pt>
                <c:pt idx="2" formatCode="0.0">
                  <c:v>81.2</c:v>
                </c:pt>
                <c:pt idx="3" formatCode="0.0">
                  <c:v>79.7</c:v>
                </c:pt>
                <c:pt idx="4">
                  <c:v>81.2</c:v>
                </c:pt>
                <c:pt idx="5">
                  <c:v>82.3</c:v>
                </c:pt>
                <c:pt idx="6">
                  <c:v>81.3</c:v>
                </c:pt>
                <c:pt idx="7">
                  <c:v>81.2</c:v>
                </c:pt>
              </c:numCache>
            </c:numRef>
          </c:val>
          <c:smooth val="0"/>
          <c:extLst>
            <c:ext xmlns:c16="http://schemas.microsoft.com/office/drawing/2014/chart" uri="{C3380CC4-5D6E-409C-BE32-E72D297353CC}">
              <c16:uniqueId val="{00000003-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in val="5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64141356910124E-2"/>
          <c:y val="3.5941802580451619E-2"/>
          <c:w val="0.93562312639005474"/>
          <c:h val="0.72976086737835044"/>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Lbl>
              <c:idx val="0"/>
              <c:layout>
                <c:manualLayout>
                  <c:x val="-2.48127322530351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D8-43ED-A195-186C182EAFD5}"/>
                </c:ext>
              </c:extLst>
            </c:dLbl>
            <c:dLbl>
              <c:idx val="1"/>
              <c:layout>
                <c:manualLayout>
                  <c:x val="-2.9324138117223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D8-43ED-A195-186C182EAF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Sheet1!$B$2:$B$3</c:f>
              <c:numCache>
                <c:formatCode>0%</c:formatCode>
                <c:ptCount val="2"/>
                <c:pt idx="0">
                  <c:v>0.08</c:v>
                </c:pt>
                <c:pt idx="1">
                  <c:v>0.08</c:v>
                </c:pt>
              </c:numCache>
            </c:numRef>
          </c:val>
          <c:extLst>
            <c:ext xmlns:c16="http://schemas.microsoft.com/office/drawing/2014/chart" uri="{C3380CC4-5D6E-409C-BE32-E72D297353CC}">
              <c16:uniqueId val="{00000000-538C-4475-B8E8-278BDB3E920F}"/>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Sheet1!$C$2:$C$3</c:f>
              <c:numCache>
                <c:formatCode>0%</c:formatCode>
                <c:ptCount val="2"/>
                <c:pt idx="0">
                  <c:v>0.79</c:v>
                </c:pt>
                <c:pt idx="1">
                  <c:v>0.73</c:v>
                </c:pt>
              </c:numCache>
            </c:numRef>
          </c:val>
          <c:extLst>
            <c:ext xmlns:c16="http://schemas.microsoft.com/office/drawing/2014/chart" uri="{C3380CC4-5D6E-409C-BE32-E72D297353CC}">
              <c16:uniqueId val="{00000001-538C-4475-B8E8-278BDB3E920F}"/>
            </c:ext>
          </c:extLst>
        </c:ser>
        <c:ser>
          <c:idx val="2"/>
          <c:order val="2"/>
          <c:tx>
            <c:strRef>
              <c:f>Sheet1!$D$1</c:f>
              <c:strCache>
                <c:ptCount val="1"/>
                <c:pt idx="0">
                  <c:v>Yes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Sheet1!$D$2:$D$3</c:f>
              <c:numCache>
                <c:formatCode>0%</c:formatCode>
                <c:ptCount val="2"/>
                <c:pt idx="0">
                  <c:v>0.13</c:v>
                </c:pt>
                <c:pt idx="1">
                  <c:v>0.19</c:v>
                </c:pt>
              </c:numCache>
            </c:numRef>
          </c:val>
          <c:extLst>
            <c:ext xmlns:c16="http://schemas.microsoft.com/office/drawing/2014/chart" uri="{C3380CC4-5D6E-409C-BE32-E72D297353CC}">
              <c16:uniqueId val="{00000002-538C-4475-B8E8-278BDB3E920F}"/>
            </c:ext>
          </c:extLst>
        </c:ser>
        <c:dLbls>
          <c:dLblPos val="ctr"/>
          <c:showLegendKey val="0"/>
          <c:showVal val="1"/>
          <c:showCatName val="0"/>
          <c:showSerName val="0"/>
          <c:showPercent val="0"/>
          <c:showBubbleSize val="0"/>
        </c:dLbls>
        <c:gapWidth val="150"/>
        <c:overlap val="100"/>
        <c:axId val="1382642703"/>
        <c:axId val="1382645583"/>
      </c:barChart>
      <c:catAx>
        <c:axId val="138264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2645583"/>
        <c:crosses val="autoZero"/>
        <c:auto val="1"/>
        <c:lblAlgn val="ctr"/>
        <c:lblOffset val="100"/>
        <c:noMultiLvlLbl val="0"/>
      </c:catAx>
      <c:valAx>
        <c:axId val="1382645583"/>
        <c:scaling>
          <c:orientation val="minMax"/>
        </c:scaling>
        <c:delete val="1"/>
        <c:axPos val="l"/>
        <c:numFmt formatCode="0%" sourceLinked="1"/>
        <c:majorTickMark val="none"/>
        <c:minorTickMark val="none"/>
        <c:tickLblPos val="nextTo"/>
        <c:crossAx val="1382642703"/>
        <c:crosses val="autoZero"/>
        <c:crossBetween val="between"/>
      </c:valAx>
      <c:spPr>
        <a:noFill/>
        <a:ln>
          <a:noFill/>
        </a:ln>
        <a:effectLst/>
      </c:spPr>
    </c:plotArea>
    <c:legend>
      <c:legendPos val="l"/>
      <c:layout>
        <c:manualLayout>
          <c:xMode val="edge"/>
          <c:yMode val="edge"/>
          <c:x val="1.3534217592564634E-2"/>
          <c:y val="0.8744748624782247"/>
          <c:w val="0.98646578240743532"/>
          <c:h val="0.123455589490586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Aug '24</c:v>
                </c:pt>
              </c:strCache>
            </c:strRef>
          </c:tx>
          <c:spPr>
            <a:solidFill>
              <a:srgbClr val="009690"/>
            </a:solidFill>
            <a:ln>
              <a:noFill/>
            </a:ln>
            <a:effectLst/>
          </c:spPr>
          <c:invertIfNegative val="0"/>
          <c:dPt>
            <c:idx val="9"/>
            <c:invertIfNegative val="0"/>
            <c:bubble3D val="0"/>
            <c:spPr>
              <a:solidFill>
                <a:srgbClr val="5C5B5A"/>
              </a:solidFill>
              <a:ln>
                <a:noFill/>
              </a:ln>
              <a:effectLst/>
            </c:spPr>
            <c:extLst>
              <c:ext xmlns:c16="http://schemas.microsoft.com/office/drawing/2014/chart" uri="{C3380CC4-5D6E-409C-BE32-E72D297353CC}">
                <c16:uniqueId val="{0000000B-4970-4F62-8F92-081C0AE2B5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parking</c:v>
                </c:pt>
                <c:pt idx="2">
                  <c:v>Cost of driving</c:v>
                </c:pt>
                <c:pt idx="3">
                  <c:v>Costs I will be faced with after the appointment (e.g. prescriptions)</c:v>
                </c:pt>
                <c:pt idx="4">
                  <c:v>Cost of taxis</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Sheet1!$B$2:$B$11</c:f>
              <c:numCache>
                <c:formatCode>0%</c:formatCode>
                <c:ptCount val="10"/>
                <c:pt idx="0">
                  <c:v>0.31</c:v>
                </c:pt>
                <c:pt idx="1">
                  <c:v>0.28000000000000003</c:v>
                </c:pt>
                <c:pt idx="2">
                  <c:v>0.24</c:v>
                </c:pt>
                <c:pt idx="3">
                  <c:v>0.23</c:v>
                </c:pt>
                <c:pt idx="4">
                  <c:v>0.22</c:v>
                </c:pt>
                <c:pt idx="5">
                  <c:v>0.18</c:v>
                </c:pt>
                <c:pt idx="6">
                  <c:v>0.15</c:v>
                </c:pt>
                <c:pt idx="7">
                  <c:v>0.08</c:v>
                </c:pt>
                <c:pt idx="8">
                  <c:v>0.09</c:v>
                </c:pt>
                <c:pt idx="9">
                  <c:v>0.1</c:v>
                </c:pt>
              </c:numCache>
            </c:numRef>
          </c:val>
          <c:extLst>
            <c:ext xmlns:c16="http://schemas.microsoft.com/office/drawing/2014/chart" uri="{C3380CC4-5D6E-409C-BE32-E72D297353CC}">
              <c16:uniqueId val="{0000000C-4970-4F62-8F92-081C0AE2B58C}"/>
            </c:ext>
          </c:extLst>
        </c:ser>
        <c:ser>
          <c:idx val="1"/>
          <c:order val="1"/>
          <c:tx>
            <c:strRef>
              <c:f>Sheet1!$C$1</c:f>
              <c:strCache>
                <c:ptCount val="1"/>
                <c:pt idx="0">
                  <c:v>July '24</c:v>
                </c:pt>
              </c:strCache>
            </c:strRef>
          </c:tx>
          <c:spPr>
            <a:solidFill>
              <a:schemeClr val="accent5">
                <a:lumMod val="60000"/>
                <a:lumOff val="40000"/>
              </a:schemeClr>
            </a:solidFill>
            <a:ln>
              <a:solidFill>
                <a:schemeClr val="accent5">
                  <a:lumMod val="60000"/>
                  <a:lumOff val="40000"/>
                </a:schemeClr>
              </a:solidFill>
            </a:ln>
            <a:effectLst/>
          </c:spPr>
          <c:invertIfNegative val="0"/>
          <c:dPt>
            <c:idx val="0"/>
            <c:invertIfNegative val="0"/>
            <c:bubble3D val="0"/>
            <c:spPr>
              <a:solidFill>
                <a:schemeClr val="accent5">
                  <a:lumMod val="60000"/>
                  <a:lumOff val="40000"/>
                </a:schemeClr>
              </a:solidFill>
              <a:ln>
                <a:solidFill>
                  <a:schemeClr val="accent5">
                    <a:lumMod val="60000"/>
                    <a:lumOff val="40000"/>
                  </a:schemeClr>
                </a:solidFill>
              </a:ln>
              <a:effectLst/>
            </c:spPr>
            <c:extLst>
              <c:ext xmlns:c16="http://schemas.microsoft.com/office/drawing/2014/chart" uri="{C3380CC4-5D6E-409C-BE32-E72D297353CC}">
                <c16:uniqueId val="{00000003-C395-45D3-AECC-91D2600A7AE6}"/>
              </c:ext>
            </c:extLst>
          </c:dPt>
          <c:dPt>
            <c:idx val="1"/>
            <c:invertIfNegative val="0"/>
            <c:bubble3D val="0"/>
            <c:spPr>
              <a:solidFill>
                <a:schemeClr val="accent5">
                  <a:lumMod val="60000"/>
                  <a:lumOff val="40000"/>
                </a:schemeClr>
              </a:solidFill>
              <a:ln>
                <a:solidFill>
                  <a:schemeClr val="accent5">
                    <a:lumMod val="60000"/>
                    <a:lumOff val="40000"/>
                  </a:schemeClr>
                </a:solidFill>
              </a:ln>
              <a:effectLst/>
            </c:spPr>
            <c:extLst>
              <c:ext xmlns:c16="http://schemas.microsoft.com/office/drawing/2014/chart" uri="{C3380CC4-5D6E-409C-BE32-E72D297353CC}">
                <c16:uniqueId val="{00000005-C395-45D3-AECC-91D2600A7AE6}"/>
              </c:ext>
            </c:extLst>
          </c:dPt>
          <c:dPt>
            <c:idx val="2"/>
            <c:invertIfNegative val="0"/>
            <c:bubble3D val="0"/>
            <c:spPr>
              <a:solidFill>
                <a:schemeClr val="accent5">
                  <a:lumMod val="60000"/>
                  <a:lumOff val="40000"/>
                </a:schemeClr>
              </a:solidFill>
              <a:ln>
                <a:solidFill>
                  <a:schemeClr val="accent5">
                    <a:lumMod val="60000"/>
                    <a:lumOff val="40000"/>
                  </a:schemeClr>
                </a:solidFill>
              </a:ln>
              <a:effectLst/>
            </c:spPr>
            <c:extLst>
              <c:ext xmlns:c16="http://schemas.microsoft.com/office/drawing/2014/chart" uri="{C3380CC4-5D6E-409C-BE32-E72D297353CC}">
                <c16:uniqueId val="{00000007-C395-45D3-AECC-91D2600A7AE6}"/>
              </c:ext>
            </c:extLst>
          </c:dPt>
          <c:dPt>
            <c:idx val="3"/>
            <c:invertIfNegative val="0"/>
            <c:bubble3D val="0"/>
            <c:spPr>
              <a:solidFill>
                <a:schemeClr val="accent5">
                  <a:lumMod val="60000"/>
                  <a:lumOff val="40000"/>
                </a:schemeClr>
              </a:solidFill>
              <a:ln>
                <a:solidFill>
                  <a:schemeClr val="accent5">
                    <a:lumMod val="60000"/>
                    <a:lumOff val="40000"/>
                  </a:schemeClr>
                </a:solidFill>
              </a:ln>
              <a:effectLst/>
            </c:spPr>
            <c:extLst>
              <c:ext xmlns:c16="http://schemas.microsoft.com/office/drawing/2014/chart" uri="{C3380CC4-5D6E-409C-BE32-E72D297353CC}">
                <c16:uniqueId val="{00000009-C395-45D3-AECC-91D2600A7AE6}"/>
              </c:ext>
            </c:extLst>
          </c:dPt>
          <c:dPt>
            <c:idx val="4"/>
            <c:invertIfNegative val="0"/>
            <c:bubble3D val="0"/>
            <c:spPr>
              <a:solidFill>
                <a:schemeClr val="accent5">
                  <a:lumMod val="60000"/>
                  <a:lumOff val="40000"/>
                </a:schemeClr>
              </a:solidFill>
              <a:ln>
                <a:solidFill>
                  <a:schemeClr val="accent5">
                    <a:lumMod val="60000"/>
                    <a:lumOff val="40000"/>
                  </a:schemeClr>
                </a:solidFill>
              </a:ln>
              <a:effectLst/>
            </c:spPr>
            <c:extLst>
              <c:ext xmlns:c16="http://schemas.microsoft.com/office/drawing/2014/chart" uri="{C3380CC4-5D6E-409C-BE32-E72D297353CC}">
                <c16:uniqueId val="{0000000B-C395-45D3-AECC-91D2600A7AE6}"/>
              </c:ext>
            </c:extLst>
          </c:dPt>
          <c:dPt>
            <c:idx val="9"/>
            <c:invertIfNegative val="0"/>
            <c:bubble3D val="0"/>
            <c:spPr>
              <a:solidFill>
                <a:schemeClr val="tx1">
                  <a:lumMod val="50000"/>
                  <a:lumOff val="50000"/>
                </a:schemeClr>
              </a:solidFill>
              <a:ln>
                <a:solidFill>
                  <a:schemeClr val="tx1">
                    <a:lumMod val="50000"/>
                    <a:lumOff val="50000"/>
                  </a:schemeClr>
                </a:solidFill>
              </a:ln>
              <a:effectLst/>
            </c:spPr>
            <c:extLst>
              <c:ext xmlns:c16="http://schemas.microsoft.com/office/drawing/2014/chart" uri="{C3380CC4-5D6E-409C-BE32-E72D297353CC}">
                <c16:uniqueId val="{0000000D-8DE6-4080-8A77-ED88A53A77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parking</c:v>
                </c:pt>
                <c:pt idx="2">
                  <c:v>Cost of driving</c:v>
                </c:pt>
                <c:pt idx="3">
                  <c:v>Costs I will be faced with after the appointment (e.g. prescriptions)</c:v>
                </c:pt>
                <c:pt idx="4">
                  <c:v>Cost of taxis</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Sheet1!$C$2:$C$11</c:f>
              <c:numCache>
                <c:formatCode>0%</c:formatCode>
                <c:ptCount val="10"/>
                <c:pt idx="0">
                  <c:v>0.3</c:v>
                </c:pt>
                <c:pt idx="1">
                  <c:v>0.28999999999999998</c:v>
                </c:pt>
                <c:pt idx="2">
                  <c:v>0.21</c:v>
                </c:pt>
                <c:pt idx="3">
                  <c:v>0.28000000000000003</c:v>
                </c:pt>
                <c:pt idx="4">
                  <c:v>0.21</c:v>
                </c:pt>
                <c:pt idx="5">
                  <c:v>0.17</c:v>
                </c:pt>
                <c:pt idx="6">
                  <c:v>0.15</c:v>
                </c:pt>
                <c:pt idx="7">
                  <c:v>0.06</c:v>
                </c:pt>
                <c:pt idx="8">
                  <c:v>7.0000000000000007E-2</c:v>
                </c:pt>
                <c:pt idx="9">
                  <c:v>0.13</c:v>
                </c:pt>
              </c:numCache>
            </c:numRef>
          </c:val>
          <c:extLst>
            <c:ext xmlns:c16="http://schemas.microsoft.com/office/drawing/2014/chart" uri="{C3380CC4-5D6E-409C-BE32-E72D297353CC}">
              <c16:uniqueId val="{0000000C-8DE6-4080-8A77-ED88A53A776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6370672268488957"/>
          <c:y val="0.82122728286145952"/>
          <c:w val="0.12102213902782456"/>
          <c:h val="0.1294826140948082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Ayg '24 (S14)</c:v>
                </c:pt>
              </c:strCache>
            </c:strRef>
          </c:cat>
          <c:val>
            <c:numRef>
              <c:f>Sheet1!$B$2:$B$12</c:f>
              <c:numCache>
                <c:formatCode>0%</c:formatCode>
                <c:ptCount val="11"/>
                <c:pt idx="0">
                  <c:v>0.23</c:v>
                </c:pt>
                <c:pt idx="1">
                  <c:v>0.23</c:v>
                </c:pt>
                <c:pt idx="2">
                  <c:v>0.21</c:v>
                </c:pt>
                <c:pt idx="3">
                  <c:v>0.23</c:v>
                </c:pt>
                <c:pt idx="4">
                  <c:v>0.22</c:v>
                </c:pt>
                <c:pt idx="5">
                  <c:v>0.23</c:v>
                </c:pt>
                <c:pt idx="6">
                  <c:v>0.24</c:v>
                </c:pt>
                <c:pt idx="7">
                  <c:v>0.22</c:v>
                </c:pt>
                <c:pt idx="8">
                  <c:v>0.23</c:v>
                </c:pt>
                <c:pt idx="9">
                  <c:v>0.26</c:v>
                </c:pt>
                <c:pt idx="10">
                  <c:v>0.22</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371638327821462E-6"/>
          <c:y val="3.3934956355755441E-2"/>
          <c:w val="0.99395431469068196"/>
          <c:h val="0.75156006485856863"/>
        </c:manualLayout>
      </c:layout>
      <c:lineChart>
        <c:grouping val="standard"/>
        <c:varyColors val="0"/>
        <c:ser>
          <c:idx val="0"/>
          <c:order val="0"/>
          <c:tx>
            <c:strRef>
              <c:f>Sheet1!$C$1</c:f>
              <c:strCache>
                <c:ptCount val="1"/>
                <c:pt idx="0">
                  <c:v>Knowledge</c:v>
                </c:pt>
              </c:strCache>
            </c:strRef>
          </c:tx>
          <c:spPr>
            <a:ln w="28575" cap="rnd">
              <a:solidFill>
                <a:schemeClr val="accent1"/>
              </a:solidFill>
              <a:round/>
            </a:ln>
            <a:effectLst/>
          </c:spPr>
          <c:marker>
            <c:symbol val="none"/>
          </c:marker>
          <c:dLbls>
            <c:dLbl>
              <c:idx val="7"/>
              <c:layout>
                <c:manualLayout>
                  <c:x val="-3.1292270531400969E-2"/>
                  <c:y val="-4.41136797314226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472C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69-4678-88EF-CE2A643334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472C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0.0</c:formatCode>
                <c:ptCount val="8"/>
                <c:pt idx="0" formatCode="General">
                  <c:v>60.2</c:v>
                </c:pt>
                <c:pt idx="1">
                  <c:v>63.714000000000006</c:v>
                </c:pt>
                <c:pt idx="2">
                  <c:v>60.9</c:v>
                </c:pt>
                <c:pt idx="3">
                  <c:v>61.7</c:v>
                </c:pt>
                <c:pt idx="4">
                  <c:v>61.87745454545454</c:v>
                </c:pt>
                <c:pt idx="5" formatCode="General">
                  <c:v>64.5</c:v>
                </c:pt>
                <c:pt idx="6" formatCode="General">
                  <c:v>62.5</c:v>
                </c:pt>
                <c:pt idx="7" formatCode="General">
                  <c:v>57.3</c:v>
                </c:pt>
              </c:numCache>
            </c:numRef>
          </c:val>
          <c:smooth val="0"/>
          <c:extLst>
            <c:ext xmlns:c16="http://schemas.microsoft.com/office/drawing/2014/chart" uri="{C3380CC4-5D6E-409C-BE32-E72D297353CC}">
              <c16:uniqueId val="{00000000-D253-4BAE-A580-07C2D6A22809}"/>
            </c:ext>
          </c:extLst>
        </c:ser>
        <c:ser>
          <c:idx val="1"/>
          <c:order val="1"/>
          <c:tx>
            <c:strRef>
              <c:f>Sheet1!$D$1</c:f>
              <c:strCache>
                <c:ptCount val="1"/>
                <c:pt idx="0">
                  <c:v>Self-management</c:v>
                </c:pt>
              </c:strCache>
            </c:strRef>
          </c:tx>
          <c:spPr>
            <a:ln w="28575" cap="rnd">
              <a:solidFill>
                <a:schemeClr val="accent6">
                  <a:lumMod val="60000"/>
                  <a:lumOff val="40000"/>
                </a:schemeClr>
              </a:solidFill>
              <a:round/>
            </a:ln>
            <a:effectLst/>
          </c:spPr>
          <c:marker>
            <c:symbol val="none"/>
          </c:marker>
          <c:dLbls>
            <c:dLbl>
              <c:idx val="6"/>
              <c:layout>
                <c:manualLayout>
                  <c:x val="-1.6923332952946187E-2"/>
                  <c:y val="3.5875050465330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F-4EDE-9272-503A7158A009}"/>
                </c:ext>
              </c:extLst>
            </c:dLbl>
            <c:dLbl>
              <c:idx val="7"/>
              <c:layout>
                <c:manualLayout>
                  <c:x val="-2.4305793297578703E-3"/>
                  <c:y val="-6.785605639604373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2D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69-4678-88EF-CE2A643334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0.0</c:formatCode>
                <c:ptCount val="8"/>
                <c:pt idx="0" formatCode="General">
                  <c:v>56.8</c:v>
                </c:pt>
                <c:pt idx="1">
                  <c:v>57.660402684563756</c:v>
                </c:pt>
                <c:pt idx="2">
                  <c:v>57.8</c:v>
                </c:pt>
                <c:pt idx="3">
                  <c:v>58.5</c:v>
                </c:pt>
                <c:pt idx="4">
                  <c:v>57.102888086642601</c:v>
                </c:pt>
                <c:pt idx="5" formatCode="General">
                  <c:v>60.5</c:v>
                </c:pt>
                <c:pt idx="6" formatCode="General">
                  <c:v>58.7</c:v>
                </c:pt>
                <c:pt idx="7" formatCode="General">
                  <c:v>57.3</c:v>
                </c:pt>
              </c:numCache>
            </c:numRef>
          </c:val>
          <c:smooth val="0"/>
          <c:extLst>
            <c:ext xmlns:c16="http://schemas.microsoft.com/office/drawing/2014/chart" uri="{C3380CC4-5D6E-409C-BE32-E72D297353CC}">
              <c16:uniqueId val="{00000001-D253-4BAE-A580-07C2D6A22809}"/>
            </c:ext>
          </c:extLst>
        </c:ser>
        <c:ser>
          <c:idx val="2"/>
          <c:order val="2"/>
          <c:tx>
            <c:strRef>
              <c:f>Sheet1!$E$1</c:f>
              <c:strCache>
                <c:ptCount val="1"/>
                <c:pt idx="0">
                  <c:v>Access</c:v>
                </c:pt>
              </c:strCache>
            </c:strRef>
          </c:tx>
          <c:spPr>
            <a:ln w="28575" cap="rnd">
              <a:solidFill>
                <a:srgbClr val="FF5050"/>
              </a:solidFill>
              <a:round/>
            </a:ln>
            <a:effectLst/>
          </c:spPr>
          <c:marker>
            <c:symbol val="none"/>
          </c:marker>
          <c:dLbls>
            <c:dLbl>
              <c:idx val="0"/>
              <c:layout>
                <c:manualLayout>
                  <c:x val="-4.8200483091787448E-2"/>
                  <c:y val="6.78581558377811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FD-428A-8B7C-13E9161E3AED}"/>
                </c:ext>
              </c:extLst>
            </c:dLbl>
            <c:dLbl>
              <c:idx val="3"/>
              <c:layout>
                <c:manualLayout>
                  <c:x val="-2.1930573926891999E-2"/>
                  <c:y val="-3.587484052115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FD-428A-8B7C-13E9161E3AED}"/>
                </c:ext>
              </c:extLst>
            </c:dLbl>
            <c:dLbl>
              <c:idx val="4"/>
              <c:layout>
                <c:manualLayout>
                  <c:x val="-5.6942949752004082E-3"/>
                  <c:y val="1.478468860345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FD-428A-8B7C-13E9161E3AED}"/>
                </c:ext>
              </c:extLst>
            </c:dLbl>
            <c:dLbl>
              <c:idx val="6"/>
              <c:layout>
                <c:manualLayout>
                  <c:x val="-4.2989177983186883E-2"/>
                  <c:y val="-2.5209676494923235E-2"/>
                </c:manualLayout>
              </c:layout>
              <c:tx>
                <c:rich>
                  <a:bodyPr/>
                  <a:lstStyle/>
                  <a:p>
                    <a:fld id="{079790C5-C376-44C6-A984-145CFDA10257}" type="VALUE">
                      <a:rPr lang="en-US" b="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F-4EDE-9272-503A7158A009}"/>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CD69-4678-88EF-CE2A643334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Sheet1!$E$2:$E$9</c:f>
              <c:numCache>
                <c:formatCode>0.0</c:formatCode>
                <c:ptCount val="8"/>
                <c:pt idx="0" formatCode="General">
                  <c:v>52.1</c:v>
                </c:pt>
                <c:pt idx="1">
                  <c:v>54.634576271186447</c:v>
                </c:pt>
                <c:pt idx="2">
                  <c:v>57.6</c:v>
                </c:pt>
                <c:pt idx="3">
                  <c:v>52</c:v>
                </c:pt>
                <c:pt idx="4">
                  <c:v>54.602205882352941</c:v>
                </c:pt>
                <c:pt idx="5" formatCode="General">
                  <c:v>57.2</c:v>
                </c:pt>
                <c:pt idx="6">
                  <c:v>60</c:v>
                </c:pt>
                <c:pt idx="7" formatCode="General">
                  <c:v>56.2</c:v>
                </c:pt>
              </c:numCache>
            </c:numRef>
          </c:val>
          <c:smooth val="0"/>
          <c:extLst>
            <c:ext xmlns:c16="http://schemas.microsoft.com/office/drawing/2014/chart" uri="{C3380CC4-5D6E-409C-BE32-E72D297353CC}">
              <c16:uniqueId val="{00000002-D253-4BAE-A580-07C2D6A22809}"/>
            </c:ext>
          </c:extLst>
        </c:ser>
        <c:ser>
          <c:idx val="3"/>
          <c:order val="3"/>
          <c:tx>
            <c:strRef>
              <c:f>Sheet1!$F$1</c:f>
              <c:strCache>
                <c:ptCount val="1"/>
                <c:pt idx="0">
                  <c:v>Shared decisions </c:v>
                </c:pt>
              </c:strCache>
            </c:strRef>
          </c:tx>
          <c:spPr>
            <a:ln w="28575" cap="rnd">
              <a:solidFill>
                <a:schemeClr val="accent4"/>
              </a:solidFill>
              <a:round/>
            </a:ln>
            <a:effectLst/>
          </c:spPr>
          <c:marker>
            <c:symbol val="none"/>
          </c:marker>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CD69-4678-88EF-CE2A643334B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Sheet1!$F$2:$F$9</c:f>
              <c:numCache>
                <c:formatCode>0.0</c:formatCode>
                <c:ptCount val="8"/>
                <c:pt idx="0">
                  <c:v>73</c:v>
                </c:pt>
                <c:pt idx="1">
                  <c:v>76.368000000000009</c:v>
                </c:pt>
                <c:pt idx="2">
                  <c:v>74</c:v>
                </c:pt>
                <c:pt idx="3">
                  <c:v>74.400000000000006</c:v>
                </c:pt>
                <c:pt idx="4">
                  <c:v>72.270652173913049</c:v>
                </c:pt>
                <c:pt idx="5" formatCode="General">
                  <c:v>76.5</c:v>
                </c:pt>
                <c:pt idx="6" formatCode="General">
                  <c:v>74.7</c:v>
                </c:pt>
                <c:pt idx="7" formatCode="General">
                  <c:v>72.5</c:v>
                </c:pt>
              </c:numCache>
            </c:numRef>
          </c:val>
          <c:smooth val="0"/>
          <c:extLst>
            <c:ext xmlns:c16="http://schemas.microsoft.com/office/drawing/2014/chart" uri="{C3380CC4-5D6E-409C-BE32-E72D297353CC}">
              <c16:uniqueId val="{00000003-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9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2-4024-B801-FD7B472D65AE}"/>
                </c:ext>
              </c:extLst>
            </c:dLbl>
            <c:dLbl>
              <c:idx val="1"/>
              <c:delete val="1"/>
              <c:extLst>
                <c:ext xmlns:c15="http://schemas.microsoft.com/office/drawing/2012/chart" uri="{CE6537A1-D6FC-4f65-9D91-7224C49458BB}"/>
                <c:ext xmlns:c16="http://schemas.microsoft.com/office/drawing/2014/chart" uri="{C3380CC4-5D6E-409C-BE32-E72D297353CC}">
                  <c16:uniqueId val="{00000001-35C2-4024-B801-FD7B472D65AE}"/>
                </c:ext>
              </c:extLst>
            </c:dLbl>
            <c:dLbl>
              <c:idx val="2"/>
              <c:delete val="1"/>
              <c:extLst>
                <c:ext xmlns:c15="http://schemas.microsoft.com/office/drawing/2012/chart" uri="{CE6537A1-D6FC-4f65-9D91-7224C49458BB}"/>
                <c:ext xmlns:c16="http://schemas.microsoft.com/office/drawing/2014/chart" uri="{C3380CC4-5D6E-409C-BE32-E72D297353CC}">
                  <c16:uniqueId val="{00000002-35C2-4024-B801-FD7B472D65AE}"/>
                </c:ext>
              </c:extLst>
            </c:dLbl>
            <c:dLbl>
              <c:idx val="3"/>
              <c:delete val="1"/>
              <c:extLst>
                <c:ext xmlns:c15="http://schemas.microsoft.com/office/drawing/2012/chart" uri="{CE6537A1-D6FC-4f65-9D91-7224C49458BB}"/>
                <c:ext xmlns:c16="http://schemas.microsoft.com/office/drawing/2014/chart" uri="{C3380CC4-5D6E-409C-BE32-E72D297353CC}">
                  <c16:uniqueId val="{00000003-35C2-4024-B801-FD7B472D65AE}"/>
                </c:ext>
              </c:extLst>
            </c:dLbl>
            <c:dLbl>
              <c:idx val="4"/>
              <c:delete val="1"/>
              <c:extLst>
                <c:ext xmlns:c15="http://schemas.microsoft.com/office/drawing/2012/chart" uri="{CE6537A1-D6FC-4f65-9D91-7224C49458BB}"/>
                <c:ext xmlns:c16="http://schemas.microsoft.com/office/drawing/2014/chart" uri="{C3380CC4-5D6E-409C-BE32-E72D297353CC}">
                  <c16:uniqueId val="{00000004-35C2-4024-B801-FD7B472D65AE}"/>
                </c:ext>
              </c:extLst>
            </c:dLbl>
            <c:dLbl>
              <c:idx val="5"/>
              <c:delete val="1"/>
              <c:extLst>
                <c:ext xmlns:c15="http://schemas.microsoft.com/office/drawing/2012/chart" uri="{CE6537A1-D6FC-4f65-9D91-7224C49458BB}"/>
                <c:ext xmlns:c16="http://schemas.microsoft.com/office/drawing/2014/chart" uri="{C3380CC4-5D6E-409C-BE32-E72D297353CC}">
                  <c16:uniqueId val="{00000005-35C2-4024-B801-FD7B472D65AE}"/>
                </c:ext>
              </c:extLst>
            </c:dLbl>
            <c:dLbl>
              <c:idx val="6"/>
              <c:delete val="1"/>
              <c:extLst>
                <c:ext xmlns:c15="http://schemas.microsoft.com/office/drawing/2012/chart" uri="{CE6537A1-D6FC-4f65-9D91-7224C49458BB}"/>
                <c:ext xmlns:c16="http://schemas.microsoft.com/office/drawing/2014/chart" uri="{C3380CC4-5D6E-409C-BE32-E72D297353CC}">
                  <c16:uniqueId val="{00000001-2942-4B65-966D-877E7652AAB9}"/>
                </c:ext>
              </c:extLst>
            </c:dLbl>
            <c:dLbl>
              <c:idx val="7"/>
              <c:layout>
                <c:manualLayout>
                  <c:x val="-2.2150923426950669E-3"/>
                  <c:y val="1.1977049380455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942-4B65-966D-877E7652AA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General</c:formatCode>
                <c:ptCount val="8"/>
                <c:pt idx="0">
                  <c:v>60.5</c:v>
                </c:pt>
                <c:pt idx="1">
                  <c:v>63.1</c:v>
                </c:pt>
                <c:pt idx="2" formatCode="0.0">
                  <c:v>62.6</c:v>
                </c:pt>
                <c:pt idx="3" formatCode="0.0">
                  <c:v>61.7</c:v>
                </c:pt>
                <c:pt idx="4">
                  <c:v>61.5</c:v>
                </c:pt>
                <c:pt idx="5">
                  <c:v>64.7</c:v>
                </c:pt>
                <c:pt idx="6">
                  <c:v>64</c:v>
                </c:pt>
                <c:pt idx="7">
                  <c:v>60.8</c:v>
                </c:pt>
              </c:numCache>
            </c:numRef>
          </c:val>
          <c:smooth val="0"/>
          <c:extLst>
            <c:ext xmlns:c16="http://schemas.microsoft.com/office/drawing/2014/chart" uri="{C3380CC4-5D6E-409C-BE32-E72D297353CC}">
              <c16:uniqueId val="{00000000-37BC-452D-A15D-EB7054330D70}"/>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BC-452D-A15D-EB7054330D70}"/>
                </c:ext>
              </c:extLst>
            </c:dLbl>
            <c:dLbl>
              <c:idx val="1"/>
              <c:delete val="1"/>
              <c:extLst>
                <c:ext xmlns:c15="http://schemas.microsoft.com/office/drawing/2012/chart" uri="{CE6537A1-D6FC-4f65-9D91-7224C49458BB}"/>
                <c:ext xmlns:c16="http://schemas.microsoft.com/office/drawing/2014/chart" uri="{C3380CC4-5D6E-409C-BE32-E72D297353CC}">
                  <c16:uniqueId val="{00000002-37BC-452D-A15D-EB7054330D70}"/>
                </c:ext>
              </c:extLst>
            </c:dLbl>
            <c:dLbl>
              <c:idx val="2"/>
              <c:delete val="1"/>
              <c:extLst>
                <c:ext xmlns:c15="http://schemas.microsoft.com/office/drawing/2012/chart" uri="{CE6537A1-D6FC-4f65-9D91-7224C49458BB}"/>
                <c:ext xmlns:c16="http://schemas.microsoft.com/office/drawing/2014/chart" uri="{C3380CC4-5D6E-409C-BE32-E72D297353CC}">
                  <c16:uniqueId val="{00000003-37BC-452D-A15D-EB7054330D70}"/>
                </c:ext>
              </c:extLst>
            </c:dLbl>
            <c:dLbl>
              <c:idx val="3"/>
              <c:delete val="1"/>
              <c:extLst>
                <c:ext xmlns:c15="http://schemas.microsoft.com/office/drawing/2012/chart" uri="{CE6537A1-D6FC-4f65-9D91-7224C49458BB}"/>
                <c:ext xmlns:c16="http://schemas.microsoft.com/office/drawing/2014/chart" uri="{C3380CC4-5D6E-409C-BE32-E72D297353CC}">
                  <c16:uniqueId val="{00000004-37BC-452D-A15D-EB7054330D70}"/>
                </c:ext>
              </c:extLst>
            </c:dLbl>
            <c:dLbl>
              <c:idx val="4"/>
              <c:delete val="1"/>
              <c:extLst>
                <c:ext xmlns:c15="http://schemas.microsoft.com/office/drawing/2012/chart" uri="{CE6537A1-D6FC-4f65-9D91-7224C49458BB}"/>
                <c:ext xmlns:c16="http://schemas.microsoft.com/office/drawing/2014/chart" uri="{C3380CC4-5D6E-409C-BE32-E72D297353CC}">
                  <c16:uniqueId val="{00000005-37BC-452D-A15D-EB7054330D70}"/>
                </c:ext>
              </c:extLst>
            </c:dLbl>
            <c:dLbl>
              <c:idx val="5"/>
              <c:delete val="1"/>
              <c:extLst>
                <c:ext xmlns:c15="http://schemas.microsoft.com/office/drawing/2012/chart" uri="{CE6537A1-D6FC-4f65-9D91-7224C49458BB}"/>
                <c:ext xmlns:c16="http://schemas.microsoft.com/office/drawing/2014/chart" uri="{C3380CC4-5D6E-409C-BE32-E72D297353CC}">
                  <c16:uniqueId val="{00000006-37BC-452D-A15D-EB7054330D70}"/>
                </c:ext>
              </c:extLst>
            </c:dLbl>
            <c:dLbl>
              <c:idx val="6"/>
              <c:delete val="1"/>
              <c:extLst>
                <c:ext xmlns:c15="http://schemas.microsoft.com/office/drawing/2012/chart" uri="{CE6537A1-D6FC-4f65-9D91-7224C49458BB}"/>
                <c:ext xmlns:c16="http://schemas.microsoft.com/office/drawing/2014/chart" uri="{C3380CC4-5D6E-409C-BE32-E72D297353CC}">
                  <c16:uniqueId val="{00000002-2942-4B65-966D-877E7652AA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70.5</c:v>
                </c:pt>
                <c:pt idx="1">
                  <c:v>71.8</c:v>
                </c:pt>
                <c:pt idx="2" formatCode="0.0">
                  <c:v>71.5</c:v>
                </c:pt>
                <c:pt idx="3" formatCode="0.0">
                  <c:v>70</c:v>
                </c:pt>
                <c:pt idx="4">
                  <c:v>71.400000000000006</c:v>
                </c:pt>
                <c:pt idx="5">
                  <c:v>72.099999999999994</c:v>
                </c:pt>
                <c:pt idx="6">
                  <c:v>71.599999999999994</c:v>
                </c:pt>
                <c:pt idx="7">
                  <c:v>71.400000000000006</c:v>
                </c:pt>
              </c:numCache>
            </c:numRef>
          </c:val>
          <c:smooth val="0"/>
          <c:extLst>
            <c:ext xmlns:c16="http://schemas.microsoft.com/office/drawing/2014/chart" uri="{C3380CC4-5D6E-409C-BE32-E72D297353CC}">
              <c16:uniqueId val="{00000007-37BC-452D-A15D-EB7054330D7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55"/>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15-492F-9E1A-C6DDEA1F59F4}"/>
                </c:ext>
              </c:extLst>
            </c:dLbl>
            <c:dLbl>
              <c:idx val="1"/>
              <c:delete val="1"/>
              <c:extLst>
                <c:ext xmlns:c15="http://schemas.microsoft.com/office/drawing/2012/chart" uri="{CE6537A1-D6FC-4f65-9D91-7224C49458BB}"/>
                <c:ext xmlns:c16="http://schemas.microsoft.com/office/drawing/2014/chart" uri="{C3380CC4-5D6E-409C-BE32-E72D297353CC}">
                  <c16:uniqueId val="{00000000-8D63-46DE-9870-8702AF2F433C}"/>
                </c:ext>
              </c:extLst>
            </c:dLbl>
            <c:dLbl>
              <c:idx val="2"/>
              <c:delete val="1"/>
              <c:extLst>
                <c:ext xmlns:c15="http://schemas.microsoft.com/office/drawing/2012/chart" uri="{CE6537A1-D6FC-4f65-9D91-7224C49458BB}"/>
                <c:ext xmlns:c16="http://schemas.microsoft.com/office/drawing/2014/chart" uri="{C3380CC4-5D6E-409C-BE32-E72D297353CC}">
                  <c16:uniqueId val="{00000001-8D63-46DE-9870-8702AF2F433C}"/>
                </c:ext>
              </c:extLst>
            </c:dLbl>
            <c:dLbl>
              <c:idx val="3"/>
              <c:delete val="1"/>
              <c:extLst>
                <c:ext xmlns:c15="http://schemas.microsoft.com/office/drawing/2012/chart" uri="{CE6537A1-D6FC-4f65-9D91-7224C49458BB}"/>
                <c:ext xmlns:c16="http://schemas.microsoft.com/office/drawing/2014/chart" uri="{C3380CC4-5D6E-409C-BE32-E72D297353CC}">
                  <c16:uniqueId val="{00000002-8D63-46DE-9870-8702AF2F433C}"/>
                </c:ext>
              </c:extLst>
            </c:dLbl>
            <c:dLbl>
              <c:idx val="4"/>
              <c:delete val="1"/>
              <c:extLst>
                <c:ext xmlns:c15="http://schemas.microsoft.com/office/drawing/2012/chart" uri="{CE6537A1-D6FC-4f65-9D91-7224C49458BB}"/>
                <c:ext xmlns:c16="http://schemas.microsoft.com/office/drawing/2014/chart" uri="{C3380CC4-5D6E-409C-BE32-E72D297353CC}">
                  <c16:uniqueId val="{00000003-8D63-46DE-9870-8702AF2F433C}"/>
                </c:ext>
              </c:extLst>
            </c:dLbl>
            <c:dLbl>
              <c:idx val="5"/>
              <c:delete val="1"/>
              <c:extLst>
                <c:ext xmlns:c15="http://schemas.microsoft.com/office/drawing/2012/chart" uri="{CE6537A1-D6FC-4f65-9D91-7224C49458BB}"/>
                <c:ext xmlns:c16="http://schemas.microsoft.com/office/drawing/2014/chart" uri="{C3380CC4-5D6E-409C-BE32-E72D297353CC}">
                  <c16:uniqueId val="{00000004-8D63-46DE-9870-8702AF2F433C}"/>
                </c:ext>
              </c:extLst>
            </c:dLbl>
            <c:dLbl>
              <c:idx val="6"/>
              <c:delete val="1"/>
              <c:extLst>
                <c:ext xmlns:c15="http://schemas.microsoft.com/office/drawing/2012/chart" uri="{CE6537A1-D6FC-4f65-9D91-7224C49458BB}"/>
                <c:ext xmlns:c16="http://schemas.microsoft.com/office/drawing/2014/chart" uri="{C3380CC4-5D6E-409C-BE32-E72D297353CC}">
                  <c16:uniqueId val="{00000003-4215-492F-9E1A-C6DDEA1F59F4}"/>
                </c:ext>
              </c:extLst>
            </c:dLbl>
            <c:dLbl>
              <c:idx val="7"/>
              <c:layout>
                <c:manualLayout>
                  <c:x val="-3.2311469726401944E-3"/>
                  <c:y val="-6.665251070105657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15-492F-9E1A-C6DDEA1F59F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0.0</c:formatCode>
                <c:ptCount val="8"/>
                <c:pt idx="0" formatCode="General">
                  <c:v>60.2</c:v>
                </c:pt>
                <c:pt idx="1">
                  <c:v>63.714000000000006</c:v>
                </c:pt>
                <c:pt idx="2">
                  <c:v>60.9</c:v>
                </c:pt>
                <c:pt idx="3">
                  <c:v>61.7</c:v>
                </c:pt>
                <c:pt idx="4">
                  <c:v>61.87745454545454</c:v>
                </c:pt>
                <c:pt idx="5" formatCode="General">
                  <c:v>64.5</c:v>
                </c:pt>
                <c:pt idx="6" formatCode="General">
                  <c:v>62.5</c:v>
                </c:pt>
                <c:pt idx="7" formatCode="General">
                  <c:v>57.3</c:v>
                </c:pt>
              </c:numCache>
            </c:numRef>
          </c:val>
          <c:smooth val="0"/>
          <c:extLst>
            <c:ext xmlns:c16="http://schemas.microsoft.com/office/drawing/2014/chart" uri="{C3380CC4-5D6E-409C-BE32-E72D297353CC}">
              <c16:uniqueId val="{00000000-9F5F-406A-9376-F08B5D29A176}"/>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F-406A-9376-F08B5D29A176}"/>
                </c:ext>
              </c:extLst>
            </c:dLbl>
            <c:dLbl>
              <c:idx val="1"/>
              <c:delete val="1"/>
              <c:extLst>
                <c:ext xmlns:c15="http://schemas.microsoft.com/office/drawing/2012/chart" uri="{CE6537A1-D6FC-4f65-9D91-7224C49458BB}"/>
                <c:ext xmlns:c16="http://schemas.microsoft.com/office/drawing/2014/chart" uri="{C3380CC4-5D6E-409C-BE32-E72D297353CC}">
                  <c16:uniqueId val="{00000002-9F5F-406A-9376-F08B5D29A176}"/>
                </c:ext>
              </c:extLst>
            </c:dLbl>
            <c:dLbl>
              <c:idx val="2"/>
              <c:delete val="1"/>
              <c:extLst>
                <c:ext xmlns:c15="http://schemas.microsoft.com/office/drawing/2012/chart" uri="{CE6537A1-D6FC-4f65-9D91-7224C49458BB}"/>
                <c:ext xmlns:c16="http://schemas.microsoft.com/office/drawing/2014/chart" uri="{C3380CC4-5D6E-409C-BE32-E72D297353CC}">
                  <c16:uniqueId val="{00000003-9F5F-406A-9376-F08B5D29A176}"/>
                </c:ext>
              </c:extLst>
            </c:dLbl>
            <c:dLbl>
              <c:idx val="3"/>
              <c:delete val="1"/>
              <c:extLst>
                <c:ext xmlns:c15="http://schemas.microsoft.com/office/drawing/2012/chart" uri="{CE6537A1-D6FC-4f65-9D91-7224C49458BB}"/>
                <c:ext xmlns:c16="http://schemas.microsoft.com/office/drawing/2014/chart" uri="{C3380CC4-5D6E-409C-BE32-E72D297353CC}">
                  <c16:uniqueId val="{00000004-9F5F-406A-9376-F08B5D29A176}"/>
                </c:ext>
              </c:extLst>
            </c:dLbl>
            <c:dLbl>
              <c:idx val="4"/>
              <c:delete val="1"/>
              <c:extLst>
                <c:ext xmlns:c15="http://schemas.microsoft.com/office/drawing/2012/chart" uri="{CE6537A1-D6FC-4f65-9D91-7224C49458BB}"/>
                <c:ext xmlns:c16="http://schemas.microsoft.com/office/drawing/2014/chart" uri="{C3380CC4-5D6E-409C-BE32-E72D297353CC}">
                  <c16:uniqueId val="{00000005-9F5F-406A-9376-F08B5D29A176}"/>
                </c:ext>
              </c:extLst>
            </c:dLbl>
            <c:dLbl>
              <c:idx val="5"/>
              <c:delete val="1"/>
              <c:extLst>
                <c:ext xmlns:c15="http://schemas.microsoft.com/office/drawing/2012/chart" uri="{CE6537A1-D6FC-4f65-9D91-7224C49458BB}"/>
                <c:ext xmlns:c16="http://schemas.microsoft.com/office/drawing/2014/chart" uri="{C3380CC4-5D6E-409C-BE32-E72D297353CC}">
                  <c16:uniqueId val="{00000006-9F5F-406A-9376-F08B5D29A176}"/>
                </c:ext>
              </c:extLst>
            </c:dLbl>
            <c:dLbl>
              <c:idx val="6"/>
              <c:delete val="1"/>
              <c:extLst>
                <c:ext xmlns:c15="http://schemas.microsoft.com/office/drawing/2012/chart" uri="{CE6537A1-D6FC-4f65-9D91-7224C49458BB}"/>
                <c:ext xmlns:c16="http://schemas.microsoft.com/office/drawing/2014/chart" uri="{C3380CC4-5D6E-409C-BE32-E72D297353CC}">
                  <c16:uniqueId val="{00000000-4215-492F-9E1A-C6DDEA1F59F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numCache>
            </c:numRef>
          </c:val>
          <c:smooth val="0"/>
          <c:extLst>
            <c:ext xmlns:c16="http://schemas.microsoft.com/office/drawing/2014/chart" uri="{C3380CC4-5D6E-409C-BE32-E72D297353CC}">
              <c16:uniqueId val="{00000007-9F5F-406A-9376-F08B5D29A176}"/>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0.10089407920669824"/>
                  <c:y val="-1.91256131114360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802-874B-8C3C77B62FEF}"/>
                </c:ext>
              </c:extLst>
            </c:dLbl>
            <c:dLbl>
              <c:idx val="1"/>
              <c:delete val="1"/>
              <c:extLst>
                <c:ext xmlns:c15="http://schemas.microsoft.com/office/drawing/2012/chart" uri="{CE6537A1-D6FC-4f65-9D91-7224C49458BB}"/>
                <c:ext xmlns:c16="http://schemas.microsoft.com/office/drawing/2014/chart" uri="{C3380CC4-5D6E-409C-BE32-E72D297353CC}">
                  <c16:uniqueId val="{00000001-98FB-4802-874B-8C3C77B62FEF}"/>
                </c:ext>
              </c:extLst>
            </c:dLbl>
            <c:dLbl>
              <c:idx val="2"/>
              <c:delete val="1"/>
              <c:extLst>
                <c:ext xmlns:c15="http://schemas.microsoft.com/office/drawing/2012/chart" uri="{CE6537A1-D6FC-4f65-9D91-7224C49458BB}"/>
                <c:ext xmlns:c16="http://schemas.microsoft.com/office/drawing/2014/chart" uri="{C3380CC4-5D6E-409C-BE32-E72D297353CC}">
                  <c16:uniqueId val="{00000002-98FB-4802-874B-8C3C77B62FEF}"/>
                </c:ext>
              </c:extLst>
            </c:dLbl>
            <c:dLbl>
              <c:idx val="3"/>
              <c:delete val="1"/>
              <c:extLst>
                <c:ext xmlns:c15="http://schemas.microsoft.com/office/drawing/2012/chart" uri="{CE6537A1-D6FC-4f65-9D91-7224C49458BB}"/>
                <c:ext xmlns:c16="http://schemas.microsoft.com/office/drawing/2014/chart" uri="{C3380CC4-5D6E-409C-BE32-E72D297353CC}">
                  <c16:uniqueId val="{00000003-98FB-4802-874B-8C3C77B62FEF}"/>
                </c:ext>
              </c:extLst>
            </c:dLbl>
            <c:dLbl>
              <c:idx val="4"/>
              <c:delete val="1"/>
              <c:extLst>
                <c:ext xmlns:c15="http://schemas.microsoft.com/office/drawing/2012/chart" uri="{CE6537A1-D6FC-4f65-9D91-7224C49458BB}"/>
                <c:ext xmlns:c16="http://schemas.microsoft.com/office/drawing/2014/chart" uri="{C3380CC4-5D6E-409C-BE32-E72D297353CC}">
                  <c16:uniqueId val="{00000004-98FB-4802-874B-8C3C77B62FEF}"/>
                </c:ext>
              </c:extLst>
            </c:dLbl>
            <c:dLbl>
              <c:idx val="5"/>
              <c:delete val="1"/>
              <c:extLst>
                <c:ext xmlns:c15="http://schemas.microsoft.com/office/drawing/2012/chart" uri="{CE6537A1-D6FC-4f65-9D91-7224C49458BB}"/>
                <c:ext xmlns:c16="http://schemas.microsoft.com/office/drawing/2014/chart" uri="{C3380CC4-5D6E-409C-BE32-E72D297353CC}">
                  <c16:uniqueId val="{00000005-98FB-4802-874B-8C3C77B62FEF}"/>
                </c:ext>
              </c:extLst>
            </c:dLbl>
            <c:dLbl>
              <c:idx val="6"/>
              <c:delete val="1"/>
              <c:extLst>
                <c:ext xmlns:c15="http://schemas.microsoft.com/office/drawing/2012/chart" uri="{CE6537A1-D6FC-4f65-9D91-7224C49458BB}"/>
                <c:ext xmlns:c16="http://schemas.microsoft.com/office/drawing/2014/chart" uri="{C3380CC4-5D6E-409C-BE32-E72D297353CC}">
                  <c16:uniqueId val="{00000000-5A65-4B7E-A30B-2A7004206434}"/>
                </c:ext>
              </c:extLst>
            </c:dLbl>
            <c:dLbl>
              <c:idx val="7"/>
              <c:layout>
                <c:manualLayout>
                  <c:x val="-3.2311469726401944E-3"/>
                  <c:y val="-6.0277306330577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65-4B7E-A30B-2A700420643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0.0</c:formatCode>
                <c:ptCount val="8"/>
                <c:pt idx="0" formatCode="General">
                  <c:v>52.1</c:v>
                </c:pt>
                <c:pt idx="1">
                  <c:v>54.634576271186447</c:v>
                </c:pt>
                <c:pt idx="2">
                  <c:v>57.6</c:v>
                </c:pt>
                <c:pt idx="3">
                  <c:v>52</c:v>
                </c:pt>
                <c:pt idx="4">
                  <c:v>54.602205882352941</c:v>
                </c:pt>
                <c:pt idx="5" formatCode="General">
                  <c:v>57.2</c:v>
                </c:pt>
                <c:pt idx="6" formatCode="General">
                  <c:v>60</c:v>
                </c:pt>
                <c:pt idx="7" formatCode="General">
                  <c:v>56.2</c:v>
                </c:pt>
              </c:numCache>
            </c:numRef>
          </c:val>
          <c:smooth val="0"/>
          <c:extLst>
            <c:ext xmlns:c16="http://schemas.microsoft.com/office/drawing/2014/chart" uri="{C3380CC4-5D6E-409C-BE32-E72D297353CC}">
              <c16:uniqueId val="{00000000-B76D-4559-998B-9A26B6E5E783}"/>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D-4559-998B-9A26B6E5E783}"/>
                </c:ext>
              </c:extLst>
            </c:dLbl>
            <c:dLbl>
              <c:idx val="1"/>
              <c:delete val="1"/>
              <c:extLst>
                <c:ext xmlns:c15="http://schemas.microsoft.com/office/drawing/2012/chart" uri="{CE6537A1-D6FC-4f65-9D91-7224C49458BB}"/>
                <c:ext xmlns:c16="http://schemas.microsoft.com/office/drawing/2014/chart" uri="{C3380CC4-5D6E-409C-BE32-E72D297353CC}">
                  <c16:uniqueId val="{00000002-B76D-4559-998B-9A26B6E5E783}"/>
                </c:ext>
              </c:extLst>
            </c:dLbl>
            <c:dLbl>
              <c:idx val="2"/>
              <c:delete val="1"/>
              <c:extLst>
                <c:ext xmlns:c15="http://schemas.microsoft.com/office/drawing/2012/chart" uri="{CE6537A1-D6FC-4f65-9D91-7224C49458BB}"/>
                <c:ext xmlns:c16="http://schemas.microsoft.com/office/drawing/2014/chart" uri="{C3380CC4-5D6E-409C-BE32-E72D297353CC}">
                  <c16:uniqueId val="{00000003-B76D-4559-998B-9A26B6E5E783}"/>
                </c:ext>
              </c:extLst>
            </c:dLbl>
            <c:dLbl>
              <c:idx val="3"/>
              <c:delete val="1"/>
              <c:extLst>
                <c:ext xmlns:c15="http://schemas.microsoft.com/office/drawing/2012/chart" uri="{CE6537A1-D6FC-4f65-9D91-7224C49458BB}"/>
                <c:ext xmlns:c16="http://schemas.microsoft.com/office/drawing/2014/chart" uri="{C3380CC4-5D6E-409C-BE32-E72D297353CC}">
                  <c16:uniqueId val="{00000004-B76D-4559-998B-9A26B6E5E783}"/>
                </c:ext>
              </c:extLst>
            </c:dLbl>
            <c:dLbl>
              <c:idx val="4"/>
              <c:delete val="1"/>
              <c:extLst>
                <c:ext xmlns:c15="http://schemas.microsoft.com/office/drawing/2012/chart" uri="{CE6537A1-D6FC-4f65-9D91-7224C49458BB}"/>
                <c:ext xmlns:c16="http://schemas.microsoft.com/office/drawing/2014/chart" uri="{C3380CC4-5D6E-409C-BE32-E72D297353CC}">
                  <c16:uniqueId val="{00000005-B76D-4559-998B-9A26B6E5E783}"/>
                </c:ext>
              </c:extLst>
            </c:dLbl>
            <c:dLbl>
              <c:idx val="5"/>
              <c:delete val="1"/>
              <c:extLst>
                <c:ext xmlns:c15="http://schemas.microsoft.com/office/drawing/2012/chart" uri="{CE6537A1-D6FC-4f65-9D91-7224C49458BB}"/>
                <c:ext xmlns:c16="http://schemas.microsoft.com/office/drawing/2014/chart" uri="{C3380CC4-5D6E-409C-BE32-E72D297353CC}">
                  <c16:uniqueId val="{00000006-B76D-4559-998B-9A26B6E5E783}"/>
                </c:ext>
              </c:extLst>
            </c:dLbl>
            <c:dLbl>
              <c:idx val="6"/>
              <c:delete val="1"/>
              <c:extLst>
                <c:ext xmlns:c15="http://schemas.microsoft.com/office/drawing/2012/chart" uri="{CE6537A1-D6FC-4f65-9D91-7224C49458BB}"/>
                <c:ext xmlns:c16="http://schemas.microsoft.com/office/drawing/2014/chart" uri="{C3380CC4-5D6E-409C-BE32-E72D297353CC}">
                  <c16:uniqueId val="{00000002-5A65-4B7E-A30B-2A700420643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64</c:v>
                </c:pt>
                <c:pt idx="1">
                  <c:v>65.5</c:v>
                </c:pt>
                <c:pt idx="2" formatCode="0.0">
                  <c:v>64.5</c:v>
                </c:pt>
                <c:pt idx="3" formatCode="0.0">
                  <c:v>63.3</c:v>
                </c:pt>
                <c:pt idx="4">
                  <c:v>65.3</c:v>
                </c:pt>
                <c:pt idx="5">
                  <c:v>66.599999999999994</c:v>
                </c:pt>
                <c:pt idx="6">
                  <c:v>67.400000000000006</c:v>
                </c:pt>
                <c:pt idx="7">
                  <c:v>66.099999999999994</c:v>
                </c:pt>
              </c:numCache>
            </c:numRef>
          </c:val>
          <c:smooth val="0"/>
          <c:extLst>
            <c:ext xmlns:c16="http://schemas.microsoft.com/office/drawing/2014/chart" uri="{C3380CC4-5D6E-409C-BE32-E72D297353CC}">
              <c16:uniqueId val="{00000007-B76D-4559-998B-9A26B6E5E783}"/>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2D-42C4-A43F-C5FB49687318}"/>
                </c:ext>
              </c:extLst>
            </c:dLbl>
            <c:dLbl>
              <c:idx val="1"/>
              <c:delete val="1"/>
              <c:extLst>
                <c:ext xmlns:c15="http://schemas.microsoft.com/office/drawing/2012/chart" uri="{CE6537A1-D6FC-4f65-9D91-7224C49458BB}"/>
                <c:ext xmlns:c16="http://schemas.microsoft.com/office/drawing/2014/chart" uri="{C3380CC4-5D6E-409C-BE32-E72D297353CC}">
                  <c16:uniqueId val="{00000001-472D-42C4-A43F-C5FB49687318}"/>
                </c:ext>
              </c:extLst>
            </c:dLbl>
            <c:dLbl>
              <c:idx val="2"/>
              <c:delete val="1"/>
              <c:extLst>
                <c:ext xmlns:c15="http://schemas.microsoft.com/office/drawing/2012/chart" uri="{CE6537A1-D6FC-4f65-9D91-7224C49458BB}"/>
                <c:ext xmlns:c16="http://schemas.microsoft.com/office/drawing/2014/chart" uri="{C3380CC4-5D6E-409C-BE32-E72D297353CC}">
                  <c16:uniqueId val="{00000002-472D-42C4-A43F-C5FB49687318}"/>
                </c:ext>
              </c:extLst>
            </c:dLbl>
            <c:dLbl>
              <c:idx val="3"/>
              <c:delete val="1"/>
              <c:extLst>
                <c:ext xmlns:c15="http://schemas.microsoft.com/office/drawing/2012/chart" uri="{CE6537A1-D6FC-4f65-9D91-7224C49458BB}"/>
                <c:ext xmlns:c16="http://schemas.microsoft.com/office/drawing/2014/chart" uri="{C3380CC4-5D6E-409C-BE32-E72D297353CC}">
                  <c16:uniqueId val="{00000003-472D-42C4-A43F-C5FB49687318}"/>
                </c:ext>
              </c:extLst>
            </c:dLbl>
            <c:dLbl>
              <c:idx val="4"/>
              <c:delete val="1"/>
              <c:extLst>
                <c:ext xmlns:c15="http://schemas.microsoft.com/office/drawing/2012/chart" uri="{CE6537A1-D6FC-4f65-9D91-7224C49458BB}"/>
                <c:ext xmlns:c16="http://schemas.microsoft.com/office/drawing/2014/chart" uri="{C3380CC4-5D6E-409C-BE32-E72D297353CC}">
                  <c16:uniqueId val="{00000004-472D-42C4-A43F-C5FB49687318}"/>
                </c:ext>
              </c:extLst>
            </c:dLbl>
            <c:dLbl>
              <c:idx val="5"/>
              <c:delete val="1"/>
              <c:extLst>
                <c:ext xmlns:c15="http://schemas.microsoft.com/office/drawing/2012/chart" uri="{CE6537A1-D6FC-4f65-9D91-7224C49458BB}"/>
                <c:ext xmlns:c16="http://schemas.microsoft.com/office/drawing/2014/chart" uri="{C3380CC4-5D6E-409C-BE32-E72D297353CC}">
                  <c16:uniqueId val="{00000005-472D-42C4-A43F-C5FB49687318}"/>
                </c:ext>
              </c:extLst>
            </c:dLbl>
            <c:dLbl>
              <c:idx val="6"/>
              <c:delete val="1"/>
              <c:extLst>
                <c:ext xmlns:c15="http://schemas.microsoft.com/office/drawing/2012/chart" uri="{CE6537A1-D6FC-4f65-9D91-7224C49458BB}"/>
                <c:ext xmlns:c16="http://schemas.microsoft.com/office/drawing/2014/chart" uri="{C3380CC4-5D6E-409C-BE32-E72D297353CC}">
                  <c16:uniqueId val="{00000001-5160-46E4-98F5-8D6B16B4F514}"/>
                </c:ext>
              </c:extLst>
            </c:dLbl>
            <c:dLbl>
              <c:idx val="7"/>
              <c:layout>
                <c:manualLayout>
                  <c:x val="-2.9494031905930606E-3"/>
                  <c:y val="-6.66525107010565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60-46E4-98F5-8D6B16B4F5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0.0</c:formatCode>
                <c:ptCount val="8"/>
                <c:pt idx="0" formatCode="General">
                  <c:v>56.8</c:v>
                </c:pt>
                <c:pt idx="1">
                  <c:v>57.660402684563756</c:v>
                </c:pt>
                <c:pt idx="2">
                  <c:v>57.8</c:v>
                </c:pt>
                <c:pt idx="3">
                  <c:v>58.5</c:v>
                </c:pt>
                <c:pt idx="4">
                  <c:v>57.102888086642601</c:v>
                </c:pt>
                <c:pt idx="5" formatCode="General">
                  <c:v>60.5</c:v>
                </c:pt>
                <c:pt idx="6" formatCode="General">
                  <c:v>58.7</c:v>
                </c:pt>
                <c:pt idx="7" formatCode="General">
                  <c:v>57.3</c:v>
                </c:pt>
              </c:numCache>
            </c:numRef>
          </c:val>
          <c:smooth val="0"/>
          <c:extLst>
            <c:ext xmlns:c16="http://schemas.microsoft.com/office/drawing/2014/chart" uri="{C3380CC4-5D6E-409C-BE32-E72D297353CC}">
              <c16:uniqueId val="{00000000-28A2-477C-828A-9836B2C7DD9E}"/>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2-477C-828A-9836B2C7DD9E}"/>
                </c:ext>
              </c:extLst>
            </c:dLbl>
            <c:dLbl>
              <c:idx val="1"/>
              <c:delete val="1"/>
              <c:extLst>
                <c:ext xmlns:c15="http://schemas.microsoft.com/office/drawing/2012/chart" uri="{CE6537A1-D6FC-4f65-9D91-7224C49458BB}"/>
                <c:ext xmlns:c16="http://schemas.microsoft.com/office/drawing/2014/chart" uri="{C3380CC4-5D6E-409C-BE32-E72D297353CC}">
                  <c16:uniqueId val="{00000002-28A2-477C-828A-9836B2C7DD9E}"/>
                </c:ext>
              </c:extLst>
            </c:dLbl>
            <c:dLbl>
              <c:idx val="2"/>
              <c:delete val="1"/>
              <c:extLst>
                <c:ext xmlns:c15="http://schemas.microsoft.com/office/drawing/2012/chart" uri="{CE6537A1-D6FC-4f65-9D91-7224C49458BB}"/>
                <c:ext xmlns:c16="http://schemas.microsoft.com/office/drawing/2014/chart" uri="{C3380CC4-5D6E-409C-BE32-E72D297353CC}">
                  <c16:uniqueId val="{00000003-28A2-477C-828A-9836B2C7DD9E}"/>
                </c:ext>
              </c:extLst>
            </c:dLbl>
            <c:dLbl>
              <c:idx val="3"/>
              <c:delete val="1"/>
              <c:extLst>
                <c:ext xmlns:c15="http://schemas.microsoft.com/office/drawing/2012/chart" uri="{CE6537A1-D6FC-4f65-9D91-7224C49458BB}"/>
                <c:ext xmlns:c16="http://schemas.microsoft.com/office/drawing/2014/chart" uri="{C3380CC4-5D6E-409C-BE32-E72D297353CC}">
                  <c16:uniqueId val="{00000004-28A2-477C-828A-9836B2C7DD9E}"/>
                </c:ext>
              </c:extLst>
            </c:dLbl>
            <c:dLbl>
              <c:idx val="4"/>
              <c:delete val="1"/>
              <c:extLst>
                <c:ext xmlns:c15="http://schemas.microsoft.com/office/drawing/2012/chart" uri="{CE6537A1-D6FC-4f65-9D91-7224C49458BB}"/>
                <c:ext xmlns:c16="http://schemas.microsoft.com/office/drawing/2014/chart" uri="{C3380CC4-5D6E-409C-BE32-E72D297353CC}">
                  <c16:uniqueId val="{00000005-28A2-477C-828A-9836B2C7DD9E}"/>
                </c:ext>
              </c:extLst>
            </c:dLbl>
            <c:dLbl>
              <c:idx val="5"/>
              <c:delete val="1"/>
              <c:extLst>
                <c:ext xmlns:c15="http://schemas.microsoft.com/office/drawing/2012/chart" uri="{CE6537A1-D6FC-4f65-9D91-7224C49458BB}"/>
                <c:ext xmlns:c16="http://schemas.microsoft.com/office/drawing/2014/chart" uri="{C3380CC4-5D6E-409C-BE32-E72D297353CC}">
                  <c16:uniqueId val="{00000006-28A2-477C-828A-9836B2C7DD9E}"/>
                </c:ext>
              </c:extLst>
            </c:dLbl>
            <c:dLbl>
              <c:idx val="6"/>
              <c:delete val="1"/>
              <c:extLst>
                <c:ext xmlns:c15="http://schemas.microsoft.com/office/drawing/2012/chart" uri="{CE6537A1-D6FC-4f65-9D91-7224C49458BB}"/>
                <c:ext xmlns:c16="http://schemas.microsoft.com/office/drawing/2014/chart" uri="{C3380CC4-5D6E-409C-BE32-E72D297353CC}">
                  <c16:uniqueId val="{00000002-5160-46E4-98F5-8D6B16B4F5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70.400000000000006</c:v>
                </c:pt>
                <c:pt idx="1">
                  <c:v>71.599999999999994</c:v>
                </c:pt>
                <c:pt idx="2" formatCode="0.0">
                  <c:v>72</c:v>
                </c:pt>
                <c:pt idx="3" formatCode="0.0">
                  <c:v>71.099999999999994</c:v>
                </c:pt>
                <c:pt idx="4">
                  <c:v>71.3</c:v>
                </c:pt>
                <c:pt idx="5">
                  <c:v>71.400000000000006</c:v>
                </c:pt>
                <c:pt idx="6">
                  <c:v>71.2</c:v>
                </c:pt>
                <c:pt idx="7">
                  <c:v>70.599999999999994</c:v>
                </c:pt>
              </c:numCache>
            </c:numRef>
          </c:val>
          <c:smooth val="0"/>
          <c:extLst>
            <c:ext xmlns:c16="http://schemas.microsoft.com/office/drawing/2014/chart" uri="{C3380CC4-5D6E-409C-BE32-E72D297353CC}">
              <c16:uniqueId val="{00000007-28A2-477C-828A-9836B2C7DD9E}"/>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21-4A12-B346-6811BBA91E6B}"/>
                </c:ext>
              </c:extLst>
            </c:dLbl>
            <c:dLbl>
              <c:idx val="1"/>
              <c:delete val="1"/>
              <c:extLst>
                <c:ext xmlns:c15="http://schemas.microsoft.com/office/drawing/2012/chart" uri="{CE6537A1-D6FC-4f65-9D91-7224C49458BB}"/>
                <c:ext xmlns:c16="http://schemas.microsoft.com/office/drawing/2014/chart" uri="{C3380CC4-5D6E-409C-BE32-E72D297353CC}">
                  <c16:uniqueId val="{00000001-0521-4A12-B346-6811BBA91E6B}"/>
                </c:ext>
              </c:extLst>
            </c:dLbl>
            <c:dLbl>
              <c:idx val="2"/>
              <c:delete val="1"/>
              <c:extLst>
                <c:ext xmlns:c15="http://schemas.microsoft.com/office/drawing/2012/chart" uri="{CE6537A1-D6FC-4f65-9D91-7224C49458BB}"/>
                <c:ext xmlns:c16="http://schemas.microsoft.com/office/drawing/2014/chart" uri="{C3380CC4-5D6E-409C-BE32-E72D297353CC}">
                  <c16:uniqueId val="{00000002-0521-4A12-B346-6811BBA91E6B}"/>
                </c:ext>
              </c:extLst>
            </c:dLbl>
            <c:dLbl>
              <c:idx val="3"/>
              <c:delete val="1"/>
              <c:extLst>
                <c:ext xmlns:c15="http://schemas.microsoft.com/office/drawing/2012/chart" uri="{CE6537A1-D6FC-4f65-9D91-7224C49458BB}"/>
                <c:ext xmlns:c16="http://schemas.microsoft.com/office/drawing/2014/chart" uri="{C3380CC4-5D6E-409C-BE32-E72D297353CC}">
                  <c16:uniqueId val="{00000003-0521-4A12-B346-6811BBA91E6B}"/>
                </c:ext>
              </c:extLst>
            </c:dLbl>
            <c:dLbl>
              <c:idx val="4"/>
              <c:delete val="1"/>
              <c:extLst>
                <c:ext xmlns:c15="http://schemas.microsoft.com/office/drawing/2012/chart" uri="{CE6537A1-D6FC-4f65-9D91-7224C49458BB}"/>
                <c:ext xmlns:c16="http://schemas.microsoft.com/office/drawing/2014/chart" uri="{C3380CC4-5D6E-409C-BE32-E72D297353CC}">
                  <c16:uniqueId val="{00000004-0521-4A12-B346-6811BBA91E6B}"/>
                </c:ext>
              </c:extLst>
            </c:dLbl>
            <c:dLbl>
              <c:idx val="5"/>
              <c:delete val="1"/>
              <c:extLst>
                <c:ext xmlns:c15="http://schemas.microsoft.com/office/drawing/2012/chart" uri="{CE6537A1-D6FC-4f65-9D91-7224C49458BB}"/>
                <c:ext xmlns:c16="http://schemas.microsoft.com/office/drawing/2014/chart" uri="{C3380CC4-5D6E-409C-BE32-E72D297353CC}">
                  <c16:uniqueId val="{00000005-0521-4A12-B346-6811BBA91E6B}"/>
                </c:ext>
              </c:extLst>
            </c:dLbl>
            <c:dLbl>
              <c:idx val="6"/>
              <c:delete val="1"/>
              <c:extLst>
                <c:ext xmlns:c15="http://schemas.microsoft.com/office/drawing/2012/chart" uri="{CE6537A1-D6FC-4f65-9D91-7224C49458BB}"/>
                <c:ext xmlns:c16="http://schemas.microsoft.com/office/drawing/2014/chart" uri="{C3380CC4-5D6E-409C-BE32-E72D297353CC}">
                  <c16:uniqueId val="{00000000-EE86-4A8D-8A30-DE4B0104059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Sheet1!$C$2:$C$9</c:f>
              <c:numCache>
                <c:formatCode>0.0</c:formatCode>
                <c:ptCount val="8"/>
                <c:pt idx="0">
                  <c:v>73</c:v>
                </c:pt>
                <c:pt idx="1">
                  <c:v>76.368000000000009</c:v>
                </c:pt>
                <c:pt idx="2">
                  <c:v>74</c:v>
                </c:pt>
                <c:pt idx="3">
                  <c:v>74.400000000000006</c:v>
                </c:pt>
                <c:pt idx="4">
                  <c:v>72.270652173913049</c:v>
                </c:pt>
                <c:pt idx="5" formatCode="General">
                  <c:v>76.5</c:v>
                </c:pt>
                <c:pt idx="6" formatCode="General">
                  <c:v>74.7</c:v>
                </c:pt>
                <c:pt idx="7" formatCode="General">
                  <c:v>72.5</c:v>
                </c:pt>
              </c:numCache>
            </c:numRef>
          </c:val>
          <c:smooth val="0"/>
          <c:extLst>
            <c:ext xmlns:c16="http://schemas.microsoft.com/office/drawing/2014/chart" uri="{C3380CC4-5D6E-409C-BE32-E72D297353CC}">
              <c16:uniqueId val="{00000000-AC2E-4405-9FF2-722C32CA1084}"/>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E-4405-9FF2-722C32CA1084}"/>
                </c:ext>
              </c:extLst>
            </c:dLbl>
            <c:dLbl>
              <c:idx val="1"/>
              <c:delete val="1"/>
              <c:extLst>
                <c:ext xmlns:c15="http://schemas.microsoft.com/office/drawing/2012/chart" uri="{CE6537A1-D6FC-4f65-9D91-7224C49458BB}"/>
                <c:ext xmlns:c16="http://schemas.microsoft.com/office/drawing/2014/chart" uri="{C3380CC4-5D6E-409C-BE32-E72D297353CC}">
                  <c16:uniqueId val="{00000002-AC2E-4405-9FF2-722C32CA1084}"/>
                </c:ext>
              </c:extLst>
            </c:dLbl>
            <c:dLbl>
              <c:idx val="2"/>
              <c:delete val="1"/>
              <c:extLst>
                <c:ext xmlns:c15="http://schemas.microsoft.com/office/drawing/2012/chart" uri="{CE6537A1-D6FC-4f65-9D91-7224C49458BB}"/>
                <c:ext xmlns:c16="http://schemas.microsoft.com/office/drawing/2014/chart" uri="{C3380CC4-5D6E-409C-BE32-E72D297353CC}">
                  <c16:uniqueId val="{00000003-AC2E-4405-9FF2-722C32CA1084}"/>
                </c:ext>
              </c:extLst>
            </c:dLbl>
            <c:dLbl>
              <c:idx val="3"/>
              <c:delete val="1"/>
              <c:extLst>
                <c:ext xmlns:c15="http://schemas.microsoft.com/office/drawing/2012/chart" uri="{CE6537A1-D6FC-4f65-9D91-7224C49458BB}"/>
                <c:ext xmlns:c16="http://schemas.microsoft.com/office/drawing/2014/chart" uri="{C3380CC4-5D6E-409C-BE32-E72D297353CC}">
                  <c16:uniqueId val="{00000004-AC2E-4405-9FF2-722C32CA1084}"/>
                </c:ext>
              </c:extLst>
            </c:dLbl>
            <c:dLbl>
              <c:idx val="4"/>
              <c:delete val="1"/>
              <c:extLst>
                <c:ext xmlns:c15="http://schemas.microsoft.com/office/drawing/2012/chart" uri="{CE6537A1-D6FC-4f65-9D91-7224C49458BB}"/>
                <c:ext xmlns:c16="http://schemas.microsoft.com/office/drawing/2014/chart" uri="{C3380CC4-5D6E-409C-BE32-E72D297353CC}">
                  <c16:uniqueId val="{00000005-AC2E-4405-9FF2-722C32CA1084}"/>
                </c:ext>
              </c:extLst>
            </c:dLbl>
            <c:dLbl>
              <c:idx val="5"/>
              <c:delete val="1"/>
              <c:extLst>
                <c:ext xmlns:c15="http://schemas.microsoft.com/office/drawing/2012/chart" uri="{CE6537A1-D6FC-4f65-9D91-7224C49458BB}"/>
                <c:ext xmlns:c16="http://schemas.microsoft.com/office/drawing/2014/chart" uri="{C3380CC4-5D6E-409C-BE32-E72D297353CC}">
                  <c16:uniqueId val="{00000006-AC2E-4405-9FF2-722C32CA1084}"/>
                </c:ext>
              </c:extLst>
            </c:dLbl>
            <c:dLbl>
              <c:idx val="6"/>
              <c:delete val="1"/>
              <c:extLst>
                <c:ext xmlns:c15="http://schemas.microsoft.com/office/drawing/2012/chart" uri="{CE6537A1-D6FC-4f65-9D91-7224C49458BB}"/>
                <c:ext xmlns:c16="http://schemas.microsoft.com/office/drawing/2014/chart" uri="{C3380CC4-5D6E-409C-BE32-E72D297353CC}">
                  <c16:uniqueId val="{00000001-EE86-4A8D-8A30-DE4B0104059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Sep '23
(S9)</c:v>
                </c:pt>
                <c:pt idx="3">
                  <c:v>Nov '23
(S10)</c:v>
                </c:pt>
                <c:pt idx="4">
                  <c:v>Feb '24
(S11)</c:v>
                </c:pt>
                <c:pt idx="5">
                  <c:v>May '24
(S12)</c:v>
                </c:pt>
                <c:pt idx="6">
                  <c:v>July '24
(S13)</c:v>
                </c:pt>
                <c:pt idx="7">
                  <c:v>Aug '24
(S14)</c:v>
                </c:pt>
              </c:strCache>
            </c:strRef>
          </c:cat>
          <c:val>
            <c:numRef>
              <c:f>Sheet1!$D$2:$D$9</c:f>
              <c:numCache>
                <c:formatCode>General</c:formatCode>
                <c:ptCount val="8"/>
                <c:pt idx="0">
                  <c:v>80.599999999999994</c:v>
                </c:pt>
                <c:pt idx="1">
                  <c:v>81.7</c:v>
                </c:pt>
                <c:pt idx="2" formatCode="0.0">
                  <c:v>81.2</c:v>
                </c:pt>
                <c:pt idx="3" formatCode="0.0">
                  <c:v>79.7</c:v>
                </c:pt>
                <c:pt idx="4">
                  <c:v>81.2</c:v>
                </c:pt>
                <c:pt idx="5">
                  <c:v>82.3</c:v>
                </c:pt>
                <c:pt idx="6">
                  <c:v>81.3</c:v>
                </c:pt>
                <c:pt idx="7">
                  <c:v>81.2</c:v>
                </c:pt>
              </c:numCache>
            </c:numRef>
          </c:val>
          <c:smooth val="0"/>
          <c:extLst>
            <c:ext xmlns:c16="http://schemas.microsoft.com/office/drawing/2014/chart" uri="{C3380CC4-5D6E-409C-BE32-E72D297353CC}">
              <c16:uniqueId val="{00000007-AC2E-4405-9FF2-722C32CA1084}"/>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GM May '24 
(S12)</c:v>
                </c:pt>
                <c:pt idx="1">
                  <c:v>GM July '24 
(S13)</c:v>
                </c:pt>
                <c:pt idx="2">
                  <c:v>GM Aug '24 
(S14)</c:v>
                </c:pt>
                <c:pt idx="3">
                  <c:v>England benchmarking</c:v>
                </c:pt>
              </c:strCache>
              <c:extLst/>
            </c:strRef>
          </c:cat>
          <c:val>
            <c:numRef>
              <c:f>Sheet1!$F$2:$F$11</c:f>
              <c:numCache>
                <c:formatCode>0%</c:formatCode>
                <c:ptCount val="4"/>
                <c:pt idx="0">
                  <c:v>0.03</c:v>
                </c:pt>
                <c:pt idx="1">
                  <c:v>0.04</c:v>
                </c:pt>
                <c:pt idx="2">
                  <c:v>0.05</c:v>
                </c:pt>
                <c:pt idx="3">
                  <c:v>0.03</c:v>
                </c:pt>
              </c:numCache>
              <c:extLst/>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GM May '24 
(S12)</c:v>
                </c:pt>
                <c:pt idx="1">
                  <c:v>GM July '24 
(S13)</c:v>
                </c:pt>
                <c:pt idx="2">
                  <c:v>GM Aug '24 
(S14)</c:v>
                </c:pt>
                <c:pt idx="3">
                  <c:v>England benchmarking</c:v>
                </c:pt>
              </c:strCache>
              <c:extLst/>
            </c:strRef>
          </c:cat>
          <c:val>
            <c:numRef>
              <c:f>Sheet1!$E$2:$E$11</c:f>
              <c:numCache>
                <c:formatCode>0%</c:formatCode>
                <c:ptCount val="4"/>
                <c:pt idx="0">
                  <c:v>0.09</c:v>
                </c:pt>
                <c:pt idx="1">
                  <c:v>0.08</c:v>
                </c:pt>
                <c:pt idx="2">
                  <c:v>0.09</c:v>
                </c:pt>
                <c:pt idx="3">
                  <c:v>7.0000000000000007E-2</c:v>
                </c:pt>
              </c:numCache>
              <c:extLst/>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GM May '24 
(S12)</c:v>
                </c:pt>
                <c:pt idx="1">
                  <c:v>GM July '24 
(S13)</c:v>
                </c:pt>
                <c:pt idx="2">
                  <c:v>GM Aug '24 
(S14)</c:v>
                </c:pt>
                <c:pt idx="3">
                  <c:v>England benchmarking</c:v>
                </c:pt>
              </c:strCache>
              <c:extLst/>
            </c:strRef>
          </c:cat>
          <c:val>
            <c:numRef>
              <c:f>Sheet1!$D$2:$D$11</c:f>
              <c:numCache>
                <c:formatCode>0%</c:formatCode>
                <c:ptCount val="4"/>
                <c:pt idx="0">
                  <c:v>0.12</c:v>
                </c:pt>
                <c:pt idx="1">
                  <c:v>0.13</c:v>
                </c:pt>
                <c:pt idx="2">
                  <c:v>0.13</c:v>
                </c:pt>
                <c:pt idx="3">
                  <c:v>0.16</c:v>
                </c:pt>
              </c:numCache>
              <c:extLst/>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GM May '24 
(S12)</c:v>
                </c:pt>
                <c:pt idx="1">
                  <c:v>GM July '24 
(S13)</c:v>
                </c:pt>
                <c:pt idx="2">
                  <c:v>GM Aug '24 
(S14)</c:v>
                </c:pt>
                <c:pt idx="3">
                  <c:v>England benchmarking</c:v>
                </c:pt>
              </c:strCache>
              <c:extLst/>
            </c:strRef>
          </c:cat>
          <c:val>
            <c:numRef>
              <c:f>Sheet1!$C$2:$C$11</c:f>
              <c:numCache>
                <c:formatCode>0%</c:formatCode>
                <c:ptCount val="4"/>
                <c:pt idx="0">
                  <c:v>0.5</c:v>
                </c:pt>
                <c:pt idx="1">
                  <c:v>0.5</c:v>
                </c:pt>
                <c:pt idx="2">
                  <c:v>0.49</c:v>
                </c:pt>
                <c:pt idx="3">
                  <c:v>0.46</c:v>
                </c:pt>
              </c:numCache>
              <c:extLst/>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4"/>
                <c:pt idx="0">
                  <c:v>GM May '24 
(S12)</c:v>
                </c:pt>
                <c:pt idx="1">
                  <c:v>GM July '24 
(S13)</c:v>
                </c:pt>
                <c:pt idx="2">
                  <c:v>GM Aug '24 
(S14)</c:v>
                </c:pt>
                <c:pt idx="3">
                  <c:v>England benchmarking</c:v>
                </c:pt>
              </c:strCache>
              <c:extLst/>
            </c:strRef>
          </c:cat>
          <c:val>
            <c:numRef>
              <c:f>Sheet1!$B$2:$B$11</c:f>
              <c:numCache>
                <c:formatCode>0%</c:formatCode>
                <c:ptCount val="4"/>
                <c:pt idx="0">
                  <c:v>0.26</c:v>
                </c:pt>
                <c:pt idx="1">
                  <c:v>0.24</c:v>
                </c:pt>
                <c:pt idx="2">
                  <c:v>0.25</c:v>
                </c:pt>
                <c:pt idx="3">
                  <c:v>0.28000000000000003</c:v>
                </c:pt>
              </c:numCache>
              <c:extLst/>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3.357266519388305E-2"/>
          <c:w val="0.98835902383723606"/>
          <c:h val="0.77644946273786897"/>
        </c:manualLayout>
      </c:layout>
      <c:barChart>
        <c:barDir val="col"/>
        <c:grouping val="percentStacked"/>
        <c:varyColors val="0"/>
        <c:ser>
          <c:idx val="0"/>
          <c:order val="0"/>
          <c:tx>
            <c:strRef>
              <c:f>Sheet1!$F$1</c:f>
              <c:strCache>
                <c:ptCount val="1"/>
                <c:pt idx="0">
                  <c:v>Don't know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3"/>
                <c:pt idx="0">
                  <c:v>May '24 
(S12)</c:v>
                </c:pt>
                <c:pt idx="1">
                  <c:v>July '24 
(S13)</c:v>
                </c:pt>
                <c:pt idx="2">
                  <c:v>Aug '24 
(S14)</c:v>
                </c:pt>
              </c:strCache>
              <c:extLst/>
            </c:strRef>
          </c:cat>
          <c:val>
            <c:numRef>
              <c:f>Sheet1!$F$2:$F$10</c:f>
              <c:numCache>
                <c:formatCode>0%</c:formatCode>
                <c:ptCount val="3"/>
                <c:pt idx="0">
                  <c:v>0.03</c:v>
                </c:pt>
                <c:pt idx="1">
                  <c:v>0.03</c:v>
                </c:pt>
                <c:pt idx="2">
                  <c:v>0.03</c:v>
                </c:pt>
              </c:numCache>
              <c:extLst/>
            </c:numRef>
          </c:val>
          <c:extLst>
            <c:ext xmlns:c16="http://schemas.microsoft.com/office/drawing/2014/chart" uri="{C3380CC4-5D6E-409C-BE32-E72D297353CC}">
              <c16:uniqueId val="{00000000-0C72-4707-843C-B9237F035561}"/>
            </c:ext>
          </c:extLst>
        </c:ser>
        <c:ser>
          <c:idx val="1"/>
          <c:order val="1"/>
          <c:tx>
            <c:strRef>
              <c:f>Sheet1!$E$1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3"/>
                <c:pt idx="0">
                  <c:v>May '24 
(S12)</c:v>
                </c:pt>
                <c:pt idx="1">
                  <c:v>July '24 
(S13)</c:v>
                </c:pt>
                <c:pt idx="2">
                  <c:v>Aug '24 
(S14)</c:v>
                </c:pt>
              </c:strCache>
              <c:extLst/>
            </c:strRef>
          </c:cat>
          <c:val>
            <c:numRef>
              <c:f>Sheet1!$E$2:$E$10</c:f>
              <c:numCache>
                <c:formatCode>0%</c:formatCode>
                <c:ptCount val="3"/>
                <c:pt idx="0">
                  <c:v>0.06</c:v>
                </c:pt>
                <c:pt idx="1">
                  <c:v>0.06</c:v>
                </c:pt>
                <c:pt idx="2">
                  <c:v>0.06</c:v>
                </c:pt>
              </c:numCache>
              <c:extLst/>
            </c:numRef>
          </c:val>
          <c:extLst>
            <c:ext xmlns:c16="http://schemas.microsoft.com/office/drawing/2014/chart" uri="{C3380CC4-5D6E-409C-BE32-E72D297353CC}">
              <c16:uniqueId val="{00000001-0C72-4707-843C-B9237F035561}"/>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3"/>
                <c:pt idx="0">
                  <c:v>May '24 
(S12)</c:v>
                </c:pt>
                <c:pt idx="1">
                  <c:v>July '24 
(S13)</c:v>
                </c:pt>
                <c:pt idx="2">
                  <c:v>Aug '24 
(S14)</c:v>
                </c:pt>
              </c:strCache>
              <c:extLst/>
            </c:strRef>
          </c:cat>
          <c:val>
            <c:numRef>
              <c:f>Sheet1!$D$2:$D$10</c:f>
              <c:numCache>
                <c:formatCode>0%</c:formatCode>
                <c:ptCount val="3"/>
                <c:pt idx="0">
                  <c:v>0.12</c:v>
                </c:pt>
                <c:pt idx="1">
                  <c:v>0.13</c:v>
                </c:pt>
                <c:pt idx="2">
                  <c:v>0.12</c:v>
                </c:pt>
              </c:numCache>
              <c:extLst/>
            </c:numRef>
          </c:val>
          <c:extLst>
            <c:ext xmlns:c16="http://schemas.microsoft.com/office/drawing/2014/chart" uri="{C3380CC4-5D6E-409C-BE32-E72D297353CC}">
              <c16:uniqueId val="{00000002-0C72-4707-843C-B9237F035561}"/>
            </c:ext>
          </c:extLst>
        </c:ser>
        <c:ser>
          <c:idx val="3"/>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3"/>
                <c:pt idx="0">
                  <c:v>May '24 
(S12)</c:v>
                </c:pt>
                <c:pt idx="1">
                  <c:v>July '24 
(S13)</c:v>
                </c:pt>
                <c:pt idx="2">
                  <c:v>Aug '24 
(S14)</c:v>
                </c:pt>
              </c:strCache>
              <c:extLst/>
            </c:strRef>
          </c:cat>
          <c:val>
            <c:numRef>
              <c:f>Sheet1!$C$2:$C$10</c:f>
              <c:numCache>
                <c:formatCode>0%</c:formatCode>
                <c:ptCount val="3"/>
                <c:pt idx="0">
                  <c:v>0.5</c:v>
                </c:pt>
                <c:pt idx="1">
                  <c:v>0.51</c:v>
                </c:pt>
                <c:pt idx="2">
                  <c:v>0.51</c:v>
                </c:pt>
              </c:numCache>
              <c:extLst/>
            </c:numRef>
          </c:val>
          <c:extLst>
            <c:ext xmlns:c16="http://schemas.microsoft.com/office/drawing/2014/chart" uri="{C3380CC4-5D6E-409C-BE32-E72D297353CC}">
              <c16:uniqueId val="{00000003-0C72-4707-843C-B9237F035561}"/>
            </c:ext>
          </c:extLst>
        </c:ser>
        <c:ser>
          <c:idx val="4"/>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3"/>
                <c:pt idx="0">
                  <c:v>May '24 
(S12)</c:v>
                </c:pt>
                <c:pt idx="1">
                  <c:v>July '24 
(S13)</c:v>
                </c:pt>
                <c:pt idx="2">
                  <c:v>Aug '24 
(S14)</c:v>
                </c:pt>
              </c:strCache>
              <c:extLst/>
            </c:strRef>
          </c:cat>
          <c:val>
            <c:numRef>
              <c:f>Sheet1!$B$2:$B$10</c:f>
              <c:numCache>
                <c:formatCode>0%</c:formatCode>
                <c:ptCount val="3"/>
                <c:pt idx="0">
                  <c:v>0.28999999999999998</c:v>
                </c:pt>
                <c:pt idx="1">
                  <c:v>0.27</c:v>
                </c:pt>
                <c:pt idx="2">
                  <c:v>0.27</c:v>
                </c:pt>
              </c:numCache>
              <c:extLst/>
            </c:numRef>
          </c:val>
          <c:extLst>
            <c:ext xmlns:c16="http://schemas.microsoft.com/office/drawing/2014/chart" uri="{C3380CC4-5D6E-409C-BE32-E72D297353CC}">
              <c16:uniqueId val="{00000004-0C72-4707-843C-B9237F035561}"/>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Train services</c:v>
                </c:pt>
              </c:strCache>
            </c:strRef>
          </c:tx>
          <c:spPr>
            <a:ln w="28575" cap="rnd">
              <a:solidFill>
                <a:srgbClr val="009690"/>
              </a:solidFill>
              <a:round/>
            </a:ln>
            <a:effectLst/>
          </c:spPr>
          <c:marker>
            <c:symbol val="none"/>
          </c:marker>
          <c:dLbls>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Sheet1!$D$2:$D$13</c:f>
              <c:numCache>
                <c:formatCode>0%</c:formatCode>
                <c:ptCount val="8"/>
                <c:pt idx="0">
                  <c:v>0.46</c:v>
                </c:pt>
                <c:pt idx="1">
                  <c:v>0.44</c:v>
                </c:pt>
                <c:pt idx="2">
                  <c:v>0.42</c:v>
                </c:pt>
                <c:pt idx="3">
                  <c:v>0.44</c:v>
                </c:pt>
                <c:pt idx="4">
                  <c:v>0.43</c:v>
                </c:pt>
                <c:pt idx="5">
                  <c:v>0.46</c:v>
                </c:pt>
                <c:pt idx="6">
                  <c:v>0.47</c:v>
                </c:pt>
                <c:pt idx="7">
                  <c:v>0.44</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Bus services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Sheet1!$C$2:$C$13</c:f>
              <c:numCache>
                <c:formatCode>0%</c:formatCode>
                <c:ptCount val="8"/>
                <c:pt idx="0">
                  <c:v>0.56999999999999995</c:v>
                </c:pt>
                <c:pt idx="1">
                  <c:v>0.56999999999999995</c:v>
                </c:pt>
                <c:pt idx="2">
                  <c:v>0.54</c:v>
                </c:pt>
                <c:pt idx="3">
                  <c:v>0.55000000000000004</c:v>
                </c:pt>
                <c:pt idx="4">
                  <c:v>0.55000000000000004</c:v>
                </c:pt>
                <c:pt idx="5">
                  <c:v>0.57999999999999996</c:v>
                </c:pt>
                <c:pt idx="6">
                  <c:v>0.59</c:v>
                </c:pt>
                <c:pt idx="7">
                  <c:v>0.6</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Availability of public transport</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Sheet1!$B$2:$B$13</c:f>
              <c:numCache>
                <c:formatCode>0%</c:formatCode>
                <c:ptCount val="8"/>
                <c:pt idx="0">
                  <c:v>0.65</c:v>
                </c:pt>
                <c:pt idx="1">
                  <c:v>0.63</c:v>
                </c:pt>
                <c:pt idx="2">
                  <c:v>0.63</c:v>
                </c:pt>
                <c:pt idx="3">
                  <c:v>0.62</c:v>
                </c:pt>
                <c:pt idx="4">
                  <c:v>0.63</c:v>
                </c:pt>
                <c:pt idx="5">
                  <c:v>0.65</c:v>
                </c:pt>
                <c:pt idx="6">
                  <c:v>0.64</c:v>
                </c:pt>
                <c:pt idx="7">
                  <c:v>0.65</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Metrolink (Tram)</c:v>
                </c:pt>
              </c:strCache>
            </c:strRef>
          </c:tx>
          <c:spPr>
            <a:ln w="28575" cap="rnd">
              <a:solidFill>
                <a:schemeClr val="accent4"/>
              </a:solidFill>
              <a:round/>
            </a:ln>
            <a:effectLst/>
          </c:spPr>
          <c:marker>
            <c:symbol val="none"/>
          </c:marker>
          <c:dLbls>
            <c:dLbl>
              <c:idx val="2"/>
              <c:layout>
                <c:manualLayout>
                  <c:x val="-2.1514749875973266E-2"/>
                  <c:y val="-4.777542535194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0%</c:formatCode>
                <c:ptCount val="8"/>
                <c:pt idx="0">
                  <c:v>0.45</c:v>
                </c:pt>
                <c:pt idx="1">
                  <c:v>0.44</c:v>
                </c:pt>
                <c:pt idx="2">
                  <c:v>0.47</c:v>
                </c:pt>
                <c:pt idx="3">
                  <c:v>0.44</c:v>
                </c:pt>
                <c:pt idx="4">
                  <c:v>0.45</c:v>
                </c:pt>
                <c:pt idx="5">
                  <c:v>0.43</c:v>
                </c:pt>
                <c:pt idx="6">
                  <c:v>0.44</c:v>
                </c:pt>
                <c:pt idx="7">
                  <c:v>0.42</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5000000000000003"/>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Conditions of roads</c:v>
                </c:pt>
              </c:strCache>
            </c:strRef>
          </c:tx>
          <c:spPr>
            <a:ln w="28575" cap="rnd">
              <a:solidFill>
                <a:srgbClr val="009690"/>
              </a:solidFill>
              <a:round/>
            </a:ln>
            <a:effectLst/>
          </c:spPr>
          <c:marker>
            <c:symbol val="none"/>
          </c:marker>
          <c:dLbls>
            <c:dLbl>
              <c:idx val="2"/>
              <c:layout>
                <c:manualLayout>
                  <c:x val="-2.3673224567427185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E-49B8-A0F5-4A5C70C2B893}"/>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dLbl>
              <c:idx val="5"/>
              <c:layout>
                <c:manualLayout>
                  <c:x val="-2.1164138762718422E-2"/>
                  <c:y val="3.0548412653346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E-49B8-A0F5-4A5C70C2B8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Sheet1!$D$2:$D$13</c:f>
              <c:numCache>
                <c:formatCode>0%</c:formatCode>
                <c:ptCount val="8"/>
                <c:pt idx="0">
                  <c:v>0.31</c:v>
                </c:pt>
                <c:pt idx="1">
                  <c:v>0.31</c:v>
                </c:pt>
                <c:pt idx="2">
                  <c:v>0.33</c:v>
                </c:pt>
                <c:pt idx="3">
                  <c:v>0.35</c:v>
                </c:pt>
                <c:pt idx="4">
                  <c:v>0.33</c:v>
                </c:pt>
                <c:pt idx="5">
                  <c:v>0.31</c:v>
                </c:pt>
                <c:pt idx="6">
                  <c:v>0.3</c:v>
                </c:pt>
                <c:pt idx="7">
                  <c:v>0.32</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Cycle lanes</c:v>
                </c:pt>
              </c:strCache>
            </c:strRef>
          </c:tx>
          <c:spPr>
            <a:ln w="28575" cap="rnd">
              <a:solidFill>
                <a:srgbClr val="FF0000"/>
              </a:solidFill>
              <a:round/>
            </a:ln>
            <a:effectLst/>
          </c:spPr>
          <c:marker>
            <c:symbol val="none"/>
          </c:marker>
          <c:dLbls>
            <c:dLbl>
              <c:idx val="1"/>
              <c:layout>
                <c:manualLayout>
                  <c:x val="-2.3673224567427185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6"/>
              <c:layout>
                <c:manualLayout>
                  <c:x val="-2.3673224567427278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E-49B8-A0F5-4A5C70C2B893}"/>
                </c:ext>
              </c:extLst>
            </c:dLbl>
            <c:dLbl>
              <c:idx val="7"/>
              <c:layout>
                <c:manualLayout>
                  <c:x val="-2.6182310372135951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4E-49B8-A0F5-4A5C70C2B8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Sheet1!$C$2:$C$13</c:f>
              <c:numCache>
                <c:formatCode>0%</c:formatCode>
                <c:ptCount val="8"/>
                <c:pt idx="0">
                  <c:v>0.34</c:v>
                </c:pt>
                <c:pt idx="1">
                  <c:v>0.31</c:v>
                </c:pt>
                <c:pt idx="2">
                  <c:v>0.34</c:v>
                </c:pt>
                <c:pt idx="3">
                  <c:v>0.3</c:v>
                </c:pt>
                <c:pt idx="4">
                  <c:v>0.34</c:v>
                </c:pt>
                <c:pt idx="5">
                  <c:v>0.32</c:v>
                </c:pt>
                <c:pt idx="6">
                  <c:v>0.3</c:v>
                </c:pt>
                <c:pt idx="7">
                  <c:v>0.32</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Condition of paved areas</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Sheet1!$B$2:$B$13</c:f>
              <c:numCache>
                <c:formatCode>0%</c:formatCode>
                <c:ptCount val="8"/>
                <c:pt idx="0">
                  <c:v>0.48</c:v>
                </c:pt>
                <c:pt idx="1">
                  <c:v>0.46</c:v>
                </c:pt>
                <c:pt idx="2">
                  <c:v>0.46</c:v>
                </c:pt>
                <c:pt idx="3">
                  <c:v>0.47</c:v>
                </c:pt>
                <c:pt idx="4">
                  <c:v>0.46</c:v>
                </c:pt>
                <c:pt idx="5">
                  <c:v>0.47</c:v>
                </c:pt>
                <c:pt idx="6">
                  <c:v>0.41</c:v>
                </c:pt>
                <c:pt idx="7">
                  <c:v>0.47</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dLbl>
              <c:idx val="2"/>
              <c:layout>
                <c:manualLayout>
                  <c:x val="-2.1514749875973266E-2"/>
                  <c:y val="-4.777542535194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25"/>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egendEntry>
        <c:idx val="3"/>
        <c:delete val="1"/>
      </c:legendEntry>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Sheet1!$B$2:$B$12</c:f>
              <c:numCache>
                <c:formatCode>0%</c:formatCode>
                <c:ptCount val="11"/>
                <c:pt idx="0">
                  <c:v>0.46</c:v>
                </c:pt>
                <c:pt idx="1">
                  <c:v>0.43</c:v>
                </c:pt>
                <c:pt idx="2">
                  <c:v>0.43</c:v>
                </c:pt>
                <c:pt idx="3">
                  <c:v>0.42</c:v>
                </c:pt>
                <c:pt idx="4">
                  <c:v>0.44</c:v>
                </c:pt>
                <c:pt idx="5">
                  <c:v>0.44</c:v>
                </c:pt>
                <c:pt idx="6">
                  <c:v>0.43</c:v>
                </c:pt>
                <c:pt idx="7">
                  <c:v>0.46</c:v>
                </c:pt>
                <c:pt idx="8">
                  <c:v>0.45</c:v>
                </c:pt>
                <c:pt idx="9">
                  <c:v>0.43</c:v>
                </c:pt>
                <c:pt idx="10">
                  <c:v>0.46</c:v>
                </c:pt>
              </c:numCache>
            </c:numRef>
          </c:val>
          <c:smooth val="0"/>
          <c:extLst>
            <c:ext xmlns:c16="http://schemas.microsoft.com/office/drawing/2014/chart" uri="{C3380CC4-5D6E-409C-BE32-E72D297353CC}">
              <c16:uniqueId val="{00000000-7F8F-49DC-9A96-65A8E920C1F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Nearest town centre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Sheet1!$D$2:$D$13</c:f>
              <c:numCache>
                <c:formatCode>0%</c:formatCode>
                <c:ptCount val="8"/>
                <c:pt idx="0">
                  <c:v>0.57999999999999996</c:v>
                </c:pt>
                <c:pt idx="1">
                  <c:v>0.59</c:v>
                </c:pt>
                <c:pt idx="2">
                  <c:v>0.56000000000000005</c:v>
                </c:pt>
                <c:pt idx="3">
                  <c:v>0.55000000000000004</c:v>
                </c:pt>
                <c:pt idx="4">
                  <c:v>0.56999999999999995</c:v>
                </c:pt>
                <c:pt idx="5">
                  <c:v>0.59</c:v>
                </c:pt>
                <c:pt idx="6">
                  <c:v>0.56999999999999995</c:v>
                </c:pt>
                <c:pt idx="7">
                  <c:v>0.59</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Local services and amenities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Sheet1!$C$2:$C$13</c:f>
              <c:numCache>
                <c:formatCode>0%</c:formatCode>
                <c:ptCount val="8"/>
                <c:pt idx="0">
                  <c:v>0.65</c:v>
                </c:pt>
                <c:pt idx="1">
                  <c:v>0.62</c:v>
                </c:pt>
                <c:pt idx="2">
                  <c:v>0.62</c:v>
                </c:pt>
                <c:pt idx="3">
                  <c:v>0.63</c:v>
                </c:pt>
                <c:pt idx="4">
                  <c:v>0.62</c:v>
                </c:pt>
                <c:pt idx="5">
                  <c:v>0.67</c:v>
                </c:pt>
                <c:pt idx="6">
                  <c:v>0.63</c:v>
                </c:pt>
                <c:pt idx="7">
                  <c:v>0.66</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Parks and other green spaces</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Sheet1!$B$2:$B$13</c:f>
              <c:numCache>
                <c:formatCode>0%</c:formatCode>
                <c:ptCount val="8"/>
                <c:pt idx="0">
                  <c:v>0.75</c:v>
                </c:pt>
                <c:pt idx="1">
                  <c:v>0.76</c:v>
                </c:pt>
                <c:pt idx="2">
                  <c:v>0.73</c:v>
                </c:pt>
                <c:pt idx="3">
                  <c:v>0.71</c:v>
                </c:pt>
                <c:pt idx="4">
                  <c:v>0.69</c:v>
                </c:pt>
                <c:pt idx="5">
                  <c:v>0.76</c:v>
                </c:pt>
                <c:pt idx="6">
                  <c:v>0.74</c:v>
                </c:pt>
                <c:pt idx="7">
                  <c:v>0.74</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Cultural facilities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0%</c:formatCode>
                <c:ptCount val="8"/>
                <c:pt idx="0">
                  <c:v>0.41</c:v>
                </c:pt>
                <c:pt idx="1">
                  <c:v>0.43</c:v>
                </c:pt>
                <c:pt idx="2">
                  <c:v>0.45</c:v>
                </c:pt>
                <c:pt idx="3">
                  <c:v>0.42</c:v>
                </c:pt>
                <c:pt idx="4">
                  <c:v>0.45</c:v>
                </c:pt>
                <c:pt idx="5">
                  <c:v>0.46</c:v>
                </c:pt>
                <c:pt idx="6">
                  <c:v>0.4</c:v>
                </c:pt>
                <c:pt idx="7">
                  <c:v>0.46</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750848360467347"/>
          <c:w val="0.98795332586732132"/>
          <c:h val="0.11691556413605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Cache>
                <c:formatCode>0%</c:formatCode>
                <c:ptCount val="9"/>
                <c:pt idx="0">
                  <c:v>0.14000000000000001</c:v>
                </c:pt>
                <c:pt idx="1">
                  <c:v>0.13</c:v>
                </c:pt>
                <c:pt idx="2">
                  <c:v>0.13</c:v>
                </c:pt>
                <c:pt idx="3">
                  <c:v>0.12</c:v>
                </c:pt>
                <c:pt idx="4">
                  <c:v>0.11</c:v>
                </c:pt>
                <c:pt idx="5">
                  <c:v>0.11</c:v>
                </c:pt>
                <c:pt idx="6">
                  <c:v>0.11</c:v>
                </c:pt>
                <c:pt idx="7">
                  <c:v>0.13</c:v>
                </c:pt>
                <c:pt idx="8">
                  <c:v>0.14000000000000001</c:v>
                </c:pt>
              </c:numCache>
            </c:numRef>
          </c:val>
          <c:smooth val="0"/>
          <c:extLst xmlns:c15="http://schemas.microsoft.com/office/drawing/2012/chart">
            <c:ext xmlns:c16="http://schemas.microsoft.com/office/drawing/2014/chart" uri="{C3380CC4-5D6E-409C-BE32-E72D297353CC}">
              <c16:uniqueId val="{00000000-E1A1-4C78-A654-2E51798D5249}"/>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Sheet1!$F$5:$F$13</c:f>
              <c:numCache>
                <c:formatCode>0%</c:formatCode>
                <c:ptCount val="9"/>
                <c:pt idx="0">
                  <c:v>0.43</c:v>
                </c:pt>
                <c:pt idx="1">
                  <c:v>0.44</c:v>
                </c:pt>
                <c:pt idx="2">
                  <c:v>0.41</c:v>
                </c:pt>
                <c:pt idx="3">
                  <c:v>0.43</c:v>
                </c:pt>
                <c:pt idx="4">
                  <c:v>0.43</c:v>
                </c:pt>
                <c:pt idx="5">
                  <c:v>0.44</c:v>
                </c:pt>
                <c:pt idx="6">
                  <c:v>0.52</c:v>
                </c:pt>
                <c:pt idx="7">
                  <c:v>0.45</c:v>
                </c:pt>
                <c:pt idx="8">
                  <c:v>0.45</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Sheet1!$D$5:$D$13</c:f>
              <c:numCache>
                <c:formatCode>0%</c:formatCode>
                <c:ptCount val="9"/>
                <c:pt idx="0">
                  <c:v>0.19</c:v>
                </c:pt>
                <c:pt idx="1">
                  <c:v>0.15</c:v>
                </c:pt>
                <c:pt idx="2">
                  <c:v>0.17</c:v>
                </c:pt>
                <c:pt idx="3">
                  <c:v>0.17</c:v>
                </c:pt>
                <c:pt idx="4">
                  <c:v>0.15</c:v>
                </c:pt>
                <c:pt idx="5">
                  <c:v>0.16</c:v>
                </c:pt>
                <c:pt idx="6">
                  <c:v>0.13</c:v>
                </c:pt>
                <c:pt idx="7">
                  <c:v>0.15</c:v>
                </c:pt>
                <c:pt idx="8">
                  <c:v>0.14000000000000001</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Sheet1!$E$5:$E$13</c:f>
              <c:numCache>
                <c:formatCode>0%</c:formatCode>
                <c:ptCount val="9"/>
                <c:pt idx="0">
                  <c:v>0.25</c:v>
                </c:pt>
                <c:pt idx="1">
                  <c:v>0.28000000000000003</c:v>
                </c:pt>
                <c:pt idx="2">
                  <c:v>0.28999999999999998</c:v>
                </c:pt>
                <c:pt idx="3">
                  <c:v>0.28000000000000003</c:v>
                </c:pt>
                <c:pt idx="4">
                  <c:v>0.31</c:v>
                </c:pt>
                <c:pt idx="5">
                  <c:v>0.28999999999999998</c:v>
                </c:pt>
                <c:pt idx="6">
                  <c:v>0.24</c:v>
                </c:pt>
                <c:pt idx="7">
                  <c:v>0.27</c:v>
                </c:pt>
                <c:pt idx="8">
                  <c:v>0.26</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Sheet1!$F$5:$F$13</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Sheet1!$A$5:$A$13</c15:sqref>
                        </c15:formulaRef>
                      </c:ext>
                    </c:extLst>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extLst>
                      <c:ext uri="{02D57815-91ED-43cb-92C2-25804820EDAC}">
                        <c15:formulaRef>
                          <c15:sqref>Sheet1!$B$5:$B$13</c15:sqref>
                        </c15:formulaRef>
                      </c:ext>
                    </c:extLst>
                    <c:numCache>
                      <c:formatCode>General</c:formatCode>
                      <c:ptCount val="9"/>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Sheet1!$A$5:$A$13</c15:sqref>
                        </c15:formulaRef>
                      </c:ext>
                    </c:extLst>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extLst xmlns:c15="http://schemas.microsoft.com/office/drawing/2012/chart">
                      <c:ext xmlns:c15="http://schemas.microsoft.com/office/drawing/2012/chart" uri="{02D57815-91ED-43cb-92C2-25804820EDAC}">
                        <c15:formulaRef>
                          <c15:sqref>Sheet1!$C$5:$C$13</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Cache>
                <c:formatCode>0%</c:formatCode>
                <c:ptCount val="9"/>
                <c:pt idx="0">
                  <c:v>0.14000000000000001</c:v>
                </c:pt>
                <c:pt idx="1">
                  <c:v>0.14000000000000001</c:v>
                </c:pt>
                <c:pt idx="2">
                  <c:v>0.13</c:v>
                </c:pt>
                <c:pt idx="3">
                  <c:v>0.13</c:v>
                </c:pt>
                <c:pt idx="4">
                  <c:v>0.11</c:v>
                </c:pt>
                <c:pt idx="5">
                  <c:v>0.13</c:v>
                </c:pt>
                <c:pt idx="6">
                  <c:v>0.13</c:v>
                </c:pt>
                <c:pt idx="7">
                  <c:v>0.12</c:v>
                </c:pt>
                <c:pt idx="8">
                  <c:v>0.16</c:v>
                </c:pt>
              </c:numCache>
            </c:numRef>
          </c:val>
          <c:smooth val="0"/>
          <c:extLst xmlns:c15="http://schemas.microsoft.com/office/drawing/2012/chart">
            <c:ext xmlns:c16="http://schemas.microsoft.com/office/drawing/2014/chart" uri="{C3380CC4-5D6E-409C-BE32-E72D297353CC}">
              <c16:uniqueId val="{00000000-AE0F-4CEB-BEAE-C042B1C228C7}"/>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Sheet1!$F$5:$F$13</c:f>
              <c:numCache>
                <c:formatCode>0%</c:formatCode>
                <c:ptCount val="9"/>
                <c:pt idx="0">
                  <c:v>0.39</c:v>
                </c:pt>
                <c:pt idx="1">
                  <c:v>0.42</c:v>
                </c:pt>
                <c:pt idx="2">
                  <c:v>0.39</c:v>
                </c:pt>
                <c:pt idx="3">
                  <c:v>0.4</c:v>
                </c:pt>
                <c:pt idx="4">
                  <c:v>0.42</c:v>
                </c:pt>
                <c:pt idx="5">
                  <c:v>0.41</c:v>
                </c:pt>
                <c:pt idx="6">
                  <c:v>0.43</c:v>
                </c:pt>
                <c:pt idx="7">
                  <c:v>0.44</c:v>
                </c:pt>
                <c:pt idx="8">
                  <c:v>0.42</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Sheet1!$D$5:$D$13</c:f>
              <c:numCache>
                <c:formatCode>0%</c:formatCode>
                <c:ptCount val="9"/>
                <c:pt idx="0">
                  <c:v>0.28000000000000003</c:v>
                </c:pt>
                <c:pt idx="1">
                  <c:v>0.22</c:v>
                </c:pt>
                <c:pt idx="2">
                  <c:v>0.23</c:v>
                </c:pt>
                <c:pt idx="3">
                  <c:v>0.21</c:v>
                </c:pt>
                <c:pt idx="4">
                  <c:v>0.23</c:v>
                </c:pt>
                <c:pt idx="5">
                  <c:v>0.23</c:v>
                </c:pt>
                <c:pt idx="6">
                  <c:v>0.22</c:v>
                </c:pt>
                <c:pt idx="7">
                  <c:v>0.2</c:v>
                </c:pt>
                <c:pt idx="8">
                  <c:v>0.21</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Sheet1!$E$5:$E$13</c:f>
              <c:numCache>
                <c:formatCode>0%</c:formatCode>
                <c:ptCount val="9"/>
                <c:pt idx="0">
                  <c:v>0.11</c:v>
                </c:pt>
                <c:pt idx="1">
                  <c:v>7.0000000000000007E-2</c:v>
                </c:pt>
                <c:pt idx="2">
                  <c:v>0.09</c:v>
                </c:pt>
                <c:pt idx="3">
                  <c:v>0.09</c:v>
                </c:pt>
                <c:pt idx="4">
                  <c:v>0.08</c:v>
                </c:pt>
                <c:pt idx="5">
                  <c:v>0.08</c:v>
                </c:pt>
                <c:pt idx="6">
                  <c:v>0.06</c:v>
                </c:pt>
                <c:pt idx="7">
                  <c:v>0.08</c:v>
                </c:pt>
                <c:pt idx="8">
                  <c:v>7.0000000000000007E-2</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Sheet1!$F$5:$F$13</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f>Sheet1!$G$5:$G$13</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Sheet1!$A$5:$A$13</c15:sqref>
                        </c15:formulaRef>
                      </c:ext>
                    </c:extLst>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extLst>
                      <c:ext uri="{02D57815-91ED-43cb-92C2-25804820EDAC}">
                        <c15:formulaRef>
                          <c15:sqref>Sheet1!$B$5:$B$13</c15:sqref>
                        </c15:formulaRef>
                      </c:ext>
                    </c:extLst>
                    <c:numCache>
                      <c:formatCode>General</c:formatCode>
                      <c:ptCount val="9"/>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Sheet1!$A$5:$A$13</c15:sqref>
                        </c15:formulaRef>
                      </c:ext>
                    </c:extLst>
                    <c:strCache>
                      <c:ptCount val="9"/>
                      <c:pt idx="0">
                        <c:v>Mar '23 
(S6)</c:v>
                      </c:pt>
                      <c:pt idx="1">
                        <c:v>May '23
(S7)</c:v>
                      </c:pt>
                      <c:pt idx="2">
                        <c:v>July '23 
(S8)</c:v>
                      </c:pt>
                      <c:pt idx="3">
                        <c:v>Sep '23 
(S9)</c:v>
                      </c:pt>
                      <c:pt idx="4">
                        <c:v>Nov '23
(S10)</c:v>
                      </c:pt>
                      <c:pt idx="5">
                        <c:v>Feb '24
(S11)</c:v>
                      </c:pt>
                      <c:pt idx="6">
                        <c:v>May '24 
(S12)</c:v>
                      </c:pt>
                      <c:pt idx="7">
                        <c:v>July '24 
(S13)</c:v>
                      </c:pt>
                      <c:pt idx="8">
                        <c:v>Aug '24
(S14)</c:v>
                      </c:pt>
                    </c:strCache>
                  </c:strRef>
                </c:cat>
                <c:val>
                  <c:numRef>
                    <c:extLst xmlns:c15="http://schemas.microsoft.com/office/drawing/2012/chart">
                      <c:ext xmlns:c15="http://schemas.microsoft.com/office/drawing/2012/chart" uri="{02D57815-91ED-43cb-92C2-25804820EDAC}">
                        <c15:formulaRef>
                          <c15:sqref>Sheet1!$C$5:$C$13</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I am proud of my local area</c:v>
                </c:pt>
              </c:strCache>
            </c:strRef>
          </c:tx>
          <c:spPr>
            <a:ln w="28575" cap="rnd">
              <a:solidFill>
                <a:srgbClr val="009690"/>
              </a:solidFill>
              <a:round/>
            </a:ln>
            <a:effectLst/>
          </c:spPr>
          <c:marker>
            <c:symbol val="none"/>
          </c:marker>
          <c:dLbls>
            <c:dLbl>
              <c:idx val="1"/>
              <c:layout>
                <c:manualLayout>
                  <c:x val="-2.6182310372135927E-2"/>
                  <c:y val="-4.1014684979041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0A-4C33-8C04-7AC9C3D03449}"/>
                </c:ext>
              </c:extLst>
            </c:dLbl>
            <c:dLbl>
              <c:idx val="3"/>
              <c:layout>
                <c:manualLayout>
                  <c:x val="-2.3673224567427185E-2"/>
                  <c:y val="-2.98351837828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Sheet1!$D$2:$D$13</c:f>
              <c:numCache>
                <c:formatCode>0%</c:formatCode>
                <c:ptCount val="8"/>
                <c:pt idx="0">
                  <c:v>0.69</c:v>
                </c:pt>
                <c:pt idx="1">
                  <c:v>0.69</c:v>
                </c:pt>
                <c:pt idx="2">
                  <c:v>0.66</c:v>
                </c:pt>
                <c:pt idx="3">
                  <c:v>0.68</c:v>
                </c:pt>
                <c:pt idx="4">
                  <c:v>0.69</c:v>
                </c:pt>
                <c:pt idx="5">
                  <c:v>0.71</c:v>
                </c:pt>
                <c:pt idx="6">
                  <c:v>0.69</c:v>
                </c:pt>
                <c:pt idx="7">
                  <c:v>0.68</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My local area is a place where people look out for each other</c:v>
                </c:pt>
              </c:strCache>
            </c:strRef>
          </c:tx>
          <c:spPr>
            <a:ln w="28575" cap="rnd">
              <a:solidFill>
                <a:schemeClr val="accent5"/>
              </a:solidFill>
              <a:round/>
            </a:ln>
            <a:effectLst/>
          </c:spPr>
          <c:marker>
            <c:symbol val="none"/>
          </c:marker>
          <c:dLbls>
            <c:dLbl>
              <c:idx val="1"/>
              <c:layout>
                <c:manualLayout>
                  <c:x val="-2.4927767469781568E-2"/>
                  <c:y val="1.8655902655593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3"/>
              <c:layout>
                <c:manualLayout>
                  <c:x val="-2.3673224567427185E-2"/>
                  <c:y val="2.7040528552732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Sheet1!$C$2:$C$13</c:f>
              <c:numCache>
                <c:formatCode>0%</c:formatCode>
                <c:ptCount val="8"/>
                <c:pt idx="0">
                  <c:v>0.71</c:v>
                </c:pt>
                <c:pt idx="1">
                  <c:v>0.67</c:v>
                </c:pt>
                <c:pt idx="2">
                  <c:v>0.68</c:v>
                </c:pt>
                <c:pt idx="3">
                  <c:v>0.66</c:v>
                </c:pt>
                <c:pt idx="4">
                  <c:v>0.69</c:v>
                </c:pt>
                <c:pt idx="5">
                  <c:v>0.72</c:v>
                </c:pt>
                <c:pt idx="6">
                  <c:v>0.72</c:v>
                </c:pt>
                <c:pt idx="7">
                  <c:v>0.71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My local area is a place where people from different backgrounds get on well together</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8"/>
                <c:pt idx="0">
                  <c:v>May '23 
(S7)</c:v>
                </c:pt>
                <c:pt idx="1">
                  <c:v>July '23 
(S8)</c:v>
                </c:pt>
                <c:pt idx="2">
                  <c:v>Sept '23 
(S9)</c:v>
                </c:pt>
                <c:pt idx="3">
                  <c:v>Nov '23
(S10)</c:v>
                </c:pt>
                <c:pt idx="4">
                  <c:v>Feb '24 
(S11)</c:v>
                </c:pt>
                <c:pt idx="5">
                  <c:v>May '24 
(S12)</c:v>
                </c:pt>
                <c:pt idx="6">
                  <c:v>July '24 
(S13)</c:v>
                </c:pt>
                <c:pt idx="7">
                  <c:v>Aug '24 
(S14)</c:v>
                </c:pt>
              </c:strCache>
            </c:strRef>
          </c:cat>
          <c:val>
            <c:numRef>
              <c:f>Sheet1!$B$2:$B$13</c:f>
              <c:numCache>
                <c:formatCode>0%</c:formatCode>
                <c:ptCount val="8"/>
                <c:pt idx="0">
                  <c:v>0.79</c:v>
                </c:pt>
                <c:pt idx="1">
                  <c:v>0.77</c:v>
                </c:pt>
                <c:pt idx="2">
                  <c:v>0.72</c:v>
                </c:pt>
                <c:pt idx="3">
                  <c:v>0.75</c:v>
                </c:pt>
                <c:pt idx="4">
                  <c:v>0.78</c:v>
                </c:pt>
                <c:pt idx="5">
                  <c:v>0.79</c:v>
                </c:pt>
                <c:pt idx="6">
                  <c:v>0.77</c:v>
                </c:pt>
                <c:pt idx="7">
                  <c:v>0.76</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60000000000000009"/>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750848360467347"/>
          <c:w val="0.98795332586732132"/>
          <c:h val="0.11691556413605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70692882920938527"/>
        </c:manualLayout>
      </c:layout>
      <c:barChart>
        <c:barDir val="col"/>
        <c:grouping val="percentStacked"/>
        <c:varyColors val="0"/>
        <c:ser>
          <c:idx val="6"/>
          <c:order val="0"/>
          <c:tx>
            <c:strRef>
              <c:f>Sheet1!$D$1</c:f>
              <c:strCache>
                <c:ptCount val="1"/>
                <c:pt idx="0">
                  <c:v>Definitely disagree</c:v>
                </c:pt>
              </c:strCache>
            </c:strRef>
          </c:tx>
          <c:spPr>
            <a:solidFill>
              <a:srgbClr val="FF0101"/>
            </a:solidFill>
            <a:ln>
              <a:noFill/>
            </a:ln>
            <a:effectLst/>
          </c:spPr>
          <c:invertIfNegative val="0"/>
          <c:dLbls>
            <c:dLbl>
              <c:idx val="0"/>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5-454A-836F-0E77E8901BC0}"/>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5-454A-836F-0E77E8901BC0}"/>
                </c:ext>
              </c:extLst>
            </c:dLbl>
            <c:dLbl>
              <c:idx val="2"/>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Sheet1!$D$2:$D$4</c:f>
              <c:numCache>
                <c:formatCode>0%</c:formatCode>
                <c:ptCount val="3"/>
                <c:pt idx="0">
                  <c:v>0.03</c:v>
                </c:pt>
                <c:pt idx="1">
                  <c:v>0.02</c:v>
                </c:pt>
                <c:pt idx="2">
                  <c:v>0.06</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Sheet1!$E$1</c:f>
              <c:strCache>
                <c:ptCount val="1"/>
                <c:pt idx="0">
                  <c:v>Tend to disagree</c:v>
                </c:pt>
              </c:strCache>
            </c:strRef>
          </c:tx>
          <c:spPr>
            <a:solidFill>
              <a:srgbClr val="FF9999"/>
            </a:solidFill>
            <a:ln>
              <a:noFill/>
            </a:ln>
            <a:effectLst/>
          </c:spPr>
          <c:invertIfNegative val="0"/>
          <c:dLbls>
            <c:dLbl>
              <c:idx val="2"/>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Sheet1!$E$2:$E$4</c:f>
              <c:numCache>
                <c:formatCode>0%</c:formatCode>
                <c:ptCount val="3"/>
                <c:pt idx="0">
                  <c:v>0.05</c:v>
                </c:pt>
                <c:pt idx="1">
                  <c:v>0.08</c:v>
                </c:pt>
                <c:pt idx="2">
                  <c:v>0.14000000000000001</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Sheet1!$F$1</c:f>
              <c:strCache>
                <c:ptCount val="1"/>
                <c:pt idx="0">
                  <c:v>Tend to agree</c:v>
                </c:pt>
              </c:strCache>
            </c:strRef>
          </c:tx>
          <c:spPr>
            <a:solidFill>
              <a:srgbClr val="6DD5CE"/>
            </a:solidFill>
            <a:ln>
              <a:noFill/>
            </a:ln>
            <a:effectLst/>
          </c:spPr>
          <c:invertIfNegative val="0"/>
          <c:dLbls>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Sheet1!$F$2:$F$4</c:f>
              <c:numCache>
                <c:formatCode>0%</c:formatCode>
                <c:ptCount val="3"/>
                <c:pt idx="0">
                  <c:v>0.36</c:v>
                </c:pt>
                <c:pt idx="1">
                  <c:v>0.52</c:v>
                </c:pt>
                <c:pt idx="2">
                  <c:v>0.52</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Sheet1!$G$2:$G$4</c:f>
              <c:numCache>
                <c:formatCode>0%</c:formatCode>
                <c:ptCount val="3"/>
                <c:pt idx="0">
                  <c:v>0.56999999999999995</c:v>
                </c:pt>
                <c:pt idx="1">
                  <c:v>0.38</c:v>
                </c:pt>
                <c:pt idx="2">
                  <c:v>0.27</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0.06</c:v>
                </c:pt>
                <c:pt idx="1">
                  <c:v>0.08</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0.12</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c:v>
                </c:pt>
                <c:pt idx="1">
                  <c:v>0.48</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0.31</c:v>
                </c:pt>
                <c:pt idx="1">
                  <c:v>0.3</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Sheet1!$B$5:$B$15</c:f>
              <c:numCache>
                <c:formatCode>0%</c:formatCode>
                <c:ptCount val="11"/>
                <c:pt idx="0">
                  <c:v>0.19933525940267299</c:v>
                </c:pt>
                <c:pt idx="1">
                  <c:v>0.23886319341472301</c:v>
                </c:pt>
                <c:pt idx="2">
                  <c:v>0.24</c:v>
                </c:pt>
                <c:pt idx="3">
                  <c:v>0.23</c:v>
                </c:pt>
                <c:pt idx="4">
                  <c:v>0.23</c:v>
                </c:pt>
                <c:pt idx="5">
                  <c:v>0.25</c:v>
                </c:pt>
                <c:pt idx="6">
                  <c:v>0.22</c:v>
                </c:pt>
                <c:pt idx="7">
                  <c:v>0.24</c:v>
                </c:pt>
                <c:pt idx="8">
                  <c:v>0.25</c:v>
                </c:pt>
                <c:pt idx="9">
                  <c:v>0.27</c:v>
                </c:pt>
                <c:pt idx="10">
                  <c:v>0.26</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Sheet1!$B$2:$B$4</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Often/Always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Sheet1!$C$2:$C$4</c:f>
              <c:numCache>
                <c:formatCode>0%</c:formatCode>
                <c:ptCount val="2"/>
                <c:pt idx="0">
                  <c:v>0.1</c:v>
                </c:pt>
                <c:pt idx="1">
                  <c:v>7.0000000000000007E-2</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Some of the time</c:v>
                </c:pt>
              </c:strCache>
            </c:strRef>
          </c:tx>
          <c:spPr>
            <a:solidFill>
              <a:srgbClr val="FF0000"/>
            </a:solidFill>
            <a:ln>
              <a:solidFill>
                <a:srgbClr val="FFC5C5"/>
              </a:solidFill>
            </a:ln>
            <a:effectLst/>
          </c:spPr>
          <c:invertIfNegative val="0"/>
          <c:dPt>
            <c:idx val="0"/>
            <c:invertIfNegative val="0"/>
            <c:bubble3D val="0"/>
            <c:spPr>
              <a:solidFill>
                <a:srgbClr val="FF0000"/>
              </a:solidFill>
              <a:ln>
                <a:solidFill>
                  <a:srgbClr val="FFC5C5"/>
                </a:solidFill>
              </a:ln>
              <a:effectLst/>
            </c:spPr>
            <c:extLst>
              <c:ext xmlns:c16="http://schemas.microsoft.com/office/drawing/2014/chart" uri="{C3380CC4-5D6E-409C-BE32-E72D297353CC}">
                <c16:uniqueId val="{0000000A-7D6E-48DA-A76D-F9AA857F9E84}"/>
              </c:ext>
            </c:extLst>
          </c:dPt>
          <c:dPt>
            <c:idx val="1"/>
            <c:invertIfNegative val="0"/>
            <c:bubble3D val="0"/>
            <c:spPr>
              <a:solidFill>
                <a:srgbClr val="FF0000"/>
              </a:solidFill>
              <a:ln>
                <a:solidFill>
                  <a:srgbClr val="FFC5C5"/>
                </a:solidFill>
              </a:ln>
              <a:effectLst/>
            </c:spPr>
            <c:extLst>
              <c:ext xmlns:c16="http://schemas.microsoft.com/office/drawing/2014/chart" uri="{C3380CC4-5D6E-409C-BE32-E72D297353CC}">
                <c16:uniqueId val="{00000001-A783-4086-BDFE-D808EADAB6C9}"/>
              </c:ext>
            </c:extLst>
          </c:dPt>
          <c:dPt>
            <c:idx val="3"/>
            <c:invertIfNegative val="0"/>
            <c:bubble3D val="0"/>
            <c:spPr>
              <a:solidFill>
                <a:srgbClr val="FF0000"/>
              </a:solidFill>
              <a:ln>
                <a:solidFill>
                  <a:srgbClr val="FFC5C5"/>
                </a:solidFill>
              </a:ln>
              <a:effectLst/>
            </c:spPr>
            <c:extLst>
              <c:ext xmlns:c16="http://schemas.microsoft.com/office/drawing/2014/chart" uri="{C3380CC4-5D6E-409C-BE32-E72D297353CC}">
                <c16:uniqueId val="{00000009-007F-47BB-9AE9-6617E8F68E54}"/>
              </c:ext>
            </c:extLst>
          </c:dPt>
          <c:dPt>
            <c:idx val="4"/>
            <c:invertIfNegative val="0"/>
            <c:bubble3D val="0"/>
            <c:spPr>
              <a:solidFill>
                <a:srgbClr val="FF0000"/>
              </a:solidFill>
              <a:ln>
                <a:solidFill>
                  <a:srgbClr val="FFC5C5"/>
                </a:solid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Sheet1!$D$2:$D$4</c:f>
              <c:numCache>
                <c:formatCode>0%</c:formatCode>
                <c:ptCount val="2"/>
                <c:pt idx="0">
                  <c:v>0.19</c:v>
                </c:pt>
                <c:pt idx="1">
                  <c:v>0.22</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Occasionally</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Sheet1!$E$2:$E$4</c:f>
              <c:numCache>
                <c:formatCode>0%</c:formatCode>
                <c:ptCount val="2"/>
                <c:pt idx="0">
                  <c:v>0.23</c:v>
                </c:pt>
                <c:pt idx="1">
                  <c:v>0.25</c:v>
                </c:pt>
              </c:numCache>
            </c:numRef>
          </c:val>
          <c:extLst>
            <c:ext xmlns:c16="http://schemas.microsoft.com/office/drawing/2014/chart" uri="{C3380CC4-5D6E-409C-BE32-E72D297353CC}">
              <c16:uniqueId val="{0000000D-007F-47BB-9AE9-6617E8F68E54}"/>
            </c:ext>
          </c:extLst>
        </c:ser>
        <c:ser>
          <c:idx val="4"/>
          <c:order val="4"/>
          <c:tx>
            <c:strRef>
              <c:f>Sheet1!$F$1</c:f>
              <c:strCache>
                <c:ptCount val="1"/>
                <c:pt idx="0">
                  <c:v>Hardly ever</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Sheet1!$F$2:$F$4</c:f>
              <c:numCache>
                <c:formatCode>0%</c:formatCode>
                <c:ptCount val="2"/>
                <c:pt idx="0">
                  <c:v>0.27</c:v>
                </c:pt>
                <c:pt idx="1">
                  <c:v>0.28999999999999998</c:v>
                </c:pt>
              </c:numCache>
            </c:numRef>
          </c:val>
          <c:extLst>
            <c:ext xmlns:c16="http://schemas.microsoft.com/office/drawing/2014/chart" uri="{C3380CC4-5D6E-409C-BE32-E72D297353CC}">
              <c16:uniqueId val="{00000006-7D6E-48DA-A76D-F9AA857F9E84}"/>
            </c:ext>
          </c:extLst>
        </c:ser>
        <c:ser>
          <c:idx val="5"/>
          <c:order val="5"/>
          <c:tx>
            <c:strRef>
              <c:f>Sheet1!$G$1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August '24 
(S14)</c:v>
                </c:pt>
                <c:pt idx="1">
                  <c:v>GB Benchmarking*</c:v>
                </c:pt>
              </c:strCache>
            </c:strRef>
          </c:cat>
          <c:val>
            <c:numRef>
              <c:f>Sheet1!$G$2:$G$4</c:f>
              <c:numCache>
                <c:formatCode>0%</c:formatCode>
                <c:ptCount val="2"/>
                <c:pt idx="0">
                  <c:v>0.21</c:v>
                </c:pt>
                <c:pt idx="1">
                  <c:v>0.16</c:v>
                </c:pt>
              </c:numCache>
            </c:numRef>
          </c:val>
          <c:extLst>
            <c:ext xmlns:c16="http://schemas.microsoft.com/office/drawing/2014/chart" uri="{C3380CC4-5D6E-409C-BE32-E72D297353CC}">
              <c16:uniqueId val="{00000007-7D6E-48DA-A76D-F9AA857F9E84}"/>
            </c:ext>
          </c:extLst>
        </c:ser>
        <c:ser>
          <c:idx val="6"/>
          <c:order val="6"/>
          <c:tx>
            <c:strRef>
              <c:f>Sheet1!$H$1</c:f>
              <c:strCache>
                <c:ptCount val="1"/>
                <c:pt idx="0">
                  <c:v>Don't know / Prefer not to say</c:v>
                </c:pt>
              </c:strCache>
            </c:strRef>
          </c:tx>
          <c:spPr>
            <a:solidFill>
              <a:schemeClr val="bg1">
                <a:lumMod val="50000"/>
              </a:schemeClr>
            </a:solidFill>
            <a:ln>
              <a:noFill/>
            </a:ln>
            <a:effectLst/>
          </c:spPr>
          <c:invertIfNegative val="0"/>
          <c:dLbls>
            <c:delete val="1"/>
          </c:dLbls>
          <c:cat>
            <c:strRef>
              <c:f>Sheet1!$A$2:$A$4</c:f>
              <c:strCache>
                <c:ptCount val="2"/>
                <c:pt idx="0">
                  <c:v>August '24 
(S14)</c:v>
                </c:pt>
                <c:pt idx="1">
                  <c:v>GB Benchmarking*</c:v>
                </c:pt>
              </c:strCache>
            </c:strRef>
          </c:cat>
          <c:val>
            <c:numRef>
              <c:f>Sheet1!$H$2:$H$4</c:f>
              <c:numCache>
                <c:formatCode>0%</c:formatCode>
                <c:ptCount val="2"/>
                <c:pt idx="0">
                  <c:v>0.01</c:v>
                </c:pt>
                <c:pt idx="1">
                  <c:v>0.02</c:v>
                </c:pt>
              </c:numCache>
            </c:numRef>
          </c:val>
          <c:extLst>
            <c:ext xmlns:c16="http://schemas.microsoft.com/office/drawing/2014/chart" uri="{C3380CC4-5D6E-409C-BE32-E72D297353CC}">
              <c16:uniqueId val="{00000008-7D6E-48DA-A76D-F9AA857F9E8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0.10279124110517822"/>
          <c:y val="3.2102926453398475E-2"/>
          <c:w val="0.24143809095733734"/>
          <c:h val="0.8250601487600706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60385520940934"/>
          <c:y val="1.1375922278265808E-2"/>
          <c:w val="0.64586356795645583"/>
          <c:h val="0.9816166887467046"/>
        </c:manualLayout>
      </c:layout>
      <c:barChart>
        <c:barDir val="bar"/>
        <c:grouping val="clustered"/>
        <c:varyColors val="0"/>
        <c:ser>
          <c:idx val="0"/>
          <c:order val="0"/>
          <c:tx>
            <c:strRef>
              <c:f>Sheet1!$B$1</c:f>
              <c:strCache>
                <c:ptCount val="1"/>
                <c:pt idx="0">
                  <c:v>England Average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Education for adults </c:v>
                </c:pt>
                <c:pt idx="6">
                  <c:v>Older people</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Sheet1!$B$2:$B$16</c:f>
              <c:numCache>
                <c:formatCode>0%</c:formatCode>
                <c:ptCount val="15"/>
                <c:pt idx="0">
                  <c:v>0.02</c:v>
                </c:pt>
                <c:pt idx="1">
                  <c:v>0.02</c:v>
                </c:pt>
                <c:pt idx="2">
                  <c:v>0.02</c:v>
                </c:pt>
                <c:pt idx="3">
                  <c:v>0.05</c:v>
                </c:pt>
                <c:pt idx="4">
                  <c:v>0.03</c:v>
                </c:pt>
                <c:pt idx="5">
                  <c:v>0.06</c:v>
                </c:pt>
                <c:pt idx="6">
                  <c:v>0.05</c:v>
                </c:pt>
                <c:pt idx="7">
                  <c:v>0.05</c:v>
                </c:pt>
                <c:pt idx="8">
                  <c:v>0.1</c:v>
                </c:pt>
                <c:pt idx="9">
                  <c:v>7.0000000000000007E-2</c:v>
                </c:pt>
                <c:pt idx="10">
                  <c:v>0.08</c:v>
                </c:pt>
                <c:pt idx="11">
                  <c:v>0.1</c:v>
                </c:pt>
                <c:pt idx="12">
                  <c:v>0.14000000000000001</c:v>
                </c:pt>
                <c:pt idx="13">
                  <c:v>0.19</c:v>
                </c:pt>
                <c:pt idx="14">
                  <c:v>0.3</c:v>
                </c:pt>
              </c:numCache>
            </c:numRef>
          </c:val>
          <c:extLst>
            <c:ext xmlns:c16="http://schemas.microsoft.com/office/drawing/2014/chart" uri="{C3380CC4-5D6E-409C-BE32-E72D297353CC}">
              <c16:uniqueId val="{00000000-40C0-416F-B577-57CA90EB68F7}"/>
            </c:ext>
          </c:extLst>
        </c:ser>
        <c:ser>
          <c:idx val="1"/>
          <c:order val="1"/>
          <c:tx>
            <c:strRef>
              <c:f>Sheet1!$C$1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Education for adults </c:v>
                </c:pt>
                <c:pt idx="6">
                  <c:v>Older people</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Sheet1!$C$2:$C$16</c:f>
              <c:numCache>
                <c:formatCode>0%</c:formatCode>
                <c:ptCount val="15"/>
                <c:pt idx="0">
                  <c:v>0.03</c:v>
                </c:pt>
                <c:pt idx="1">
                  <c:v>0.03</c:v>
                </c:pt>
                <c:pt idx="2">
                  <c:v>0.05</c:v>
                </c:pt>
                <c:pt idx="3">
                  <c:v>0.05</c:v>
                </c:pt>
                <c:pt idx="4">
                  <c:v>0.05</c:v>
                </c:pt>
                <c:pt idx="5">
                  <c:v>0.05</c:v>
                </c:pt>
                <c:pt idx="6">
                  <c:v>0.06</c:v>
                </c:pt>
                <c:pt idx="7">
                  <c:v>0.08</c:v>
                </c:pt>
                <c:pt idx="8">
                  <c:v>0.08</c:v>
                </c:pt>
                <c:pt idx="9">
                  <c:v>0.09</c:v>
                </c:pt>
                <c:pt idx="10">
                  <c:v>0.09</c:v>
                </c:pt>
                <c:pt idx="11">
                  <c:v>0.1</c:v>
                </c:pt>
                <c:pt idx="12">
                  <c:v>0.15</c:v>
                </c:pt>
                <c:pt idx="13">
                  <c:v>0.15</c:v>
                </c:pt>
                <c:pt idx="14">
                  <c:v>0.24</c:v>
                </c:pt>
              </c:numCache>
            </c:numRef>
          </c:val>
          <c:extLst>
            <c:ext xmlns:c16="http://schemas.microsoft.com/office/drawing/2014/chart" uri="{C3380CC4-5D6E-409C-BE32-E72D297353CC}">
              <c16:uniqueId val="{00000001-40C0-416F-B577-57CA90EB68F7}"/>
            </c:ext>
          </c:extLst>
        </c:ser>
        <c:dLbls>
          <c:showLegendKey val="0"/>
          <c:showVal val="0"/>
          <c:showCatName val="0"/>
          <c:showSerName val="0"/>
          <c:showPercent val="0"/>
          <c:showBubbleSize val="0"/>
        </c:dLbls>
        <c:gapWidth val="85"/>
        <c:axId val="1330801263"/>
        <c:axId val="1330786383"/>
      </c:barChart>
      <c:catAx>
        <c:axId val="13308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0786383"/>
        <c:crosses val="autoZero"/>
        <c:auto val="1"/>
        <c:lblAlgn val="ctr"/>
        <c:lblOffset val="100"/>
        <c:noMultiLvlLbl val="0"/>
      </c:catAx>
      <c:valAx>
        <c:axId val="1330786383"/>
        <c:scaling>
          <c:orientation val="minMax"/>
        </c:scaling>
        <c:delete val="1"/>
        <c:axPos val="b"/>
        <c:numFmt formatCode="0%" sourceLinked="1"/>
        <c:majorTickMark val="none"/>
        <c:minorTickMark val="none"/>
        <c:tickLblPos val="nextTo"/>
        <c:crossAx val="1330801263"/>
        <c:crosses val="autoZero"/>
        <c:crossBetween val="between"/>
      </c:valAx>
      <c:spPr>
        <a:noFill/>
        <a:ln>
          <a:noFill/>
        </a:ln>
        <a:effectLst/>
      </c:spPr>
    </c:plotArea>
    <c:legend>
      <c:legendPos val="b"/>
      <c:layout>
        <c:manualLayout>
          <c:xMode val="edge"/>
          <c:yMode val="edge"/>
          <c:x val="0.51052715479043331"/>
          <c:y val="0.79296905576629739"/>
          <c:w val="0.25858020062610448"/>
          <c:h val="0.18382347871476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81C5-4280-AC33-307C98D2EBD7}"/>
              </c:ext>
            </c:extLst>
          </c:dPt>
          <c:dPt>
            <c:idx val="1"/>
            <c:bubble3D val="0"/>
            <c:spPr>
              <a:solidFill>
                <a:srgbClr val="009690"/>
              </a:solidFill>
              <a:ln>
                <a:noFill/>
              </a:ln>
              <a:effectLst/>
            </c:spPr>
            <c:extLst>
              <c:ext xmlns:c16="http://schemas.microsoft.com/office/drawing/2014/chart" uri="{C3380CC4-5D6E-409C-BE32-E72D297353CC}">
                <c16:uniqueId val="{00000003-81C5-4280-AC33-307C98D2EBD7}"/>
              </c:ext>
            </c:extLst>
          </c:dPt>
          <c:dPt>
            <c:idx val="2"/>
            <c:bubble3D val="0"/>
            <c:spPr>
              <a:solidFill>
                <a:srgbClr val="00C0B7"/>
              </a:solidFill>
              <a:ln>
                <a:noFill/>
              </a:ln>
              <a:effectLst/>
            </c:spPr>
            <c:extLst>
              <c:ext xmlns:c16="http://schemas.microsoft.com/office/drawing/2014/chart" uri="{C3380CC4-5D6E-409C-BE32-E72D297353CC}">
                <c16:uniqueId val="{00000005-81C5-4280-AC33-307C98D2EBD7}"/>
              </c:ext>
            </c:extLst>
          </c:dPt>
          <c:dPt>
            <c:idx val="3"/>
            <c:bubble3D val="0"/>
            <c:spPr>
              <a:solidFill>
                <a:srgbClr val="A3E5E0"/>
              </a:solidFill>
              <a:ln>
                <a:noFill/>
              </a:ln>
              <a:effectLst/>
            </c:spPr>
            <c:extLst>
              <c:ext xmlns:c16="http://schemas.microsoft.com/office/drawing/2014/chart" uri="{C3380CC4-5D6E-409C-BE32-E72D297353CC}">
                <c16:uniqueId val="{00000007-81C5-4280-AC33-307C98D2EBD7}"/>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1C5-4280-AC33-307C98D2E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0.69</c:v>
                </c:pt>
                <c:pt idx="1">
                  <c:v>0.13</c:v>
                </c:pt>
                <c:pt idx="2">
                  <c:v>0.09</c:v>
                </c:pt>
                <c:pt idx="3">
                  <c:v>0.08</c:v>
                </c:pt>
              </c:numCache>
            </c:numRef>
          </c:val>
          <c:extLst>
            <c:ext xmlns:c16="http://schemas.microsoft.com/office/drawing/2014/chart" uri="{C3380CC4-5D6E-409C-BE32-E72D297353CC}">
              <c16:uniqueId val="{00000008-81C5-4280-AC33-307C98D2EBD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Essential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Sheet1!$B$2:$B$9</c:f>
              <c:numCache>
                <c:formatCode>0%</c:formatCode>
                <c:ptCount val="8"/>
                <c:pt idx="0">
                  <c:v>0.48</c:v>
                </c:pt>
                <c:pt idx="1">
                  <c:v>0.4</c:v>
                </c:pt>
                <c:pt idx="2">
                  <c:v>0.45</c:v>
                </c:pt>
                <c:pt idx="3">
                  <c:v>0.33</c:v>
                </c:pt>
                <c:pt idx="4">
                  <c:v>0.36</c:v>
                </c:pt>
                <c:pt idx="5">
                  <c:v>0.28999999999999998</c:v>
                </c:pt>
                <c:pt idx="6">
                  <c:v>0.28000000000000003</c:v>
                </c:pt>
                <c:pt idx="7">
                  <c:v>0.25</c:v>
                </c:pt>
              </c:numCache>
            </c:numRef>
          </c:val>
          <c:extLst>
            <c:ext xmlns:c16="http://schemas.microsoft.com/office/drawing/2014/chart" uri="{C3380CC4-5D6E-409C-BE32-E72D297353CC}">
              <c16:uniqueId val="{00000000-BFBA-4D68-8038-48B0B69CA811}"/>
            </c:ext>
          </c:extLst>
        </c:ser>
        <c:ser>
          <c:idx val="1"/>
          <c:order val="1"/>
          <c:tx>
            <c:strRef>
              <c:f>Sheet1!$C$1</c:f>
              <c:strCache>
                <c:ptCount val="1"/>
                <c:pt idx="0">
                  <c:v>Very important</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Sheet1!$C$2:$C$9</c:f>
              <c:numCache>
                <c:formatCode>0%</c:formatCode>
                <c:ptCount val="8"/>
                <c:pt idx="0">
                  <c:v>0.36</c:v>
                </c:pt>
                <c:pt idx="1">
                  <c:v>0.43</c:v>
                </c:pt>
                <c:pt idx="2">
                  <c:v>0.37</c:v>
                </c:pt>
                <c:pt idx="3">
                  <c:v>0.42</c:v>
                </c:pt>
                <c:pt idx="4">
                  <c:v>0.42</c:v>
                </c:pt>
                <c:pt idx="5">
                  <c:v>0.37</c:v>
                </c:pt>
                <c:pt idx="6">
                  <c:v>0.37</c:v>
                </c:pt>
                <c:pt idx="7">
                  <c:v>0.33</c:v>
                </c:pt>
              </c:numCache>
            </c:numRef>
          </c:val>
          <c:extLst>
            <c:ext xmlns:c16="http://schemas.microsoft.com/office/drawing/2014/chart" uri="{C3380CC4-5D6E-409C-BE32-E72D297353CC}">
              <c16:uniqueId val="{00000001-BFBA-4D68-8038-48B0B69CA811}"/>
            </c:ext>
          </c:extLst>
        </c:ser>
        <c:ser>
          <c:idx val="2"/>
          <c:order val="2"/>
          <c:tx>
            <c:strRef>
              <c:f>Sheet1!$D$1</c:f>
              <c:strCache>
                <c:ptCount val="1"/>
                <c:pt idx="0">
                  <c:v>Slightly important</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Sheet1!$D$2:$D$9</c:f>
              <c:numCache>
                <c:formatCode>0%</c:formatCode>
                <c:ptCount val="8"/>
                <c:pt idx="0">
                  <c:v>0.08</c:v>
                </c:pt>
                <c:pt idx="1">
                  <c:v>0.09</c:v>
                </c:pt>
                <c:pt idx="2">
                  <c:v>0.09</c:v>
                </c:pt>
                <c:pt idx="3">
                  <c:v>0.15</c:v>
                </c:pt>
                <c:pt idx="4">
                  <c:v>0.12</c:v>
                </c:pt>
                <c:pt idx="5">
                  <c:v>0.17</c:v>
                </c:pt>
                <c:pt idx="6">
                  <c:v>0.19</c:v>
                </c:pt>
                <c:pt idx="7">
                  <c:v>0.24</c:v>
                </c:pt>
              </c:numCache>
            </c:numRef>
          </c:val>
          <c:extLst>
            <c:ext xmlns:c16="http://schemas.microsoft.com/office/drawing/2014/chart" uri="{C3380CC4-5D6E-409C-BE32-E72D297353CC}">
              <c16:uniqueId val="{00000002-BFBA-4D68-8038-48B0B69CA811}"/>
            </c:ext>
          </c:extLst>
        </c:ser>
        <c:ser>
          <c:idx val="3"/>
          <c:order val="3"/>
          <c:tx>
            <c:strRef>
              <c:f>Sheet1!$E$1</c:f>
              <c:strCache>
                <c:ptCount val="1"/>
                <c:pt idx="0">
                  <c:v>Not important at all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Sheet1!$E$2:$E$9</c:f>
              <c:numCache>
                <c:formatCode>0%</c:formatCode>
                <c:ptCount val="8"/>
                <c:pt idx="0">
                  <c:v>0.02</c:v>
                </c:pt>
                <c:pt idx="1">
                  <c:v>0.02</c:v>
                </c:pt>
                <c:pt idx="2">
                  <c:v>0.02</c:v>
                </c:pt>
                <c:pt idx="3">
                  <c:v>0.03</c:v>
                </c:pt>
                <c:pt idx="4">
                  <c:v>0.02</c:v>
                </c:pt>
                <c:pt idx="5">
                  <c:v>7.0000000000000007E-2</c:v>
                </c:pt>
                <c:pt idx="6">
                  <c:v>7.0000000000000007E-2</c:v>
                </c:pt>
                <c:pt idx="7">
                  <c:v>0.08</c:v>
                </c:pt>
              </c:numCache>
            </c:numRef>
          </c:val>
          <c:extLst>
            <c:ext xmlns:c16="http://schemas.microsoft.com/office/drawing/2014/chart" uri="{C3380CC4-5D6E-409C-BE32-E72D297353CC}">
              <c16:uniqueId val="{00000003-BFBA-4D68-8038-48B0B69CA811}"/>
            </c:ext>
          </c:extLst>
        </c:ser>
        <c:ser>
          <c:idx val="4"/>
          <c:order val="4"/>
          <c:tx>
            <c:strRef>
              <c:f>Sheet1!$F$1</c:f>
              <c:strCache>
                <c:ptCount val="1"/>
                <c:pt idx="0">
                  <c:v>Don’t know</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Sheet1!$F$2:$F$9</c:f>
              <c:numCache>
                <c:formatCode>0%</c:formatCode>
                <c:ptCount val="8"/>
                <c:pt idx="0">
                  <c:v>0.05</c:v>
                </c:pt>
                <c:pt idx="1">
                  <c:v>0.06</c:v>
                </c:pt>
                <c:pt idx="2">
                  <c:v>7.0000000000000007E-2</c:v>
                </c:pt>
                <c:pt idx="3">
                  <c:v>7.0000000000000007E-2</c:v>
                </c:pt>
                <c:pt idx="4">
                  <c:v>0.08</c:v>
                </c:pt>
                <c:pt idx="5">
                  <c:v>0.09</c:v>
                </c:pt>
                <c:pt idx="6">
                  <c:v>0.08</c:v>
                </c:pt>
                <c:pt idx="7">
                  <c:v>0.1</c:v>
                </c:pt>
              </c:numCache>
            </c:numRef>
          </c:val>
          <c:extLst>
            <c:ext xmlns:c16="http://schemas.microsoft.com/office/drawing/2014/chart" uri="{C3380CC4-5D6E-409C-BE32-E72D297353CC}">
              <c16:uniqueId val="{00000004-BFBA-4D68-8038-48B0B69CA811}"/>
            </c:ext>
          </c:extLst>
        </c:ser>
        <c:ser>
          <c:idx val="5"/>
          <c:order val="5"/>
          <c:tx>
            <c:strRef>
              <c:f>Sheet1!$G$1</c:f>
              <c:strCache>
                <c:ptCount val="1"/>
                <c:pt idx="0">
                  <c:v>Prefer not to say </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...ensures that all homes and places of work are safe?</c:v>
                </c:pt>
                <c:pt idx="1">
                  <c:v>...prioritises work to prevent emergencies before they happen?</c:v>
                </c:pt>
                <c:pt idx="2">
                  <c:v>...prioritises spending public money effectively?</c:v>
                </c:pt>
                <c:pt idx="3">
                  <c:v>...work with partners to help residents overcome barriers to live safe, healthy and fulfilling lives?</c:v>
                </c:pt>
                <c:pt idx="4">
                  <c:v>...invests in new technology to improve performance?</c:v>
                </c:pt>
                <c:pt idx="5">
                  <c:v>...continues to attract and recruit people who reflect Greater Manchester's communities?</c:v>
                </c:pt>
                <c:pt idx="6">
                  <c:v>...prioritises engagement with different communities?</c:v>
                </c:pt>
                <c:pt idx="7">
                  <c:v>...prioritises minimising its impact on the climate and the environment?</c:v>
                </c:pt>
              </c:strCache>
            </c:strRef>
          </c:cat>
          <c:val>
            <c:numRef>
              <c:f>Sheet1!$G$2:$G$9</c:f>
              <c:numCache>
                <c:formatCode>General</c:formatCode>
                <c:ptCount val="8"/>
              </c:numCache>
            </c:numRef>
          </c:val>
          <c:extLst>
            <c:ext xmlns:c16="http://schemas.microsoft.com/office/drawing/2014/chart" uri="{C3380CC4-5D6E-409C-BE32-E72D297353CC}">
              <c16:uniqueId val="{00000000-D85B-4619-B455-4AEB4CB3D322}"/>
            </c:ext>
          </c:extLst>
        </c:ser>
        <c:dLbls>
          <c:dLblPos val="ctr"/>
          <c:showLegendKey val="0"/>
          <c:showVal val="1"/>
          <c:showCatName val="0"/>
          <c:showSerName val="0"/>
          <c:showPercent val="0"/>
          <c:showBubbleSize val="0"/>
        </c:dLbls>
        <c:gapWidth val="85"/>
        <c:overlap val="100"/>
        <c:axId val="804760000"/>
        <c:axId val="1145914672"/>
      </c:barChart>
      <c:catAx>
        <c:axId val="80476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5914672"/>
        <c:crosses val="autoZero"/>
        <c:auto val="1"/>
        <c:lblAlgn val="ctr"/>
        <c:lblOffset val="100"/>
        <c:noMultiLvlLbl val="0"/>
      </c:catAx>
      <c:valAx>
        <c:axId val="1145914672"/>
        <c:scaling>
          <c:orientation val="minMax"/>
        </c:scaling>
        <c:delete val="1"/>
        <c:axPos val="l"/>
        <c:numFmt formatCode="0%" sourceLinked="1"/>
        <c:majorTickMark val="none"/>
        <c:minorTickMark val="none"/>
        <c:tickLblPos val="nextTo"/>
        <c:crossAx val="804760000"/>
        <c:crosses val="autoZero"/>
        <c:crossBetween val="between"/>
      </c:valAx>
      <c:spPr>
        <a:noFill/>
        <a:ln>
          <a:noFill/>
        </a:ln>
        <a:effectLst/>
      </c:spPr>
    </c:plotArea>
    <c:legend>
      <c:legendPos val="b"/>
      <c:layout>
        <c:manualLayout>
          <c:xMode val="edge"/>
          <c:yMode val="edge"/>
          <c:x val="0.16842019318864099"/>
          <c:y val="0.92501447984557206"/>
          <c:w val="0.60311059329056893"/>
          <c:h val="5.79845304380186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5"/>
                <c:pt idx="0">
                  <c:v>GM Feb '24 
(S11)</c:v>
                </c:pt>
                <c:pt idx="1">
                  <c:v>GM May '24 
(S12)</c:v>
                </c:pt>
                <c:pt idx="2">
                  <c:v>GM July '24 
(S13)</c:v>
                </c:pt>
                <c:pt idx="3">
                  <c:v>GM Aug '24 
(S14)</c:v>
                </c:pt>
                <c:pt idx="4">
                  <c:v>GB benchmark</c:v>
                </c:pt>
              </c:strCache>
              <c:extLst/>
            </c:strRef>
          </c:cat>
          <c:val>
            <c:numRef>
              <c:f>Sheet1!$B$2:$L$2</c:f>
              <c:numCache>
                <c:formatCode>0%</c:formatCode>
                <c:ptCount val="5"/>
                <c:pt idx="0">
                  <c:v>0.59</c:v>
                </c:pt>
                <c:pt idx="1">
                  <c:v>0.55000000000000004</c:v>
                </c:pt>
                <c:pt idx="2">
                  <c:v>0.55000000000000004</c:v>
                </c:pt>
                <c:pt idx="3">
                  <c:v>0.55000000000000004</c:v>
                </c:pt>
                <c:pt idx="4">
                  <c:v>0.49</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5"/>
                <c:pt idx="0">
                  <c:v>GM Feb '24 
(S11)</c:v>
                </c:pt>
                <c:pt idx="1">
                  <c:v>GM May '24 
(S12)</c:v>
                </c:pt>
                <c:pt idx="2">
                  <c:v>GM July '24 
(S13)</c:v>
                </c:pt>
                <c:pt idx="3">
                  <c:v>GM Aug '24 
(S14)</c:v>
                </c:pt>
                <c:pt idx="4">
                  <c:v>GB benchmark</c:v>
                </c:pt>
              </c:strCache>
              <c:extLst/>
            </c:strRef>
          </c:cat>
          <c:val>
            <c:numRef>
              <c:f>Sheet1!$B$3:$L$3</c:f>
              <c:numCache>
                <c:formatCode>0%</c:formatCode>
                <c:ptCount val="5"/>
                <c:pt idx="0">
                  <c:v>0.39</c:v>
                </c:pt>
                <c:pt idx="1">
                  <c:v>0.43</c:v>
                </c:pt>
                <c:pt idx="2">
                  <c:v>0.42</c:v>
                </c:pt>
                <c:pt idx="3">
                  <c:v>0.44</c:v>
                </c:pt>
                <c:pt idx="4">
                  <c:v>0.49</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Sheet1!$B$1:$L$1</c:f>
              <c:strCache>
                <c:ptCount val="5"/>
                <c:pt idx="0">
                  <c:v>GM Feb '24 
(S11)</c:v>
                </c:pt>
                <c:pt idx="1">
                  <c:v>GM May '24 
(S12)</c:v>
                </c:pt>
                <c:pt idx="2">
                  <c:v>GM July '24 
(S13)</c:v>
                </c:pt>
                <c:pt idx="3">
                  <c:v>GM Aug '24 
(S14)</c:v>
                </c:pt>
                <c:pt idx="4">
                  <c:v>GB benchmark</c:v>
                </c:pt>
              </c:strCache>
              <c:extLst/>
            </c:strRef>
          </c:cat>
          <c:val>
            <c:numRef>
              <c:f>Sheet1!$B$4:$L$4</c:f>
              <c:numCache>
                <c:formatCode>0%</c:formatCode>
                <c:ptCount val="5"/>
                <c:pt idx="0">
                  <c:v>0.03</c:v>
                </c:pt>
                <c:pt idx="1">
                  <c:v>0.03</c:v>
                </c:pt>
                <c:pt idx="2">
                  <c:v>0.03</c:v>
                </c:pt>
                <c:pt idx="3">
                  <c:v>0.01</c:v>
                </c:pt>
                <c:pt idx="4">
                  <c:v>0.03</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1.0757145497423112E-2"/>
          <c:y val="0.25206010836545956"/>
          <c:w val="0.20248119647995719"/>
          <c:h val="0.530694493893265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416891938645166"/>
          <c:y val="2.5899275880718133E-2"/>
          <c:w val="0.38840562639604487"/>
          <c:h val="0.90615040504836031"/>
        </c:manualLayout>
      </c:layout>
      <c:barChart>
        <c:barDir val="bar"/>
        <c:grouping val="clustered"/>
        <c:varyColors val="0"/>
        <c:ser>
          <c:idx val="0"/>
          <c:order val="0"/>
          <c:tx>
            <c:strRef>
              <c:f>Sheet1!$B$1</c:f>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Sheet1!$B$2:$B$9</c:f>
            </c:numRef>
          </c:val>
          <c:extLst xmlns:c15="http://schemas.microsoft.com/office/drawing/2012/chart">
            <c:ext xmlns:c16="http://schemas.microsoft.com/office/drawing/2014/chart" uri="{C3380CC4-5D6E-409C-BE32-E72D297353CC}">
              <c16:uniqueId val="{00000000-DC58-4494-9F09-D5B72839CACC}"/>
            </c:ext>
          </c:extLst>
        </c:ser>
        <c:ser>
          <c:idx val="2"/>
          <c:order val="1"/>
          <c:tx>
            <c:strRef>
              <c:f>Sheet1!$C$1</c:f>
              <c:strCache>
                <c:ptCount val="1"/>
                <c:pt idx="0">
                  <c:v>GM Nov (S4)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Sheet1!$C$2:$C$9</c:f>
            </c:numRef>
          </c:val>
          <c:extLst xmlns:c15="http://schemas.microsoft.com/office/drawing/2012/chart">
            <c:ext xmlns:c16="http://schemas.microsoft.com/office/drawing/2014/chart" uri="{C3380CC4-5D6E-409C-BE32-E72D297353CC}">
              <c16:uniqueId val="{00000002-DC58-4494-9F09-D5B72839CACC}"/>
            </c:ext>
          </c:extLst>
        </c:ser>
        <c:ser>
          <c:idx val="3"/>
          <c:order val="2"/>
          <c:tx>
            <c:strRef>
              <c:f>Sheet1!$D$1</c:f>
              <c:strCache>
                <c:ptCount val="1"/>
                <c:pt idx="0">
                  <c:v>GM Dec (S5)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Sheet1!$D$2:$D$9</c:f>
            </c:numRef>
          </c:val>
          <c:extLst>
            <c:ext xmlns:c16="http://schemas.microsoft.com/office/drawing/2014/chart" uri="{C3380CC4-5D6E-409C-BE32-E72D297353CC}">
              <c16:uniqueId val="{00000000-DC1C-4694-97EF-22317660F73D}"/>
            </c:ext>
          </c:extLst>
        </c:ser>
        <c:ser>
          <c:idx val="1"/>
          <c:order val="3"/>
          <c:tx>
            <c:strRef>
              <c:f>Sheet1!$E$1</c:f>
              <c:strCache>
                <c:ptCount val="1"/>
                <c:pt idx="0">
                  <c:v>GM Mar (S6)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Sheet1!$E$2:$E$9</c:f>
            </c:numRef>
          </c:val>
          <c:extLst>
            <c:ext xmlns:c16="http://schemas.microsoft.com/office/drawing/2014/chart" uri="{C3380CC4-5D6E-409C-BE32-E72D297353CC}">
              <c16:uniqueId val="{00000000-7F89-4C26-BF9E-92897276B40E}"/>
            </c:ext>
          </c:extLst>
        </c:ser>
        <c:ser>
          <c:idx val="4"/>
          <c:order val="4"/>
          <c:tx>
            <c:strRef>
              <c:f>Sheet1!$F$1</c:f>
              <c:strCache>
                <c:ptCount val="1"/>
                <c:pt idx="0">
                  <c:v>GM 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Sheet1!$F$2:$F$9</c:f>
            </c:numRef>
          </c:val>
          <c:extLst>
            <c:ext xmlns:c16="http://schemas.microsoft.com/office/drawing/2014/chart" uri="{C3380CC4-5D6E-409C-BE32-E72D297353CC}">
              <c16:uniqueId val="{00000001-7F89-4C26-BF9E-92897276B40E}"/>
            </c:ext>
          </c:extLst>
        </c:ser>
        <c:ser>
          <c:idx val="6"/>
          <c:order val="6"/>
          <c:tx>
            <c:strRef>
              <c:f>Sheet1!$H$1</c:f>
              <c:strCache>
                <c:ptCount val="1"/>
                <c:pt idx="0">
                  <c:v>GM Sep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Ref>
          </c:val>
          <c:extLst>
            <c:ext xmlns:c16="http://schemas.microsoft.com/office/drawing/2014/chart" uri="{C3380CC4-5D6E-409C-BE32-E72D297353CC}">
              <c16:uniqueId val="{00000003-7F89-4C26-BF9E-92897276B40E}"/>
            </c:ext>
          </c:extLst>
        </c:ser>
        <c:ser>
          <c:idx val="7"/>
          <c:order val="7"/>
          <c:tx>
            <c:strRef>
              <c:f>Sheet1!$I$1</c:f>
              <c:strCache>
                <c:ptCount val="1"/>
                <c:pt idx="0">
                  <c:v>GM Nov (S10)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Ref>
          </c:val>
          <c:extLst>
            <c:ext xmlns:c16="http://schemas.microsoft.com/office/drawing/2014/chart" uri="{C3380CC4-5D6E-409C-BE32-E72D297353CC}">
              <c16:uniqueId val="{00000004-7F89-4C26-BF9E-92897276B40E}"/>
            </c:ext>
          </c:extLst>
        </c:ser>
        <c:ser>
          <c:idx val="8"/>
          <c:order val="8"/>
          <c:tx>
            <c:strRef>
              <c:f>Sheet1!$J$1</c:f>
              <c:strCache>
                <c:ptCount val="1"/>
                <c:pt idx="0">
                  <c:v>GM Feb '24 (S11)</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Ref>
          </c:val>
          <c:extLst>
            <c:ext xmlns:c16="http://schemas.microsoft.com/office/drawing/2014/chart" uri="{C3380CC4-5D6E-409C-BE32-E72D297353CC}">
              <c16:uniqueId val="{00000005-7F89-4C26-BF9E-92897276B40E}"/>
            </c:ext>
          </c:extLst>
        </c:ser>
        <c:ser>
          <c:idx val="9"/>
          <c:order val="9"/>
          <c:tx>
            <c:strRef>
              <c:f>Sheet1!$K$1</c:f>
              <c:strCache>
                <c:ptCount val="1"/>
                <c:pt idx="0">
                  <c:v>GM May '24 (S12)</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Sheet1!$K$2:$K$9</c:f>
              <c:numCache>
                <c:formatCode>0%</c:formatCode>
                <c:ptCount val="8"/>
                <c:pt idx="0">
                  <c:v>0.86</c:v>
                </c:pt>
                <c:pt idx="1">
                  <c:v>0.67</c:v>
                </c:pt>
                <c:pt idx="2">
                  <c:v>0.55000000000000004</c:v>
                </c:pt>
                <c:pt idx="3">
                  <c:v>0.48</c:v>
                </c:pt>
                <c:pt idx="4">
                  <c:v>0.35</c:v>
                </c:pt>
                <c:pt idx="5">
                  <c:v>0.17</c:v>
                </c:pt>
                <c:pt idx="6">
                  <c:v>0.1</c:v>
                </c:pt>
                <c:pt idx="7">
                  <c:v>0.03</c:v>
                </c:pt>
              </c:numCache>
            </c:numRef>
          </c:val>
          <c:extLst>
            <c:ext xmlns:c16="http://schemas.microsoft.com/office/drawing/2014/chart" uri="{C3380CC4-5D6E-409C-BE32-E72D297353CC}">
              <c16:uniqueId val="{00000006-7F89-4C26-BF9E-92897276B40E}"/>
            </c:ext>
          </c:extLst>
        </c:ser>
        <c:ser>
          <c:idx val="10"/>
          <c:order val="10"/>
          <c:tx>
            <c:strRef>
              <c:f>Sheet1!$L$1</c:f>
              <c:strCache>
                <c:ptCount val="1"/>
                <c:pt idx="0">
                  <c:v>GM July '24 (S13)</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Sheet1!$L$2:$L$9</c:f>
              <c:numCache>
                <c:formatCode>0%</c:formatCode>
                <c:ptCount val="8"/>
                <c:pt idx="0">
                  <c:v>0.85</c:v>
                </c:pt>
                <c:pt idx="1">
                  <c:v>0.61</c:v>
                </c:pt>
                <c:pt idx="2">
                  <c:v>0.45</c:v>
                </c:pt>
                <c:pt idx="3">
                  <c:v>0.41</c:v>
                </c:pt>
                <c:pt idx="4">
                  <c:v>0.34</c:v>
                </c:pt>
                <c:pt idx="5">
                  <c:v>0.17</c:v>
                </c:pt>
                <c:pt idx="6">
                  <c:v>0.12</c:v>
                </c:pt>
                <c:pt idx="7">
                  <c:v>0.02</c:v>
                </c:pt>
              </c:numCache>
            </c:numRef>
          </c:val>
          <c:extLst>
            <c:ext xmlns:c16="http://schemas.microsoft.com/office/drawing/2014/chart" uri="{C3380CC4-5D6E-409C-BE32-E72D297353CC}">
              <c16:uniqueId val="{00000007-7F89-4C26-BF9E-92897276B40E}"/>
            </c:ext>
          </c:extLst>
        </c:ser>
        <c:ser>
          <c:idx val="11"/>
          <c:order val="11"/>
          <c:tx>
            <c:strRef>
              <c:f>Sheet1!$M$1</c:f>
              <c:strCache>
                <c:ptCount val="1"/>
                <c:pt idx="0">
                  <c:v>GM Aug '24 (S14)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Sheet1!$M$2:$M$9</c:f>
              <c:numCache>
                <c:formatCode>0%</c:formatCode>
                <c:ptCount val="8"/>
                <c:pt idx="0">
                  <c:v>0.86</c:v>
                </c:pt>
                <c:pt idx="1">
                  <c:v>0.65</c:v>
                </c:pt>
                <c:pt idx="2">
                  <c:v>0.47</c:v>
                </c:pt>
                <c:pt idx="3">
                  <c:v>0.35</c:v>
                </c:pt>
                <c:pt idx="4">
                  <c:v>0.3</c:v>
                </c:pt>
                <c:pt idx="5">
                  <c:v>0.18</c:v>
                </c:pt>
                <c:pt idx="6">
                  <c:v>0.12</c:v>
                </c:pt>
                <c:pt idx="7">
                  <c:v>0.02</c:v>
                </c:pt>
              </c:numCache>
            </c:numRef>
          </c:val>
          <c:extLst>
            <c:ext xmlns:c16="http://schemas.microsoft.com/office/drawing/2014/chart" uri="{C3380CC4-5D6E-409C-BE32-E72D297353CC}">
              <c16:uniqueId val="{00000008-7F89-4C26-BF9E-92897276B40E}"/>
            </c:ext>
          </c:extLst>
        </c:ser>
        <c:dLbls>
          <c:dLblPos val="outEnd"/>
          <c:showLegendKey val="0"/>
          <c:showVal val="1"/>
          <c:showCatName val="0"/>
          <c:showSerName val="0"/>
          <c:showPercent val="0"/>
          <c:showBubbleSize val="0"/>
        </c:dLbls>
        <c:gapWidth val="182"/>
        <c:axId val="525300752"/>
        <c:axId val="525300392"/>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GM July (S8)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extLst>
                      <c:ext uri="{02D57815-91ED-43cb-92C2-25804820EDAC}">
                        <c15:formulaRef>
                          <c15:sqref>Sheet1!$G$2:$G$9</c15:sqref>
                        </c15:formulaRef>
                      </c:ext>
                    </c:extLst>
                    <c:numCache>
                      <c:formatCode>0%</c:formatCode>
                      <c:ptCount val="8"/>
                      <c:pt idx="0">
                        <c:v>0.89469157059472704</c:v>
                      </c:pt>
                      <c:pt idx="1">
                        <c:v>0.70908242763878204</c:v>
                      </c:pt>
                      <c:pt idx="2">
                        <c:v>0.43525239029941198</c:v>
                      </c:pt>
                      <c:pt idx="3">
                        <c:v>0.429569033436625</c:v>
                      </c:pt>
                      <c:pt idx="4">
                        <c:v>0.31440361747085699</c:v>
                      </c:pt>
                      <c:pt idx="5">
                        <c:v>0.16820602556315201</c:v>
                      </c:pt>
                      <c:pt idx="6">
                        <c:v>0.11032754510757301</c:v>
                      </c:pt>
                      <c:pt idx="7">
                        <c:v>3.7755724720092802E-2</c:v>
                      </c:pt>
                    </c:numCache>
                  </c:numRef>
                </c:val>
                <c:extLst>
                  <c:ext xmlns:c16="http://schemas.microsoft.com/office/drawing/2014/chart" uri="{C3380CC4-5D6E-409C-BE32-E72D297353CC}">
                    <c16:uniqueId val="{00000002-7F89-4C26-BF9E-92897276B40E}"/>
                  </c:ext>
                </c:extLst>
              </c15:ser>
            </c15:filteredBarSeries>
          </c:ext>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0"/>
          <c:y val="0.79920719665422135"/>
          <c:w val="0.36779547559015813"/>
          <c:h val="0.141224468820126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7653374143283E-4"/>
          <c:y val="0"/>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dLbl>
              <c:idx val="1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D45-4796-8BE7-FC9C85F3D682}"/>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C67-44A8-B92C-1B1046DD94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Sheet1!$B$2:$B$13</c:f>
              <c:numCache>
                <c:formatCode>0%</c:formatCode>
                <c:ptCount val="12"/>
                <c:pt idx="0">
                  <c:v>0.84</c:v>
                </c:pt>
                <c:pt idx="1">
                  <c:v>0.81</c:v>
                </c:pt>
                <c:pt idx="2">
                  <c:v>0.8</c:v>
                </c:pt>
                <c:pt idx="3">
                  <c:v>0.75</c:v>
                </c:pt>
                <c:pt idx="4">
                  <c:v>0.73</c:v>
                </c:pt>
                <c:pt idx="5">
                  <c:v>0.71</c:v>
                </c:pt>
                <c:pt idx="6">
                  <c:v>0.57999999999999996</c:v>
                </c:pt>
                <c:pt idx="7">
                  <c:v>0.62</c:v>
                </c:pt>
                <c:pt idx="8">
                  <c:v>0.59</c:v>
                </c:pt>
                <c:pt idx="9">
                  <c:v>0.55000000000000004</c:v>
                </c:pt>
                <c:pt idx="10">
                  <c:v>0.55000000000000004</c:v>
                </c:pt>
                <c:pt idx="11">
                  <c:v>0.55000000000000004</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5D8-4FD7-BD4A-5A8B14C782A2}"/>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9A12-4F39-B82B-987FFBADE5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Sheet1!$C$2:$C$13</c:f>
              <c:numCache>
                <c:formatCode>0%</c:formatCode>
                <c:ptCount val="12"/>
                <c:pt idx="0">
                  <c:v>0.82</c:v>
                </c:pt>
                <c:pt idx="1">
                  <c:v>0.8</c:v>
                </c:pt>
                <c:pt idx="2">
                  <c:v>0.76</c:v>
                </c:pt>
                <c:pt idx="3">
                  <c:v>0.71</c:v>
                </c:pt>
                <c:pt idx="4">
                  <c:v>0.67</c:v>
                </c:pt>
                <c:pt idx="5">
                  <c:v>0.62</c:v>
                </c:pt>
                <c:pt idx="6">
                  <c:v>0.56000000000000005</c:v>
                </c:pt>
                <c:pt idx="7">
                  <c:v>0.47</c:v>
                </c:pt>
                <c:pt idx="8">
                  <c:v>0.46</c:v>
                </c:pt>
                <c:pt idx="9">
                  <c:v>0.55000000000000004</c:v>
                </c:pt>
                <c:pt idx="10">
                  <c:v>0.51</c:v>
                </c:pt>
                <c:pt idx="11">
                  <c:v>0.49</c:v>
                </c:pt>
              </c:numCache>
            </c:numRef>
          </c:val>
          <c:smooth val="1"/>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86674598424365734"/>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9"/>
              <c:tx>
                <c:rich>
                  <a:bodyPr/>
                  <a:lstStyle/>
                  <a:p>
                    <a:fld id="{755EDFEA-8E09-4B44-91CE-C2C904E95E63}" type="VALUE">
                      <a:rPr lang="en-US" sz="1200"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61-4203-BBC8-E7183B7FE279}"/>
                </c:ext>
              </c:extLst>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8987-4CA1-8975-53CD47E0AED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Sheet1!$B$2:$B$13</c:f>
              <c:numCache>
                <c:formatCode>0%</c:formatCode>
                <c:ptCount val="12"/>
                <c:pt idx="0">
                  <c:v>0.354519577492594</c:v>
                </c:pt>
                <c:pt idx="1">
                  <c:v>0.33047135581369702</c:v>
                </c:pt>
                <c:pt idx="2">
                  <c:v>0.3</c:v>
                </c:pt>
                <c:pt idx="3">
                  <c:v>0.33952713511456301</c:v>
                </c:pt>
                <c:pt idx="4">
                  <c:v>0.34</c:v>
                </c:pt>
                <c:pt idx="5">
                  <c:v>0.37457561697522901</c:v>
                </c:pt>
                <c:pt idx="6">
                  <c:v>0.34</c:v>
                </c:pt>
                <c:pt idx="7">
                  <c:v>0.33</c:v>
                </c:pt>
                <c:pt idx="8">
                  <c:v>0.28999999999999998</c:v>
                </c:pt>
                <c:pt idx="9">
                  <c:v>0.26</c:v>
                </c:pt>
                <c:pt idx="10">
                  <c:v>0.31</c:v>
                </c:pt>
                <c:pt idx="11">
                  <c:v>0.31</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8987-4CA1-8975-53CD47E0AED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Sheet1!$C$2:$C$13</c:f>
              <c:numCache>
                <c:formatCode>0%</c:formatCode>
                <c:ptCount val="12"/>
                <c:pt idx="0">
                  <c:v>0.60737591157924897</c:v>
                </c:pt>
                <c:pt idx="1">
                  <c:v>0.62562147088337605</c:v>
                </c:pt>
                <c:pt idx="2">
                  <c:v>0.65</c:v>
                </c:pt>
                <c:pt idx="3">
                  <c:v>0.61367075295818296</c:v>
                </c:pt>
                <c:pt idx="4">
                  <c:v>0.61</c:v>
                </c:pt>
                <c:pt idx="5">
                  <c:v>0.58564387464373502</c:v>
                </c:pt>
                <c:pt idx="6">
                  <c:v>0.61</c:v>
                </c:pt>
                <c:pt idx="7">
                  <c:v>0.63</c:v>
                </c:pt>
                <c:pt idx="8">
                  <c:v>0.67</c:v>
                </c:pt>
                <c:pt idx="9">
                  <c:v>0.69</c:v>
                </c:pt>
                <c:pt idx="10">
                  <c:v>0.63</c:v>
                </c:pt>
                <c:pt idx="11">
                  <c:v>0.63</c:v>
                </c:pt>
              </c:numCache>
            </c:numRef>
          </c:val>
          <c:smooth val="1"/>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8987-4CA1-8975-53CD47E0AED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Sheet1!$D$2:$D$13</c:f>
              <c:numCache>
                <c:formatCode>0%</c:formatCode>
                <c:ptCount val="12"/>
                <c:pt idx="0">
                  <c:v>0.04</c:v>
                </c:pt>
                <c:pt idx="1">
                  <c:v>0.04</c:v>
                </c:pt>
                <c:pt idx="2">
                  <c:v>0.03</c:v>
                </c:pt>
                <c:pt idx="3">
                  <c:v>0.05</c:v>
                </c:pt>
                <c:pt idx="4">
                  <c:v>0.02</c:v>
                </c:pt>
                <c:pt idx="5">
                  <c:v>0.04</c:v>
                </c:pt>
                <c:pt idx="6">
                  <c:v>0.04</c:v>
                </c:pt>
                <c:pt idx="7">
                  <c:v>0.02</c:v>
                </c:pt>
                <c:pt idx="8">
                  <c:v>0.03</c:v>
                </c:pt>
                <c:pt idx="9">
                  <c:v>0.03</c:v>
                </c:pt>
                <c:pt idx="10">
                  <c:v>0.03</c:v>
                </c:pt>
                <c:pt idx="11">
                  <c:v>0.03</c:v>
                </c:pt>
              </c:numCache>
            </c:numRef>
          </c:val>
          <c:smooth val="1"/>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6025829270667E-2"/>
          <c:y val="0"/>
          <c:w val="0.97096437448356887"/>
          <c:h val="0.7409730575561945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Sheet1!$B$2:$B$5</c:f>
              <c:numCache>
                <c:formatCode>0%</c:formatCode>
                <c:ptCount val="3"/>
                <c:pt idx="0">
                  <c:v>0.02</c:v>
                </c:pt>
                <c:pt idx="1">
                  <c:v>0.02</c:v>
                </c:pt>
                <c:pt idx="2">
                  <c:v>0.02</c:v>
                </c:pt>
              </c:numCache>
            </c:numRef>
          </c:val>
          <c:extLst>
            <c:ext xmlns:c16="http://schemas.microsoft.com/office/drawing/2014/chart" uri="{C3380CC4-5D6E-409C-BE32-E72D297353CC}">
              <c16:uniqueId val="{00000000-4567-42ED-A74C-C713DA21FA48}"/>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Sheet1!$C$2:$C$5</c:f>
              <c:numCache>
                <c:formatCode>0%</c:formatCode>
                <c:ptCount val="3"/>
                <c:pt idx="0">
                  <c:v>7.0000000000000007E-2</c:v>
                </c:pt>
                <c:pt idx="1">
                  <c:v>0.06</c:v>
                </c:pt>
                <c:pt idx="2">
                  <c:v>0.06</c:v>
                </c:pt>
              </c:numCache>
            </c:numRef>
          </c:val>
          <c:extLst>
            <c:ext xmlns:c16="http://schemas.microsoft.com/office/drawing/2014/chart" uri="{C3380CC4-5D6E-409C-BE32-E72D297353CC}">
              <c16:uniqueId val="{00000001-4567-42ED-A74C-C713DA21FA48}"/>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Sheet1!$D$2:$D$5</c:f>
              <c:numCache>
                <c:formatCode>0%</c:formatCode>
                <c:ptCount val="3"/>
                <c:pt idx="0">
                  <c:v>0.24</c:v>
                </c:pt>
                <c:pt idx="1">
                  <c:v>0.22</c:v>
                </c:pt>
                <c:pt idx="2">
                  <c:v>0.23</c:v>
                </c:pt>
              </c:numCache>
            </c:numRef>
          </c:val>
          <c:extLst>
            <c:ext xmlns:c16="http://schemas.microsoft.com/office/drawing/2014/chart" uri="{C3380CC4-5D6E-409C-BE32-E72D297353CC}">
              <c16:uniqueId val="{00000002-4567-42ED-A74C-C713DA21FA48}"/>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Sheet1!$E$2:$E$5</c:f>
              <c:numCache>
                <c:formatCode>0%</c:formatCode>
                <c:ptCount val="3"/>
                <c:pt idx="0">
                  <c:v>0.4</c:v>
                </c:pt>
                <c:pt idx="1">
                  <c:v>0.41</c:v>
                </c:pt>
                <c:pt idx="2">
                  <c:v>0.35</c:v>
                </c:pt>
              </c:numCache>
            </c:numRef>
          </c:val>
          <c:extLst>
            <c:ext xmlns:c16="http://schemas.microsoft.com/office/drawing/2014/chart" uri="{C3380CC4-5D6E-409C-BE32-E72D297353CC}">
              <c16:uniqueId val="{00000003-4567-42ED-A74C-C713DA21FA48}"/>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Sheet1!$F$2:$F$5</c:f>
              <c:numCache>
                <c:formatCode>0%</c:formatCode>
                <c:ptCount val="3"/>
                <c:pt idx="0">
                  <c:v>0.19</c:v>
                </c:pt>
                <c:pt idx="1">
                  <c:v>0.2</c:v>
                </c:pt>
                <c:pt idx="2">
                  <c:v>0.23</c:v>
                </c:pt>
              </c:numCache>
            </c:numRef>
          </c:val>
          <c:extLst>
            <c:ext xmlns:c16="http://schemas.microsoft.com/office/drawing/2014/chart" uri="{C3380CC4-5D6E-409C-BE32-E72D297353CC}">
              <c16:uniqueId val="{00000004-4567-42ED-A74C-C713DA21FA48}"/>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Sep '23 
(S9)</c:v>
                </c:pt>
                <c:pt idx="1">
                  <c:v>Nov '23
(S10)</c:v>
                </c:pt>
                <c:pt idx="2">
                  <c:v>Aug '24
(S14)</c:v>
                </c:pt>
              </c:strCache>
            </c:strRef>
          </c:cat>
          <c:val>
            <c:numRef>
              <c:f>Sheet1!$G$2:$G$5</c:f>
              <c:numCache>
                <c:formatCode>0%</c:formatCode>
                <c:ptCount val="3"/>
                <c:pt idx="0">
                  <c:v>0.09</c:v>
                </c:pt>
                <c:pt idx="1">
                  <c:v>0.09</c:v>
                </c:pt>
                <c:pt idx="2">
                  <c:v>0.11</c:v>
                </c:pt>
              </c:numCache>
            </c:numRef>
          </c:val>
          <c:extLst>
            <c:ext xmlns:c16="http://schemas.microsoft.com/office/drawing/2014/chart" uri="{C3380CC4-5D6E-409C-BE32-E72D297353CC}">
              <c16:uniqueId val="{00000005-4567-42ED-A74C-C713DA21FA48}"/>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481454791157802"/>
          <c:w val="0.99702403269215489"/>
          <c:h val="0.151854520884219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97991043691523E-3"/>
          <c:y val="7.8434375748832136E-2"/>
          <c:w val="0.99854020089563089"/>
          <c:h val="0.69511631756164205"/>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Sheet1!$B$2:$B$5</c:f>
              <c:numCache>
                <c:formatCode>0%</c:formatCode>
                <c:ptCount val="4"/>
                <c:pt idx="0">
                  <c:v>0.02</c:v>
                </c:pt>
                <c:pt idx="1">
                  <c:v>0.02</c:v>
                </c:pt>
                <c:pt idx="2">
                  <c:v>0.03</c:v>
                </c:pt>
                <c:pt idx="3">
                  <c:v>0.02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Unable to manage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Sheet1!$C$2:$C$5</c:f>
              <c:numCache>
                <c:formatCode>0%</c:formatCode>
                <c:ptCount val="4"/>
                <c:pt idx="0">
                  <c:v>0.06</c:v>
                </c:pt>
                <c:pt idx="1">
                  <c:v>0.06</c:v>
                </c:pt>
                <c:pt idx="2">
                  <c:v>0.1</c:v>
                </c:pt>
                <c:pt idx="3">
                  <c:v>0.12</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Sheet1!$D$2:$D$5</c:f>
              <c:numCache>
                <c:formatCode>0%</c:formatCode>
                <c:ptCount val="4"/>
                <c:pt idx="0">
                  <c:v>0.23</c:v>
                </c:pt>
                <c:pt idx="1">
                  <c:v>0.32</c:v>
                </c:pt>
                <c:pt idx="2">
                  <c:v>0.32</c:v>
                </c:pt>
                <c:pt idx="3">
                  <c:v>0.3</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Sheet1!$E$2:$E$5</c:f>
              <c:numCache>
                <c:formatCode>0%</c:formatCode>
                <c:ptCount val="4"/>
                <c:pt idx="0">
                  <c:v>0.35</c:v>
                </c:pt>
                <c:pt idx="1">
                  <c:v>0.39</c:v>
                </c:pt>
                <c:pt idx="2">
                  <c:v>0.3</c:v>
                </c:pt>
                <c:pt idx="3">
                  <c:v>0.3</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Sheet1!$F$2:$F$5</c:f>
              <c:numCache>
                <c:formatCode>0%</c:formatCode>
                <c:ptCount val="4"/>
                <c:pt idx="0">
                  <c:v>0.23</c:v>
                </c:pt>
                <c:pt idx="1">
                  <c:v>0.16</c:v>
                </c:pt>
                <c:pt idx="2">
                  <c:v>0.1</c:v>
                </c:pt>
                <c:pt idx="3">
                  <c:v>0.14000000000000001</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Greater Manchester
(436)</c:v>
                </c:pt>
                <c:pt idx="1">
                  <c:v>45-64-yos (145)</c:v>
                </c:pt>
                <c:pt idx="2">
                  <c:v>Renters (177)</c:v>
                </c:pt>
                <c:pt idx="3">
                  <c:v>Those with a disability (142)</c:v>
                </c:pt>
              </c:strCache>
            </c:strRef>
          </c:cat>
          <c:val>
            <c:numRef>
              <c:f>Sheet1!$G$2:$G$5</c:f>
              <c:numCache>
                <c:formatCode>0%</c:formatCode>
                <c:ptCount val="4"/>
                <c:pt idx="0">
                  <c:v>0.11</c:v>
                </c:pt>
                <c:pt idx="1">
                  <c:v>0.06</c:v>
                </c:pt>
                <c:pt idx="2">
                  <c:v>0.15</c:v>
                </c:pt>
                <c:pt idx="3">
                  <c:v>0.12</c:v>
                </c:pt>
              </c:numCache>
            </c:numRef>
          </c:val>
          <c:extLst>
            <c:ext xmlns:c16="http://schemas.microsoft.com/office/drawing/2014/chart" uri="{C3380CC4-5D6E-409C-BE32-E72D297353CC}">
              <c16:uniqueId val="{00000005-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w="25400">
          <a:noFill/>
        </a:ln>
        <a:effectLst/>
      </c:spPr>
    </c:plotArea>
    <c:legend>
      <c:legendPos val="b"/>
      <c:layout>
        <c:manualLayout>
          <c:xMode val="edge"/>
          <c:yMode val="edge"/>
          <c:x val="0.10961039706037561"/>
          <c:y val="0"/>
          <c:w val="0.80041036508030694"/>
          <c:h val="5.65203406635157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Sheet1!$C$1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Sheet1!$C$5:$C$15</c:f>
              <c:numCache>
                <c:formatCode>0%</c:formatCode>
                <c:ptCount val="11"/>
                <c:pt idx="0">
                  <c:v>0.18</c:v>
                </c:pt>
                <c:pt idx="1">
                  <c:v>0.16</c:v>
                </c:pt>
                <c:pt idx="2">
                  <c:v>0.18</c:v>
                </c:pt>
                <c:pt idx="3">
                  <c:v>0.18</c:v>
                </c:pt>
                <c:pt idx="4">
                  <c:v>0.18</c:v>
                </c:pt>
                <c:pt idx="5">
                  <c:v>0.17</c:v>
                </c:pt>
                <c:pt idx="6">
                  <c:v>0.19</c:v>
                </c:pt>
                <c:pt idx="7">
                  <c:v>0.2</c:v>
                </c:pt>
                <c:pt idx="8">
                  <c:v>0.2</c:v>
                </c:pt>
                <c:pt idx="9">
                  <c:v>0.19</c:v>
                </c:pt>
                <c:pt idx="10">
                  <c:v>0.19</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4.7199639475620529E-3"/>
          <c:w val="0.46485183857139628"/>
          <c:h val="0.99056007210487584"/>
        </c:manualLayout>
      </c:layout>
      <c:barChart>
        <c:barDir val="bar"/>
        <c:grouping val="clustered"/>
        <c:varyColors val="0"/>
        <c:ser>
          <c:idx val="0"/>
          <c:order val="0"/>
          <c:tx>
            <c:strRef>
              <c:f>Sheet1!$C$1</c:f>
              <c:strCache>
                <c:ptCount val="1"/>
                <c:pt idx="0">
                  <c:v>May (S12)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Friends and family</c:v>
                </c:pt>
                <c:pt idx="1">
                  <c:v>Online debt advice services</c:v>
                </c:pt>
                <c:pt idx="2">
                  <c:v>Citizens Advice</c:v>
                </c:pt>
                <c:pt idx="3">
                  <c:v>My gas/electricity provider</c:v>
                </c:pt>
                <c:pt idx="4">
                  <c:v>Turn2Us (a charity that 
helps people in financial hardship)</c:v>
                </c:pt>
                <c:pt idx="5">
                  <c:v>StepChange (the UK’s 
largest debt charity)</c:v>
                </c:pt>
                <c:pt idx="6">
                  <c:v>A credit union in my local area</c:v>
                </c:pt>
                <c:pt idx="7">
                  <c:v>Local council - welfare advice service</c:v>
                </c:pt>
                <c:pt idx="8">
                  <c:v>Local council - money advice service</c:v>
                </c:pt>
                <c:pt idx="9">
                  <c:v>My housing provider</c:v>
                </c:pt>
                <c:pt idx="10">
                  <c:v>None of the above</c:v>
                </c:pt>
              </c:strCache>
            </c:strRef>
          </c:cat>
          <c:val>
            <c:numRef>
              <c:f>Sheet1!$C$2:$C$12</c:f>
            </c:numRef>
          </c:val>
          <c:extLst>
            <c:ext xmlns:c16="http://schemas.microsoft.com/office/drawing/2014/chart" uri="{C3380CC4-5D6E-409C-BE32-E72D297353CC}">
              <c16:uniqueId val="{00000000-A9DF-449C-9368-21D574F4F3C5}"/>
            </c:ext>
          </c:extLst>
        </c:ser>
        <c:ser>
          <c:idx val="1"/>
          <c:order val="1"/>
          <c:tx>
            <c:strRef>
              <c:f>Sheet1!$D$1</c:f>
              <c:strCache>
                <c:ptCount val="1"/>
                <c:pt idx="0">
                  <c:v>Aug '24 (S14)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Friends and family</c:v>
                </c:pt>
                <c:pt idx="1">
                  <c:v>Online debt advice services</c:v>
                </c:pt>
                <c:pt idx="2">
                  <c:v>Citizens Advice</c:v>
                </c:pt>
                <c:pt idx="3">
                  <c:v>My gas/electricity provider</c:v>
                </c:pt>
                <c:pt idx="4">
                  <c:v>Turn2Us (a charity that 
helps people in financial hardship)</c:v>
                </c:pt>
                <c:pt idx="5">
                  <c:v>StepChange (the UK’s 
largest debt charity)</c:v>
                </c:pt>
                <c:pt idx="6">
                  <c:v>A credit union in my local area</c:v>
                </c:pt>
                <c:pt idx="7">
                  <c:v>Local council - welfare advice service</c:v>
                </c:pt>
                <c:pt idx="8">
                  <c:v>Local council - money advice service</c:v>
                </c:pt>
                <c:pt idx="9">
                  <c:v>My housing provider</c:v>
                </c:pt>
                <c:pt idx="10">
                  <c:v>None of the above</c:v>
                </c:pt>
              </c:strCache>
            </c:strRef>
          </c:cat>
          <c:val>
            <c:numRef>
              <c:f>Sheet1!$D$2:$D$12</c:f>
              <c:numCache>
                <c:formatCode>0%</c:formatCode>
                <c:ptCount val="11"/>
                <c:pt idx="0">
                  <c:v>0.35</c:v>
                </c:pt>
                <c:pt idx="1">
                  <c:v>0.1</c:v>
                </c:pt>
                <c:pt idx="2">
                  <c:v>0.09</c:v>
                </c:pt>
                <c:pt idx="3">
                  <c:v>0.08</c:v>
                </c:pt>
                <c:pt idx="4">
                  <c:v>7.0000000000000007E-2</c:v>
                </c:pt>
                <c:pt idx="5">
                  <c:v>0.06</c:v>
                </c:pt>
                <c:pt idx="6">
                  <c:v>0.05</c:v>
                </c:pt>
                <c:pt idx="7">
                  <c:v>0.05</c:v>
                </c:pt>
                <c:pt idx="8">
                  <c:v>0.04</c:v>
                </c:pt>
                <c:pt idx="9">
                  <c:v>0.04</c:v>
                </c:pt>
                <c:pt idx="10">
                  <c:v>0.44</c:v>
                </c:pt>
              </c:numCache>
            </c:numRef>
          </c:val>
          <c:extLst>
            <c:ext xmlns:c16="http://schemas.microsoft.com/office/drawing/2014/chart" uri="{C3380CC4-5D6E-409C-BE32-E72D297353CC}">
              <c16:uniqueId val="{00000000-D86B-4DB5-A4EF-55CA95D35FC3}"/>
            </c:ext>
          </c:extLst>
        </c:ser>
        <c:ser>
          <c:idx val="2"/>
          <c:order val="2"/>
          <c:tx>
            <c:strRef>
              <c:f>Sheet1!$E$1</c:f>
              <c:strCache>
                <c:ptCount val="1"/>
                <c:pt idx="0">
                  <c:v>Nov '23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Friends and family</c:v>
                </c:pt>
                <c:pt idx="1">
                  <c:v>Online debt advice services</c:v>
                </c:pt>
                <c:pt idx="2">
                  <c:v>Citizens Advice</c:v>
                </c:pt>
                <c:pt idx="3">
                  <c:v>My gas/electricity provider</c:v>
                </c:pt>
                <c:pt idx="4">
                  <c:v>Turn2Us (a charity that 
helps people in financial hardship)</c:v>
                </c:pt>
                <c:pt idx="5">
                  <c:v>StepChange (the UK’s 
largest debt charity)</c:v>
                </c:pt>
                <c:pt idx="6">
                  <c:v>A credit union in my local area</c:v>
                </c:pt>
                <c:pt idx="7">
                  <c:v>Local council - welfare advice service</c:v>
                </c:pt>
                <c:pt idx="8">
                  <c:v>Local council - money advice service</c:v>
                </c:pt>
                <c:pt idx="9">
                  <c:v>My housing provider</c:v>
                </c:pt>
                <c:pt idx="10">
                  <c:v>None of the above</c:v>
                </c:pt>
              </c:strCache>
            </c:strRef>
          </c:cat>
          <c:val>
            <c:numRef>
              <c:f>Sheet1!$E$2:$E$12</c:f>
              <c:numCache>
                <c:formatCode>0%</c:formatCode>
                <c:ptCount val="11"/>
                <c:pt idx="0">
                  <c:v>0.32</c:v>
                </c:pt>
                <c:pt idx="1">
                  <c:v>0.09</c:v>
                </c:pt>
                <c:pt idx="2">
                  <c:v>0.11</c:v>
                </c:pt>
                <c:pt idx="3">
                  <c:v>0.08</c:v>
                </c:pt>
                <c:pt idx="4">
                  <c:v>0.02</c:v>
                </c:pt>
                <c:pt idx="5">
                  <c:v>0.05</c:v>
                </c:pt>
                <c:pt idx="6">
                  <c:v>0.05</c:v>
                </c:pt>
                <c:pt idx="7">
                  <c:v>6.9953190424983505E-2</c:v>
                </c:pt>
                <c:pt idx="8">
                  <c:v>3.59331572707043E-2</c:v>
                </c:pt>
                <c:pt idx="9">
                  <c:v>3.9700966914006298E-2</c:v>
                </c:pt>
                <c:pt idx="10">
                  <c:v>0.42414537514801598</c:v>
                </c:pt>
              </c:numCache>
            </c:numRef>
          </c:val>
          <c:extLst>
            <c:ext xmlns:c16="http://schemas.microsoft.com/office/drawing/2014/chart" uri="{C3380CC4-5D6E-409C-BE32-E72D297353CC}">
              <c16:uniqueId val="{00000000-3BFB-48E6-9D2D-FEE6F3DD3D60}"/>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2749234747077238"/>
          <c:y val="0.13239606608234558"/>
          <c:w val="0.15881948834939222"/>
          <c:h val="0.15730641424584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77124741614764"/>
          <c:y val="1.8495150935141876E-2"/>
          <c:w val="0.43649121806481173"/>
          <c:h val="0.94141220081481913"/>
        </c:manualLayout>
      </c:layout>
      <c:barChart>
        <c:barDir val="bar"/>
        <c:grouping val="clustered"/>
        <c:varyColors val="0"/>
        <c:ser>
          <c:idx val="0"/>
          <c:order val="0"/>
          <c:tx>
            <c:strRef>
              <c:f>Sheet1!$B$1</c:f>
              <c:strCache>
                <c:ptCount val="1"/>
                <c:pt idx="0">
                  <c:v>Aug '24 (S14)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Wasn't sure whether advice would help</c:v>
                </c:pt>
                <c:pt idx="1">
                  <c:v>Embarrassed / stigma</c:v>
                </c:pt>
                <c:pt idx="2">
                  <c:v>Anxiety / mental health reasons</c:v>
                </c:pt>
                <c:pt idx="3">
                  <c:v>Worried about the impact on my credit record</c:v>
                </c:pt>
                <c:pt idx="4">
                  <c:v>My family were unaware of the situation / I haven't spoke to my family about the situation</c:v>
                </c:pt>
                <c:pt idx="5">
                  <c:v>Didn't know free debt advice existed</c:v>
                </c:pt>
                <c:pt idx="6">
                  <c:v>Other</c:v>
                </c:pt>
                <c:pt idx="7">
                  <c:v>Prefer not to say</c:v>
                </c:pt>
              </c:strCache>
            </c:strRef>
          </c:cat>
          <c:val>
            <c:numRef>
              <c:f>Sheet1!$B$2:$B$9</c:f>
              <c:numCache>
                <c:formatCode>0%</c:formatCode>
                <c:ptCount val="8"/>
                <c:pt idx="0">
                  <c:v>0.31</c:v>
                </c:pt>
                <c:pt idx="1">
                  <c:v>0.28999999999999998</c:v>
                </c:pt>
                <c:pt idx="2">
                  <c:v>0.19</c:v>
                </c:pt>
                <c:pt idx="3">
                  <c:v>0.16</c:v>
                </c:pt>
                <c:pt idx="4">
                  <c:v>0.11</c:v>
                </c:pt>
                <c:pt idx="5">
                  <c:v>0.1</c:v>
                </c:pt>
                <c:pt idx="6">
                  <c:v>0.17</c:v>
                </c:pt>
                <c:pt idx="7">
                  <c:v>0.13</c:v>
                </c:pt>
              </c:numCache>
            </c:numRef>
          </c:val>
          <c:extLst>
            <c:ext xmlns:c16="http://schemas.microsoft.com/office/drawing/2014/chart" uri="{C3380CC4-5D6E-409C-BE32-E72D297353CC}">
              <c16:uniqueId val="{00000000-7E59-468D-8ADC-1FFD43E90083}"/>
            </c:ext>
          </c:extLst>
        </c:ser>
        <c:ser>
          <c:idx val="1"/>
          <c:order val="1"/>
          <c:tx>
            <c:strRef>
              <c:f>Sheet1!$C$1</c:f>
              <c:strCache>
                <c:ptCount val="1"/>
                <c:pt idx="0">
                  <c:v>Nov '23 (S10)</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Wasn't sure whether advice would help</c:v>
                </c:pt>
                <c:pt idx="1">
                  <c:v>Embarrassed / stigma</c:v>
                </c:pt>
                <c:pt idx="2">
                  <c:v>Anxiety / mental health reasons</c:v>
                </c:pt>
                <c:pt idx="3">
                  <c:v>Worried about the impact on my credit record</c:v>
                </c:pt>
                <c:pt idx="4">
                  <c:v>My family were unaware of the situation / I haven't spoke to my family about the situation</c:v>
                </c:pt>
                <c:pt idx="5">
                  <c:v>Didn't know free debt advice existed</c:v>
                </c:pt>
                <c:pt idx="6">
                  <c:v>Other</c:v>
                </c:pt>
                <c:pt idx="7">
                  <c:v>Prefer not to say</c:v>
                </c:pt>
              </c:strCache>
            </c:strRef>
          </c:cat>
          <c:val>
            <c:numRef>
              <c:f>Sheet1!$C$2:$C$9</c:f>
              <c:numCache>
                <c:formatCode>0%</c:formatCode>
                <c:ptCount val="8"/>
                <c:pt idx="0">
                  <c:v>0.23</c:v>
                </c:pt>
                <c:pt idx="1">
                  <c:v>0.33</c:v>
                </c:pt>
                <c:pt idx="2">
                  <c:v>0.23</c:v>
                </c:pt>
                <c:pt idx="3">
                  <c:v>0.22</c:v>
                </c:pt>
                <c:pt idx="4">
                  <c:v>0.23</c:v>
                </c:pt>
                <c:pt idx="5">
                  <c:v>0.1</c:v>
                </c:pt>
                <c:pt idx="6">
                  <c:v>0.18</c:v>
                </c:pt>
                <c:pt idx="7">
                  <c:v>0.16</c:v>
                </c:pt>
              </c:numCache>
            </c:numRef>
          </c:val>
          <c:extLst>
            <c:ext xmlns:c16="http://schemas.microsoft.com/office/drawing/2014/chart" uri="{C3380CC4-5D6E-409C-BE32-E72D297353CC}">
              <c16:uniqueId val="{00000000-3158-4AF9-9BF8-6D85456F4C74}"/>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0869977916358449"/>
          <c:y val="0.79031658052389719"/>
          <c:w val="0.19130022083641551"/>
          <c:h val="0.110493035381528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Sheet1!$D$2:$D$13</c:f>
              <c:numCache>
                <c:formatCode>0%</c:formatCode>
                <c:ptCount val="12"/>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pt idx="10">
                  <c:v>0.45</c:v>
                </c:pt>
                <c:pt idx="11">
                  <c:v>0.47</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Sheet1!$C$2:$C$13</c:f>
              <c:numCache>
                <c:formatCode>0%</c:formatCode>
                <c:ptCount val="12"/>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pt idx="10">
                  <c:v>0.35</c:v>
                </c:pt>
                <c:pt idx="11">
                  <c:v>0.37</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Sheet1!$B$2:$B$13</c:f>
              <c:numCache>
                <c:formatCode>0%</c:formatCode>
                <c:ptCount val="12"/>
                <c:pt idx="0">
                  <c:v>0.2</c:v>
                </c:pt>
                <c:pt idx="1">
                  <c:v>0.17171669201439901</c:v>
                </c:pt>
                <c:pt idx="2">
                  <c:v>0.17171669201439901</c:v>
                </c:pt>
                <c:pt idx="3">
                  <c:v>0.16</c:v>
                </c:pt>
                <c:pt idx="4">
                  <c:v>0.16</c:v>
                </c:pt>
                <c:pt idx="5">
                  <c:v>0.16</c:v>
                </c:pt>
                <c:pt idx="6">
                  <c:v>0.17</c:v>
                </c:pt>
                <c:pt idx="7">
                  <c:v>0.15</c:v>
                </c:pt>
                <c:pt idx="8">
                  <c:v>0.16</c:v>
                </c:pt>
                <c:pt idx="9">
                  <c:v>0.15</c:v>
                </c:pt>
                <c:pt idx="10">
                  <c:v>0.18</c:v>
                </c:pt>
                <c:pt idx="11">
                  <c:v>0.15</c:v>
                </c:pt>
              </c:numCache>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86739830304462"/>
          <c:h val="0.72999694455034869"/>
        </c:manualLayout>
      </c:layout>
      <c:lineChart>
        <c:grouping val="standard"/>
        <c:varyColors val="0"/>
        <c:ser>
          <c:idx val="2"/>
          <c:order val="0"/>
          <c:tx>
            <c:strRef>
              <c:f>Sheet1!$B$1</c:f>
              <c:strCache>
                <c:ptCount val="1"/>
                <c:pt idx="0">
                  <c:v>Don't know</c:v>
                </c:pt>
              </c:strCache>
            </c:strRef>
          </c:tx>
          <c:spPr>
            <a:ln w="28575" cap="rnd">
              <a:solidFill>
                <a:schemeClr val="bg1">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Sheet1!$B$2:$B$13</c:f>
              <c:numCache>
                <c:formatCode>0%</c:formatCode>
                <c:ptCount val="12"/>
                <c:pt idx="0">
                  <c:v>8.5642561321656901E-2</c:v>
                </c:pt>
                <c:pt idx="1">
                  <c:v>0.1</c:v>
                </c:pt>
                <c:pt idx="2">
                  <c:v>0.08</c:v>
                </c:pt>
                <c:pt idx="3">
                  <c:v>0.11</c:v>
                </c:pt>
                <c:pt idx="4">
                  <c:v>0.1</c:v>
                </c:pt>
                <c:pt idx="5">
                  <c:v>0.1</c:v>
                </c:pt>
                <c:pt idx="6">
                  <c:v>0.1</c:v>
                </c:pt>
                <c:pt idx="7">
                  <c:v>7.0000000000000007E-2</c:v>
                </c:pt>
                <c:pt idx="8">
                  <c:v>0.08</c:v>
                </c:pt>
                <c:pt idx="9">
                  <c:v>0.08</c:v>
                </c:pt>
                <c:pt idx="10">
                  <c:v>0.13</c:v>
                </c:pt>
                <c:pt idx="11">
                  <c:v>0.09</c:v>
                </c:pt>
              </c:numCache>
            </c:numRef>
          </c:val>
          <c:smooth val="1"/>
          <c:extLst>
            <c:ext xmlns:c16="http://schemas.microsoft.com/office/drawing/2014/chart" uri="{C3380CC4-5D6E-409C-BE32-E72D297353CC}">
              <c16:uniqueId val="{00000002-50B8-4C46-A94B-6A09DE5AE81A}"/>
            </c:ext>
          </c:extLst>
        </c:ser>
        <c:ser>
          <c:idx val="1"/>
          <c:order val="1"/>
          <c:tx>
            <c:strRef>
              <c:f>Sheet1!$C$1</c:f>
              <c:strCache>
                <c:ptCount val="1"/>
                <c:pt idx="0">
                  <c:v>No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Sheet1!$C$2:$C$13</c:f>
              <c:numCache>
                <c:formatCode>0%</c:formatCode>
                <c:ptCount val="12"/>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pt idx="10">
                  <c:v>0.38</c:v>
                </c:pt>
                <c:pt idx="11">
                  <c:v>0.38</c:v>
                </c:pt>
              </c:numCache>
            </c:numRef>
          </c:val>
          <c:smooth val="1"/>
          <c:extLst>
            <c:ext xmlns:c16="http://schemas.microsoft.com/office/drawing/2014/chart" uri="{C3380CC4-5D6E-409C-BE32-E72D297353CC}">
              <c16:uniqueId val="{00000001-50B8-4C46-A94B-6A09DE5AE81A}"/>
            </c:ext>
          </c:extLst>
        </c:ser>
        <c:ser>
          <c:idx val="0"/>
          <c:order val="2"/>
          <c:tx>
            <c:strRef>
              <c:f>Sheet1!$D$1</c:f>
              <c:strCache>
                <c:ptCount val="1"/>
                <c:pt idx="0">
                  <c:v>Yes</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strCache>
            </c:strRef>
          </c:cat>
          <c:val>
            <c:numRef>
              <c:f>Sheet1!$D$2:$D$13</c:f>
              <c:numCache>
                <c:formatCode>0%</c:formatCode>
                <c:ptCount val="12"/>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pt idx="10">
                  <c:v>0.49</c:v>
                </c:pt>
                <c:pt idx="11">
                  <c:v>0.53</c:v>
                </c:pt>
              </c:numCache>
            </c:numRef>
          </c:val>
          <c:smooth val="1"/>
          <c:extLst>
            <c:ext xmlns:c16="http://schemas.microsoft.com/office/drawing/2014/chart" uri="{C3380CC4-5D6E-409C-BE32-E72D297353CC}">
              <c16:uniqueId val="{00000000-50B8-4C46-A94B-6A09DE5AE81A}"/>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0000000000000007"/>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41997988974928008"/>
          <c:y val="0.88101795144268591"/>
          <c:w val="0.33235213821705328"/>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A-1AAB-462A-9928-A620CFBCE177}"/>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A-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Sheet1!$B$2:$B$2</c:f>
              <c:numCache>
                <c:formatCode>0%</c:formatCode>
                <c:ptCount val="1"/>
                <c:pt idx="0">
                  <c:v>0.09</c:v>
                </c:pt>
              </c:numCache>
            </c:numRef>
          </c:val>
          <c:extLst>
            <c:ext xmlns:c16="http://schemas.microsoft.com/office/drawing/2014/chart" uri="{C3380CC4-5D6E-409C-BE32-E72D297353CC}">
              <c16:uniqueId val="{00000004-1AAB-462A-9928-A620CFBCE177}"/>
            </c:ext>
          </c:extLst>
        </c:ser>
        <c:ser>
          <c:idx val="3"/>
          <c:order val="1"/>
          <c:tx>
            <c:strRef>
              <c:f>Sheet1!$C$1</c:f>
              <c:strCache>
                <c:ptCount val="1"/>
                <c:pt idx="0">
                  <c:v>No</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9-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Sheet1!$C$2:$C$2</c:f>
              <c:numCache>
                <c:formatCode>0%</c:formatCode>
                <c:ptCount val="1"/>
                <c:pt idx="0">
                  <c:v>0.28999999999999998</c:v>
                </c:pt>
              </c:numCache>
            </c:numRef>
          </c:val>
          <c:extLst>
            <c:ext xmlns:c16="http://schemas.microsoft.com/office/drawing/2014/chart" uri="{C3380CC4-5D6E-409C-BE32-E72D297353CC}">
              <c16:uniqueId val="{00000005-1AAB-462A-9928-A620CFBCE177}"/>
            </c:ext>
          </c:extLst>
        </c:ser>
        <c:ser>
          <c:idx val="4"/>
          <c:order val="2"/>
          <c:tx>
            <c:strRef>
              <c:f>Sheet1!$D$1</c:f>
              <c:strCache>
                <c:ptCount val="1"/>
                <c:pt idx="0">
                  <c:v>Yes</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621719678987806"/>
                      <c:h val="7.8760341839417991E-2"/>
                    </c:manualLayout>
                  </c15:layout>
                </c:ext>
                <c:ext xmlns:c16="http://schemas.microsoft.com/office/drawing/2014/chart" uri="{C3380CC4-5D6E-409C-BE32-E72D297353CC}">
                  <c16:uniqueId val="{00000008-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Sheet1!$D$2:$D$2</c:f>
              <c:numCache>
                <c:formatCode>0%</c:formatCode>
                <c:ptCount val="1"/>
                <c:pt idx="0">
                  <c:v>0.6</c:v>
                </c:pt>
              </c:numCache>
            </c:numRef>
          </c:val>
          <c:extLst>
            <c:ext xmlns:c16="http://schemas.microsoft.com/office/drawing/2014/chart" uri="{C3380CC4-5D6E-409C-BE32-E72D297353CC}">
              <c16:uniqueId val="{00000006-1AAB-462A-9928-A620CFBCE177}"/>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36298602935944"/>
          <c:y val="0"/>
          <c:w val="0.58165685476948881"/>
          <c:h val="0.97753447721659259"/>
        </c:manualLayout>
      </c:layout>
      <c:barChart>
        <c:barDir val="bar"/>
        <c:grouping val="clustered"/>
        <c:varyColors val="0"/>
        <c:ser>
          <c:idx val="0"/>
          <c:order val="0"/>
          <c:tx>
            <c:strRef>
              <c:f>Sheet1!$B$1</c:f>
              <c:strCache>
                <c:ptCount val="1"/>
                <c:pt idx="0">
                  <c:v>July-Aug 24 (merged)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Free school meals </c:v>
                </c:pt>
                <c:pt idx="1">
                  <c:v>Blue badges</c:v>
                </c:pt>
                <c:pt idx="2">
                  <c:v>Housing Benefit</c:v>
                </c:pt>
                <c:pt idx="3">
                  <c:v>Council Tax Discounts</c:v>
                </c:pt>
                <c:pt idx="4">
                  <c:v>Council tax reduction/support </c:v>
                </c:pt>
                <c:pt idx="5">
                  <c:v>Student support </c:v>
                </c:pt>
                <c:pt idx="6">
                  <c:v>Pension Credit Top Up </c:v>
                </c:pt>
                <c:pt idx="7">
                  <c:v>Local welfare assistance schemes </c:v>
                </c:pt>
                <c:pt idx="8">
                  <c:v>Support with Energy Assistance Schemes </c:v>
                </c:pt>
                <c:pt idx="9">
                  <c:v>Household support fund </c:v>
                </c:pt>
                <c:pt idx="10">
                  <c:v>Discretionary housing payment </c:v>
                </c:pt>
                <c:pt idx="11">
                  <c:v>Support for Mortgage Interest (SMI) </c:v>
                </c:pt>
              </c:strCache>
            </c:strRef>
          </c:cat>
          <c:val>
            <c:numRef>
              <c:f>Sheet1!$B$2:$B$14</c:f>
              <c:numCache>
                <c:formatCode>0%</c:formatCode>
                <c:ptCount val="12"/>
                <c:pt idx="0">
                  <c:v>0.85</c:v>
                </c:pt>
                <c:pt idx="1">
                  <c:v>0.81</c:v>
                </c:pt>
                <c:pt idx="2">
                  <c:v>0.8</c:v>
                </c:pt>
                <c:pt idx="3">
                  <c:v>0.73</c:v>
                </c:pt>
                <c:pt idx="4">
                  <c:v>0.65</c:v>
                </c:pt>
                <c:pt idx="5">
                  <c:v>0.59</c:v>
                </c:pt>
                <c:pt idx="6">
                  <c:v>0.56999999999999995</c:v>
                </c:pt>
                <c:pt idx="7">
                  <c:v>0.4</c:v>
                </c:pt>
                <c:pt idx="8">
                  <c:v>0.4</c:v>
                </c:pt>
                <c:pt idx="9">
                  <c:v>0.37</c:v>
                </c:pt>
                <c:pt idx="10">
                  <c:v>0.3</c:v>
                </c:pt>
                <c:pt idx="11">
                  <c:v>0.26</c:v>
                </c:pt>
              </c:numCache>
            </c:numRef>
          </c:val>
          <c:extLst>
            <c:ext xmlns:c16="http://schemas.microsoft.com/office/drawing/2014/chart" uri="{C3380CC4-5D6E-409C-BE32-E72D297353CC}">
              <c16:uniqueId val="{00000000-16F5-439F-8545-84437A55770D}"/>
            </c:ext>
          </c:extLst>
        </c:ser>
        <c:ser>
          <c:idx val="1"/>
          <c:order val="1"/>
          <c:tx>
            <c:strRef>
              <c:f>Sheet1!$C$1</c:f>
              <c:strCache>
                <c:ptCount val="1"/>
                <c:pt idx="0">
                  <c:v>Mar-23</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Free school meals </c:v>
                </c:pt>
                <c:pt idx="1">
                  <c:v>Blue badges</c:v>
                </c:pt>
                <c:pt idx="2">
                  <c:v>Housing Benefit</c:v>
                </c:pt>
                <c:pt idx="3">
                  <c:v>Council Tax Discounts</c:v>
                </c:pt>
                <c:pt idx="4">
                  <c:v>Council tax reduction/support </c:v>
                </c:pt>
                <c:pt idx="5">
                  <c:v>Student support </c:v>
                </c:pt>
                <c:pt idx="6">
                  <c:v>Pension Credit Top Up </c:v>
                </c:pt>
                <c:pt idx="7">
                  <c:v>Local welfare assistance schemes </c:v>
                </c:pt>
                <c:pt idx="8">
                  <c:v>Support with Energy Assistance Schemes </c:v>
                </c:pt>
                <c:pt idx="9">
                  <c:v>Household support fund </c:v>
                </c:pt>
                <c:pt idx="10">
                  <c:v>Discretionary housing payment </c:v>
                </c:pt>
                <c:pt idx="11">
                  <c:v>Support for Mortgage Interest (SMI) </c:v>
                </c:pt>
              </c:strCache>
            </c:strRef>
          </c:cat>
          <c:val>
            <c:numRef>
              <c:f>Sheet1!$C$2:$C$14</c:f>
              <c:numCache>
                <c:formatCode>0%</c:formatCode>
                <c:ptCount val="12"/>
                <c:pt idx="0">
                  <c:v>0.87</c:v>
                </c:pt>
                <c:pt idx="1">
                  <c:v>0.83</c:v>
                </c:pt>
                <c:pt idx="2">
                  <c:v>0.82</c:v>
                </c:pt>
                <c:pt idx="3">
                  <c:v>0.79</c:v>
                </c:pt>
                <c:pt idx="4">
                  <c:v>0.72</c:v>
                </c:pt>
                <c:pt idx="5">
                  <c:v>0.66</c:v>
                </c:pt>
                <c:pt idx="6">
                  <c:v>0.59</c:v>
                </c:pt>
                <c:pt idx="7">
                  <c:v>0.46</c:v>
                </c:pt>
                <c:pt idx="8">
                  <c:v>0.61</c:v>
                </c:pt>
                <c:pt idx="9">
                  <c:v>0.44</c:v>
                </c:pt>
                <c:pt idx="10">
                  <c:v>0.34</c:v>
                </c:pt>
                <c:pt idx="11">
                  <c:v>0.32</c:v>
                </c:pt>
              </c:numCache>
            </c:numRef>
          </c:val>
          <c:extLst>
            <c:ext xmlns:c16="http://schemas.microsoft.com/office/drawing/2014/chart" uri="{C3380CC4-5D6E-409C-BE32-E72D297353CC}">
              <c16:uniqueId val="{00000001-16F5-439F-8545-84437A55770D}"/>
            </c:ext>
          </c:extLst>
        </c:ser>
        <c:dLbls>
          <c:dLblPos val="ctr"/>
          <c:showLegendKey val="0"/>
          <c:showVal val="1"/>
          <c:showCatName val="0"/>
          <c:showSerName val="0"/>
          <c:showPercent val="0"/>
          <c:showBubbleSize val="0"/>
        </c:dLbls>
        <c:gapWidth val="95"/>
        <c:axId val="846722160"/>
        <c:axId val="846725040"/>
      </c:barChart>
      <c:catAx>
        <c:axId val="84672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725040"/>
        <c:crosses val="autoZero"/>
        <c:auto val="1"/>
        <c:lblAlgn val="ctr"/>
        <c:lblOffset val="100"/>
        <c:noMultiLvlLbl val="0"/>
      </c:catAx>
      <c:valAx>
        <c:axId val="846725040"/>
        <c:scaling>
          <c:orientation val="minMax"/>
        </c:scaling>
        <c:delete val="1"/>
        <c:axPos val="t"/>
        <c:numFmt formatCode="0%" sourceLinked="1"/>
        <c:majorTickMark val="none"/>
        <c:minorTickMark val="none"/>
        <c:tickLblPos val="nextTo"/>
        <c:crossAx val="846722160"/>
        <c:crosses val="autoZero"/>
        <c:crossBetween val="between"/>
      </c:valAx>
      <c:spPr>
        <a:noFill/>
        <a:ln>
          <a:noFill/>
        </a:ln>
        <a:effectLst/>
      </c:spPr>
    </c:plotArea>
    <c:legend>
      <c:legendPos val="r"/>
      <c:layout>
        <c:manualLayout>
          <c:xMode val="edge"/>
          <c:yMode val="edge"/>
          <c:x val="1.5162597581704317E-2"/>
          <c:y val="2.1001288676492067E-2"/>
          <c:w val="0.17719514656837904"/>
          <c:h val="0.108632962112576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dLbl>
              <c:idx val="7"/>
              <c:layout>
                <c:manualLayout>
                  <c:x val="-2.3788129917939355E-2"/>
                  <c:y val="3.578454093070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4EA-A06B-2CEC470D04C4}"/>
                </c:ext>
              </c:extLst>
            </c:dLbl>
            <c:dLbl>
              <c:idx val="8"/>
              <c:layout>
                <c:manualLayout>
                  <c:x val="-2.0023200267280359E-2"/>
                  <c:y val="3.2961311756748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83-4ED6-BDEB-FBF41DBAC65D}"/>
                </c:ext>
              </c:extLst>
            </c:dLbl>
            <c:dLbl>
              <c:idx val="9"/>
              <c:layout>
                <c:manualLayout>
                  <c:x val="-2.3788129917939542E-2"/>
                  <c:y val="-2.06800425485089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4A-4BBA-A076-7345750EB301}"/>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Sheet1!$B$2:$B$11</c:f>
              <c:numCache>
                <c:formatCode>0%</c:formatCode>
                <c:ptCount val="10"/>
                <c:pt idx="0">
                  <c:v>0.36</c:v>
                </c:pt>
                <c:pt idx="1">
                  <c:v>0.3</c:v>
                </c:pt>
                <c:pt idx="2">
                  <c:v>0.3</c:v>
                </c:pt>
                <c:pt idx="3">
                  <c:v>0.28999999999999998</c:v>
                </c:pt>
                <c:pt idx="4">
                  <c:v>0.28999999999999998</c:v>
                </c:pt>
                <c:pt idx="5">
                  <c:v>#N/A</c:v>
                </c:pt>
                <c:pt idx="6">
                  <c:v>0.3</c:v>
                </c:pt>
                <c:pt idx="7">
                  <c:v>0.24</c:v>
                </c:pt>
                <c:pt idx="8">
                  <c:v>0.25</c:v>
                </c:pt>
                <c:pt idx="9">
                  <c:v>0.25</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67-44EA-A06B-2CEC470D04C4}"/>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52-43BC-89B4-A0D057A68CE7}"/>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4A-4BBA-A076-7345750EB301}"/>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Sheet1!$C$2:$C$11</c:f>
              <c:numCache>
                <c:formatCode>0%</c:formatCode>
                <c:ptCount val="10"/>
                <c:pt idx="0">
                  <c:v>0.08</c:v>
                </c:pt>
                <c:pt idx="1">
                  <c:v>0.08</c:v>
                </c:pt>
                <c:pt idx="2">
                  <c:v>0.08</c:v>
                </c:pt>
                <c:pt idx="3">
                  <c:v>7.0000000000000007E-2</c:v>
                </c:pt>
                <c:pt idx="4">
                  <c:v>7.0000000000000007E-2</c:v>
                </c:pt>
                <c:pt idx="5">
                  <c:v>#N/A</c:v>
                </c:pt>
                <c:pt idx="6">
                  <c:v>0.06</c:v>
                </c:pt>
                <c:pt idx="7">
                  <c:v>0.04</c:v>
                </c:pt>
                <c:pt idx="8">
                  <c:v>0.05</c:v>
                </c:pt>
                <c:pt idx="9">
                  <c:v>0.05</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dLbl>
              <c:idx val="7"/>
              <c:layout>
                <c:manualLayout>
                  <c:x val="-1.5003294066401791E-2"/>
                  <c:y val="-3.7619417592274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54-4763-ADC9-E30A753CE7AC}"/>
                </c:ext>
              </c:extLst>
            </c:dLbl>
            <c:dLbl>
              <c:idx val="9"/>
              <c:tx>
                <c:rich>
                  <a:bodyPr/>
                  <a:lstStyle/>
                  <a:p>
                    <a:r>
                      <a:rPr lang="en-US"/>
                      <a:t>19%</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DBA-4480-B2B7-5D153B76B928}"/>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Sheet1!$D$2:$D$11</c:f>
              <c:numCache>
                <c:formatCode>0%</c:formatCode>
                <c:ptCount val="10"/>
                <c:pt idx="0">
                  <c:v>0.26</c:v>
                </c:pt>
                <c:pt idx="1">
                  <c:v>0.21</c:v>
                </c:pt>
                <c:pt idx="2">
                  <c:v>0.23</c:v>
                </c:pt>
                <c:pt idx="3">
                  <c:v>0.24</c:v>
                </c:pt>
                <c:pt idx="4">
                  <c:v>0.24</c:v>
                </c:pt>
                <c:pt idx="5">
                  <c:v>#N/A</c:v>
                </c:pt>
                <c:pt idx="6">
                  <c:v>0.22</c:v>
                </c:pt>
                <c:pt idx="7">
                  <c:v>0.17</c:v>
                </c:pt>
                <c:pt idx="8">
                  <c:v>0.16</c:v>
                </c:pt>
                <c:pt idx="9">
                  <c:v>0.19</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dLbl>
              <c:idx val="7"/>
              <c:layout>
                <c:manualLayout>
                  <c:x val="7.3416128187850423E-3"/>
                  <c:y val="-1.7856813374548086E-2"/>
                </c:manualLayout>
              </c:layout>
              <c:tx>
                <c:rich>
                  <a:bodyPr/>
                  <a:lstStyle/>
                  <a:p>
                    <a:fld id="{DF79718F-6A07-4CA1-BFDE-3A9212C4E583}"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A67-44EA-A06B-2CEC470D04C4}"/>
                </c:ext>
              </c:extLst>
            </c:dLbl>
            <c:dLbl>
              <c:idx val="8"/>
              <c:layout>
                <c:manualLayout>
                  <c:x val="-3.8286172401563824E-2"/>
                  <c:y val="-3.4796188418313743E-2"/>
                </c:manualLayout>
              </c:layout>
              <c:tx>
                <c:rich>
                  <a:bodyPr/>
                  <a:lstStyle/>
                  <a:p>
                    <a:fld id="{9FEE60E4-65EB-4DA5-82F5-D54247C58F23}"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683-4ED6-BDEB-FBF41DBAC65D}"/>
                </c:ext>
              </c:extLst>
            </c:dLbl>
            <c:dLbl>
              <c:idx val="9"/>
              <c:tx>
                <c:rich>
                  <a:bodyPr/>
                  <a:lstStyle/>
                  <a:p>
                    <a:fld id="{13310EFD-23DB-4EF6-9369-25582F7BE85A}" type="VALUE">
                      <a:rPr lang="en-US" smtClean="0"/>
                      <a:pPr/>
                      <a:t>[VALUE]</a:t>
                    </a:fld>
                    <a:r>
                      <a:rPr lang="en-US"/>
                      <a:t> (26%)</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DBA-4480-B2B7-5D153B76B928}"/>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Sheet1!$E$2:$E$11</c:f>
              <c:numCache>
                <c:formatCode>0%</c:formatCode>
                <c:ptCount val="10"/>
                <c:pt idx="0">
                  <c:v>0.46</c:v>
                </c:pt>
                <c:pt idx="1">
                  <c:v>0.41</c:v>
                </c:pt>
                <c:pt idx="2">
                  <c:v>0.37</c:v>
                </c:pt>
                <c:pt idx="3">
                  <c:v>0.37</c:v>
                </c:pt>
                <c:pt idx="4">
                  <c:v>0.36</c:v>
                </c:pt>
                <c:pt idx="5">
                  <c:v>#N/A</c:v>
                </c:pt>
                <c:pt idx="6">
                  <c:v>0.33</c:v>
                </c:pt>
                <c:pt idx="7">
                  <c:v>0.25</c:v>
                </c:pt>
                <c:pt idx="8">
                  <c:v>0.25</c:v>
                </c:pt>
                <c:pt idx="9">
                  <c:v>0.28000000000000003</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7237174764303946"/>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tx>
                <c:rich>
                  <a:bodyPr/>
                  <a:lstStyle/>
                  <a:p>
                    <a:fld id="{892432E9-6613-40F4-988D-59E032F0E1C7}" type="VALUE">
                      <a:rPr lang="en-US" smtClean="0"/>
                      <a:pPr/>
                      <a:t>[VALUE]</a:t>
                    </a:fld>
                    <a:r>
                      <a:rPr lang="en-US" baseline="0"/>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dLbl>
              <c:idx val="7"/>
              <c:tx>
                <c:rich>
                  <a:bodyPr/>
                  <a:lstStyle/>
                  <a:p>
                    <a:r>
                      <a:rPr lang="en-US"/>
                      <a:t>53%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334-4638-B923-FB6B3D8CBCE8}"/>
                </c:ext>
              </c:extLst>
            </c:dLbl>
            <c:dLbl>
              <c:idx val="8"/>
              <c:tx>
                <c:rich>
                  <a:bodyPr/>
                  <a:lstStyle/>
                  <a:p>
                    <a:fld id="{1676AB1B-6061-4073-AC0B-49F44B2C4DDB}"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0EA-465B-A51B-7715FD4CABD4}"/>
                </c:ext>
              </c:extLst>
            </c:dLbl>
            <c:dLbl>
              <c:idx val="9"/>
              <c:tx>
                <c:rich>
                  <a:bodyPr/>
                  <a:lstStyle/>
                  <a:p>
                    <a:r>
                      <a:rPr lang="en-US"/>
                      <a:t> 56% (58%)</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E4E7-4012-A7AA-8AD5A1443480}"/>
                </c:ext>
              </c:extLst>
            </c:dLbl>
            <c:spPr>
              <a:noFill/>
              <a:ln>
                <a:noFill/>
              </a:ln>
              <a:effectLst/>
            </c:spPr>
            <c:txPr>
              <a:bodyPr wrap="square" lIns="38100" tIns="19050" rIns="38100" bIns="19050" anchor="ctr">
                <a:spAutoFit/>
              </a:bodyPr>
              <a:lstStyle/>
              <a:p>
                <a:pPr>
                  <a:defRPr sz="12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Sheet1!$B$2:$B$11</c:f>
              <c:numCache>
                <c:formatCode>0%</c:formatCode>
                <c:ptCount val="10"/>
                <c:pt idx="0">
                  <c:v>0.68</c:v>
                </c:pt>
                <c:pt idx="1">
                  <c:v>0.65</c:v>
                </c:pt>
                <c:pt idx="2">
                  <c:v>0.62</c:v>
                </c:pt>
                <c:pt idx="3">
                  <c:v>0.65</c:v>
                </c:pt>
                <c:pt idx="4">
                  <c:v>0.61</c:v>
                </c:pt>
                <c:pt idx="5">
                  <c:v>0.56000000000000005</c:v>
                </c:pt>
                <c:pt idx="6">
                  <c:v>0.6</c:v>
                </c:pt>
                <c:pt idx="7">
                  <c:v>0.53</c:v>
                </c:pt>
                <c:pt idx="8">
                  <c:v>0.52</c:v>
                </c:pt>
                <c:pt idx="9">
                  <c:v>0.56000000000000005</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2.7231432065215846E-2"/>
                  <c:y val="-4.2132309174971558E-2"/>
                </c:manualLayout>
              </c:layout>
              <c:tx>
                <c:rich>
                  <a:bodyPr/>
                  <a:lstStyle/>
                  <a:p>
                    <a:r>
                      <a:rPr lang="en-US" baseline="0"/>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21-4017-B168-E46A9D86A448}"/>
                </c:ext>
              </c:extLst>
            </c:dLbl>
            <c:dLbl>
              <c:idx val="7"/>
              <c:layout>
                <c:manualLayout>
                  <c:x val="-3.6034869916076726E-3"/>
                  <c:y val="-2.9081543021448129E-2"/>
                </c:manualLayout>
              </c:layout>
              <c:tx>
                <c:rich>
                  <a:bodyPr/>
                  <a:lstStyle/>
                  <a:p>
                    <a:r>
                      <a:rPr lang="en-US"/>
                      <a:t>43%</a:t>
                    </a:r>
                    <a:r>
                      <a:rPr lang="en-US" baseline="0"/>
                      <a:t> </a:t>
                    </a:r>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334-4638-B923-FB6B3D8CBCE8}"/>
                </c:ext>
              </c:extLst>
            </c:dLbl>
            <c:dLbl>
              <c:idx val="8"/>
              <c:tx>
                <c:rich>
                  <a:bodyPr/>
                  <a:lstStyle/>
                  <a:p>
                    <a:r>
                      <a:rPr lang="en-US"/>
                      <a:t>44%</a:t>
                    </a:r>
                    <a:r>
                      <a:rPr lang="en-US" baseline="0"/>
                      <a:t> </a:t>
                    </a:r>
                    <a:endParaRPr lang="en-US"/>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90EA-465B-A51B-7715FD4CABD4}"/>
                </c:ext>
              </c:extLst>
            </c:dLbl>
            <c:dLbl>
              <c:idx val="9"/>
              <c:tx>
                <c:rich>
                  <a:bodyPr/>
                  <a:lstStyle/>
                  <a:p>
                    <a:fld id="{7DEA326A-C201-4531-8946-3E7AD5B1C404}" type="VALUE">
                      <a:rPr lang="en-US" smtClean="0"/>
                      <a:pPr/>
                      <a:t>[VALUE]</a:t>
                    </a:fld>
                    <a:r>
                      <a:rPr lang="en-US"/>
                      <a:t> (46%)</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E4E7-4012-A7AA-8AD5A1443480}"/>
                </c:ext>
              </c:extLst>
            </c:dLbl>
            <c:spPr>
              <a:noFill/>
              <a:ln>
                <a:noFill/>
              </a:ln>
              <a:effectLst/>
            </c:spPr>
            <c:txPr>
              <a:bodyPr wrap="square" lIns="38100" tIns="19050" rIns="38100" bIns="19050" anchor="ctr">
                <a:spAutoFit/>
              </a:bodyPr>
              <a:lstStyle/>
              <a:p>
                <a:pPr>
                  <a:defRPr sz="12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Sheet1!$C$2:$C$11</c:f>
              <c:numCache>
                <c:formatCode>0%</c:formatCode>
                <c:ptCount val="10"/>
                <c:pt idx="0">
                  <c:v>0.51</c:v>
                </c:pt>
                <c:pt idx="1">
                  <c:v>0.51</c:v>
                </c:pt>
                <c:pt idx="2">
                  <c:v>0.47</c:v>
                </c:pt>
                <c:pt idx="3">
                  <c:v>0.51</c:v>
                </c:pt>
                <c:pt idx="4">
                  <c:v>0.49</c:v>
                </c:pt>
                <c:pt idx="5">
                  <c:v>0.5</c:v>
                </c:pt>
                <c:pt idx="6">
                  <c:v>0.51</c:v>
                </c:pt>
                <c:pt idx="7">
                  <c:v>0.43</c:v>
                </c:pt>
                <c:pt idx="8">
                  <c:v>0.44</c:v>
                </c:pt>
                <c:pt idx="9">
                  <c:v>0.48</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dLbl>
              <c:idx val="7"/>
              <c:layout>
                <c:manualLayout>
                  <c:x val="5.9239714881430998E-3"/>
                  <c:y val="-5.6397185938727263E-3"/>
                </c:manualLayout>
              </c:layout>
              <c:tx>
                <c:rich>
                  <a:bodyPr wrap="square" lIns="38100" tIns="19050" rIns="38100" bIns="19050" anchor="ctr">
                    <a:noAutofit/>
                  </a:bodyPr>
                  <a:lstStyle/>
                  <a:p>
                    <a:pPr>
                      <a:defRPr sz="1200" b="1">
                        <a:solidFill>
                          <a:schemeClr val="accent6">
                            <a:lumMod val="75000"/>
                          </a:schemeClr>
                        </a:solidFill>
                      </a:defRPr>
                    </a:pPr>
                    <a:r>
                      <a:rPr lang="en-US" sz="1200"/>
                      <a:t>41%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3.9928508077272162E-2"/>
                      <c:h val="6.9194749986807871E-2"/>
                    </c:manualLayout>
                  </c15:layout>
                  <c15:showDataLabelsRange val="0"/>
                </c:ext>
                <c:ext xmlns:c16="http://schemas.microsoft.com/office/drawing/2014/chart" uri="{C3380CC4-5D6E-409C-BE32-E72D297353CC}">
                  <c16:uniqueId val="{0000001F-D334-4638-B923-FB6B3D8CBCE8}"/>
                </c:ext>
              </c:extLst>
            </c:dLbl>
            <c:dLbl>
              <c:idx val="8"/>
              <c:layout>
                <c:manualLayout>
                  <c:x val="-2.492783758161796E-2"/>
                  <c:y val="-3.1232675145390344E-2"/>
                </c:manualLayout>
              </c:layout>
              <c:tx>
                <c:rich>
                  <a:bodyPr/>
                  <a:lstStyle/>
                  <a:p>
                    <a:fld id="{3135AA4D-4866-410F-AE11-8BDC14315AEF}"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0EA-465B-A51B-7715FD4CABD4}"/>
                </c:ext>
              </c:extLst>
            </c:dLbl>
            <c:dLbl>
              <c:idx val="9"/>
              <c:tx>
                <c:rich>
                  <a:bodyPr/>
                  <a:lstStyle/>
                  <a:p>
                    <a:fld id="{4AFC5D66-871D-47E5-A6BD-7DDA7E8B89B7}" type="VALUE">
                      <a:rPr lang="en-US" smtClean="0"/>
                      <a:pPr/>
                      <a:t>[VALUE]</a:t>
                    </a:fld>
                    <a:r>
                      <a:rPr lang="en-US"/>
                      <a:t>(35%)</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E4E7-4012-A7AA-8AD5A1443480}"/>
                </c:ext>
              </c:extLst>
            </c:dLbl>
            <c:spPr>
              <a:noFill/>
              <a:ln>
                <a:noFill/>
              </a:ln>
              <a:effectLst/>
            </c:spPr>
            <c:txPr>
              <a:bodyPr wrap="square" lIns="38100" tIns="19050" rIns="38100" bIns="19050" anchor="ctr">
                <a:spAutoFit/>
              </a:bodyPr>
              <a:lstStyle/>
              <a:p>
                <a:pPr>
                  <a:defRPr sz="12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Sheet1!$D$2:$D$11</c:f>
              <c:numCache>
                <c:formatCode>0%</c:formatCode>
                <c:ptCount val="10"/>
                <c:pt idx="0">
                  <c:v>0.62</c:v>
                </c:pt>
                <c:pt idx="1">
                  <c:v>0.63</c:v>
                </c:pt>
                <c:pt idx="2">
                  <c:v>0.56999999999999995</c:v>
                </c:pt>
                <c:pt idx="3">
                  <c:v>0.59</c:v>
                </c:pt>
                <c:pt idx="4">
                  <c:v>0.54</c:v>
                </c:pt>
                <c:pt idx="5">
                  <c:v>0.45</c:v>
                </c:pt>
                <c:pt idx="6">
                  <c:v>0.45</c:v>
                </c:pt>
                <c:pt idx="7">
                  <c:v>0.41</c:v>
                </c:pt>
                <c:pt idx="8">
                  <c:v>0.37</c:v>
                </c:pt>
                <c:pt idx="9">
                  <c:v>0.41</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rgbClr val="7030A0"/>
              </a:solidFill>
            </a:ln>
          </c:spPr>
          <c:marker>
            <c:symbol val="circle"/>
            <c:size val="7"/>
            <c:spPr>
              <a:solidFill>
                <a:srgbClr val="7030A0"/>
              </a:solidFill>
              <a:ln w="38100">
                <a:solidFill>
                  <a:srgbClr val="7030A0"/>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dLbl>
              <c:idx val="7"/>
              <c:layout>
                <c:manualLayout>
                  <c:x val="-2.0643913996376734E-2"/>
                  <c:y val="2.8833552623149874E-2"/>
                </c:manualLayout>
              </c:layout>
              <c:tx>
                <c:rich>
                  <a:bodyPr/>
                  <a:lstStyle/>
                  <a:p>
                    <a:fld id="{93D75DE2-9A38-410D-BB15-0E21C9990ECE}"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334-4638-B923-FB6B3D8CBCE8}"/>
                </c:ext>
              </c:extLst>
            </c:dLbl>
            <c:dLbl>
              <c:idx val="8"/>
              <c:layout>
                <c:manualLayout>
                  <c:x val="-2.2297630690993858E-2"/>
                  <c:y val="3.2198143893931386E-2"/>
                </c:manualLayout>
              </c:layout>
              <c:tx>
                <c:rich>
                  <a:bodyPr/>
                  <a:lstStyle/>
                  <a:p>
                    <a:fld id="{408EE315-AAA9-4167-AE33-C2EC4D729FC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0EA-465B-A51B-7715FD4CABD4}"/>
                </c:ext>
              </c:extLst>
            </c:dLbl>
            <c:dLbl>
              <c:idx val="9"/>
              <c:layout>
                <c:manualLayout>
                  <c:x val="-2.624294102693011E-2"/>
                  <c:y val="3.7713867288654862E-2"/>
                </c:manualLayout>
              </c:layout>
              <c:tx>
                <c:rich>
                  <a:bodyPr/>
                  <a:lstStyle/>
                  <a:p>
                    <a:fld id="{5A4F5658-FDFC-4830-814F-AF38BD1621EB}" type="VALUE">
                      <a:rPr lang="en-US" smtClean="0"/>
                      <a:pPr/>
                      <a:t>[VALUE]</a:t>
                    </a:fld>
                    <a:r>
                      <a:rPr lang="en-US"/>
                      <a:t> (40%)</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E4E7-4012-A7AA-8AD5A1443480}"/>
                </c:ext>
              </c:extLst>
            </c:dLbl>
            <c:spPr>
              <a:noFill/>
              <a:ln>
                <a:noFill/>
              </a:ln>
              <a:effectLst/>
            </c:spPr>
            <c:txPr>
              <a:bodyPr wrap="square" lIns="38100" tIns="19050" rIns="38100" bIns="19050" anchor="ctr">
                <a:spAutoFit/>
              </a:bodyPr>
              <a:lstStyle/>
              <a:p>
                <a:pPr>
                  <a:defRPr sz="1200" b="1">
                    <a:solidFill>
                      <a:srgbClr val="7030A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Sheet1!$E$2:$E$11</c:f>
              <c:numCache>
                <c:formatCode>0%</c:formatCode>
                <c:ptCount val="10"/>
                <c:pt idx="0">
                  <c:v>0.56000000000000005</c:v>
                </c:pt>
                <c:pt idx="1">
                  <c:v>0.49</c:v>
                </c:pt>
                <c:pt idx="2">
                  <c:v>0.46</c:v>
                </c:pt>
                <c:pt idx="3">
                  <c:v>0.46</c:v>
                </c:pt>
                <c:pt idx="4">
                  <c:v>0.47</c:v>
                </c:pt>
                <c:pt idx="5">
                  <c:v>0.43</c:v>
                </c:pt>
                <c:pt idx="6">
                  <c:v>0.43</c:v>
                </c:pt>
                <c:pt idx="7">
                  <c:v>0.4</c:v>
                </c:pt>
                <c:pt idx="8">
                  <c:v>0.37</c:v>
                </c:pt>
                <c:pt idx="9">
                  <c:v>0.39</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rgbClr val="9999FF"/>
              </a:solidFill>
            </a:ln>
          </c:spPr>
          <c:marker>
            <c:symbol val="circle"/>
            <c:size val="7"/>
            <c:spPr>
              <a:solidFill>
                <a:srgbClr val="9999FF"/>
              </a:solidFill>
              <a:ln w="38100">
                <a:solidFill>
                  <a:srgbClr val="9999FF"/>
                </a:solidFill>
              </a:ln>
            </c:spPr>
          </c:marker>
          <c:dPt>
            <c:idx val="0"/>
            <c:bubble3D val="0"/>
            <c:spPr>
              <a:ln w="38100" cap="flat">
                <a:solidFill>
                  <a:srgbClr val="9999FF"/>
                </a:solidFill>
              </a:ln>
            </c:spPr>
            <c:extLst>
              <c:ext xmlns:c16="http://schemas.microsoft.com/office/drawing/2014/chart" uri="{C3380CC4-5D6E-409C-BE32-E72D297353CC}">
                <c16:uniqueId val="{00000011-B671-43EE-9AED-57F4C704BCF5}"/>
              </c:ext>
            </c:extLst>
          </c:dPt>
          <c:dPt>
            <c:idx val="1"/>
            <c:bubble3D val="0"/>
            <c:spPr>
              <a:ln w="38100" cap="flat">
                <a:solidFill>
                  <a:srgbClr val="9999FF"/>
                </a:solidFill>
              </a:ln>
            </c:spPr>
            <c:extLst>
              <c:ext xmlns:c16="http://schemas.microsoft.com/office/drawing/2014/chart" uri="{C3380CC4-5D6E-409C-BE32-E72D297353CC}">
                <c16:uniqueId val="{00000013-B671-43EE-9AED-57F4C704BCF5}"/>
              </c:ext>
            </c:extLst>
          </c:dPt>
          <c:dPt>
            <c:idx val="2"/>
            <c:bubble3D val="0"/>
            <c:spPr>
              <a:ln w="38100" cap="flat">
                <a:solidFill>
                  <a:srgbClr val="9999FF"/>
                </a:solidFill>
              </a:ln>
            </c:spPr>
            <c:extLst>
              <c:ext xmlns:c16="http://schemas.microsoft.com/office/drawing/2014/chart" uri="{C3380CC4-5D6E-409C-BE32-E72D297353CC}">
                <c16:uniqueId val="{00000015-B671-43EE-9AED-57F4C704BCF5}"/>
              </c:ext>
            </c:extLst>
          </c:dPt>
          <c:dPt>
            <c:idx val="3"/>
            <c:bubble3D val="0"/>
            <c:spPr>
              <a:ln w="38100" cap="flat">
                <a:solidFill>
                  <a:srgbClr val="9999FF"/>
                </a:solidFill>
              </a:ln>
            </c:spPr>
            <c:extLst>
              <c:ext xmlns:c16="http://schemas.microsoft.com/office/drawing/2014/chart" uri="{C3380CC4-5D6E-409C-BE32-E72D297353CC}">
                <c16:uniqueId val="{00000017-B671-43EE-9AED-57F4C704BCF5}"/>
              </c:ext>
            </c:extLst>
          </c:dPt>
          <c:dPt>
            <c:idx val="4"/>
            <c:bubble3D val="0"/>
            <c:spPr>
              <a:ln w="38100" cap="flat">
                <a:solidFill>
                  <a:srgbClr val="9999FF"/>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rgbClr val="9999FF"/>
                </a:solidFill>
              </a:ln>
            </c:spPr>
            <c:extLst>
              <c:ext xmlns:c16="http://schemas.microsoft.com/office/drawing/2014/chart" uri="{C3380CC4-5D6E-409C-BE32-E72D297353CC}">
                <c16:uniqueId val="{0000001C-B671-43EE-9AED-57F4C704BCF5}"/>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dLbl>
              <c:idx val="7"/>
              <c:layout>
                <c:manualLayout>
                  <c:x val="-2.1041655124994271E-2"/>
                  <c:y val="-3.309434036834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334-4638-B923-FB6B3D8CBCE8}"/>
                </c:ext>
              </c:extLst>
            </c:dLbl>
            <c:dLbl>
              <c:idx val="8"/>
              <c:layout>
                <c:manualLayout>
                  <c:x val="-2.3671862015618762E-2"/>
                  <c:y val="-3.0336478670980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0EA-465B-A51B-7715FD4CABD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E7-4012-A7AA-8AD5A1443480}"/>
                </c:ext>
              </c:extLst>
            </c:dLbl>
            <c:spPr>
              <a:noFill/>
              <a:ln>
                <a:noFill/>
              </a:ln>
              <a:effectLst/>
            </c:spPr>
            <c:txPr>
              <a:bodyPr wrap="square" lIns="38100" tIns="19050" rIns="38100" bIns="19050" anchor="ctr">
                <a:spAutoFit/>
              </a:bodyPr>
              <a:lstStyle/>
              <a:p>
                <a:pPr>
                  <a:defRPr sz="1200" b="1">
                    <a:solidFill>
                      <a:srgbClr val="99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Sheet1!$F$2:$F$11</c:f>
              <c:numCache>
                <c:formatCode>0%</c:formatCode>
                <c:ptCount val="10"/>
                <c:pt idx="0">
                  <c:v>0.16</c:v>
                </c:pt>
                <c:pt idx="1">
                  <c:v>0.12</c:v>
                </c:pt>
                <c:pt idx="2">
                  <c:v>0.14000000000000001</c:v>
                </c:pt>
                <c:pt idx="3">
                  <c:v>0.16</c:v>
                </c:pt>
                <c:pt idx="4">
                  <c:v>0.17</c:v>
                </c:pt>
                <c:pt idx="5">
                  <c:v>0.15</c:v>
                </c:pt>
                <c:pt idx="6">
                  <c:v>0.17</c:v>
                </c:pt>
                <c:pt idx="7">
                  <c:v>0.11</c:v>
                </c:pt>
                <c:pt idx="8">
                  <c:v>0.13</c:v>
                </c:pt>
                <c:pt idx="9">
                  <c:v>0.12</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F5FCF"/>
              </a:solidFill>
            </a:ln>
          </c:spPr>
          <c:marker>
            <c:symbol val="circle"/>
            <c:size val="7"/>
            <c:spPr>
              <a:solidFill>
                <a:srgbClr val="9F5FCF"/>
              </a:solidFill>
              <a:ln w="38100">
                <a:solidFill>
                  <a:srgbClr val="9F5FCF"/>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521-4017-B168-E46A9D86A448}"/>
                </c:ext>
              </c:extLst>
            </c:dLbl>
            <c:dLbl>
              <c:idx val="7"/>
              <c:layout>
                <c:manualLayout>
                  <c:x val="-2.7654761528771703E-2"/>
                  <c:y val="-2.9081543021448129E-2"/>
                </c:manualLayout>
              </c:layout>
              <c:tx>
                <c:rich>
                  <a:bodyPr/>
                  <a:lstStyle/>
                  <a:p>
                    <a:r>
                      <a:rPr lang="en-US"/>
                      <a:t>19%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334-4638-B923-FB6B3D8CBCE8}"/>
                </c:ext>
              </c:extLst>
            </c:dLbl>
            <c:dLbl>
              <c:idx val="8"/>
              <c:tx>
                <c:rich>
                  <a:bodyPr/>
                  <a:lstStyle/>
                  <a:p>
                    <a:fld id="{B1F391F6-F3F9-424A-BEBA-DE9FC9A36825}"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8F8-4C7C-8FDD-33A6A4355672}"/>
                </c:ext>
              </c:extLst>
            </c:dLbl>
            <c:dLbl>
              <c:idx val="9"/>
              <c:tx>
                <c:rich>
                  <a:bodyPr/>
                  <a:lstStyle/>
                  <a:p>
                    <a:fld id="{EF40022B-5A76-4972-8AD2-A54BC4C7DE84}" type="VALUE">
                      <a:rPr lang="en-US" smtClean="0"/>
                      <a:pPr/>
                      <a:t>[VALUE]</a:t>
                    </a:fld>
                    <a:r>
                      <a:rPr lang="en-US"/>
                      <a:t> (18%)</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D667-4EDE-837E-354DE01B5082}"/>
                </c:ext>
              </c:extLst>
            </c:dLbl>
            <c:spPr>
              <a:noFill/>
              <a:ln>
                <a:noFill/>
              </a:ln>
              <a:effectLst/>
            </c:spPr>
            <c:txPr>
              <a:bodyPr wrap="square" lIns="38100" tIns="19050" rIns="38100" bIns="19050" anchor="ctr">
                <a:spAutoFit/>
              </a:bodyPr>
              <a:lstStyle/>
              <a:p>
                <a:pPr>
                  <a:defRPr sz="1200" b="1">
                    <a:solidFill>
                      <a:srgbClr val="9F5FC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Sheet1!$G$2:$G$11</c:f>
              <c:numCache>
                <c:formatCode>0%</c:formatCode>
                <c:ptCount val="10"/>
                <c:pt idx="0">
                  <c:v>0.36</c:v>
                </c:pt>
                <c:pt idx="1">
                  <c:v>0.35</c:v>
                </c:pt>
                <c:pt idx="2">
                  <c:v>0.33</c:v>
                </c:pt>
                <c:pt idx="3">
                  <c:v>0.34</c:v>
                </c:pt>
                <c:pt idx="4">
                  <c:v>0.32</c:v>
                </c:pt>
                <c:pt idx="5">
                  <c:v>#N/A</c:v>
                </c:pt>
                <c:pt idx="6">
                  <c:v>0.27</c:v>
                </c:pt>
                <c:pt idx="7">
                  <c:v>0.19</c:v>
                </c:pt>
                <c:pt idx="8">
                  <c:v>0.2</c:v>
                </c:pt>
                <c:pt idx="9">
                  <c:v>0.23</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layout>
                <c:manualLayout>
                  <c:x val="-1.4065084624357882E-2"/>
                  <c:y val="-3.1288441337204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3D-49E1-8241-25B87E844779}"/>
                </c:ext>
              </c:extLst>
            </c:dLbl>
            <c:dLbl>
              <c:idx val="7"/>
              <c:layout>
                <c:manualLayout>
                  <c:x val="-1.8065583163880728E-2"/>
                  <c:y val="-3.2600054314156884E-2"/>
                </c:manualLayout>
              </c:layout>
              <c:tx>
                <c:rich>
                  <a:bodyPr/>
                  <a:lstStyle/>
                  <a:p>
                    <a:fld id="{1A13195E-B0D3-4226-8B5B-56000ADBD31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1B3-4CD6-A775-8D99918BD6D0}"/>
                </c:ext>
              </c:extLst>
            </c:dLbl>
            <c:dLbl>
              <c:idx val="8"/>
              <c:tx>
                <c:rich>
                  <a:bodyPr/>
                  <a:lstStyle/>
                  <a:p>
                    <a:fld id="{CB015D01-1A28-455B-9CDD-A1C09162861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D31-4AEA-A00A-013BED30D473}"/>
                </c:ext>
              </c:extLst>
            </c:dLbl>
            <c:dLbl>
              <c:idx val="9"/>
              <c:tx>
                <c:rich>
                  <a:bodyPr/>
                  <a:lstStyle/>
                  <a:p>
                    <a:fld id="{53E47596-8B9E-450C-982D-9CDA721E0D25}" type="VALUE">
                      <a:rPr lang="en-US" smtClean="0"/>
                      <a:pPr/>
                      <a:t>[VALUE]</a:t>
                    </a:fld>
                    <a:r>
                      <a:rPr lang="en-US"/>
                      <a:t> (29%)</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645-4A5F-9C66-369EFEB4211B}"/>
                </c:ext>
              </c:extLst>
            </c:dLbl>
            <c:spPr>
              <a:noFill/>
              <a:ln>
                <a:noFill/>
              </a:ln>
              <a:effectLst/>
            </c:spPr>
            <c:txPr>
              <a:bodyPr wrap="square" lIns="38100" tIns="19050" rIns="38100" bIns="19050" anchor="ctr">
                <a:spAutoFit/>
              </a:bodyPr>
              <a:lstStyle/>
              <a:p>
                <a:pPr>
                  <a:defRPr sz="12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Sheet1!$B$2:$B$11</c:f>
              <c:numCache>
                <c:formatCode>0%</c:formatCode>
                <c:ptCount val="10"/>
                <c:pt idx="0">
                  <c:v>0.36</c:v>
                </c:pt>
                <c:pt idx="1">
                  <c:v>0.35</c:v>
                </c:pt>
                <c:pt idx="2">
                  <c:v>0.33</c:v>
                </c:pt>
                <c:pt idx="3">
                  <c:v>0.33</c:v>
                </c:pt>
                <c:pt idx="4">
                  <c:v>0.32</c:v>
                </c:pt>
                <c:pt idx="5">
                  <c:v>0.33</c:v>
                </c:pt>
                <c:pt idx="6">
                  <c:v>0.3</c:v>
                </c:pt>
                <c:pt idx="7">
                  <c:v>0.24</c:v>
                </c:pt>
                <c:pt idx="8">
                  <c:v>0.27</c:v>
                </c:pt>
                <c:pt idx="9">
                  <c:v>0.27</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layout>
                <c:manualLayout>
                  <c:x val="-1.8392802970314152E-2"/>
                  <c:y val="4.572926041591454E-2"/>
                </c:manualLayout>
              </c:layout>
              <c:tx>
                <c:rich>
                  <a:bodyPr/>
                  <a:lstStyle/>
                  <a:p>
                    <a:fld id="{60C7223A-D006-4956-B44C-6B368E0967B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dLbl>
              <c:idx val="7"/>
              <c:layout>
                <c:manualLayout>
                  <c:x val="-1.7586808024032809E-2"/>
                  <c:y val="-3.982046385351181E-2"/>
                </c:manualLayout>
              </c:layout>
              <c:tx>
                <c:rich>
                  <a:bodyPr/>
                  <a:lstStyle/>
                  <a:p>
                    <a:fld id="{6A228B92-5029-4EE6-9D7D-E41958D379F5}"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1B3-4CD6-A775-8D99918BD6D0}"/>
                </c:ext>
              </c:extLst>
            </c:dLbl>
            <c:dLbl>
              <c:idx val="8"/>
              <c:tx>
                <c:rich>
                  <a:bodyPr/>
                  <a:lstStyle/>
                  <a:p>
                    <a:fld id="{44D17825-2273-439C-9399-3CB2985283F8}"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D31-4AEA-A00A-013BED30D473}"/>
                </c:ext>
              </c:extLst>
            </c:dLbl>
            <c:dLbl>
              <c:idx val="9"/>
              <c:tx>
                <c:rich>
                  <a:bodyPr/>
                  <a:lstStyle/>
                  <a:p>
                    <a:fld id="{03423AA5-1DDE-45BD-BCA4-9A1063CBB00C}" type="VALUE">
                      <a:rPr lang="en-US" smtClean="0"/>
                      <a:pPr/>
                      <a:t>[VALUE]</a:t>
                    </a:fld>
                    <a:r>
                      <a:rPr lang="en-US"/>
                      <a:t> (19%)</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645-4A5F-9C66-369EFEB4211B}"/>
                </c:ext>
              </c:extLst>
            </c:dLbl>
            <c:spPr>
              <a:noFill/>
              <a:ln>
                <a:noFill/>
              </a:ln>
              <a:effectLst/>
            </c:spPr>
            <c:txPr>
              <a:bodyPr wrap="square" lIns="38100" tIns="19050" rIns="38100" bIns="19050" anchor="ctr">
                <a:spAutoFit/>
              </a:bodyPr>
              <a:lstStyle/>
              <a:p>
                <a:pPr>
                  <a:defRPr sz="12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Sheet1!$C$2:$C$11</c:f>
              <c:numCache>
                <c:formatCode>0%</c:formatCode>
                <c:ptCount val="10"/>
                <c:pt idx="0">
                  <c:v>0.2</c:v>
                </c:pt>
                <c:pt idx="1">
                  <c:v>0.2</c:v>
                </c:pt>
                <c:pt idx="2">
                  <c:v>0.18</c:v>
                </c:pt>
                <c:pt idx="3">
                  <c:v>0.2</c:v>
                </c:pt>
                <c:pt idx="4">
                  <c:v>0.19</c:v>
                </c:pt>
                <c:pt idx="5">
                  <c:v>0.2</c:v>
                </c:pt>
                <c:pt idx="6">
                  <c:v>0.18</c:v>
                </c:pt>
                <c:pt idx="7">
                  <c:v>0.15</c:v>
                </c:pt>
                <c:pt idx="8">
                  <c:v>0.17</c:v>
                </c:pt>
                <c:pt idx="9">
                  <c:v>0.16</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D-49E1-8241-25B87E844779}"/>
                </c:ext>
              </c:extLst>
            </c:dLbl>
            <c:dLbl>
              <c:idx val="1"/>
              <c:layout>
                <c:manualLayout>
                  <c:x val="-3.9111754551579801E-2"/>
                  <c:y val="8.532212028368438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373D-49E1-8241-25B87E844779}"/>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9CD-4964-A345-504AF29AB6AA}"/>
                </c:ext>
              </c:extLst>
            </c:dLbl>
            <c:dLbl>
              <c:idx val="6"/>
              <c:tx>
                <c:rich>
                  <a:bodyPr/>
                  <a:lstStyle/>
                  <a:p>
                    <a:fld id="{A7D8445A-955E-48F2-B273-3F4727D4CD7A}" type="VALUE">
                      <a:rPr lang="en-US" smtClean="0"/>
                      <a:pPr/>
                      <a:t>[VALUE]</a:t>
                    </a:fld>
                    <a:r>
                      <a:rPr lang="en-US"/>
                      <a:t> </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73D-49E1-8241-25B87E844779}"/>
                </c:ext>
              </c:extLst>
            </c:dLbl>
            <c:dLbl>
              <c:idx val="7"/>
              <c:layout>
                <c:manualLayout>
                  <c:x val="-1.2550383203273187E-3"/>
                  <c:y val="3.5007047006003177E-2"/>
                </c:manualLayout>
              </c:layout>
              <c:tx>
                <c:rich>
                  <a:bodyPr/>
                  <a:lstStyle/>
                  <a:p>
                    <a:fld id="{4D5099B7-D0C0-45AF-84C8-54F5E9102A23}" type="VALUE">
                      <a:rPr lang="en-US" smtClean="0"/>
                      <a:pPr/>
                      <a:t>[VALUE]</a:t>
                    </a:fld>
                    <a:endParaRPr lang="en-GB"/>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1B3-4CD6-A775-8D99918BD6D0}"/>
                </c:ext>
              </c:extLst>
            </c:dLbl>
            <c:dLbl>
              <c:idx val="8"/>
              <c:layout>
                <c:manualLayout>
                  <c:x val="-1.7473162821798446E-2"/>
                  <c:y val="-2.034942612905136E-2"/>
                </c:manualLayout>
              </c:layout>
              <c:tx>
                <c:rich>
                  <a:bodyPr/>
                  <a:lstStyle/>
                  <a:p>
                    <a:fld id="{0C7F057B-EE70-4458-8A94-2E903E83A280}"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DD31-4AEA-A00A-013BED30D473}"/>
                </c:ext>
              </c:extLst>
            </c:dLbl>
            <c:dLbl>
              <c:idx val="9"/>
              <c:tx>
                <c:rich>
                  <a:bodyPr wrap="square" lIns="38100" tIns="19050" rIns="38100" bIns="19050" anchor="ctr">
                    <a:spAutoFit/>
                  </a:bodyPr>
                  <a:lstStyle/>
                  <a:p>
                    <a:pPr>
                      <a:defRPr sz="1200" b="1">
                        <a:solidFill>
                          <a:schemeClr val="accent2">
                            <a:lumMod val="60000"/>
                            <a:lumOff val="40000"/>
                          </a:schemeClr>
                        </a:solidFill>
                      </a:defRPr>
                    </a:pPr>
                    <a:fld id="{6B282569-6929-47F6-9CC8-251837E92F5B}" type="VALUE">
                      <a:rPr lang="en-US" smtClean="0"/>
                      <a:pPr>
                        <a:defRPr sz="1200" b="1">
                          <a:solidFill>
                            <a:schemeClr val="accent2">
                              <a:lumMod val="60000"/>
                              <a:lumOff val="40000"/>
                            </a:schemeClr>
                          </a:solidFill>
                        </a:defRPr>
                      </a:pPr>
                      <a:t>[VALUE]</a:t>
                    </a:fld>
                    <a:r>
                      <a:rPr lang="en-US"/>
                      <a:t> (2%)</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0645-4A5F-9C66-369EFEB4211B}"/>
                </c:ext>
              </c:extLst>
            </c:dLbl>
            <c:spPr>
              <a:noFill/>
              <a:ln>
                <a:noFill/>
              </a:ln>
              <a:effectLst/>
            </c:spPr>
            <c:txPr>
              <a:bodyPr wrap="square" lIns="38100" tIns="19050" rIns="38100" bIns="19050" anchor="ctr">
                <a:spAutoFit/>
              </a:bodyPr>
              <a:lstStyle/>
              <a:p>
                <a:pPr>
                  <a:defRPr sz="1400" b="1">
                    <a:solidFill>
                      <a:schemeClr val="accent2">
                        <a:lumMod val="60000"/>
                        <a:lumOff val="40000"/>
                      </a:schemeClr>
                    </a:solidFill>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Sheet1!$D$2:$D$11</c:f>
              <c:numCache>
                <c:formatCode>0%</c:formatCode>
                <c:ptCount val="10"/>
                <c:pt idx="1">
                  <c:v>0.08</c:v>
                </c:pt>
                <c:pt idx="2">
                  <c:v>7.0000000000000007E-2</c:v>
                </c:pt>
                <c:pt idx="3">
                  <c:v>0.06</c:v>
                </c:pt>
                <c:pt idx="4">
                  <c:v>0.06</c:v>
                </c:pt>
                <c:pt idx="5">
                  <c:v>0.06</c:v>
                </c:pt>
                <c:pt idx="6">
                  <c:v>0.05</c:v>
                </c:pt>
                <c:pt idx="7">
                  <c:v>0.04</c:v>
                </c:pt>
                <c:pt idx="8">
                  <c:v>0.05</c:v>
                </c:pt>
                <c:pt idx="9">
                  <c:v>0.06</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6215653953596466E-2"/>
                  <c:y val="-4.3322457236129562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dLbl>
              <c:idx val="7"/>
              <c:layout>
                <c:manualLayout>
                  <c:x val="-1.5363400128144763E-2"/>
                  <c:y val="-3.1288441337204688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B3-4CD6-A775-8D99918BD6D0}"/>
                </c:ext>
              </c:extLst>
            </c:dLbl>
            <c:dLbl>
              <c:idx val="8"/>
              <c:layout>
                <c:manualLayout>
                  <c:x val="-1.9193430864316064E-2"/>
                  <c:y val="-2.647483497763482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31-4AEA-A00A-013BED30D473}"/>
                </c:ext>
              </c:extLst>
            </c:dLbl>
            <c:dLbl>
              <c:idx val="9"/>
              <c:layout>
                <c:manualLayout>
                  <c:x val="-2.1589947494042357E-2"/>
                  <c:y val="-2.1239848549541099E-2"/>
                </c:manualLayout>
              </c:layout>
              <c:spPr>
                <a:noFill/>
                <a:ln>
                  <a:noFill/>
                </a:ln>
                <a:effectLst/>
              </c:spPr>
              <c:txPr>
                <a:bodyPr wrap="square" lIns="38100" tIns="19050" rIns="38100" bIns="19050" anchor="ctr">
                  <a:no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9114725172420815E-2"/>
                      <c:h val="3.5259666583849887E-2"/>
                    </c:manualLayout>
                  </c15:layout>
                </c:ext>
                <c:ext xmlns:c16="http://schemas.microsoft.com/office/drawing/2014/chart" uri="{C3380CC4-5D6E-409C-BE32-E72D297353CC}">
                  <c16:uniqueId val="{00000013-0645-4A5F-9C66-369EFEB4211B}"/>
                </c:ext>
              </c:extLst>
            </c:dLbl>
            <c:spPr>
              <a:noFill/>
              <a:ln>
                <a:noFill/>
              </a:ln>
              <a:effectLst/>
            </c:spPr>
            <c:txPr>
              <a:bodyPr wrap="square" lIns="38100" tIns="19050" rIns="38100" bIns="19050" anchor="ctr">
                <a:spAutoFit/>
              </a:bodyPr>
              <a:lstStyle/>
              <a:p>
                <a:pPr>
                  <a:defRPr sz="12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Sheet1!$E$2:$E$11</c:f>
              <c:numCache>
                <c:formatCode>0%</c:formatCode>
                <c:ptCount val="10"/>
                <c:pt idx="0">
                  <c:v>0.22</c:v>
                </c:pt>
                <c:pt idx="1">
                  <c:v>0.22</c:v>
                </c:pt>
                <c:pt idx="2">
                  <c:v>0.2</c:v>
                </c:pt>
                <c:pt idx="3">
                  <c:v>0.18</c:v>
                </c:pt>
                <c:pt idx="4">
                  <c:v>0.2</c:v>
                </c:pt>
                <c:pt idx="5">
                  <c:v>#N/A</c:v>
                </c:pt>
                <c:pt idx="6">
                  <c:v>0.18</c:v>
                </c:pt>
                <c:pt idx="7">
                  <c:v>0.1</c:v>
                </c:pt>
                <c:pt idx="8">
                  <c:v>0.11</c:v>
                </c:pt>
                <c:pt idx="9">
                  <c:v>0.13</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1"/>
              <c:layout>
                <c:manualLayout>
                  <c:x val="-3.6693684521429785E-2"/>
                  <c:y val="-1.7629738535894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DE-45FD-B5EB-1C099286E90A}"/>
                </c:ext>
              </c:extLst>
            </c:dLbl>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dLbl>
              <c:idx val="7"/>
              <c:layout>
                <c:manualLayout>
                  <c:x val="-1.1809304032181346E-2"/>
                  <c:y val="-3.447736079438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DE-45FD-B5EB-1C099286E90A}"/>
                </c:ext>
              </c:extLst>
            </c:dLbl>
            <c:dLbl>
              <c:idx val="8"/>
              <c:layout>
                <c:manualLayout>
                  <c:x val="-1.6137022378137616E-2"/>
                  <c:y val="3.29131282395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31-4AEA-A00A-013BED30D473}"/>
                </c:ext>
              </c:extLst>
            </c:dLbl>
            <c:dLbl>
              <c:idx val="9"/>
              <c:layout>
                <c:manualLayout>
                  <c:x val="-1.8300881551115592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45-4A5F-9C66-369EFEB4211B}"/>
                </c:ext>
              </c:extLst>
            </c:dLbl>
            <c:spPr>
              <a:noFill/>
              <a:ln>
                <a:noFill/>
              </a:ln>
              <a:effectLst/>
            </c:spPr>
            <c:txPr>
              <a:bodyPr wrap="square" lIns="38100" tIns="19050" rIns="38100" bIns="19050" anchor="ctr">
                <a:spAutoFit/>
              </a:bodyPr>
              <a:lstStyle/>
              <a:p>
                <a:pPr>
                  <a:defRPr sz="12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Sep '22
(S3)</c:v>
                </c:pt>
                <c:pt idx="1">
                  <c:v>Nov '22
(S4)</c:v>
                </c:pt>
                <c:pt idx="2">
                  <c:v>Dec '22
(S5)</c:v>
                </c:pt>
                <c:pt idx="3">
                  <c:v>March '23
(S6)</c:v>
                </c:pt>
                <c:pt idx="4">
                  <c:v>May '23
(S7)</c:v>
                </c:pt>
                <c:pt idx="5">
                  <c:v>Sep '23
(S9)</c:v>
                </c:pt>
                <c:pt idx="6">
                  <c:v>Feb '24
(S11)</c:v>
                </c:pt>
                <c:pt idx="7">
                  <c:v>May '24
(S12)</c:v>
                </c:pt>
                <c:pt idx="8">
                  <c:v>July '24
(S13)</c:v>
                </c:pt>
                <c:pt idx="9">
                  <c:v>Aug '24 
(S14)</c:v>
                </c:pt>
              </c:strCache>
            </c:strRef>
          </c:cat>
          <c:val>
            <c:numRef>
              <c:f>Sheet1!$F$2:$F$11</c:f>
              <c:numCache>
                <c:formatCode>0%</c:formatCode>
                <c:ptCount val="10"/>
                <c:pt idx="1">
                  <c:v>0.09</c:v>
                </c:pt>
                <c:pt idx="2">
                  <c:v>0.1</c:v>
                </c:pt>
                <c:pt idx="3">
                  <c:v>0.06</c:v>
                </c:pt>
                <c:pt idx="4">
                  <c:v>7.0000000000000007E-2</c:v>
                </c:pt>
                <c:pt idx="5">
                  <c:v>7.0000000000000007E-2</c:v>
                </c:pt>
                <c:pt idx="6">
                  <c:v>7.0000000000000007E-2</c:v>
                </c:pt>
                <c:pt idx="7">
                  <c:v>0.04</c:v>
                </c:pt>
                <c:pt idx="8">
                  <c:v>0.03</c:v>
                </c:pt>
                <c:pt idx="9">
                  <c:v>0.05</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4.7890790272467716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GM Feb 
(S11)</c:v>
                </c:pt>
                <c:pt idx="1">
                  <c:v>GM May
(S12)</c:v>
                </c:pt>
                <c:pt idx="2">
                  <c:v>GM July
(S13)</c:v>
                </c:pt>
                <c:pt idx="3">
                  <c:v>GM August 
(S14)</c:v>
                </c:pt>
                <c:pt idx="4">
                  <c:v>GB Benchmarking</c:v>
                </c:pt>
              </c:strCache>
            </c:strRef>
          </c:cat>
          <c:val>
            <c:numRef>
              <c:f>Sheet1!$B$10:$B$14</c:f>
              <c:numCache>
                <c:formatCode>0%</c:formatCode>
                <c:ptCount val="5"/>
                <c:pt idx="0">
                  <c:v>0.14000000000000001</c:v>
                </c:pt>
                <c:pt idx="1">
                  <c:v>0.14000000000000001</c:v>
                </c:pt>
                <c:pt idx="2">
                  <c:v>0.11</c:v>
                </c:pt>
                <c:pt idx="3">
                  <c:v>0.15</c:v>
                </c:pt>
                <c:pt idx="4">
                  <c:v>0.16</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GM Feb 
(S11)</c:v>
                </c:pt>
                <c:pt idx="1">
                  <c:v>GM May
(S12)</c:v>
                </c:pt>
                <c:pt idx="2">
                  <c:v>GM July
(S13)</c:v>
                </c:pt>
                <c:pt idx="3">
                  <c:v>GM August 
(S14)</c:v>
                </c:pt>
                <c:pt idx="4">
                  <c:v>GB Benchmarking</c:v>
                </c:pt>
              </c:strCache>
            </c:strRef>
          </c:cat>
          <c:val>
            <c:numRef>
              <c:f>Sheet1!$C$10:$C$14</c:f>
              <c:numCache>
                <c:formatCode>0%</c:formatCode>
                <c:ptCount val="5"/>
                <c:pt idx="0">
                  <c:v>0.36</c:v>
                </c:pt>
                <c:pt idx="1">
                  <c:v>0.39</c:v>
                </c:pt>
                <c:pt idx="2">
                  <c:v>0.37</c:v>
                </c:pt>
                <c:pt idx="3">
                  <c:v>0.37</c:v>
                </c:pt>
                <c:pt idx="4">
                  <c:v>0.43</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GM Feb 
(S11)</c:v>
                </c:pt>
                <c:pt idx="1">
                  <c:v>GM May
(S12)</c:v>
                </c:pt>
                <c:pt idx="2">
                  <c:v>GM July
(S13)</c:v>
                </c:pt>
                <c:pt idx="3">
                  <c:v>GM August 
(S14)</c:v>
                </c:pt>
                <c:pt idx="4">
                  <c:v>GB Benchmarking</c:v>
                </c:pt>
              </c:strCache>
            </c:strRef>
          </c:cat>
          <c:val>
            <c:numRef>
              <c:f>Sheet1!$D$10:$D$14</c:f>
              <c:numCache>
                <c:formatCode>0%</c:formatCode>
                <c:ptCount val="5"/>
                <c:pt idx="0">
                  <c:v>0.35</c:v>
                </c:pt>
                <c:pt idx="1">
                  <c:v>0.33</c:v>
                </c:pt>
                <c:pt idx="2">
                  <c:v>0.36</c:v>
                </c:pt>
                <c:pt idx="3">
                  <c:v>0.34</c:v>
                </c:pt>
                <c:pt idx="4">
                  <c:v>0.3</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GM Feb 
(S11)</c:v>
                </c:pt>
                <c:pt idx="1">
                  <c:v>GM May
(S12)</c:v>
                </c:pt>
                <c:pt idx="2">
                  <c:v>GM July
(S13)</c:v>
                </c:pt>
                <c:pt idx="3">
                  <c:v>GM August 
(S14)</c:v>
                </c:pt>
                <c:pt idx="4">
                  <c:v>GB Benchmarking</c:v>
                </c:pt>
              </c:strCache>
            </c:strRef>
          </c:cat>
          <c:val>
            <c:numRef>
              <c:f>Sheet1!$E$10:$E$14</c:f>
              <c:numCache>
                <c:formatCode>0%</c:formatCode>
                <c:ptCount val="5"/>
                <c:pt idx="0">
                  <c:v>0.12</c:v>
                </c:pt>
                <c:pt idx="1">
                  <c:v>0.1</c:v>
                </c:pt>
                <c:pt idx="2">
                  <c:v>0.11</c:v>
                </c:pt>
                <c:pt idx="3">
                  <c:v>0.11</c:v>
                </c:pt>
                <c:pt idx="4">
                  <c:v>0.05</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Sheet1!$A$10:$A$14</c:f>
              <c:strCache>
                <c:ptCount val="5"/>
                <c:pt idx="0">
                  <c:v>GM Feb 
(S11)</c:v>
                </c:pt>
                <c:pt idx="1">
                  <c:v>GM May
(S12)</c:v>
                </c:pt>
                <c:pt idx="2">
                  <c:v>GM July
(S13)</c:v>
                </c:pt>
                <c:pt idx="3">
                  <c:v>GM August 
(S14)</c:v>
                </c:pt>
                <c:pt idx="4">
                  <c:v>GB Benchmarking</c:v>
                </c:pt>
              </c:strCache>
            </c:strRef>
          </c:cat>
          <c:val>
            <c:numRef>
              <c:f>Sheet1!$F$10:$F$14</c:f>
              <c:numCache>
                <c:formatCode>0%</c:formatCode>
                <c:ptCount val="5"/>
                <c:pt idx="0">
                  <c:v>0.03</c:v>
                </c:pt>
                <c:pt idx="1">
                  <c:v>0.04</c:v>
                </c:pt>
                <c:pt idx="2">
                  <c:v>0.04</c:v>
                </c:pt>
                <c:pt idx="3">
                  <c:v>0.03</c:v>
                </c:pt>
                <c:pt idx="4">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Sheet1!$D$1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c:v>
                </c:pt>
              </c:strCache>
            </c:strRef>
          </c:cat>
          <c:val>
            <c:numRef>
              <c:f>Sheet1!$D$5:$D$15</c:f>
              <c:numCache>
                <c:formatCode>0%</c:formatCode>
                <c:ptCount val="11"/>
                <c:pt idx="0">
                  <c:v>0.19</c:v>
                </c:pt>
                <c:pt idx="1">
                  <c:v>0.18</c:v>
                </c:pt>
                <c:pt idx="2">
                  <c:v>0.17</c:v>
                </c:pt>
                <c:pt idx="3">
                  <c:v>0.18</c:v>
                </c:pt>
                <c:pt idx="4">
                  <c:v>0.17</c:v>
                </c:pt>
                <c:pt idx="5">
                  <c:v>0.18</c:v>
                </c:pt>
                <c:pt idx="6">
                  <c:v>0.18</c:v>
                </c:pt>
                <c:pt idx="7">
                  <c:v>0.18</c:v>
                </c:pt>
                <c:pt idx="8">
                  <c:v>0.18</c:v>
                </c:pt>
                <c:pt idx="9">
                  <c:v>0.18</c:v>
                </c:pt>
                <c:pt idx="10">
                  <c:v>0.17</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1"/>
              <c:layout>
                <c:manualLayout>
                  <c:x val="-2.268794657940653E-2"/>
                  <c:y val="2.4825077760742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5-46B7-989C-0434D4353B65}"/>
                </c:ext>
              </c:extLst>
            </c:dLbl>
            <c:dLbl>
              <c:idx val="2"/>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9-4CF5-8C67-6059ECB2140E}"/>
                </c:ext>
              </c:extLst>
            </c:dLbl>
            <c:dLbl>
              <c:idx val="10"/>
              <c:layout>
                <c:manualLayout>
                  <c:x val="-1.4695212505131443E-2"/>
                  <c:y val="4.4856749884857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Sheet1!$D$2:$D$13</c:f>
              <c:numCache>
                <c:formatCode>0%</c:formatCode>
                <c:ptCount val="11"/>
                <c:pt idx="0">
                  <c:v>0.43</c:v>
                </c:pt>
                <c:pt idx="1">
                  <c:v>0.47</c:v>
                </c:pt>
                <c:pt idx="2">
                  <c:v>0.42</c:v>
                </c:pt>
                <c:pt idx="3">
                  <c:v>0.39</c:v>
                </c:pt>
                <c:pt idx="4">
                  <c:v>0.44</c:v>
                </c:pt>
                <c:pt idx="5">
                  <c:v>0.5</c:v>
                </c:pt>
                <c:pt idx="6">
                  <c:v>0.49</c:v>
                </c:pt>
                <c:pt idx="7">
                  <c:v>0.49</c:v>
                </c:pt>
                <c:pt idx="8">
                  <c:v>0.49</c:v>
                </c:pt>
                <c:pt idx="9">
                  <c:v>0.42</c:v>
                </c:pt>
                <c:pt idx="10">
                  <c:v>0.48</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5-46B7-989C-0434D4353B65}"/>
                </c:ext>
              </c:extLst>
            </c:dLbl>
            <c:dLbl>
              <c:idx val="2"/>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9-4CF5-8C67-6059ECB2140E}"/>
                </c:ext>
              </c:extLst>
            </c:dLbl>
            <c:dLbl>
              <c:idx val="9"/>
              <c:layout>
                <c:manualLayout>
                  <c:x val="-2.1546127425938644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5-46B7-989C-0434D4353B65}"/>
                </c:ext>
              </c:extLst>
            </c:dLbl>
            <c:dLbl>
              <c:idx val="10"/>
              <c:layout>
                <c:manualLayout>
                  <c:x val="-2.154612742593881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Sheet1!$C$2:$C$13</c:f>
              <c:numCache>
                <c:formatCode>0%</c:formatCode>
                <c:ptCount val="11"/>
                <c:pt idx="0">
                  <c:v>0.53</c:v>
                </c:pt>
                <c:pt idx="1">
                  <c:v>0.49</c:v>
                </c:pt>
                <c:pt idx="2">
                  <c:v>0.53</c:v>
                </c:pt>
                <c:pt idx="3">
                  <c:v>0.55000000000000004</c:v>
                </c:pt>
                <c:pt idx="4">
                  <c:v>0.52</c:v>
                </c:pt>
                <c:pt idx="5">
                  <c:v>0.44</c:v>
                </c:pt>
                <c:pt idx="6">
                  <c:v>0.46</c:v>
                </c:pt>
                <c:pt idx="7">
                  <c:v>0.47</c:v>
                </c:pt>
                <c:pt idx="8">
                  <c:v>0.46</c:v>
                </c:pt>
                <c:pt idx="9">
                  <c:v>0.53</c:v>
                </c:pt>
                <c:pt idx="10">
                  <c:v>0.49</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Sheet1!$B$2:$B$13</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Sheet1!$D$2:$D$13</c:f>
              <c:numCache>
                <c:formatCode>0%</c:formatCode>
                <c:ptCount val="11"/>
                <c:pt idx="0">
                  <c:v>0.6</c:v>
                </c:pt>
                <c:pt idx="1">
                  <c:v>0.64</c:v>
                </c:pt>
                <c:pt idx="2">
                  <c:v>0.63</c:v>
                </c:pt>
                <c:pt idx="3">
                  <c:v>0.59</c:v>
                </c:pt>
                <c:pt idx="4">
                  <c:v>0.56999999999999995</c:v>
                </c:pt>
                <c:pt idx="5">
                  <c:v>0.59</c:v>
                </c:pt>
                <c:pt idx="6">
                  <c:v>0.63</c:v>
                </c:pt>
                <c:pt idx="7">
                  <c:v>0.62</c:v>
                </c:pt>
                <c:pt idx="8">
                  <c:v>0.62</c:v>
                </c:pt>
                <c:pt idx="9">
                  <c:v>0.56000000000000005</c:v>
                </c:pt>
                <c:pt idx="10">
                  <c:v>0.59</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Sheet1!$C$2:$C$13</c:f>
              <c:numCache>
                <c:formatCode>0%</c:formatCode>
                <c:ptCount val="11"/>
                <c:pt idx="0">
                  <c:v>0.36</c:v>
                </c:pt>
                <c:pt idx="1">
                  <c:v>0.33</c:v>
                </c:pt>
                <c:pt idx="2">
                  <c:v>0.35</c:v>
                </c:pt>
                <c:pt idx="3">
                  <c:v>0.38</c:v>
                </c:pt>
                <c:pt idx="4">
                  <c:v>0.41</c:v>
                </c:pt>
                <c:pt idx="5">
                  <c:v>0.37</c:v>
                </c:pt>
                <c:pt idx="6">
                  <c:v>0.34</c:v>
                </c:pt>
                <c:pt idx="7">
                  <c:v>0.35</c:v>
                </c:pt>
                <c:pt idx="8">
                  <c:v>0.33</c:v>
                </c:pt>
                <c:pt idx="9">
                  <c:v>0.39</c:v>
                </c:pt>
                <c:pt idx="10">
                  <c:v>0.38</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Sheet1!$B$2:$B$13</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r>
              <a:rPr lang="en-GB" sz="1400" b="1" baseline="0">
                <a:solidFill>
                  <a:srgbClr val="5C5B5A"/>
                </a:solidFill>
              </a:rPr>
              <a:t> (May - August</a:t>
            </a:r>
            <a:r>
              <a:rPr lang="en-GB" sz="1400" b="1">
                <a:solidFill>
                  <a:srgbClr val="5C5B5A"/>
                </a:solidFill>
              </a:rPr>
              <a:t>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S12+S13+S14:Total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0.63</c:v>
                </c:pt>
                <c:pt idx="1">
                  <c:v>0.12</c:v>
                </c:pt>
                <c:pt idx="2">
                  <c:v>0.11</c:v>
                </c:pt>
                <c:pt idx="3">
                  <c:v>0.05</c:v>
                </c:pt>
                <c:pt idx="4">
                  <c:v>0.02</c:v>
                </c:pt>
                <c:pt idx="5">
                  <c:v>0.08</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(n=113)</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0.67</c:v>
                </c:pt>
                <c:pt idx="1">
                  <c:v>0.1</c:v>
                </c:pt>
                <c:pt idx="2">
                  <c:v>0.11</c:v>
                </c:pt>
                <c:pt idx="3">
                  <c:v>0.04</c:v>
                </c:pt>
                <c:pt idx="4">
                  <c:v>0.02</c:v>
                </c:pt>
                <c:pt idx="5">
                  <c:v>0.06</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(n=65)</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0.23</c:v>
                </c:pt>
                <c:pt idx="1">
                  <c:v>0.1</c:v>
                </c:pt>
                <c:pt idx="2">
                  <c:v>0.23</c:v>
                </c:pt>
                <c:pt idx="3">
                  <c:v>0.05</c:v>
                </c:pt>
                <c:pt idx="4">
                  <c:v>0.09</c:v>
                </c:pt>
                <c:pt idx="5">
                  <c:v>0.3</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(n=151)</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0.38</c:v>
                </c:pt>
                <c:pt idx="1">
                  <c:v>0.18</c:v>
                </c:pt>
                <c:pt idx="2">
                  <c:v>0.14000000000000001</c:v>
                </c:pt>
                <c:pt idx="3">
                  <c:v>0.1</c:v>
                </c:pt>
                <c:pt idx="4">
                  <c:v>0.01</c:v>
                </c:pt>
                <c:pt idx="5">
                  <c:v>0.19</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Cache>
                <c:formatCode>0%</c:formatCode>
                <c:ptCount val="6"/>
                <c:pt idx="0">
                  <c:v>0.6</c:v>
                </c:pt>
                <c:pt idx="1">
                  <c:v>0.13</c:v>
                </c:pt>
                <c:pt idx="2">
                  <c:v>0.13</c:v>
                </c:pt>
                <c:pt idx="3">
                  <c:v>0.04</c:v>
                </c:pt>
                <c:pt idx="4">
                  <c:v>0.03</c:v>
                </c:pt>
                <c:pt idx="5">
                  <c:v>7.0000000000000007E-2</c:v>
                </c:pt>
              </c:numCache>
            </c:numRef>
          </c:val>
          <c:extLst>
            <c:ext xmlns:c16="http://schemas.microsoft.com/office/drawing/2014/chart" uri="{C3380CC4-5D6E-409C-BE32-E72D297353CC}">
              <c16:uniqueId val="{00000000-3F28-4E85-B179-2D6B993DD4EF}"/>
            </c:ext>
          </c:extLst>
        </c:ser>
        <c:ser>
          <c:idx val="9"/>
          <c:order val="9"/>
          <c:tx>
            <c:strRef>
              <c:f>Sheet1!$K$1</c:f>
              <c:strCache>
                <c:ptCount val="1"/>
                <c:pt idx="0">
                  <c:v>July (S13)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Sheet1!$K$2:$K$7</c:f>
              <c:numCache>
                <c:formatCode>0%</c:formatCode>
                <c:ptCount val="6"/>
                <c:pt idx="0">
                  <c:v>0.66</c:v>
                </c:pt>
                <c:pt idx="1">
                  <c:v>0.1</c:v>
                </c:pt>
                <c:pt idx="2">
                  <c:v>0.1</c:v>
                </c:pt>
                <c:pt idx="3">
                  <c:v>0.04</c:v>
                </c:pt>
                <c:pt idx="4">
                  <c:v>0.02</c:v>
                </c:pt>
                <c:pt idx="5">
                  <c:v>0.08</c:v>
                </c:pt>
              </c:numCache>
            </c:numRef>
          </c:val>
          <c:extLst>
            <c:ext xmlns:c16="http://schemas.microsoft.com/office/drawing/2014/chart" uri="{C3380CC4-5D6E-409C-BE32-E72D297353CC}">
              <c16:uniqueId val="{00000000-71D4-41BB-BE23-A5A2DBFDC79C}"/>
            </c:ext>
          </c:extLst>
        </c:ser>
        <c:ser>
          <c:idx val="10"/>
          <c:order val="10"/>
          <c:tx>
            <c:strRef>
              <c:f>Sheet1!$L$1</c:f>
              <c:strCache>
                <c:ptCount val="1"/>
                <c:pt idx="0">
                  <c:v>August (S14)</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Sheet1!$L$2:$L$7</c:f>
              <c:numCache>
                <c:formatCode>0%</c:formatCode>
                <c:ptCount val="6"/>
                <c:pt idx="0">
                  <c:v>0.61</c:v>
                </c:pt>
                <c:pt idx="1">
                  <c:v>0.12</c:v>
                </c:pt>
                <c:pt idx="2">
                  <c:v>0.11</c:v>
                </c:pt>
                <c:pt idx="3">
                  <c:v>7.0000000000000007E-2</c:v>
                </c:pt>
                <c:pt idx="4">
                  <c:v>0.01</c:v>
                </c:pt>
                <c:pt idx="5">
                  <c:v>0.08</c:v>
                </c:pt>
              </c:numCache>
            </c:numRef>
          </c:val>
          <c:extLst>
            <c:ext xmlns:c16="http://schemas.microsoft.com/office/drawing/2014/chart" uri="{C3380CC4-5D6E-409C-BE32-E72D297353CC}">
              <c16:uniqueId val="{00000000-E4CA-4ED8-AA4C-C35E3434EFB2}"/>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267758903218759"/>
          <c:y val="0.24383870788706588"/>
          <c:w val="0.28660987436639823"/>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baseline="0">
                <a:solidFill>
                  <a:srgbClr val="5C5B5A"/>
                </a:solidFill>
              </a:rPr>
              <a:t>Second half of 2023 vs. First half of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S12+S13+S14:Total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0.63</c:v>
                </c:pt>
                <c:pt idx="1">
                  <c:v>0.12</c:v>
                </c:pt>
                <c:pt idx="2">
                  <c:v>0.11</c:v>
                </c:pt>
                <c:pt idx="3">
                  <c:v>0.05</c:v>
                </c:pt>
                <c:pt idx="4">
                  <c:v>0.02</c:v>
                </c:pt>
                <c:pt idx="5">
                  <c:v>0.08</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41936905377989503"/>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(May – August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3653513396054818"/>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7.0000000000000007E-2</c:v>
                </c:pt>
                <c:pt idx="1">
                  <c:v>7.0000000000000007E-2</c:v>
                </c:pt>
                <c:pt idx="2">
                  <c:v>0.06</c:v>
                </c:pt>
                <c:pt idx="3">
                  <c:v>0.08</c:v>
                </c:pt>
                <c:pt idx="4">
                  <c:v>0.08</c:v>
                </c:pt>
              </c:numCache>
            </c:numRef>
          </c:val>
          <c:extLst>
            <c:ext xmlns:c16="http://schemas.microsoft.com/office/drawing/2014/chart" uri="{C3380CC4-5D6E-409C-BE32-E72D297353CC}">
              <c16:uniqueId val="{00000000-001D-4847-9005-795B68A78725}"/>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0.02</c:v>
                </c:pt>
                <c:pt idx="3">
                  <c:v>0.04</c:v>
                </c:pt>
                <c:pt idx="4">
                  <c:v>0.01</c:v>
                </c:pt>
              </c:numCache>
            </c:numRef>
          </c:val>
          <c:extLst>
            <c:ext xmlns:c16="http://schemas.microsoft.com/office/drawing/2014/chart" uri="{C3380CC4-5D6E-409C-BE32-E72D297353CC}">
              <c16:uniqueId val="{00000001-001D-4847-9005-795B68A78725}"/>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7.0000000000000007E-2</c:v>
                </c:pt>
                <c:pt idx="1">
                  <c:v>0.05</c:v>
                </c:pt>
                <c:pt idx="2">
                  <c:v>0.11</c:v>
                </c:pt>
                <c:pt idx="3">
                  <c:v>0.1</c:v>
                </c:pt>
                <c:pt idx="4">
                  <c:v>0.09</c:v>
                </c:pt>
              </c:numCache>
            </c:numRef>
          </c:val>
          <c:extLst>
            <c:ext xmlns:c16="http://schemas.microsoft.com/office/drawing/2014/chart" uri="{C3380CC4-5D6E-409C-BE32-E72D297353CC}">
              <c16:uniqueId val="{00000002-001D-4847-9005-795B68A787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1.085397808730171E-2"/>
          <c:y val="0.9287081089891922"/>
          <c:w val="0.98527499083268111"/>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47102443738747052"/>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0.03</c:v>
                </c:pt>
                <c:pt idx="1">
                  <c:v>0.03</c:v>
                </c:pt>
                <c:pt idx="2">
                  <c:v>0.02</c:v>
                </c:pt>
                <c:pt idx="3">
                  <c:v>0.03</c:v>
                </c:pt>
                <c:pt idx="4">
                  <c:v>0.03</c:v>
                </c:pt>
              </c:numCache>
            </c:numRef>
          </c:val>
          <c:extLst>
            <c:ext xmlns:c16="http://schemas.microsoft.com/office/drawing/2014/chart" uri="{C3380CC4-5D6E-409C-BE32-E72D297353CC}">
              <c16:uniqueId val="{00000000-C273-43FB-B818-A3C153A09CA9}"/>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0.02</c:v>
                </c:pt>
                <c:pt idx="1">
                  <c:v>0.01</c:v>
                </c:pt>
                <c:pt idx="2">
                  <c:v>0.03</c:v>
                </c:pt>
                <c:pt idx="3">
                  <c:v>0.03</c:v>
                </c:pt>
                <c:pt idx="4">
                  <c:v>0.01</c:v>
                </c:pt>
              </c:numCache>
            </c:numRef>
          </c:val>
          <c:extLst>
            <c:ext xmlns:c16="http://schemas.microsoft.com/office/drawing/2014/chart" uri="{C3380CC4-5D6E-409C-BE32-E72D297353CC}">
              <c16:uniqueId val="{00000001-C273-43FB-B818-A3C153A09CA9}"/>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0.08</c:v>
                </c:pt>
                <c:pt idx="1">
                  <c:v>0.04</c:v>
                </c:pt>
                <c:pt idx="2">
                  <c:v>0.1</c:v>
                </c:pt>
                <c:pt idx="3">
                  <c:v>0.1</c:v>
                </c:pt>
                <c:pt idx="4">
                  <c:v>0.09</c:v>
                </c:pt>
              </c:numCache>
            </c:numRef>
          </c:val>
          <c:extLst>
            <c:ext xmlns:c16="http://schemas.microsoft.com/office/drawing/2014/chart" uri="{C3380CC4-5D6E-409C-BE32-E72D297353CC}">
              <c16:uniqueId val="{00000002-C273-43FB-B818-A3C153A09CA9}"/>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a:latin typeface="Arial" panose="020B0604020202020204" pitchFamily="34" charset="0"/>
                <a:cs typeface="Arial" panose="020B0604020202020204" pitchFamily="34" charset="0"/>
              </a:rPr>
              <a:t>How confident</a:t>
            </a:r>
            <a:r>
              <a:rPr lang="en-GB" sz="1400" b="1" u="none" baseline="0">
                <a:latin typeface="Arial" panose="020B0604020202020204" pitchFamily="34" charset="0"/>
                <a:cs typeface="Arial" panose="020B0604020202020204" pitchFamily="34" charset="0"/>
              </a:rPr>
              <a:t> are you in using digital services online?   </a:t>
            </a:r>
          </a:p>
          <a:p>
            <a:pPr algn="ctr">
              <a:defRPr sz="1400">
                <a:latin typeface="Arial" panose="020B0604020202020204" pitchFamily="34" charset="0"/>
                <a:cs typeface="Arial" panose="020B0604020202020204" pitchFamily="34" charset="0"/>
              </a:defRPr>
            </a:pPr>
            <a:r>
              <a:rPr lang="en-GB" sz="1400" b="1" u="none" baseline="0">
                <a:latin typeface="Arial" panose="020B0604020202020204" pitchFamily="34" charset="0"/>
                <a:cs typeface="Arial" panose="020B0604020202020204" pitchFamily="34" charset="0"/>
              </a:rPr>
              <a:t>(May - August 2024)</a:t>
            </a:r>
            <a:endParaRPr lang="en-GB" sz="1400" b="1" u="none">
              <a:latin typeface="Arial" panose="020B0604020202020204" pitchFamily="34" charset="0"/>
              <a:cs typeface="Arial" panose="020B0604020202020204" pitchFamily="34" charset="0"/>
            </a:endParaRPr>
          </a:p>
        </c:rich>
      </c:tx>
      <c:layout>
        <c:manualLayout>
          <c:xMode val="edge"/>
          <c:yMode val="edge"/>
          <c:x val="0.24960317792448269"/>
          <c:y val="1.30324912199661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0.04</c:v>
                </c:pt>
                <c:pt idx="1">
                  <c:v>0.08</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0.39</c:v>
                </c:pt>
                <c:pt idx="1">
                  <c:v>0.36</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0.46</c:v>
                </c:pt>
                <c:pt idx="1">
                  <c:v>0.45</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2466608014076"/>
          <c:y val="1.0425828279980137E-3"/>
          <c:w val="0.78916156613640798"/>
          <c:h val="0.92371344647794273"/>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0.03</c:v>
                </c:pt>
                <c:pt idx="1">
                  <c:v>0.03</c:v>
                </c:pt>
                <c:pt idx="2">
                  <c:v>0.03</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7.0000000000000007E-2</c:v>
                </c:pt>
                <c:pt idx="1">
                  <c:v>0.04</c:v>
                </c:pt>
                <c:pt idx="2">
                  <c:v>0.06</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7.0000000000000007E-2</c:v>
                </c:pt>
                <c:pt idx="1">
                  <c:v>0.06</c:v>
                </c:pt>
                <c:pt idx="2">
                  <c:v>0.05</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0.18</c:v>
                </c:pt>
                <c:pt idx="1">
                  <c:v>0.18</c:v>
                </c:pt>
                <c:pt idx="2">
                  <c:v>0.21</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0.65</c:v>
                </c:pt>
                <c:pt idx="1">
                  <c:v>0.68</c:v>
                </c:pt>
                <c:pt idx="2">
                  <c:v>0.65</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7.096980935101891E-3"/>
          <c:y val="9.1233887834499326E-4"/>
          <c:w val="0.23047722932461118"/>
          <c:h val="0.95623172060884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0.02</c:v>
                </c:pt>
                <c:pt idx="1">
                  <c:v>0.04</c:v>
                </c:pt>
                <c:pt idx="2">
                  <c:v>0.03</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0.09</c:v>
                </c:pt>
                <c:pt idx="3" formatCode="0%">
                  <c:v>0.22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0.04</c:v>
                </c:pt>
                <c:pt idx="1">
                  <c:v>7.0000000000000007E-2</c:v>
                </c:pt>
                <c:pt idx="2">
                  <c:v>0.1</c:v>
                </c:pt>
                <c:pt idx="3">
                  <c:v>0.11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0.05</c:v>
                </c:pt>
                <c:pt idx="1">
                  <c:v>0.06</c:v>
                </c:pt>
                <c:pt idx="2">
                  <c:v>0.08</c:v>
                </c:pt>
                <c:pt idx="3">
                  <c:v>0.05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0.1</c:v>
                </c:pt>
                <c:pt idx="1">
                  <c:v>0.1</c:v>
                </c:pt>
                <c:pt idx="2">
                  <c:v>0.12</c:v>
                </c:pt>
                <c:pt idx="3">
                  <c:v>0.06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0.14000000000000001</c:v>
                </c:pt>
                <c:pt idx="1">
                  <c:v>0.14000000000000001</c:v>
                </c:pt>
                <c:pt idx="2">
                  <c:v>0.15</c:v>
                </c:pt>
                <c:pt idx="3">
                  <c:v>0.11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0.41</c:v>
                </c:pt>
                <c:pt idx="1">
                  <c:v>0.38</c:v>
                </c:pt>
                <c:pt idx="2">
                  <c:v>0.28000000000000003</c:v>
                </c:pt>
                <c:pt idx="3">
                  <c:v>0.21</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0.24</c:v>
                </c:pt>
                <c:pt idx="1">
                  <c:v>0.22</c:v>
                </c:pt>
                <c:pt idx="2">
                  <c:v>0.16</c:v>
                </c:pt>
                <c:pt idx="3">
                  <c:v>0.21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7773527518875714"/>
          <c:h val="0.18145849071209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Sheet1!$E$1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Sheet1!$A$5:$A$15</c:f>
              <c:strCache>
                <c:ptCount val="11"/>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strCache>
            </c:strRef>
          </c:cat>
          <c:val>
            <c:numRef>
              <c:f>Sheet1!$E$5:$E$15</c:f>
              <c:numCache>
                <c:formatCode>0%</c:formatCode>
                <c:ptCount val="11"/>
                <c:pt idx="0">
                  <c:v>0.43440679628231099</c:v>
                </c:pt>
                <c:pt idx="1">
                  <c:v>0.415586212987271</c:v>
                </c:pt>
                <c:pt idx="2">
                  <c:v>0.41</c:v>
                </c:pt>
                <c:pt idx="3">
                  <c:v>0.41</c:v>
                </c:pt>
                <c:pt idx="4">
                  <c:v>0.41</c:v>
                </c:pt>
                <c:pt idx="5">
                  <c:v>0.4</c:v>
                </c:pt>
                <c:pt idx="6">
                  <c:v>0.42</c:v>
                </c:pt>
                <c:pt idx="7">
                  <c:v>0.38</c:v>
                </c:pt>
                <c:pt idx="8">
                  <c:v>0.36</c:v>
                </c:pt>
                <c:pt idx="9">
                  <c:v>0.37</c:v>
                </c:pt>
                <c:pt idx="10">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67183063465269932"/>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0.06</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1">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0.19</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0.13</c:v>
                </c:pt>
                <c:pt idx="1">
                  <c:v>0.09</c:v>
                </c:pt>
                <c:pt idx="2">
                  <c:v>0.26</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0.22</c:v>
                </c:pt>
                <c:pt idx="1">
                  <c:v>0.12</c:v>
                </c:pt>
                <c:pt idx="2">
                  <c:v>0.26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0.16</c:v>
                </c:pt>
                <c:pt idx="1">
                  <c:v>0.19</c:v>
                </c:pt>
                <c:pt idx="2">
                  <c:v>0.14000000000000001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0.34</c:v>
                </c:pt>
                <c:pt idx="1">
                  <c:v>0.2</c:v>
                </c:pt>
                <c:pt idx="2">
                  <c:v>0.22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0.13</c:v>
                </c:pt>
                <c:pt idx="1">
                  <c:v>0.11</c:v>
                </c:pt>
                <c:pt idx="2">
                  <c:v>0.1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79118113287229674"/>
          <c:w val="0.99383587842906562"/>
          <c:h val="0.115181011156875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0.01</c:v>
                </c:pt>
                <c:pt idx="1">
                  <c:v>0.01</c:v>
                </c:pt>
                <c:pt idx="2">
                  <c:v>0.01</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0.03</c:v>
                </c:pt>
                <c:pt idx="1">
                  <c:v>0.05</c:v>
                </c:pt>
                <c:pt idx="2">
                  <c:v>0.11</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0.09</c:v>
                </c:pt>
                <c:pt idx="1">
                  <c:v>0.13</c:v>
                </c:pt>
                <c:pt idx="2">
                  <c:v>0.15</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0.12</c:v>
                </c:pt>
                <c:pt idx="1">
                  <c:v>0.15</c:v>
                </c:pt>
                <c:pt idx="2">
                  <c:v>0.15</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0.43</c:v>
                </c:pt>
                <c:pt idx="1">
                  <c:v>0.44</c:v>
                </c:pt>
                <c:pt idx="2">
                  <c:v>0.37</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0.31</c:v>
                </c:pt>
                <c:pt idx="1">
                  <c:v>0.21</c:v>
                </c:pt>
                <c:pt idx="2">
                  <c:v>0.22</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7.0000000000000007E-2</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0.21</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0.42</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0.16</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0.05</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0.11</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0.17</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0.22</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0.31</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0.15</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Sheet1!$E$1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May '23
 (S7)</c:v>
                </c:pt>
                <c:pt idx="1">
                  <c:v>July '23 
(S8)</c:v>
                </c:pt>
                <c:pt idx="2">
                  <c:v>November '23
(S10)</c:v>
                </c:pt>
                <c:pt idx="3">
                  <c:v>February '24 
(S11)</c:v>
                </c:pt>
                <c:pt idx="4">
                  <c:v>May '24 
(S12)</c:v>
                </c:pt>
                <c:pt idx="5">
                  <c:v>July '24 
(S12)</c:v>
                </c:pt>
                <c:pt idx="6">
                  <c:v>Aug '24 (S14)</c:v>
                </c:pt>
              </c:strCache>
            </c:strRef>
          </c:cat>
          <c:val>
            <c:numRef>
              <c:f>Sheet1!$E$3:$E$9</c:f>
              <c:numCache>
                <c:formatCode>0%</c:formatCode>
                <c:ptCount val="7"/>
                <c:pt idx="0">
                  <c:v>0.24</c:v>
                </c:pt>
                <c:pt idx="1">
                  <c:v>0.28000000000000003</c:v>
                </c:pt>
                <c:pt idx="2">
                  <c:v>0.23</c:v>
                </c:pt>
                <c:pt idx="3">
                  <c:v>0.25</c:v>
                </c:pt>
                <c:pt idx="4">
                  <c:v>0.25</c:v>
                </c:pt>
                <c:pt idx="5">
                  <c:v>0.23</c:v>
                </c:pt>
                <c:pt idx="6">
                  <c:v>0.23</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2.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0.08018</cdr:y>
    </cdr:from>
    <cdr:to>
      <cdr:x>0.13864</cdr:x>
      <cdr:y>0.15674</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28422"/>
          <a:ext cx="809186" cy="409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0.08018</cdr:y>
    </cdr:from>
    <cdr:to>
      <cdr:x>0.3397</cdr:x>
      <cdr:y>0.15674</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28422"/>
          <a:ext cx="80918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0.08018</cdr:y>
    </cdr:from>
    <cdr:to>
      <cdr:x>0.53866</cdr:x>
      <cdr:y>0.15674</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28422"/>
          <a:ext cx="80907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0.08018</cdr:y>
    </cdr:from>
    <cdr:to>
      <cdr:x>0.73215</cdr:x>
      <cdr:y>0.15674</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0.08018</cdr:y>
    </cdr:from>
    <cdr:to>
      <cdr:x>0.9328</cdr:x>
      <cdr:y>0.15674</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05/11/2024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16</a:t>
            </a:fld>
            <a:endParaRPr lang="en-US"/>
          </a:p>
        </p:txBody>
      </p:sp>
    </p:spTree>
    <p:extLst>
      <p:ext uri="{BB962C8B-B14F-4D97-AF65-F5344CB8AC3E}">
        <p14:creationId xmlns:p14="http://schemas.microsoft.com/office/powerpoint/2010/main" val="344668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18</a:t>
            </a:fld>
            <a:endParaRPr lang="en-US"/>
          </a:p>
        </p:txBody>
      </p:sp>
    </p:spTree>
    <p:extLst>
      <p:ext uri="{BB962C8B-B14F-4D97-AF65-F5344CB8AC3E}">
        <p14:creationId xmlns:p14="http://schemas.microsoft.com/office/powerpoint/2010/main" val="3699630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19</a:t>
            </a:fld>
            <a:endParaRPr lang="en-US"/>
          </a:p>
        </p:txBody>
      </p:sp>
    </p:spTree>
    <p:extLst>
      <p:ext uri="{BB962C8B-B14F-4D97-AF65-F5344CB8AC3E}">
        <p14:creationId xmlns:p14="http://schemas.microsoft.com/office/powerpoint/2010/main" val="2689306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20</a:t>
            </a:fld>
            <a:endParaRPr lang="en-US"/>
          </a:p>
        </p:txBody>
      </p:sp>
    </p:spTree>
    <p:extLst>
      <p:ext uri="{BB962C8B-B14F-4D97-AF65-F5344CB8AC3E}">
        <p14:creationId xmlns:p14="http://schemas.microsoft.com/office/powerpoint/2010/main" val="94613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21</a:t>
            </a:fld>
            <a:endParaRPr lang="en-US"/>
          </a:p>
        </p:txBody>
      </p:sp>
    </p:spTree>
    <p:extLst>
      <p:ext uri="{BB962C8B-B14F-4D97-AF65-F5344CB8AC3E}">
        <p14:creationId xmlns:p14="http://schemas.microsoft.com/office/powerpoint/2010/main" val="1520145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22</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23</a:t>
            </a:fld>
            <a:endParaRPr lang="en-GB"/>
          </a:p>
        </p:txBody>
      </p:sp>
    </p:spTree>
    <p:extLst>
      <p:ext uri="{BB962C8B-B14F-4D97-AF65-F5344CB8AC3E}">
        <p14:creationId xmlns:p14="http://schemas.microsoft.com/office/powerpoint/2010/main" val="1126408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3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214474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a:p>
        </p:txBody>
      </p:sp>
    </p:spTree>
    <p:extLst>
      <p:ext uri="{BB962C8B-B14F-4D97-AF65-F5344CB8AC3E}">
        <p14:creationId xmlns:p14="http://schemas.microsoft.com/office/powerpoint/2010/main" val="1395207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28</a:t>
            </a:fld>
            <a:endParaRPr lang="en-GB"/>
          </a:p>
        </p:txBody>
      </p:sp>
    </p:spTree>
    <p:extLst>
      <p:ext uri="{BB962C8B-B14F-4D97-AF65-F5344CB8AC3E}">
        <p14:creationId xmlns:p14="http://schemas.microsoft.com/office/powerpoint/2010/main" val="380689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survey continues to explore residents' experiences of their local area, along with their sense of community, local pride and belonging. Latest tracking covers S10 (November) and S11 (February) alongside latest results from S12 (May)</a:t>
            </a:r>
            <a:endParaRPr lang="en-US"/>
          </a:p>
          <a:p>
            <a:endParaRPr lang="en-GB"/>
          </a:p>
          <a:p>
            <a:r>
              <a:rPr lang="en-GB"/>
              <a:t>Benchmarks, where included, reflect new and refreshed insights available from the  DCMS' Community Life Survey (October 2023-December 2023 quarterly England figures)</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GB" b="1">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32</a:t>
            </a:fld>
            <a:endParaRPr lang="en-GB"/>
          </a:p>
        </p:txBody>
      </p:sp>
    </p:spTree>
    <p:extLst>
      <p:ext uri="{BB962C8B-B14F-4D97-AF65-F5344CB8AC3E}">
        <p14:creationId xmlns:p14="http://schemas.microsoft.com/office/powerpoint/2010/main" val="697815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0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79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81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38</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39</a:t>
            </a:fld>
            <a:endParaRPr lang="en-GB"/>
          </a:p>
        </p:txBody>
      </p:sp>
    </p:spTree>
    <p:extLst>
      <p:ext uri="{BB962C8B-B14F-4D97-AF65-F5344CB8AC3E}">
        <p14:creationId xmlns:p14="http://schemas.microsoft.com/office/powerpoint/2010/main" val="3683375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75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41</a:t>
            </a:fld>
            <a:endParaRPr lang="en-GB"/>
          </a:p>
        </p:txBody>
      </p:sp>
    </p:spTree>
    <p:extLst>
      <p:ext uri="{BB962C8B-B14F-4D97-AF65-F5344CB8AC3E}">
        <p14:creationId xmlns:p14="http://schemas.microsoft.com/office/powerpoint/2010/main" val="2477064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43</a:t>
            </a:fld>
            <a:endParaRPr lang="en-US"/>
          </a:p>
        </p:txBody>
      </p:sp>
    </p:spTree>
    <p:extLst>
      <p:ext uri="{BB962C8B-B14F-4D97-AF65-F5344CB8AC3E}">
        <p14:creationId xmlns:p14="http://schemas.microsoft.com/office/powerpoint/2010/main" val="1583354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7FB09A-0C13-4F14-85F9-FA2791441898}" type="slidenum">
              <a:rPr lang="en-GB" smtClean="0"/>
              <a:t>46</a:t>
            </a:fld>
            <a:endParaRPr lang="en-GB"/>
          </a:p>
        </p:txBody>
      </p:sp>
    </p:spTree>
    <p:extLst>
      <p:ext uri="{BB962C8B-B14F-4D97-AF65-F5344CB8AC3E}">
        <p14:creationId xmlns:p14="http://schemas.microsoft.com/office/powerpoint/2010/main" val="4006236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48</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a:ea typeface="Calibri"/>
              <a:cs typeface="Calibri"/>
            </a:endParaRPr>
          </a:p>
          <a:p>
            <a:pPr marL="285750" indent="-285750">
              <a:spcAft>
                <a:spcPts val="600"/>
              </a:spcAft>
              <a:buFont typeface="Arial,Sans-Serif"/>
              <a:buChar char="•"/>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49</a:t>
            </a:fld>
            <a:endParaRPr lang="en-GB"/>
          </a:p>
        </p:txBody>
      </p:sp>
    </p:spTree>
    <p:extLst>
      <p:ext uri="{BB962C8B-B14F-4D97-AF65-F5344CB8AC3E}">
        <p14:creationId xmlns:p14="http://schemas.microsoft.com/office/powerpoint/2010/main" val="837153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22474618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0465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60</a:t>
            </a:fld>
            <a:endParaRPr lang="en-GB"/>
          </a:p>
        </p:txBody>
      </p:sp>
    </p:spTree>
    <p:extLst>
      <p:ext uri="{BB962C8B-B14F-4D97-AF65-F5344CB8AC3E}">
        <p14:creationId xmlns:p14="http://schemas.microsoft.com/office/powerpoint/2010/main" val="4236777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61</a:t>
            </a:fld>
            <a:endParaRPr lang="en-GB"/>
          </a:p>
        </p:txBody>
      </p:sp>
    </p:spTree>
    <p:extLst>
      <p:ext uri="{BB962C8B-B14F-4D97-AF65-F5344CB8AC3E}">
        <p14:creationId xmlns:p14="http://schemas.microsoft.com/office/powerpoint/2010/main" val="2094617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62</a:t>
            </a:fld>
            <a:endParaRPr lang="en-GB"/>
          </a:p>
        </p:txBody>
      </p:sp>
    </p:spTree>
    <p:extLst>
      <p:ext uri="{BB962C8B-B14F-4D97-AF65-F5344CB8AC3E}">
        <p14:creationId xmlns:p14="http://schemas.microsoft.com/office/powerpoint/2010/main" val="3285595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222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986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68</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69</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71</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79</a:t>
            </a:fld>
            <a:endParaRPr lang="en-US"/>
          </a:p>
        </p:txBody>
      </p:sp>
    </p:spTree>
    <p:extLst>
      <p:ext uri="{BB962C8B-B14F-4D97-AF65-F5344CB8AC3E}">
        <p14:creationId xmlns:p14="http://schemas.microsoft.com/office/powerpoint/2010/main" val="9339188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80</a:t>
            </a:fld>
            <a:endParaRPr lang="en-US"/>
          </a:p>
        </p:txBody>
      </p:sp>
    </p:spTree>
    <p:extLst>
      <p:ext uri="{BB962C8B-B14F-4D97-AF65-F5344CB8AC3E}">
        <p14:creationId xmlns:p14="http://schemas.microsoft.com/office/powerpoint/2010/main" val="2839602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81</a:t>
            </a:fld>
            <a:endParaRPr lang="en-US"/>
          </a:p>
        </p:txBody>
      </p:sp>
    </p:spTree>
    <p:extLst>
      <p:ext uri="{BB962C8B-B14F-4D97-AF65-F5344CB8AC3E}">
        <p14:creationId xmlns:p14="http://schemas.microsoft.com/office/powerpoint/2010/main" val="1663723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82</a:t>
            </a:fld>
            <a:endParaRPr lang="en-GB"/>
          </a:p>
        </p:txBody>
      </p:sp>
    </p:spTree>
    <p:extLst>
      <p:ext uri="{BB962C8B-B14F-4D97-AF65-F5344CB8AC3E}">
        <p14:creationId xmlns:p14="http://schemas.microsoft.com/office/powerpoint/2010/main" val="40311575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003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Aft>
                <a:spcPts val="600"/>
              </a:spcAft>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9870" lvl="1" indent="-229870">
              <a:spcAft>
                <a:spcPts val="600"/>
              </a:spcAft>
              <a:buFont typeface="Arial,Sans-Serif"/>
              <a:buChar char="•"/>
            </a:pPr>
            <a:endParaRPr lang="en-GB">
              <a:ea typeface="Calibri"/>
              <a:cs typeface="Calibri"/>
            </a:endParaRPr>
          </a:p>
          <a:p>
            <a:pPr marL="229870" lvl="1" indent="-229870">
              <a:spcAft>
                <a:spcPts val="600"/>
              </a:spcAft>
              <a:buFont typeface="Arial,Sans-Serif"/>
              <a:buChar char="•"/>
            </a:pP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845896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A9DD-44DA-F579-248D-CF414D856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CA0AB-55EA-94D7-ACA3-D94BDF30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46EE1-16CC-205F-8E34-03AA44CF5711}"/>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F14781EA-36D3-A48A-958C-7DFBFBE4A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D8B1B-4ECB-4593-BF7A-C455931BE8E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518740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9E8-19BA-CA30-D9EA-C8FE84CDA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BBCFC-6B0D-5222-E002-7DCEFF241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C458-09E4-7BB8-6685-067FC6949E98}"/>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6CD43D1B-739C-1DE0-D807-038ECDDE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2356-F0CB-C54A-2E67-08DB1CABE52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640890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5E1E-5A16-EA38-EB9B-24B24682A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C0DB3-6274-3670-014C-1E8A9FD52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8DC-5F9D-677F-0D11-6140E8B374A4}"/>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6B15E1A1-D5D9-FA6F-A872-75F5F94F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51EB0-12E4-579D-0D39-381BD6462A1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453272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AA7C-89B5-4892-1226-C448A31D5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9DE13-8AA5-989E-7ED6-726AB27E6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AA9EAE-7530-F6E3-CCA5-982EAF302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EA6B9-B200-5C73-5DB8-20D9D266B117}"/>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6" name="Footer Placeholder 5">
            <a:extLst>
              <a:ext uri="{FF2B5EF4-FFF2-40B4-BE49-F238E27FC236}">
                <a16:creationId xmlns:a16="http://schemas.microsoft.com/office/drawing/2014/main" id="{CC01CCC7-DA87-9559-10F8-0B827DB7A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F5A57-B9F0-A0BD-68F4-CB5F1413FDF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824060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C3FB-358E-ACC7-0C10-1CF75A9E9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96A2F-A6F3-DE7E-5E03-5D0E337E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1145-60D5-4C2A-7A58-3AF2B5084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3F0E4-1403-B2FC-38FB-12ADCDFA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DF3B1-DA31-28C3-4A34-6D6B4CDA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C3DD87-5722-3C75-1011-0DDE0FB63DE2}"/>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8" name="Footer Placeholder 7">
            <a:extLst>
              <a:ext uri="{FF2B5EF4-FFF2-40B4-BE49-F238E27FC236}">
                <a16:creationId xmlns:a16="http://schemas.microsoft.com/office/drawing/2014/main" id="{FE6AFB0B-493A-E787-91BE-F18041E490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8F5A4-172B-E532-063E-8440B38C961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59683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537-B822-6EDF-AA1E-5F3FB82576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488986-A2EC-5FFA-4AD1-71BFFD807A1D}"/>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4" name="Footer Placeholder 3">
            <a:extLst>
              <a:ext uri="{FF2B5EF4-FFF2-40B4-BE49-F238E27FC236}">
                <a16:creationId xmlns:a16="http://schemas.microsoft.com/office/drawing/2014/main" id="{29D79AEA-6BE3-7CAA-733D-DBC753763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30A5B-8E91-A826-8F39-CED4241C8CF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969832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47F1F-1FB5-0327-9E54-231C63FEDD9F}"/>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3" name="Footer Placeholder 2">
            <a:extLst>
              <a:ext uri="{FF2B5EF4-FFF2-40B4-BE49-F238E27FC236}">
                <a16:creationId xmlns:a16="http://schemas.microsoft.com/office/drawing/2014/main" id="{A1331552-9A15-1539-0380-E1EB82FA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3E978E-27D7-3D9F-8454-8D4C65B984D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780697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794E-331F-B27D-9A0E-093261D7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CB10A-22C7-F886-8733-1EEF9480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1FE920-2218-6CC6-B986-9939D536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5C55C-E1F3-A9A7-6134-CA30580DD1F0}"/>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6" name="Footer Placeholder 5">
            <a:extLst>
              <a:ext uri="{FF2B5EF4-FFF2-40B4-BE49-F238E27FC236}">
                <a16:creationId xmlns:a16="http://schemas.microsoft.com/office/drawing/2014/main" id="{D51C3432-F870-96E0-EFD4-081002E9E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30A-B1BE-F943-D20F-305CF8173A4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01957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E133-9C9A-E616-2465E48D2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C6E8E-55E2-2B9D-EAF8-AE8ED4F74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E4F8-FDDA-970F-76ED-6F250255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CF04-2986-CFF7-996A-0F3D5303519E}"/>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6" name="Footer Placeholder 5">
            <a:extLst>
              <a:ext uri="{FF2B5EF4-FFF2-40B4-BE49-F238E27FC236}">
                <a16:creationId xmlns:a16="http://schemas.microsoft.com/office/drawing/2014/main" id="{8B90671B-8EE1-5993-167B-C2E1C74CE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CC195-1A11-FEF9-4974-1D52B8684BF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795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79C-10FA-DFA3-C167-8545241E3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C0CD9-9C58-2AED-919E-C5415E5E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602FE-AC65-CFD9-1402-8F6B1400D325}"/>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F6BB0883-6D57-54C8-81A4-CFD8A210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D3B9-20DF-A20F-97AD-7EFD484341E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53940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9D128-22BF-6524-7170-6EB00A3E6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87719-3394-FBD3-16EC-80EAD35D9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9D1FF-22A8-12D1-71F1-03A92847C401}"/>
              </a:ext>
            </a:extLst>
          </p:cNvPr>
          <p:cNvSpPr>
            <a:spLocks noGrp="1"/>
          </p:cNvSpPr>
          <p:nvPr>
            <p:ph type="dt" sz="half" idx="10"/>
          </p:nvPr>
        </p:nvSpPr>
        <p:spPr/>
        <p:txBody>
          <a:body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6342D137-3643-D56E-8F62-ECADD755A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B08F-93D2-7BB1-3B12-D60C2DA2FDC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0753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7697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2107781409"/>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432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7252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57209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05/11/2024</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3.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05/11/2024</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688CA-FEA7-F96F-5F7D-BDF0A1A05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638E-D234-5F4A-C631-71ABB07AF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4619F-41B1-AEF8-352B-0C8EF1E3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8A448-6430-4ACF-9084-E2F2FCE1F64F}" type="datetimeFigureOut">
              <a:rPr lang="en-GB" smtClean="0"/>
              <a:t>05/11/2024</a:t>
            </a:fld>
            <a:endParaRPr lang="en-GB"/>
          </a:p>
        </p:txBody>
      </p:sp>
      <p:sp>
        <p:nvSpPr>
          <p:cNvPr id="5" name="Footer Placeholder 4">
            <a:extLst>
              <a:ext uri="{FF2B5EF4-FFF2-40B4-BE49-F238E27FC236}">
                <a16:creationId xmlns:a16="http://schemas.microsoft.com/office/drawing/2014/main" id="{B140222F-DB92-3D3D-AF4E-7391A246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9E63F7-5907-7F23-D0F9-6FE033A6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C1DDDD-18DF-46E6-A7F3-51194B44E6FE}" type="slidenum">
              <a:rPr lang="en-GB" smtClean="0"/>
              <a:t>‹#›</a:t>
            </a:fld>
            <a:endParaRPr lang="en-GB"/>
          </a:p>
        </p:txBody>
      </p:sp>
    </p:spTree>
    <p:extLst>
      <p:ext uri="{BB962C8B-B14F-4D97-AF65-F5344CB8AC3E}">
        <p14:creationId xmlns:p14="http://schemas.microsoft.com/office/powerpoint/2010/main" val="27315902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chart" Target="../charts/chart21.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notesSlide" Target="../notesSlides/notesSlide2.xml"/><Relationship Id="rId7" Type="http://schemas.openxmlformats.org/officeDocument/2006/relationships/slide" Target="slide47.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slide" Target="slide29.xml"/><Relationship Id="rId5"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7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6.xml"/><Relationship Id="rId1" Type="http://schemas.openxmlformats.org/officeDocument/2006/relationships/tags" Target="../tags/tag29.xml"/><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chart" Target="../charts/chart29.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notesSlide" Target="../notesSlides/notesSlide22.xml"/><Relationship Id="rId7" Type="http://schemas.openxmlformats.org/officeDocument/2006/relationships/chart" Target="../charts/chart34.xml"/><Relationship Id="rId2" Type="http://schemas.openxmlformats.org/officeDocument/2006/relationships/slideLayout" Target="../slideLayouts/slideLayout16.xml"/><Relationship Id="rId1" Type="http://schemas.openxmlformats.org/officeDocument/2006/relationships/tags" Target="../tags/tag30.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6.xml"/><Relationship Id="rId1" Type="http://schemas.openxmlformats.org/officeDocument/2006/relationships/tags" Target="../tags/tag31.xml"/><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34.xml"/><Relationship Id="rId4" Type="http://schemas.openxmlformats.org/officeDocument/2006/relationships/chart" Target="../charts/chart3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chart" Target="../charts/chart3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36.xml"/><Relationship Id="rId4" Type="http://schemas.openxmlformats.org/officeDocument/2006/relationships/chart" Target="../charts/chart3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6.xml"/><Relationship Id="rId1" Type="http://schemas.openxmlformats.org/officeDocument/2006/relationships/tags" Target="../tags/tag37.xml"/><Relationship Id="rId4" Type="http://schemas.openxmlformats.org/officeDocument/2006/relationships/chart" Target="../charts/chart3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6.xml"/><Relationship Id="rId1" Type="http://schemas.openxmlformats.org/officeDocument/2006/relationships/tags" Target="../tags/tag38.xml"/><Relationship Id="rId4" Type="http://schemas.openxmlformats.org/officeDocument/2006/relationships/chart" Target="../charts/char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chart" Target="../charts/chart43.xml"/><Relationship Id="rId4" Type="http://schemas.openxmlformats.org/officeDocument/2006/relationships/chart" Target="../charts/chart42.xml"/></Relationships>
</file>

<file path=ppt/slides/_rels/slide3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chart" Target="../charts/chart46.xml"/><Relationship Id="rId4" Type="http://schemas.openxmlformats.org/officeDocument/2006/relationships/chart" Target="../charts/chart4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67.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slide" Target="slide47.xml"/><Relationship Id="rId5" Type="http://schemas.openxmlformats.org/officeDocument/2006/relationships/slide" Target="slide29.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ags" Target="../tags/tag39.xml"/><Relationship Id="rId4" Type="http://schemas.openxmlformats.org/officeDocument/2006/relationships/chart" Target="../charts/chart47.xml"/></Relationships>
</file>

<file path=ppt/slides/_rels/slide4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40.xml"/><Relationship Id="rId4" Type="http://schemas.openxmlformats.org/officeDocument/2006/relationships/chart" Target="../charts/chart4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chart" Target="../charts/chart50.xml"/></Relationships>
</file>

<file path=ppt/slides/_rels/slide4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slideLayout" Target="../slideLayouts/slideLayout16.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Layout" Target="../slideLayouts/slideLayout13.xml"/><Relationship Id="rId1" Type="http://schemas.openxmlformats.org/officeDocument/2006/relationships/tags" Target="../tags/tag44.xml"/><Relationship Id="rId5" Type="http://schemas.openxmlformats.org/officeDocument/2006/relationships/slide" Target="slide51.xml"/><Relationship Id="rId4" Type="http://schemas.openxmlformats.org/officeDocument/2006/relationships/slide" Target="slide5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slide" Target="slide7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48.xml"/><Relationship Id="rId5" Type="http://schemas.openxmlformats.org/officeDocument/2006/relationships/chart" Target="../charts/chart55.xml"/><Relationship Id="rId4" Type="http://schemas.openxmlformats.org/officeDocument/2006/relationships/chart" Target="../charts/chart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49.xml"/><Relationship Id="rId4" Type="http://schemas.openxmlformats.org/officeDocument/2006/relationships/chart" Target="../charts/chart5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57.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chart" Target="../charts/chart6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6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52.xml"/><Relationship Id="rId5" Type="http://schemas.openxmlformats.org/officeDocument/2006/relationships/chart" Target="../charts/chart64.xml"/><Relationship Id="rId4" Type="http://schemas.openxmlformats.org/officeDocument/2006/relationships/chart" Target="../charts/chart6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chart" Target="../charts/chart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slide" Target="slide7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66.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chart" Target="../charts/chart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6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6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70.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71.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Layout" Target="../slideLayouts/slideLayout13.xml"/><Relationship Id="rId1" Type="http://schemas.openxmlformats.org/officeDocument/2006/relationships/tags" Target="../tags/tag61.xml"/><Relationship Id="rId5" Type="http://schemas.openxmlformats.org/officeDocument/2006/relationships/slide" Target="slide70.xml"/><Relationship Id="rId4" Type="http://schemas.openxmlformats.org/officeDocument/2006/relationships/slide" Target="slide69.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slide" Target="slide11.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slideLayout" Target="../slideLayouts/slideLayout16.xml"/><Relationship Id="rId1" Type="http://schemas.openxmlformats.org/officeDocument/2006/relationships/tags" Target="../tags/tag6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chart" Target="../charts/chart73.xml"/></Relationships>
</file>

<file path=ppt/slides/_rels/slide7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slideLayout" Target="../slideLayouts/slideLayout16.xml"/><Relationship Id="rId1" Type="http://schemas.openxmlformats.org/officeDocument/2006/relationships/tags" Target="../tags/tag66.xml"/></Relationships>
</file>

<file path=ppt/slides/_rels/slide7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slideLayout" Target="../slideLayouts/slideLayout16.xml"/><Relationship Id="rId1" Type="http://schemas.openxmlformats.org/officeDocument/2006/relationships/tags" Target="../tags/tag67.xml"/><Relationship Id="rId4" Type="http://schemas.openxmlformats.org/officeDocument/2006/relationships/chart" Target="../charts/chart7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69.xml"/><Relationship Id="rId4" Type="http://schemas.openxmlformats.org/officeDocument/2006/relationships/chart" Target="../charts/chart7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6.xml"/><Relationship Id="rId1" Type="http://schemas.openxmlformats.org/officeDocument/2006/relationships/tags" Target="../tags/tag70.xml"/><Relationship Id="rId4" Type="http://schemas.openxmlformats.org/officeDocument/2006/relationships/chart" Target="../charts/chart78.xml"/></Relationships>
</file>

<file path=ppt/slides/_rels/slide77.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slide" Target="slide78.xml"/><Relationship Id="rId1" Type="http://schemas.openxmlformats.org/officeDocument/2006/relationships/slideLayout" Target="../slideLayouts/slideLayout30.xml"/><Relationship Id="rId5" Type="http://schemas.openxmlformats.org/officeDocument/2006/relationships/slide" Target="slide81.xml"/><Relationship Id="rId4" Type="http://schemas.openxmlformats.org/officeDocument/2006/relationships/slide" Target="slide80.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0.xml"/><Relationship Id="rId1" Type="http://schemas.openxmlformats.org/officeDocument/2006/relationships/tags" Target="../tags/tag7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hyperlink" Target="https://www.ons.gov.uk/peoplepopulationandcommunity/wellbeing/articles/ukmeasuresofnationalwellbeing/dashboard" TargetMode="Externa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2.xml"/><Relationship Id="rId1" Type="http://schemas.openxmlformats.org/officeDocument/2006/relationships/tags" Target="../tags/tag72.xml"/><Relationship Id="rId4" Type="http://schemas.openxmlformats.org/officeDocument/2006/relationships/chart" Target="../charts/chart79.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chart" Target="../charts/chart80.xml"/></Relationships>
</file>

<file path=ppt/slides/_rels/slide8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slideLayout" Target="../slideLayouts/slideLayout16.xml"/><Relationship Id="rId1" Type="http://schemas.openxmlformats.org/officeDocument/2006/relationships/tags" Target="../tags/tag7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6.xml"/><Relationship Id="rId1" Type="http://schemas.openxmlformats.org/officeDocument/2006/relationships/tags" Target="../tags/tag75.xml"/><Relationship Id="rId5" Type="http://schemas.openxmlformats.org/officeDocument/2006/relationships/chart" Target="../charts/chart83.xml"/><Relationship Id="rId4" Type="http://schemas.openxmlformats.org/officeDocument/2006/relationships/chart" Target="../charts/chart82.xml"/></Relationships>
</file>

<file path=ppt/slides/_rels/slide8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14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September</a:t>
            </a:r>
            <a:r>
              <a:rPr kumimoji="0" lang="en-GB" sz="2800" b="0" i="0" u="none" strike="noStrike" kern="1200" cap="none" spc="0" normalizeH="0" baseline="0" noProof="0">
                <a:ln>
                  <a:noFill/>
                </a:ln>
                <a:solidFill>
                  <a:schemeClr val="bg1"/>
                </a:solidFill>
                <a:effectLst/>
                <a:uLnTx/>
                <a:uFillTx/>
                <a:latin typeface="Arial"/>
                <a:ea typeface="Arial" charset="0"/>
                <a:cs typeface="Arial"/>
              </a:rPr>
              <a:t> 2024</a:t>
            </a:r>
          </a:p>
          <a:p>
            <a:pPr>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kumimoji="0" lang="en-GB" sz="2800" b="0" i="0" u="none" strike="noStrike" kern="1200" cap="none" spc="0" normalizeH="0" baseline="0" noProof="0">
                <a:ln>
                  <a:noFill/>
                </a:ln>
                <a:solidFill>
                  <a:prstClr val="white"/>
                </a:solidFill>
                <a:effectLst/>
                <a:uLnTx/>
                <a:uFillTx/>
                <a:latin typeface="Arial"/>
                <a:ea typeface="Arial" charset="0"/>
                <a:cs typeface="Arial"/>
              </a:rPr>
              <a:t>19</a:t>
            </a:r>
            <a:r>
              <a:rPr kumimoji="0" lang="en-GB" sz="2800" b="0" i="0" u="none" strike="noStrike" kern="1200" cap="none" spc="0" normalizeH="0" baseline="30000" noProof="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a:ln>
                  <a:noFill/>
                </a:ln>
                <a:solidFill>
                  <a:prstClr val="white"/>
                </a:solidFill>
                <a:effectLst/>
                <a:uLnTx/>
                <a:uFillTx/>
                <a:latin typeface="Arial"/>
                <a:ea typeface="Arial" charset="0"/>
                <a:cs typeface="Arial"/>
              </a:rPr>
              <a:t> August – </a:t>
            </a:r>
            <a:r>
              <a:rPr lang="en-GB" sz="2800">
                <a:solidFill>
                  <a:prstClr val="white"/>
                </a:solidFill>
                <a:latin typeface="Arial"/>
                <a:ea typeface="Arial" charset="0"/>
                <a:cs typeface="Arial"/>
              </a:rPr>
              <a:t>2</a:t>
            </a:r>
            <a:r>
              <a:rPr lang="en-GB" sz="2800" baseline="30000">
                <a:solidFill>
                  <a:prstClr val="white"/>
                </a:solidFill>
                <a:latin typeface="Arial"/>
                <a:ea typeface="Arial" charset="0"/>
                <a:cs typeface="Arial"/>
              </a:rPr>
              <a:t>nd</a:t>
            </a:r>
            <a:r>
              <a:rPr lang="en-GB" sz="2800">
                <a:solidFill>
                  <a:prstClr val="white"/>
                </a:solidFill>
                <a:latin typeface="Arial"/>
                <a:ea typeface="Arial" charset="0"/>
                <a:cs typeface="Arial"/>
              </a:rPr>
              <a:t> September </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a:cs typeface="Arial"/>
              </a:rPr>
              <a:t>Health and wellbeing– key findings (2 of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23306"/>
            <a:ext cx="11119486" cy="5319405"/>
          </a:xfrm>
          <a:prstGeom prst="rect">
            <a:avLst/>
          </a:prstGeom>
          <a:noFill/>
        </p:spPr>
        <p:txBody>
          <a:bodyPr wrap="square" lIns="91440" tIns="45720" rIns="91440" bIns="45720" rtlCol="0" anchor="t">
            <a:spAutoFit/>
          </a:bodyPr>
          <a:lstStyle/>
          <a:p>
            <a:pPr>
              <a:spcAft>
                <a:spcPts val="600"/>
              </a:spcAft>
            </a:pPr>
            <a:r>
              <a:rPr lang="en-GB" sz="1400" b="1">
                <a:solidFill>
                  <a:schemeClr val="bg1"/>
                </a:solidFill>
                <a:latin typeface="Arial"/>
                <a:cs typeface="Arial"/>
              </a:rPr>
              <a:t>HEALTH CONFIDENCE</a:t>
            </a:r>
            <a:endParaRPr lang="en-GB" sz="1400">
              <a:solidFill>
                <a:srgbClr val="000000"/>
              </a:solidFill>
              <a:latin typeface="Arial"/>
              <a:cs typeface="Arial"/>
            </a:endParaRPr>
          </a:p>
          <a:p>
            <a:pPr marL="229870" lvl="1" indent="-229870">
              <a:spcAft>
                <a:spcPts val="600"/>
              </a:spcAft>
              <a:buFont typeface="Arial,Sans-Serif"/>
              <a:buChar char="•"/>
            </a:pPr>
            <a:r>
              <a:rPr lang="en-GB" sz="1200">
                <a:solidFill>
                  <a:schemeClr val="bg1"/>
                </a:solidFill>
                <a:latin typeface="Arial"/>
                <a:cs typeface="Arial"/>
              </a:rPr>
              <a:t>August’s results show no significant change in the Health Confidence Score for Greater Manchester since July (71.4 in August, was 71.6 in July). The score is 1.4 points higher than its lowest level of 70.0 back in November 2023</a:t>
            </a:r>
            <a:endParaRPr lang="en-US" sz="1200">
              <a:solidFill>
                <a:schemeClr val="bg1"/>
              </a:solidFill>
              <a:latin typeface="Arial"/>
              <a:cs typeface="Arial"/>
            </a:endParaRPr>
          </a:p>
          <a:p>
            <a:pPr marL="742950" lvl="2" indent="-285750">
              <a:spcAft>
                <a:spcPts val="600"/>
              </a:spcAft>
              <a:buFont typeface="Arial" panose="020B0604020202020204" pitchFamily="34" charset="0"/>
              <a:buChar char="•"/>
            </a:pPr>
            <a:r>
              <a:rPr lang="en-GB" sz="1200">
                <a:solidFill>
                  <a:schemeClr val="bg1"/>
                </a:solidFill>
                <a:latin typeface="Arial"/>
                <a:cs typeface="Arial"/>
              </a:rPr>
              <a:t>This score of 71.4 represents a ‘moderate’ level of health confidence among Greater Manchester respondents</a:t>
            </a:r>
          </a:p>
          <a:p>
            <a:pPr marL="229870" lvl="1" indent="-229870">
              <a:spcAft>
                <a:spcPts val="600"/>
              </a:spcAft>
              <a:buFont typeface="Arial,Sans-Serif"/>
              <a:buChar char="•"/>
            </a:pPr>
            <a:r>
              <a:rPr lang="en-GB" sz="1200">
                <a:solidFill>
                  <a:schemeClr val="bg1"/>
                </a:solidFill>
                <a:latin typeface="Arial"/>
                <a:cs typeface="Arial"/>
              </a:rPr>
              <a:t>While the overall health confidence results remain stable, some of the individual scores have moved when compared with July:</a:t>
            </a:r>
          </a:p>
          <a:p>
            <a:pPr marL="687070" lvl="2" indent="-229870">
              <a:spcAft>
                <a:spcPts val="600"/>
              </a:spcAft>
              <a:buFont typeface="Arial,Sans-Serif"/>
              <a:buChar char="•"/>
            </a:pPr>
            <a:r>
              <a:rPr lang="en-GB" sz="1200">
                <a:solidFill>
                  <a:schemeClr val="bg1"/>
                </a:solidFill>
                <a:latin typeface="Arial"/>
                <a:cs typeface="Arial"/>
              </a:rPr>
              <a:t>getting the right help if they need it has declined (66.1, reduced by 1.2 points since July) – though this is the first decrease in this metric since last November. One in eight respondents said elsewhere in the survey that there have been occasions in the last month when they have been unable access NHS health and / or social care services due to cost implications (such as cost of time away from work, travelling time, public transport costs, cost of parking, or childcare costs)</a:t>
            </a:r>
          </a:p>
          <a:p>
            <a:pPr marL="687070" lvl="2" indent="-229870">
              <a:spcAft>
                <a:spcPts val="600"/>
              </a:spcAft>
              <a:buFont typeface="Arial,Sans-Serif"/>
              <a:buChar char="•"/>
            </a:pPr>
            <a:r>
              <a:rPr lang="en-GB" sz="1200">
                <a:solidFill>
                  <a:schemeClr val="bg1"/>
                </a:solidFill>
                <a:latin typeface="Arial"/>
                <a:cs typeface="Arial"/>
              </a:rPr>
              <a:t>being able to look after their own health has also declined (70.6, reduced by 0.6 points)</a:t>
            </a:r>
          </a:p>
          <a:p>
            <a:pPr marL="687070" lvl="2" indent="-229870">
              <a:spcAft>
                <a:spcPts val="600"/>
              </a:spcAft>
              <a:buFont typeface="Arial,Sans-Serif"/>
              <a:buChar char="•"/>
            </a:pPr>
            <a:r>
              <a:rPr lang="en-GB" sz="1200">
                <a:solidFill>
                  <a:schemeClr val="bg1"/>
                </a:solidFill>
                <a:latin typeface="Arial"/>
                <a:cs typeface="Arial"/>
              </a:rPr>
              <a:t>feeling involved in decisions about themselves remains stable (81.2, compared to 81.4 in July)</a:t>
            </a:r>
          </a:p>
          <a:p>
            <a:pPr marL="687070" lvl="2" indent="-229870">
              <a:spcAft>
                <a:spcPts val="600"/>
              </a:spcAft>
              <a:buFont typeface="Arial,Sans-Serif"/>
              <a:buChar char="•"/>
            </a:pPr>
            <a:r>
              <a:rPr lang="en-GB" sz="1200">
                <a:solidFill>
                  <a:schemeClr val="bg1"/>
                </a:solidFill>
                <a:latin typeface="Arial"/>
                <a:cs typeface="Arial"/>
              </a:rPr>
              <a:t>residents knowing enough about their own health has improved (67.7, an increase of 1.2 points since July, when an unusually low level of confidence was recorded)</a:t>
            </a:r>
          </a:p>
          <a:p>
            <a:pPr marL="0" lvl="1">
              <a:spcAft>
                <a:spcPts val="1400"/>
              </a:spcAft>
            </a:pPr>
            <a:endParaRPr lang="en-GB" sz="500">
              <a:solidFill>
                <a:schemeClr val="bg1"/>
              </a:solidFill>
              <a:latin typeface="Arial"/>
              <a:cs typeface="Arial"/>
            </a:endParaRPr>
          </a:p>
          <a:p>
            <a:pPr marL="0" lvl="1">
              <a:spcAft>
                <a:spcPts val="600"/>
              </a:spcAft>
            </a:pPr>
            <a:r>
              <a:rPr lang="en-GB" sz="1400" b="1">
                <a:solidFill>
                  <a:schemeClr val="bg1"/>
                </a:solidFill>
                <a:latin typeface="Arial"/>
                <a:cs typeface="Arial"/>
              </a:rPr>
              <a:t>HEALTH CONFIDENCE – DISABLED RESPONDENTS</a:t>
            </a:r>
          </a:p>
          <a:p>
            <a:pPr marL="229870" lvl="1" indent="-229870">
              <a:spcAft>
                <a:spcPts val="600"/>
              </a:spcAft>
              <a:buFont typeface="Arial,Sans-Serif"/>
              <a:buChar char="•"/>
            </a:pPr>
            <a:r>
              <a:rPr lang="en-GB" sz="1200">
                <a:solidFill>
                  <a:schemeClr val="bg1"/>
                </a:solidFill>
                <a:latin typeface="Arial"/>
                <a:cs typeface="Arial"/>
              </a:rPr>
              <a:t>Disabled respondents remain significantly more likely to respond negatively than the general population, reporting a health confidence score of 60.8 (compared to 71.4 for all respondents). Despite this difference, this HCS is still rated as ‘moderate’ (scores between 60 and 79)</a:t>
            </a:r>
            <a:endParaRPr lang="en-US" sz="1200">
              <a:solidFill>
                <a:schemeClr val="bg1"/>
              </a:solidFill>
              <a:latin typeface="Arial"/>
              <a:cs typeface="Arial"/>
            </a:endParaRPr>
          </a:p>
          <a:p>
            <a:pPr marL="742950" lvl="2" indent="-285750">
              <a:spcAft>
                <a:spcPts val="600"/>
              </a:spcAft>
              <a:buFont typeface="Arial" panose="020B0604020202020204" pitchFamily="34" charset="0"/>
              <a:buChar char="•"/>
            </a:pPr>
            <a:r>
              <a:rPr lang="en-GB" sz="1200">
                <a:solidFill>
                  <a:schemeClr val="bg1"/>
                </a:solidFill>
                <a:latin typeface="Arial"/>
                <a:cs typeface="Arial"/>
              </a:rPr>
              <a:t>This is the second lowest score recorded among disabled respondents since tracking began in May 2023 (with a score of 60.5). Whilst all dimensions have fallen since July, the biggest drop has been in relation to respondents knowing enough about their health, which has seen a drop of -5.2 since July</a:t>
            </a:r>
          </a:p>
          <a:p>
            <a:pPr marL="742950" lvl="2" indent="-285750">
              <a:spcAft>
                <a:spcPts val="600"/>
              </a:spcAft>
              <a:buFont typeface="Arial" panose="020B0604020202020204" pitchFamily="34" charset="0"/>
              <a:buChar char="•"/>
            </a:pPr>
            <a:r>
              <a:rPr lang="en-GB" sz="1200">
                <a:solidFill>
                  <a:schemeClr val="bg1"/>
                </a:solidFill>
                <a:latin typeface="Arial"/>
                <a:cs typeface="Arial"/>
              </a:rPr>
              <a:t>With this fall in their HCS, the gap in the overall health confidence score between disabled and all respondents has increased since July (10.6 points difference, was 7.6 points difference in July). This gap is driven primarily by differences in feeling able to look after their own health (13.3 points difference – 57.3 for disabled respondents compared to 70.6 points overall); this means that disabled respondents’ health confidence is rated ‘low’ in this area – however, August fieldwork has noted a larger gap among all dimensions of health between disabled and all respondents</a:t>
            </a:r>
          </a:p>
        </p:txBody>
      </p:sp>
    </p:spTree>
    <p:custDataLst>
      <p:tags r:id="rId1"/>
    </p:custDataLst>
    <p:extLst>
      <p:ext uri="{BB962C8B-B14F-4D97-AF65-F5344CB8AC3E}">
        <p14:creationId xmlns:p14="http://schemas.microsoft.com/office/powerpoint/2010/main" val="1455550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Overall </a:t>
            </a:r>
            <a:r>
              <a:rPr lang="en-GB" sz="1800" b="1">
                <a:solidFill>
                  <a:srgbClr val="009690"/>
                </a:solidFill>
                <a:latin typeface="Arial"/>
                <a:ea typeface="+mn-ea"/>
                <a:cs typeface="+mn-cs"/>
              </a:rPr>
              <a:t>life satisfaction </a:t>
            </a:r>
            <a:r>
              <a:rPr lang="en-GB" sz="1800" b="1">
                <a:solidFill>
                  <a:srgbClr val="5C5B5A"/>
                </a:solidFill>
                <a:latin typeface="Arial"/>
                <a:ea typeface="+mn-ea"/>
                <a:cs typeface="+mn-cs"/>
              </a:rPr>
              <a:t>has remained broadly stable since July, and indeed there is broad stability in this measure over the long term. The data suggests a slight recent trend towards higher satisfaction, but without any movement amongst those reporting at the extremes of the scale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18% reported very high levels of satisfaction in August. 13% report low levels of satisfaction in August. ">
            <a:extLst>
              <a:ext uri="{FF2B5EF4-FFF2-40B4-BE49-F238E27FC236}">
                <a16:creationId xmlns:a16="http://schemas.microsoft.com/office/drawing/2014/main" id="{F514D5C0-97A8-97CE-EB7F-E33414677520}"/>
              </a:ext>
            </a:extLst>
          </p:cNvPr>
          <p:cNvGrpSpPr/>
          <p:nvPr/>
        </p:nvGrpSpPr>
        <p:grpSpPr>
          <a:xfrm>
            <a:off x="1695967" y="1303982"/>
            <a:ext cx="10153059" cy="5291978"/>
            <a:chOff x="1695967" y="1303982"/>
            <a:chExt cx="10153059" cy="5291978"/>
          </a:xfrm>
        </p:grpSpPr>
        <p:graphicFrame>
          <p:nvGraphicFramePr>
            <p:cNvPr id="10" name="Chart 9">
              <a:extLst>
                <a:ext uri="{FF2B5EF4-FFF2-40B4-BE49-F238E27FC236}">
                  <a16:creationId xmlns:a16="http://schemas.microsoft.com/office/drawing/2014/main" id="{2378253F-18E5-3121-FD1F-A412A35C8983}"/>
                </a:ext>
              </a:extLst>
            </p:cNvPr>
            <p:cNvGraphicFramePr/>
            <p:nvPr>
              <p:extLst>
                <p:ext uri="{D42A27DB-BD31-4B8C-83A1-F6EECF244321}">
                  <p14:modId xmlns:p14="http://schemas.microsoft.com/office/powerpoint/2010/main" val="1022739527"/>
                </p:ext>
              </p:extLst>
            </p:nvPr>
          </p:nvGraphicFramePr>
          <p:xfrm>
            <a:off x="1695967" y="1303982"/>
            <a:ext cx="10112828" cy="18617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extLst>
                <p:ext uri="{D42A27DB-BD31-4B8C-83A1-F6EECF244321}">
                  <p14:modId xmlns:p14="http://schemas.microsoft.com/office/powerpoint/2010/main" val="1131701601"/>
                </p:ext>
              </p:extLst>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1534248717"/>
              </p:ext>
            </p:extLst>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pSp>
        <p:nvGrpSpPr>
          <p:cNvPr id="2" name="Group 1">
            <a:extLst>
              <a:ext uri="{FF2B5EF4-FFF2-40B4-BE49-F238E27FC236}">
                <a16:creationId xmlns:a16="http://schemas.microsoft.com/office/drawing/2014/main" id="{EC5E7D4F-D61C-FBE5-3FE1-AE685393CB68}"/>
              </a:ext>
              <a:ext uri="{C183D7F6-B498-43B3-948B-1728B52AA6E4}">
                <adec:decorative xmlns:adec="http://schemas.microsoft.com/office/drawing/2017/decorative" val="1"/>
              </a:ext>
            </a:extLst>
          </p:cNvPr>
          <p:cNvGrpSpPr/>
          <p:nvPr/>
        </p:nvGrpSpPr>
        <p:grpSpPr>
          <a:xfrm>
            <a:off x="8690519" y="6051484"/>
            <a:ext cx="3210468" cy="269304"/>
            <a:chOff x="229117" y="5927615"/>
            <a:chExt cx="3210468" cy="269304"/>
          </a:xfrm>
        </p:grpSpPr>
        <p:grpSp>
          <p:nvGrpSpPr>
            <p:cNvPr id="3" name="Group 2" descr="Green and Red arrows to signify when a statistic is significantly higher or lower than the previous survey.">
              <a:extLst>
                <a:ext uri="{FF2B5EF4-FFF2-40B4-BE49-F238E27FC236}">
                  <a16:creationId xmlns:a16="http://schemas.microsoft.com/office/drawing/2014/main" id="{28DD9338-FDF3-0E08-6D24-D20739D37779}"/>
                </a:ext>
              </a:extLst>
            </p:cNvPr>
            <p:cNvGrpSpPr/>
            <p:nvPr/>
          </p:nvGrpSpPr>
          <p:grpSpPr>
            <a:xfrm>
              <a:off x="229117" y="5927615"/>
              <a:ext cx="3210468" cy="269304"/>
              <a:chOff x="520117" y="5772736"/>
              <a:chExt cx="3210468" cy="269304"/>
            </a:xfrm>
          </p:grpSpPr>
          <p:sp>
            <p:nvSpPr>
              <p:cNvPr id="5" name="Arrow: Down 4">
                <a:extLst>
                  <a:ext uri="{FF2B5EF4-FFF2-40B4-BE49-F238E27FC236}">
                    <a16:creationId xmlns:a16="http://schemas.microsoft.com/office/drawing/2014/main" id="{A5A5B3C6-3AB2-B6A0-F005-B99C71955A8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07C58E35-DD91-4BC0-3E76-540B7FEBF6A3}"/>
                  </a:ext>
                </a:extLst>
              </p:cNvPr>
              <p:cNvSpPr txBox="1"/>
              <p:nvPr/>
            </p:nvSpPr>
            <p:spPr>
              <a:xfrm>
                <a:off x="884934" y="5772736"/>
                <a:ext cx="284565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150">
                    <a:solidFill>
                      <a:srgbClr val="5C5B5A"/>
                    </a:solidFill>
                    <a:latin typeface="Arial"/>
                  </a:rPr>
                  <a:t>July</a:t>
                </a:r>
                <a:r>
                  <a:rPr kumimoji="0" lang="en-GB" sz="1150" b="0" i="0" u="none" strike="noStrike" kern="1200" cap="none" spc="0" normalizeH="0" baseline="0" noProof="0">
                    <a:ln>
                      <a:noFill/>
                    </a:ln>
                    <a:solidFill>
                      <a:srgbClr val="5C5B5A"/>
                    </a:solidFill>
                    <a:effectLst/>
                    <a:uLnTx/>
                    <a:uFillTx/>
                    <a:latin typeface="Arial"/>
                    <a:ea typeface="+mn-ea"/>
                    <a:cs typeface="+mn-cs"/>
                  </a:rPr>
                  <a:t> (S13)</a:t>
                </a:r>
              </a:p>
            </p:txBody>
          </p:sp>
        </p:grpSp>
        <p:sp>
          <p:nvSpPr>
            <p:cNvPr id="4" name="Arrow: Down 3">
              <a:extLst>
                <a:ext uri="{FF2B5EF4-FFF2-40B4-BE49-F238E27FC236}">
                  <a16:creationId xmlns:a16="http://schemas.microsoft.com/office/drawing/2014/main" id="{19EBB95D-6299-4DFF-D2D8-0A975CBF3A0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A91B8EE0-74CD-7F91-3255-BC801E970870}"/>
              </a:ext>
              <a:ext uri="{C183D7F6-B498-43B3-948B-1728B52AA6E4}">
                <adec:decorative xmlns:adec="http://schemas.microsoft.com/office/drawing/2017/decorative" val="1"/>
              </a:ext>
            </a:extLst>
          </p:cNvPr>
          <p:cNvSpPr/>
          <p:nvPr/>
        </p:nvSpPr>
        <p:spPr>
          <a:xfrm>
            <a:off x="11394556" y="376399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2" name="Chart 11">
            <a:extLst>
              <a:ext uri="{FF2B5EF4-FFF2-40B4-BE49-F238E27FC236}">
                <a16:creationId xmlns:a16="http://schemas.microsoft.com/office/drawing/2014/main" id="{E9F62572-4F13-509B-7890-434D9F64FA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76213983"/>
              </p:ext>
            </p:extLst>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7"/>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26250"/>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a:solidFill>
                  <a:srgbClr val="FFFFFF">
                    <a:lumMod val="50000"/>
                  </a:srgbClr>
                </a:solidFill>
                <a:latin typeface="Arial" panose="020B0604020202020204" pitchFamily="34" charset="0"/>
                <a:cs typeface="Arial" panose="020B0604020202020204" pitchFamily="34" charset="0"/>
              </a:rPr>
              <a:t>, Survey 13: 1540, Survey 14: 1482</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8357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Anxiety levels continues to remain stable in August – with almost 2 in 5 (38%) reporting high levels of </a:t>
            </a:r>
            <a:r>
              <a:rPr lang="en-GB" sz="1800" b="1">
                <a:solidFill>
                  <a:srgbClr val="009690"/>
                </a:solidFill>
                <a:latin typeface="Arial"/>
                <a:ea typeface="+mn-ea"/>
                <a:cs typeface="+mn-cs"/>
              </a:rPr>
              <a:t>anxiety</a:t>
            </a:r>
            <a:r>
              <a:rPr lang="en-GB" sz="1800" b="1">
                <a:solidFill>
                  <a:srgbClr val="5C5B5A"/>
                </a:solidFill>
                <a:latin typeface="Arial"/>
                <a:ea typeface="+mn-ea"/>
                <a:cs typeface="+mn-cs"/>
              </a:rPr>
              <a:t> and 1 in 4 (26%) reporting very low levels</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Bar chart showing people's feelings of anxiety. 41% reported high levels of anxiety in July. This has remained stable since March.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1074606082"/>
                </p:ext>
              </p:extLst>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3637057507"/>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3375481243"/>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extLst>
                <p:ext uri="{D42A27DB-BD31-4B8C-83A1-F6EECF244321}">
                  <p14:modId xmlns:p14="http://schemas.microsoft.com/office/powerpoint/2010/main" val="3307328342"/>
                </p:ext>
              </p:extLst>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 S14: 1482</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3412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latin typeface="Arial"/>
                <a:ea typeface="+mn-ea"/>
                <a:cs typeface="+mn-cs"/>
              </a:rPr>
              <a:t>As with the other measures, </a:t>
            </a:r>
            <a:r>
              <a:rPr lang="en-GB" sz="1800" b="1">
                <a:solidFill>
                  <a:srgbClr val="5C5B5A"/>
                </a:solidFill>
                <a:latin typeface="Arial"/>
                <a:ea typeface="+mn-ea"/>
                <a:cs typeface="+mn-cs"/>
              </a:rPr>
              <a:t>those more likely to have </a:t>
            </a:r>
            <a:r>
              <a:rPr lang="en-GB" sz="1800" b="1">
                <a:solidFill>
                  <a:srgbClr val="009690"/>
                </a:solidFill>
                <a:latin typeface="Arial"/>
                <a:ea typeface="+mn-ea"/>
                <a:cs typeface="+mn-cs"/>
              </a:rPr>
              <a:t>low levels of life satisfaction and high levels of anxiety </a:t>
            </a:r>
            <a:r>
              <a:rPr lang="en-GB" sz="1800" b="1">
                <a:solidFill>
                  <a:srgbClr val="5C5B5A"/>
                </a:solidFill>
                <a:latin typeface="Arial"/>
                <a:ea typeface="+mn-ea"/>
                <a:cs typeface="+mn-cs"/>
              </a:rPr>
              <a:t>include those with long term health conditions and renters </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(26%), including those with mental ill health (38%), a learning disability (26%), a mobility disability (24%), or other disability (24%)</a:t>
            </a:r>
          </a:p>
          <a:p>
            <a:pPr marL="0" indent="0">
              <a:spcAft>
                <a:spcPts val="400"/>
              </a:spcAft>
              <a:buNone/>
              <a:defRPr/>
            </a:pPr>
            <a:endParaRPr lang="en-GB" sz="1200">
              <a:solidFill>
                <a:srgbClr val="5C5B5A"/>
              </a:solidFill>
              <a:highlight>
                <a:srgbClr val="FFFF00"/>
              </a:highlight>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with very low levels of hopefulness (72%), low feelings that life is worthwhile (57%), or low levels of happiness (54%)</a:t>
            </a:r>
          </a:p>
          <a:p>
            <a:pPr>
              <a:spcAft>
                <a:spcPts val="400"/>
              </a:spcAft>
              <a:defRPr/>
            </a:pPr>
            <a:r>
              <a:rPr lang="en-GB" sz="1200">
                <a:solidFill>
                  <a:srgbClr val="5C5B5A"/>
                </a:solidFill>
                <a:latin typeface="Arial"/>
                <a:cs typeface="Arial"/>
              </a:rPr>
              <a:t>Those who do not feel they can look after their own health (48%) or know enough about their own health (48%)</a:t>
            </a:r>
          </a:p>
          <a:p>
            <a:pPr>
              <a:spcAft>
                <a:spcPts val="400"/>
              </a:spcAft>
              <a:defRPr/>
            </a:pPr>
            <a:r>
              <a:rPr lang="en-GB" sz="1200">
                <a:solidFill>
                  <a:srgbClr val="5C5B5A"/>
                </a:solidFill>
                <a:latin typeface="Arial"/>
                <a:cs typeface="Arial"/>
              </a:rPr>
              <a:t>Those who find it difficult to manage their health (43%)</a:t>
            </a:r>
          </a:p>
          <a:p>
            <a:pPr>
              <a:spcAft>
                <a:spcPts val="400"/>
              </a:spcAft>
              <a:defRPr/>
            </a:pPr>
            <a:r>
              <a:rPr lang="en-GB" sz="1200">
                <a:solidFill>
                  <a:srgbClr val="5C5B5A"/>
                </a:solidFill>
                <a:latin typeface="Arial"/>
                <a:cs typeface="Arial"/>
              </a:rPr>
              <a:t>Those not in work due to ill health or disability (42%), or have been out of work for 6 months or less (31%)</a:t>
            </a:r>
          </a:p>
          <a:p>
            <a:pPr>
              <a:spcAft>
                <a:spcPts val="400"/>
              </a:spcAft>
              <a:defRPr/>
            </a:pPr>
            <a:r>
              <a:rPr lang="en-GB" sz="1200">
                <a:solidFill>
                  <a:srgbClr val="5C5B5A"/>
                </a:solidFill>
                <a:latin typeface="Arial"/>
                <a:cs typeface="Arial"/>
              </a:rPr>
              <a:t>Those dissatisfied with their local area (32%)</a:t>
            </a:r>
          </a:p>
          <a:p>
            <a:pPr>
              <a:spcAft>
                <a:spcPts val="400"/>
              </a:spcAft>
              <a:defRPr/>
            </a:pPr>
            <a:r>
              <a:rPr lang="en-GB" sz="1200">
                <a:solidFill>
                  <a:srgbClr val="5C5B5A"/>
                </a:solidFill>
                <a:latin typeface="Arial"/>
                <a:cs typeface="Arial"/>
              </a:rPr>
              <a:t>Those seeking help with their debt (31%)</a:t>
            </a:r>
          </a:p>
          <a:p>
            <a:pPr>
              <a:spcAft>
                <a:spcPts val="400"/>
              </a:spcAft>
              <a:defRPr/>
            </a:pPr>
            <a:r>
              <a:rPr lang="en-GB" sz="1200">
                <a:solidFill>
                  <a:srgbClr val="5C5B5A"/>
                </a:solidFill>
                <a:latin typeface="Arial"/>
                <a:cs typeface="Arial"/>
              </a:rPr>
              <a:t>Those who have been treated unfairly by society (30%)</a:t>
            </a:r>
          </a:p>
          <a:p>
            <a:pPr>
              <a:spcAft>
                <a:spcPts val="400"/>
              </a:spcAft>
              <a:defRPr/>
            </a:pPr>
            <a:r>
              <a:rPr lang="en-GB" sz="1200">
                <a:solidFill>
                  <a:srgbClr val="5C5B5A"/>
                </a:solidFill>
                <a:latin typeface="Arial"/>
                <a:cs typeface="Arial"/>
              </a:rPr>
              <a:t>Those who feel lonely at least some of the time (30%)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would not recommend their local area (26%)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(25%)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renting (19%)</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a:t>
            </a:r>
            <a:r>
              <a:rPr lang="en-GB">
                <a:solidFill>
                  <a:schemeClr val="bg1"/>
                </a:solidFill>
                <a:cs typeface="Arial"/>
              </a:rPr>
              <a:t>37</a:t>
            </a:r>
            <a:r>
              <a:rPr kumimoji="0" lang="en-GB" b="1" i="0" u="none" strike="noStrike" kern="1200" cap="none" spc="0" normalizeH="0" baseline="0" noProof="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Chinese respondents (54%)</a:t>
            </a:r>
          </a:p>
          <a:p>
            <a:pPr>
              <a:spcAft>
                <a:spcPts val="400"/>
              </a:spcAft>
              <a:defRPr/>
            </a:pPr>
            <a:r>
              <a:rPr lang="en-GB" sz="1200">
                <a:solidFill>
                  <a:srgbClr val="5C5B5A"/>
                </a:solidFill>
                <a:latin typeface="Arial"/>
                <a:cs typeface="Arial"/>
              </a:rPr>
              <a:t>Those who are bisexual (51%)</a:t>
            </a:r>
          </a:p>
          <a:p>
            <a:pPr>
              <a:spcAft>
                <a:spcPts val="400"/>
              </a:spcAft>
              <a:defRPr/>
            </a:pPr>
            <a:r>
              <a:rPr lang="en-GB" sz="1200">
                <a:solidFill>
                  <a:srgbClr val="5C5B5A"/>
                </a:solidFill>
                <a:latin typeface="Arial"/>
                <a:cs typeface="Arial"/>
              </a:rPr>
              <a:t>Those with a disability (51%) including those with mental ill health (68%), a learning disability (69%), a sensory disability (56%)</a:t>
            </a:r>
          </a:p>
          <a:p>
            <a:pPr>
              <a:spcAft>
                <a:spcPts val="400"/>
              </a:spcAft>
              <a:defRPr/>
            </a:pPr>
            <a:endParaRPr lang="en-GB" sz="120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finding it difficult to manage their level of debt (68%)</a:t>
            </a:r>
          </a:p>
          <a:p>
            <a:pPr>
              <a:spcAft>
                <a:spcPts val="400"/>
              </a:spcAft>
              <a:defRPr/>
            </a:pPr>
            <a:r>
              <a:rPr lang="en-GB" sz="1200">
                <a:solidFill>
                  <a:srgbClr val="5C5B5A"/>
                </a:solidFill>
                <a:latin typeface="Arial"/>
                <a:cs typeface="Arial"/>
              </a:rPr>
              <a:t>Those with very low levels of hopefulness (67%), low levels of happiness (66%), low levels of life satisfaction (63%), or feel lonely at least some of the time (61%)</a:t>
            </a:r>
          </a:p>
          <a:p>
            <a:pPr>
              <a:spcAft>
                <a:spcPts val="400"/>
              </a:spcAft>
              <a:defRPr/>
            </a:pPr>
            <a:r>
              <a:rPr lang="en-GB" sz="1200">
                <a:solidFill>
                  <a:srgbClr val="5C5B5A"/>
                </a:solidFill>
                <a:latin typeface="Arial"/>
                <a:cs typeface="Arial"/>
              </a:rPr>
              <a:t>Those seeking help with their debt (67%)</a:t>
            </a:r>
          </a:p>
          <a:p>
            <a:pPr>
              <a:spcAft>
                <a:spcPts val="400"/>
              </a:spcAft>
              <a:defRPr/>
            </a:pPr>
            <a:r>
              <a:rPr lang="en-GB" sz="1200">
                <a:solidFill>
                  <a:srgbClr val="5C5B5A"/>
                </a:solidFill>
                <a:latin typeface="Arial"/>
                <a:cs typeface="Arial"/>
              </a:rPr>
              <a:t>Those who do not feel they can look after their own health (63%) or know enough about their own health (63%)</a:t>
            </a:r>
          </a:p>
          <a:p>
            <a:pPr>
              <a:spcAft>
                <a:spcPts val="400"/>
              </a:spcAft>
              <a:defRPr/>
            </a:pPr>
            <a:r>
              <a:rPr lang="en-GB" sz="1200">
                <a:solidFill>
                  <a:srgbClr val="5C5B5A"/>
                </a:solidFill>
                <a:latin typeface="Arial"/>
                <a:cs typeface="Arial"/>
              </a:rPr>
              <a:t>Those not in work due to ill health or disability (59%)</a:t>
            </a:r>
          </a:p>
          <a:p>
            <a:pPr>
              <a:spcAft>
                <a:spcPts val="400"/>
              </a:spcAft>
              <a:defRPr/>
            </a:pPr>
            <a:r>
              <a:rPr lang="en-GB" sz="1200">
                <a:solidFill>
                  <a:srgbClr val="5C5B5A"/>
                </a:solidFill>
                <a:latin typeface="Arial"/>
                <a:cs typeface="Arial"/>
              </a:rPr>
              <a:t>Those who have had to borrow money or use more credit in the last month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feel they are treated unfairly by society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mortgage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a:t>
            </a:r>
            <a:r>
              <a:rPr lang="en-GB" sz="1200">
                <a:solidFill>
                  <a:srgbClr val="5C5B5A"/>
                </a:solidFill>
                <a:latin typeface="Arial" panose="020B0604020202020204" pitchFamily="34" charset="0"/>
                <a:cs typeface="Arial" panose="020B0604020202020204" pitchFamily="34" charset="0"/>
              </a:rPr>
              <a:t>g Wage (49%)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S12, 13 and 14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12-14, 4573</a:t>
            </a:r>
          </a:p>
        </p:txBody>
      </p:sp>
    </p:spTree>
    <p:custDataLst>
      <p:tags r:id="rId1"/>
    </p:custDataLst>
    <p:extLst>
      <p:ext uri="{BB962C8B-B14F-4D97-AF65-F5344CB8AC3E}">
        <p14:creationId xmlns:p14="http://schemas.microsoft.com/office/powerpoint/2010/main" val="369407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Around 2 in 3 </a:t>
            </a:r>
            <a:r>
              <a:rPr lang="en-GB" sz="1800" b="1">
                <a:solidFill>
                  <a:schemeClr val="tx1">
                    <a:lumMod val="65000"/>
                    <a:lumOff val="35000"/>
                  </a:schemeClr>
                </a:solidFill>
                <a:latin typeface="Arial"/>
                <a:ea typeface="+mn-ea"/>
                <a:cs typeface="+mn-cs"/>
              </a:rPr>
              <a:t>respondents continue to feel very highly or highly that the </a:t>
            </a:r>
            <a:r>
              <a:rPr lang="en-GB" sz="1800" b="1">
                <a:solidFill>
                  <a:srgbClr val="009690"/>
                </a:solidFill>
                <a:latin typeface="Arial"/>
                <a:ea typeface="+mn-ea"/>
                <a:cs typeface="+mn-cs"/>
              </a:rPr>
              <a:t>things they do in life are worthwhile. </a:t>
            </a:r>
            <a:r>
              <a:rPr lang="en-GB" sz="1800" b="1">
                <a:solidFill>
                  <a:schemeClr val="tx1">
                    <a:lumMod val="65000"/>
                    <a:lumOff val="35000"/>
                  </a:schemeClr>
                </a:solidFill>
                <a:latin typeface="Arial"/>
                <a:ea typeface="+mn-ea"/>
                <a:cs typeface="+mn-cs"/>
              </a:rPr>
              <a:t>However, disabled respondents and those who rent their homes continue to be less likely to feel that this is the case</a:t>
            </a:r>
            <a:endParaRPr lang="en-GB" sz="1800" b="1">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379500" y="100838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grpSp>
        <p:nvGrpSpPr>
          <p:cNvPr id="9" name="Group 8" descr="Line chart showing people's feelings that the things they do are worthwhile. 23% reported very high levels of satisfaction in August, down from 25% in May.  ">
            <a:extLst>
              <a:ext uri="{FF2B5EF4-FFF2-40B4-BE49-F238E27FC236}">
                <a16:creationId xmlns:a16="http://schemas.microsoft.com/office/drawing/2014/main" id="{B868FACE-641A-FBFD-AF3E-EC2126413CCB}"/>
              </a:ext>
            </a:extLst>
          </p:cNvPr>
          <p:cNvGrpSpPr/>
          <p:nvPr/>
        </p:nvGrpSpPr>
        <p:grpSpPr>
          <a:xfrm>
            <a:off x="482578" y="1586140"/>
            <a:ext cx="11536897" cy="4835212"/>
            <a:chOff x="655103" y="1586140"/>
            <a:chExt cx="11536897"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4055409096"/>
                </p:ext>
              </p:extLst>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648803587"/>
                </p:ext>
              </p:extLst>
            </p:nvPr>
          </p:nvGraphicFramePr>
          <p:xfrm>
            <a:off x="655104" y="4337176"/>
            <a:ext cx="11536896"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4286698559"/>
                </p:ext>
              </p:extLst>
            </p:nvPr>
          </p:nvGraphicFramePr>
          <p:xfrm>
            <a:off x="655104" y="3451204"/>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1081448979"/>
                </p:ext>
              </p:extLst>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00134" y="1312398"/>
            <a:ext cx="2397429" cy="380381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a:ln>
                  <a:noFill/>
                </a:ln>
                <a:solidFill>
                  <a:srgbClr val="5C5B5A"/>
                </a:solidFill>
                <a:effectLst/>
                <a:uLnTx/>
                <a:uFillTx/>
                <a:latin typeface="Arial"/>
                <a:cs typeface="Arial"/>
              </a:rPr>
              <a:t>ompared to GM average (13</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(23%), including mental ill health (34%), a learning disability (24%) or sensory / mobility disabilities (20%)</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heterosexual (1</a:t>
            </a:r>
            <a:r>
              <a:rPr lang="en-GB" sz="1200">
                <a:solidFill>
                  <a:srgbClr val="5C5B5A"/>
                </a:solidFill>
                <a:latin typeface="Arial" panose="020B0604020202020204" pitchFamily="34" charset="0"/>
                <a:cs typeface="Arial" panose="020B0604020202020204" pitchFamily="34" charset="0"/>
              </a:rPr>
              <a:t>7</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(17%)</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(18%)</a:t>
            </a:r>
          </a:p>
          <a:p>
            <a:pPr>
              <a:spcBef>
                <a:spcPts val="300"/>
              </a:spcBef>
              <a:spcAft>
                <a:spcPts val="300"/>
              </a:spcAft>
              <a:defRPr/>
            </a:pPr>
            <a:r>
              <a:rPr lang="en-GB" sz="1200">
                <a:solidFill>
                  <a:srgbClr val="5C5B5A"/>
                </a:solidFill>
                <a:latin typeface="Arial"/>
                <a:cs typeface="Arial"/>
              </a:rPr>
              <a:t>Those living in single person households (16%)</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9565744" y="5132245"/>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S12-14</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(All respondents) S7, 1488; S8, 1612; S9, 1560; S10, 1546; S11, 1460; S12, 1551; S13, 1540; S14, 1482. Thresholds are applied to responses to convert the 11-point scale into the categories shown. </a:t>
            </a:r>
          </a:p>
          <a:p>
            <a:pPr>
              <a:defRPr/>
            </a:pPr>
            <a:r>
              <a:rPr lang="en-GB" sz="1000">
                <a:solidFill>
                  <a:srgbClr val="5C5B5A"/>
                </a:solidFill>
                <a:latin typeface="Arial"/>
                <a:cs typeface="Arial"/>
              </a:rPr>
              <a:t>Unweighted base: S12-14 = 4573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3 in 5 said they feel very high or high </a:t>
            </a:r>
            <a:r>
              <a:rPr lang="en-GB" sz="1800" b="1">
                <a:solidFill>
                  <a:srgbClr val="009690"/>
                </a:solidFill>
                <a:latin typeface="Arial"/>
                <a:ea typeface="+mn-ea"/>
                <a:cs typeface="+mn-cs"/>
              </a:rPr>
              <a:t>levels of happiness</a:t>
            </a:r>
            <a:r>
              <a:rPr lang="en-GB" sz="1800" b="1">
                <a:solidFill>
                  <a:srgbClr val="5C5B5A"/>
                </a:solidFill>
                <a:latin typeface="Arial"/>
                <a:ea typeface="+mn-ea"/>
                <a:cs typeface="+mn-cs"/>
              </a:rPr>
              <a:t> – in line with previous waves. As with other metrics, those less likely to feel happy include those with a disability and those who rent their home</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8" name="Group 7" descr="Line chart showing 22% are very happy in August. 16% have low levels of happiness.">
            <a:extLst>
              <a:ext uri="{FF2B5EF4-FFF2-40B4-BE49-F238E27FC236}">
                <a16:creationId xmlns:a16="http://schemas.microsoft.com/office/drawing/2014/main" id="{BCA6EA5E-93F4-A520-137F-070394B05523}"/>
              </a:ext>
            </a:extLst>
          </p:cNvPr>
          <p:cNvGrpSpPr/>
          <p:nvPr/>
        </p:nvGrpSpPr>
        <p:grpSpPr>
          <a:xfrm>
            <a:off x="1333859" y="1656604"/>
            <a:ext cx="8756079" cy="4878595"/>
            <a:chOff x="1584025" y="1656604"/>
            <a:chExt cx="8756079" cy="4878595"/>
          </a:xfrm>
        </p:grpSpPr>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1098335273"/>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959741442"/>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3617336426"/>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6" name="Chart 5"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3308266248"/>
                </p:ext>
              </p:extLst>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7"/>
            </a:graphicData>
          </a:graphic>
        </p:graphicFrame>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717004"/>
            <a:ext cx="2380942" cy="3286250"/>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(29%), including those with mental ill health (42%), a learning disability (29%) or other disability (2827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(19%)</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a:t>
            </a:r>
            <a:r>
              <a:rPr lang="en-GB" sz="1200">
                <a:solidFill>
                  <a:srgbClr val="5C5B5A"/>
                </a:solidFill>
                <a:latin typeface="Arial" panose="020B0604020202020204" pitchFamily="34" charset="0"/>
                <a:cs typeface="Arial" panose="020B0604020202020204" pitchFamily="34" charset="0"/>
              </a:rPr>
              <a:t>1</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(22%)</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00325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S12-14</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S7, 1488; S8, 1612; S9, 1560; S10, 1546; S11, 1460; S12, 1551; S13, 1540; S14, 1482. Thresholds are applied to responses to convert the 11-point scale into the categories shown. </a:t>
            </a:r>
          </a:p>
          <a:p>
            <a:pPr>
              <a:defRPr/>
            </a:pPr>
            <a:r>
              <a:rPr lang="en-GB" sz="1000">
                <a:solidFill>
                  <a:srgbClr val="5C5B5A"/>
                </a:solidFill>
                <a:latin typeface="Arial"/>
                <a:cs typeface="Arial"/>
              </a:rPr>
              <a:t>Unweighted base: Greater Manchester Residents Survey 12-14: 4573 (All respondents)</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Over the summer, 77% of GM respondents reported high levels of </a:t>
            </a:r>
            <a:r>
              <a:rPr lang="en-GB" sz="1800" b="1">
                <a:solidFill>
                  <a:srgbClr val="388A8C"/>
                </a:solidFill>
                <a:latin typeface="Arial"/>
                <a:ea typeface="+mn-ea"/>
                <a:cs typeface="+mn-cs"/>
              </a:rPr>
              <a:t>hopefulness about their future</a:t>
            </a:r>
            <a:r>
              <a:rPr lang="en-GB" sz="1800" b="1">
                <a:solidFill>
                  <a:srgbClr val="5C5B5A"/>
                </a:solidFill>
                <a:latin typeface="Arial"/>
                <a:ea typeface="+mn-ea"/>
                <a:cs typeface="+mn-cs"/>
              </a:rPr>
              <a:t>, higher than the most recent GB average of 73%. Meanwhile, 17% feel they are </a:t>
            </a:r>
            <a:r>
              <a:rPr lang="en-GB" sz="1800" b="1">
                <a:solidFill>
                  <a:srgbClr val="388A8C"/>
                </a:solidFill>
                <a:latin typeface="Arial"/>
                <a:ea typeface="+mn-ea"/>
                <a:cs typeface="+mn-cs"/>
              </a:rPr>
              <a:t>treated unfairly by society </a:t>
            </a:r>
            <a:r>
              <a:rPr lang="en-GB" sz="1800" b="1">
                <a:solidFill>
                  <a:srgbClr val="5C5B5A"/>
                </a:solidFill>
                <a:latin typeface="Arial"/>
                <a:ea typeface="+mn-ea"/>
                <a:cs typeface="+mn-cs"/>
              </a:rPr>
              <a:t>– slightly higher than 13% across GB</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097445" y="1160838"/>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hopeful do you feel about your future?</a:t>
            </a:r>
          </a:p>
        </p:txBody>
      </p:sp>
      <p:graphicFrame>
        <p:nvGraphicFramePr>
          <p:cNvPr id="2" name="Chart 1" descr="Bar chart showing how hopeful people feel about the future versus the GB average. 77% feel hopeful, versus the GB average of 73%.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4251184629"/>
              </p:ext>
            </p:extLst>
          </p:nvPr>
        </p:nvGraphicFramePr>
        <p:xfrm>
          <a:off x="421336" y="1629337"/>
          <a:ext cx="539909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43F96E2-CF73-409A-BEFA-10AFAE4816AE}"/>
              </a:ext>
            </a:extLst>
          </p:cNvPr>
          <p:cNvSpPr txBox="1"/>
          <p:nvPr/>
        </p:nvSpPr>
        <p:spPr>
          <a:xfrm>
            <a:off x="6586577" y="1061635"/>
            <a:ext cx="47200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232776534"/>
              </p:ext>
            </p:extLst>
          </p:nvPr>
        </p:nvGraphicFramePr>
        <p:xfrm>
          <a:off x="6532094" y="1594468"/>
          <a:ext cx="4945023" cy="4799111"/>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p:nvPr/>
        </p:nvCxnSpPr>
        <p:spPr>
          <a:xfrm>
            <a:off x="6096000" y="1576354"/>
            <a:ext cx="0" cy="4308880"/>
          </a:xfrm>
          <a:prstGeom prst="line">
            <a:avLst/>
          </a:prstGeom>
        </p:spPr>
        <p:style>
          <a:lnRef idx="1">
            <a:schemeClr val="dk1"/>
          </a:lnRef>
          <a:fillRef idx="0">
            <a:schemeClr val="dk1"/>
          </a:fillRef>
          <a:effectRef idx="0">
            <a:schemeClr val="dk1"/>
          </a:effectRef>
          <a:fontRef idx="minor">
            <a:schemeClr val="tx1"/>
          </a:fontRef>
        </p:style>
      </p:cxnSp>
      <p:sp>
        <p:nvSpPr>
          <p:cNvPr id="8" name="Right Brace 7">
            <a:extLst>
              <a:ext uri="{FF2B5EF4-FFF2-40B4-BE49-F238E27FC236}">
                <a16:creationId xmlns:a16="http://schemas.microsoft.com/office/drawing/2014/main" id="{927BB36C-B75F-3488-877A-5BD5FFCE52BB}"/>
              </a:ext>
              <a:ext uri="{C183D7F6-B498-43B3-948B-1728B52AA6E4}">
                <adec:decorative xmlns:adec="http://schemas.microsoft.com/office/drawing/2017/decorative" val="1"/>
              </a:ext>
            </a:extLst>
          </p:cNvPr>
          <p:cNvSpPr/>
          <p:nvPr/>
        </p:nvSpPr>
        <p:spPr>
          <a:xfrm>
            <a:off x="10800658" y="5040991"/>
            <a:ext cx="209549" cy="47776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8C045BF-34BB-9972-6DE2-01FCF25D984E}"/>
              </a:ext>
            </a:extLst>
          </p:cNvPr>
          <p:cNvSpPr txBox="1"/>
          <p:nvPr/>
        </p:nvSpPr>
        <p:spPr>
          <a:xfrm>
            <a:off x="9134877" y="5137813"/>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17%</a:t>
            </a:r>
          </a:p>
        </p:txBody>
      </p:sp>
      <p:sp>
        <p:nvSpPr>
          <p:cNvPr id="10" name="TextBox 9">
            <a:extLst>
              <a:ext uri="{FF2B5EF4-FFF2-40B4-BE49-F238E27FC236}">
                <a16:creationId xmlns:a16="http://schemas.microsoft.com/office/drawing/2014/main" id="{0170DE8E-0B0C-60F7-F918-CC590CBCEE74}"/>
              </a:ext>
            </a:extLst>
          </p:cNvPr>
          <p:cNvSpPr txBox="1"/>
          <p:nvPr/>
        </p:nvSpPr>
        <p:spPr>
          <a:xfrm>
            <a:off x="10903523" y="5155611"/>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13%</a:t>
            </a:r>
          </a:p>
        </p:txBody>
      </p:sp>
      <p:sp>
        <p:nvSpPr>
          <p:cNvPr id="5" name="Right Brace 4">
            <a:extLst>
              <a:ext uri="{FF2B5EF4-FFF2-40B4-BE49-F238E27FC236}">
                <a16:creationId xmlns:a16="http://schemas.microsoft.com/office/drawing/2014/main" id="{E461FFE7-0685-0841-6950-C3C9EEA80F73}"/>
              </a:ext>
              <a:ext uri="{C183D7F6-B498-43B3-948B-1728B52AA6E4}">
                <adec:decorative xmlns:adec="http://schemas.microsoft.com/office/drawing/2017/decorative" val="1"/>
              </a:ext>
            </a:extLst>
          </p:cNvPr>
          <p:cNvSpPr/>
          <p:nvPr/>
        </p:nvSpPr>
        <p:spPr>
          <a:xfrm>
            <a:off x="9079932" y="5009092"/>
            <a:ext cx="214793" cy="592381"/>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a:solidFill>
                  <a:srgbClr val="FFFFFF">
                    <a:lumMod val="50000"/>
                  </a:srgbClr>
                </a:solidFill>
                <a:latin typeface="Arial" panose="020B0604020202020204" pitchFamily="34" charset="0"/>
                <a:cs typeface="Arial" panose="020B0604020202020204" pitchFamily="34" charset="0"/>
              </a:rPr>
              <a:t>Base: Surveys 13+14, 3018. GB benchmarking taken from UK measures of wellbeing (fieldwork period 8 to 19 May 2024) *Figure 70% in national figures, rebased for reporting purposes here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22263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738664"/>
          </a:xfrm>
        </p:spPr>
        <p:txBody>
          <a:bodyPr vert="horz" wrap="square" lIns="0" tIns="0" rIns="0" bIns="0" rtlCol="0" anchor="t" anchorCtr="0">
            <a:spAutoFit/>
          </a:bodyPr>
          <a:lstStyle/>
          <a:p>
            <a:pPr>
              <a:lnSpc>
                <a:spcPct val="100000"/>
              </a:lnSpc>
            </a:pPr>
            <a:r>
              <a:rPr lang="en-GB" sz="1600" b="1">
                <a:solidFill>
                  <a:srgbClr val="5C5B5A"/>
                </a:solidFill>
                <a:latin typeface="Arial"/>
                <a:ea typeface="+mn-ea"/>
                <a:cs typeface="+mn-cs"/>
              </a:rPr>
              <a:t>Those more likely to feel unhopeful, or feel they are treated unfairly by society include those with a disability and those who report difficulties managing their own health. Those struggling with debt or financially vulnerable more generally are prominent, along with those reporting dissatisfaction with their local area</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a:t>
            </a:r>
            <a:r>
              <a:rPr lang="en-GB">
                <a:solidFill>
                  <a:schemeClr val="bg1"/>
                </a:solidFill>
                <a:cs typeface="Arial"/>
              </a:rPr>
              <a:t>low</a:t>
            </a:r>
            <a:r>
              <a:rPr kumimoji="0" lang="en-GB" b="1" i="0" u="none" strike="noStrike" kern="1200" cap="none" spc="0" normalizeH="0" baseline="0" noProof="0">
                <a:ln>
                  <a:noFill/>
                </a:ln>
                <a:solidFill>
                  <a:schemeClr val="bg1"/>
                </a:solidFill>
                <a:effectLst/>
                <a:uLnTx/>
                <a:uFillTx/>
                <a:latin typeface="Arial"/>
                <a:cs typeface="Arial"/>
              </a:rPr>
              <a:t>’ </a:t>
            </a:r>
            <a:r>
              <a:rPr lang="en-GB">
                <a:solidFill>
                  <a:schemeClr val="bg1"/>
                </a:solidFill>
                <a:cs typeface="Arial"/>
              </a:rPr>
              <a:t>hopefulness</a:t>
            </a:r>
            <a:r>
              <a:rPr kumimoji="0" lang="en-GB" b="1" i="0" u="none" strike="noStrike" kern="1200" cap="none" spc="0" normalizeH="0" baseline="0" noProof="0">
                <a:ln>
                  <a:noFill/>
                </a:ln>
                <a:solidFill>
                  <a:schemeClr val="bg1"/>
                </a:solidFill>
                <a:effectLst/>
                <a:uLnTx/>
                <a:uFillTx/>
                <a:latin typeface="Arial"/>
                <a:cs typeface="Arial"/>
              </a:rPr>
              <a:t>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299482"/>
            <a:ext cx="5400000" cy="4559199"/>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(36%)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struggling to manage their level of debt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dissatisfied with their local area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seeking help with their debt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feel lonely at least some of the time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financially vulnerable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disagree that people from different backgrounds get on well together in their local area (25%)</a:t>
            </a:r>
          </a:p>
          <a:p>
            <a:pPr>
              <a:spcAft>
                <a:spcPts val="400"/>
              </a:spcAft>
              <a:defRPr/>
            </a:pPr>
            <a:r>
              <a:rPr lang="en-GB" sz="1200">
                <a:solidFill>
                  <a:srgbClr val="5C5B5A"/>
                </a:solidFill>
                <a:latin typeface="Arial"/>
                <a:cs typeface="Arial"/>
              </a:rPr>
              <a:t>Those renting from local authorities or councils (22%)</a:t>
            </a:r>
          </a:p>
          <a:p>
            <a:pPr>
              <a:spcAft>
                <a:spcPts val="400"/>
              </a:spcAft>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levels of life satisfaction (59%) and low feelings that life is worthwhile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ea typeface="+mn-ea"/>
                <a:cs typeface="Arial"/>
              </a:rPr>
              <a:t>Those who disagree they are able to lo</a:t>
            </a:r>
            <a:r>
              <a:rPr lang="en-GB" sz="1200">
                <a:solidFill>
                  <a:srgbClr val="5C5B5A"/>
                </a:solidFill>
                <a:latin typeface="Arial"/>
                <a:cs typeface="Arial"/>
              </a:rPr>
              <a:t>ok after their own health (53%)</a:t>
            </a:r>
          </a:p>
          <a:p>
            <a:pPr>
              <a:spcAft>
                <a:spcPts val="400"/>
              </a:spcAft>
              <a:defRPr/>
            </a:pPr>
            <a:r>
              <a:rPr lang="en-GB" sz="1200">
                <a:solidFill>
                  <a:srgbClr val="5C5B5A"/>
                </a:solidFill>
                <a:latin typeface="Arial"/>
                <a:cs typeface="Arial"/>
              </a:rPr>
              <a:t>Those with a disability (28%) including mental ill health (41%), or a mobility disability (29%), or a learning disability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feel they are treated unfairly by society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Renters (18%), including those who rent from housing associations or trusts (23%)</a:t>
            </a: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society treats them ‘unfairly’ </a:t>
            </a:r>
            <a:r>
              <a:rPr kumimoji="0" lang="en-GB" b="1" i="0" u="none" strike="noStrike" kern="1200" cap="none" spc="0" normalizeH="0" baseline="0" noProof="0">
                <a:ln>
                  <a:noFill/>
                </a:ln>
                <a:solidFill>
                  <a:schemeClr val="bg1"/>
                </a:solidFill>
                <a:effectLst/>
                <a:uLnTx/>
                <a:uFillTx/>
                <a:latin typeface="Arial"/>
                <a:cs typeface="Arial"/>
              </a:rPr>
              <a:t>compared to GM average (17%)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a:spcAft>
                <a:spcPts val="400"/>
              </a:spcAft>
              <a:defRPr/>
            </a:pPr>
            <a:r>
              <a:rPr lang="en-GB" sz="1200">
                <a:solidFill>
                  <a:srgbClr val="5C5B5A"/>
                </a:solidFill>
                <a:latin typeface="Arial"/>
                <a:cs typeface="Arial"/>
              </a:rPr>
              <a:t>Those who are dissatisfied with their local area (37%)</a:t>
            </a:r>
          </a:p>
          <a:p>
            <a:pPr>
              <a:spcAft>
                <a:spcPts val="400"/>
              </a:spcAft>
              <a:defRPr/>
            </a:pPr>
            <a:r>
              <a:rPr lang="en-GB" sz="1200">
                <a:solidFill>
                  <a:srgbClr val="5C5B5A"/>
                </a:solidFill>
                <a:latin typeface="Arial"/>
                <a:cs typeface="Arial"/>
              </a:rPr>
              <a:t>Those who struggle to manage their level of debt (35%)</a:t>
            </a:r>
          </a:p>
          <a:p>
            <a:pPr>
              <a:spcAft>
                <a:spcPts val="400"/>
              </a:spcAft>
              <a:defRPr/>
            </a:pPr>
            <a:r>
              <a:rPr lang="en-GB" sz="1200">
                <a:solidFill>
                  <a:srgbClr val="5C5B5A"/>
                </a:solidFill>
                <a:latin typeface="Arial"/>
                <a:cs typeface="Arial"/>
              </a:rPr>
              <a:t>Those who do not recommend their local area (34%)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seeking help with their debt (33%)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people in their local area look out for each other (29%)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(29%)</a:t>
            </a:r>
          </a:p>
          <a:p>
            <a:pPr>
              <a:spcAft>
                <a:spcPts val="400"/>
              </a:spcAft>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who do not feel able to look after their own health (48%)</a:t>
            </a:r>
          </a:p>
          <a:p>
            <a:pPr>
              <a:spcAft>
                <a:spcPts val="400"/>
              </a:spcAft>
              <a:defRPr/>
            </a:pPr>
            <a:r>
              <a:rPr lang="en-GB" sz="1200">
                <a:solidFill>
                  <a:srgbClr val="5C5B5A"/>
                </a:solidFill>
                <a:latin typeface="Arial"/>
                <a:cs typeface="Arial"/>
              </a:rPr>
              <a:t>Those who do not know enough about their own health (48%)</a:t>
            </a:r>
          </a:p>
          <a:p>
            <a:pPr>
              <a:spcAft>
                <a:spcPts val="400"/>
              </a:spcAft>
              <a:defRPr/>
            </a:pPr>
            <a:r>
              <a:rPr lang="en-GB" sz="1200">
                <a:solidFill>
                  <a:srgbClr val="5C5B5A"/>
                </a:solidFill>
                <a:latin typeface="Arial"/>
                <a:cs typeface="Arial"/>
              </a:rPr>
              <a:t>Those with very low levels of hopefulness (39%), and low levels of life satisfaction (38%)</a:t>
            </a:r>
          </a:p>
          <a:p>
            <a:pPr>
              <a:spcAft>
                <a:spcPts val="400"/>
              </a:spcAft>
              <a:defRPr/>
            </a:pPr>
            <a:r>
              <a:rPr lang="en-GB" sz="1200">
                <a:solidFill>
                  <a:srgbClr val="5C5B5A"/>
                </a:solidFill>
                <a:latin typeface="Arial"/>
                <a:cs typeface="Arial"/>
              </a:rPr>
              <a:t>Those with a disability (28%), including those with mental ill health (35%), or a mobility disability (28%), or sensory disability (28%)</a:t>
            </a:r>
          </a:p>
          <a:p>
            <a:pPr>
              <a:spcAft>
                <a:spcPts val="400"/>
              </a:spcAft>
              <a:defRPr/>
            </a:pPr>
            <a:r>
              <a:rPr lang="en-GB" sz="1200">
                <a:solidFill>
                  <a:srgbClr val="5C5B5A"/>
                </a:solidFill>
                <a:latin typeface="Arial"/>
                <a:cs typeface="Arial"/>
              </a:rPr>
              <a:t>Those with low levels of happiness (36%)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(30%)</a:t>
            </a:r>
          </a:p>
          <a:p>
            <a:pPr>
              <a:spcAft>
                <a:spcPts val="200"/>
              </a:spcAft>
              <a:defRPr/>
            </a:pPr>
            <a:r>
              <a:rPr lang="en-GB" sz="1200">
                <a:solidFill>
                  <a:srgbClr val="5C5B5A"/>
                </a:solidFill>
                <a:latin typeface="Arial"/>
                <a:cs typeface="Arial"/>
              </a:rPr>
              <a:t>Renters (21%), including those who rent from housing associations or trusts (23%), or local authorities or councils (24%)</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S13 and 14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13-14, 3018</a:t>
            </a:r>
          </a:p>
        </p:txBody>
      </p:sp>
    </p:spTree>
    <p:custDataLst>
      <p:tags r:id="rId1"/>
    </p:custDataLst>
    <p:extLst>
      <p:ext uri="{BB962C8B-B14F-4D97-AF65-F5344CB8AC3E}">
        <p14:creationId xmlns:p14="http://schemas.microsoft.com/office/powerpoint/2010/main" val="85798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For the first time, respondents were asked about their </a:t>
            </a:r>
            <a:r>
              <a:rPr lang="en-GB" sz="1800" b="1">
                <a:solidFill>
                  <a:srgbClr val="009690"/>
                </a:solidFill>
                <a:latin typeface="Arial"/>
                <a:ea typeface="+mn-ea"/>
                <a:cs typeface="+mn-cs"/>
              </a:rPr>
              <a:t>relative</a:t>
            </a:r>
            <a:r>
              <a:rPr lang="en-GB" sz="1800" b="1">
                <a:solidFill>
                  <a:srgbClr val="5C5B5A"/>
                </a:solidFill>
                <a:latin typeface="Arial"/>
                <a:ea typeface="+mn-ea"/>
                <a:cs typeface="+mn-cs"/>
              </a:rPr>
              <a:t> </a:t>
            </a:r>
            <a:r>
              <a:rPr lang="en-GB" sz="1800" b="1">
                <a:solidFill>
                  <a:srgbClr val="009690"/>
                </a:solidFill>
                <a:latin typeface="Arial"/>
                <a:ea typeface="+mn-ea"/>
                <a:cs typeface="+mn-cs"/>
              </a:rPr>
              <a:t>awareness of three vaccines: Covid 19, Flu, and the Respiratory Syncytial Virus (RSV) vaccine</a:t>
            </a:r>
            <a:r>
              <a:rPr lang="en-GB" sz="1800" b="1">
                <a:solidFill>
                  <a:srgbClr val="5C5B5A"/>
                </a:solidFill>
                <a:latin typeface="Arial"/>
                <a:ea typeface="+mn-ea"/>
                <a:cs typeface="+mn-cs"/>
              </a:rPr>
              <a:t>. While nearly all (95% and 91%) respondents have heard of the Covid and Flu vaccines, less than a quarter (23%) are aware of the RSV vaccine</a:t>
            </a:r>
          </a:p>
        </p:txBody>
      </p:sp>
      <p:sp>
        <p:nvSpPr>
          <p:cNvPr id="27" name="TextBox 26">
            <a:extLst>
              <a:ext uri="{FF2B5EF4-FFF2-40B4-BE49-F238E27FC236}">
                <a16:creationId xmlns:a16="http://schemas.microsoft.com/office/drawing/2014/main" id="{8F4A9E68-6AB0-4D51-AE80-1E43340FC2A7}"/>
              </a:ext>
              <a:ext uri="{C183D7F6-B498-43B3-948B-1728B52AA6E4}">
                <adec:decorative xmlns:adec="http://schemas.microsoft.com/office/drawing/2017/decorative" val="0"/>
              </a:ext>
            </a:extLst>
          </p:cNvPr>
          <p:cNvSpPr txBox="1"/>
          <p:nvPr/>
        </p:nvSpPr>
        <p:spPr>
          <a:xfrm>
            <a:off x="3674431" y="1160838"/>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Have you heard of the following vaccinations?</a:t>
            </a:r>
          </a:p>
        </p:txBody>
      </p:sp>
      <p:sp>
        <p:nvSpPr>
          <p:cNvPr id="6" name="TextBox 5">
            <a:extLst>
              <a:ext uri="{FF2B5EF4-FFF2-40B4-BE49-F238E27FC236}">
                <a16:creationId xmlns:a16="http://schemas.microsoft.com/office/drawing/2014/main" id="{92F251DF-0D7F-FAB3-F18D-C640EAC6749E}"/>
              </a:ext>
              <a:ext uri="{C183D7F6-B498-43B3-948B-1728B52AA6E4}">
                <adec:decorative xmlns:adec="http://schemas.microsoft.com/office/drawing/2017/decorative" val="0"/>
              </a:ext>
            </a:extLst>
          </p:cNvPr>
          <p:cNvSpPr txBox="1"/>
          <p:nvPr/>
        </p:nvSpPr>
        <p:spPr>
          <a:xfrm>
            <a:off x="57252" y="1434930"/>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Covid</a:t>
            </a:r>
          </a:p>
        </p:txBody>
      </p:sp>
      <p:graphicFrame>
        <p:nvGraphicFramePr>
          <p:cNvPr id="3" name="Chart 2" descr="Pie chart showing 95% of people are aware of the Covid vaccine, 91% are aware of the Flu vaccine and 67% are aware of the RSV vaccine. ">
            <a:extLst>
              <a:ext uri="{FF2B5EF4-FFF2-40B4-BE49-F238E27FC236}">
                <a16:creationId xmlns:a16="http://schemas.microsoft.com/office/drawing/2014/main" id="{F49AD02E-2A56-5388-7CFB-CCEBC7811EA1}"/>
              </a:ext>
            </a:extLst>
          </p:cNvPr>
          <p:cNvGraphicFramePr/>
          <p:nvPr>
            <p:extLst>
              <p:ext uri="{D42A27DB-BD31-4B8C-83A1-F6EECF244321}">
                <p14:modId xmlns:p14="http://schemas.microsoft.com/office/powerpoint/2010/main" val="4189156723"/>
              </p:ext>
            </p:extLst>
          </p:nvPr>
        </p:nvGraphicFramePr>
        <p:xfrm>
          <a:off x="-1538" y="1940139"/>
          <a:ext cx="4960721" cy="36936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3DC6C15-3394-AF0B-E28E-842FC744660F}"/>
              </a:ext>
              <a:ext uri="{C183D7F6-B498-43B3-948B-1728B52AA6E4}">
                <adec:decorative xmlns:adec="http://schemas.microsoft.com/office/drawing/2017/decorative" val="0"/>
              </a:ext>
            </a:extLst>
          </p:cNvPr>
          <p:cNvSpPr txBox="1"/>
          <p:nvPr/>
        </p:nvSpPr>
        <p:spPr>
          <a:xfrm>
            <a:off x="3518728" y="1434930"/>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Flu</a:t>
            </a:r>
          </a:p>
        </p:txBody>
      </p:sp>
      <p:graphicFrame>
        <p:nvGraphicFramePr>
          <p:cNvPr id="5" name="Chart 4" descr="Pie chart showing 95% of people are aware of the Covid vaccine, 91% are aware of the Flu vaccine and 67% are aware of the RSV vaccine. ">
            <a:extLst>
              <a:ext uri="{FF2B5EF4-FFF2-40B4-BE49-F238E27FC236}">
                <a16:creationId xmlns:a16="http://schemas.microsoft.com/office/drawing/2014/main" id="{0ACC69F1-0ADB-44D0-1F52-2B2805CF8086}"/>
              </a:ext>
            </a:extLst>
          </p:cNvPr>
          <p:cNvGraphicFramePr/>
          <p:nvPr>
            <p:extLst>
              <p:ext uri="{D42A27DB-BD31-4B8C-83A1-F6EECF244321}">
                <p14:modId xmlns:p14="http://schemas.microsoft.com/office/powerpoint/2010/main" val="1077232251"/>
              </p:ext>
            </p:extLst>
          </p:nvPr>
        </p:nvGraphicFramePr>
        <p:xfrm>
          <a:off x="3625413" y="1384416"/>
          <a:ext cx="4960721" cy="42403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7863DB06-10EC-CD9D-8A88-A56538D8D79F}"/>
              </a:ext>
              <a:ext uri="{C183D7F6-B498-43B3-948B-1728B52AA6E4}">
                <adec:decorative xmlns:adec="http://schemas.microsoft.com/office/drawing/2017/decorative" val="0"/>
              </a:ext>
            </a:extLst>
          </p:cNvPr>
          <p:cNvSpPr txBox="1"/>
          <p:nvPr/>
        </p:nvSpPr>
        <p:spPr>
          <a:xfrm>
            <a:off x="7306940" y="1434930"/>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RSV (Respiratory Syncytial Virus)</a:t>
            </a:r>
          </a:p>
        </p:txBody>
      </p:sp>
      <p:graphicFrame>
        <p:nvGraphicFramePr>
          <p:cNvPr id="4" name="Chart 3" descr="Pie chart showing 95% of people are aware of the Covid vaccine, 91% are aware of the Flu vaccine and 67% are aware of the RSV vaccine. ">
            <a:extLst>
              <a:ext uri="{FF2B5EF4-FFF2-40B4-BE49-F238E27FC236}">
                <a16:creationId xmlns:a16="http://schemas.microsoft.com/office/drawing/2014/main" id="{30A1DE7E-F2CB-89FF-E697-7B49DEA40D41}"/>
              </a:ext>
            </a:extLst>
          </p:cNvPr>
          <p:cNvGraphicFramePr/>
          <p:nvPr>
            <p:extLst>
              <p:ext uri="{D42A27DB-BD31-4B8C-83A1-F6EECF244321}">
                <p14:modId xmlns:p14="http://schemas.microsoft.com/office/powerpoint/2010/main" val="3482861897"/>
              </p:ext>
            </p:extLst>
          </p:nvPr>
        </p:nvGraphicFramePr>
        <p:xfrm>
          <a:off x="7252365" y="1940139"/>
          <a:ext cx="4960721" cy="3693650"/>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32">
            <a:extLst>
              <a:ext uri="{FF2B5EF4-FFF2-40B4-BE49-F238E27FC236}">
                <a16:creationId xmlns:a16="http://schemas.microsoft.com/office/drawing/2014/main" id="{58FEE83C-5A8D-785B-4A11-8E57F0E5B4E1}"/>
              </a:ext>
            </a:extLst>
          </p:cNvPr>
          <p:cNvSpPr txBox="1">
            <a:spLocks/>
          </p:cNvSpPr>
          <p:nvPr/>
        </p:nvSpPr>
        <p:spPr>
          <a:xfrm>
            <a:off x="654654" y="4493218"/>
            <a:ext cx="11381644" cy="1809464"/>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200" dirty="0">
                <a:solidFill>
                  <a:srgbClr val="5C5B5A"/>
                </a:solidFill>
                <a:latin typeface="Arial"/>
                <a:cs typeface="Arial"/>
              </a:rPr>
              <a:t>Individuals of all ages can get an RSV infection, but some groups are at higher risk of serious complications from RSV. A national vaccination campaign commenced on 1</a:t>
            </a:r>
            <a:r>
              <a:rPr lang="en-GB" sz="1200" baseline="30000" dirty="0">
                <a:solidFill>
                  <a:srgbClr val="5C5B5A"/>
                </a:solidFill>
                <a:latin typeface="Arial"/>
                <a:cs typeface="Arial"/>
              </a:rPr>
              <a:t>st</a:t>
            </a:r>
            <a:r>
              <a:rPr lang="en-GB" sz="1200" dirty="0">
                <a:solidFill>
                  <a:srgbClr val="5C5B5A"/>
                </a:solidFill>
                <a:latin typeface="Arial"/>
                <a:cs typeface="Arial"/>
              </a:rPr>
              <a:t> September 2024 in England, which includes a vaccine for pregnant women over 28 weeks to help protect their newborn babies, a routine programme for those over 75 and a one-off campaign for people aged 75 to 79. Females under 44 with children under 5 are significantly more likely to be aware of the RSV vaccine (47%).</a:t>
            </a:r>
          </a:p>
          <a:p>
            <a:pPr>
              <a:lnSpc>
                <a:spcPct val="100000"/>
              </a:lnSpc>
              <a:spcBef>
                <a:spcPts val="0"/>
              </a:spcBef>
              <a:defRPr/>
            </a:pPr>
            <a:r>
              <a:rPr lang="en-GB" sz="1200" dirty="0">
                <a:solidFill>
                  <a:srgbClr val="5C5B5A"/>
                </a:solidFill>
                <a:latin typeface="Arial"/>
                <a:cs typeface="Arial"/>
              </a:rPr>
              <a:t>We cannot directly identify respondents who are caring for elderly relatives in the target cohort, but we are able to examine the responses of those with caring roles or experience more generally. Awareness amongst survey respondents (of any age) who have caring responsibilities is 26%, with awareness amongst those with previous caring responsibilities at 32%. The latter group has a significantly higher awareness compared to the average respondent.</a:t>
            </a:r>
          </a:p>
          <a:p>
            <a:pPr>
              <a:lnSpc>
                <a:spcPct val="100000"/>
              </a:lnSpc>
              <a:spcBef>
                <a:spcPts val="0"/>
              </a:spcBef>
              <a:defRPr/>
            </a:pPr>
            <a:r>
              <a:rPr lang="en-GB" sz="1200" dirty="0">
                <a:solidFill>
                  <a:srgbClr val="5C5B5A"/>
                </a:solidFill>
                <a:latin typeface="Arial"/>
                <a:cs typeface="Arial"/>
              </a:rPr>
              <a:t>We cannot directly identify pregnant respondents (and in any case the sample would be too small), but we can identify younger female respondents. Awareness amongst female respondents aged between 25 and 44 is 34%, significantly higher than average</a:t>
            </a:r>
            <a:endParaRPr lang="en-GB" sz="1200" dirty="0">
              <a:solidFill>
                <a:srgbClr val="5C5B5A"/>
              </a:solidFill>
              <a:highlight>
                <a:srgbClr val="FFFF00"/>
              </a:highlight>
              <a:latin typeface="Arial"/>
              <a:cs typeface="Arial"/>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V1. Have you heard of the following vaccinations?</a:t>
            </a:r>
          </a:p>
          <a:p>
            <a:pPr>
              <a:defRPr/>
            </a:pPr>
            <a:r>
              <a:rPr lang="en-GB" sz="1000">
                <a:solidFill>
                  <a:srgbClr val="FFFFFF">
                    <a:lumMod val="50000"/>
                  </a:srgbClr>
                </a:solidFill>
                <a:latin typeface="Arial" panose="020B0604020202020204" pitchFamily="34" charset="0"/>
                <a:cs typeface="Arial" panose="020B0604020202020204" pitchFamily="34" charset="0"/>
              </a:rPr>
              <a:t>Base: Survey 14, 1482. </a:t>
            </a:r>
            <a:endParaRPr lang="en-GB" sz="100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0413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a:solidFill>
                  <a:srgbClr val="009690"/>
                </a:solidFill>
                <a:latin typeface="Arial"/>
                <a:ea typeface="+mn-ea"/>
                <a:cs typeface="+mn-cs"/>
              </a:rPr>
              <a:t>Awareness of eligibility varies by vaccine</a:t>
            </a:r>
            <a:r>
              <a:rPr lang="en-GB" sz="1800" b="1">
                <a:solidFill>
                  <a:srgbClr val="5C5B5A"/>
                </a:solidFill>
                <a:latin typeface="Arial"/>
                <a:ea typeface="+mn-ea"/>
                <a:cs typeface="+mn-cs"/>
              </a:rPr>
              <a:t>, with 7 in 10 knowing if they are eligible for the Covid (73%) or Flu (71%) vaccine, but only 1 in 10 (12%) saying they know if they are eligible for the Respiratory Syncytial Virus vaccine</a:t>
            </a:r>
            <a:endParaRPr lang="en-GB" sz="1800" b="1">
              <a:solidFill>
                <a:srgbClr val="5C5B5A"/>
              </a:solidFill>
              <a:latin typeface="Arial"/>
              <a:ea typeface="+mn-ea"/>
              <a:cs typeface="Arial"/>
            </a:endParaRPr>
          </a:p>
        </p:txBody>
      </p:sp>
      <p:sp>
        <p:nvSpPr>
          <p:cNvPr id="12" name="TextBox 11">
            <a:extLst>
              <a:ext uri="{FF2B5EF4-FFF2-40B4-BE49-F238E27FC236}">
                <a16:creationId xmlns:a16="http://schemas.microsoft.com/office/drawing/2014/main" id="{9BE4CF6E-C43E-6D43-B288-BE452E090083}"/>
              </a:ext>
            </a:extLst>
          </p:cNvPr>
          <p:cNvSpPr txBox="1"/>
          <p:nvPr/>
        </p:nvSpPr>
        <p:spPr>
          <a:xfrm>
            <a:off x="2906684" y="1542829"/>
            <a:ext cx="622869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Do you know whether you are eligible for the following vaccines?</a:t>
            </a:r>
          </a:p>
        </p:txBody>
      </p:sp>
      <p:graphicFrame>
        <p:nvGraphicFramePr>
          <p:cNvPr id="9" name="Chart 8" descr="A clustered vertical bar chart showing 73% know if they are eligible for the Covid vaccine, 71% know if they are eligible for the flu vaccine and 12% know if they are eligible for the RSV vaccine. 64% don't know whether they are eligible for the RSV vaccine.">
            <a:extLst>
              <a:ext uri="{FF2B5EF4-FFF2-40B4-BE49-F238E27FC236}">
                <a16:creationId xmlns:a16="http://schemas.microsoft.com/office/drawing/2014/main" id="{5B9E9714-742B-6CAB-5505-7A9D16E87DA2}"/>
              </a:ext>
            </a:extLst>
          </p:cNvPr>
          <p:cNvGraphicFramePr/>
          <p:nvPr>
            <p:extLst>
              <p:ext uri="{D42A27DB-BD31-4B8C-83A1-F6EECF244321}">
                <p14:modId xmlns:p14="http://schemas.microsoft.com/office/powerpoint/2010/main" val="1463192603"/>
              </p:ext>
            </p:extLst>
          </p:nvPr>
        </p:nvGraphicFramePr>
        <p:xfrm>
          <a:off x="445801" y="1865994"/>
          <a:ext cx="11300398" cy="4246613"/>
        </p:xfrm>
        <a:graphic>
          <a:graphicData uri="http://schemas.openxmlformats.org/drawingml/2006/chart">
            <c:chart xmlns:c="http://schemas.openxmlformats.org/drawingml/2006/chart" xmlns:r="http://schemas.openxmlformats.org/officeDocument/2006/relationships" r:id="rId3"/>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V2. Do you know whether you are eligible for the following vaccines? Base: Survey 14, 1482. </a:t>
            </a:r>
            <a:endParaRPr lang="en-GB" sz="100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2397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2411047842"/>
              </p:ext>
            </p:extLst>
          </p:nvPr>
        </p:nvGraphicFramePr>
        <p:xfrm>
          <a:off x="586800" y="1279750"/>
          <a:ext cx="5695128" cy="318017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671572">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5" action="ppaction://hlinksldjump">
                            <a:extLst>
                              <a:ext uri="{A12FA001-AC4F-418D-AE19-62706E023703}">
                                <ahyp:hlinkClr xmlns:ahyp="http://schemas.microsoft.com/office/drawing/2018/hyperlinkcolor" val="tx"/>
                              </a:ext>
                            </a:extLst>
                          </a:hlinkClick>
                        </a:rPr>
                        <a:t>7</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29</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471442">
                <a:tc>
                  <a:txBody>
                    <a:bodyPr/>
                    <a:lstStyle/>
                    <a:p>
                      <a:r>
                        <a:rPr lang="en-IN" sz="2000" b="1">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47</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67</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a:solidFill>
                            <a:schemeClr val="bg1"/>
                          </a:solidFill>
                          <a:latin typeface="Arial"/>
                          <a:ea typeface="+mn-ea"/>
                          <a:cs typeface="Arial"/>
                        </a:rPr>
                        <a:t>(</a:t>
                      </a:r>
                      <a:r>
                        <a:rPr lang="en-GB" sz="1400" b="0" kern="1200">
                          <a:solidFill>
                            <a:schemeClr val="bg1"/>
                          </a:solidFill>
                          <a:latin typeface="Arial"/>
                          <a:ea typeface="+mn-ea"/>
                          <a:cs typeface="Arial"/>
                        </a:rPr>
                        <a:t>further information on methodology, sample, key demographics and significance testing / statistical difference) </a:t>
                      </a:r>
                      <a:endParaRPr lang="en-IN" sz="14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77</a:t>
                      </a:r>
                      <a:endParaRPr lang="en-US" sz="2000" b="0" kern="120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1107996"/>
          </a:xfrm>
        </p:spPr>
        <p:txBody>
          <a:bodyPr vert="horz" wrap="square" lIns="0" tIns="0" rIns="0" bIns="0" rtlCol="0" anchor="t" anchorCtr="0">
            <a:spAutoFit/>
          </a:bodyPr>
          <a:lstStyle/>
          <a:p>
            <a:pPr>
              <a:lnSpc>
                <a:spcPct val="100000"/>
              </a:lnSpc>
            </a:pPr>
            <a:r>
              <a:rPr lang="en-GB" sz="1800" b="1">
                <a:solidFill>
                  <a:srgbClr val="009690"/>
                </a:solidFill>
                <a:latin typeface="Arial"/>
                <a:ea typeface="+mn-ea"/>
                <a:cs typeface="+mn-cs"/>
              </a:rPr>
              <a:t>There are high levels of uncertainty about the Respiratory Syncytial Virus vaccine</a:t>
            </a:r>
            <a:r>
              <a:rPr lang="en-GB" sz="1800" b="1">
                <a:solidFill>
                  <a:srgbClr val="5C5B5A"/>
                </a:solidFill>
                <a:latin typeface="Arial"/>
                <a:ea typeface="+mn-ea"/>
                <a:cs typeface="+mn-cs"/>
              </a:rPr>
              <a:t>. 63% saying they would get the Covid vaccine if they were eligible, while 70% would get the flu vaccine. In contrast, only 35% would get the RSV vaccine if eligible (with 27% saying they would not, and 37% saying they don’t know)</a:t>
            </a:r>
            <a:br>
              <a:rPr lang="en-GB" sz="1800" b="1">
                <a:solidFill>
                  <a:srgbClr val="5C5B5A"/>
                </a:solidFill>
                <a:latin typeface="Arial"/>
                <a:ea typeface="+mn-ea"/>
                <a:cs typeface="+mn-cs"/>
              </a:rPr>
            </a:br>
            <a:endParaRPr lang="en-GB" sz="1800" b="1">
              <a:solidFill>
                <a:srgbClr val="5C5B5A"/>
              </a:solidFill>
              <a:latin typeface="Arial"/>
              <a:ea typeface="+mn-ea"/>
              <a:cs typeface="+mn-cs"/>
            </a:endParaRPr>
          </a:p>
        </p:txBody>
      </p:sp>
      <p:sp>
        <p:nvSpPr>
          <p:cNvPr id="4" name="TextBox 3">
            <a:extLst>
              <a:ext uri="{FF2B5EF4-FFF2-40B4-BE49-F238E27FC236}">
                <a16:creationId xmlns:a16="http://schemas.microsoft.com/office/drawing/2014/main" id="{9CA4EA2A-65ED-D50A-38B9-35BBC27CC26E}"/>
              </a:ext>
            </a:extLst>
          </p:cNvPr>
          <p:cNvSpPr txBox="1"/>
          <p:nvPr/>
        </p:nvSpPr>
        <p:spPr>
          <a:xfrm>
            <a:off x="3674430" y="1542829"/>
            <a:ext cx="4843139" cy="323165"/>
          </a:xfrm>
          <a:prstGeom prst="rect">
            <a:avLst/>
          </a:prstGeom>
          <a:noFill/>
        </p:spPr>
        <p:txBody>
          <a:bodyPr wrap="square" rtlCol="0">
            <a:spAutoFit/>
          </a:bodyPr>
          <a:lstStyle/>
          <a:p>
            <a:pPr algn="ctr">
              <a:defRPr/>
            </a:pPr>
            <a:r>
              <a:rPr kumimoji="0" lang="en-GB" sz="1500" b="1" i="0" strike="noStrike" kern="1200" cap="none" spc="0" normalizeH="0" baseline="0" noProof="0">
                <a:ln>
                  <a:noFill/>
                </a:ln>
                <a:solidFill>
                  <a:srgbClr val="5C5B5A"/>
                </a:solidFill>
                <a:effectLst/>
                <a:uLnTx/>
                <a:uFillTx/>
                <a:latin typeface="Arial"/>
                <a:ea typeface="+mn-ea"/>
                <a:cs typeface="+mn-cs"/>
              </a:rPr>
              <a:t>If you were eligible, would you get this vaccine?</a:t>
            </a:r>
          </a:p>
        </p:txBody>
      </p:sp>
      <p:graphicFrame>
        <p:nvGraphicFramePr>
          <p:cNvPr id="5" name="Chart 4" descr="A clustered vertical bar chart showing whether people would get each vaccine if they were eligible. 63% would get the Covid vaccine, 70% would get the flu vaccine and 35% would get the RSV vaccine. ">
            <a:extLst>
              <a:ext uri="{FF2B5EF4-FFF2-40B4-BE49-F238E27FC236}">
                <a16:creationId xmlns:a16="http://schemas.microsoft.com/office/drawing/2014/main" id="{175340E8-A46C-26EA-0489-1040014888C1}"/>
              </a:ext>
            </a:extLst>
          </p:cNvPr>
          <p:cNvGraphicFramePr/>
          <p:nvPr>
            <p:extLst>
              <p:ext uri="{D42A27DB-BD31-4B8C-83A1-F6EECF244321}">
                <p14:modId xmlns:p14="http://schemas.microsoft.com/office/powerpoint/2010/main" val="3499767079"/>
              </p:ext>
            </p:extLst>
          </p:nvPr>
        </p:nvGraphicFramePr>
        <p:xfrm>
          <a:off x="445801" y="1865994"/>
          <a:ext cx="11300398" cy="4246613"/>
        </p:xfrm>
        <a:graphic>
          <a:graphicData uri="http://schemas.openxmlformats.org/drawingml/2006/chart">
            <c:chart xmlns:c="http://schemas.openxmlformats.org/drawingml/2006/chart" xmlns:r="http://schemas.openxmlformats.org/officeDocument/2006/relationships" r:id="rId3"/>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V3. If you are eligible, would you take up the offer of the following vaccines?</a:t>
            </a:r>
          </a:p>
          <a:p>
            <a:pPr>
              <a:defRPr/>
            </a:pPr>
            <a:r>
              <a:rPr lang="en-GB" sz="1000">
                <a:solidFill>
                  <a:srgbClr val="FFFFFF">
                    <a:lumMod val="50000"/>
                  </a:srgbClr>
                </a:solidFill>
                <a:latin typeface="Arial" panose="020B0604020202020204" pitchFamily="34" charset="0"/>
                <a:cs typeface="Arial" panose="020B0604020202020204" pitchFamily="34" charset="0"/>
              </a:rPr>
              <a:t>Base: Survey 14, 1482. </a:t>
            </a:r>
            <a:endParaRPr lang="en-GB" sz="100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04909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When looking at </a:t>
            </a:r>
            <a:r>
              <a:rPr lang="en-GB" sz="1800" b="1" dirty="0">
                <a:solidFill>
                  <a:srgbClr val="009690"/>
                </a:solidFill>
                <a:latin typeface="Arial"/>
                <a:ea typeface="+mn-ea"/>
                <a:cs typeface="+mn-cs"/>
              </a:rPr>
              <a:t>potential uptake of vaccines among the population that think they are eligible for each </a:t>
            </a:r>
            <a:r>
              <a:rPr lang="en-GB" sz="1800" b="1" dirty="0">
                <a:solidFill>
                  <a:srgbClr val="5C5B5A"/>
                </a:solidFill>
                <a:latin typeface="Arial"/>
                <a:ea typeface="+mn-ea"/>
                <a:cs typeface="+mn-cs"/>
              </a:rPr>
              <a:t>- and therefore thinks they are at risk of contracting the illness – the flu and RSV vaccines are more trusted among its eligible groups than Covid. Only 69% of those who think they are eligible for the Covid vaccine would get it, whereas 79% would get the flu vaccine and 72% the RSV jab</a:t>
            </a:r>
          </a:p>
        </p:txBody>
      </p:sp>
      <p:sp>
        <p:nvSpPr>
          <p:cNvPr id="4" name="TextBox 3">
            <a:extLst>
              <a:ext uri="{FF2B5EF4-FFF2-40B4-BE49-F238E27FC236}">
                <a16:creationId xmlns:a16="http://schemas.microsoft.com/office/drawing/2014/main" id="{9CA4EA2A-65ED-D50A-38B9-35BBC27CC26E}"/>
              </a:ext>
            </a:extLst>
          </p:cNvPr>
          <p:cNvSpPr txBox="1"/>
          <p:nvPr/>
        </p:nvSpPr>
        <p:spPr>
          <a:xfrm>
            <a:off x="913039" y="1772157"/>
            <a:ext cx="4843139" cy="323165"/>
          </a:xfrm>
          <a:prstGeom prst="rect">
            <a:avLst/>
          </a:prstGeom>
          <a:noFill/>
        </p:spPr>
        <p:txBody>
          <a:bodyPr wrap="square" rtlCol="0">
            <a:spAutoFit/>
          </a:bodyPr>
          <a:lstStyle/>
          <a:p>
            <a:pPr algn="ctr">
              <a:defRPr/>
            </a:pPr>
            <a:r>
              <a:rPr kumimoji="0" lang="en-GB" sz="1500" b="1" i="0" strike="noStrike" kern="1200" cap="none" spc="0" normalizeH="0" baseline="0" noProof="0">
                <a:ln>
                  <a:noFill/>
                </a:ln>
                <a:solidFill>
                  <a:srgbClr val="5C5B5A"/>
                </a:solidFill>
                <a:effectLst/>
                <a:uLnTx/>
                <a:uFillTx/>
                <a:latin typeface="Arial"/>
                <a:ea typeface="+mn-ea"/>
                <a:cs typeface="+mn-cs"/>
              </a:rPr>
              <a:t>Knowledge of eligibility for vaccines</a:t>
            </a:r>
          </a:p>
        </p:txBody>
      </p:sp>
      <p:graphicFrame>
        <p:nvGraphicFramePr>
          <p:cNvPr id="10" name="Chart 9" descr="A horizontal bar chart showing the knowledge of eligibility for vaccines, 73% know whether they are eligible for the Covid vaccine, 71% know whether they are eligible for the flu vaccine and 12% know whether they are eligible for the RSV vaccine ">
            <a:extLst>
              <a:ext uri="{FF2B5EF4-FFF2-40B4-BE49-F238E27FC236}">
                <a16:creationId xmlns:a16="http://schemas.microsoft.com/office/drawing/2014/main" id="{38194DAB-3FDD-F4A5-82B0-533156A2EE3A}"/>
              </a:ext>
            </a:extLst>
          </p:cNvPr>
          <p:cNvGraphicFramePr/>
          <p:nvPr>
            <p:extLst>
              <p:ext uri="{D42A27DB-BD31-4B8C-83A1-F6EECF244321}">
                <p14:modId xmlns:p14="http://schemas.microsoft.com/office/powerpoint/2010/main" val="2904880336"/>
              </p:ext>
            </p:extLst>
          </p:nvPr>
        </p:nvGraphicFramePr>
        <p:xfrm>
          <a:off x="738039" y="2123145"/>
          <a:ext cx="4998528" cy="380320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F257938-F7C1-7D89-03DD-52246951E1FD}"/>
              </a:ext>
            </a:extLst>
          </p:cNvPr>
          <p:cNvSpPr txBox="1"/>
          <p:nvPr/>
        </p:nvSpPr>
        <p:spPr>
          <a:xfrm>
            <a:off x="6461700" y="1772157"/>
            <a:ext cx="4843139" cy="323165"/>
          </a:xfrm>
          <a:prstGeom prst="rect">
            <a:avLst/>
          </a:prstGeom>
          <a:noFill/>
        </p:spPr>
        <p:txBody>
          <a:bodyPr wrap="square" rtlCol="0">
            <a:spAutoFit/>
          </a:bodyPr>
          <a:lstStyle/>
          <a:p>
            <a:pPr algn="ctr">
              <a:defRPr/>
            </a:pPr>
            <a:r>
              <a:rPr kumimoji="0" lang="en-GB" sz="1500" b="1" i="0" strike="noStrike" kern="1200" cap="none" spc="0" normalizeH="0" baseline="0" noProof="0">
                <a:ln>
                  <a:noFill/>
                </a:ln>
                <a:solidFill>
                  <a:srgbClr val="5C5B5A"/>
                </a:solidFill>
                <a:effectLst/>
                <a:uLnTx/>
                <a:uFillTx/>
                <a:latin typeface="Arial"/>
                <a:ea typeface="+mn-ea"/>
                <a:cs typeface="+mn-cs"/>
              </a:rPr>
              <a:t>Uptake of vaccines among those eligible</a:t>
            </a:r>
          </a:p>
        </p:txBody>
      </p:sp>
      <p:graphicFrame>
        <p:nvGraphicFramePr>
          <p:cNvPr id="12" name="Chart 11" descr="A horizontal bar chart showing the uptake of vaccines amongst those eligible. 86% of those eligible for the Covid vaccine would get it, 98% of those eligible for the flu vaccine would get it and 300% of those eligible for the RSV vaccine would get it. ">
            <a:extLst>
              <a:ext uri="{FF2B5EF4-FFF2-40B4-BE49-F238E27FC236}">
                <a16:creationId xmlns:a16="http://schemas.microsoft.com/office/drawing/2014/main" id="{77B953F0-B794-EE74-ABEF-8E101D63C0B6}"/>
              </a:ext>
            </a:extLst>
          </p:cNvPr>
          <p:cNvGraphicFramePr/>
          <p:nvPr>
            <p:extLst>
              <p:ext uri="{D42A27DB-BD31-4B8C-83A1-F6EECF244321}">
                <p14:modId xmlns:p14="http://schemas.microsoft.com/office/powerpoint/2010/main" val="2996672816"/>
              </p:ext>
            </p:extLst>
          </p:nvPr>
        </p:nvGraphicFramePr>
        <p:xfrm>
          <a:off x="6286700" y="2123145"/>
          <a:ext cx="5267248" cy="3803202"/>
        </p:xfrm>
        <a:graphic>
          <a:graphicData uri="http://schemas.openxmlformats.org/drawingml/2006/chart">
            <c:chart xmlns:c="http://schemas.openxmlformats.org/drawingml/2006/chart" xmlns:r="http://schemas.openxmlformats.org/officeDocument/2006/relationships" r:id="rId4"/>
          </a:graphicData>
        </a:graphic>
      </p:graphicFrame>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V2. Do you know whether you are eligible for the following vaccines? V3. If you are eligible, would you take up the offer of the following vaccines?</a:t>
            </a:r>
          </a:p>
          <a:p>
            <a:pPr>
              <a:defRPr/>
            </a:pPr>
            <a:r>
              <a:rPr lang="en-GB" sz="1000">
                <a:solidFill>
                  <a:srgbClr val="FFFFFF">
                    <a:lumMod val="50000"/>
                  </a:srgbClr>
                </a:solidFill>
                <a:latin typeface="Arial" panose="020B0604020202020204" pitchFamily="34" charset="0"/>
                <a:cs typeface="Arial" panose="020B0604020202020204" pitchFamily="34" charset="0"/>
              </a:rPr>
              <a:t>Unweighted bases in parentheses. </a:t>
            </a:r>
            <a:endParaRPr lang="en-GB" sz="100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732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486246" y="310725"/>
            <a:ext cx="11192603" cy="836603"/>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5C5B5A"/>
                </a:solidFill>
                <a:effectLst/>
                <a:uLnTx/>
                <a:uFillTx/>
                <a:latin typeface="Arial"/>
                <a:ea typeface="+mn-ea"/>
                <a:cs typeface="Arial"/>
              </a:rPr>
              <a:t>The </a:t>
            </a:r>
            <a:r>
              <a:rPr kumimoji="0" lang="en-GB" sz="2000" b="1" i="0" u="none" strike="noStrike" kern="1200" cap="none" spc="0" normalizeH="0" baseline="0" noProof="0">
                <a:ln>
                  <a:noFill/>
                </a:ln>
                <a:solidFill>
                  <a:srgbClr val="009690"/>
                </a:solidFill>
                <a:effectLst/>
                <a:uLnTx/>
                <a:uFillTx/>
                <a:latin typeface="Arial"/>
                <a:ea typeface="+mn-ea"/>
                <a:cs typeface="Arial"/>
              </a:rPr>
              <a:t>overall Health Confidence Score (HCS)</a:t>
            </a:r>
            <a:r>
              <a:rPr kumimoji="0" lang="en-GB" sz="2000" b="1" i="0" u="none" strike="noStrike" kern="1200" cap="none" spc="0" normalizeH="0" baseline="0" noProof="0">
                <a:ln>
                  <a:noFill/>
                </a:ln>
                <a:solidFill>
                  <a:srgbClr val="5C5B5A"/>
                </a:solidFill>
                <a:effectLst/>
                <a:uLnTx/>
                <a:uFillTx/>
                <a:latin typeface="Arial"/>
                <a:ea typeface="+mn-ea"/>
                <a:cs typeface="Arial"/>
              </a:rPr>
              <a:t> in the August 2024 fieldwork is 71.4 out of 100, which remains stable with the July 2024 figure of 71.6.</a:t>
            </a:r>
            <a:endParaRPr kumimoji="0" lang="en-GB" sz="2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424164" y="1901016"/>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nvGraphicFramePr>
        <p:xfrm>
          <a:off x="365061" y="4508632"/>
          <a:ext cx="3135543" cy="1202040"/>
        </p:xfrm>
        <a:graphic>
          <a:graphicData uri="http://schemas.openxmlformats.org/drawingml/2006/table">
            <a:tbl>
              <a:tblPr firstRow="1" bandRow="1">
                <a:tableStyleId>{073A0DAA-6AF3-43AB-8588-CEC1D06C72B9}</a:tableStyleId>
              </a:tblPr>
              <a:tblGrid>
                <a:gridCol w="1970031">
                  <a:extLst>
                    <a:ext uri="{9D8B030D-6E8A-4147-A177-3AD203B41FA5}">
                      <a16:colId xmlns:a16="http://schemas.microsoft.com/office/drawing/2014/main" val="588151101"/>
                    </a:ext>
                  </a:extLst>
                </a:gridCol>
                <a:gridCol w="1165512">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044151"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66.1</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July)</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5754123"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67.7</a:t>
            </a:r>
            <a:endParaRPr lang="en-GB" sz="1600" b="1">
              <a:solidFill>
                <a:srgbClr val="009690"/>
              </a:solidFill>
              <a:latin typeface="Arial"/>
            </a:endParaRPr>
          </a:p>
          <a:p>
            <a:pPr algn="ctr">
              <a:defRPr/>
            </a:pPr>
            <a:r>
              <a:rPr lang="en-GB" sz="1200">
                <a:solidFill>
                  <a:srgbClr val="009690"/>
                </a:solidFill>
                <a:latin typeface="Arial"/>
              </a:rPr>
              <a:t>+1.2</a:t>
            </a:r>
          </a:p>
          <a:p>
            <a:pPr algn="ctr">
              <a:defRPr/>
            </a:pPr>
            <a:r>
              <a:rPr lang="en-GB" sz="1200">
                <a:solidFill>
                  <a:srgbClr val="009690"/>
                </a:solidFill>
                <a:latin typeface="Arial"/>
              </a:rPr>
              <a:t>(since July)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7375371"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70.6</a:t>
            </a:r>
            <a:endParaRPr lang="en-GB" sz="1600" b="1">
              <a:solidFill>
                <a:srgbClr val="009690"/>
              </a:solidFill>
              <a:latin typeface="Arial"/>
            </a:endParaRPr>
          </a:p>
          <a:p>
            <a:pPr algn="ctr">
              <a:defRPr/>
            </a:pPr>
            <a:r>
              <a:rPr lang="en-GB" sz="1200">
                <a:solidFill>
                  <a:srgbClr val="009690"/>
                </a:solidFill>
                <a:latin typeface="Arial"/>
              </a:rPr>
              <a:t>-0.6</a:t>
            </a:r>
          </a:p>
          <a:p>
            <a:pPr algn="ctr">
              <a:defRPr/>
            </a:pPr>
            <a:r>
              <a:rPr lang="en-GB" sz="1200">
                <a:solidFill>
                  <a:srgbClr val="009690"/>
                </a:solidFill>
                <a:latin typeface="Arial"/>
              </a:rPr>
              <a:t>(since July)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9242633"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algn="ctr">
              <a:defRPr/>
            </a:pPr>
            <a:r>
              <a:rPr lang="en-GB" sz="1200">
                <a:solidFill>
                  <a:srgbClr val="009690"/>
                </a:solidFill>
                <a:latin typeface="Arial"/>
              </a:rPr>
              <a:t>-0.2</a:t>
            </a:r>
          </a:p>
          <a:p>
            <a:pPr algn="ctr">
              <a:defRPr/>
            </a:pPr>
            <a:r>
              <a:rPr lang="en-GB" sz="1200">
                <a:solidFill>
                  <a:srgbClr val="009690"/>
                </a:solidFill>
                <a:latin typeface="Arial"/>
              </a:rPr>
              <a:t>(since July)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3911975" y="3866686"/>
            <a:ext cx="6805113" cy="218521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71.4</a:t>
            </a:r>
            <a:endParaRPr lang="en-GB" sz="6000" b="1">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-0.2</a:t>
            </a:r>
            <a:endParaRPr lang="en-GB" sz="2800" b="1">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lower than in July 2024</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5" name="Table 14">
            <a:extLst>
              <a:ext uri="{FF2B5EF4-FFF2-40B4-BE49-F238E27FC236}">
                <a16:creationId xmlns:a16="http://schemas.microsoft.com/office/drawing/2014/main" id="{11BB3068-5C95-537C-9BED-92253BA4F571}"/>
              </a:ext>
            </a:extLst>
          </p:cNvPr>
          <p:cNvGraphicFramePr>
            <a:graphicFrameLocks noGrp="1"/>
          </p:cNvGraphicFramePr>
          <p:nvPr/>
        </p:nvGraphicFramePr>
        <p:xfrm>
          <a:off x="10745788" y="3500378"/>
          <a:ext cx="1305552" cy="2809605"/>
        </p:xfrm>
        <a:graphic>
          <a:graphicData uri="http://schemas.openxmlformats.org/drawingml/2006/table">
            <a:tbl>
              <a:tblPr firstRow="1" bandRow="1">
                <a:tableStyleId>{073A0DAA-6AF3-43AB-8588-CEC1D06C72B9}</a:tableStyleId>
              </a:tblPr>
              <a:tblGrid>
                <a:gridCol w="643617">
                  <a:extLst>
                    <a:ext uri="{9D8B030D-6E8A-4147-A177-3AD203B41FA5}">
                      <a16:colId xmlns:a16="http://schemas.microsoft.com/office/drawing/2014/main" val="4271803441"/>
                    </a:ext>
                  </a:extLst>
                </a:gridCol>
                <a:gridCol w="661935">
                  <a:extLst>
                    <a:ext uri="{9D8B030D-6E8A-4147-A177-3AD203B41FA5}">
                      <a16:colId xmlns:a16="http://schemas.microsoft.com/office/drawing/2014/main" val="3005689663"/>
                    </a:ext>
                  </a:extLst>
                </a:gridCol>
              </a:tblGrid>
              <a:tr h="371205">
                <a:tc>
                  <a:txBody>
                    <a:bodyPr/>
                    <a:lstStyle/>
                    <a:p>
                      <a:pPr algn="ctr"/>
                      <a:r>
                        <a:rPr lang="en-GB" sz="1400">
                          <a:solidFill>
                            <a:schemeClr val="bg1"/>
                          </a:solidFill>
                        </a:rPr>
                        <a:t>Wave</a:t>
                      </a:r>
                    </a:p>
                  </a:txBody>
                  <a:tcPr anchor="ctr"/>
                </a:tc>
                <a:tc>
                  <a:txBody>
                    <a:bodyPr/>
                    <a:lstStyle/>
                    <a:p>
                      <a:pPr algn="ctr"/>
                      <a:r>
                        <a:rPr lang="en-GB" sz="1400">
                          <a:solidFill>
                            <a:schemeClr val="bg1"/>
                          </a:solidFill>
                        </a:rPr>
                        <a:t>HCS</a:t>
                      </a:r>
                    </a:p>
                  </a:txBody>
                  <a:tcPr anchor="ctr"/>
                </a:tc>
                <a:extLst>
                  <a:ext uri="{0D108BD9-81ED-4DB2-BD59-A6C34878D82A}">
                    <a16:rowId xmlns:a16="http://schemas.microsoft.com/office/drawing/2014/main" val="1042867693"/>
                  </a:ext>
                </a:extLst>
              </a:tr>
              <a:tr h="246501">
                <a:tc>
                  <a:txBody>
                    <a:bodyPr/>
                    <a:lstStyle/>
                    <a:p>
                      <a:pPr algn="ctr"/>
                      <a:r>
                        <a:rPr lang="en-GB" sz="1400"/>
                        <a:t>7</a:t>
                      </a:r>
                    </a:p>
                  </a:txBody>
                  <a:tcPr anchor="ctr"/>
                </a:tc>
                <a:tc>
                  <a:txBody>
                    <a:bodyPr/>
                    <a:lstStyle/>
                    <a:p>
                      <a:pPr algn="ctr"/>
                      <a:r>
                        <a:rPr lang="en-GB" sz="1400"/>
                        <a:t>70.5</a:t>
                      </a:r>
                    </a:p>
                  </a:txBody>
                  <a:tcPr anchor="ctr"/>
                </a:tc>
                <a:extLst>
                  <a:ext uri="{0D108BD9-81ED-4DB2-BD59-A6C34878D82A}">
                    <a16:rowId xmlns:a16="http://schemas.microsoft.com/office/drawing/2014/main" val="4112471184"/>
                  </a:ext>
                </a:extLst>
              </a:tr>
              <a:tr h="233531">
                <a:tc>
                  <a:txBody>
                    <a:bodyPr/>
                    <a:lstStyle/>
                    <a:p>
                      <a:pPr algn="ctr"/>
                      <a:r>
                        <a:rPr lang="en-GB" sz="1400"/>
                        <a:t>8</a:t>
                      </a:r>
                    </a:p>
                  </a:txBody>
                  <a:tcPr anchor="ctr"/>
                </a:tc>
                <a:tc>
                  <a:txBody>
                    <a:bodyPr/>
                    <a:lstStyle/>
                    <a:p>
                      <a:pPr algn="ctr"/>
                      <a:r>
                        <a:rPr lang="en-GB" sz="1400"/>
                        <a:t>71.8</a:t>
                      </a:r>
                    </a:p>
                  </a:txBody>
                  <a:tcPr anchor="ctr"/>
                </a:tc>
                <a:extLst>
                  <a:ext uri="{0D108BD9-81ED-4DB2-BD59-A6C34878D82A}">
                    <a16:rowId xmlns:a16="http://schemas.microsoft.com/office/drawing/2014/main" val="1981166519"/>
                  </a:ext>
                </a:extLst>
              </a:tr>
              <a:tr h="210833">
                <a:tc>
                  <a:txBody>
                    <a:bodyPr/>
                    <a:lstStyle/>
                    <a:p>
                      <a:pPr algn="ctr"/>
                      <a:r>
                        <a:rPr lang="en-GB" sz="1400"/>
                        <a:t>9</a:t>
                      </a:r>
                    </a:p>
                  </a:txBody>
                  <a:tcPr anchor="ctr"/>
                </a:tc>
                <a:tc>
                  <a:txBody>
                    <a:bodyPr/>
                    <a:lstStyle/>
                    <a:p>
                      <a:pPr algn="ctr"/>
                      <a:r>
                        <a:rPr lang="en-GB" sz="1400"/>
                        <a:t>71.5</a:t>
                      </a:r>
                    </a:p>
                  </a:txBody>
                  <a:tcPr anchor="ctr"/>
                </a:tc>
                <a:extLst>
                  <a:ext uri="{0D108BD9-81ED-4DB2-BD59-A6C34878D82A}">
                    <a16:rowId xmlns:a16="http://schemas.microsoft.com/office/drawing/2014/main" val="1593015631"/>
                  </a:ext>
                </a:extLst>
              </a:tr>
              <a:tr h="236774">
                <a:tc>
                  <a:txBody>
                    <a:bodyPr/>
                    <a:lstStyle/>
                    <a:p>
                      <a:pPr algn="ctr"/>
                      <a:r>
                        <a:rPr lang="en-GB" sz="1400"/>
                        <a:t>10</a:t>
                      </a:r>
                    </a:p>
                  </a:txBody>
                  <a:tcPr anchor="ctr"/>
                </a:tc>
                <a:tc>
                  <a:txBody>
                    <a:bodyPr/>
                    <a:lstStyle/>
                    <a:p>
                      <a:pPr algn="ctr"/>
                      <a:r>
                        <a:rPr lang="en-GB" sz="1400"/>
                        <a:t>70</a:t>
                      </a:r>
                    </a:p>
                  </a:txBody>
                  <a:tcPr anchor="ctr"/>
                </a:tc>
                <a:extLst>
                  <a:ext uri="{0D108BD9-81ED-4DB2-BD59-A6C34878D82A}">
                    <a16:rowId xmlns:a16="http://schemas.microsoft.com/office/drawing/2014/main" val="398736978"/>
                  </a:ext>
                </a:extLst>
              </a:tr>
              <a:tr h="165438">
                <a:tc>
                  <a:txBody>
                    <a:bodyPr/>
                    <a:lstStyle/>
                    <a:p>
                      <a:pPr algn="ctr"/>
                      <a:r>
                        <a:rPr lang="en-GB" sz="1400"/>
                        <a:t>11</a:t>
                      </a:r>
                    </a:p>
                  </a:txBody>
                  <a:tcPr anchor="ctr"/>
                </a:tc>
                <a:tc>
                  <a:txBody>
                    <a:bodyPr/>
                    <a:lstStyle/>
                    <a:p>
                      <a:pPr algn="ctr"/>
                      <a:r>
                        <a:rPr lang="en-GB" sz="1400"/>
                        <a:t>71.4</a:t>
                      </a:r>
                    </a:p>
                  </a:txBody>
                  <a:tcPr anchor="ctr"/>
                </a:tc>
                <a:extLst>
                  <a:ext uri="{0D108BD9-81ED-4DB2-BD59-A6C34878D82A}">
                    <a16:rowId xmlns:a16="http://schemas.microsoft.com/office/drawing/2014/main" val="2298716610"/>
                  </a:ext>
                </a:extLst>
              </a:tr>
              <a:tr h="230289">
                <a:tc>
                  <a:txBody>
                    <a:bodyPr/>
                    <a:lstStyle/>
                    <a:p>
                      <a:pPr algn="ctr"/>
                      <a:r>
                        <a:rPr lang="en-GB" sz="1400"/>
                        <a:t>12</a:t>
                      </a:r>
                    </a:p>
                  </a:txBody>
                  <a:tcPr anchor="ctr"/>
                </a:tc>
                <a:tc>
                  <a:txBody>
                    <a:bodyPr/>
                    <a:lstStyle/>
                    <a:p>
                      <a:pPr algn="ctr"/>
                      <a:r>
                        <a:rPr lang="en-GB" sz="1400"/>
                        <a:t>72.1</a:t>
                      </a:r>
                    </a:p>
                  </a:txBody>
                  <a:tcPr anchor="ctr"/>
                </a:tc>
                <a:extLst>
                  <a:ext uri="{0D108BD9-81ED-4DB2-BD59-A6C34878D82A}">
                    <a16:rowId xmlns:a16="http://schemas.microsoft.com/office/drawing/2014/main" val="3490231442"/>
                  </a:ext>
                </a:extLst>
              </a:tr>
              <a:tr h="149225">
                <a:tc>
                  <a:txBody>
                    <a:bodyPr/>
                    <a:lstStyle/>
                    <a:p>
                      <a:pPr algn="ctr"/>
                      <a:r>
                        <a:rPr lang="en-GB" sz="1400"/>
                        <a:t>13</a:t>
                      </a:r>
                    </a:p>
                  </a:txBody>
                  <a:tcPr anchor="ctr"/>
                </a:tc>
                <a:tc>
                  <a:txBody>
                    <a:bodyPr/>
                    <a:lstStyle/>
                    <a:p>
                      <a:pPr algn="ctr"/>
                      <a:r>
                        <a:rPr lang="en-GB" sz="1400"/>
                        <a:t>71.6</a:t>
                      </a:r>
                    </a:p>
                  </a:txBody>
                  <a:tcPr anchor="ctr"/>
                </a:tc>
                <a:extLst>
                  <a:ext uri="{0D108BD9-81ED-4DB2-BD59-A6C34878D82A}">
                    <a16:rowId xmlns:a16="http://schemas.microsoft.com/office/drawing/2014/main" val="403084225"/>
                  </a:ext>
                </a:extLst>
              </a:tr>
              <a:tr h="149225">
                <a:tc>
                  <a:txBody>
                    <a:bodyPr/>
                    <a:lstStyle/>
                    <a:p>
                      <a:pPr algn="ctr"/>
                      <a:r>
                        <a:rPr lang="en-GB" sz="1400"/>
                        <a:t>14</a:t>
                      </a:r>
                    </a:p>
                  </a:txBody>
                  <a:tcPr anchor="ctr"/>
                </a:tc>
                <a:tc>
                  <a:txBody>
                    <a:bodyPr/>
                    <a:lstStyle/>
                    <a:p>
                      <a:pPr algn="ctr"/>
                      <a:r>
                        <a:rPr lang="en-GB" sz="1400"/>
                        <a:t>71.4</a:t>
                      </a:r>
                    </a:p>
                  </a:txBody>
                  <a:tcPr anchor="ctr"/>
                </a:tc>
                <a:extLst>
                  <a:ext uri="{0D108BD9-81ED-4DB2-BD59-A6C34878D82A}">
                    <a16:rowId xmlns:a16="http://schemas.microsoft.com/office/drawing/2014/main" val="3577025527"/>
                  </a:ext>
                </a:extLst>
              </a:tr>
            </a:tbl>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14, 1482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20443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493486" y="365667"/>
            <a:ext cx="11542817"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mj-cs"/>
              </a:rPr>
              <a:t>Our data </a:t>
            </a:r>
            <a:r>
              <a:rPr lang="en-GB" sz="1800" b="1">
                <a:latin typeface="Arial"/>
              </a:rPr>
              <a:t>exploring whether </a:t>
            </a:r>
            <a:r>
              <a:rPr kumimoji="0" lang="en-GB" sz="1800" b="1" i="0" u="none" strike="noStrike" kern="1200" cap="none" spc="0" normalizeH="0" baseline="0" noProof="0">
                <a:ln>
                  <a:noFill/>
                </a:ln>
                <a:solidFill>
                  <a:srgbClr val="5C5B5A"/>
                </a:solidFill>
                <a:effectLst/>
                <a:uLnTx/>
                <a:uFillTx/>
                <a:latin typeface="Arial"/>
                <a:ea typeface="+mj-ea"/>
                <a:cs typeface="+mj-cs"/>
              </a:rPr>
              <a:t>respondents agree that they can </a:t>
            </a:r>
            <a:r>
              <a:rPr kumimoji="0" lang="en-GB" sz="1800" b="1" i="0" u="none" strike="noStrike" kern="1200" cap="none" spc="0" normalizeH="0" baseline="0" noProof="0">
                <a:ln>
                  <a:noFill/>
                </a:ln>
                <a:solidFill>
                  <a:srgbClr val="009690"/>
                </a:solidFill>
                <a:effectLst/>
                <a:uLnTx/>
                <a:uFillTx/>
                <a:latin typeface="Arial"/>
                <a:ea typeface="+mj-ea"/>
                <a:cs typeface="+mj-cs"/>
              </a:rPr>
              <a:t>manage their health </a:t>
            </a:r>
            <a:r>
              <a:rPr kumimoji="0" lang="en-GB" sz="1800" b="1" i="0" u="none" strike="noStrike" kern="1200" cap="none" spc="0" normalizeH="0" baseline="0" noProof="0">
                <a:ln>
                  <a:noFill/>
                </a:ln>
                <a:solidFill>
                  <a:srgbClr val="5C5B5A"/>
                </a:solidFill>
                <a:effectLst/>
                <a:uLnTx/>
                <a:uFillTx/>
                <a:latin typeface="Arial"/>
                <a:ea typeface="+mj-ea"/>
                <a:cs typeface="+mj-cs"/>
              </a:rPr>
              <a:t>– those with "health confidence" – </a:t>
            </a:r>
            <a:r>
              <a:rPr lang="en-GB" sz="1800" b="1">
                <a:latin typeface="Arial"/>
              </a:rPr>
              <a:t>continues to present a broadly positive outlook. Comparisons to July 2024 show a varied set of short-term trends: slightly more respondents agree that they </a:t>
            </a:r>
            <a:r>
              <a:rPr lang="en-GB" sz="1800" b="1">
                <a:solidFill>
                  <a:srgbClr val="009690"/>
                </a:solidFill>
                <a:latin typeface="Arial"/>
              </a:rPr>
              <a:t>know</a:t>
            </a:r>
            <a:r>
              <a:rPr lang="en-GB" sz="1800" b="1">
                <a:latin typeface="Arial"/>
              </a:rPr>
              <a:t> enough about their health, but dimensions relating to </a:t>
            </a:r>
            <a:r>
              <a:rPr lang="en-GB" sz="1800" b="1">
                <a:solidFill>
                  <a:srgbClr val="009690"/>
                </a:solidFill>
                <a:latin typeface="Arial"/>
              </a:rPr>
              <a:t>access</a:t>
            </a:r>
            <a:r>
              <a:rPr lang="en-GB" sz="1800" b="1">
                <a:latin typeface="Arial"/>
              </a:rPr>
              <a:t>, </a:t>
            </a:r>
            <a:r>
              <a:rPr lang="en-GB" sz="1800" b="1">
                <a:solidFill>
                  <a:srgbClr val="009690"/>
                </a:solidFill>
                <a:latin typeface="Arial"/>
              </a:rPr>
              <a:t>self-management </a:t>
            </a:r>
            <a:r>
              <a:rPr lang="en-GB" sz="1800" b="1">
                <a:latin typeface="Arial"/>
              </a:rPr>
              <a:t>and </a:t>
            </a:r>
            <a:r>
              <a:rPr lang="en-GB" sz="1800" b="1">
                <a:solidFill>
                  <a:srgbClr val="009690"/>
                </a:solidFill>
                <a:latin typeface="Arial"/>
              </a:rPr>
              <a:t>shared decisions </a:t>
            </a:r>
            <a:r>
              <a:rPr lang="en-GB" sz="1800" b="1">
                <a:latin typeface="Arial"/>
              </a:rPr>
              <a:t>show slight declines</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nvGraphicFramePr>
        <p:xfrm>
          <a:off x="828561" y="1653261"/>
          <a:ext cx="10194504" cy="518160"/>
        </p:xfrm>
        <a:graphic>
          <a:graphicData uri="http://schemas.openxmlformats.org/drawingml/2006/table">
            <a:tbl>
              <a:tblPr firstRow="1" bandRow="1">
                <a:tableStyleId>{5C22544A-7EE6-4342-B048-85BDC9FD1C3A}</a:tableStyleId>
              </a:tblPr>
              <a:tblGrid>
                <a:gridCol w="2548626">
                  <a:extLst>
                    <a:ext uri="{9D8B030D-6E8A-4147-A177-3AD203B41FA5}">
                      <a16:colId xmlns:a16="http://schemas.microsoft.com/office/drawing/2014/main" val="120021911"/>
                    </a:ext>
                  </a:extLst>
                </a:gridCol>
                <a:gridCol w="2548626">
                  <a:extLst>
                    <a:ext uri="{9D8B030D-6E8A-4147-A177-3AD203B41FA5}">
                      <a16:colId xmlns:a16="http://schemas.microsoft.com/office/drawing/2014/main" val="2915152577"/>
                    </a:ext>
                  </a:extLst>
                </a:gridCol>
                <a:gridCol w="2548626">
                  <a:extLst>
                    <a:ext uri="{9D8B030D-6E8A-4147-A177-3AD203B41FA5}">
                      <a16:colId xmlns:a16="http://schemas.microsoft.com/office/drawing/2014/main" val="1210116845"/>
                    </a:ext>
                  </a:extLst>
                </a:gridCol>
                <a:gridCol w="2548626">
                  <a:extLst>
                    <a:ext uri="{9D8B030D-6E8A-4147-A177-3AD203B41FA5}">
                      <a16:colId xmlns:a16="http://schemas.microsoft.com/office/drawing/2014/main" val="21313497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rgbClr val="5C5B5A"/>
                          </a:solidFill>
                          <a:latin typeface="Arial"/>
                          <a:ea typeface="+mn-ea"/>
                          <a:cs typeface="+mn-cs"/>
                        </a:rPr>
                        <a:t>I can get the right help if I need it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look after my health</a:t>
                      </a:r>
                    </a:p>
                    <a:p>
                      <a:pPr algn="ctr"/>
                      <a:endParaRPr lang="en-GB" sz="1400" b="1" kern="1200">
                        <a:solidFill>
                          <a:srgbClr val="5C5B5A"/>
                        </a:solidFill>
                        <a:latin typeface="Arial"/>
                        <a:ea typeface="+mn-ea"/>
                        <a:cs typeface="+mn-cs"/>
                      </a:endParaRPr>
                    </a:p>
                  </a:txBody>
                  <a:tcPr>
                    <a:noFill/>
                  </a:tcPr>
                </a:tc>
                <a:tc>
                  <a:txBody>
                    <a:bodyPr/>
                    <a:lstStyle/>
                    <a:p>
                      <a:pPr algn="ctr"/>
                      <a:r>
                        <a:rPr lang="en-GB" sz="1400" b="1" kern="1200">
                          <a:solidFill>
                            <a:srgbClr val="5C5B5A"/>
                          </a:solidFill>
                          <a:latin typeface="Arial"/>
                          <a:ea typeface="+mn-ea"/>
                          <a:cs typeface="+mn-cs"/>
                        </a:rPr>
                        <a:t>I am involved in decisions about me</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1% agree. &#10;I can look after my health, 83% agree. &#10;I know enough about my health, 70% agree.&#10;I can get the right help if I need it, 76%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601154141"/>
              </p:ext>
            </p:extLst>
          </p:nvPr>
        </p:nvGraphicFramePr>
        <p:xfrm>
          <a:off x="805106" y="1714553"/>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54520F32-DA2C-82EE-9E28-15CD44EBF4DF}"/>
              </a:ext>
              <a:ext uri="{C183D7F6-B498-43B3-948B-1728B52AA6E4}">
                <adec:decorative xmlns:adec="http://schemas.microsoft.com/office/drawing/2017/decorative" val="0"/>
              </a:ext>
            </a:extLst>
          </p:cNvPr>
          <p:cNvSpPr txBox="1"/>
          <p:nvPr/>
        </p:nvSpPr>
        <p:spPr>
          <a:xfrm>
            <a:off x="2627158" y="3034169"/>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76% </a:t>
            </a:r>
            <a:r>
              <a:rPr lang="en-GB" sz="1200">
                <a:solidFill>
                  <a:srgbClr val="5C5B5A"/>
                </a:solidFill>
                <a:latin typeface="Arial"/>
              </a:rPr>
              <a:t>(-1pp) </a:t>
            </a:r>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(S13)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14, 1482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C863EBC7-8CEC-72DC-F7B4-1A8A3044DCDB}"/>
              </a:ext>
              <a:ext uri="{C183D7F6-B498-43B3-948B-1728B52AA6E4}">
                <adec:decorative xmlns:adec="http://schemas.microsoft.com/office/drawing/2017/decorative" val="1"/>
              </a:ext>
            </a:extLst>
          </p:cNvPr>
          <p:cNvSpPr txBox="1"/>
          <p:nvPr/>
        </p:nvSpPr>
        <p:spPr>
          <a:xfrm>
            <a:off x="1815757" y="2663635"/>
            <a:ext cx="679994"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3" name="TextBox 32">
            <a:extLst>
              <a:ext uri="{FF2B5EF4-FFF2-40B4-BE49-F238E27FC236}">
                <a16:creationId xmlns:a16="http://schemas.microsoft.com/office/drawing/2014/main" id="{80FFA343-E223-27C8-0920-692C1CE2A2EC}"/>
              </a:ext>
              <a:ext uri="{C183D7F6-B498-43B3-948B-1728B52AA6E4}">
                <adec:decorative xmlns:adec="http://schemas.microsoft.com/office/drawing/2017/decorative" val="1"/>
              </a:ext>
            </a:extLst>
          </p:cNvPr>
          <p:cNvSpPr txBox="1"/>
          <p:nvPr/>
        </p:nvSpPr>
        <p:spPr>
          <a:xfrm>
            <a:off x="1812791" y="366874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8" name="TextBox 37">
            <a:extLst>
              <a:ext uri="{FF2B5EF4-FFF2-40B4-BE49-F238E27FC236}">
                <a16:creationId xmlns:a16="http://schemas.microsoft.com/office/drawing/2014/main" id="{BDD22AE6-9E80-E6EB-F6F9-BA0A68F2D968}"/>
              </a:ext>
              <a:ext uri="{C183D7F6-B498-43B3-948B-1728B52AA6E4}">
                <adec:decorative xmlns:adec="http://schemas.microsoft.com/office/drawing/2017/decorative" val="1"/>
              </a:ext>
            </a:extLst>
          </p:cNvPr>
          <p:cNvSpPr txBox="1"/>
          <p:nvPr/>
        </p:nvSpPr>
        <p:spPr>
          <a:xfrm>
            <a:off x="1860981" y="44741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9" name="TextBox 38">
            <a:extLst>
              <a:ext uri="{FF2B5EF4-FFF2-40B4-BE49-F238E27FC236}">
                <a16:creationId xmlns:a16="http://schemas.microsoft.com/office/drawing/2014/main" id="{5417E191-0379-375E-C6EA-04403C126877}"/>
              </a:ext>
              <a:ext uri="{C183D7F6-B498-43B3-948B-1728B52AA6E4}">
                <adec:decorative xmlns:adec="http://schemas.microsoft.com/office/drawing/2017/decorative" val="1"/>
              </a:ext>
            </a:extLst>
          </p:cNvPr>
          <p:cNvSpPr txBox="1"/>
          <p:nvPr/>
        </p:nvSpPr>
        <p:spPr>
          <a:xfrm>
            <a:off x="1957986" y="46727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a:extLst>
              <a:ext uri="{FF2B5EF4-FFF2-40B4-BE49-F238E27FC236}">
                <a16:creationId xmlns:a16="http://schemas.microsoft.com/office/drawing/2014/main" id="{B93E1BB4-7D28-D27F-C703-69512219EE2D}"/>
              </a:ext>
              <a:ext uri="{C183D7F6-B498-43B3-948B-1728B52AA6E4}">
                <adec:decorative xmlns:adec="http://schemas.microsoft.com/office/drawing/2017/decorative" val="1"/>
              </a:ext>
            </a:extLst>
          </p:cNvPr>
          <p:cNvSpPr/>
          <p:nvPr/>
        </p:nvSpPr>
        <p:spPr>
          <a:xfrm>
            <a:off x="2627158" y="2215470"/>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4375668" y="26190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4" name="TextBox 43">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4347055" y="37184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5" name="TextBox 44">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4325803" y="45002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6" name="TextBox 45">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4527708" y="470472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a:t>
            </a:r>
          </a:p>
        </p:txBody>
      </p:sp>
      <p:sp>
        <p:nvSpPr>
          <p:cNvPr id="47" name="Right Brace 4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5176352" y="2223188"/>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5269072" y="3152001"/>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80% </a:t>
            </a:r>
            <a:r>
              <a:rPr lang="en-GB" sz="1200">
                <a:solidFill>
                  <a:srgbClr val="5C5B5A"/>
                </a:solidFill>
                <a:latin typeface="Arial"/>
              </a:rPr>
              <a:t>(+1pp)</a:t>
            </a:r>
          </a:p>
        </p:txBody>
      </p:sp>
      <p:sp>
        <p:nvSpPr>
          <p:cNvPr id="49" name="TextBox 48">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6854427" y="274168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0" name="TextBox 49">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6836402" y="38696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1" name="TextBox 50">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6847391" y="46030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52" name="TextBox 51">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7084562" y="4721369"/>
            <a:ext cx="595035"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3" name="Right Brace 52">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7690652" y="2213663"/>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7956659" y="3172194"/>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83% </a:t>
            </a:r>
            <a:r>
              <a:rPr lang="en-GB" sz="1200">
                <a:solidFill>
                  <a:srgbClr val="5C5B5A"/>
                </a:solidFill>
                <a:latin typeface="Arial"/>
              </a:rPr>
              <a:t>(-1pp)</a:t>
            </a:r>
          </a:p>
        </p:txBody>
      </p:sp>
      <p:sp>
        <p:nvSpPr>
          <p:cNvPr id="55" name="TextBox 54">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9441207" y="29612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6" name="TextBox 55">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9423574" y="42234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7" name="Right Brace 56">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10215447" y="2217502"/>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9617043" y="46580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10395649" y="3283339"/>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91% </a:t>
            </a:r>
            <a:r>
              <a:rPr lang="en-GB" sz="1200">
                <a:solidFill>
                  <a:srgbClr val="5C5B5A"/>
                </a:solidFill>
                <a:latin typeface="Arial"/>
              </a:rPr>
              <a:t>(-2pp)</a:t>
            </a:r>
            <a:endParaRPr lang="en-GB" sz="1200">
              <a:solidFill>
                <a:srgbClr val="5C5B5A"/>
              </a:solidFill>
              <a:latin typeface="Arial"/>
              <a:cs typeface="Arial"/>
            </a:endParaRPr>
          </a:p>
        </p:txBody>
      </p:sp>
    </p:spTree>
    <p:custDataLst>
      <p:tags r:id="rId1"/>
    </p:custDataLst>
    <p:extLst>
      <p:ext uri="{BB962C8B-B14F-4D97-AF65-F5344CB8AC3E}">
        <p14:creationId xmlns:p14="http://schemas.microsoft.com/office/powerpoint/2010/main" val="395239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1066508"/>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While the overall health confidence score has remained stable since July, there have been decreases in numbers saying they </a:t>
            </a:r>
            <a:r>
              <a:rPr lang="en-GB" sz="1800" b="1">
                <a:solidFill>
                  <a:srgbClr val="009690"/>
                </a:solidFill>
                <a:latin typeface="Arial"/>
                <a:cs typeface="Arial"/>
              </a:rPr>
              <a:t>can get the right help if they need it (access) </a:t>
            </a:r>
            <a:r>
              <a:rPr lang="en-GB" sz="1800" b="1">
                <a:solidFill>
                  <a:srgbClr val="5C5B5A"/>
                </a:solidFill>
                <a:latin typeface="Arial"/>
                <a:cs typeface="Arial"/>
              </a:rPr>
              <a:t>- though this is the first decrease in this metric since November last year</a:t>
            </a:r>
            <a:endParaRPr lang="en-GB" sz="1800" b="1">
              <a:solidFill>
                <a:srgbClr val="009690"/>
              </a:solidFill>
              <a:latin typeface="Arial"/>
              <a:cs typeface="Arial"/>
            </a:endParaRPr>
          </a:p>
        </p:txBody>
      </p:sp>
      <p:sp>
        <p:nvSpPr>
          <p:cNvPr id="3" name="TextBox 2">
            <a:extLst>
              <a:ext uri="{FF2B5EF4-FFF2-40B4-BE49-F238E27FC236}">
                <a16:creationId xmlns:a16="http://schemas.microsoft.com/office/drawing/2014/main" id="{547211CD-25AF-E69A-027C-4FEEE2D6CAA7}"/>
              </a:ext>
            </a:extLst>
          </p:cNvPr>
          <p:cNvSpPr txBox="1"/>
          <p:nvPr/>
        </p:nvSpPr>
        <p:spPr>
          <a:xfrm>
            <a:off x="2740232" y="1329426"/>
            <a:ext cx="6805113"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Dimensions of Greater Manchester health confidence score </a:t>
            </a:r>
          </a:p>
        </p:txBody>
      </p:sp>
      <p:graphicFrame>
        <p:nvGraphicFramePr>
          <p:cNvPr id="7" name="Chart 6" descr="The chart shows a stacked line chart for health confidence score. the score for shared decisions is 81.2, knowledge is 67.7, self-management is 70.6 and access is 66.1">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1362890144"/>
              </p:ext>
            </p:extLst>
          </p:nvPr>
        </p:nvGraphicFramePr>
        <p:xfrm>
          <a:off x="667397" y="1646371"/>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 Survey 12, 1,551; Survey 13, 1540; Survey 14, 1482</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4520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4178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800" b="1">
                <a:solidFill>
                  <a:srgbClr val="5C5B5A"/>
                </a:solidFill>
                <a:latin typeface="Arial"/>
              </a:rPr>
              <a:t>In line with access falling, m</a:t>
            </a:r>
            <a:r>
              <a:rPr kumimoji="0" lang="en-GB" sz="1800" b="1" i="0" u="none" strike="noStrike" kern="1200" cap="none" spc="0" normalizeH="0" baseline="0" noProof="0">
                <a:ln>
                  <a:noFill/>
                </a:ln>
                <a:solidFill>
                  <a:srgbClr val="5C5B5A"/>
                </a:solidFill>
                <a:effectLst/>
                <a:uLnTx/>
                <a:uFillTx/>
                <a:latin typeface="Arial"/>
                <a:ea typeface="+mn-ea"/>
                <a:cs typeface="+mn-cs"/>
              </a:rPr>
              <a:t>ore than 1 in 10 (13%) respondents say </a:t>
            </a:r>
            <a:r>
              <a:rPr kumimoji="0" lang="en-GB" sz="1800" b="1" i="0" u="none" strike="noStrike" kern="1200" cap="none" spc="0" normalizeH="0" baseline="0" noProof="0">
                <a:ln>
                  <a:noFill/>
                </a:ln>
                <a:solidFill>
                  <a:srgbClr val="009690"/>
                </a:solidFill>
                <a:effectLst/>
                <a:uLnTx/>
                <a:uFillTx/>
                <a:latin typeface="Arial"/>
                <a:ea typeface="+mn-ea"/>
                <a:cs typeface="+mn-cs"/>
              </a:rPr>
              <a:t>cost implications have stopped them accessing NHS services </a:t>
            </a:r>
            <a:r>
              <a:rPr kumimoji="0" lang="en-GB" sz="1800" b="1" i="0" u="none" strike="noStrike" kern="1200" cap="none" spc="0" normalizeH="0" baseline="0" noProof="0">
                <a:ln>
                  <a:noFill/>
                </a:ln>
                <a:solidFill>
                  <a:srgbClr val="5C5B5A"/>
                </a:solidFill>
                <a:effectLst/>
                <a:uLnTx/>
                <a:uFillTx/>
                <a:latin typeface="Arial"/>
                <a:ea typeface="+mn-ea"/>
                <a:cs typeface="+mn-cs"/>
              </a:rPr>
              <a:t>in the past month. This rises to 1 in 5 (19%) saying this has occurred in the last year. Loss of earnings, parking costs and cost of driving are the most common barriers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5" name="TextBox 4">
            <a:extLst>
              <a:ext uri="{FF2B5EF4-FFF2-40B4-BE49-F238E27FC236}">
                <a16:creationId xmlns:a16="http://schemas.microsoft.com/office/drawing/2014/main" id="{D52D8664-8F8B-7C4F-4B9C-45679BB7F7F1}"/>
              </a:ext>
            </a:extLst>
          </p:cNvPr>
          <p:cNvSpPr txBox="1"/>
          <p:nvPr/>
        </p:nvSpPr>
        <p:spPr>
          <a:xfrm>
            <a:off x="391549" y="1203089"/>
            <a:ext cx="5340627" cy="954107"/>
          </a:xfrm>
          <a:prstGeom prst="rect">
            <a:avLst/>
          </a:prstGeom>
          <a:noFill/>
        </p:spPr>
        <p:txBody>
          <a:bodyPr wrap="square" lIns="91440" tIns="45720" rIns="91440" bIns="45720" rtlCol="0" anchor="t">
            <a:spAutoFit/>
          </a:bodyPr>
          <a:lstStyle/>
          <a:p>
            <a:pPr algn="ctr">
              <a:defRPr/>
            </a:pPr>
            <a:r>
              <a:rPr lang="en-GB" sz="1400" b="1">
                <a:solidFill>
                  <a:srgbClr val="5C5B5A"/>
                </a:solidFill>
                <a:latin typeface="Arial"/>
              </a:rPr>
              <a:t>Have there been occasions when you have been unable to access NHS health and / or social care services due to cost implications </a:t>
            </a:r>
            <a:r>
              <a:rPr lang="en-GB" sz="1400">
                <a:solidFill>
                  <a:srgbClr val="5C5B5A"/>
                </a:solidFill>
                <a:latin typeface="Arial"/>
              </a:rPr>
              <a:t>(such as cost of time away from work, travelling time, public transport costs, cost of parking, childcare costs)</a:t>
            </a:r>
            <a:r>
              <a:rPr kumimoji="0" lang="en-GB" sz="1400" strike="noStrike" kern="1200" cap="none" spc="0" normalizeH="0" baseline="0" noProof="0">
                <a:ln>
                  <a:noFill/>
                </a:ln>
                <a:solidFill>
                  <a:srgbClr val="5C5B5A"/>
                </a:solidFill>
                <a:effectLst/>
                <a:uLnTx/>
                <a:uFillTx/>
                <a:latin typeface="Arial"/>
                <a:ea typeface="+mn-ea"/>
                <a:cs typeface="+mn-cs"/>
              </a:rPr>
              <a:t>?</a:t>
            </a:r>
            <a:r>
              <a:rPr lang="en-GB" sz="1400">
                <a:solidFill>
                  <a:srgbClr val="5C5B5A"/>
                </a:solidFill>
                <a:latin typeface="Arial"/>
              </a:rPr>
              <a:t> </a:t>
            </a:r>
            <a:endParaRPr kumimoji="0" lang="en-GB" sz="140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A vertical bar chart showing the proportion of respondents who have been unable to access NHS health and or social care services due to cost implications. 13% have been unable to access services in the last month, and 19% have been unable to access services within the last 12 months. ">
            <a:extLst>
              <a:ext uri="{FF2B5EF4-FFF2-40B4-BE49-F238E27FC236}">
                <a16:creationId xmlns:a16="http://schemas.microsoft.com/office/drawing/2014/main" id="{3BF97598-49A5-C430-30CA-FEB14BA34EFC}"/>
              </a:ext>
            </a:extLst>
          </p:cNvPr>
          <p:cNvGraphicFramePr/>
          <p:nvPr>
            <p:extLst>
              <p:ext uri="{D42A27DB-BD31-4B8C-83A1-F6EECF244321}">
                <p14:modId xmlns:p14="http://schemas.microsoft.com/office/powerpoint/2010/main" val="2716932158"/>
              </p:ext>
            </p:extLst>
          </p:nvPr>
        </p:nvGraphicFramePr>
        <p:xfrm>
          <a:off x="465826" y="2251494"/>
          <a:ext cx="5630174" cy="38868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5161E41-1713-E6F0-5BEE-8684F7AE4338}"/>
              </a:ext>
              <a:ext uri="{C183D7F6-B498-43B3-948B-1728B52AA6E4}">
                <adec:decorative xmlns:adec="http://schemas.microsoft.com/office/drawing/2017/decorative" val="0"/>
              </a:ext>
            </a:extLst>
          </p:cNvPr>
          <p:cNvSpPr txBox="1"/>
          <p:nvPr/>
        </p:nvSpPr>
        <p:spPr>
          <a:xfrm>
            <a:off x="6183517" y="1245119"/>
            <a:ext cx="6008483" cy="646331"/>
          </a:xfrm>
          <a:prstGeom prst="rect">
            <a:avLst/>
          </a:prstGeom>
          <a:noFill/>
        </p:spPr>
        <p:txBody>
          <a:bodyPr wrap="square" lIns="0" tIns="0" rIns="0" bIns="0" rtlCol="0">
            <a:spAutoFit/>
          </a:bodyPr>
          <a:lstStyle/>
          <a:p>
            <a:pPr algn="ctr">
              <a:defRPr/>
            </a:pPr>
            <a:r>
              <a:rPr lang="en-GB" sz="1400" b="1">
                <a:solidFill>
                  <a:srgbClr val="5C5B5A"/>
                </a:solidFill>
                <a:latin typeface="Arial"/>
              </a:rPr>
              <a:t>Among those who have been unable, which of the following cost implications explains your reason for not accessing an NHS service (n=306)</a:t>
            </a:r>
          </a:p>
        </p:txBody>
      </p:sp>
      <p:graphicFrame>
        <p:nvGraphicFramePr>
          <p:cNvPr id="7" name="Chart 6" descr="Bar chart showing the reason that respondents have been unable to access health or social services. 31% is because of a loss of earning with time away from work, 28% is the cost of parking, 23% is because of the costs after the appointment (i.e. prescriptions)">
            <a:extLst>
              <a:ext uri="{FF2B5EF4-FFF2-40B4-BE49-F238E27FC236}">
                <a16:creationId xmlns:a16="http://schemas.microsoft.com/office/drawing/2014/main" id="{3226FC18-3168-773E-2A2B-1FD7AB0DA262}"/>
              </a:ext>
            </a:extLst>
          </p:cNvPr>
          <p:cNvGraphicFramePr/>
          <p:nvPr>
            <p:extLst>
              <p:ext uri="{D42A27DB-BD31-4B8C-83A1-F6EECF244321}">
                <p14:modId xmlns:p14="http://schemas.microsoft.com/office/powerpoint/2010/main" val="1913367845"/>
              </p:ext>
            </p:extLst>
          </p:nvPr>
        </p:nvGraphicFramePr>
        <p:xfrm>
          <a:off x="5973686" y="1937379"/>
          <a:ext cx="5821439" cy="40143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C55B64C-85BA-2FB9-6C7F-8180DFB13E55}"/>
              </a:ext>
              <a:ext uri="{C183D7F6-B498-43B3-948B-1728B52AA6E4}">
                <adec:decorative xmlns:adec="http://schemas.microsoft.com/office/drawing/2017/decorative" val="1"/>
              </a:ext>
            </a:extLst>
          </p:cNvPr>
          <p:cNvSpPr txBox="1"/>
          <p:nvPr/>
        </p:nvSpPr>
        <p:spPr>
          <a:xfrm>
            <a:off x="1777041" y="2730261"/>
            <a:ext cx="476092"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(+/-0pp)</a:t>
            </a:r>
          </a:p>
        </p:txBody>
      </p:sp>
      <p:sp>
        <p:nvSpPr>
          <p:cNvPr id="12" name="TextBox 11">
            <a:extLst>
              <a:ext uri="{FF2B5EF4-FFF2-40B4-BE49-F238E27FC236}">
                <a16:creationId xmlns:a16="http://schemas.microsoft.com/office/drawing/2014/main" id="{E675F4AD-C53F-0B53-8450-9C933623DE26}"/>
              </a:ext>
              <a:ext uri="{C183D7F6-B498-43B3-948B-1728B52AA6E4}">
                <adec:decorative xmlns:adec="http://schemas.microsoft.com/office/drawing/2017/decorative" val="1"/>
              </a:ext>
            </a:extLst>
          </p:cNvPr>
          <p:cNvSpPr txBox="1"/>
          <p:nvPr/>
        </p:nvSpPr>
        <p:spPr>
          <a:xfrm>
            <a:off x="1817917" y="3998483"/>
            <a:ext cx="394339"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(+1pp)</a:t>
            </a:r>
          </a:p>
        </p:txBody>
      </p:sp>
      <p:sp>
        <p:nvSpPr>
          <p:cNvPr id="13" name="TextBox 12">
            <a:extLst>
              <a:ext uri="{FF2B5EF4-FFF2-40B4-BE49-F238E27FC236}">
                <a16:creationId xmlns:a16="http://schemas.microsoft.com/office/drawing/2014/main" id="{4CF170F3-A77F-0D76-B1C2-F316A3A7BDE6}"/>
              </a:ext>
              <a:ext uri="{C183D7F6-B498-43B3-948B-1728B52AA6E4}">
                <adec:decorative xmlns:adec="http://schemas.microsoft.com/office/drawing/2017/decorative" val="1"/>
              </a:ext>
            </a:extLst>
          </p:cNvPr>
          <p:cNvSpPr txBox="1"/>
          <p:nvPr/>
        </p:nvSpPr>
        <p:spPr>
          <a:xfrm>
            <a:off x="1988573" y="5025276"/>
            <a:ext cx="360676"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(-1pp)</a:t>
            </a:r>
          </a:p>
        </p:txBody>
      </p:sp>
      <p:sp>
        <p:nvSpPr>
          <p:cNvPr id="14" name="TextBox 13">
            <a:extLst>
              <a:ext uri="{FF2B5EF4-FFF2-40B4-BE49-F238E27FC236}">
                <a16:creationId xmlns:a16="http://schemas.microsoft.com/office/drawing/2014/main" id="{20F35947-E2BB-16FB-2857-82E7B51B2027}"/>
              </a:ext>
              <a:ext uri="{C183D7F6-B498-43B3-948B-1728B52AA6E4}">
                <adec:decorative xmlns:adec="http://schemas.microsoft.com/office/drawing/2017/decorative" val="1"/>
              </a:ext>
            </a:extLst>
          </p:cNvPr>
          <p:cNvSpPr txBox="1"/>
          <p:nvPr/>
        </p:nvSpPr>
        <p:spPr>
          <a:xfrm>
            <a:off x="4453886" y="2758526"/>
            <a:ext cx="360676"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(-1pp)</a:t>
            </a:r>
          </a:p>
        </p:txBody>
      </p:sp>
      <p:sp>
        <p:nvSpPr>
          <p:cNvPr id="15" name="TextBox 14">
            <a:extLst>
              <a:ext uri="{FF2B5EF4-FFF2-40B4-BE49-F238E27FC236}">
                <a16:creationId xmlns:a16="http://schemas.microsoft.com/office/drawing/2014/main" id="{171F26C2-1616-E593-D189-73B7015CBBDF}"/>
              </a:ext>
              <a:ext uri="{C183D7F6-B498-43B3-948B-1728B52AA6E4}">
                <adec:decorative xmlns:adec="http://schemas.microsoft.com/office/drawing/2017/decorative" val="1"/>
              </a:ext>
            </a:extLst>
          </p:cNvPr>
          <p:cNvSpPr txBox="1"/>
          <p:nvPr/>
        </p:nvSpPr>
        <p:spPr>
          <a:xfrm>
            <a:off x="4437054" y="4079274"/>
            <a:ext cx="394339"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(+1pp)</a:t>
            </a:r>
          </a:p>
        </p:txBody>
      </p:sp>
      <p:sp>
        <p:nvSpPr>
          <p:cNvPr id="17" name="TextBox 16">
            <a:extLst>
              <a:ext uri="{FF2B5EF4-FFF2-40B4-BE49-F238E27FC236}">
                <a16:creationId xmlns:a16="http://schemas.microsoft.com/office/drawing/2014/main" id="{685FFD0B-9793-E378-2138-5BFC8C06C153}"/>
              </a:ext>
              <a:ext uri="{C183D7F6-B498-43B3-948B-1728B52AA6E4}">
                <adec:decorative xmlns:adec="http://schemas.microsoft.com/office/drawing/2017/decorative" val="1"/>
              </a:ext>
            </a:extLst>
          </p:cNvPr>
          <p:cNvSpPr txBox="1"/>
          <p:nvPr/>
        </p:nvSpPr>
        <p:spPr>
          <a:xfrm>
            <a:off x="4593347" y="5025277"/>
            <a:ext cx="476092"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(+/-0pp)</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NHS4. Have you found [stated situation] has been an issue for you in...? QNHS5. Which of the following cost implications best describes your reason for not accessing an NHS health and/or social care service? Base: All respondents, S13, 1540; S14, 1482 All who have been unable to access NHS services due to cost implications, S13, 368; S14, 306</a:t>
            </a:r>
            <a:endParaRPr kumimoji="0" lang="en-GB" sz="1000" b="0" i="1"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442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2">
            <a:extLst>
              <a:ext uri="{FF2B5EF4-FFF2-40B4-BE49-F238E27FC236}">
                <a16:creationId xmlns:a16="http://schemas.microsoft.com/office/drawing/2014/main" id="{4BB982E5-79F2-767A-94AC-C1076C3C1F37}"/>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800" b="1">
                <a:solidFill>
                  <a:srgbClr val="5C5B5A"/>
                </a:solidFill>
                <a:latin typeface="Arial"/>
                <a:cs typeface="Arial"/>
              </a:rPr>
              <a:t>T</a:t>
            </a:r>
            <a:r>
              <a:rPr kumimoji="0" lang="en-GB" sz="1800" b="1" i="0" u="none" strike="noStrike" kern="1200" cap="none" spc="0" normalizeH="0" baseline="0" noProof="0">
                <a:ln>
                  <a:noFill/>
                </a:ln>
                <a:solidFill>
                  <a:srgbClr val="5C5B5A"/>
                </a:solidFill>
                <a:effectLst/>
                <a:uLnTx/>
                <a:uFillTx/>
                <a:latin typeface="Arial"/>
                <a:ea typeface="+mn-ea"/>
                <a:cs typeface="Arial"/>
              </a:rPr>
              <a:t>he</a:t>
            </a:r>
            <a:r>
              <a:rPr lang="en-GB" sz="1800" b="1">
                <a:solidFill>
                  <a:srgbClr val="5C5B5A"/>
                </a:solidFill>
                <a:latin typeface="Arial"/>
                <a:cs typeface="Arial"/>
              </a:rPr>
              <a:t> health confidence score </a:t>
            </a:r>
            <a:r>
              <a:rPr kumimoji="0" lang="en-GB" sz="1800" b="1" i="0" u="none" strike="noStrike" kern="1200" cap="none" spc="0" normalizeH="0" baseline="0" noProof="0">
                <a:ln>
                  <a:noFill/>
                </a:ln>
                <a:solidFill>
                  <a:srgbClr val="5C5B5A"/>
                </a:solidFill>
                <a:effectLst/>
                <a:uLnTx/>
                <a:uFillTx/>
                <a:latin typeface="Arial"/>
                <a:ea typeface="+mn-ea"/>
                <a:cs typeface="Arial"/>
              </a:rPr>
              <a:t>among </a:t>
            </a:r>
            <a:r>
              <a:rPr kumimoji="0" lang="en-GB" sz="1800" b="1" i="0" u="none" strike="noStrike" kern="1200" cap="none" spc="0" normalizeH="0" baseline="0" noProof="0">
                <a:ln>
                  <a:noFill/>
                </a:ln>
                <a:solidFill>
                  <a:srgbClr val="009690"/>
                </a:solidFill>
                <a:effectLst/>
                <a:uLnTx/>
                <a:uFillTx/>
                <a:latin typeface="Arial"/>
                <a:ea typeface="+mn-ea"/>
                <a:cs typeface="Arial"/>
              </a:rPr>
              <a:t>disabled respondents</a:t>
            </a:r>
            <a:r>
              <a:rPr kumimoji="0" lang="en-GB" sz="1800" b="1" i="0" u="none" strike="noStrike" kern="1200" cap="none" spc="0" normalizeH="0" baseline="0" noProof="0">
                <a:ln>
                  <a:noFill/>
                </a:ln>
                <a:solidFill>
                  <a:srgbClr val="5C5B5A"/>
                </a:solidFill>
                <a:effectLst/>
                <a:uLnTx/>
                <a:uFillTx/>
                <a:latin typeface="Arial"/>
                <a:ea typeface="+mn-ea"/>
                <a:cs typeface="Arial"/>
              </a:rPr>
              <a:t> demonstrates a much starker picture – with all dimensions falling significantly. In particular, August has recorded the lowest ever knowledge score </a:t>
            </a:r>
          </a:p>
        </p:txBody>
      </p:sp>
      <p:sp>
        <p:nvSpPr>
          <p:cNvPr id="3" name="TextBox 2">
            <a:extLst>
              <a:ext uri="{FF2B5EF4-FFF2-40B4-BE49-F238E27FC236}">
                <a16:creationId xmlns:a16="http://schemas.microsoft.com/office/drawing/2014/main" id="{547211CD-25AF-E69A-027C-4FEEE2D6CAA7}"/>
              </a:ext>
            </a:extLst>
          </p:cNvPr>
          <p:cNvSpPr txBox="1"/>
          <p:nvPr/>
        </p:nvSpPr>
        <p:spPr>
          <a:xfrm>
            <a:off x="1842598" y="1252109"/>
            <a:ext cx="89368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Dimensions of Greater Manchester health confidence score among disabled respondents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The chart shows a stacked line chart for health confidence score for disabled respondents. the score for shared decisions is 72.5, knowledge is 57.3, self-management is 57.3 and access is 56.2">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2640406930"/>
              </p:ext>
            </p:extLst>
          </p:nvPr>
        </p:nvGraphicFramePr>
        <p:xfrm>
          <a:off x="884990" y="1056357"/>
          <a:ext cx="10515600" cy="4763171"/>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disabled respondents; Survey 7, 374; Survey 8, 417; Survey 9, 412; Survey 10, 385; Survey 11, 346; Survey 12, 394; Survey 13, 416; Survey 14, 194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Content Placeholder 32">
            <a:extLst>
              <a:ext uri="{FF2B5EF4-FFF2-40B4-BE49-F238E27FC236}">
                <a16:creationId xmlns:a16="http://schemas.microsoft.com/office/drawing/2014/main" id="{EED8C5B4-BF23-2E08-956A-D616048672C4}"/>
              </a:ext>
              <a:ext uri="{C183D7F6-B498-43B3-948B-1728B52AA6E4}">
                <adec:decorative xmlns:adec="http://schemas.microsoft.com/office/drawing/2017/decorative" val="1"/>
              </a:ext>
            </a:extLst>
          </p:cNvPr>
          <p:cNvSpPr txBox="1">
            <a:spLocks/>
          </p:cNvSpPr>
          <p:nvPr/>
        </p:nvSpPr>
        <p:spPr>
          <a:xfrm>
            <a:off x="1140862" y="326096"/>
            <a:ext cx="9978574"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endParaRPr lang="en-GB" sz="1800" b="1">
              <a:solidFill>
                <a:srgbClr val="5C5B5A"/>
              </a:solidFill>
              <a:latin typeface="Arial"/>
              <a:cs typeface="Arial"/>
            </a:endParaRPr>
          </a:p>
        </p:txBody>
      </p:sp>
      <p:grpSp>
        <p:nvGrpSpPr>
          <p:cNvPr id="6" name="Group 5">
            <a:extLst>
              <a:ext uri="{FF2B5EF4-FFF2-40B4-BE49-F238E27FC236}">
                <a16:creationId xmlns:a16="http://schemas.microsoft.com/office/drawing/2014/main" id="{74DDFBDC-2F71-9E6A-D087-307DDD2669AE}"/>
              </a:ext>
              <a:ext uri="{C183D7F6-B498-43B3-948B-1728B52AA6E4}">
                <adec:decorative xmlns:adec="http://schemas.microsoft.com/office/drawing/2017/decorative" val="1"/>
              </a:ext>
            </a:extLst>
          </p:cNvPr>
          <p:cNvGrpSpPr/>
          <p:nvPr/>
        </p:nvGrpSpPr>
        <p:grpSpPr>
          <a:xfrm>
            <a:off x="8600687" y="5935506"/>
            <a:ext cx="3176805" cy="269304"/>
            <a:chOff x="229117" y="5927615"/>
            <a:chExt cx="317680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793AC1C8-13D6-E81A-32B9-5A11B467A625}"/>
                </a:ext>
              </a:extLst>
            </p:cNvPr>
            <p:cNvGrpSpPr/>
            <p:nvPr/>
          </p:nvGrpSpPr>
          <p:grpSpPr>
            <a:xfrm>
              <a:off x="229117" y="5927615"/>
              <a:ext cx="3176805" cy="269304"/>
              <a:chOff x="520117" y="5772736"/>
              <a:chExt cx="3176805" cy="269304"/>
            </a:xfrm>
          </p:grpSpPr>
          <p:sp>
            <p:nvSpPr>
              <p:cNvPr id="11" name="Arrow: Down 10">
                <a:extLst>
                  <a:ext uri="{FF2B5EF4-FFF2-40B4-BE49-F238E27FC236}">
                    <a16:creationId xmlns:a16="http://schemas.microsoft.com/office/drawing/2014/main" id="{E552F87E-32E0-4131-22D2-CD406DA7C88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7A44CCDF-F51E-C3C4-87F7-06BC1DF3160E}"/>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July 2024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AF276AAC-9846-E9CC-5A5E-E707BFEA0B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Arrow: Down 28">
            <a:extLst>
              <a:ext uri="{FF2B5EF4-FFF2-40B4-BE49-F238E27FC236}">
                <a16:creationId xmlns:a16="http://schemas.microsoft.com/office/drawing/2014/main" id="{FC37DCDA-7EAC-9CD5-7D81-4C8CA142656D}"/>
              </a:ext>
              <a:ext uri="{C183D7F6-B498-43B3-948B-1728B52AA6E4}">
                <adec:decorative xmlns:adec="http://schemas.microsoft.com/office/drawing/2017/decorative" val="1"/>
              </a:ext>
            </a:extLst>
          </p:cNvPr>
          <p:cNvSpPr/>
          <p:nvPr/>
        </p:nvSpPr>
        <p:spPr>
          <a:xfrm>
            <a:off x="10902411" y="256317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3D98AA34-E9B1-ECFB-C5EB-4B7515ABD2CD}"/>
              </a:ext>
              <a:ext uri="{C183D7F6-B498-43B3-948B-1728B52AA6E4}">
                <adec:decorative xmlns:adec="http://schemas.microsoft.com/office/drawing/2017/decorative" val="1"/>
              </a:ext>
            </a:extLst>
          </p:cNvPr>
          <p:cNvSpPr/>
          <p:nvPr/>
        </p:nvSpPr>
        <p:spPr>
          <a:xfrm>
            <a:off x="10779428" y="385762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11E2F26C-A949-7D7B-A2E4-ABCD8D85177B}"/>
              </a:ext>
              <a:ext uri="{C183D7F6-B498-43B3-948B-1728B52AA6E4}">
                <adec:decorative xmlns:adec="http://schemas.microsoft.com/office/drawing/2017/decorative" val="1"/>
              </a:ext>
            </a:extLst>
          </p:cNvPr>
          <p:cNvSpPr/>
          <p:nvPr/>
        </p:nvSpPr>
        <p:spPr>
          <a:xfrm>
            <a:off x="11097283" y="405841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B1E7F9D3-D478-BC01-0FCD-2F9EDE52E730}"/>
              </a:ext>
              <a:ext uri="{C183D7F6-B498-43B3-948B-1728B52AA6E4}">
                <adec:decorative xmlns:adec="http://schemas.microsoft.com/office/drawing/2017/decorative" val="1"/>
              </a:ext>
            </a:extLst>
          </p:cNvPr>
          <p:cNvSpPr/>
          <p:nvPr/>
        </p:nvSpPr>
        <p:spPr>
          <a:xfrm>
            <a:off x="10859123" y="446499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07258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7575" y="281887"/>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a:ln>
                  <a:noFill/>
                </a:ln>
                <a:solidFill>
                  <a:srgbClr val="5C5B5A"/>
                </a:solidFill>
                <a:effectLst/>
                <a:uLnTx/>
                <a:uFillTx/>
                <a:latin typeface="Arial"/>
                <a:ea typeface="+mn-ea"/>
                <a:cs typeface="Arial"/>
              </a:rPr>
              <a:t>The </a:t>
            </a:r>
            <a:r>
              <a:rPr kumimoji="0" lang="en-GB" sz="1800" b="1" i="0" u="none" strike="noStrike" kern="1200" cap="none" spc="0" normalizeH="0" baseline="0" noProof="0">
                <a:ln>
                  <a:noFill/>
                </a:ln>
                <a:solidFill>
                  <a:srgbClr val="009690"/>
                </a:solidFill>
                <a:effectLst/>
                <a:uLnTx/>
                <a:uFillTx/>
                <a:latin typeface="Arial"/>
                <a:ea typeface="+mn-ea"/>
                <a:cs typeface="Arial"/>
              </a:rPr>
              <a:t>overall </a:t>
            </a:r>
            <a:r>
              <a:rPr lang="en-GB" sz="1800" b="1">
                <a:solidFill>
                  <a:srgbClr val="009690"/>
                </a:solidFill>
                <a:latin typeface="Arial"/>
                <a:cs typeface="Arial"/>
              </a:rPr>
              <a:t>health confidence </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score continues to </a:t>
            </a:r>
            <a:r>
              <a:rPr lang="en-GB" sz="1800" b="1">
                <a:solidFill>
                  <a:schemeClr val="tx1">
                    <a:lumMod val="65000"/>
                    <a:lumOff val="35000"/>
                  </a:schemeClr>
                </a:solidFill>
                <a:latin typeface="Arial"/>
                <a:cs typeface="Arial"/>
              </a:rPr>
              <a:t>remain lower</a:t>
            </a:r>
            <a:r>
              <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Arial"/>
              </a:rPr>
              <a:t> for disabled respondents than for the general population, with this gap increasing more since July</a:t>
            </a:r>
            <a:r>
              <a:rPr lang="en-GB" sz="1800" b="1">
                <a:solidFill>
                  <a:schemeClr val="tx1">
                    <a:lumMod val="65000"/>
                    <a:lumOff val="35000"/>
                  </a:schemeClr>
                </a:solidFill>
                <a:latin typeface="Arial"/>
                <a:cs typeface="Arial"/>
              </a:rPr>
              <a:t> across all dimensions</a:t>
            </a:r>
            <a:endParaRPr lang="en-GB" sz="1800" b="1" i="0" u="none" strike="noStrike" kern="1200" cap="none" spc="0" normalizeH="0" baseline="0" noProof="0">
              <a:ln>
                <a:noFill/>
              </a:ln>
              <a:solidFill>
                <a:srgbClr val="5C5B5A"/>
              </a:solidFill>
              <a:effectLst/>
              <a:uLnTx/>
              <a:uFillTx/>
              <a:latin typeface="Arial"/>
              <a:cs typeface="Arial"/>
            </a:endParaRPr>
          </a:p>
        </p:txBody>
      </p:sp>
      <p:sp>
        <p:nvSpPr>
          <p:cNvPr id="9" name="TextBox 8">
            <a:extLst>
              <a:ext uri="{FF2B5EF4-FFF2-40B4-BE49-F238E27FC236}">
                <a16:creationId xmlns:a16="http://schemas.microsoft.com/office/drawing/2014/main" id="{9DAB5C67-C456-42CE-89BA-01B4ECCD20B4}"/>
              </a:ext>
            </a:extLst>
          </p:cNvPr>
          <p:cNvSpPr txBox="1"/>
          <p:nvPr/>
        </p:nvSpPr>
        <p:spPr>
          <a:xfrm>
            <a:off x="613005" y="1071041"/>
            <a:ext cx="3409950" cy="338554"/>
          </a:xfrm>
          <a:prstGeom prst="rect">
            <a:avLst/>
          </a:prstGeom>
          <a:noFill/>
        </p:spPr>
        <p:txBody>
          <a:bodyPr wrap="square" rtlCol="0">
            <a:spAutoFit/>
          </a:bodyPr>
          <a:lstStyle/>
          <a:p>
            <a:r>
              <a:rPr lang="en-GB" sz="1600" b="1">
                <a:solidFill>
                  <a:schemeClr val="tx1">
                    <a:lumMod val="65000"/>
                    <a:lumOff val="35000"/>
                  </a:schemeClr>
                </a:solidFill>
                <a:latin typeface="Arial"/>
                <a:cs typeface="Arial"/>
              </a:rPr>
              <a:t>Overall Health Confidence Score</a:t>
            </a:r>
          </a:p>
        </p:txBody>
      </p:sp>
      <p:graphicFrame>
        <p:nvGraphicFramePr>
          <p:cNvPr id="7" name="Chart 6" descr="The chart shows a stacked line graph for the health confidence score. The overall health confidence score for August is 71.4 and for disabled respondents is 60.8 . The score for shared decisions is 81.2 and for disabled respondents is 72.5. The score for self-management is 70.6 and 57.3 for disabled respondents, the score for knowledge is 67.7 and 57.3 for disabled respondents and the score for access is 66.1 and 56.2 for disabled respondents.">
            <a:extLst>
              <a:ext uri="{FF2B5EF4-FFF2-40B4-BE49-F238E27FC236}">
                <a16:creationId xmlns:a16="http://schemas.microsoft.com/office/drawing/2014/main" id="{80E74C93-0C29-4C41-AE8E-4E2CEEEFD1A5}"/>
              </a:ext>
            </a:extLst>
          </p:cNvPr>
          <p:cNvGraphicFramePr/>
          <p:nvPr>
            <p:extLst>
              <p:ext uri="{D42A27DB-BD31-4B8C-83A1-F6EECF244321}">
                <p14:modId xmlns:p14="http://schemas.microsoft.com/office/powerpoint/2010/main" val="1344858207"/>
              </p:ext>
            </p:extLst>
          </p:nvPr>
        </p:nvGraphicFramePr>
        <p:xfrm>
          <a:off x="628210" y="1090705"/>
          <a:ext cx="10950785" cy="163830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5F490D37-60E0-4F5C-925C-8BB2DA932DC6}"/>
              </a:ext>
              <a:ext uri="{C183D7F6-B498-43B3-948B-1728B52AA6E4}">
                <adec:decorative xmlns:adec="http://schemas.microsoft.com/office/drawing/2017/decorative" val="0"/>
              </a:ext>
            </a:extLst>
          </p:cNvPr>
          <p:cNvSpPr txBox="1"/>
          <p:nvPr/>
        </p:nvSpPr>
        <p:spPr>
          <a:xfrm>
            <a:off x="613005" y="281234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Knowledge</a:t>
            </a:r>
          </a:p>
        </p:txBody>
      </p:sp>
      <p:graphicFrame>
        <p:nvGraphicFramePr>
          <p:cNvPr id="8" name="Chart 7" descr="The chart shows a stacked line graph for the knowledge aspect of the health confidence score. For respondents overall this is 67.7 , for disabled respondents this is 57.3">
            <a:extLst>
              <a:ext uri="{FF2B5EF4-FFF2-40B4-BE49-F238E27FC236}">
                <a16:creationId xmlns:a16="http://schemas.microsoft.com/office/drawing/2014/main" id="{FA75D5D6-33C8-42EE-A768-B207E2D45E27}"/>
              </a:ext>
            </a:extLst>
          </p:cNvPr>
          <p:cNvGraphicFramePr/>
          <p:nvPr>
            <p:extLst>
              <p:ext uri="{D42A27DB-BD31-4B8C-83A1-F6EECF244321}">
                <p14:modId xmlns:p14="http://schemas.microsoft.com/office/powerpoint/2010/main" val="3655669101"/>
              </p:ext>
            </p:extLst>
          </p:nvPr>
        </p:nvGraphicFramePr>
        <p:xfrm>
          <a:off x="613005" y="2549388"/>
          <a:ext cx="5264075" cy="1992093"/>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EF78D1EB-B2A2-4886-A556-910BFD15ACCA}"/>
              </a:ext>
              <a:ext uri="{C183D7F6-B498-43B3-948B-1728B52AA6E4}">
                <adec:decorative xmlns:adec="http://schemas.microsoft.com/office/drawing/2017/decorative" val="0"/>
              </a:ext>
            </a:extLst>
          </p:cNvPr>
          <p:cNvSpPr txBox="1"/>
          <p:nvPr/>
        </p:nvSpPr>
        <p:spPr>
          <a:xfrm>
            <a:off x="6130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Access</a:t>
            </a:r>
          </a:p>
        </p:txBody>
      </p:sp>
      <p:graphicFrame>
        <p:nvGraphicFramePr>
          <p:cNvPr id="10" name="Chart 9" descr="The chart shows a stacked line graph for the access aspect of the health confidence score. For respondents overall this is 66.1 , for disabled respondents this is 56.2">
            <a:extLst>
              <a:ext uri="{FF2B5EF4-FFF2-40B4-BE49-F238E27FC236}">
                <a16:creationId xmlns:a16="http://schemas.microsoft.com/office/drawing/2014/main" id="{0561E880-F309-49D5-874C-94BCF252481B}"/>
              </a:ext>
            </a:extLst>
          </p:cNvPr>
          <p:cNvGraphicFramePr/>
          <p:nvPr>
            <p:extLst>
              <p:ext uri="{D42A27DB-BD31-4B8C-83A1-F6EECF244321}">
                <p14:modId xmlns:p14="http://schemas.microsoft.com/office/powerpoint/2010/main" val="2702213459"/>
              </p:ext>
            </p:extLst>
          </p:nvPr>
        </p:nvGraphicFramePr>
        <p:xfrm>
          <a:off x="613005" y="4328695"/>
          <a:ext cx="5264075" cy="1992093"/>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2811A5D4-861D-4EE1-94E0-58745688AF91}"/>
              </a:ext>
              <a:ext uri="{C183D7F6-B498-43B3-948B-1728B52AA6E4}">
                <adec:decorative xmlns:adec="http://schemas.microsoft.com/office/drawing/2017/decorative" val="0"/>
              </a:ext>
            </a:extLst>
          </p:cNvPr>
          <p:cNvSpPr txBox="1"/>
          <p:nvPr/>
        </p:nvSpPr>
        <p:spPr>
          <a:xfrm>
            <a:off x="6096000" y="278076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Self-Management</a:t>
            </a:r>
          </a:p>
        </p:txBody>
      </p:sp>
      <p:graphicFrame>
        <p:nvGraphicFramePr>
          <p:cNvPr id="11" name="Chart 10" descr="The chart shows a stacked line graph for the self-management aspect of the health confidence score. For respondents overall this is 70.6 , for disabled respondents this is 57.3">
            <a:extLst>
              <a:ext uri="{FF2B5EF4-FFF2-40B4-BE49-F238E27FC236}">
                <a16:creationId xmlns:a16="http://schemas.microsoft.com/office/drawing/2014/main" id="{4E4CFF0E-4FC4-44D9-A124-3F4249266EDB}"/>
              </a:ext>
            </a:extLst>
          </p:cNvPr>
          <p:cNvGraphicFramePr/>
          <p:nvPr>
            <p:extLst>
              <p:ext uri="{D42A27DB-BD31-4B8C-83A1-F6EECF244321}">
                <p14:modId xmlns:p14="http://schemas.microsoft.com/office/powerpoint/2010/main" val="393134393"/>
              </p:ext>
            </p:extLst>
          </p:nvPr>
        </p:nvGraphicFramePr>
        <p:xfrm>
          <a:off x="6314921" y="2549388"/>
          <a:ext cx="5239026" cy="1992093"/>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a:extLst>
              <a:ext uri="{FF2B5EF4-FFF2-40B4-BE49-F238E27FC236}">
                <a16:creationId xmlns:a16="http://schemas.microsoft.com/office/drawing/2014/main" id="{A57884E1-4F81-42A6-825D-763E48FCFEF4}"/>
              </a:ext>
            </a:extLst>
          </p:cNvPr>
          <p:cNvSpPr txBox="1"/>
          <p:nvPr/>
        </p:nvSpPr>
        <p:spPr>
          <a:xfrm>
            <a:off x="61112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Shared Decisions</a:t>
            </a:r>
          </a:p>
        </p:txBody>
      </p:sp>
      <p:graphicFrame>
        <p:nvGraphicFramePr>
          <p:cNvPr id="13" name="Chart 12" descr="The chart shows a stacked line graph for the Shared decisions aspect of the health confidence score. For respondents overall this is 81.2 , for disabled respondents this is 72.5">
            <a:extLst>
              <a:ext uri="{FF2B5EF4-FFF2-40B4-BE49-F238E27FC236}">
                <a16:creationId xmlns:a16="http://schemas.microsoft.com/office/drawing/2014/main" id="{8B334BAE-41FD-4CFD-9C70-4FFA2A55E431}"/>
              </a:ext>
            </a:extLst>
          </p:cNvPr>
          <p:cNvGraphicFramePr/>
          <p:nvPr>
            <p:extLst>
              <p:ext uri="{D42A27DB-BD31-4B8C-83A1-F6EECF244321}">
                <p14:modId xmlns:p14="http://schemas.microsoft.com/office/powerpoint/2010/main" val="3355050237"/>
              </p:ext>
            </p:extLst>
          </p:nvPr>
        </p:nvGraphicFramePr>
        <p:xfrm>
          <a:off x="6314921" y="4302680"/>
          <a:ext cx="5264074" cy="1992093"/>
        </p:xfrm>
        <a:graphic>
          <a:graphicData uri="http://schemas.openxmlformats.org/drawingml/2006/chart">
            <c:chart xmlns:c="http://schemas.openxmlformats.org/drawingml/2006/chart" xmlns:r="http://schemas.openxmlformats.org/officeDocument/2006/relationships" r:id="rId8"/>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14, 1482 (All responses); 370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500627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486246" y="310725"/>
            <a:ext cx="11192603" cy="1028616"/>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5C5B5A"/>
                </a:solidFill>
                <a:effectLst/>
                <a:uLnTx/>
                <a:uFillTx/>
                <a:latin typeface="Arial"/>
                <a:ea typeface="+mn-ea"/>
                <a:cs typeface="Arial"/>
              </a:rPr>
              <a:t>The </a:t>
            </a:r>
            <a:r>
              <a:rPr kumimoji="0" lang="en-GB" sz="2000" b="1" i="0" u="none" strike="noStrike" kern="1200" cap="none" spc="0" normalizeH="0" baseline="0" noProof="0">
                <a:ln>
                  <a:noFill/>
                </a:ln>
                <a:solidFill>
                  <a:srgbClr val="009690"/>
                </a:solidFill>
                <a:effectLst/>
                <a:uLnTx/>
                <a:uFillTx/>
                <a:latin typeface="Arial"/>
                <a:ea typeface="+mn-ea"/>
                <a:cs typeface="Arial"/>
              </a:rPr>
              <a:t>Health Confidence Score </a:t>
            </a:r>
            <a:r>
              <a:rPr lang="en-GB" sz="2000" b="1">
                <a:solidFill>
                  <a:srgbClr val="5C5B5A"/>
                </a:solidFill>
                <a:latin typeface="Arial"/>
                <a:cs typeface="Arial"/>
              </a:rPr>
              <a:t>among those over the age of 55 with long-term health conditions is 68.3, -3.1 lower than the HCS among the total population but higher than that of disabled respondents (all ages)</a:t>
            </a:r>
            <a:endParaRPr kumimoji="0" lang="en-GB" sz="2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424164" y="1901017"/>
            <a:ext cx="3017339" cy="836604"/>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extLst>
              <p:ext uri="{D42A27DB-BD31-4B8C-83A1-F6EECF244321}">
                <p14:modId xmlns:p14="http://schemas.microsoft.com/office/powerpoint/2010/main" val="4290573378"/>
              </p:ext>
            </p:extLst>
          </p:nvPr>
        </p:nvGraphicFramePr>
        <p:xfrm>
          <a:off x="361343" y="2737621"/>
          <a:ext cx="3135543" cy="1202040"/>
        </p:xfrm>
        <a:graphic>
          <a:graphicData uri="http://schemas.openxmlformats.org/drawingml/2006/table">
            <a:tbl>
              <a:tblPr firstRow="1" bandRow="1">
                <a:tableStyleId>{073A0DAA-6AF3-43AB-8588-CEC1D06C72B9}</a:tableStyleId>
              </a:tblPr>
              <a:tblGrid>
                <a:gridCol w="1970031">
                  <a:extLst>
                    <a:ext uri="{9D8B030D-6E8A-4147-A177-3AD203B41FA5}">
                      <a16:colId xmlns:a16="http://schemas.microsoft.com/office/drawing/2014/main" val="588151101"/>
                    </a:ext>
                  </a:extLst>
                </a:gridCol>
                <a:gridCol w="1165512">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044151" y="2110571"/>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63.9</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5754123" y="2110571"/>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68.3</a:t>
            </a:r>
            <a:endParaRPr lang="en-GB" sz="12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7375372" y="2110571"/>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65.4</a:t>
            </a:r>
            <a:r>
              <a:rPr lang="en-GB" sz="1600" b="1">
                <a:solidFill>
                  <a:srgbClr val="009690"/>
                </a:solidFill>
                <a:latin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9242633" y="2110571"/>
            <a:ext cx="1863520" cy="984885"/>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75.6</a:t>
            </a:r>
            <a:endParaRPr lang="en-GB" sz="12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3911975" y="3866686"/>
            <a:ext cx="6805113" cy="218521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68.3</a:t>
            </a:r>
            <a:endParaRPr lang="en-GB" sz="6000" b="1">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-3.1</a:t>
            </a:r>
            <a:endParaRPr lang="en-GB" sz="2800" b="1">
              <a:solidFill>
                <a:srgbClr val="009690"/>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lower than the total population</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aged over 55 with long term health conditions, Survey 14, 194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87843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2134780088"/>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rPr>
                        <a:t>page 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a:solidFill>
                            <a:schemeClr val="bg1"/>
                          </a:solidFill>
                          <a:latin typeface="Arial"/>
                          <a:cs typeface="Arial"/>
                        </a:rPr>
                        <a:t>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panose="020B0604020202020204" pitchFamily="34" charset="0"/>
                          <a:ea typeface="+mn-ea"/>
                          <a:cs typeface="Arial" panose="020B0604020202020204" pitchFamily="34" charset="0"/>
                        </a:rPr>
                        <a:t>pages 31-32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rPr>
                        <a:t>pages </a:t>
                      </a:r>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33-4</a:t>
                      </a:r>
                      <a:r>
                        <a:rPr lang="en-GB" sz="1400" b="1" u="sng">
                          <a:solidFill>
                            <a:schemeClr val="bg1"/>
                          </a:solidFill>
                          <a:latin typeface="Arial" panose="020B0604020202020204" pitchFamily="34" charset="0"/>
                          <a:cs typeface="Arial" panose="020B0604020202020204" pitchFamily="34" charset="0"/>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extLst>
      <p:ext uri="{BB962C8B-B14F-4D97-AF65-F5344CB8AC3E}">
        <p14:creationId xmlns:p14="http://schemas.microsoft.com/office/powerpoint/2010/main" val="318570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631122"/>
          </a:xfrm>
          <a:prstGeom prst="rect">
            <a:avLst/>
          </a:prstGeom>
          <a:noFill/>
        </p:spPr>
        <p:txBody>
          <a:bodyPr wrap="square" lIns="91440" tIns="45720" rIns="91440" bIns="45720" rtlCol="0" anchor="t">
            <a:spAutoFit/>
          </a:bodyPr>
          <a:lstStyle/>
          <a:p>
            <a:pPr>
              <a:lnSpc>
                <a:spcPct val="113999"/>
              </a:lnSpc>
              <a:spcAft>
                <a:spcPts val="1400"/>
              </a:spcAft>
            </a:pPr>
            <a:r>
              <a:rPr lang="en-GB" sz="1200">
                <a:solidFill>
                  <a:schemeClr val="bg1"/>
                </a:solidFill>
                <a:latin typeface="Arial"/>
                <a:cs typeface="Arial"/>
              </a:rPr>
              <a:t>The survey continues to explore residents' experiences of their local area, along with their sense of community, local pride and belonging. The questions have been included to inform local monitoring and evaluation of programmes aiming to increase pride in place and life chances (including those funded through local growth funds such as the UK Shared Prosperity Fund).</a:t>
            </a:r>
            <a:endParaRPr lang="en-GB" sz="1200">
              <a:solidFill>
                <a:schemeClr val="bg1"/>
              </a:solidFill>
              <a:latin typeface="Calibri" panose="020F0502020204030204"/>
              <a:ea typeface="Calibri" panose="020F0502020204030204"/>
              <a:cs typeface="Calibri"/>
            </a:endParaRPr>
          </a:p>
          <a:p>
            <a:pPr>
              <a:lnSpc>
                <a:spcPct val="113999"/>
              </a:lnSpc>
              <a:spcAft>
                <a:spcPts val="1400"/>
              </a:spcAft>
            </a:pPr>
            <a:r>
              <a:rPr lang="en-GB" sz="120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12, 13 and 14. </a:t>
            </a:r>
            <a:endParaRPr lang="en-GB" sz="1200">
              <a:solidFill>
                <a:schemeClr val="bg1"/>
              </a:solidFill>
              <a:latin typeface="Calibri" panose="020F0502020204030204"/>
              <a:ea typeface="Calibri" panose="020F0502020204030204"/>
              <a:cs typeface="Calibri"/>
            </a:endParaRPr>
          </a:p>
          <a:p>
            <a:pPr>
              <a:lnSpc>
                <a:spcPct val="114000"/>
              </a:lnSpc>
              <a:spcAft>
                <a:spcPts val="1400"/>
              </a:spcAft>
            </a:pPr>
            <a:r>
              <a:rPr lang="en-GB" sz="1200">
                <a:solidFill>
                  <a:schemeClr val="bg1"/>
                </a:solidFill>
                <a:latin typeface="Arial"/>
                <a:cs typeface="Arial"/>
              </a:rPr>
              <a:t>Benchmarks, where included, reflect most recent published national data from the DCMS' Community Life Survey (covering October 2023 - December 2023)*. The DCMS survey is conducted through self-completion, either online or on a paper questionnaire. This is comparable with the Residents’ Survey, which (in the main) follows a self-conducted online method. </a:t>
            </a:r>
          </a:p>
          <a:p>
            <a:pPr>
              <a:lnSpc>
                <a:spcPct val="114000"/>
              </a:lnSpc>
              <a:spcAft>
                <a:spcPts val="1400"/>
              </a:spcAft>
            </a:pPr>
            <a:r>
              <a:rPr lang="en-GB" sz="1200">
                <a:solidFill>
                  <a:schemeClr val="bg1"/>
                </a:solidFill>
                <a:latin typeface="Arial"/>
                <a:cs typeface="Arial"/>
              </a:rPr>
              <a:t>Survey 14 asked, for the first time, respondents of the importance of different aspects of the Greater Manchester Fire and Rescue Service. </a:t>
            </a: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185153"/>
            <a:ext cx="11017826" cy="584293"/>
          </a:xfrm>
        </p:spPr>
        <p:txBody>
          <a:bodyPr vert="horz" lIns="91440" tIns="45720" rIns="91440" bIns="45720" rtlCol="0" anchor="t">
            <a:noAutofit/>
          </a:bodyPr>
          <a:lstStyle/>
          <a:p>
            <a:r>
              <a:rPr lang="en-GB" sz="1200">
                <a:latin typeface="Calibri"/>
                <a:cs typeface="Arial"/>
              </a:rPr>
              <a:t>*</a:t>
            </a:r>
            <a:r>
              <a:rPr lang="en-GB" sz="1200">
                <a:ea typeface="+mn-lt"/>
                <a:cs typeface="+mn-lt"/>
              </a:rPr>
              <a:t> The Community Life Survey is a key national evidence source for understanding more about community engagement, volunteering and social cohesion, sampling adults (aged 16+) throughout England. Fieldwork for 2023/24 was delivered over two quarters (October – December 2023 and January – March 2024). The Oct – Dec 2023 survey results were published in May 2024, and updated results are due in November 2024</a:t>
            </a:r>
            <a:endParaRPr lang="en-GB" sz="1200">
              <a:latin typeface="Calibri"/>
              <a:cs typeface="Calibri"/>
            </a:endParaRPr>
          </a:p>
        </p:txBody>
      </p:sp>
    </p:spTree>
    <p:custDataLst>
      <p:tags r:id="rId1"/>
    </p:custDataLst>
    <p:extLst>
      <p:ext uri="{BB962C8B-B14F-4D97-AF65-F5344CB8AC3E}">
        <p14:creationId xmlns:p14="http://schemas.microsoft.com/office/powerpoint/2010/main" val="332764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 (1 of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15308"/>
            <a:ext cx="10929209" cy="5493812"/>
          </a:xfrm>
          <a:prstGeom prst="rect">
            <a:avLst/>
          </a:prstGeom>
          <a:noFill/>
        </p:spPr>
        <p:txBody>
          <a:bodyPr wrap="square" lIns="91440" tIns="45720" rIns="91440" bIns="45720" rtlCol="0" anchor="t">
            <a:spAutoFit/>
          </a:bodyPr>
          <a:lstStyle/>
          <a:p>
            <a:pPr>
              <a:spcAft>
                <a:spcPts val="500"/>
              </a:spcAft>
            </a:pPr>
            <a:r>
              <a:rPr lang="en-GB" sz="1400" b="1">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200">
                <a:solidFill>
                  <a:schemeClr val="bg1"/>
                </a:solidFill>
                <a:latin typeface="Arial"/>
                <a:cs typeface="Arial"/>
              </a:rPr>
              <a:t>Overall satisfaction with respondents’ local areas as a place to live has remained the same as July (74%), meaning satisfaction continues to be in line with the England benchmark of 74%</a:t>
            </a:r>
          </a:p>
          <a:p>
            <a:pPr marL="285750" indent="-285750">
              <a:spcAft>
                <a:spcPts val="1400"/>
              </a:spcAft>
              <a:buFont typeface="Arial" panose="020B0604020202020204" pitchFamily="34" charset="0"/>
              <a:buChar char="•"/>
            </a:pPr>
            <a:r>
              <a:rPr lang="en-GB" sz="1200">
                <a:solidFill>
                  <a:schemeClr val="bg1"/>
                </a:solidFill>
                <a:latin typeface="Arial"/>
                <a:cs typeface="Arial"/>
              </a:rPr>
              <a:t>79% of respondents would recommend their local area as a place to live. This has remained in line with May 2024 and July 2024 (79% and 78% respectively)</a:t>
            </a:r>
          </a:p>
          <a:p>
            <a:pPr>
              <a:spcAft>
                <a:spcPts val="600"/>
              </a:spcAft>
            </a:pPr>
            <a:r>
              <a:rPr lang="en-GB" sz="1400" b="1" cap="all">
                <a:solidFill>
                  <a:schemeClr val="bg1"/>
                </a:solidFill>
                <a:latin typeface="Arial"/>
                <a:cs typeface="Arial"/>
              </a:rPr>
              <a:t>Satisfaction with Local Services and Amenities </a:t>
            </a:r>
          </a:p>
          <a:p>
            <a:pPr>
              <a:spcAft>
                <a:spcPts val="600"/>
              </a:spcAft>
            </a:pPr>
            <a:r>
              <a:rPr lang="en-GB" sz="1200">
                <a:solidFill>
                  <a:schemeClr val="bg1"/>
                </a:solidFill>
                <a:latin typeface="Arial"/>
                <a:cs typeface="Arial"/>
              </a:rPr>
              <a:t>Respondents’ satisfaction with a range of services and amenities in their local area has been reviewed across surveys spanning back to May 2023:</a:t>
            </a:r>
            <a:endParaRPr lang="en-GB" sz="1200">
              <a:solidFill>
                <a:schemeClr val="bg1"/>
              </a:solidFill>
              <a:latin typeface="Calibri" panose="020F0502020204030204"/>
              <a:ea typeface="Calibri" panose="020F0502020204030204"/>
              <a:cs typeface="Calibri" panose="020F0502020204030204"/>
            </a:endParaRPr>
          </a:p>
          <a:p>
            <a:pPr marL="285750" lvl="1" indent="-285750">
              <a:spcAft>
                <a:spcPts val="600"/>
              </a:spcAft>
              <a:buFont typeface="Arial" panose="020B0604020202020204" pitchFamily="34" charset="0"/>
              <a:buChar char="•"/>
            </a:pPr>
            <a:r>
              <a:rPr lang="en-GB" sz="1200">
                <a:solidFill>
                  <a:schemeClr val="bg1"/>
                </a:solidFill>
                <a:latin typeface="Arial"/>
                <a:cs typeface="Arial"/>
              </a:rPr>
              <a:t>Around 2 in 3 respondents have historically been satisfied with the availability of public transport in their area. Satisfaction is then highest for bus services, with less than half of respondents satisfied with train services and trams typically</a:t>
            </a:r>
          </a:p>
          <a:p>
            <a:pPr marL="285750" lvl="1" indent="-285750">
              <a:spcAft>
                <a:spcPts val="600"/>
              </a:spcAft>
              <a:buFont typeface="Arial" panose="020B0604020202020204" pitchFamily="34" charset="0"/>
              <a:buChar char="•"/>
            </a:pPr>
            <a:r>
              <a:rPr lang="en-GB" sz="1200">
                <a:solidFill>
                  <a:schemeClr val="bg1"/>
                </a:solidFill>
                <a:latin typeface="Arial"/>
                <a:cs typeface="Arial"/>
              </a:rPr>
              <a:t>Just under half of respondents have historically been satisfied with the conditions of the roads in their area. Satisfaction is around a third for cycle lanes and conditions of paved areas </a:t>
            </a:r>
          </a:p>
          <a:p>
            <a:pPr marL="285750" lvl="1" indent="-285750">
              <a:spcAft>
                <a:spcPts val="600"/>
              </a:spcAft>
              <a:buFont typeface="Arial" panose="020B0604020202020204" pitchFamily="34" charset="0"/>
              <a:buChar char="•"/>
            </a:pPr>
            <a:r>
              <a:rPr lang="en-GB" sz="1200">
                <a:solidFill>
                  <a:schemeClr val="bg1"/>
                </a:solidFill>
                <a:latin typeface="Arial"/>
                <a:cs typeface="Arial"/>
              </a:rPr>
              <a:t>3 in 4 are satisfied with the parks and other green spaces in their local area, 2 in 3 are satisfied with their local services and amenities and over half are satisfied with their nearest town centre. Satisfaction is lower for cultural facilities like museums, theatres and events</a:t>
            </a:r>
          </a:p>
          <a:p>
            <a:pPr marL="0" lvl="1">
              <a:spcAft>
                <a:spcPts val="600"/>
              </a:spcAft>
            </a:pPr>
            <a:endParaRPr lang="en-GB" sz="900">
              <a:solidFill>
                <a:schemeClr val="bg1"/>
              </a:solidFill>
              <a:latin typeface="Arial"/>
              <a:cs typeface="Arial"/>
            </a:endParaRPr>
          </a:p>
          <a:p>
            <a:pPr>
              <a:spcAft>
                <a:spcPts val="500"/>
              </a:spcAft>
            </a:pPr>
            <a:r>
              <a:rPr lang="en-GB" sz="1400" b="1">
                <a:solidFill>
                  <a:schemeClr val="bg1"/>
                </a:solidFill>
                <a:latin typeface="Arial"/>
                <a:cs typeface="Arial"/>
              </a:rPr>
              <a:t>NEIGHBOURHOOD AND COMMUNITY</a:t>
            </a:r>
          </a:p>
          <a:p>
            <a:pPr marL="285750" indent="-285750">
              <a:spcAft>
                <a:spcPts val="600"/>
              </a:spcAft>
              <a:buFont typeface="Arial" panose="020B0604020202020204" pitchFamily="34" charset="0"/>
              <a:buChar char="•"/>
            </a:pPr>
            <a:r>
              <a:rPr lang="en-GB" sz="1200">
                <a:solidFill>
                  <a:schemeClr val="bg1"/>
                </a:solidFill>
                <a:latin typeface="Arial"/>
                <a:cs typeface="Arial"/>
              </a:rPr>
              <a:t>There have been no recent significant changes around satisfaction with community cohesion – with 76% agreeing that their local area is a place where people from different backgrounds get on well together (was 77% in July). 71% express agreement that their local area is a place where people look out for each other (was 72% in July) with 68% agreeing that they are proud of their local area (was 69%)</a:t>
            </a:r>
          </a:p>
          <a:p>
            <a:pPr marL="285750" indent="-285750">
              <a:spcAft>
                <a:spcPts val="600"/>
              </a:spcAft>
              <a:buFont typeface="Arial" panose="020B0604020202020204" pitchFamily="34" charset="0"/>
              <a:buChar char="•"/>
            </a:pPr>
            <a:r>
              <a:rPr lang="en-GB" sz="1200">
                <a:solidFill>
                  <a:schemeClr val="bg1"/>
                </a:solidFill>
                <a:latin typeface="Arial"/>
                <a:cs typeface="Arial"/>
              </a:rPr>
              <a:t>Just over 4 in 5 agree that if they needed help, there are people who would be there for them (82%, was 80% in July), and a similar proportion (79%) agree that if they wanted company or to socialise there are people they can call on (was 77%)</a:t>
            </a:r>
          </a:p>
          <a:p>
            <a:pPr marL="742950" lvl="1" indent="-285750">
              <a:spcAft>
                <a:spcPts val="600"/>
              </a:spcAft>
              <a:buFont typeface="Arial" panose="020B0604020202020204" pitchFamily="34" charset="0"/>
              <a:buChar char="•"/>
            </a:pPr>
            <a:r>
              <a:rPr lang="en-GB" sz="1200">
                <a:solidFill>
                  <a:schemeClr val="bg1"/>
                </a:solidFill>
                <a:latin typeface="Arial"/>
                <a:cs typeface="Arial"/>
              </a:rPr>
              <a:t>When asked how often respondents feel lonely, 10% of GM respondents reported feeling lonely often or always, higher than the 7% of respondents across GB</a:t>
            </a:r>
          </a:p>
          <a:p>
            <a:pPr marL="742950" lvl="1" indent="-285750">
              <a:spcAft>
                <a:spcPts val="600"/>
              </a:spcAft>
              <a:buFont typeface="Courier New,monospace" panose="020B0604020202020204" pitchFamily="34" charset="0"/>
              <a:buChar char="o"/>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396612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a:latin typeface="Arial"/>
                <a:cs typeface="Arial"/>
              </a:rPr>
              <a:t>Your local area – key findings (2 of 2)</a:t>
            </a:r>
            <a:endParaRPr lang="en-US">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369651" y="770696"/>
            <a:ext cx="11655772" cy="4537139"/>
          </a:xfrm>
          <a:prstGeom prst="rect">
            <a:avLst/>
          </a:prstGeom>
          <a:noFill/>
        </p:spPr>
        <p:txBody>
          <a:bodyPr wrap="square" lIns="91440" tIns="45720" rIns="91440" bIns="45720" anchor="t">
            <a:spAutoFit/>
          </a:bodyPr>
          <a:lstStyle/>
          <a:p>
            <a:pPr>
              <a:spcAft>
                <a:spcPts val="600"/>
              </a:spcAft>
            </a:pPr>
            <a:r>
              <a:rPr lang="en-GB" sz="1400" b="1" cap="all" dirty="0">
                <a:solidFill>
                  <a:schemeClr val="bg1"/>
                </a:solidFill>
                <a:latin typeface="Arial"/>
                <a:cs typeface="Arial"/>
              </a:rPr>
              <a:t>Involvement in Groups, Clubs or Organisations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Just over half (54%) of respondents reported having been involved in a group, club, or organisation in the last 12 months (was 53% in July), which continues to be slightly lower than the England benchmark of 56%</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The most popular type of group, club or organisation to have been involved in  is sport / exercise (which includes taking  part, coaching, or going to watch), with 24% having been involved in this in some way, followed by hobbies (15%) and religion (15%) – all the same as the proportions reported in July</a:t>
            </a:r>
          </a:p>
          <a:p>
            <a:pPr>
              <a:spcAft>
                <a:spcPts val="600"/>
              </a:spcAft>
            </a:pPr>
            <a:endParaRPr lang="en-GB" sz="400">
              <a:solidFill>
                <a:schemeClr val="bg1"/>
              </a:solidFill>
              <a:latin typeface="Arial"/>
              <a:cs typeface="Arial"/>
            </a:endParaRPr>
          </a:p>
          <a:p>
            <a:pPr>
              <a:spcAft>
                <a:spcPts val="600"/>
              </a:spcAft>
            </a:pPr>
            <a:r>
              <a:rPr lang="en-GB" sz="14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 third (31%) of respondents continue to have volunteered in the last year</a:t>
            </a:r>
          </a:p>
          <a:p>
            <a:pPr marL="285750" indent="-285750">
              <a:spcAft>
                <a:spcPts val="600"/>
              </a:spcAft>
              <a:buFont typeface="Arial" panose="020B0604020202020204" pitchFamily="34" charset="0"/>
              <a:buChar char="•"/>
            </a:pPr>
            <a:r>
              <a:rPr lang="en-GB" sz="1200" dirty="0">
                <a:solidFill>
                  <a:schemeClr val="bg1"/>
                </a:solidFill>
                <a:latin typeface="Arial"/>
                <a:cs typeface="Arial"/>
              </a:rPr>
              <a:t>Volunteering is more frequent amongst a range of demographics and August’s results have allowed for the identification of new groups who are more likely to have volunteered. These groups include those working in the voluntary or community sector, those with a shared ownership of their homes, and university students</a:t>
            </a:r>
          </a:p>
          <a:p>
            <a:pPr>
              <a:spcAft>
                <a:spcPts val="600"/>
              </a:spcAft>
            </a:pPr>
            <a:endParaRPr lang="en-GB" sz="400">
              <a:solidFill>
                <a:schemeClr val="bg1"/>
              </a:solidFill>
              <a:latin typeface="Arial"/>
              <a:cs typeface="Arial"/>
            </a:endParaRPr>
          </a:p>
          <a:p>
            <a:pPr>
              <a:spcAft>
                <a:spcPts val="500"/>
              </a:spcAft>
            </a:pPr>
            <a:r>
              <a:rPr lang="en-GB" sz="1200" b="1" dirty="0">
                <a:solidFill>
                  <a:schemeClr val="bg1"/>
                </a:solidFill>
                <a:latin typeface="Arial"/>
                <a:cs typeface="Arial"/>
              </a:rPr>
              <a:t>FIRE AND RESCUE SERVICE</a:t>
            </a:r>
          </a:p>
          <a:p>
            <a:pPr>
              <a:spcAft>
                <a:spcPts val="500"/>
              </a:spcAft>
            </a:pPr>
            <a:r>
              <a:rPr lang="en-GB" sz="1200" dirty="0">
                <a:solidFill>
                  <a:schemeClr val="bg1"/>
                </a:solidFill>
                <a:latin typeface="Arial"/>
                <a:cs typeface="Arial"/>
              </a:rPr>
              <a:t>Respondents were asked questions around the importance of different parts of work which the Greater Manchester Fire and Rescue Service undertake</a:t>
            </a:r>
          </a:p>
          <a:p>
            <a:pPr marL="285750" indent="-285750">
              <a:spcAft>
                <a:spcPts val="500"/>
              </a:spcAft>
              <a:buFont typeface="Arial" panose="020B0604020202020204" pitchFamily="34" charset="0"/>
              <a:buChar char="•"/>
            </a:pPr>
            <a:r>
              <a:rPr lang="en-GB" sz="1200" dirty="0">
                <a:solidFill>
                  <a:schemeClr val="bg1"/>
                </a:solidFill>
                <a:latin typeface="Arial"/>
                <a:cs typeface="Arial"/>
              </a:rPr>
              <a:t>The aspect deemed most important was ensuring that all homes and places of work are safe (85%), with a similar proportion also identifying that the fire service prioritises work to prevent emergencies before they happen (83%) and prioritises spending public money effectively (82%) </a:t>
            </a:r>
          </a:p>
          <a:p>
            <a:pPr marL="285750" indent="-285750">
              <a:spcAft>
                <a:spcPts val="500"/>
              </a:spcAft>
              <a:buFont typeface="Arial" panose="020B0604020202020204" pitchFamily="34" charset="0"/>
              <a:buChar char="•"/>
            </a:pPr>
            <a:r>
              <a:rPr lang="en-GB" sz="1200" dirty="0">
                <a:solidFill>
                  <a:schemeClr val="bg1"/>
                </a:solidFill>
                <a:latin typeface="Arial"/>
                <a:cs typeface="Arial"/>
              </a:rPr>
              <a:t>Whilst over half of respondents felt all statements were either essential or very important, the statement which scored lowest focussed on their input into reducing the impact on the climate and environment (58%)</a:t>
            </a:r>
            <a:endParaRPr lang="en-GB">
              <a:solidFill>
                <a:schemeClr val="bg1"/>
              </a:solidFill>
            </a:endParaRPr>
          </a:p>
          <a:p>
            <a:pPr>
              <a:spcAft>
                <a:spcPts val="500"/>
              </a:spcAft>
            </a:pPr>
            <a:r>
              <a:rPr lang="en-GB" sz="1200" dirty="0">
                <a:solidFill>
                  <a:schemeClr val="bg1"/>
                </a:solidFill>
                <a:latin typeface="Arial"/>
                <a:cs typeface="Arial"/>
              </a:rPr>
              <a:t>In early August, polling was undertaken among Greater Manchester respondents separately to the survey, using the same scale of statements. In this, the order of priorities found to be essential or very important varies very slightly. However, the top priorities and the bottom priorities are aligned in both sets of data. </a:t>
            </a:r>
          </a:p>
          <a:p>
            <a:pPr marL="285750" indent="-285750">
              <a:spcAft>
                <a:spcPts val="600"/>
              </a:spcAft>
              <a:buFont typeface="Arial" panose="020B0604020202020204" pitchFamily="34" charset="0"/>
              <a:buChar char="•"/>
            </a:pPr>
            <a:endParaRPr lang="en-GB" sz="1200">
              <a:solidFill>
                <a:schemeClr val="bg1"/>
              </a:solidFill>
              <a:latin typeface="Arial"/>
              <a:cs typeface="Arial"/>
            </a:endParaRPr>
          </a:p>
        </p:txBody>
      </p:sp>
    </p:spTree>
    <p:extLst>
      <p:ext uri="{BB962C8B-B14F-4D97-AF65-F5344CB8AC3E}">
        <p14:creationId xmlns:p14="http://schemas.microsoft.com/office/powerpoint/2010/main" val="251289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553998"/>
          </a:xfrm>
        </p:spPr>
        <p:txBody>
          <a:bodyPr vert="horz" wrap="square" lIns="0" tIns="0" rIns="0" bIns="0" rtlCol="0" anchor="t" anchorCtr="0">
            <a:spAutoFit/>
          </a:bodyPr>
          <a:lstStyle/>
          <a:p>
            <a:pPr>
              <a:lnSpc>
                <a:spcPct val="100000"/>
              </a:lnSpc>
            </a:pPr>
            <a:r>
              <a:rPr lang="en-GB" sz="1800" b="1">
                <a:solidFill>
                  <a:srgbClr val="5C5B5A"/>
                </a:solidFill>
                <a:latin typeface="Arial"/>
                <a:cs typeface="Arial"/>
              </a:rPr>
              <a:t>Satisfaction with </a:t>
            </a:r>
            <a:r>
              <a:rPr lang="en-GB" sz="1800" b="1">
                <a:solidFill>
                  <a:srgbClr val="388A8C"/>
                </a:solidFill>
                <a:latin typeface="Arial"/>
                <a:cs typeface="Arial"/>
              </a:rPr>
              <a:t>their local area </a:t>
            </a:r>
            <a:r>
              <a:rPr lang="en-GB" sz="1800" b="1">
                <a:solidFill>
                  <a:srgbClr val="5C5B5A"/>
                </a:solidFill>
                <a:latin typeface="Arial"/>
                <a:cs typeface="Arial"/>
              </a:rPr>
              <a:t>as a place to live remains at 3 in 4 (74%) respondents, and has remained broadly stable since March 2023. This also remains equal to figures representing England</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4% are satisfied in August, compared to 74%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2455263662"/>
              </p:ext>
            </p:extLst>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302707" y="1061991"/>
            <a:ext cx="4755115" cy="814926"/>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Surveys 12-14 GM average (</a:t>
            </a:r>
            <a:r>
              <a:rPr lang="en-GB" sz="1200" b="1">
                <a:solidFill>
                  <a:srgbClr val="5C5B5A"/>
                </a:solidFill>
                <a:latin typeface="Arial" panose="020B0604020202020204" pitchFamily="34" charset="0"/>
                <a:cs typeface="Arial" panose="020B0604020202020204" pitchFamily="34" charset="0"/>
              </a:rPr>
              <a:t>13</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indent="0" algn="ctr">
              <a:lnSpc>
                <a:spcPct val="100000"/>
              </a:lnSpc>
              <a:spcBef>
                <a:spcPts val="0"/>
              </a:spcBef>
              <a:spcAft>
                <a:spcPts val="400"/>
              </a:spcAft>
              <a:buNone/>
              <a:defRPr/>
            </a:pPr>
            <a:r>
              <a:rPr lang="en-GB" sz="1200" i="1">
                <a:solidFill>
                  <a:srgbClr val="5C5B5A"/>
                </a:solidFill>
                <a:latin typeface="Arial"/>
                <a:cs typeface="Arial"/>
              </a:rPr>
              <a:t>Italics denotes greater prominence / newly featuring in latest analysis compared to previous wave</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302708" y="1876917"/>
            <a:ext cx="4755115" cy="433860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disability (22%) </a:t>
            </a:r>
            <a:r>
              <a:rPr lang="en-GB" sz="1200">
                <a:solidFill>
                  <a:srgbClr val="5C5B5A"/>
                </a:solidFill>
                <a:latin typeface="Arial"/>
                <a:cs typeface="Arial"/>
              </a:rPr>
              <a:t>including those with mental ill health (24%), a sensory disability (23%), or other disability (23%)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a:lnSpc>
                <a:spcPct val="100000"/>
              </a:lnSpc>
              <a:spcBef>
                <a:spcPts val="0"/>
              </a:spcBef>
              <a:spcAft>
                <a:spcPts val="400"/>
              </a:spcAft>
              <a:defRPr/>
            </a:pPr>
            <a:r>
              <a:rPr lang="en-GB" sz="1200">
                <a:solidFill>
                  <a:srgbClr val="5C5B5A"/>
                </a:solidFill>
                <a:latin typeface="Arial"/>
                <a:cs typeface="Arial"/>
              </a:rPr>
              <a:t>Those who would not recommend their local area as a place to live (57%)</a:t>
            </a:r>
          </a:p>
          <a:p>
            <a:pPr>
              <a:lnSpc>
                <a:spcPct val="100000"/>
              </a:lnSpc>
              <a:spcBef>
                <a:spcPts val="0"/>
              </a:spcBef>
              <a:spcAft>
                <a:spcPts val="400"/>
              </a:spcAft>
              <a:defRPr/>
            </a:pPr>
            <a:r>
              <a:rPr lang="en-GB" sz="1200">
                <a:solidFill>
                  <a:srgbClr val="5C5B5A"/>
                </a:solidFill>
                <a:latin typeface="Arial"/>
                <a:cs typeface="Arial"/>
              </a:rPr>
              <a:t>Those who disagree that people in their local area look out for each other (32%)</a:t>
            </a:r>
          </a:p>
          <a:p>
            <a:pPr>
              <a:lnSpc>
                <a:spcPct val="100000"/>
              </a:lnSpc>
              <a:spcBef>
                <a:spcPts val="0"/>
              </a:spcBef>
              <a:spcAft>
                <a:spcPts val="400"/>
              </a:spcAft>
              <a:defRPr/>
            </a:pPr>
            <a:r>
              <a:rPr lang="en-GB" sz="1200" i="1">
                <a:solidFill>
                  <a:srgbClr val="5C5B5A"/>
                </a:solidFill>
                <a:latin typeface="Arial"/>
                <a:cs typeface="Arial"/>
              </a:rPr>
              <a:t>Those not in work due to ill health or disability (32%), or have been out of work for more than 6 months (23%)</a:t>
            </a:r>
          </a:p>
          <a:p>
            <a:pPr>
              <a:lnSpc>
                <a:spcPct val="100000"/>
              </a:lnSpc>
              <a:spcBef>
                <a:spcPts val="0"/>
              </a:spcBef>
              <a:spcAft>
                <a:spcPts val="400"/>
              </a:spcAft>
              <a:defRPr/>
            </a:pPr>
            <a:r>
              <a:rPr lang="en-GB" sz="1200">
                <a:solidFill>
                  <a:srgbClr val="5C5B5A"/>
                </a:solidFill>
                <a:latin typeface="Arial"/>
                <a:cs typeface="Arial"/>
              </a:rPr>
              <a:t>Those with low levels of life satisfaction (31%)</a:t>
            </a:r>
          </a:p>
          <a:p>
            <a:pPr>
              <a:lnSpc>
                <a:spcPct val="100000"/>
              </a:lnSpc>
              <a:spcBef>
                <a:spcPts val="0"/>
              </a:spcBef>
              <a:spcAft>
                <a:spcPts val="400"/>
              </a:spcAft>
              <a:defRPr/>
            </a:pPr>
            <a:r>
              <a:rPr lang="en-GB" sz="1200" i="1">
                <a:solidFill>
                  <a:srgbClr val="5C5B5A"/>
                </a:solidFill>
                <a:latin typeface="Arial"/>
                <a:cs typeface="Arial"/>
              </a:rPr>
              <a:t>Those who disagree they have the ability to look after their own health (30%)</a:t>
            </a:r>
          </a:p>
          <a:p>
            <a:pPr>
              <a:lnSpc>
                <a:spcPct val="100000"/>
              </a:lnSpc>
              <a:spcBef>
                <a:spcPts val="0"/>
              </a:spcBef>
              <a:spcAft>
                <a:spcPts val="400"/>
              </a:spcAft>
              <a:defRPr/>
            </a:pPr>
            <a:r>
              <a:rPr lang="en-GB" sz="1200">
                <a:solidFill>
                  <a:srgbClr val="5C5B5A"/>
                </a:solidFill>
                <a:latin typeface="Arial"/>
                <a:cs typeface="Arial"/>
              </a:rPr>
              <a:t>Those with low levels of hopefulness (30%); and feel they are not treated fairly by society (29%)</a:t>
            </a:r>
          </a:p>
          <a:p>
            <a:pPr>
              <a:lnSpc>
                <a:spcPct val="100000"/>
              </a:lnSpc>
              <a:spcBef>
                <a:spcPts val="0"/>
              </a:spcBef>
              <a:spcAft>
                <a:spcPts val="400"/>
              </a:spcAft>
              <a:defRPr/>
            </a:pPr>
            <a:r>
              <a:rPr lang="en-GB" sz="1200" i="1">
                <a:solidFill>
                  <a:srgbClr val="5C5B5A"/>
                </a:solidFill>
                <a:latin typeface="Arial"/>
                <a:cs typeface="Arial"/>
              </a:rPr>
              <a:t>Those struggling with their current level of debt (28%)</a:t>
            </a:r>
          </a:p>
          <a:p>
            <a:pPr>
              <a:lnSpc>
                <a:spcPct val="100000"/>
              </a:lnSpc>
              <a:spcBef>
                <a:spcPts val="0"/>
              </a:spcBef>
              <a:spcAft>
                <a:spcPts val="400"/>
              </a:spcAft>
              <a:defRPr/>
            </a:pPr>
            <a:r>
              <a:rPr lang="en-GB" sz="1200">
                <a:solidFill>
                  <a:srgbClr val="5C5B5A"/>
                </a:solidFill>
                <a:latin typeface="Arial"/>
                <a:cs typeface="Arial"/>
              </a:rPr>
              <a:t>Those renting their home (16%) specifically those renting from Local Authority / Council (20%) or a Housing Association / Trust (23%)</a:t>
            </a:r>
          </a:p>
          <a:p>
            <a:pPr>
              <a:lnSpc>
                <a:spcPct val="100000"/>
              </a:lnSpc>
              <a:spcBef>
                <a:spcPts val="0"/>
              </a:spcBef>
              <a:spcAft>
                <a:spcPts val="400"/>
              </a:spcAft>
              <a:defRPr/>
            </a:pPr>
            <a:r>
              <a:rPr lang="en-GB" sz="1200">
                <a:solidFill>
                  <a:srgbClr val="5C5B5A"/>
                </a:solidFill>
                <a:latin typeface="Arial"/>
                <a:cs typeface="Arial"/>
              </a:rPr>
              <a:t>Those aged 65+ and who are deprived (22%)</a:t>
            </a:r>
          </a:p>
        </p:txBody>
      </p:sp>
      <p:sp>
        <p:nvSpPr>
          <p:cNvPr id="2" name="Right Brace 1">
            <a:extLst>
              <a:ext uri="{FF2B5EF4-FFF2-40B4-BE49-F238E27FC236}">
                <a16:creationId xmlns:a16="http://schemas.microsoft.com/office/drawing/2014/main" id="{CAD2CBC7-B6E5-4DBA-9F73-EF367D4CDED2}"/>
              </a:ext>
              <a:ext uri="{C183D7F6-B498-43B3-948B-1728B52AA6E4}">
                <adec:decorative xmlns:adec="http://schemas.microsoft.com/office/drawing/2017/decorative" val="1"/>
              </a:ext>
            </a:extLst>
          </p:cNvPr>
          <p:cNvSpPr/>
          <p:nvPr/>
        </p:nvSpPr>
        <p:spPr>
          <a:xfrm>
            <a:off x="6583004"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E6FC1BF4-389C-C048-2840-1B14B52C2C5A}"/>
              </a:ext>
              <a:ext uri="{C183D7F6-B498-43B3-948B-1728B52AA6E4}">
                <adec:decorative xmlns:adec="http://schemas.microsoft.com/office/drawing/2017/decorative" val="1"/>
              </a:ext>
            </a:extLst>
          </p:cNvPr>
          <p:cNvSpPr txBox="1"/>
          <p:nvPr/>
        </p:nvSpPr>
        <p:spPr>
          <a:xfrm>
            <a:off x="6689511"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4" name="Right Brace 3">
            <a:extLst>
              <a:ext uri="{FF2B5EF4-FFF2-40B4-BE49-F238E27FC236}">
                <a16:creationId xmlns:a16="http://schemas.microsoft.com/office/drawing/2014/main" id="{E9362F2C-1900-78EA-9219-87E2CF107E77}"/>
              </a:ext>
              <a:ext uri="{C183D7F6-B498-43B3-948B-1728B52AA6E4}">
                <adec:decorative xmlns:adec="http://schemas.microsoft.com/office/drawing/2017/decorative" val="1"/>
              </a:ext>
            </a:extLst>
          </p:cNvPr>
          <p:cNvSpPr/>
          <p:nvPr/>
        </p:nvSpPr>
        <p:spPr>
          <a:xfrm>
            <a:off x="4863415"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0564F0CE-7F81-D005-F668-9F24C7AB5A7F}"/>
              </a:ext>
              <a:ext uri="{C183D7F6-B498-43B3-948B-1728B52AA6E4}">
                <adec:decorative xmlns:adec="http://schemas.microsoft.com/office/drawing/2017/decorative" val="1"/>
              </a:ext>
            </a:extLst>
          </p:cNvPr>
          <p:cNvSpPr txBox="1"/>
          <p:nvPr/>
        </p:nvSpPr>
        <p:spPr>
          <a:xfrm>
            <a:off x="4969922"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7" name="Right Brace 6">
            <a:extLst>
              <a:ext uri="{FF2B5EF4-FFF2-40B4-BE49-F238E27FC236}">
                <a16:creationId xmlns:a16="http://schemas.microsoft.com/office/drawing/2014/main" id="{83AF92BC-E388-5744-800C-0C5827EB795C}"/>
              </a:ext>
              <a:ext uri="{C183D7F6-B498-43B3-948B-1728B52AA6E4}">
                <adec:decorative xmlns:adec="http://schemas.microsoft.com/office/drawing/2017/decorative" val="1"/>
              </a:ext>
            </a:extLst>
          </p:cNvPr>
          <p:cNvSpPr/>
          <p:nvPr/>
        </p:nvSpPr>
        <p:spPr>
          <a:xfrm>
            <a:off x="3135200"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E945E4FF-149C-438A-E020-92EDC172D8A0}"/>
              </a:ext>
              <a:ext uri="{C183D7F6-B498-43B3-948B-1728B52AA6E4}">
                <adec:decorative xmlns:adec="http://schemas.microsoft.com/office/drawing/2017/decorative" val="1"/>
              </a:ext>
            </a:extLst>
          </p:cNvPr>
          <p:cNvSpPr txBox="1"/>
          <p:nvPr/>
        </p:nvSpPr>
        <p:spPr>
          <a:xfrm>
            <a:off x="3241707"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10" name="Right Brace 9">
            <a:extLst>
              <a:ext uri="{FF2B5EF4-FFF2-40B4-BE49-F238E27FC236}">
                <a16:creationId xmlns:a16="http://schemas.microsoft.com/office/drawing/2014/main" id="{D891739A-5C15-7B72-6EE4-26347F763325}"/>
              </a:ext>
              <a:ext uri="{C183D7F6-B498-43B3-948B-1728B52AA6E4}">
                <adec:decorative xmlns:adec="http://schemas.microsoft.com/office/drawing/2017/decorative" val="1"/>
              </a:ext>
            </a:extLst>
          </p:cNvPr>
          <p:cNvSpPr/>
          <p:nvPr/>
        </p:nvSpPr>
        <p:spPr>
          <a:xfrm>
            <a:off x="1398359" y="1364862"/>
            <a:ext cx="171137" cy="295697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D189A1E6-7BB6-3D54-0669-D9B1C44B5381}"/>
              </a:ext>
              <a:ext uri="{C183D7F6-B498-43B3-948B-1728B52AA6E4}">
                <adec:decorative xmlns:adec="http://schemas.microsoft.com/office/drawing/2017/decorative" val="1"/>
              </a:ext>
            </a:extLst>
          </p:cNvPr>
          <p:cNvSpPr txBox="1"/>
          <p:nvPr/>
        </p:nvSpPr>
        <p:spPr>
          <a:xfrm>
            <a:off x="1504866" y="2684293"/>
            <a:ext cx="613197"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respondents who are fairly dissatisfied and very dissatisfied.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S7, 1488; </a:t>
            </a:r>
            <a:r>
              <a:rPr lang="en-GB" sz="1000">
                <a:solidFill>
                  <a:srgbClr val="FFFFFF">
                    <a:lumMod val="50000"/>
                  </a:srgbClr>
                </a:solidFill>
                <a:latin typeface="Arial" panose="020B0604020202020204" pitchFamily="34" charset="0"/>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8, 1612; S9, 1560; S10, 1546; S11, 1460; S12, 1551; S13, 1540; S14, 1482</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11442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cs typeface="Calibri"/>
              </a:rPr>
              <a:t>4 in 5 (79%) would </a:t>
            </a:r>
            <a:r>
              <a:rPr lang="en-GB" sz="1800" b="1">
                <a:solidFill>
                  <a:srgbClr val="009690"/>
                </a:solidFill>
                <a:latin typeface="Arial"/>
                <a:cs typeface="Calibri"/>
              </a:rPr>
              <a:t>recommend their local area </a:t>
            </a:r>
            <a:r>
              <a:rPr lang="en-GB" sz="1800" b="1">
                <a:latin typeface="Arial"/>
                <a:cs typeface="Calibri"/>
              </a:rPr>
              <a:t>as a place to live – in line with previous surveys. Those more likely to be dissatisfied include respondents with a disability, renters and those in debt</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sp>
        <p:nvSpPr>
          <p:cNvPr id="41" name="TextBox 40">
            <a:extLst>
              <a:ext uri="{FF2B5EF4-FFF2-40B4-BE49-F238E27FC236}">
                <a16:creationId xmlns:a16="http://schemas.microsoft.com/office/drawing/2014/main" id="{1528D6A0-4205-FE04-E0BD-64A6C3E8A818}"/>
              </a:ext>
            </a:extLst>
          </p:cNvPr>
          <p:cNvSpPr txBox="1"/>
          <p:nvPr/>
        </p:nvSpPr>
        <p:spPr>
          <a:xfrm>
            <a:off x="683355" y="1413550"/>
            <a:ext cx="6013279" cy="553998"/>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a:t>
            </a:r>
          </a:p>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I would recommend my local area as a place to live</a:t>
            </a:r>
          </a:p>
        </p:txBody>
      </p:sp>
      <p:graphicFrame>
        <p:nvGraphicFramePr>
          <p:cNvPr id="11" name="Chart 10" descr="Stacked bar chart showing recommendation of local area as a place to live. 79% in August agree that they would recommend their local area as a place to live. ">
            <a:extLst>
              <a:ext uri="{FF2B5EF4-FFF2-40B4-BE49-F238E27FC236}">
                <a16:creationId xmlns:a16="http://schemas.microsoft.com/office/drawing/2014/main" id="{22FE9476-CB89-18E2-7840-A0E106B77ACA}"/>
              </a:ext>
            </a:extLst>
          </p:cNvPr>
          <p:cNvGraphicFramePr/>
          <p:nvPr>
            <p:extLst>
              <p:ext uri="{D42A27DB-BD31-4B8C-83A1-F6EECF244321}">
                <p14:modId xmlns:p14="http://schemas.microsoft.com/office/powerpoint/2010/main" val="2890697221"/>
              </p:ext>
            </p:extLst>
          </p:nvPr>
        </p:nvGraphicFramePr>
        <p:xfrm>
          <a:off x="0" y="2036710"/>
          <a:ext cx="6980887" cy="42555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7233546" y="1298500"/>
            <a:ext cx="4903059" cy="835402"/>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S12-14 GM average (19%)*</a:t>
            </a:r>
          </a:p>
          <a:p>
            <a:pPr marL="0" indent="0" algn="ctr">
              <a:lnSpc>
                <a:spcPct val="100000"/>
              </a:lnSpc>
              <a:spcBef>
                <a:spcPts val="0"/>
              </a:spcBef>
              <a:spcAft>
                <a:spcPts val="400"/>
              </a:spcAft>
              <a:buNone/>
              <a:defRPr/>
            </a:pPr>
            <a:r>
              <a:rPr lang="en-GB" sz="1200" i="1">
                <a:solidFill>
                  <a:srgbClr val="5C5B5A"/>
                </a:solidFill>
                <a:latin typeface="Arial"/>
                <a:cs typeface="Arial"/>
              </a:rPr>
              <a:t>Italics denotes greater prominence / newly featuring in latest analysis compared to previous wave</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7233546" y="2133902"/>
            <a:ext cx="4903059" cy="415274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indent="-171450">
              <a:lnSpc>
                <a:spcPct val="100000"/>
              </a:lnSpc>
              <a:spcBef>
                <a:spcPts val="0"/>
              </a:spcBef>
              <a:spcAft>
                <a:spcPts val="400"/>
              </a:spcAft>
              <a:defRPr/>
            </a:pPr>
            <a:r>
              <a:rPr lang="en-GB" sz="1200">
                <a:solidFill>
                  <a:srgbClr val="5C5B5A"/>
                </a:solidFill>
                <a:latin typeface="Arial"/>
                <a:cs typeface="Arial"/>
              </a:rPr>
              <a:t>Gay men or women (34%)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disability (29%), including those with mental ill health (34%), a sensory disability (31%) or other disability (29%)</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kumimoji="0" lang="en-GB" sz="120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dissatisfied with their local area (86%)</a:t>
            </a:r>
          </a:p>
          <a:p>
            <a:pPr marL="171450" indent="-171450">
              <a:lnSpc>
                <a:spcPct val="100000"/>
              </a:lnSpc>
              <a:spcBef>
                <a:spcPts val="0"/>
              </a:spcBef>
              <a:spcAft>
                <a:spcPts val="400"/>
              </a:spcAft>
              <a:defRPr/>
            </a:pPr>
            <a:r>
              <a:rPr lang="en-GB" sz="1200">
                <a:solidFill>
                  <a:srgbClr val="5C5B5A"/>
                </a:solidFill>
                <a:latin typeface="Arial"/>
                <a:cs typeface="Arial"/>
              </a:rPr>
              <a:t>Those who do not agree that people from different backgrounds get on well together (50%)</a:t>
            </a:r>
          </a:p>
          <a:p>
            <a:pPr marL="171450" indent="-171450">
              <a:lnSpc>
                <a:spcPct val="100000"/>
              </a:lnSpc>
              <a:spcBef>
                <a:spcPts val="0"/>
              </a:spcBef>
              <a:spcAft>
                <a:spcPts val="400"/>
              </a:spcAft>
              <a:defRPr/>
            </a:pPr>
            <a:r>
              <a:rPr lang="en-GB" sz="1200" i="1">
                <a:solidFill>
                  <a:srgbClr val="5C5B5A"/>
                </a:solidFill>
                <a:latin typeface="Arial"/>
                <a:cs typeface="Arial"/>
              </a:rPr>
              <a:t>Those with very low levels of hopefulness (42%)</a:t>
            </a:r>
          </a:p>
          <a:p>
            <a:pPr marL="171450" indent="-171450">
              <a:lnSpc>
                <a:spcPct val="100000"/>
              </a:lnSpc>
              <a:spcBef>
                <a:spcPts val="0"/>
              </a:spcBef>
              <a:spcAft>
                <a:spcPts val="400"/>
              </a:spcAft>
              <a:defRPr/>
            </a:pPr>
            <a:r>
              <a:rPr lang="en-GB" sz="1200">
                <a:solidFill>
                  <a:srgbClr val="5C5B5A"/>
                </a:solidFill>
                <a:latin typeface="Arial"/>
                <a:cs typeface="Arial"/>
              </a:rPr>
              <a:t>Those who have been out of work for 6 months or less (39%), or </a:t>
            </a:r>
            <a:r>
              <a:rPr kumimoji="0" lang="en-GB" sz="1200" i="0" u="none" strike="noStrike" kern="1200" cap="none" spc="0" normalizeH="0" baseline="0" noProof="0">
                <a:ln>
                  <a:noFill/>
                </a:ln>
                <a:solidFill>
                  <a:srgbClr val="5C5B5A"/>
                </a:solidFill>
                <a:effectLst/>
                <a:uLnTx/>
                <a:uFillTx/>
                <a:latin typeface="Arial"/>
                <a:cs typeface="Arial"/>
              </a:rPr>
              <a:t>not in work due to ill health or disability (33%) </a:t>
            </a:r>
            <a:endParaRPr lang="en-GB" sz="120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who do not agree that they are able to look after their own health (37%)</a:t>
            </a:r>
          </a:p>
          <a:p>
            <a:pPr marL="171450" indent="-171450">
              <a:lnSpc>
                <a:spcPct val="100000"/>
              </a:lnSpc>
              <a:spcBef>
                <a:spcPts val="0"/>
              </a:spcBef>
              <a:spcAft>
                <a:spcPts val="400"/>
              </a:spcAft>
              <a:defRPr/>
            </a:pPr>
            <a:r>
              <a:rPr lang="en-GB" sz="1200" i="1">
                <a:solidFill>
                  <a:srgbClr val="5C5B5A"/>
                </a:solidFill>
                <a:latin typeface="Arial"/>
                <a:cs typeface="Arial"/>
              </a:rPr>
              <a:t>Those who disagree there are cultural opportunities in their local area (36%)</a:t>
            </a:r>
          </a:p>
          <a:p>
            <a:pPr marL="171450" indent="-171450">
              <a:lnSpc>
                <a:spcPct val="100000"/>
              </a:lnSpc>
              <a:spcBef>
                <a:spcPts val="0"/>
              </a:spcBef>
              <a:spcAft>
                <a:spcPts val="400"/>
              </a:spcAft>
              <a:defRPr/>
            </a:pPr>
            <a:r>
              <a:rPr lang="en-GB" sz="1200">
                <a:solidFill>
                  <a:srgbClr val="5C5B5A"/>
                </a:solidFill>
                <a:latin typeface="Arial"/>
                <a:cs typeface="Arial"/>
              </a:rPr>
              <a:t>Those renting their home (26%) specifically those renting from a Local Authority / Council (31%), or a Housing Association / Trust (33%)</a:t>
            </a:r>
          </a:p>
          <a:p>
            <a:pPr marL="171450" indent="-171450">
              <a:lnSpc>
                <a:spcPct val="100000"/>
              </a:lnSpc>
              <a:spcBef>
                <a:spcPts val="0"/>
              </a:spcBef>
              <a:spcAft>
                <a:spcPts val="400"/>
              </a:spcAft>
              <a:defRPr/>
            </a:pPr>
            <a:r>
              <a:rPr lang="en-GB" sz="1200" i="1">
                <a:solidFill>
                  <a:srgbClr val="5C5B5A"/>
                </a:solidFill>
                <a:latin typeface="Arial"/>
                <a:cs typeface="Arial"/>
              </a:rPr>
              <a:t>Those unable to manage their current level of debt (33%)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S11, 1460; S12, 1551; S13</a:t>
            </a:r>
            <a:r>
              <a:rPr lang="en-GB" sz="100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1540; S14, 1482</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Right Brace 11">
            <a:extLst>
              <a:ext uri="{FF2B5EF4-FFF2-40B4-BE49-F238E27FC236}">
                <a16:creationId xmlns:a16="http://schemas.microsoft.com/office/drawing/2014/main" id="{64138900-9885-3F7F-5024-106190DC18B9}"/>
              </a:ext>
              <a:ext uri="{C183D7F6-B498-43B3-948B-1728B52AA6E4}">
                <adec:decorative xmlns:adec="http://schemas.microsoft.com/office/drawing/2017/decorative" val="1"/>
              </a:ext>
            </a:extLst>
          </p:cNvPr>
          <p:cNvSpPr/>
          <p:nvPr/>
        </p:nvSpPr>
        <p:spPr>
          <a:xfrm>
            <a:off x="1825306" y="2216988"/>
            <a:ext cx="236575" cy="25343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F4B5ED6-E7B9-EBE2-3416-CE34ED0A3C81}"/>
              </a:ext>
              <a:ext uri="{C183D7F6-B498-43B3-948B-1728B52AA6E4}">
                <adec:decorative xmlns:adec="http://schemas.microsoft.com/office/drawing/2017/decorative" val="1"/>
              </a:ext>
            </a:extLst>
          </p:cNvPr>
          <p:cNvSpPr txBox="1"/>
          <p:nvPr/>
        </p:nvSpPr>
        <p:spPr>
          <a:xfrm>
            <a:off x="1894698" y="3326871"/>
            <a:ext cx="734984" cy="307777"/>
          </a:xfrm>
          <a:prstGeom prst="rect">
            <a:avLst/>
          </a:prstGeom>
          <a:noFill/>
        </p:spPr>
        <p:txBody>
          <a:bodyPr wrap="square" rtlCol="0">
            <a:spAutoFit/>
          </a:bodyPr>
          <a:lstStyle/>
          <a:p>
            <a:pPr algn="ctr"/>
            <a:r>
              <a:rPr lang="en-GB" sz="1400">
                <a:solidFill>
                  <a:srgbClr val="5C5B5A"/>
                </a:solidFill>
                <a:latin typeface="Arial"/>
              </a:rPr>
              <a:t>79%</a:t>
            </a:r>
          </a:p>
        </p:txBody>
      </p:sp>
      <p:sp>
        <p:nvSpPr>
          <p:cNvPr id="14" name="Right Brace 13">
            <a:extLst>
              <a:ext uri="{FF2B5EF4-FFF2-40B4-BE49-F238E27FC236}">
                <a16:creationId xmlns:a16="http://schemas.microsoft.com/office/drawing/2014/main" id="{741AE74E-0951-B0D7-7A53-7E4A064DA503}"/>
              </a:ext>
              <a:ext uri="{C183D7F6-B498-43B3-948B-1728B52AA6E4}">
                <adec:decorative xmlns:adec="http://schemas.microsoft.com/office/drawing/2017/decorative" val="1"/>
              </a:ext>
            </a:extLst>
          </p:cNvPr>
          <p:cNvSpPr/>
          <p:nvPr/>
        </p:nvSpPr>
        <p:spPr>
          <a:xfrm>
            <a:off x="4130485" y="2212096"/>
            <a:ext cx="236575" cy="253919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643E4CCD-9FBC-56AD-CCED-05A8E18AB3CC}"/>
              </a:ext>
              <a:ext uri="{C183D7F6-B498-43B3-948B-1728B52AA6E4}">
                <adec:decorative xmlns:adec="http://schemas.microsoft.com/office/drawing/2017/decorative" val="1"/>
              </a:ext>
            </a:extLst>
          </p:cNvPr>
          <p:cNvSpPr txBox="1"/>
          <p:nvPr/>
        </p:nvSpPr>
        <p:spPr>
          <a:xfrm>
            <a:off x="4200216" y="3324009"/>
            <a:ext cx="734984" cy="523220"/>
          </a:xfrm>
          <a:prstGeom prst="rect">
            <a:avLst/>
          </a:prstGeom>
          <a:noFill/>
        </p:spPr>
        <p:txBody>
          <a:bodyPr wrap="square" rtlCol="0">
            <a:spAutoFit/>
          </a:bodyPr>
          <a:lstStyle/>
          <a:p>
            <a:pPr algn="ctr"/>
            <a:r>
              <a:rPr lang="en-GB" sz="1400">
                <a:solidFill>
                  <a:srgbClr val="5C5B5A"/>
                </a:solidFill>
                <a:latin typeface="Arial"/>
              </a:rPr>
              <a:t>78%</a:t>
            </a:r>
          </a:p>
          <a:p>
            <a:pPr algn="ctr"/>
            <a:r>
              <a:rPr lang="en-GB" sz="1400">
                <a:solidFill>
                  <a:srgbClr val="5C5B5A"/>
                </a:solidFill>
                <a:latin typeface="Arial"/>
              </a:rPr>
              <a:t> </a:t>
            </a:r>
          </a:p>
        </p:txBody>
      </p:sp>
      <p:sp>
        <p:nvSpPr>
          <p:cNvPr id="17" name="Right Brace 16">
            <a:extLst>
              <a:ext uri="{FF2B5EF4-FFF2-40B4-BE49-F238E27FC236}">
                <a16:creationId xmlns:a16="http://schemas.microsoft.com/office/drawing/2014/main" id="{77AE7276-B7DF-165D-748C-EE1493C19297}"/>
              </a:ext>
              <a:ext uri="{C183D7F6-B498-43B3-948B-1728B52AA6E4}">
                <adec:decorative xmlns:adec="http://schemas.microsoft.com/office/drawing/2017/decorative" val="1"/>
              </a:ext>
            </a:extLst>
          </p:cNvPr>
          <p:cNvSpPr/>
          <p:nvPr/>
        </p:nvSpPr>
        <p:spPr>
          <a:xfrm>
            <a:off x="6428831" y="2212096"/>
            <a:ext cx="236575" cy="253919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EB023AD5-421B-C253-38FC-1CD8F7776724}"/>
              </a:ext>
              <a:ext uri="{C183D7F6-B498-43B3-948B-1728B52AA6E4}">
                <adec:decorative xmlns:adec="http://schemas.microsoft.com/office/drawing/2017/decorative" val="1"/>
              </a:ext>
            </a:extLst>
          </p:cNvPr>
          <p:cNvSpPr txBox="1"/>
          <p:nvPr/>
        </p:nvSpPr>
        <p:spPr>
          <a:xfrm>
            <a:off x="6498562" y="3324009"/>
            <a:ext cx="734984" cy="307777"/>
          </a:xfrm>
          <a:prstGeom prst="rect">
            <a:avLst/>
          </a:prstGeom>
          <a:noFill/>
        </p:spPr>
        <p:txBody>
          <a:bodyPr wrap="square" rtlCol="0">
            <a:spAutoFit/>
          </a:bodyPr>
          <a:lstStyle/>
          <a:p>
            <a:pPr algn="ctr"/>
            <a:r>
              <a:rPr lang="en-GB" sz="1400">
                <a:solidFill>
                  <a:srgbClr val="5C5B5A"/>
                </a:solidFill>
                <a:latin typeface="Arial"/>
              </a:rPr>
              <a:t>79%</a:t>
            </a:r>
          </a:p>
        </p:txBody>
      </p:sp>
    </p:spTree>
    <p:custDataLst>
      <p:tags r:id="rId1"/>
    </p:custDataLst>
    <p:extLst>
      <p:ext uri="{BB962C8B-B14F-4D97-AF65-F5344CB8AC3E}">
        <p14:creationId xmlns:p14="http://schemas.microsoft.com/office/powerpoint/2010/main" val="81736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Around 2 in 3 respondents have historically been satisfied with the </a:t>
            </a:r>
            <a:r>
              <a:rPr lang="en-GB" sz="1800" b="1">
                <a:solidFill>
                  <a:srgbClr val="009690"/>
                </a:solidFill>
                <a:latin typeface="Arial"/>
                <a:ea typeface="+mn-ea"/>
                <a:cs typeface="+mn-cs"/>
              </a:rPr>
              <a:t>availability of public transport </a:t>
            </a:r>
            <a:r>
              <a:rPr lang="en-GB" sz="1800" b="1">
                <a:solidFill>
                  <a:srgbClr val="5C5B5A"/>
                </a:solidFill>
                <a:latin typeface="Arial"/>
                <a:ea typeface="+mn-ea"/>
                <a:cs typeface="+mn-cs"/>
              </a:rPr>
              <a:t>in their area. Satisfaction is then highest for </a:t>
            </a:r>
            <a:r>
              <a:rPr lang="en-GB" sz="1800" b="1">
                <a:solidFill>
                  <a:srgbClr val="009690"/>
                </a:solidFill>
                <a:latin typeface="Arial"/>
                <a:ea typeface="+mn-ea"/>
                <a:cs typeface="+mn-cs"/>
              </a:rPr>
              <a:t>bus services</a:t>
            </a:r>
            <a:r>
              <a:rPr lang="en-GB" sz="1800" b="1">
                <a:solidFill>
                  <a:srgbClr val="5C5B5A"/>
                </a:solidFill>
                <a:latin typeface="Arial"/>
                <a:ea typeface="+mn-ea"/>
                <a:cs typeface="+mn-cs"/>
              </a:rPr>
              <a:t>, with less than half of respondents satisfied with </a:t>
            </a:r>
            <a:r>
              <a:rPr lang="en-GB" sz="1800" b="1">
                <a:solidFill>
                  <a:srgbClr val="009690"/>
                </a:solidFill>
                <a:latin typeface="Arial"/>
                <a:ea typeface="+mn-ea"/>
                <a:cs typeface="+mn-cs"/>
              </a:rPr>
              <a:t>train services and trams</a:t>
            </a:r>
            <a:r>
              <a:rPr lang="en-GB" sz="1800" b="1">
                <a:solidFill>
                  <a:srgbClr val="5C5B5A"/>
                </a:solidFill>
                <a:latin typeface="Arial"/>
                <a:ea typeface="+mn-ea"/>
                <a:cs typeface="+mn-cs"/>
              </a:rPr>
              <a:t> typically</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satisfaction with transport and travel facilities. 65% are satisfied with the availability of public transport, 60% are satisfied with bus services, 44% are satisfied with train services and 42% are satisfied with metrolink (tram) servic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122542866"/>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193258" y="2674569"/>
            <a:ext cx="1843045" cy="2308324"/>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look at slide 84 in the Appendix</a:t>
            </a:r>
          </a:p>
        </p:txBody>
      </p:sp>
    </p:spTree>
    <p:custDataLst>
      <p:tags r:id="rId1"/>
    </p:custDataLst>
    <p:extLst>
      <p:ext uri="{BB962C8B-B14F-4D97-AF65-F5344CB8AC3E}">
        <p14:creationId xmlns:p14="http://schemas.microsoft.com/office/powerpoint/2010/main" val="2158226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Just under half of respondents have historically been satisfied with the </a:t>
            </a:r>
            <a:r>
              <a:rPr lang="en-GB" sz="1800" b="1">
                <a:solidFill>
                  <a:srgbClr val="009690"/>
                </a:solidFill>
                <a:latin typeface="Arial"/>
                <a:ea typeface="+mn-ea"/>
                <a:cs typeface="+mn-cs"/>
              </a:rPr>
              <a:t>conditions of the roads </a:t>
            </a:r>
            <a:r>
              <a:rPr lang="en-GB" sz="1800" b="1">
                <a:solidFill>
                  <a:srgbClr val="5C5B5A"/>
                </a:solidFill>
                <a:latin typeface="Arial"/>
                <a:ea typeface="+mn-ea"/>
                <a:cs typeface="+mn-cs"/>
              </a:rPr>
              <a:t>in their area. Satisfaction is around a third for </a:t>
            </a:r>
            <a:r>
              <a:rPr lang="en-GB" sz="1800" b="1">
                <a:solidFill>
                  <a:srgbClr val="009690"/>
                </a:solidFill>
                <a:latin typeface="Arial"/>
                <a:ea typeface="+mn-ea"/>
                <a:cs typeface="+mn-cs"/>
              </a:rPr>
              <a:t>cycle lanes and conditions of paved areas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levels of satisfaction with transport and travel facilities. 47% are satisfied with the condition of paved areas, 32% are satisfied with cycle lanes, and 32% are satisfied with the conditions of road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664019513"/>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193258" y="2674569"/>
            <a:ext cx="1843045" cy="2308324"/>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look at slide 85 in the Appendix</a:t>
            </a:r>
          </a:p>
        </p:txBody>
      </p:sp>
    </p:spTree>
    <p:custDataLst>
      <p:tags r:id="rId1"/>
    </p:custDataLst>
    <p:extLst>
      <p:ext uri="{BB962C8B-B14F-4D97-AF65-F5344CB8AC3E}">
        <p14:creationId xmlns:p14="http://schemas.microsoft.com/office/powerpoint/2010/main" val="1274370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501604" cy="792832"/>
          </a:xfrm>
        </p:spPr>
        <p:txBody>
          <a:bodyPr>
            <a:noAutofit/>
          </a:bodyPr>
          <a:lstStyle/>
          <a:p>
            <a:r>
              <a:rPr lang="en-GB" sz="1800" b="1">
                <a:solidFill>
                  <a:srgbClr val="5C5B5A"/>
                </a:solidFill>
                <a:latin typeface="Arial"/>
                <a:ea typeface="+mn-ea"/>
                <a:cs typeface="+mn-cs"/>
              </a:rPr>
              <a:t>Facilities in the local area have typically higher levels of satisfaction compared with transport services. 3 in 4 are satisfied with the </a:t>
            </a:r>
            <a:r>
              <a:rPr lang="en-GB" sz="1800" b="1">
                <a:solidFill>
                  <a:srgbClr val="009690"/>
                </a:solidFill>
                <a:latin typeface="Arial"/>
                <a:ea typeface="+mn-ea"/>
                <a:cs typeface="+mn-cs"/>
              </a:rPr>
              <a:t>parks and other green spaces </a:t>
            </a:r>
            <a:r>
              <a:rPr lang="en-GB" sz="1800" b="1">
                <a:solidFill>
                  <a:srgbClr val="5C5B5A"/>
                </a:solidFill>
                <a:latin typeface="Arial"/>
                <a:ea typeface="+mn-ea"/>
                <a:cs typeface="+mn-cs"/>
              </a:rPr>
              <a:t>in their local area, 2 in 3 are satisfied with their </a:t>
            </a:r>
            <a:r>
              <a:rPr lang="en-GB" sz="1800" b="1">
                <a:solidFill>
                  <a:srgbClr val="009690"/>
                </a:solidFill>
                <a:latin typeface="Arial"/>
                <a:ea typeface="+mn-ea"/>
                <a:cs typeface="+mn-cs"/>
              </a:rPr>
              <a:t>local services and amenities </a:t>
            </a:r>
            <a:r>
              <a:rPr lang="en-GB" sz="1800" b="1">
                <a:solidFill>
                  <a:srgbClr val="5C5B5A"/>
                </a:solidFill>
                <a:latin typeface="Arial"/>
                <a:ea typeface="+mn-ea"/>
                <a:cs typeface="+mn-cs"/>
              </a:rPr>
              <a:t>and over half are satisfied with their </a:t>
            </a:r>
            <a:r>
              <a:rPr lang="en-GB" sz="1800" b="1">
                <a:solidFill>
                  <a:srgbClr val="009690"/>
                </a:solidFill>
                <a:latin typeface="Arial"/>
                <a:ea typeface="+mn-ea"/>
                <a:cs typeface="+mn-cs"/>
              </a:rPr>
              <a:t>nearest town centre</a:t>
            </a:r>
            <a:r>
              <a:rPr lang="en-GB" sz="1800" b="1">
                <a:solidFill>
                  <a:srgbClr val="5C5B5A"/>
                </a:solidFill>
                <a:latin typeface="Arial"/>
                <a:ea typeface="+mn-ea"/>
                <a:cs typeface="+mn-cs"/>
              </a:rPr>
              <a:t>. Satisfaction is lower for </a:t>
            </a:r>
            <a:r>
              <a:rPr lang="en-GB" sz="1800" b="1">
                <a:solidFill>
                  <a:srgbClr val="009690"/>
                </a:solidFill>
                <a:latin typeface="Arial"/>
                <a:ea typeface="+mn-ea"/>
                <a:cs typeface="+mn-cs"/>
              </a:rPr>
              <a:t>cultural facilities like museums, theatres and events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8" name="Chart 7" descr="Line chart showing levels of satisfaction with facilities in the local area. 74% are satisfied with parks and other green spaces, 66% are satisfied with local services and amenities, 59% are satisfied with their nearest town centre and 46% are satisfied with cultural faciliti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680358980"/>
              </p:ext>
            </p:extLst>
          </p:nvPr>
        </p:nvGraphicFramePr>
        <p:xfrm>
          <a:off x="493991" y="1811547"/>
          <a:ext cx="10123209"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193258" y="2674569"/>
            <a:ext cx="1843045" cy="2308324"/>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look at slide 86 and 87 in the Appendix</a:t>
            </a:r>
          </a:p>
        </p:txBody>
      </p:sp>
    </p:spTree>
    <p:custDataLst>
      <p:tags r:id="rId1"/>
    </p:custDataLst>
    <p:extLst>
      <p:ext uri="{BB962C8B-B14F-4D97-AF65-F5344CB8AC3E}">
        <p14:creationId xmlns:p14="http://schemas.microsoft.com/office/powerpoint/2010/main" val="235611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The proportion who </a:t>
            </a:r>
            <a:r>
              <a:rPr kumimoji="0" lang="en-GB" sz="1800" b="1" i="0" u="none" strike="noStrike" kern="1200" cap="none" spc="0" normalizeH="0" baseline="0" noProof="0">
                <a:ln>
                  <a:noFill/>
                </a:ln>
                <a:solidFill>
                  <a:srgbClr val="009690"/>
                </a:solidFill>
                <a:effectLst/>
                <a:uLnTx/>
                <a:uFillTx/>
                <a:latin typeface="Arial"/>
                <a:ea typeface="+mn-ea"/>
                <a:cs typeface="+mn-cs"/>
              </a:rPr>
              <a:t>agree that their local area is well maintained </a:t>
            </a:r>
            <a:r>
              <a:rPr kumimoji="0" lang="en-GB" sz="1800" b="1" i="0" u="none" strike="noStrike" kern="1200" cap="none" spc="0" normalizeH="0" baseline="0" noProof="0">
                <a:ln>
                  <a:noFill/>
                </a:ln>
                <a:solidFill>
                  <a:srgbClr val="5C5B5A"/>
                </a:solidFill>
                <a:effectLst/>
                <a:uLnTx/>
                <a:uFillTx/>
                <a:latin typeface="Arial"/>
                <a:ea typeface="+mn-ea"/>
                <a:cs typeface="+mn-cs"/>
              </a:rPr>
              <a:t>has remained stable with July, with 60% agreeing</a:t>
            </a:r>
            <a:r>
              <a:rPr lang="en-GB" sz="1800" b="1">
                <a:solidFill>
                  <a:srgbClr val="5C5B5A"/>
                </a:solidFill>
                <a:latin typeface="Arial"/>
                <a:ea typeface="+mn-ea"/>
                <a:cs typeface="+mn-cs"/>
              </a:rPr>
              <a:t> and 40% disagreeing</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1749689" y="1278078"/>
            <a:ext cx="869262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 ‘my local area is well maintained’…..</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Stacked line chart showing agreement with local area being well maintained, 60% agree and 40% disagree.">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3370100582"/>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Line chart showing the levels of agreement or disagreement with whether &quot;my local area is well maintained&quot; over time. 12% definitely agree, 44 tend to agree (down from 52% in May), 26% tend to disagree and 14% definitely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2319454022"/>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0502475"/>
              </p:ext>
            </p:extLst>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852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The proportion who </a:t>
            </a:r>
            <a:r>
              <a:rPr kumimoji="0" lang="en-GB" sz="1800" b="1" i="0" u="none" strike="noStrike" kern="1200" cap="none" spc="0" normalizeH="0" baseline="0" noProof="0">
                <a:ln>
                  <a:noFill/>
                </a:ln>
                <a:solidFill>
                  <a:srgbClr val="009690"/>
                </a:solidFill>
                <a:effectLst/>
                <a:uLnTx/>
                <a:uFillTx/>
                <a:latin typeface="Arial"/>
                <a:ea typeface="+mn-ea"/>
                <a:cs typeface="+mn-cs"/>
              </a:rPr>
              <a:t>agree that there are 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n-ea"/>
                <a:cs typeface="+mn-cs"/>
              </a:rPr>
              <a:t>has remained at around 3 in 5 throughout the surveys </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651144" y="1252054"/>
            <a:ext cx="1088971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6" name="Chart 5" descr="Stacked line chart showing agreement with opportunities to take part in cultural events and activities. 68% agree and 28% disagree. ">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987014470"/>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Line chart showing the levels of agreement or disagreement with whether &quot;my local area is well maintained&quot; over time. 12% definitely agree, 44 tend to agree (down from 52% in May), 26% tend to disagree and 14% definitely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691032307"/>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68711584"/>
              </p:ext>
            </p:extLst>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7535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885721"/>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survey carried out </a:t>
            </a:r>
            <a:r>
              <a:rPr lang="en-GB" sz="1400" b="1">
                <a:solidFill>
                  <a:srgbClr val="009690"/>
                </a:solidFill>
                <a:latin typeface="Arial" panose="020B0604020202020204"/>
              </a:rPr>
              <a:t>between 19</a:t>
            </a:r>
            <a:r>
              <a:rPr lang="en-GB" sz="1400" b="1" baseline="30000">
                <a:solidFill>
                  <a:srgbClr val="009690"/>
                </a:solidFill>
                <a:latin typeface="Arial" panose="020B0604020202020204"/>
              </a:rPr>
              <a:t>th</a:t>
            </a:r>
            <a:r>
              <a:rPr lang="en-GB" sz="1400" b="1">
                <a:solidFill>
                  <a:srgbClr val="009690"/>
                </a:solidFill>
                <a:latin typeface="Arial" panose="020B0604020202020204"/>
              </a:rPr>
              <a:t> August and 2</a:t>
            </a:r>
            <a:r>
              <a:rPr lang="en-GB" sz="1400" b="1" baseline="30000">
                <a:solidFill>
                  <a:srgbClr val="009690"/>
                </a:solidFill>
                <a:latin typeface="Arial" panose="020B0604020202020204"/>
              </a:rPr>
              <a:t>nd</a:t>
            </a:r>
            <a:r>
              <a:rPr lang="en-GB" sz="1400" b="1">
                <a:solidFill>
                  <a:srgbClr val="009690"/>
                </a:solidFill>
                <a:latin typeface="Arial" panose="020B0604020202020204"/>
              </a:rPr>
              <a:t> September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2024, with a representative sample of </a:t>
            </a:r>
            <a:r>
              <a:rPr lang="en-GB" sz="1400" b="1">
                <a:solidFill>
                  <a:srgbClr val="009690"/>
                </a:solidFill>
                <a:latin typeface="Arial" panose="020B0604020202020204"/>
              </a:rPr>
              <a:t>1,482</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from across all ten Greater Manchester local authority areas.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a:latin typeface="Arial" panose="020B0604020202020204"/>
                <a:cs typeface="Arial"/>
              </a:rPr>
              <a:t>The report is divided into themed sections, providing an overview into </a:t>
            </a:r>
            <a:r>
              <a:rPr lang="en-GB" sz="1400" b="1">
                <a:solidFill>
                  <a:srgbClr val="009690"/>
                </a:solidFill>
                <a:latin typeface="Arial" panose="020B0604020202020204"/>
                <a:cs typeface="Arial"/>
              </a:rPr>
              <a:t>respondents’ feelings and behaviours around </a:t>
            </a:r>
            <a:r>
              <a:rPr lang="en-GB" sz="1400" b="1">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a:solidFill>
                  <a:srgbClr val="009690"/>
                </a:solidFill>
                <a:latin typeface="Arial" panose="020B0604020202020204"/>
                <a:cs typeface="Arial"/>
              </a:rPr>
              <a:t>, </a:t>
            </a:r>
            <a:r>
              <a:rPr lang="en-GB" sz="1400" b="1">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satisfaction with the local area</a:t>
            </a:r>
            <a:r>
              <a:rPr lang="en-GB" sz="1400" b="1">
                <a:solidFill>
                  <a:srgbClr val="009690"/>
                </a:solidFill>
                <a:latin typeface="Arial" panose="020B0604020202020204"/>
                <a:cs typeface="Arial"/>
              </a:rPr>
              <a:t>, </a:t>
            </a:r>
            <a:r>
              <a:rPr lang="en-GB" sz="1400" b="1">
                <a:solidFill>
                  <a:srgbClr val="009690"/>
                </a:solidFill>
                <a:latin typeface="Arial" panose="020B0604020202020204"/>
                <a:cs typeface="Arial"/>
                <a:hlinkClick r:id="rId6" action="ppaction://hlinksldjump">
                  <a:extLst>
                    <a:ext uri="{A12FA001-AC4F-418D-AE19-62706E023703}">
                      <ahyp:hlinkClr xmlns:ahyp="http://schemas.microsoft.com/office/drawing/2018/hyperlinkcolor" val="tx"/>
                    </a:ext>
                  </a:extLst>
                </a:hlinkClick>
              </a:rPr>
              <a:t>cost of living </a:t>
            </a:r>
            <a:r>
              <a:rPr lang="en-GB" sz="1400" b="1">
                <a:solidFill>
                  <a:srgbClr val="009690"/>
                </a:solidFill>
                <a:latin typeface="Arial" panose="020B0604020202020204"/>
                <a:cs typeface="Arial"/>
              </a:rPr>
              <a:t>and </a:t>
            </a:r>
            <a:r>
              <a:rPr lang="en-GB" sz="1400" b="1">
                <a:solidFill>
                  <a:srgbClr val="009690"/>
                </a:solidFill>
                <a:latin typeface="Arial" panose="020B0604020202020204"/>
                <a:cs typeface="Arial"/>
                <a:hlinkClick r:id="rId7" action="ppaction://hlinksldjump">
                  <a:extLst>
                    <a:ext uri="{A12FA001-AC4F-418D-AE19-62706E023703}">
                      <ahyp:hlinkClr xmlns:ahyp="http://schemas.microsoft.com/office/drawing/2018/hyperlinkcolor" val="tx"/>
                    </a:ext>
                  </a:extLst>
                </a:hlinkClick>
              </a:rPr>
              <a:t>digital access</a:t>
            </a:r>
            <a:r>
              <a:rPr lang="en-GB" sz="1400">
                <a:latin typeface="Arial" panose="020B0604020202020204"/>
                <a:cs typeface="Arial"/>
              </a:rPr>
              <a:t>.</a:t>
            </a:r>
            <a:endParaRPr lang="en-GB" sz="1400">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Data from </a:t>
            </a:r>
            <a:r>
              <a:rPr lang="en-GB" sz="1400">
                <a:latin typeface="Arial" panose="020B0604020202020204"/>
              </a:rPr>
              <a:t>August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2024 (survey 14) is presented alongside that from similar Greater Manchester resident surveys undertaken in</a:t>
            </a:r>
            <a:r>
              <a:rPr lang="en-GB" sz="1400">
                <a:latin typeface="Arial" panose="020B0604020202020204"/>
              </a:rPr>
              <a:t> July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2024 (survey 13) and May (survey 12).</a:t>
            </a:r>
            <a:r>
              <a:rPr lang="en-GB" sz="1400">
                <a:latin typeface="Arial" panose="020B0604020202020204"/>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following approaches have been used, </a:t>
            </a:r>
            <a:r>
              <a:rPr lang="en-GB" sz="1400">
                <a:latin typeface="Arial" panose="020B0604020202020204"/>
              </a:rPr>
              <a:t>identified as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a:latin typeface="Arial" panose="020B0604020202020204"/>
              </a:rPr>
              <a:t>health and wellbeing – data from individual surveys is shown separately</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a:latin typeface="Arial" panose="020B0604020202020204"/>
              </a:rPr>
              <a:t>local area – data from individual surveys is shown separately, except when commenting on trends for specific sub-groups or districts</a:t>
            </a:r>
            <a:endParaRPr lang="en-GB" sz="140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cost of living –</a:t>
            </a:r>
            <a:r>
              <a:rPr lang="en-GB" sz="1400">
                <a:latin typeface="Arial" panose="020B0604020202020204"/>
              </a:rPr>
              <a:t> data from individual surveys is shown separately</a:t>
            </a:r>
            <a:endParaRPr lang="en-GB" sz="140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digital inclusion – merged data for surveys </a:t>
            </a:r>
            <a:r>
              <a:rPr lang="en-GB" sz="1400">
                <a:latin typeface="Arial" panose="020B0604020202020204"/>
              </a:rPr>
              <a:t>12, 13 and 14 is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used, drawing on </a:t>
            </a:r>
            <a:r>
              <a:rPr lang="en-GB" sz="1400">
                <a:latin typeface="Arial" panose="020B0604020202020204"/>
              </a:rPr>
              <a:t>face-to-face responses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only</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a:latin typeface="Arial" panose="020B0604020202020204"/>
                <a:cs typeface="Arial"/>
              </a:rPr>
              <a:t>To provide a national comparison, where available, </a:t>
            </a:r>
            <a:r>
              <a:rPr lang="en-GB" sz="1400" b="1">
                <a:solidFill>
                  <a:srgbClr val="009690"/>
                </a:solidFill>
                <a:latin typeface="Arial" panose="020B0604020202020204"/>
                <a:cs typeface="Arial"/>
              </a:rPr>
              <a:t>Greater Manchester findings are presented alongside the most recent benchmarking data from relevant national surveys</a:t>
            </a:r>
            <a:r>
              <a:rPr lang="en-GB" sz="1400">
                <a:latin typeface="Arial" panose="020B0604020202020204"/>
                <a:cs typeface="Arial"/>
              </a:rPr>
              <a:t> – for example, published figures from the Office for National Statistics (ONS) and the Department for Culture Media and Sport (DCMS).</a:t>
            </a:r>
            <a:endParaRPr lang="en-GB" sz="140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679001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501604" cy="792832"/>
          </a:xfrm>
        </p:spPr>
        <p:txBody>
          <a:bodyPr>
            <a:noAutofit/>
          </a:bodyPr>
          <a:lstStyle/>
          <a:p>
            <a:r>
              <a:rPr lang="en-GB" sz="1800" b="1">
                <a:solidFill>
                  <a:srgbClr val="5C5B5A"/>
                </a:solidFill>
                <a:latin typeface="Arial"/>
                <a:ea typeface="+mn-ea"/>
                <a:cs typeface="+mn-cs"/>
              </a:rPr>
              <a:t>Belief in your local area being a place where </a:t>
            </a:r>
            <a:r>
              <a:rPr lang="en-GB" sz="1800" b="1">
                <a:solidFill>
                  <a:srgbClr val="009690"/>
                </a:solidFill>
                <a:latin typeface="Arial"/>
                <a:ea typeface="+mn-ea"/>
                <a:cs typeface="+mn-cs"/>
              </a:rPr>
              <a:t>people from different backgrounds get on well together </a:t>
            </a:r>
            <a:r>
              <a:rPr lang="en-GB" sz="1800" b="1">
                <a:solidFill>
                  <a:srgbClr val="5C5B5A"/>
                </a:solidFill>
                <a:latin typeface="Arial"/>
                <a:ea typeface="+mn-ea"/>
                <a:cs typeface="+mn-cs"/>
              </a:rPr>
              <a:t>sits at around 3 in 4 historically. At around 2 in 3, respondents agree </a:t>
            </a:r>
            <a:r>
              <a:rPr lang="en-GB" sz="1800" b="1">
                <a:solidFill>
                  <a:srgbClr val="009690"/>
                </a:solidFill>
                <a:latin typeface="Arial"/>
                <a:ea typeface="+mn-ea"/>
                <a:cs typeface="+mn-cs"/>
              </a:rPr>
              <a:t>people look out for each other </a:t>
            </a:r>
            <a:r>
              <a:rPr lang="en-GB" sz="1800" b="1">
                <a:solidFill>
                  <a:srgbClr val="5C5B5A"/>
                </a:solidFill>
                <a:latin typeface="Arial"/>
                <a:ea typeface="+mn-ea"/>
                <a:cs typeface="+mn-cs"/>
              </a:rPr>
              <a:t>in their local area and that they are </a:t>
            </a:r>
            <a:r>
              <a:rPr lang="en-GB" sz="1800" b="1">
                <a:solidFill>
                  <a:srgbClr val="009690"/>
                </a:solidFill>
                <a:latin typeface="Arial"/>
                <a:ea typeface="+mn-ea"/>
                <a:cs typeface="+mn-cs"/>
              </a:rPr>
              <a:t>proud of it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agreement about neighbourhood relations</a:t>
            </a:r>
          </a:p>
        </p:txBody>
      </p:sp>
      <p:graphicFrame>
        <p:nvGraphicFramePr>
          <p:cNvPr id="8" name="Chart 7" descr="Line chart showing the level of agreement about neighbourhood relations. 76% agree that their local area is a place where people from different backgrounds get on well together, 71% agree that their local area is a place where people look out for each other, and 68% agree that they are proud of their local area.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229318246"/>
              </p:ext>
            </p:extLst>
          </p:nvPr>
        </p:nvGraphicFramePr>
        <p:xfrm>
          <a:off x="619494" y="1811547"/>
          <a:ext cx="10953012"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263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7">
            <a:extLst>
              <a:ext uri="{FF2B5EF4-FFF2-40B4-BE49-F238E27FC236}">
                <a16:creationId xmlns:a16="http://schemas.microsoft.com/office/drawing/2014/main" id="{9C0AC134-B02C-B4C5-EEA6-C89C21DCABED}"/>
              </a:ext>
              <a:ext uri="{C183D7F6-B498-43B3-948B-1728B52AA6E4}">
                <adec:decorative xmlns:adec="http://schemas.microsoft.com/office/drawing/2017/decorative" val="0"/>
              </a:ext>
            </a:extLst>
          </p:cNvPr>
          <p:cNvSpPr txBox="1">
            <a:spLocks noGrp="1"/>
          </p:cNvSpPr>
          <p:nvPr>
            <p:ph type="title" idx="4294967295"/>
          </p:nvPr>
        </p:nvSpPr>
        <p:spPr>
          <a:xfrm>
            <a:off x="244872" y="111224"/>
            <a:ext cx="1179143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There is widespread agreement from respondents that the </a:t>
            </a:r>
            <a:r>
              <a:rPr kumimoji="0" lang="en-GB" sz="1800" b="1" i="0" u="none" strike="noStrike" kern="1200" cap="none" spc="0" normalizeH="0" baseline="0" noProof="0">
                <a:ln>
                  <a:noFill/>
                </a:ln>
                <a:solidFill>
                  <a:srgbClr val="009690"/>
                </a:solidFill>
                <a:effectLst/>
                <a:uLnTx/>
                <a:uFillTx/>
                <a:latin typeface="Arial"/>
                <a:ea typeface="+mn-ea"/>
                <a:cs typeface="+mn-cs"/>
              </a:rPr>
              <a:t>10 councils in GM should work together </a:t>
            </a:r>
            <a:r>
              <a:rPr kumimoji="0" lang="en-GB" sz="1800" b="1" i="0" u="none" strike="noStrike" kern="1200" cap="none" spc="0" normalizeH="0" baseline="0" noProof="0">
                <a:ln>
                  <a:noFill/>
                </a:ln>
                <a:solidFill>
                  <a:srgbClr val="5C5B5A"/>
                </a:solidFill>
                <a:effectLst/>
                <a:uLnTx/>
                <a:uFillTx/>
                <a:latin typeface="Arial"/>
                <a:ea typeface="+mn-ea"/>
                <a:cs typeface="+mn-cs"/>
              </a:rPr>
              <a:t>(93%) on widespread issues and that </a:t>
            </a:r>
            <a:r>
              <a:rPr kumimoji="0" lang="en-GB" sz="1800" b="1" i="0" u="none" strike="noStrike" kern="1200" cap="none" spc="0" normalizeH="0" baseline="0" noProof="0">
                <a:ln>
                  <a:noFill/>
                </a:ln>
                <a:solidFill>
                  <a:srgbClr val="009690"/>
                </a:solidFill>
                <a:effectLst/>
                <a:uLnTx/>
                <a:uFillTx/>
                <a:latin typeface="Arial"/>
                <a:ea typeface="+mn-ea"/>
                <a:cs typeface="+mn-cs"/>
              </a:rPr>
              <a:t>services are developed and influenced by people who live and work there</a:t>
            </a:r>
            <a:r>
              <a:rPr kumimoji="0" lang="en-GB" sz="1800" b="1" i="0" u="none" strike="noStrike" kern="1200" cap="none" spc="0" normalizeH="0" baseline="0" noProof="0">
                <a:ln>
                  <a:noFill/>
                </a:ln>
                <a:solidFill>
                  <a:srgbClr val="5C5B5A"/>
                </a:solidFill>
                <a:effectLst/>
                <a:uLnTx/>
                <a:uFillTx/>
                <a:latin typeface="Arial"/>
                <a:ea typeface="+mn-ea"/>
                <a:cs typeface="+mn-cs"/>
              </a:rPr>
              <a:t> (90%). 4 in 5 agree they </a:t>
            </a:r>
            <a:r>
              <a:rPr kumimoji="0" lang="en-GB" sz="1800" b="1" i="0" u="none" strike="noStrike" kern="1200" cap="none" spc="0" normalizeH="0" baseline="0" noProof="0">
                <a:ln>
                  <a:noFill/>
                </a:ln>
                <a:solidFill>
                  <a:srgbClr val="009690"/>
                </a:solidFill>
                <a:effectLst/>
                <a:uLnTx/>
                <a:uFillTx/>
                <a:latin typeface="Arial"/>
                <a:ea typeface="+mn-ea"/>
                <a:cs typeface="+mn-cs"/>
              </a:rPr>
              <a:t>want to have a say about what happens in their local area </a:t>
            </a:r>
            <a:r>
              <a:rPr kumimoji="0" lang="en-GB" sz="1800" b="1" i="0" u="none" strike="noStrike" kern="1200" cap="none" spc="0" normalizeH="0" baseline="0" noProof="0">
                <a:ln>
                  <a:noFill/>
                </a:ln>
                <a:solidFill>
                  <a:srgbClr val="5C5B5A"/>
                </a:solidFill>
                <a:effectLst/>
                <a:uLnTx/>
                <a:uFillTx/>
                <a:latin typeface="Arial"/>
                <a:ea typeface="+mn-ea"/>
                <a:cs typeface="+mn-cs"/>
              </a:rPr>
              <a:t>(79%)  - significantly lower than the last time this question was asked in November 2023</a:t>
            </a:r>
          </a:p>
        </p:txBody>
      </p:sp>
      <p:sp>
        <p:nvSpPr>
          <p:cNvPr id="31" name="TextBox 30">
            <a:extLst>
              <a:ext uri="{FF2B5EF4-FFF2-40B4-BE49-F238E27FC236}">
                <a16:creationId xmlns:a16="http://schemas.microsoft.com/office/drawing/2014/main" id="{C4FDD37E-CD27-954F-8ED2-8BE230EE872B}"/>
              </a:ext>
            </a:extLst>
          </p:cNvPr>
          <p:cNvSpPr txBox="1"/>
          <p:nvPr/>
        </p:nvSpPr>
        <p:spPr>
          <a:xfrm>
            <a:off x="3952190" y="1449496"/>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93% agree that the 10 councils in Greater Manchester should work together when there are issues affecting everyone in the region, 90% agree that the it's important that the services in their local area are developed and influenced by the people who live and work there, and 79% agree that they want to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265441454"/>
              </p:ext>
            </p:extLst>
          </p:nvPr>
        </p:nvGraphicFramePr>
        <p:xfrm>
          <a:off x="737409" y="1995685"/>
          <a:ext cx="10816537" cy="4325103"/>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3281992" y="2067766"/>
            <a:ext cx="214435" cy="27709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3325136" y="3304401"/>
            <a:ext cx="780139"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93%</a:t>
            </a:r>
          </a:p>
          <a:p>
            <a:pPr algn="ctr"/>
            <a:r>
              <a:rPr lang="en-GB" sz="1200" b="1">
                <a:solidFill>
                  <a:srgbClr val="5C5B5A"/>
                </a:solidFill>
                <a:latin typeface="Arial"/>
              </a:rPr>
              <a:t>(+2pp)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6791158" y="3304401"/>
            <a:ext cx="1124435"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90%</a:t>
            </a:r>
          </a:p>
          <a:p>
            <a:pPr algn="ctr"/>
            <a:r>
              <a:rPr lang="en-GB" sz="1200" b="1">
                <a:solidFill>
                  <a:srgbClr val="5C5B5A"/>
                </a:solidFill>
                <a:latin typeface="Arial"/>
              </a:rPr>
              <a:t>(+1pp)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392582" y="3128996"/>
            <a:ext cx="1094836"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79%</a:t>
            </a:r>
          </a:p>
          <a:p>
            <a:pPr algn="ctr"/>
            <a:r>
              <a:rPr lang="en-GB" sz="1200" b="1">
                <a:solidFill>
                  <a:srgbClr val="5C5B5A"/>
                </a:solidFill>
                <a:latin typeface="Arial"/>
              </a:rPr>
              <a:t>(-3pp)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860209" y="1769524"/>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November 2023 (S10)</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 </a:t>
            </a:r>
          </a:p>
          <a:p>
            <a:pPr>
              <a:defRPr/>
            </a:pPr>
            <a:r>
              <a:rPr lang="en-GB" sz="1000">
                <a:solidFill>
                  <a:srgbClr val="FFFFFF">
                    <a:lumMod val="50000"/>
                  </a:srgbClr>
                </a:solidFill>
                <a:latin typeface="Arial"/>
                <a:cs typeface="Arial" panose="020B0604020202020204" pitchFamily="34" charset="0"/>
              </a:rPr>
              <a:t>Unweighted base: Survey 14, 1482 (All responses)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Right Brace 27">
            <a:extLst>
              <a:ext uri="{FF2B5EF4-FFF2-40B4-BE49-F238E27FC236}">
                <a16:creationId xmlns:a16="http://schemas.microsoft.com/office/drawing/2014/main" id="{CC932044-0CF8-4E29-5453-399CD2516FE8}"/>
              </a:ext>
              <a:ext uri="{C183D7F6-B498-43B3-948B-1728B52AA6E4}">
                <adec:decorative xmlns:adec="http://schemas.microsoft.com/office/drawing/2017/decorative" val="1"/>
              </a:ext>
            </a:extLst>
          </p:cNvPr>
          <p:cNvSpPr/>
          <p:nvPr/>
        </p:nvSpPr>
        <p:spPr>
          <a:xfrm>
            <a:off x="6880746" y="2057433"/>
            <a:ext cx="214435" cy="27709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ight Brace 28">
            <a:extLst>
              <a:ext uri="{FF2B5EF4-FFF2-40B4-BE49-F238E27FC236}">
                <a16:creationId xmlns:a16="http://schemas.microsoft.com/office/drawing/2014/main" id="{C597977E-5AA2-55B3-791A-0C31602FA4C8}"/>
              </a:ext>
              <a:ext uri="{C183D7F6-B498-43B3-948B-1728B52AA6E4}">
                <adec:decorative xmlns:adec="http://schemas.microsoft.com/office/drawing/2017/decorative" val="1"/>
              </a:ext>
            </a:extLst>
          </p:cNvPr>
          <p:cNvSpPr/>
          <p:nvPr/>
        </p:nvSpPr>
        <p:spPr>
          <a:xfrm>
            <a:off x="10479500" y="2067766"/>
            <a:ext cx="191570" cy="239946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E0E2FD6C-5D0C-640F-4941-94166A9BD8CD}"/>
              </a:ext>
              <a:ext uri="{C183D7F6-B498-43B3-948B-1728B52AA6E4}">
                <adec:decorative xmlns:adec="http://schemas.microsoft.com/office/drawing/2017/decorative" val="1"/>
              </a:ext>
            </a:extLst>
          </p:cNvPr>
          <p:cNvSpPr txBox="1"/>
          <p:nvPr/>
        </p:nvSpPr>
        <p:spPr>
          <a:xfrm>
            <a:off x="2251199" y="299819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BFDB9909-077C-09BE-FD5C-F91E85A4B0A0}"/>
              </a:ext>
              <a:ext uri="{C183D7F6-B498-43B3-948B-1728B52AA6E4}">
                <adec:decorative xmlns:adec="http://schemas.microsoft.com/office/drawing/2017/decorative" val="1"/>
              </a:ext>
            </a:extLst>
          </p:cNvPr>
          <p:cNvSpPr txBox="1"/>
          <p:nvPr/>
        </p:nvSpPr>
        <p:spPr>
          <a:xfrm>
            <a:off x="2272752" y="43950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013AC700-E522-396E-15F9-1AEA4127B0B9}"/>
              </a:ext>
              <a:ext uri="{C183D7F6-B498-43B3-948B-1728B52AA6E4}">
                <adec:decorative xmlns:adec="http://schemas.microsoft.com/office/drawing/2017/decorative" val="1"/>
              </a:ext>
            </a:extLst>
          </p:cNvPr>
          <p:cNvSpPr txBox="1"/>
          <p:nvPr/>
        </p:nvSpPr>
        <p:spPr>
          <a:xfrm>
            <a:off x="2686957" y="481673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0D01AEA-E92A-F8F4-E26E-CE7D4FF4B85E}"/>
              </a:ext>
              <a:ext uri="{C183D7F6-B498-43B3-948B-1728B52AA6E4}">
                <adec:decorative xmlns:adec="http://schemas.microsoft.com/office/drawing/2017/decorative" val="1"/>
              </a:ext>
            </a:extLst>
          </p:cNvPr>
          <p:cNvSpPr txBox="1"/>
          <p:nvPr/>
        </p:nvSpPr>
        <p:spPr>
          <a:xfrm>
            <a:off x="2389438" y="49216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35891877-AF1A-B4B7-2094-8CE1E4896F24}"/>
              </a:ext>
              <a:ext uri="{C183D7F6-B498-43B3-948B-1728B52AA6E4}">
                <adec:decorative xmlns:adec="http://schemas.microsoft.com/office/drawing/2017/decorative" val="1"/>
              </a:ext>
            </a:extLst>
          </p:cNvPr>
          <p:cNvSpPr txBox="1"/>
          <p:nvPr/>
        </p:nvSpPr>
        <p:spPr>
          <a:xfrm>
            <a:off x="5843069" y="27365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9B42464E-D350-D05D-4E3F-3258EE665F62}"/>
              </a:ext>
              <a:ext uri="{C183D7F6-B498-43B3-948B-1728B52AA6E4}">
                <adec:decorative xmlns:adec="http://schemas.microsoft.com/office/drawing/2017/decorative" val="1"/>
              </a:ext>
            </a:extLst>
          </p:cNvPr>
          <p:cNvSpPr txBox="1"/>
          <p:nvPr/>
        </p:nvSpPr>
        <p:spPr>
          <a:xfrm>
            <a:off x="5864761" y="40936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A9843E7B-AEDE-1EE3-8FAC-ECA6F31B211C}"/>
              </a:ext>
              <a:ext uri="{C183D7F6-B498-43B3-948B-1728B52AA6E4}">
                <adec:decorative xmlns:adec="http://schemas.microsoft.com/office/drawing/2017/decorative" val="1"/>
              </a:ext>
            </a:extLst>
          </p:cNvPr>
          <p:cNvSpPr txBox="1"/>
          <p:nvPr/>
        </p:nvSpPr>
        <p:spPr>
          <a:xfrm>
            <a:off x="6179911" y="47860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6E4C714B-39F8-544E-E3F7-F3F57240D154}"/>
              </a:ext>
              <a:ext uri="{C183D7F6-B498-43B3-948B-1728B52AA6E4}">
                <adec:decorative xmlns:adec="http://schemas.microsoft.com/office/drawing/2017/decorative" val="1"/>
              </a:ext>
            </a:extLst>
          </p:cNvPr>
          <p:cNvSpPr txBox="1"/>
          <p:nvPr/>
        </p:nvSpPr>
        <p:spPr>
          <a:xfrm>
            <a:off x="5972748" y="48980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538573BF-AE5E-7843-FDD7-8FF9A68C8153}"/>
              </a:ext>
              <a:ext uri="{C183D7F6-B498-43B3-948B-1728B52AA6E4}">
                <adec:decorative xmlns:adec="http://schemas.microsoft.com/office/drawing/2017/decorative" val="1"/>
              </a:ext>
            </a:extLst>
          </p:cNvPr>
          <p:cNvSpPr txBox="1"/>
          <p:nvPr/>
        </p:nvSpPr>
        <p:spPr>
          <a:xfrm>
            <a:off x="9463515" y="25751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5" name="TextBox 14">
            <a:extLst>
              <a:ext uri="{FF2B5EF4-FFF2-40B4-BE49-F238E27FC236}">
                <a16:creationId xmlns:a16="http://schemas.microsoft.com/office/drawing/2014/main" id="{8B99CB28-9305-A01C-E9BE-72A767844272}"/>
              </a:ext>
              <a:ext uri="{C183D7F6-B498-43B3-948B-1728B52AA6E4}">
                <adec:decorative xmlns:adec="http://schemas.microsoft.com/office/drawing/2017/decorative" val="1"/>
              </a:ext>
            </a:extLst>
          </p:cNvPr>
          <p:cNvSpPr txBox="1"/>
          <p:nvPr/>
        </p:nvSpPr>
        <p:spPr>
          <a:xfrm>
            <a:off x="9464613" y="36670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7B2691E1-8E38-CD82-A813-792CDDB2BDAA}"/>
              </a:ext>
              <a:ext uri="{C183D7F6-B498-43B3-948B-1728B52AA6E4}">
                <adec:decorative xmlns:adec="http://schemas.microsoft.com/office/drawing/2017/decorative" val="1"/>
              </a:ext>
            </a:extLst>
          </p:cNvPr>
          <p:cNvSpPr txBox="1"/>
          <p:nvPr/>
        </p:nvSpPr>
        <p:spPr>
          <a:xfrm>
            <a:off x="9884465" y="452582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8" name="TextBox 17">
            <a:extLst>
              <a:ext uri="{FF2B5EF4-FFF2-40B4-BE49-F238E27FC236}">
                <a16:creationId xmlns:a16="http://schemas.microsoft.com/office/drawing/2014/main" id="{CABFA4CD-7B2D-491A-94A5-FD32D792876F}"/>
              </a:ext>
              <a:ext uri="{C183D7F6-B498-43B3-948B-1728B52AA6E4}">
                <adec:decorative xmlns:adec="http://schemas.microsoft.com/office/drawing/2017/decorative" val="1"/>
              </a:ext>
            </a:extLst>
          </p:cNvPr>
          <p:cNvSpPr txBox="1"/>
          <p:nvPr/>
        </p:nvSpPr>
        <p:spPr>
          <a:xfrm>
            <a:off x="9672865" y="48980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nvGrpSpPr>
          <p:cNvPr id="19" name="Group 18">
            <a:extLst>
              <a:ext uri="{FF2B5EF4-FFF2-40B4-BE49-F238E27FC236}">
                <a16:creationId xmlns:a16="http://schemas.microsoft.com/office/drawing/2014/main" id="{03CEE44D-BB92-1E52-814C-B49FF4BC108C}"/>
              </a:ext>
              <a:ext uri="{C183D7F6-B498-43B3-948B-1728B52AA6E4}">
                <adec:decorative xmlns:adec="http://schemas.microsoft.com/office/drawing/2017/decorative" val="1"/>
              </a:ext>
            </a:extLst>
          </p:cNvPr>
          <p:cNvGrpSpPr/>
          <p:nvPr/>
        </p:nvGrpSpPr>
        <p:grpSpPr>
          <a:xfrm>
            <a:off x="8442711" y="1502897"/>
            <a:ext cx="3176805" cy="269304"/>
            <a:chOff x="229117" y="5927615"/>
            <a:chExt cx="3176805" cy="269304"/>
          </a:xfrm>
        </p:grpSpPr>
        <p:grpSp>
          <p:nvGrpSpPr>
            <p:cNvPr id="20" name="Group 19" descr="Green and Red arrows to signify when a statistic is significantly higher or lower than the previous survey.">
              <a:extLst>
                <a:ext uri="{FF2B5EF4-FFF2-40B4-BE49-F238E27FC236}">
                  <a16:creationId xmlns:a16="http://schemas.microsoft.com/office/drawing/2014/main" id="{39927055-8AD3-AAC2-FC24-6524828A2A4A}"/>
                </a:ext>
              </a:extLst>
            </p:cNvPr>
            <p:cNvGrpSpPr/>
            <p:nvPr/>
          </p:nvGrpSpPr>
          <p:grpSpPr>
            <a:xfrm>
              <a:off x="229117" y="5927615"/>
              <a:ext cx="3176805" cy="269304"/>
              <a:chOff x="520117" y="5772736"/>
              <a:chExt cx="3176805" cy="269304"/>
            </a:xfrm>
          </p:grpSpPr>
          <p:sp>
            <p:nvSpPr>
              <p:cNvPr id="22" name="Arrow: Down 21">
                <a:extLst>
                  <a:ext uri="{FF2B5EF4-FFF2-40B4-BE49-F238E27FC236}">
                    <a16:creationId xmlns:a16="http://schemas.microsoft.com/office/drawing/2014/main" id="{05EC3F4C-DA91-E8B0-47F0-47EA7AA43C0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752C9BB8-7522-D11D-151E-02310442DA00}"/>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Nov 2023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1" name="Arrow: Down 20">
              <a:extLst>
                <a:ext uri="{FF2B5EF4-FFF2-40B4-BE49-F238E27FC236}">
                  <a16:creationId xmlns:a16="http://schemas.microsoft.com/office/drawing/2014/main" id="{55FEFFC9-56DB-4C90-A86A-F97E01F0EC1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C8606134-15D7-6368-7612-CFF1B53A6C07}"/>
              </a:ext>
            </a:extLst>
          </p:cNvPr>
          <p:cNvSpPr/>
          <p:nvPr/>
        </p:nvSpPr>
        <p:spPr>
          <a:xfrm>
            <a:off x="11212994" y="328590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524C04F6-DDF7-343A-199C-ED58332342CF}"/>
              </a:ext>
            </a:extLst>
          </p:cNvPr>
          <p:cNvSpPr/>
          <p:nvPr/>
        </p:nvSpPr>
        <p:spPr>
          <a:xfrm>
            <a:off x="9953090" y="240414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8DA3C757-65A1-1B32-6A5E-8E965FD09438}"/>
              </a:ext>
            </a:extLst>
          </p:cNvPr>
          <p:cNvSpPr/>
          <p:nvPr/>
        </p:nvSpPr>
        <p:spPr>
          <a:xfrm rot="10800000">
            <a:off x="3952643" y="333851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AFA7B489-F894-66D7-C021-DDB88550A0DC}"/>
              </a:ext>
            </a:extLst>
          </p:cNvPr>
          <p:cNvSpPr/>
          <p:nvPr/>
        </p:nvSpPr>
        <p:spPr>
          <a:xfrm>
            <a:off x="5626913" y="50067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6539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solidFill>
                  <a:schemeClr val="tx1">
                    <a:lumMod val="65000"/>
                    <a:lumOff val="35000"/>
                  </a:schemeClr>
                </a:solidFill>
                <a:latin typeface="Arial"/>
                <a:cs typeface="Calibri"/>
              </a:rPr>
              <a:t>When compared with July, levels of agreement from respondents that others</a:t>
            </a:r>
            <a:r>
              <a:rPr lang="en-GB" sz="1800" b="1">
                <a:solidFill>
                  <a:srgbClr val="009690"/>
                </a:solidFill>
                <a:latin typeface="Arial"/>
                <a:cs typeface="Calibri"/>
              </a:rPr>
              <a:t> would be there for them if they needed help</a:t>
            </a:r>
            <a:r>
              <a:rPr lang="en-GB" sz="1800" b="1">
                <a:solidFill>
                  <a:schemeClr val="tx1">
                    <a:lumMod val="65000"/>
                    <a:lumOff val="35000"/>
                  </a:schemeClr>
                </a:solidFill>
                <a:latin typeface="Arial"/>
                <a:cs typeface="Calibri"/>
              </a:rPr>
              <a:t> remain high (82%). A similar </a:t>
            </a:r>
            <a:r>
              <a:rPr lang="en-GB" sz="1800" b="1">
                <a:solidFill>
                  <a:srgbClr val="5C5B5A"/>
                </a:solidFill>
                <a:latin typeface="Arial"/>
                <a:cs typeface="Calibri"/>
              </a:rPr>
              <a:t>proportion – around 4 in 5 (79%) – agree that if they wanted company or to socialise there are people they can call on</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2% agree that if they needed help, there are people who would be there for them. 79%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1374147151"/>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310766" y="233970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28536" y="381373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708062" y="47205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690430" y="5101036"/>
            <a:ext cx="559769"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3" name="Right Brace 32" descr="Sum of &quot;Definitely Agree&quot; and &quot;Trend to Agree&quot;">
            <a:extLst>
              <a:ext uri="{FF2B5EF4-FFF2-40B4-BE49-F238E27FC236}">
                <a16:creationId xmlns:a16="http://schemas.microsoft.com/office/drawing/2014/main" id="{2ECD7855-1CEF-060B-6C13-91C6BEE74845}"/>
              </a:ext>
              <a:ext uri="{C183D7F6-B498-43B3-948B-1728B52AA6E4}">
                <adec:decorative xmlns:adec="http://schemas.microsoft.com/office/drawing/2017/decorative" val="0"/>
              </a:ext>
            </a:extLst>
          </p:cNvPr>
          <p:cNvSpPr/>
          <p:nvPr/>
        </p:nvSpPr>
        <p:spPr>
          <a:xfrm>
            <a:off x="4615473" y="1754989"/>
            <a:ext cx="285674" cy="2903275"/>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796739" y="2883242"/>
            <a:ext cx="988764" cy="523220"/>
          </a:xfrm>
          <a:prstGeom prst="rect">
            <a:avLst/>
          </a:prstGeom>
          <a:noFill/>
        </p:spPr>
        <p:txBody>
          <a:bodyPr wrap="square" rtlCol="0">
            <a:spAutoFit/>
          </a:bodyPr>
          <a:lstStyle/>
          <a:p>
            <a:pPr algn="ctr"/>
            <a:r>
              <a:rPr lang="en-GB" sz="1400" b="1">
                <a:solidFill>
                  <a:srgbClr val="5C5B5A"/>
                </a:solidFill>
                <a:latin typeface="Arial"/>
              </a:rPr>
              <a:t>82%</a:t>
            </a:r>
          </a:p>
          <a:p>
            <a:pPr algn="ctr"/>
            <a:r>
              <a:rPr lang="en-GB" sz="1400" b="1">
                <a:solidFill>
                  <a:srgbClr val="5C5B5A"/>
                </a:solidFill>
                <a:latin typeface="Arial"/>
              </a:rPr>
              <a:t>(+2pp)</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51117" y="23124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84012" y="37258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855081" y="46884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756190" y="503512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8" name="Right Brace 47" descr="Sum of &quot;Definitely Agree&quot; and &quot;Trend to Agree&quot;">
            <a:extLst>
              <a:ext uri="{FF2B5EF4-FFF2-40B4-BE49-F238E27FC236}">
                <a16:creationId xmlns:a16="http://schemas.microsoft.com/office/drawing/2014/main" id="{B28FF01D-3831-EC3C-0278-B8071B4DF44A}"/>
              </a:ext>
              <a:ext uri="{C183D7F6-B498-43B3-948B-1728B52AA6E4}">
                <adec:decorative xmlns:adec="http://schemas.microsoft.com/office/drawing/2017/decorative" val="0"/>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DDF3A50F-15DA-8440-548B-88DC7BD856DC}"/>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79%</a:t>
            </a:r>
          </a:p>
          <a:p>
            <a:pPr algn="ctr"/>
            <a:r>
              <a:rPr lang="en-GB" sz="1400" b="1">
                <a:solidFill>
                  <a:srgbClr val="5C5B5A"/>
                </a:solidFill>
                <a:latin typeface="Arial"/>
              </a:rPr>
              <a:t>(+2pp)</a:t>
            </a:r>
          </a:p>
        </p:txBody>
      </p:sp>
      <p:sp>
        <p:nvSpPr>
          <p:cNvPr id="2" name="TextBox 1">
            <a:extLst>
              <a:ext uri="{FF2B5EF4-FFF2-40B4-BE49-F238E27FC236}">
                <a16:creationId xmlns:a16="http://schemas.microsoft.com/office/drawing/2014/main" id="{C580C1B9-E358-0500-EB80-0B946D59F49A}"/>
              </a:ext>
              <a:ext uri="{C183D7F6-B498-43B3-948B-1728B52AA6E4}">
                <adec:decorative xmlns:adec="http://schemas.microsoft.com/office/drawing/2017/decorative" val="0"/>
              </a:ext>
            </a:extLst>
          </p:cNvPr>
          <p:cNvSpPr txBox="1"/>
          <p:nvPr/>
        </p:nvSpPr>
        <p:spPr>
          <a:xfrm>
            <a:off x="8413245" y="6046265"/>
            <a:ext cx="3148918" cy="153888"/>
          </a:xfrm>
          <a:prstGeom prst="rect">
            <a:avLst/>
          </a:prstGeom>
          <a:noFill/>
        </p:spPr>
        <p:txBody>
          <a:bodyPr wrap="square" lIns="0" tIns="0" rIns="0" bIns="0" rtlCol="0" anchor="t">
            <a:spAutoFit/>
          </a:bodyPr>
          <a:lstStyle/>
          <a:p>
            <a:pPr algn="ctr">
              <a:defRPr/>
            </a:pPr>
            <a:r>
              <a:rPr lang="en-GB" sz="1000">
                <a:solidFill>
                  <a:srgbClr val="5C5B5A"/>
                </a:solidFill>
                <a:latin typeface="Arial"/>
              </a:rPr>
              <a:t>Figures in brackets show change since July (S13)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14: 1482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38925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614962" cy="1107996"/>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For the first time, respondents were asked how often they </a:t>
            </a:r>
            <a:r>
              <a:rPr lang="en-GB" sz="1800" b="1">
                <a:solidFill>
                  <a:srgbClr val="009690"/>
                </a:solidFill>
                <a:latin typeface="Arial"/>
                <a:ea typeface="+mn-ea"/>
                <a:cs typeface="+mn-cs"/>
              </a:rPr>
              <a:t>feel lonely</a:t>
            </a:r>
            <a:r>
              <a:rPr lang="en-GB" sz="1800" b="1">
                <a:solidFill>
                  <a:srgbClr val="5C5B5A"/>
                </a:solidFill>
                <a:latin typeface="Arial"/>
                <a:ea typeface="+mn-ea"/>
                <a:cs typeface="+mn-cs"/>
              </a:rPr>
              <a:t>. 10% of GM respondents reported feeling lonely often or always. This is higher than the 7% of respondents across GB. Three in ten (29%) GM respondents reported feeling lonely at least some of the time, in line with the GB equivalent statistic – and is significantly higher among those with a disability, and younger respondents.</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04406" y="1459093"/>
            <a:ext cx="637380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often do you feel lonely?</a:t>
            </a:r>
          </a:p>
        </p:txBody>
      </p:sp>
      <p:graphicFrame>
        <p:nvGraphicFramePr>
          <p:cNvPr id="2" name="Chart 1" descr="Bar chart showing how often respondents feel lonely versus the GB average. 48% say they hardly ever feel lonely, versus the 45% GB average, and 29% say that they feel lonely at least some of the time, versus the 29% GB average.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865866176"/>
              </p:ext>
            </p:extLst>
          </p:nvPr>
        </p:nvGraphicFramePr>
        <p:xfrm>
          <a:off x="-62723" y="1870681"/>
          <a:ext cx="7386320" cy="4578648"/>
        </p:xfrm>
        <a:graphic>
          <a:graphicData uri="http://schemas.openxmlformats.org/drawingml/2006/chart">
            <c:chart xmlns:c="http://schemas.openxmlformats.org/drawingml/2006/chart" xmlns:r="http://schemas.openxmlformats.org/officeDocument/2006/relationships" r:id="rId4"/>
          </a:graphicData>
        </a:graphic>
      </p:graphicFrame>
      <p:sp>
        <p:nvSpPr>
          <p:cNvPr id="4" name="Right Brace 3">
            <a:extLst>
              <a:ext uri="{FF2B5EF4-FFF2-40B4-BE49-F238E27FC236}">
                <a16:creationId xmlns:a16="http://schemas.microsoft.com/office/drawing/2014/main" id="{1B2DAAF9-2554-0144-428D-AF6C472F65E9}"/>
              </a:ext>
              <a:ext uri="{C183D7F6-B498-43B3-948B-1728B52AA6E4}">
                <adec:decorative xmlns:adec="http://schemas.microsoft.com/office/drawing/2017/decorative" val="1"/>
              </a:ext>
            </a:extLst>
          </p:cNvPr>
          <p:cNvSpPr/>
          <p:nvPr/>
        </p:nvSpPr>
        <p:spPr>
          <a:xfrm>
            <a:off x="4060471" y="4732842"/>
            <a:ext cx="264682" cy="1066649"/>
          </a:xfrm>
          <a:prstGeom prst="rightBrace">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6BB0AC88-6DFB-CD22-F9D9-339E14F6D7C1}"/>
              </a:ext>
              <a:ext uri="{C183D7F6-B498-43B3-948B-1728B52AA6E4}">
                <adec:decorative xmlns:adec="http://schemas.microsoft.com/office/drawing/2017/decorative" val="0"/>
              </a:ext>
            </a:extLst>
          </p:cNvPr>
          <p:cNvSpPr txBox="1"/>
          <p:nvPr/>
        </p:nvSpPr>
        <p:spPr>
          <a:xfrm>
            <a:off x="4284964" y="2762862"/>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48%</a:t>
            </a:r>
          </a:p>
        </p:txBody>
      </p:sp>
      <p:sp>
        <p:nvSpPr>
          <p:cNvPr id="5" name="TextBox 4">
            <a:extLst>
              <a:ext uri="{FF2B5EF4-FFF2-40B4-BE49-F238E27FC236}">
                <a16:creationId xmlns:a16="http://schemas.microsoft.com/office/drawing/2014/main" id="{8DACBEF0-A62E-FB96-2138-2854231B51AB}"/>
              </a:ext>
              <a:ext uri="{C183D7F6-B498-43B3-948B-1728B52AA6E4}">
                <adec:decorative xmlns:adec="http://schemas.microsoft.com/office/drawing/2017/decorative" val="0"/>
              </a:ext>
            </a:extLst>
          </p:cNvPr>
          <p:cNvSpPr txBox="1"/>
          <p:nvPr/>
        </p:nvSpPr>
        <p:spPr>
          <a:xfrm>
            <a:off x="4289120" y="5098638"/>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29%</a:t>
            </a:r>
          </a:p>
        </p:txBody>
      </p:sp>
      <p:sp>
        <p:nvSpPr>
          <p:cNvPr id="3" name="Right Brace 2">
            <a:extLst>
              <a:ext uri="{FF2B5EF4-FFF2-40B4-BE49-F238E27FC236}">
                <a16:creationId xmlns:a16="http://schemas.microsoft.com/office/drawing/2014/main" id="{D70FCA5D-38E3-C17A-04CC-2AA5CDE3FA9B}"/>
              </a:ext>
              <a:ext uri="{C183D7F6-B498-43B3-948B-1728B52AA6E4}">
                <adec:decorative xmlns:adec="http://schemas.microsoft.com/office/drawing/2017/decorative" val="1"/>
              </a:ext>
            </a:extLst>
          </p:cNvPr>
          <p:cNvSpPr/>
          <p:nvPr/>
        </p:nvSpPr>
        <p:spPr>
          <a:xfrm>
            <a:off x="6539511" y="4732842"/>
            <a:ext cx="264682" cy="1066649"/>
          </a:xfrm>
          <a:prstGeom prst="rightBrace">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3BC7DEA5-D62E-ABD0-A3B0-C581178652AB}"/>
              </a:ext>
            </a:extLst>
          </p:cNvPr>
          <p:cNvSpPr txBox="1"/>
          <p:nvPr/>
        </p:nvSpPr>
        <p:spPr>
          <a:xfrm>
            <a:off x="6814814" y="2762862"/>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45%</a:t>
            </a:r>
          </a:p>
        </p:txBody>
      </p:sp>
      <p:sp>
        <p:nvSpPr>
          <p:cNvPr id="7" name="TextBox 6">
            <a:extLst>
              <a:ext uri="{FF2B5EF4-FFF2-40B4-BE49-F238E27FC236}">
                <a16:creationId xmlns:a16="http://schemas.microsoft.com/office/drawing/2014/main" id="{A31F7164-2B04-9D4A-8F55-14CAB233B01E}"/>
              </a:ext>
            </a:extLst>
          </p:cNvPr>
          <p:cNvSpPr txBox="1"/>
          <p:nvPr/>
        </p:nvSpPr>
        <p:spPr>
          <a:xfrm>
            <a:off x="6768160" y="5098638"/>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29%</a:t>
            </a:r>
          </a:p>
        </p:txBody>
      </p:sp>
      <p:sp>
        <p:nvSpPr>
          <p:cNvPr id="8" name="Right Brace 7">
            <a:extLst>
              <a:ext uri="{FF2B5EF4-FFF2-40B4-BE49-F238E27FC236}">
                <a16:creationId xmlns:a16="http://schemas.microsoft.com/office/drawing/2014/main" id="{0ADC2310-ACDF-9725-DA37-52A9262FDD57}"/>
              </a:ext>
              <a:ext uri="{C183D7F6-B498-43B3-948B-1728B52AA6E4}">
                <adec:decorative xmlns:adec="http://schemas.microsoft.com/office/drawing/2017/decorative" val="1"/>
              </a:ext>
            </a:extLst>
          </p:cNvPr>
          <p:cNvSpPr/>
          <p:nvPr/>
        </p:nvSpPr>
        <p:spPr>
          <a:xfrm>
            <a:off x="4056315" y="2017000"/>
            <a:ext cx="264682" cy="1827212"/>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3309982B-E6FE-10AE-929F-758B8DA81168}"/>
              </a:ext>
              <a:ext uri="{C183D7F6-B498-43B3-948B-1728B52AA6E4}">
                <adec:decorative xmlns:adec="http://schemas.microsoft.com/office/drawing/2017/decorative" val="1"/>
              </a:ext>
            </a:extLst>
          </p:cNvPr>
          <p:cNvSpPr/>
          <p:nvPr/>
        </p:nvSpPr>
        <p:spPr>
          <a:xfrm>
            <a:off x="6530180" y="2085282"/>
            <a:ext cx="357366" cy="1684483"/>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 Placeholder 30">
            <a:extLst>
              <a:ext uri="{FF2B5EF4-FFF2-40B4-BE49-F238E27FC236}">
                <a16:creationId xmlns:a16="http://schemas.microsoft.com/office/drawing/2014/main" id="{A817801C-15C4-F527-37CD-5F7D533EE376}"/>
              </a:ext>
              <a:ext uri="{C183D7F6-B498-43B3-948B-1728B52AA6E4}">
                <adec:decorative xmlns:adec="http://schemas.microsoft.com/office/drawing/2017/decorative" val="0"/>
              </a:ext>
            </a:extLst>
          </p:cNvPr>
          <p:cNvSpPr txBox="1">
            <a:spLocks/>
          </p:cNvSpPr>
          <p:nvPr/>
        </p:nvSpPr>
        <p:spPr>
          <a:xfrm>
            <a:off x="7651400" y="1562321"/>
            <a:ext cx="417964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feel lonely at least some of the time compared to surveys 12-14 GM average (</a:t>
            </a:r>
            <a:r>
              <a:rPr lang="en-GB" sz="1200" b="1">
                <a:solidFill>
                  <a:srgbClr val="5C5B5A"/>
                </a:solidFill>
                <a:latin typeface="Arial" panose="020B0604020202020204" pitchFamily="34" charset="0"/>
                <a:cs typeface="Arial" panose="020B0604020202020204" pitchFamily="34" charset="0"/>
              </a:rPr>
              <a:t>29</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11" name="Content Placeholder 32">
            <a:extLst>
              <a:ext uri="{FF2B5EF4-FFF2-40B4-BE49-F238E27FC236}">
                <a16:creationId xmlns:a16="http://schemas.microsoft.com/office/drawing/2014/main" id="{D0DD4310-3B25-544F-DF7E-17653A6AD008}"/>
              </a:ext>
            </a:extLst>
          </p:cNvPr>
          <p:cNvSpPr txBox="1">
            <a:spLocks/>
          </p:cNvSpPr>
          <p:nvPr/>
        </p:nvSpPr>
        <p:spPr>
          <a:xfrm>
            <a:off x="7651400" y="2037421"/>
            <a:ext cx="4179648" cy="356154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(45%), including those with mental ill health (58%), a mobility disability (41%) and other disabilities (41%)</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16-24-year-olds (42%)</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Muslim respondents (42%)</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caring responsibilities (37%)</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earning below the Real Living Wage (45%)</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living in Manchester (39%)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Renters (37%), especially those renting from a local authority or council (41%) or renting privately (36%)</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in one-person households (34%) or 4 person households (41%)</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volunteered in the last 12 months (33%)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A5. How often do you feel lonely?</a:t>
            </a:r>
          </a:p>
          <a:p>
            <a:pPr>
              <a:defRPr/>
            </a:pPr>
            <a:r>
              <a:rPr lang="en-GB" sz="1000">
                <a:solidFill>
                  <a:srgbClr val="FFFFFF">
                    <a:lumMod val="50000"/>
                  </a:srgbClr>
                </a:solidFill>
                <a:latin typeface="Arial" panose="020B0604020202020204" pitchFamily="34" charset="0"/>
                <a:cs typeface="Arial" panose="020B0604020202020204" pitchFamily="34" charset="0"/>
              </a:rPr>
              <a:t>Base: Survey 14, 1482. GB benchmarking taken from UK measures of wellbeing (fieldwork period 5 to 28 July 2024)</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9790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Over half (54%) have been involved in </a:t>
            </a:r>
            <a:r>
              <a:rPr lang="en-GB" sz="1800" b="1" dirty="0">
                <a:solidFill>
                  <a:srgbClr val="009690"/>
                </a:solidFill>
                <a:latin typeface="Arial"/>
              </a:rPr>
              <a:t>a type of group, club or organisation </a:t>
            </a:r>
            <a:r>
              <a:rPr lang="en-GB" sz="1800" b="1" dirty="0">
                <a:solidFill>
                  <a:srgbClr val="5C5B5A"/>
                </a:solidFill>
                <a:latin typeface="Arial"/>
              </a:rPr>
              <a:t>in the past 12 months, slightly </a:t>
            </a:r>
            <a:r>
              <a:rPr lang="en-GB" sz="1800" b="1" dirty="0">
                <a:solidFill>
                  <a:schemeClr val="tx1">
                    <a:lumMod val="65000"/>
                    <a:lumOff val="35000"/>
                  </a:schemeClr>
                </a:solidFill>
                <a:latin typeface="Arial"/>
              </a:rPr>
              <a:t>lower than the most recently available England average (56%). Almost half, 47%, are involved in a club or organisation not related to sport</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18563" y="276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aphicFrame>
        <p:nvGraphicFramePr>
          <p:cNvPr id="29" name="Chart 28" descr="Bar chart showing that 24% of GM respondents have taken part in a club, group or organisation relating to sport or exercise in the past year. 15% have taken part in one relating to hobbies, recreation, arts or social.">
            <a:extLst>
              <a:ext uri="{FF2B5EF4-FFF2-40B4-BE49-F238E27FC236}">
                <a16:creationId xmlns:a16="http://schemas.microsoft.com/office/drawing/2014/main" id="{99E49B2B-B60E-FF7B-4A2B-99C9F03397D0}"/>
              </a:ext>
            </a:extLst>
          </p:cNvPr>
          <p:cNvGraphicFramePr/>
          <p:nvPr>
            <p:extLst>
              <p:ext uri="{D42A27DB-BD31-4B8C-83A1-F6EECF244321}">
                <p14:modId xmlns:p14="http://schemas.microsoft.com/office/powerpoint/2010/main" val="2955617885"/>
              </p:ext>
            </p:extLst>
          </p:nvPr>
        </p:nvGraphicFramePr>
        <p:xfrm>
          <a:off x="2026022" y="1407460"/>
          <a:ext cx="9535150" cy="49312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2">
            <a:extLst>
              <a:ext uri="{FF2B5EF4-FFF2-40B4-BE49-F238E27FC236}">
                <a16:creationId xmlns:a16="http://schemas.microsoft.com/office/drawing/2014/main" id="{555B5A44-F66F-EFDE-0BC4-A296CE0DFE79}"/>
              </a:ext>
              <a:ext uri="{C183D7F6-B498-43B3-948B-1728B52AA6E4}">
                <adec:decorative xmlns:adec="http://schemas.microsoft.com/office/drawing/2017/decorative" val="1"/>
              </a:ext>
            </a:extLst>
          </p:cNvPr>
          <p:cNvSpPr txBox="1">
            <a:spLocks/>
          </p:cNvSpPr>
          <p:nvPr/>
        </p:nvSpPr>
        <p:spPr>
          <a:xfrm>
            <a:off x="328840" y="2110521"/>
            <a:ext cx="1925108" cy="19697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a:solidFill>
                  <a:srgbClr val="009690"/>
                </a:solidFill>
                <a:latin typeface="Arial"/>
                <a:ea typeface="+mn-ea"/>
                <a:cs typeface="+mn-cs"/>
              </a:rPr>
              <a:t>54%</a:t>
            </a:r>
            <a:r>
              <a:rPr lang="en-GB" sz="4800" b="1">
                <a:solidFill>
                  <a:srgbClr val="5C5B5A"/>
                </a:solidFill>
                <a:latin typeface="Arial"/>
                <a:ea typeface="+mn-ea"/>
                <a:cs typeface="+mn-cs"/>
              </a:rPr>
              <a:t> </a:t>
            </a:r>
          </a:p>
          <a:p>
            <a:pPr algn="ctr">
              <a:lnSpc>
                <a:spcPct val="100000"/>
              </a:lnSpc>
              <a:spcBef>
                <a:spcPts val="0"/>
              </a:spcBef>
              <a:defRPr/>
            </a:pPr>
            <a:r>
              <a:rPr lang="en-GB" sz="1600">
                <a:solidFill>
                  <a:srgbClr val="5C5B5A"/>
                </a:solidFill>
                <a:latin typeface="Arial"/>
                <a:ea typeface="+mn-ea"/>
                <a:cs typeface="+mn-cs"/>
              </a:rPr>
              <a:t>are involved in any club, group or organisation in </a:t>
            </a:r>
            <a:r>
              <a:rPr lang="en-GB" sz="1600" b="1">
                <a:solidFill>
                  <a:srgbClr val="5C5B5A"/>
                </a:solidFill>
                <a:latin typeface="Arial"/>
                <a:ea typeface="+mn-ea"/>
                <a:cs typeface="+mn-cs"/>
              </a:rPr>
              <a:t>Greater Manchester </a:t>
            </a:r>
            <a:r>
              <a:rPr lang="en-GB" sz="1600">
                <a:solidFill>
                  <a:srgbClr val="5C5B5A"/>
                </a:solidFill>
                <a:latin typeface="Arial"/>
                <a:ea typeface="+mn-ea"/>
                <a:cs typeface="+mn-cs"/>
              </a:rPr>
              <a:t>compared to  </a:t>
            </a:r>
          </a:p>
        </p:txBody>
      </p:sp>
      <p:sp>
        <p:nvSpPr>
          <p:cNvPr id="3" name="Title 12">
            <a:extLst>
              <a:ext uri="{FF2B5EF4-FFF2-40B4-BE49-F238E27FC236}">
                <a16:creationId xmlns:a16="http://schemas.microsoft.com/office/drawing/2014/main" id="{7E1089C2-5E23-E785-0AB8-5ED09AFFFC6E}"/>
              </a:ext>
              <a:ext uri="{C183D7F6-B498-43B3-948B-1728B52AA6E4}">
                <adec:decorative xmlns:adec="http://schemas.microsoft.com/office/drawing/2017/decorative" val="1"/>
              </a:ext>
            </a:extLst>
          </p:cNvPr>
          <p:cNvSpPr txBox="1">
            <a:spLocks/>
          </p:cNvSpPr>
          <p:nvPr/>
        </p:nvSpPr>
        <p:spPr>
          <a:xfrm>
            <a:off x="325933" y="4090916"/>
            <a:ext cx="1925108"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dirty="0">
                <a:solidFill>
                  <a:srgbClr val="BDD7EE"/>
                </a:solidFill>
                <a:latin typeface="Arial"/>
                <a:ea typeface="+mn-ea"/>
                <a:cs typeface="+mn-cs"/>
              </a:rPr>
              <a:t>56% </a:t>
            </a:r>
          </a:p>
          <a:p>
            <a:pPr algn="ctr">
              <a:lnSpc>
                <a:spcPct val="100000"/>
              </a:lnSpc>
              <a:spcBef>
                <a:spcPts val="0"/>
              </a:spcBef>
              <a:defRPr/>
            </a:pPr>
            <a:r>
              <a:rPr lang="en-GB" sz="1600" dirty="0">
                <a:solidFill>
                  <a:srgbClr val="5C5B5A"/>
                </a:solidFill>
                <a:latin typeface="Arial"/>
                <a:ea typeface="+mn-ea"/>
                <a:cs typeface="+mn-cs"/>
              </a:rPr>
              <a:t>in </a:t>
            </a:r>
            <a:r>
              <a:rPr lang="en-GB" sz="1600" b="1" dirty="0">
                <a:solidFill>
                  <a:srgbClr val="5C5B5A"/>
                </a:solidFill>
                <a:latin typeface="Arial"/>
                <a:ea typeface="+mn-ea"/>
                <a:cs typeface="+mn-cs"/>
              </a:rPr>
              <a:t>England </a:t>
            </a:r>
            <a:r>
              <a:rPr lang="en-GB" sz="1600" dirty="0">
                <a:solidFill>
                  <a:srgbClr val="5C5B5A"/>
                </a:solidFill>
                <a:latin typeface="Arial"/>
                <a:ea typeface="+mn-ea"/>
                <a:cs typeface="+mn-cs"/>
              </a:rPr>
              <a:t>(2021/22 benchmark)</a:t>
            </a:r>
            <a:endParaRPr lang="en-GB" sz="1600" dirty="0">
              <a:solidFill>
                <a:srgbClr val="5C5B5A"/>
              </a:solidFill>
              <a:latin typeface="Arial"/>
              <a:ea typeface="+mn-ea"/>
              <a:cs typeface="Arial"/>
            </a:endParaRPr>
          </a:p>
        </p:txBody>
      </p:sp>
      <p:sp>
        <p:nvSpPr>
          <p:cNvPr id="5" name="TextBox 4">
            <a:extLst>
              <a:ext uri="{FF2B5EF4-FFF2-40B4-BE49-F238E27FC236}">
                <a16:creationId xmlns:a16="http://schemas.microsoft.com/office/drawing/2014/main" id="{1A8A1248-B1FA-DCF4-E511-C173E3B359FE}"/>
              </a:ext>
              <a:ext uri="{C183D7F6-B498-43B3-948B-1728B52AA6E4}">
                <adec:decorative xmlns:adec="http://schemas.microsoft.com/office/drawing/2017/decorative" val="1"/>
              </a:ext>
            </a:extLst>
          </p:cNvPr>
          <p:cNvSpPr txBox="1"/>
          <p:nvPr/>
        </p:nvSpPr>
        <p:spPr>
          <a:xfrm>
            <a:off x="8556208" y="3365257"/>
            <a:ext cx="2879387" cy="101566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9690"/>
                </a:solidFill>
                <a:effectLst/>
                <a:uLnTx/>
                <a:uFillTx/>
                <a:latin typeface="Arial"/>
                <a:ea typeface="+mn-ea"/>
                <a:cs typeface="+mn-cs"/>
              </a:rPr>
              <a:t>47%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Involved in any type of group, club or organisation </a:t>
            </a:r>
            <a:r>
              <a:rPr kumimoji="0" lang="en-GB" sz="1400" b="1" i="0" u="sng" strike="noStrike" kern="1200" cap="none" spc="0" normalizeH="0" baseline="0" noProof="0">
                <a:ln>
                  <a:noFill/>
                </a:ln>
                <a:solidFill>
                  <a:srgbClr val="5C5B5A"/>
                </a:solidFill>
                <a:effectLst/>
                <a:uLnTx/>
                <a:uFillTx/>
                <a:latin typeface="Arial"/>
                <a:ea typeface="+mn-ea"/>
                <a:cs typeface="+mn-cs"/>
              </a:rPr>
              <a:t>except sport </a:t>
            </a:r>
            <a:r>
              <a:rPr kumimoji="0" lang="en-GB" sz="1400" b="1" i="0" u="none" strike="noStrike" kern="1200" cap="none" spc="0" normalizeH="0" baseline="0" noProof="0">
                <a:ln>
                  <a:noFill/>
                </a:ln>
                <a:solidFill>
                  <a:srgbClr val="5C5B5A"/>
                </a:solidFill>
                <a:effectLst/>
                <a:uLnTx/>
                <a:uFillTx/>
                <a:latin typeface="Arial"/>
                <a:ea typeface="+mn-ea"/>
                <a:cs typeface="+mn-cs"/>
              </a:rPr>
              <a:t>in the last 12 months</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chemeClr val="tx1">
                    <a:lumMod val="65000"/>
                    <a:lumOff val="35000"/>
                  </a:schemeClr>
                </a:solidFill>
                <a:latin typeface="Arial"/>
                <a:cs typeface="Arial"/>
              </a:rPr>
              <a:t>LW1.</a:t>
            </a:r>
            <a:r>
              <a:rPr kumimoji="0" lang="en-GB" sz="1000" b="0" i="0" u="none" strike="noStrike" kern="1200" cap="none" spc="0" normalizeH="0" baseline="0" noProof="0" dirty="0">
                <a:ln>
                  <a:noFill/>
                </a:ln>
                <a:solidFill>
                  <a:schemeClr val="tx1">
                    <a:lumMod val="65000"/>
                    <a:lumOff val="35000"/>
                  </a:schemeClr>
                </a:solidFill>
                <a:effectLst/>
                <a:uLnTx/>
                <a:uFillTx/>
                <a:latin typeface="Arial"/>
                <a:ea typeface="+mn-ea"/>
                <a:cs typeface="Arial"/>
              </a:rPr>
              <a:t>. Have you been involved with any of the following types of groups, clubs or organisations during the last 12 months? </a:t>
            </a:r>
            <a:r>
              <a:rPr lang="en-GB" sz="1000" dirty="0">
                <a:solidFill>
                  <a:schemeClr val="tx1">
                    <a:lumMod val="65000"/>
                    <a:lumOff val="35000"/>
                  </a:schemeClr>
                </a:solidFill>
                <a:latin typeface="Arial"/>
                <a:cs typeface="Arial"/>
              </a:rPr>
              <a:t>Unweighted base: 3022 (All respondents, S13+14) </a:t>
            </a:r>
            <a:endParaRPr lang="en-US" dirty="0">
              <a:solidFill>
                <a:schemeClr val="tx1">
                  <a:lumMod val="65000"/>
                  <a:lumOff val="35000"/>
                </a:schemeClr>
              </a:solidFill>
            </a:endParaRPr>
          </a:p>
          <a:p>
            <a:pPr>
              <a:defRPr/>
            </a:pPr>
            <a:r>
              <a:rPr lang="en-GB" sz="1000" dirty="0">
                <a:solidFill>
                  <a:schemeClr val="tx1">
                    <a:lumMod val="65000"/>
                    <a:lumOff val="35000"/>
                  </a:schemeClr>
                </a:solidFill>
                <a:latin typeface="Arial"/>
                <a:cs typeface="Arial"/>
              </a:rPr>
              <a:t>England benchmarking taken from the Community Life Survey 2021/22 (fieldwork period October 2021 to September 2022)</a:t>
            </a:r>
            <a:endParaRPr lang="en-GB" dirty="0">
              <a:solidFill>
                <a:schemeClr val="tx1">
                  <a:lumMod val="65000"/>
                  <a:lumOff val="35000"/>
                </a:schemeClr>
              </a:solidFill>
              <a:cs typeface="Arial"/>
            </a:endParaRPr>
          </a:p>
          <a:p>
            <a:pPr>
              <a:defRPr/>
            </a:pPr>
            <a:endParaRPr lang="en-GB" sz="1000">
              <a:solidFill>
                <a:srgbClr val="7F7F7F"/>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1" u="none" strike="noStrike" kern="1200" cap="none" spc="0" normalizeH="0" baseline="0" noProof="0">
              <a:ln>
                <a:noFill/>
              </a:ln>
              <a:solidFill>
                <a:srgbClr val="0039A6"/>
              </a:solidFill>
              <a:effectLst/>
              <a:uLnTx/>
              <a:uFillTx/>
              <a:latin typeface="Arial"/>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94898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a:solidFill>
                  <a:srgbClr val="5C5B5A"/>
                </a:solidFill>
                <a:latin typeface="Arial"/>
              </a:rPr>
              <a:t>Almost 1 in 3 (31%) respondents have </a:t>
            </a:r>
            <a:r>
              <a:rPr lang="en-GB" sz="1800" b="1">
                <a:solidFill>
                  <a:srgbClr val="009690"/>
                </a:solidFill>
                <a:latin typeface="Arial"/>
              </a:rPr>
              <a:t>volunteered in the past year. </a:t>
            </a:r>
            <a:r>
              <a:rPr lang="en-GB" sz="1800" b="1">
                <a:solidFill>
                  <a:schemeClr val="tx1">
                    <a:lumMod val="65000"/>
                    <a:lumOff val="35000"/>
                  </a:schemeClr>
                </a:solidFill>
                <a:latin typeface="Arial"/>
              </a:rPr>
              <a:t>High earners, those in the volunteer sector and those who have previously cared for someone are more likely to have volunteered, while those with no internet access and low confidence online are most likely to not volunteer</a:t>
            </a:r>
          </a:p>
        </p:txBody>
      </p:sp>
      <p:sp>
        <p:nvSpPr>
          <p:cNvPr id="19" name="TextBox 18">
            <a:extLst>
              <a:ext uri="{FF2B5EF4-FFF2-40B4-BE49-F238E27FC236}">
                <a16:creationId xmlns:a16="http://schemas.microsoft.com/office/drawing/2014/main" id="{528458A9-15DC-2E8F-E55D-6A051331ADBE}"/>
              </a:ext>
            </a:extLst>
          </p:cNvPr>
          <p:cNvSpPr txBox="1"/>
          <p:nvPr/>
        </p:nvSpPr>
        <p:spPr>
          <a:xfrm>
            <a:off x="500625" y="106191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BD9A13-91A1-97E7-15BA-859E21B9B849}"/>
              </a:ext>
            </a:extLst>
          </p:cNvPr>
          <p:cNvSpPr txBox="1"/>
          <p:nvPr/>
        </p:nvSpPr>
        <p:spPr>
          <a:xfrm>
            <a:off x="1817131" y="1443617"/>
            <a:ext cx="2340864" cy="276999"/>
          </a:xfrm>
          <a:prstGeom prst="rect">
            <a:avLst/>
          </a:prstGeom>
          <a:noFill/>
        </p:spPr>
        <p:txBody>
          <a:bodyPr wrap="square" rtlCol="0">
            <a:spAutoFit/>
          </a:bodyPr>
          <a:lstStyle/>
          <a:p>
            <a:pPr algn="ctr"/>
            <a:r>
              <a:rPr lang="en-GB" sz="1200" b="1">
                <a:solidFill>
                  <a:srgbClr val="5C5B5A"/>
                </a:solidFill>
                <a:latin typeface="Arial" panose="020B0604020202020204" pitchFamily="34" charset="0"/>
                <a:cs typeface="Arial" panose="020B0604020202020204" pitchFamily="34" charset="0"/>
              </a:rPr>
              <a:t>Survey 14 (Aug) only</a:t>
            </a:r>
          </a:p>
        </p:txBody>
      </p:sp>
      <p:graphicFrame>
        <p:nvGraphicFramePr>
          <p:cNvPr id="20" name="Chart 19" descr="Pie chart showing 31% have taken part in any volunteering for any clubs, groups or organisations in the past 12 months.  ">
            <a:extLst>
              <a:ext uri="{FF2B5EF4-FFF2-40B4-BE49-F238E27FC236}">
                <a16:creationId xmlns:a16="http://schemas.microsoft.com/office/drawing/2014/main" id="{12F9F7FC-0028-9A8A-3C20-892BF462FB8D}"/>
              </a:ext>
            </a:extLst>
          </p:cNvPr>
          <p:cNvGraphicFramePr/>
          <p:nvPr>
            <p:extLst>
              <p:ext uri="{D42A27DB-BD31-4B8C-83A1-F6EECF244321}">
                <p14:modId xmlns:p14="http://schemas.microsoft.com/office/powerpoint/2010/main" val="2495120298"/>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846262" y="2020855"/>
            <a:ext cx="2554537" cy="289249"/>
          </a:xfrm>
          <a:prstGeom prst="rightArrow">
            <a:avLst/>
          </a:prstGeom>
          <a:solidFill>
            <a:srgbClr val="009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31</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703522" y="29117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796517" y="34868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49355"/>
            <a:ext cx="4960720" cy="2308324"/>
          </a:xfrm>
          <a:prstGeom prst="rect">
            <a:avLst/>
          </a:prstGeom>
          <a:noFill/>
          <a:ln>
            <a:solidFill>
              <a:srgbClr val="5C5B5A"/>
            </a:solidFill>
          </a:ln>
        </p:spPr>
        <p:txBody>
          <a:bodyPr wrap="square" lIns="91440" tIns="45720" rIns="91440" bIns="45720" rtlCol="0" anchor="t">
            <a:spAutoFit/>
          </a:bodyPr>
          <a:lstStyle/>
          <a:p>
            <a:pPr algn="ctr"/>
            <a:r>
              <a:rPr lang="en-GB" sz="1200" b="1">
                <a:solidFill>
                  <a:srgbClr val="5C5B5A"/>
                </a:solidFill>
                <a:latin typeface="Arial"/>
              </a:rPr>
              <a:t>Surveys 12-14 combined: The following groups are </a:t>
            </a:r>
            <a:r>
              <a:rPr lang="en-GB" sz="1200" b="1">
                <a:solidFill>
                  <a:srgbClr val="009690"/>
                </a:solidFill>
                <a:latin typeface="Arial"/>
              </a:rPr>
              <a:t>more likely to volunteer</a:t>
            </a:r>
            <a:r>
              <a:rPr lang="en-GB" sz="1200" b="1">
                <a:solidFill>
                  <a:srgbClr val="5C5B5A"/>
                </a:solidFill>
                <a:latin typeface="Arial"/>
              </a:rPr>
              <a:t>, compared to the Greater Manchester average (30%)*</a:t>
            </a:r>
          </a:p>
          <a:p>
            <a:pPr algn="ctr">
              <a:defRPr/>
            </a:pPr>
            <a:endParaRPr lang="en-GB" sz="1200" i="1">
              <a:solidFill>
                <a:srgbClr val="5C5B5A"/>
              </a:solidFill>
              <a:latin typeface="Arial"/>
              <a:cs typeface="Arial"/>
            </a:endParaRPr>
          </a:p>
          <a:p>
            <a:pPr algn="ctr">
              <a:defRPr/>
            </a:pPr>
            <a:r>
              <a:rPr lang="en-GB" sz="1200" i="1">
                <a:solidFill>
                  <a:srgbClr val="5C5B5A"/>
                </a:solidFill>
                <a:latin typeface="Arial"/>
                <a:cs typeface="Arial"/>
              </a:rPr>
              <a:t>Italics denotes greater prominence / newly featuring in latest analysis compared to previous analysis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highlight>
                <a:srgbClr val="FFFF00"/>
              </a:highligh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6</a:t>
            </a:r>
            <a:r>
              <a:rPr lang="en-GB" sz="1200" b="1" i="1">
                <a:solidFill>
                  <a:srgbClr val="5C5B5A"/>
                </a:solidFill>
                <a:latin typeface="Arial"/>
              </a:rPr>
              <a:t>3</a:t>
            </a:r>
            <a:r>
              <a:rPr kumimoji="0" lang="en-GB" sz="1200" b="1" i="1" u="none" strike="noStrike" kern="1200" cap="none" spc="0" normalizeH="0" baseline="0" noProof="0">
                <a:ln>
                  <a:noFill/>
                </a:ln>
                <a:solidFill>
                  <a:srgbClr val="5C5B5A"/>
                </a:solidFill>
                <a:effectLst/>
                <a:uLnTx/>
                <a:uFillTx/>
                <a:latin typeface="Arial"/>
                <a:ea typeface="+mn-ea"/>
                <a:cs typeface="+mn-cs"/>
              </a:rPr>
              <a:t>% </a:t>
            </a:r>
            <a:r>
              <a:rPr lang="en-GB" sz="1200" i="1">
                <a:solidFill>
                  <a:srgbClr val="5C5B5A"/>
                </a:solidFill>
                <a:latin typeface="Arial"/>
              </a:rPr>
              <a:t>African respondents</a:t>
            </a:r>
            <a:endParaRPr lang="en-GB" sz="1200" i="1">
              <a:solidFill>
                <a:srgbClr val="5C5B5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61% </a:t>
            </a:r>
            <a:r>
              <a:rPr lang="en-GB" sz="1200">
                <a:solidFill>
                  <a:srgbClr val="5C5B5A"/>
                </a:solidFill>
                <a:latin typeface="Arial"/>
              </a:rPr>
              <a:t>Those in the voluntary or community sector</a:t>
            </a:r>
            <a:endParaRPr lang="en-GB" sz="1200" i="0"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57% </a:t>
            </a:r>
            <a:r>
              <a:rPr kumimoji="0" lang="en-GB" sz="1200" b="0" i="1" u="none" strike="noStrike" kern="1200" cap="none" spc="0" normalizeH="0" baseline="0" noProof="0">
                <a:ln>
                  <a:noFill/>
                </a:ln>
                <a:solidFill>
                  <a:srgbClr val="5C5B5A"/>
                </a:solidFill>
                <a:effectLst/>
                <a:uLnTx/>
                <a:uFillTx/>
                <a:latin typeface="Arial"/>
                <a:ea typeface="+mn-ea"/>
                <a:cs typeface="+mn-cs"/>
              </a:rPr>
              <a:t>Those who previously had caring responsibilities</a:t>
            </a:r>
            <a:endParaRPr lang="en-GB" sz="1200" b="0" i="1"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57%</a:t>
            </a:r>
            <a:r>
              <a:rPr lang="en-GB" sz="1200" i="1">
                <a:solidFill>
                  <a:srgbClr val="5C5B5A"/>
                </a:solidFill>
                <a:latin typeface="Arial"/>
              </a:rPr>
              <a:t> Those with shared ownership</a:t>
            </a:r>
            <a:endParaRPr lang="en-GB" sz="1200" b="0" i="1"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49% </a:t>
            </a:r>
            <a:r>
              <a:rPr kumimoji="0" lang="en-GB" sz="1200" b="0" i="0" u="none" strike="noStrike" kern="1200" cap="none" spc="0" normalizeH="0" baseline="0" noProof="0">
                <a:ln>
                  <a:noFill/>
                </a:ln>
                <a:solidFill>
                  <a:srgbClr val="5C5B5A"/>
                </a:solidFill>
                <a:effectLst/>
                <a:uLnTx/>
                <a:uFillTx/>
                <a:latin typeface="Arial"/>
                <a:ea typeface="+mn-ea"/>
                <a:cs typeface="+mn-cs"/>
              </a:rPr>
              <a:t>Those earning above £78,000</a:t>
            </a:r>
            <a:endParaRPr lang="en-GB" sz="1200" b="0" i="0"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48% </a:t>
            </a:r>
            <a:r>
              <a:rPr kumimoji="0" lang="en-GB" sz="1200" b="0" i="1" u="none" strike="noStrike" kern="1200" cap="none" spc="0" normalizeH="0" baseline="0" noProof="0">
                <a:ln>
                  <a:noFill/>
                </a:ln>
                <a:solidFill>
                  <a:srgbClr val="5C5B5A"/>
                </a:solidFill>
                <a:effectLst/>
                <a:uLnTx/>
                <a:uFillTx/>
                <a:latin typeface="Arial"/>
                <a:ea typeface="+mn-ea"/>
                <a:cs typeface="+mn-cs"/>
              </a:rPr>
              <a:t>University students</a:t>
            </a:r>
            <a:endParaRPr lang="en-GB" sz="1200" b="1" i="1">
              <a:solidFill>
                <a:srgbClr val="5C5B5A"/>
              </a:solidFill>
              <a:latin typeface="Arial"/>
            </a:endParaRP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919050"/>
            <a:ext cx="4960720" cy="1754326"/>
          </a:xfrm>
          <a:prstGeom prst="rect">
            <a:avLst/>
          </a:prstGeom>
          <a:noFill/>
          <a:ln>
            <a:solidFill>
              <a:srgbClr val="5C5B5A"/>
            </a:solidFill>
          </a:ln>
        </p:spPr>
        <p:txBody>
          <a:bodyPr wrap="square" lIns="91440" tIns="45720" rIns="91440" bIns="45720" rtlCol="0" anchor="t">
            <a:spAutoFit/>
          </a:bodyPr>
          <a:lstStyle/>
          <a:p>
            <a:pPr algn="ctr"/>
            <a:r>
              <a:rPr lang="en-GB" sz="1200" b="1">
                <a:solidFill>
                  <a:srgbClr val="5C5B5A"/>
                </a:solidFill>
                <a:latin typeface="Arial"/>
              </a:rPr>
              <a:t>Surveys 12-14 combined: The following groups are </a:t>
            </a:r>
            <a:r>
              <a:rPr lang="en-GB" sz="1200" b="1">
                <a:solidFill>
                  <a:srgbClr val="009690"/>
                </a:solidFill>
                <a:latin typeface="Arial"/>
              </a:rPr>
              <a:t>less likely to volunteer</a:t>
            </a:r>
            <a:r>
              <a:rPr lang="en-GB" sz="1200" b="1">
                <a:solidFill>
                  <a:srgbClr val="5C5B5A"/>
                </a:solidFill>
                <a:latin typeface="Arial"/>
              </a:rPr>
              <a:t>, compared to the Greater Manchester average (where 69% have not volunteered)*: </a:t>
            </a:r>
          </a:p>
          <a:p>
            <a:pPr algn="ctr">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algn="ctr">
              <a:defRPr/>
            </a:pPr>
            <a:r>
              <a:rPr kumimoji="0" lang="en-GB" sz="1200" b="1" i="0" u="none" strike="noStrike" kern="1200" cap="none" spc="0" normalizeH="0" baseline="0" noProof="0">
                <a:ln>
                  <a:noFill/>
                </a:ln>
                <a:solidFill>
                  <a:srgbClr val="5C5B5A"/>
                </a:solidFill>
                <a:effectLst/>
                <a:uLnTx/>
                <a:uFillTx/>
                <a:latin typeface="Arial"/>
                <a:ea typeface="+mn-ea"/>
                <a:cs typeface="+mn-cs"/>
              </a:rPr>
              <a:t>95% </a:t>
            </a:r>
            <a:r>
              <a:rPr kumimoji="0" lang="en-GB" sz="1200" i="0" u="none" strike="noStrike" kern="1200" cap="none" spc="0" normalizeH="0" baseline="0" noProof="0">
                <a:ln>
                  <a:noFill/>
                </a:ln>
                <a:solidFill>
                  <a:srgbClr val="5C5B5A"/>
                </a:solidFill>
                <a:effectLst/>
                <a:uLnTx/>
                <a:uFillTx/>
                <a:latin typeface="Arial"/>
                <a:ea typeface="+mn-ea"/>
                <a:cs typeface="+mn-cs"/>
              </a:rPr>
              <a:t>Those with no access to the internet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94</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Those </a:t>
            </a:r>
            <a:r>
              <a:rPr lang="en-GB" sz="1200">
                <a:solidFill>
                  <a:srgbClr val="5C5B5A"/>
                </a:solidFill>
                <a:latin typeface="Arial"/>
              </a:rPr>
              <a:t>not confident in using digital services</a:t>
            </a:r>
            <a:endParaRPr kumimoji="0" lang="en-GB" sz="1200" i="0" u="none" strike="noStrike" kern="1200" cap="none" spc="0" normalizeH="0" baseline="0" noProof="0">
              <a:ln>
                <a:noFill/>
              </a:ln>
              <a:solidFill>
                <a:srgbClr val="5C5B5A"/>
              </a:solidFill>
              <a:effectLst/>
              <a:uLnTx/>
              <a:uFillTx/>
              <a:latin typeface="Arial"/>
              <a:ea typeface="+mn-ea"/>
              <a:cs typeface="+mn-cs"/>
            </a:endParaRPr>
          </a:p>
          <a:p>
            <a:pPr algn="ctr">
              <a:defRPr/>
            </a:pPr>
            <a:r>
              <a:rPr kumimoji="0" lang="en-GB" sz="1200" b="1" i="0" u="none" strike="noStrike" kern="1200" cap="none" spc="0" normalizeH="0" baseline="0" noProof="0">
                <a:ln>
                  <a:noFill/>
                </a:ln>
                <a:solidFill>
                  <a:srgbClr val="5C5B5A"/>
                </a:solidFill>
                <a:effectLst/>
                <a:uLnTx/>
                <a:uFillTx/>
                <a:latin typeface="Arial"/>
                <a:ea typeface="+mn-ea"/>
                <a:cs typeface="+mn-cs"/>
              </a:rPr>
              <a:t>93% </a:t>
            </a:r>
            <a:r>
              <a:rPr kumimoji="0" lang="en-GB" sz="1200" b="0" i="0" u="none" strike="noStrike" kern="1200" cap="none" spc="0" normalizeH="0" baseline="0" noProof="0">
                <a:ln>
                  <a:noFill/>
                </a:ln>
                <a:solidFill>
                  <a:srgbClr val="5C5B5A"/>
                </a:solidFill>
                <a:effectLst/>
                <a:uLnTx/>
                <a:uFillTx/>
                <a:latin typeface="Arial"/>
                <a:ea typeface="+mn-ea"/>
                <a:cs typeface="+mn-cs"/>
              </a:rPr>
              <a:t>Those not in work due to ill health or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81% </a:t>
            </a:r>
            <a:r>
              <a:rPr kumimoji="0" lang="en-GB" sz="1200" i="0" u="none" strike="noStrike" kern="1200" cap="none" spc="0" normalizeH="0" baseline="0" noProof="0">
                <a:ln>
                  <a:noFill/>
                </a:ln>
                <a:solidFill>
                  <a:srgbClr val="5C5B5A"/>
                </a:solidFill>
                <a:effectLst/>
                <a:uLnTx/>
                <a:uFillTx/>
                <a:latin typeface="Arial"/>
                <a:ea typeface="+mn-ea"/>
                <a:cs typeface="+mn-cs"/>
              </a:rPr>
              <a:t>Those renting from local authorities or councils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81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Those aged between 55-64</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3306970" y="6086930"/>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(S13)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38157C29-FABE-C185-12B7-C0352E1D4E4B}"/>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4" name="Group 13" descr="Green and Red arrows to signify when a statistic is significantly higher or lower than the previous survey.">
              <a:extLst>
                <a:ext uri="{FF2B5EF4-FFF2-40B4-BE49-F238E27FC236}">
                  <a16:creationId xmlns:a16="http://schemas.microsoft.com/office/drawing/2014/main" id="{29DBECD3-F4C1-A962-D0F5-034C125BE574}"/>
                </a:ext>
              </a:extLst>
            </p:cNvPr>
            <p:cNvGrpSpPr/>
            <p:nvPr/>
          </p:nvGrpSpPr>
          <p:grpSpPr>
            <a:xfrm>
              <a:off x="229117" y="5927615"/>
              <a:ext cx="2808115" cy="269304"/>
              <a:chOff x="520117" y="5772736"/>
              <a:chExt cx="2808115" cy="269304"/>
            </a:xfrm>
          </p:grpSpPr>
          <p:sp>
            <p:nvSpPr>
              <p:cNvPr id="18" name="Arrow: Down 17">
                <a:extLst>
                  <a:ext uri="{FF2B5EF4-FFF2-40B4-BE49-F238E27FC236}">
                    <a16:creationId xmlns:a16="http://schemas.microsoft.com/office/drawing/2014/main" id="{9BC50D65-AF8C-21F6-C71A-C8C4CE2986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3DF4C40E-7507-E98D-B93D-31E02DB7B46B}"/>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2A85200F-CBC9-08A9-D810-8215A07071F5}"/>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1540(All respondents)</a:t>
            </a:r>
          </a:p>
          <a:p>
            <a:pPr>
              <a:defRPr/>
            </a:pPr>
            <a:r>
              <a:rPr lang="en-GB" sz="1000">
                <a:solidFill>
                  <a:srgbClr val="FFFFFF">
                    <a:lumMod val="50000"/>
                  </a:srgbClr>
                </a:solidFill>
                <a:latin typeface="Arial"/>
                <a:cs typeface="Arial" panose="020B0604020202020204" pitchFamily="34" charset="0"/>
              </a:rPr>
              <a:t>*subgroup analysis using data from S11+12+13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66892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All aspects of the fire and rescue service are seen to be important. But respondents are most likely to say it is essential or very important that the services ensures all homes and workspaces are safe (85%) and that they work to prevent emergencies before they happen (83%)</a:t>
            </a:r>
          </a:p>
        </p:txBody>
      </p:sp>
      <p:sp>
        <p:nvSpPr>
          <p:cNvPr id="4" name="TextBox 3">
            <a:extLst>
              <a:ext uri="{FF2B5EF4-FFF2-40B4-BE49-F238E27FC236}">
                <a16:creationId xmlns:a16="http://schemas.microsoft.com/office/drawing/2014/main" id="{7DE691F4-8971-DFB5-6B49-350DF1B7C03E}"/>
              </a:ext>
            </a:extLst>
          </p:cNvPr>
          <p:cNvSpPr txBox="1"/>
          <p:nvPr/>
        </p:nvSpPr>
        <p:spPr>
          <a:xfrm>
            <a:off x="2059382" y="1318896"/>
            <a:ext cx="85437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kumimoji="0" lang="en-GB" sz="16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How important is it that your fire and rescue service…?</a:t>
            </a:r>
          </a:p>
        </p:txBody>
      </p:sp>
      <p:graphicFrame>
        <p:nvGraphicFramePr>
          <p:cNvPr id="11" name="Chart 10" descr="Stacked bar charts showing the importance of different aspects of the fire and rescue service. The highest proportion -  85% - say it is important that the fire and rescue service ensures that all homes and places of work are safe. While the lowest proportion - 58% - say it is important that the fire and rescue service prioritises minimising its impact on the climate and the environment. ">
            <a:extLst>
              <a:ext uri="{FF2B5EF4-FFF2-40B4-BE49-F238E27FC236}">
                <a16:creationId xmlns:a16="http://schemas.microsoft.com/office/drawing/2014/main" id="{BA0AB4BB-CDE1-320D-11B1-F7B9C0BDD6C2}"/>
              </a:ext>
            </a:extLst>
          </p:cNvPr>
          <p:cNvGraphicFramePr/>
          <p:nvPr>
            <p:extLst>
              <p:ext uri="{D42A27DB-BD31-4B8C-83A1-F6EECF244321}">
                <p14:modId xmlns:p14="http://schemas.microsoft.com/office/powerpoint/2010/main" val="3803910400"/>
              </p:ext>
            </p:extLst>
          </p:nvPr>
        </p:nvGraphicFramePr>
        <p:xfrm>
          <a:off x="174171" y="1657451"/>
          <a:ext cx="11843657" cy="4482092"/>
        </p:xfrm>
        <a:graphic>
          <a:graphicData uri="http://schemas.openxmlformats.org/drawingml/2006/chart">
            <c:chart xmlns:c="http://schemas.openxmlformats.org/drawingml/2006/chart" xmlns:r="http://schemas.openxmlformats.org/officeDocument/2006/relationships" r:id="rId3"/>
          </a:graphicData>
        </a:graphic>
      </p:graphicFrame>
      <p:sp>
        <p:nvSpPr>
          <p:cNvPr id="2" name="Right Brace 1">
            <a:extLst>
              <a:ext uri="{FF2B5EF4-FFF2-40B4-BE49-F238E27FC236}">
                <a16:creationId xmlns:a16="http://schemas.microsoft.com/office/drawing/2014/main" id="{19DF4CDC-CE89-B595-96C8-B7971F3E77DB}"/>
              </a:ext>
              <a:ext uri="{C183D7F6-B498-43B3-948B-1728B52AA6E4}">
                <adec:decorative xmlns:adec="http://schemas.microsoft.com/office/drawing/2017/decorative" val="1"/>
              </a:ext>
            </a:extLst>
          </p:cNvPr>
          <p:cNvSpPr/>
          <p:nvPr/>
        </p:nvSpPr>
        <p:spPr>
          <a:xfrm>
            <a:off x="1432589" y="2249649"/>
            <a:ext cx="163568" cy="24309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3F44EDD2-B62D-90FC-1BC8-825B823DE1BA}"/>
              </a:ext>
            </a:extLst>
          </p:cNvPr>
          <p:cNvSpPr txBox="1"/>
          <p:nvPr/>
        </p:nvSpPr>
        <p:spPr>
          <a:xfrm>
            <a:off x="1420025" y="3282901"/>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8</a:t>
            </a:r>
            <a:r>
              <a:rPr kumimoji="0" lang="en-GB" sz="1400" b="0" i="0" u="none" strike="noStrike" kern="1200" cap="none" spc="0" normalizeH="0" baseline="0" noProof="0">
                <a:ln>
                  <a:noFill/>
                </a:ln>
                <a:solidFill>
                  <a:srgbClr val="5C5B5A"/>
                </a:solidFill>
                <a:effectLst/>
                <a:uLnTx/>
                <a:uFillTx/>
                <a:latin typeface="Arial"/>
                <a:ea typeface="+mn-ea"/>
                <a:cs typeface="+mn-cs"/>
              </a:rPr>
              <a:t>5%</a:t>
            </a:r>
          </a:p>
        </p:txBody>
      </p:sp>
      <p:sp>
        <p:nvSpPr>
          <p:cNvPr id="7" name="Right Brace 6">
            <a:extLst>
              <a:ext uri="{FF2B5EF4-FFF2-40B4-BE49-F238E27FC236}">
                <a16:creationId xmlns:a16="http://schemas.microsoft.com/office/drawing/2014/main" id="{787C9A4C-7E0A-8648-1D17-127EF16BF923}"/>
              </a:ext>
              <a:ext uri="{C183D7F6-B498-43B3-948B-1728B52AA6E4}">
                <adec:decorative xmlns:adec="http://schemas.microsoft.com/office/drawing/2017/decorative" val="1"/>
              </a:ext>
            </a:extLst>
          </p:cNvPr>
          <p:cNvSpPr/>
          <p:nvPr/>
        </p:nvSpPr>
        <p:spPr>
          <a:xfrm>
            <a:off x="2879456" y="2274148"/>
            <a:ext cx="161639" cy="235881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9FC873EC-EE07-2CE1-E185-F94314D96D00}"/>
              </a:ext>
            </a:extLst>
          </p:cNvPr>
          <p:cNvSpPr txBox="1"/>
          <p:nvPr/>
        </p:nvSpPr>
        <p:spPr>
          <a:xfrm>
            <a:off x="2866892" y="3282954"/>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83%</a:t>
            </a:r>
          </a:p>
        </p:txBody>
      </p:sp>
      <p:sp>
        <p:nvSpPr>
          <p:cNvPr id="10" name="Right Brace 9">
            <a:extLst>
              <a:ext uri="{FF2B5EF4-FFF2-40B4-BE49-F238E27FC236}">
                <a16:creationId xmlns:a16="http://schemas.microsoft.com/office/drawing/2014/main" id="{E1753A66-E9B4-B0B5-442C-8B464AF9F2DE}"/>
              </a:ext>
              <a:ext uri="{C183D7F6-B498-43B3-948B-1728B52AA6E4}">
                <adec:decorative xmlns:adec="http://schemas.microsoft.com/office/drawing/2017/decorative" val="1"/>
              </a:ext>
            </a:extLst>
          </p:cNvPr>
          <p:cNvSpPr/>
          <p:nvPr/>
        </p:nvSpPr>
        <p:spPr>
          <a:xfrm>
            <a:off x="4306003" y="2345268"/>
            <a:ext cx="154319" cy="235881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183CE855-7786-2150-B558-E9CD91791EA8}"/>
              </a:ext>
            </a:extLst>
          </p:cNvPr>
          <p:cNvSpPr txBox="1"/>
          <p:nvPr/>
        </p:nvSpPr>
        <p:spPr>
          <a:xfrm>
            <a:off x="4303599" y="3356561"/>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82%</a:t>
            </a:r>
          </a:p>
        </p:txBody>
      </p:sp>
      <p:sp>
        <p:nvSpPr>
          <p:cNvPr id="13" name="Right Brace 12">
            <a:extLst>
              <a:ext uri="{FF2B5EF4-FFF2-40B4-BE49-F238E27FC236}">
                <a16:creationId xmlns:a16="http://schemas.microsoft.com/office/drawing/2014/main" id="{3233B283-EF2D-2911-43AD-D19E1B76E6CC}"/>
              </a:ext>
              <a:ext uri="{C183D7F6-B498-43B3-948B-1728B52AA6E4}">
                <adec:decorative xmlns:adec="http://schemas.microsoft.com/office/drawing/2017/decorative" val="1"/>
              </a:ext>
            </a:extLst>
          </p:cNvPr>
          <p:cNvSpPr/>
          <p:nvPr/>
        </p:nvSpPr>
        <p:spPr>
          <a:xfrm>
            <a:off x="5775325" y="2497908"/>
            <a:ext cx="186280" cy="21350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13C40DD1-37F1-B928-3DB2-0A389B86DE3D}"/>
              </a:ext>
            </a:extLst>
          </p:cNvPr>
          <p:cNvSpPr txBox="1"/>
          <p:nvPr/>
        </p:nvSpPr>
        <p:spPr>
          <a:xfrm>
            <a:off x="5772921" y="3388082"/>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78%</a:t>
            </a:r>
          </a:p>
        </p:txBody>
      </p:sp>
      <p:sp>
        <p:nvSpPr>
          <p:cNvPr id="15" name="Right Brace 14">
            <a:extLst>
              <a:ext uri="{FF2B5EF4-FFF2-40B4-BE49-F238E27FC236}">
                <a16:creationId xmlns:a16="http://schemas.microsoft.com/office/drawing/2014/main" id="{E93A162F-E6FF-D24D-CBD7-68F9842DA952}"/>
              </a:ext>
              <a:ext uri="{C183D7F6-B498-43B3-948B-1728B52AA6E4}">
                <adec:decorative xmlns:adec="http://schemas.microsoft.com/office/drawing/2017/decorative" val="1"/>
              </a:ext>
            </a:extLst>
          </p:cNvPr>
          <p:cNvSpPr/>
          <p:nvPr/>
        </p:nvSpPr>
        <p:spPr>
          <a:xfrm>
            <a:off x="7208591" y="2484224"/>
            <a:ext cx="154319" cy="221985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DF79D1FB-9496-8D1A-1EFC-BB2D9BDB0CAD}"/>
              </a:ext>
            </a:extLst>
          </p:cNvPr>
          <p:cNvSpPr txBox="1"/>
          <p:nvPr/>
        </p:nvSpPr>
        <p:spPr>
          <a:xfrm>
            <a:off x="7206187" y="3432867"/>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75%</a:t>
            </a:r>
          </a:p>
        </p:txBody>
      </p:sp>
      <p:sp>
        <p:nvSpPr>
          <p:cNvPr id="17" name="Right Brace 16">
            <a:extLst>
              <a:ext uri="{FF2B5EF4-FFF2-40B4-BE49-F238E27FC236}">
                <a16:creationId xmlns:a16="http://schemas.microsoft.com/office/drawing/2014/main" id="{D3844297-B498-12C2-FC4B-DFBB45A1E859}"/>
              </a:ext>
              <a:ext uri="{C183D7F6-B498-43B3-948B-1728B52AA6E4}">
                <adec:decorative xmlns:adec="http://schemas.microsoft.com/office/drawing/2017/decorative" val="1"/>
              </a:ext>
            </a:extLst>
          </p:cNvPr>
          <p:cNvSpPr/>
          <p:nvPr/>
        </p:nvSpPr>
        <p:spPr>
          <a:xfrm>
            <a:off x="8643835" y="2791304"/>
            <a:ext cx="178092" cy="191277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83EF8036-E739-6E5D-486C-A35BCD7DF3C8}"/>
              </a:ext>
            </a:extLst>
          </p:cNvPr>
          <p:cNvSpPr txBox="1"/>
          <p:nvPr/>
        </p:nvSpPr>
        <p:spPr>
          <a:xfrm>
            <a:off x="8631271" y="3570339"/>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66%</a:t>
            </a:r>
          </a:p>
        </p:txBody>
      </p:sp>
      <p:sp>
        <p:nvSpPr>
          <p:cNvPr id="19" name="Right Brace 18">
            <a:extLst>
              <a:ext uri="{FF2B5EF4-FFF2-40B4-BE49-F238E27FC236}">
                <a16:creationId xmlns:a16="http://schemas.microsoft.com/office/drawing/2014/main" id="{4FD991FF-D699-F12D-D8C5-6896745FE678}"/>
              </a:ext>
              <a:ext uri="{C183D7F6-B498-43B3-948B-1728B52AA6E4}">
                <adec:decorative xmlns:adec="http://schemas.microsoft.com/office/drawing/2017/decorative" val="1"/>
              </a:ext>
            </a:extLst>
          </p:cNvPr>
          <p:cNvSpPr/>
          <p:nvPr/>
        </p:nvSpPr>
        <p:spPr>
          <a:xfrm>
            <a:off x="10094312" y="2781144"/>
            <a:ext cx="178092" cy="185181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01A58F3D-9E17-CB6D-B824-96EBE23BCEC8}"/>
              </a:ext>
            </a:extLst>
          </p:cNvPr>
          <p:cNvSpPr txBox="1"/>
          <p:nvPr/>
        </p:nvSpPr>
        <p:spPr>
          <a:xfrm>
            <a:off x="10102068" y="3519539"/>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65%</a:t>
            </a:r>
          </a:p>
        </p:txBody>
      </p:sp>
      <p:sp>
        <p:nvSpPr>
          <p:cNvPr id="21" name="Right Brace 20">
            <a:extLst>
              <a:ext uri="{FF2B5EF4-FFF2-40B4-BE49-F238E27FC236}">
                <a16:creationId xmlns:a16="http://schemas.microsoft.com/office/drawing/2014/main" id="{6BF0F322-D473-5DC5-97A7-C5C02F6A3758}"/>
              </a:ext>
              <a:ext uri="{C183D7F6-B498-43B3-948B-1728B52AA6E4}">
                <adec:decorative xmlns:adec="http://schemas.microsoft.com/office/drawing/2017/decorative" val="1"/>
              </a:ext>
            </a:extLst>
          </p:cNvPr>
          <p:cNvSpPr/>
          <p:nvPr/>
        </p:nvSpPr>
        <p:spPr>
          <a:xfrm>
            <a:off x="11542829" y="3013580"/>
            <a:ext cx="178092" cy="16193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TextBox 21">
            <a:extLst>
              <a:ext uri="{FF2B5EF4-FFF2-40B4-BE49-F238E27FC236}">
                <a16:creationId xmlns:a16="http://schemas.microsoft.com/office/drawing/2014/main" id="{32DEA636-DC60-6345-3672-47ED2655B85B}"/>
              </a:ext>
            </a:extLst>
          </p:cNvPr>
          <p:cNvSpPr txBox="1"/>
          <p:nvPr/>
        </p:nvSpPr>
        <p:spPr>
          <a:xfrm>
            <a:off x="11581065" y="3661161"/>
            <a:ext cx="7430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rial"/>
                <a:ea typeface="+mn-ea"/>
                <a:cs typeface="+mn-cs"/>
              </a:rPr>
              <a:t>58%</a:t>
            </a: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FRS1. How important is it that your fire and rescue service...? Unweighted base: Aug’24 (S14) 1482 (All responses)</a:t>
            </a:r>
          </a:p>
        </p:txBody>
      </p:sp>
    </p:spTree>
    <p:extLst>
      <p:ext uri="{BB962C8B-B14F-4D97-AF65-F5344CB8AC3E}">
        <p14:creationId xmlns:p14="http://schemas.microsoft.com/office/powerpoint/2010/main" val="2765933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a:latin typeface="Arial" panose="020B0604020202020204" pitchFamily="34" charset="0"/>
                <a:cs typeface="Arial" panose="020B0604020202020204" pitchFamily="34" charset="0"/>
              </a:rPr>
              <a:t>Cost of living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1042271776"/>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r>
                        <a:rPr lang="en-GB" sz="1400" b="1" u="sng">
                          <a:solidFill>
                            <a:schemeClr val="bg1"/>
                          </a:solidFill>
                          <a:latin typeface="Arial"/>
                          <a:cs typeface="Arial"/>
                        </a:rPr>
                        <a:t>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rPr>
                        <a:t>pages 49-50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a:t>
                      </a: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51-6</a:t>
                      </a:r>
                      <a:r>
                        <a:rPr lang="en-GB" sz="1400" b="1" u="sng">
                          <a:solidFill>
                            <a:schemeClr val="bg1"/>
                          </a:solidFill>
                          <a:latin typeface="Arial"/>
                          <a:cs typeface="Arial"/>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2771913"/>
          </a:xfrm>
          <a:prstGeom prst="rect">
            <a:avLst/>
          </a:prstGeom>
          <a:noFill/>
        </p:spPr>
        <p:txBody>
          <a:bodyPr wrap="square" lIns="91440" tIns="45720" rIns="91440" bIns="45720" rtlCol="0" anchor="t">
            <a:spAutoFit/>
          </a:bodyPr>
          <a:lstStyle/>
          <a:p>
            <a:pPr>
              <a:lnSpc>
                <a:spcPct val="114000"/>
              </a:lnSpc>
              <a:spcAft>
                <a:spcPts val="1400"/>
              </a:spcAft>
            </a:pPr>
            <a:r>
              <a:rPr lang="en-GB" sz="1200">
                <a:solidFill>
                  <a:schemeClr val="bg1"/>
                </a:solidFill>
                <a:latin typeface="Arial"/>
                <a:cs typeface="Arial"/>
              </a:rPr>
              <a:t>Cost of living has been a central theme in the Greater Manchester Residents' Surveys since September 2022 (and has now been covered across twelve surveys). As questions on cost of living have been asked across multiple surveys, we have tracked data over time. We have also merged data where possible, to create a larger and more robust sample for greater analysis of sub-groups. Many questions within this section use a merged sample from the results from surveys 12,13 and 14. </a:t>
            </a:r>
          </a:p>
          <a:p>
            <a:pPr>
              <a:lnSpc>
                <a:spcPct val="114000"/>
              </a:lnSpc>
              <a:spcAft>
                <a:spcPts val="1400"/>
              </a:spcAft>
            </a:pPr>
            <a:r>
              <a:rPr lang="en-GB" sz="120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published monthly and so comparisons of the GM survey (fieldwork 19</a:t>
            </a:r>
            <a:r>
              <a:rPr lang="en-GB" sz="1200" baseline="30000">
                <a:solidFill>
                  <a:schemeClr val="bg1"/>
                </a:solidFill>
                <a:latin typeface="Arial"/>
                <a:cs typeface="Arial"/>
              </a:rPr>
              <a:t>th</a:t>
            </a:r>
            <a:r>
              <a:rPr lang="en-GB" sz="1200">
                <a:solidFill>
                  <a:schemeClr val="bg1"/>
                </a:solidFill>
                <a:latin typeface="Arial"/>
                <a:cs typeface="Arial"/>
              </a:rPr>
              <a:t> August – 2</a:t>
            </a:r>
            <a:r>
              <a:rPr lang="en-GB" sz="1200" baseline="30000">
                <a:solidFill>
                  <a:schemeClr val="bg1"/>
                </a:solidFill>
                <a:latin typeface="Arial"/>
                <a:cs typeface="Arial"/>
              </a:rPr>
              <a:t>nd</a:t>
            </a:r>
            <a:r>
              <a:rPr lang="en-GB" sz="1200">
                <a:solidFill>
                  <a:schemeClr val="bg1"/>
                </a:solidFill>
                <a:latin typeface="Arial"/>
                <a:cs typeface="Arial"/>
              </a:rPr>
              <a:t> September 2024) have been compared to the most closely matched ONS fieldwork period, between  7</a:t>
            </a:r>
            <a:r>
              <a:rPr lang="en-GB" sz="1200" baseline="30000">
                <a:solidFill>
                  <a:schemeClr val="bg1"/>
                </a:solidFill>
                <a:latin typeface="Arial"/>
                <a:cs typeface="Arial"/>
              </a:rPr>
              <a:t>th</a:t>
            </a:r>
            <a:r>
              <a:rPr lang="en-GB" sz="1200">
                <a:solidFill>
                  <a:schemeClr val="bg1"/>
                </a:solidFill>
                <a:latin typeface="Arial"/>
                <a:cs typeface="Arial"/>
              </a:rPr>
              <a:t> August – 1</a:t>
            </a:r>
            <a:r>
              <a:rPr lang="en-GB" sz="1200" baseline="30000">
                <a:solidFill>
                  <a:schemeClr val="bg1"/>
                </a:solidFill>
                <a:latin typeface="Arial"/>
                <a:cs typeface="Arial"/>
              </a:rPr>
              <a:t>st</a:t>
            </a:r>
            <a:r>
              <a:rPr lang="en-GB" sz="1200">
                <a:solidFill>
                  <a:schemeClr val="bg1"/>
                </a:solidFill>
                <a:latin typeface="Arial"/>
                <a:cs typeface="Arial"/>
              </a:rPr>
              <a:t> September 2024. ONS uses a mixed methodology, both online and telephone interviews. Please note that some Greater Manchester questions in this section have had their wording or answer options adjusted to reflect changes to the ONS’ Opinions and Lifestyle Survey, and so comparisons with Greater Manchester survey 3 and 4 findings may therefore not always be possible. </a:t>
            </a: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931915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a:cs typeface="Arial"/>
              </a:rPr>
              <a:t>Cost of living – key findings (1 of 2)</a:t>
            </a:r>
            <a:endParaRPr lang="en-GB">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17731"/>
            <a:ext cx="10938894" cy="3831818"/>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 – OVERALL TRENDS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Over half of respondents (55%) say that their cost of living has increased over the last month – significantly higher than the Greater Britain average (49%). This figure has remained the same since May 2024</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While smaller proportions of people in Greater Manchester say their food and fuel costs have increased compared to national figures, these remain the biggest causes of people’s increased costs of living – reported by 86% and 65% of respondents, respectively. Alongside these two major drivers, significantly more people in GM are reporting recent increases in their energy, rent, public transport childcare compared to Great Britain as a whole. </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Since July 2024, the only areas where respondents have reported no increase in cost are the price of home broadband, rent or mortgage costs. The largest increase reported was those saying their energy bills had increased – rising from 61% in July 2024 to 65% in August 2024.</a:t>
            </a:r>
          </a:p>
          <a:p>
            <a:pPr marL="285750" indent="-285750">
              <a:spcAft>
                <a:spcPts val="600"/>
              </a:spcAft>
              <a:buFont typeface="Arial" panose="020B0604020202020204" pitchFamily="34" charset="0"/>
              <a:buChar char="•"/>
            </a:pPr>
            <a:r>
              <a:rPr lang="en-GB" sz="1200" dirty="0">
                <a:solidFill>
                  <a:schemeClr val="bg1"/>
                </a:solidFill>
                <a:latin typeface="Arial"/>
                <a:cs typeface="Arial"/>
              </a:rPr>
              <a:t>Food and energy remain 45% of respondents say it is difficult to afford their energy costs – remaining significantly higher than the Great Britain average (35%)</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Over half (53%) of respondents say they would be able to afford an unexpected but necessary expense of £850 – an increase from the 49% reported in July 2024 but still lower than the 3 in 5 (60%) in Great Britain</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47% of respondents feel they would be able to save money over the next 12 months, while 37% do not think that they would be able to – both 2pp higher than July 2024’s results, suggesting some degree of polarisation</a:t>
            </a:r>
          </a:p>
          <a:p>
            <a:pPr>
              <a:spcAft>
                <a:spcPts val="600"/>
              </a:spcAft>
            </a:pPr>
            <a:endParaRPr lang="en-GB" sz="1200">
              <a:solidFill>
                <a:schemeClr val="bg1"/>
              </a:solidFill>
              <a:latin typeface="Arial"/>
              <a:cs typeface="Arial"/>
            </a:endParaRPr>
          </a:p>
          <a:p>
            <a:pPr lvl="1">
              <a:spcAft>
                <a:spcPts val="600"/>
              </a:spcAft>
            </a:pP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72143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1288062"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Between February 2022 and </a:t>
            </a:r>
            <a:r>
              <a:rPr lang="en-GB" sz="1400">
                <a:latin typeface="Arial" panose="020B0604020202020204"/>
              </a:rPr>
              <a:t>September 2024</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BMG Research has undertaken </a:t>
            </a:r>
            <a:r>
              <a:rPr lang="en-GB" sz="1400">
                <a:latin typeface="Arial" panose="020B0604020202020204"/>
              </a:rPr>
              <a:t>fourteen surveys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each comprising circa 1,500 residents from across Greater Manchester.</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In </a:t>
            </a:r>
            <a:r>
              <a:rPr lang="en-GB" sz="1400">
                <a:latin typeface="Arial" panose="020B0604020202020204"/>
              </a:rPr>
              <a:t>surveys 1 to 11</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the sample was comprised of approximately 750 online panel respondents, </a:t>
            </a:r>
            <a:r>
              <a:rPr lang="en-GB" sz="1400">
                <a:latin typeface="Arial" panose="020B0604020202020204"/>
              </a:rPr>
              <a:t>250 telephone respondents, and 500 online ‘river sampled’ respondents (those who responded to adverts, offers and invitations to take part in the surveys).</a:t>
            </a:r>
            <a:endParaRPr lang="en-GB" sz="1400">
              <a:latin typeface="Arial" panose="020B0604020202020204"/>
              <a:cs typeface="Arial"/>
            </a:endParaRPr>
          </a:p>
          <a:p>
            <a:pPr>
              <a:lnSpc>
                <a:spcPct val="100000"/>
              </a:lnSpc>
              <a:spcBef>
                <a:spcPts val="0"/>
              </a:spcBef>
              <a:spcAft>
                <a:spcPts val="800"/>
              </a:spcAft>
              <a:defRPr/>
            </a:pPr>
            <a:r>
              <a:rPr lang="en-GB" sz="1400" b="1">
                <a:solidFill>
                  <a:srgbClr val="009690"/>
                </a:solidFill>
                <a:latin typeface="Arial" panose="020B0604020202020204"/>
              </a:rPr>
              <a:t>From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survey 12 (May 2024) onwards the methodology was revised</a:t>
            </a:r>
            <a:r>
              <a:rPr kumimoji="0" lang="en-GB" sz="1400" i="0" u="none" strike="noStrike" kern="1200" cap="none" spc="0" normalizeH="0" baseline="0" noProof="0">
                <a:ln>
                  <a:noFill/>
                </a:ln>
                <a:effectLst/>
                <a:uLnTx/>
                <a:uFillTx/>
                <a:latin typeface="Arial" panose="020B0604020202020204"/>
                <a:ea typeface="+mn-ea"/>
                <a:cs typeface="+mn-cs"/>
              </a:rPr>
              <a:t>, to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now include around:</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a:latin typeface="Arial" panose="020B0604020202020204"/>
                <a:cs typeface="Arial"/>
              </a:rPr>
              <a:t>750 online panel respondents</a:t>
            </a:r>
          </a:p>
          <a:p>
            <a:pPr lvl="1">
              <a:lnSpc>
                <a:spcPct val="100000"/>
              </a:lnSpc>
              <a:spcBef>
                <a:spcPts val="0"/>
              </a:spcBef>
              <a:spcAft>
                <a:spcPts val="800"/>
              </a:spcAft>
              <a:defRPr/>
            </a:pPr>
            <a:r>
              <a:rPr lang="en-GB" sz="1400">
                <a:latin typeface="Arial" panose="020B0604020202020204"/>
                <a:cs typeface="Arial"/>
              </a:rPr>
              <a:t>500 online rapid respondents (see </a:t>
            </a:r>
            <a:r>
              <a:rPr lang="en-GB" sz="1400">
                <a:latin typeface="Arial" panose="020B0604020202020204"/>
                <a:cs typeface="Arial"/>
                <a:hlinkClick r:id="rId4" action="ppaction://hlinksldjump"/>
              </a:rPr>
              <a:t>Appendix</a:t>
            </a:r>
            <a:r>
              <a:rPr lang="en-GB" sz="1400">
                <a:latin typeface="Arial" panose="020B0604020202020204"/>
                <a:cs typeface="Arial"/>
              </a:rPr>
              <a:t> for more details), and </a:t>
            </a:r>
          </a:p>
          <a:p>
            <a:pPr lvl="1">
              <a:lnSpc>
                <a:spcPct val="100000"/>
              </a:lnSpc>
              <a:spcBef>
                <a:spcPts val="0"/>
              </a:spcBef>
              <a:spcAft>
                <a:spcPts val="800"/>
              </a:spcAft>
              <a:defRPr/>
            </a:pPr>
            <a:r>
              <a:rPr lang="en-GB" sz="1400">
                <a:latin typeface="Arial" panose="020B0604020202020204"/>
                <a:cs typeface="Arial"/>
              </a:rPr>
              <a:t>250 face-to-face respondents</a:t>
            </a:r>
            <a:endParaRPr lang="en-GB" sz="140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This mix of online and face-to-face surveying was agreed so that </a:t>
            </a:r>
            <a:r>
              <a:rPr lang="en-GB" sz="1400">
                <a:latin typeface="Arial" panose="020B0604020202020204"/>
              </a:rPr>
              <a:t>the most representative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and robust sample of Greater Manchester residents </a:t>
            </a:r>
            <a:r>
              <a:rPr lang="en-GB" sz="1400">
                <a:latin typeface="Arial" panose="020B0604020202020204"/>
              </a:rPr>
              <a:t>can be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regularly sourced within available time and budget.</a:t>
            </a:r>
            <a:r>
              <a:rPr lang="en-GB" sz="1400">
                <a:latin typeface="Arial" panose="020B0604020202020204"/>
              </a:rPr>
              <a:t> </a:t>
            </a:r>
            <a:r>
              <a:rPr lang="en-GB" sz="1400" b="1">
                <a:solidFill>
                  <a:srgbClr val="009690"/>
                </a:solidFill>
                <a:latin typeface="Arial" panose="020B0604020202020204"/>
              </a:rPr>
              <a:t>One of the main reasons the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face-to-face element </a:t>
            </a:r>
            <a:r>
              <a:rPr lang="en-GB" sz="1400" b="1">
                <a:solidFill>
                  <a:srgbClr val="009690"/>
                </a:solidFill>
                <a:latin typeface="Arial" panose="020B0604020202020204"/>
              </a:rPr>
              <a:t>is included</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a:t>
            </a:r>
            <a:r>
              <a:rPr lang="en-GB" sz="1400" b="1">
                <a:solidFill>
                  <a:srgbClr val="009690"/>
                </a:solidFill>
                <a:latin typeface="Arial" panose="020B0604020202020204"/>
              </a:rPr>
              <a:t>is so</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that those without internet access </a:t>
            </a:r>
            <a:r>
              <a:rPr lang="en-GB" sz="1400" b="1">
                <a:solidFill>
                  <a:srgbClr val="009690"/>
                </a:solidFill>
                <a:latin typeface="Arial" panose="020B0604020202020204"/>
              </a:rPr>
              <a:t>can take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part in the survey. It </a:t>
            </a:r>
            <a:r>
              <a:rPr lang="en-GB" sz="1400" b="1">
                <a:solidFill>
                  <a:srgbClr val="009690"/>
                </a:solidFill>
                <a:latin typeface="Arial" panose="020B0604020202020204"/>
              </a:rPr>
              <a:t>has replaced</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the previous telephone approach because analysis</a:t>
            </a:r>
            <a:r>
              <a:rPr lang="en-GB" sz="1400" b="1">
                <a:solidFill>
                  <a:srgbClr val="009690"/>
                </a:solidFill>
                <a:latin typeface="Arial" panose="020B0604020202020204"/>
              </a:rPr>
              <a:t> suggests those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who are truly digitally excluded are less likely to be able to take part by phone</a:t>
            </a:r>
            <a:r>
              <a:rPr lang="en-GB" sz="1400" b="1">
                <a:solidFill>
                  <a:srgbClr val="009690"/>
                </a:solidFill>
                <a:latin typeface="Arial" panose="020B0604020202020204"/>
              </a:rPr>
              <a:t>.* </a:t>
            </a:r>
            <a:endParaRPr lang="en-GB" sz="140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a:latin typeface="Arial" panose="020B0604020202020204"/>
                <a:cs typeface="Arial" panose="020B0604020202020204"/>
              </a:rPr>
              <a:t>This new methodology will remain consistent for the duration of 2024/25. With three waves of face-to-face methodology, it is apparent that the change in methodology has not had a negligible impact on results. See </a:t>
            </a:r>
            <a:r>
              <a:rPr lang="en-GB" sz="1400">
                <a:latin typeface="Arial" panose="020B0604020202020204"/>
                <a:cs typeface="Arial" panose="020B0604020202020204"/>
                <a:hlinkClick r:id="rId4" action="ppaction://hlinksldjump"/>
              </a:rPr>
              <a:t>Appendix</a:t>
            </a:r>
            <a:r>
              <a:rPr lang="en-GB" sz="1400">
                <a:latin typeface="Arial" panose="020B0604020202020204"/>
                <a:cs typeface="Arial" panose="020B0604020202020204"/>
              </a:rPr>
              <a:t> for more details.</a:t>
            </a:r>
            <a:endParaRPr lang="en-GB" sz="140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a:latin typeface="Arial" panose="020B0604020202020204"/>
              </a:rPr>
              <a:t>of wider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protected and key characteristics.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a:latin typeface="Arial" panose="020B0604020202020204"/>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sp>
        <p:nvSpPr>
          <p:cNvPr id="2" name="TextBox 1">
            <a:extLst>
              <a:ext uri="{FF2B5EF4-FFF2-40B4-BE49-F238E27FC236}">
                <a16:creationId xmlns:a16="http://schemas.microsoft.com/office/drawing/2014/main" id="{A50CE881-DD36-9307-B222-C05304157606}"/>
              </a:ext>
            </a:extLst>
          </p:cNvPr>
          <p:cNvSpPr txBox="1"/>
          <p:nvPr/>
        </p:nvSpPr>
        <p:spPr>
          <a:xfrm>
            <a:off x="548116" y="6269076"/>
            <a:ext cx="109965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5C5B5A"/>
                </a:solidFill>
                <a:latin typeface="Arial"/>
                <a:cs typeface="Arial"/>
              </a:rPr>
              <a:t>*When reviewing digital inclusion findings in this report, readers should be aware that some modal impacts do exist between telephone and face-to-face approaches because of the way participants are recruited. See relevant section of this report for more details on the rationale for changes in methodology for 2024/25 waves of the survey.</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a:cs typeface="Arial"/>
              </a:rPr>
              <a:t>Cost of living – key findings (2 of 2)</a:t>
            </a:r>
            <a:endParaRPr lang="en-GB">
              <a:solidFill>
                <a:srgbClr val="FF0000"/>
              </a:solidFill>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1192" y="1210061"/>
            <a:ext cx="11570644" cy="4201150"/>
          </a:xfrm>
          <a:prstGeom prst="rect">
            <a:avLst/>
          </a:prstGeom>
          <a:noFill/>
        </p:spPr>
        <p:txBody>
          <a:bodyPr wrap="square" lIns="91440" tIns="45720" rIns="91440" bIns="45720" rtlCol="0" anchor="t">
            <a:spAutoFit/>
          </a:bodyPr>
          <a:lstStyle/>
          <a:p>
            <a:pPr marL="0" lvl="1">
              <a:spcAft>
                <a:spcPts val="600"/>
              </a:spcAft>
            </a:pPr>
            <a:r>
              <a:rPr lang="en-GB" sz="1400" b="1" dirty="0">
                <a:solidFill>
                  <a:schemeClr val="bg1"/>
                </a:solidFill>
                <a:latin typeface="Arial"/>
                <a:cs typeface="Arial"/>
              </a:rPr>
              <a:t>DEBT AND AWARENESS OF SUPPORT OPTIONS</a:t>
            </a:r>
            <a:endParaRPr lang="en-US" dirty="0">
              <a:solidFill>
                <a:schemeClr val="bg1"/>
              </a:solidFill>
            </a:endParaRPr>
          </a:p>
          <a:p>
            <a:pPr marL="171450" lvl="1" indent="-171450">
              <a:spcAft>
                <a:spcPts val="600"/>
              </a:spcAft>
              <a:buFont typeface="Arial"/>
              <a:buChar char="•"/>
            </a:pPr>
            <a:r>
              <a:rPr lang="en-GB" sz="1200" dirty="0">
                <a:solidFill>
                  <a:schemeClr val="bg1"/>
                </a:solidFill>
                <a:latin typeface="Arial"/>
                <a:cs typeface="Arial"/>
              </a:rPr>
              <a:t>The proportion of respondents who borrowed more money or used more credit in the past month has remained in line with July at just under 1 in 3 respondents (31%). This figure is significantly higher than in May, but taking a longer-term view is still 3 percentage points lower than at a similar time last year</a:t>
            </a:r>
          </a:p>
          <a:p>
            <a:pPr marL="628650" lvl="2" indent="-171450">
              <a:spcAft>
                <a:spcPts val="600"/>
              </a:spcAft>
              <a:buFont typeface="Wingdings"/>
              <a:buChar char="§"/>
            </a:pPr>
            <a:r>
              <a:rPr lang="en-GB" sz="1200" dirty="0">
                <a:solidFill>
                  <a:schemeClr val="bg1"/>
                </a:solidFill>
                <a:latin typeface="Arial"/>
                <a:cs typeface="Arial"/>
              </a:rPr>
              <a:t>Of the 3 in 10 respondents who have borrowed more money or used more credit in the past month, just under two thirds (64%) say they’re having trouble managing their current level of debt. This is lower than the November 2023 figure of 69% (when equivalent questions on debt were last included)</a:t>
            </a:r>
            <a:endParaRPr lang="en-GB" dirty="0">
              <a:solidFill>
                <a:schemeClr val="bg1"/>
              </a:solidFill>
              <a:ea typeface="Calibri" panose="020F0502020204030204"/>
              <a:cs typeface="Calibri" panose="020F0502020204030204"/>
            </a:endParaRPr>
          </a:p>
          <a:p>
            <a:pPr marL="628650" lvl="2" indent="-171450">
              <a:spcAft>
                <a:spcPts val="600"/>
              </a:spcAft>
              <a:buFont typeface="Wingdings"/>
              <a:buChar char="§"/>
            </a:pPr>
            <a:r>
              <a:rPr lang="en-GB" sz="1200" dirty="0">
                <a:solidFill>
                  <a:schemeClr val="bg1"/>
                </a:solidFill>
                <a:latin typeface="Arial"/>
                <a:cs typeface="Arial"/>
              </a:rPr>
              <a:t>Those more likely to be struggling with managing their debt include 45-64 year olds, those who rent their homes, and those with a disability</a:t>
            </a:r>
          </a:p>
          <a:p>
            <a:pPr marL="628650" lvl="2" indent="-171450">
              <a:spcAft>
                <a:spcPts val="600"/>
              </a:spcAft>
              <a:buFont typeface="Wingdings"/>
              <a:buChar char="§"/>
            </a:pPr>
            <a:r>
              <a:rPr lang="en-GB" sz="1200" dirty="0">
                <a:solidFill>
                  <a:schemeClr val="bg1"/>
                </a:solidFill>
                <a:latin typeface="Arial"/>
                <a:cs typeface="Arial"/>
              </a:rPr>
              <a:t>Half (50%) of those struggling with their debt say they have sought help, similar figures to November 2023 when this was last asked (51%). Among those who did not seek support, 1 in 3 (31%) did not seek advice because they were unsure whether the advice would help</a:t>
            </a:r>
          </a:p>
          <a:p>
            <a:pPr marL="171450" lvl="1" indent="-171450">
              <a:spcAft>
                <a:spcPts val="600"/>
              </a:spcAft>
              <a:buFont typeface="Arial"/>
              <a:buChar char="•"/>
            </a:pPr>
            <a:r>
              <a:rPr lang="en-GB" sz="1200" dirty="0">
                <a:solidFill>
                  <a:schemeClr val="bg1"/>
                </a:solidFill>
                <a:latin typeface="Arial"/>
                <a:cs typeface="Arial"/>
              </a:rPr>
              <a:t>More generally, awareness of types of financial support is consistently lower than that reported when the question was last asked in March 2023, with respondents across July to August 2024 combined reporting significantly less awareness of most types of financial support – apart from free school meals, blue badges and Housing Benefit</a:t>
            </a:r>
            <a:endParaRPr lang="en-GB" dirty="0">
              <a:solidFill>
                <a:schemeClr val="bg1"/>
              </a:solidFill>
              <a:ea typeface="Calibri" panose="020F0502020204030204"/>
              <a:cs typeface="Calibri" panose="020F0502020204030204"/>
            </a:endParaRPr>
          </a:p>
          <a:p>
            <a:pPr marL="0" lvl="1">
              <a:spcAft>
                <a:spcPts val="600"/>
              </a:spcAft>
            </a:pPr>
            <a:endParaRPr lang="en-GB" sz="1400" b="1">
              <a:solidFill>
                <a:schemeClr val="bg1"/>
              </a:solidFill>
              <a:latin typeface="Arial"/>
              <a:cs typeface="Arial"/>
            </a:endParaRPr>
          </a:p>
          <a:p>
            <a:pPr marL="0" lvl="1">
              <a:spcAft>
                <a:spcPts val="600"/>
              </a:spcAft>
            </a:pPr>
            <a:r>
              <a:rPr lang="en-GB" sz="1400" b="1" dirty="0">
                <a:solidFill>
                  <a:schemeClr val="bg1"/>
                </a:solidFill>
                <a:latin typeface="Arial"/>
                <a:cs typeface="Arial"/>
              </a:rPr>
              <a:t>HOUSING - ONGOING TRACKING </a:t>
            </a:r>
            <a:endParaRPr lang="en-GB" dirty="0">
              <a:solidFill>
                <a:schemeClr val="bg1"/>
              </a:solidFill>
            </a:endParaRPr>
          </a:p>
          <a:p>
            <a:pPr marL="285750" indent="-285750">
              <a:spcAft>
                <a:spcPts val="600"/>
              </a:spcAft>
              <a:buFont typeface="Arial,Sans-Serif" panose="020B0604020202020204" pitchFamily="34" charset="0"/>
              <a:buChar char="•"/>
            </a:pPr>
            <a:r>
              <a:rPr lang="en-GB" sz="1200" dirty="0">
                <a:solidFill>
                  <a:schemeClr val="bg1"/>
                </a:solidFill>
                <a:latin typeface="Arial"/>
                <a:ea typeface="Calibri" panose="020F0502020204030204"/>
                <a:cs typeface="Arial"/>
              </a:rPr>
              <a:t>Long-term trends show volatility among renters in terms of ease of affording rent. From November 2022 until September 2023, renters finding it difficult to afford their rent outnumbered those without such difficulties. This situation reversed during the period September 2023 – May 2024, before a further increase in reported difficulty in the most recent two survey waves</a:t>
            </a:r>
          </a:p>
          <a:p>
            <a:pPr marL="285750" indent="-285750">
              <a:spcAft>
                <a:spcPts val="600"/>
              </a:spcAft>
              <a:buFont typeface="Arial,Sans-Serif" panose="020B0604020202020204" pitchFamily="34" charset="0"/>
              <a:buChar char="•"/>
            </a:pPr>
            <a:r>
              <a:rPr lang="en-GB" sz="1200" dirty="0">
                <a:solidFill>
                  <a:schemeClr val="bg1"/>
                </a:solidFill>
                <a:latin typeface="Arial"/>
                <a:cs typeface="Arial"/>
              </a:rPr>
              <a:t>There is more stability among those with mortgage payments – with a clearer narrative in terms of the balance between those reporting difficulties in affording mortgage payments, and those (the greater proportion) finding things easier</a:t>
            </a:r>
          </a:p>
        </p:txBody>
      </p:sp>
    </p:spTree>
    <p:custDataLst>
      <p:tags r:id="rId1"/>
    </p:custDataLst>
    <p:extLst>
      <p:ext uri="{BB962C8B-B14F-4D97-AF65-F5344CB8AC3E}">
        <p14:creationId xmlns:p14="http://schemas.microsoft.com/office/powerpoint/2010/main" val="7777580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366080"/>
            <a:ext cx="11894122" cy="1013086"/>
          </a:xfrm>
        </p:spPr>
        <p:txBody>
          <a:bodyPr>
            <a:noAutofit/>
          </a:bodyPr>
          <a:lstStyle/>
          <a:p>
            <a:pPr>
              <a:lnSpc>
                <a:spcPct val="100000"/>
              </a:lnSpc>
            </a:pPr>
            <a:r>
              <a:rPr lang="en-GB" sz="1800" b="1">
                <a:solidFill>
                  <a:srgbClr val="5C5B5A"/>
                </a:solidFill>
                <a:latin typeface="Arial"/>
                <a:cs typeface="Arial"/>
              </a:rPr>
              <a:t>Over half of respondents (55%) say </a:t>
            </a:r>
            <a:r>
              <a:rPr lang="en-GB" sz="1800" b="1">
                <a:solidFill>
                  <a:srgbClr val="009690"/>
                </a:solidFill>
                <a:latin typeface="Arial"/>
                <a:cs typeface="Arial"/>
              </a:rPr>
              <a:t>their cost of living </a:t>
            </a:r>
            <a:r>
              <a:rPr lang="en-GB" sz="1800" b="1">
                <a:solidFill>
                  <a:srgbClr val="5C5B5A"/>
                </a:solidFill>
                <a:latin typeface="Arial"/>
                <a:cs typeface="Arial"/>
              </a:rPr>
              <a:t>has increased in the last month, showing no movement since May but remaining significantly higher than the GB average. GM respondents are more likely than those in ONS surveys to report recent increases in energy, rent/mortgage cost, public transport costs and childcare costs – as also seen in previous waves </a:t>
            </a:r>
            <a:br>
              <a:rPr lang="en-GB" sz="1800" b="1">
                <a:solidFill>
                  <a:srgbClr val="5C5B5A"/>
                </a:solidFill>
                <a:latin typeface="Arial"/>
                <a:cs typeface="Arial"/>
              </a:rPr>
            </a:br>
            <a:endParaRPr lang="en-GB" sz="1800" b="1">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5% say their cost of living has increased, compared to 49% of the national average. 44% say their cost of living has stayed the same, compared to 49%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3899555676"/>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a:ln>
                  <a:noFill/>
                </a:ln>
                <a:solidFill>
                  <a:srgbClr val="5C5B5A"/>
                </a:solidFill>
                <a:effectLst/>
                <a:uLnTx/>
                <a:uFillTx/>
                <a:latin typeface="Arial"/>
                <a:ea typeface="+mn-ea"/>
                <a:cs typeface="+mn-cs"/>
              </a:rPr>
              <a:t>=</a:t>
            </a:r>
            <a:r>
              <a:rPr lang="en-GB" sz="1400" b="1">
                <a:solidFill>
                  <a:srgbClr val="5C5B5A"/>
                </a:solidFill>
                <a:latin typeface="Arial"/>
              </a:rPr>
              <a:t>824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6% of GM respondents say the price of their food shop has increased, 65% say the price of their energy has increased.">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2998019361"/>
              </p:ext>
            </p:extLst>
          </p:nvPr>
        </p:nvGraphicFramePr>
        <p:xfrm>
          <a:off x="6160743" y="1535466"/>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910073" y="4766488"/>
            <a:ext cx="1610498" cy="1093399"/>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chemeClr val="tx1"/>
                </a:solidFill>
              </a:rPr>
              <a:t>23% </a:t>
            </a:r>
            <a:r>
              <a:rPr lang="en-GB" sz="1100">
                <a:solidFill>
                  <a:schemeClr val="tx1"/>
                </a:solidFill>
              </a:rPr>
              <a:t>(+11pp)</a:t>
            </a:r>
            <a:endParaRPr lang="en-GB" sz="120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r>
              <a:rPr lang="en-GB" sz="1400" b="1">
                <a:solidFill>
                  <a:schemeClr val="tx1">
                    <a:lumMod val="65000"/>
                    <a:lumOff val="35000"/>
                  </a:schemeClr>
                </a:solidFill>
              </a:rPr>
              <a:t>93%</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64621" y="2379864"/>
            <a:ext cx="685816" cy="307777"/>
          </a:xfrm>
          <a:prstGeom prst="rect">
            <a:avLst/>
          </a:prstGeom>
          <a:noFill/>
        </p:spPr>
        <p:txBody>
          <a:bodyPr wrap="square" rtlCol="0">
            <a:spAutoFit/>
          </a:bodyPr>
          <a:lstStyle/>
          <a:p>
            <a:r>
              <a:rPr lang="en-GB" sz="1400" b="1">
                <a:solidFill>
                  <a:schemeClr val="tx1">
                    <a:lumMod val="65000"/>
                    <a:lumOff val="35000"/>
                  </a:schemeClr>
                </a:solidFill>
              </a:rPr>
              <a:t>50%</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948310"/>
            <a:ext cx="685816" cy="307777"/>
          </a:xfrm>
          <a:prstGeom prst="rect">
            <a:avLst/>
          </a:prstGeom>
          <a:noFill/>
        </p:spPr>
        <p:txBody>
          <a:bodyPr wrap="square" rtlCol="0">
            <a:spAutoFit/>
          </a:bodyPr>
          <a:lstStyle/>
          <a:p>
            <a:r>
              <a:rPr lang="en-GB" sz="1400" b="1">
                <a:solidFill>
                  <a:schemeClr val="tx1">
                    <a:lumMod val="65000"/>
                    <a:lumOff val="35000"/>
                  </a:schemeClr>
                </a:solidFill>
              </a:rPr>
              <a:t>46%</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r>
              <a:rPr lang="en-GB" sz="1400" b="1">
                <a:solidFill>
                  <a:schemeClr val="tx1">
                    <a:lumMod val="65000"/>
                    <a:lumOff val="35000"/>
                  </a:schemeClr>
                </a:solidFill>
              </a:rPr>
              <a:t>18%</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644180"/>
            <a:ext cx="685816" cy="307777"/>
          </a:xfrm>
          <a:prstGeom prst="rect">
            <a:avLst/>
          </a:prstGeom>
          <a:noFill/>
        </p:spPr>
        <p:txBody>
          <a:bodyPr wrap="square" rtlCol="0">
            <a:spAutoFit/>
          </a:bodyPr>
          <a:lstStyle/>
          <a:p>
            <a:r>
              <a:rPr lang="en-GB" sz="1400" b="1">
                <a:solidFill>
                  <a:schemeClr val="tx1">
                    <a:lumMod val="65000"/>
                    <a:lumOff val="35000"/>
                  </a:schemeClr>
                </a:solidFill>
              </a:rPr>
              <a:t>13%</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r>
              <a:rPr lang="en-GB" sz="1400" b="1">
                <a:solidFill>
                  <a:schemeClr val="tx1">
                    <a:lumMod val="65000"/>
                    <a:lumOff val="35000"/>
                  </a:schemeClr>
                </a:solidFill>
              </a:rPr>
              <a:t>6%</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r>
              <a:rPr lang="en-GB" sz="1400" b="1">
                <a:solidFill>
                  <a:schemeClr val="tx1">
                    <a:lumMod val="65000"/>
                    <a:lumOff val="35000"/>
                  </a:schemeClr>
                </a:solidFill>
              </a:rPr>
              <a:t>11%</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S10, 1546; S11, 1460; S12, 1551; S13, 1540</a:t>
            </a:r>
            <a:r>
              <a:rPr lang="en-GB" sz="1000">
                <a:solidFill>
                  <a:srgbClr val="FFFFFF">
                    <a:lumMod val="50000"/>
                  </a:srgbClr>
                </a:solidFill>
                <a:latin typeface="Arial"/>
                <a:cs typeface="Arial" panose="020B0604020202020204" pitchFamily="34" charset="0"/>
              </a:rPr>
              <a:t>; S14, 1482</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S12, 854; S13, 836; S14, 824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7</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August – 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September 2024</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5" name="Arrow: Down 14">
            <a:extLst>
              <a:ext uri="{FF2B5EF4-FFF2-40B4-BE49-F238E27FC236}">
                <a16:creationId xmlns:a16="http://schemas.microsoft.com/office/drawing/2014/main" id="{ACE78D5D-F53E-EEE7-DD2B-ECD150778AF4}"/>
              </a:ext>
              <a:ext uri="{C183D7F6-B498-43B3-948B-1728B52AA6E4}">
                <adec:decorative xmlns:adec="http://schemas.microsoft.com/office/drawing/2017/decorative" val="1"/>
              </a:ext>
            </a:extLst>
          </p:cNvPr>
          <p:cNvSpPr/>
          <p:nvPr/>
        </p:nvSpPr>
        <p:spPr>
          <a:xfrm rot="10800000">
            <a:off x="3774234" y="4277230"/>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A813E693-E384-9AAF-2AD0-4C238B4CA034}"/>
              </a:ext>
              <a:ext uri="{C183D7F6-B498-43B3-948B-1728B52AA6E4}">
                <adec:decorative xmlns:adec="http://schemas.microsoft.com/office/drawing/2017/decorative" val="1"/>
              </a:ext>
            </a:extLst>
          </p:cNvPr>
          <p:cNvSpPr/>
          <p:nvPr/>
        </p:nvSpPr>
        <p:spPr>
          <a:xfrm>
            <a:off x="5389857" y="4277230"/>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DEA3E32-7010-59AD-620E-CE78AB05727D}"/>
              </a:ext>
              <a:ext uri="{C183D7F6-B498-43B3-948B-1728B52AA6E4}">
                <adec:decorative xmlns:adec="http://schemas.microsoft.com/office/drawing/2017/decorative" val="1"/>
              </a:ext>
            </a:extLst>
          </p:cNvPr>
          <p:cNvSpPr/>
          <p:nvPr/>
        </p:nvSpPr>
        <p:spPr>
          <a:xfrm>
            <a:off x="9033054" y="5896651"/>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79E5F12-8846-200A-C9D1-ABDC791CD395}"/>
              </a:ext>
              <a:ext uri="{C183D7F6-B498-43B3-948B-1728B52AA6E4}">
                <adec:decorative xmlns:adec="http://schemas.microsoft.com/office/drawing/2017/decorative" val="1"/>
              </a:ext>
            </a:extLst>
          </p:cNvPr>
          <p:cNvSpPr/>
          <p:nvPr/>
        </p:nvSpPr>
        <p:spPr>
          <a:xfrm>
            <a:off x="11237901" y="1863083"/>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05C1BB54-E08E-C64D-1627-39E195B7D18F}"/>
              </a:ext>
              <a:ext uri="{C183D7F6-B498-43B3-948B-1728B52AA6E4}">
                <adec:decorative xmlns:adec="http://schemas.microsoft.com/office/drawing/2017/decorative" val="1"/>
              </a:ext>
            </a:extLst>
          </p:cNvPr>
          <p:cNvSpPr/>
          <p:nvPr/>
        </p:nvSpPr>
        <p:spPr>
          <a:xfrm rot="10800000">
            <a:off x="10788508" y="2436073"/>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7CBBE1D6-ADAF-BF53-A7D7-764C3BAB58CC}"/>
              </a:ext>
              <a:ext uri="{C183D7F6-B498-43B3-948B-1728B52AA6E4}">
                <adec:decorative xmlns:adec="http://schemas.microsoft.com/office/drawing/2017/decorative" val="1"/>
              </a:ext>
            </a:extLst>
          </p:cNvPr>
          <p:cNvSpPr/>
          <p:nvPr/>
        </p:nvSpPr>
        <p:spPr>
          <a:xfrm rot="10800000">
            <a:off x="10027766" y="4194107"/>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A74A0608-C603-3790-230E-A101D73867FC}"/>
              </a:ext>
              <a:ext uri="{C183D7F6-B498-43B3-948B-1728B52AA6E4}">
                <adec:decorative xmlns:adec="http://schemas.microsoft.com/office/drawing/2017/decorative" val="1"/>
              </a:ext>
            </a:extLst>
          </p:cNvPr>
          <p:cNvSpPr/>
          <p:nvPr/>
        </p:nvSpPr>
        <p:spPr>
          <a:xfrm rot="10800000">
            <a:off x="9518496" y="4752193"/>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63019950-0B60-D46A-57F1-7E6483F4C45E}"/>
              </a:ext>
              <a:ext uri="{C183D7F6-B498-43B3-948B-1728B52AA6E4}">
                <adec:decorative xmlns:adec="http://schemas.microsoft.com/office/drawing/2017/decorative" val="1"/>
              </a:ext>
            </a:extLst>
          </p:cNvPr>
          <p:cNvSpPr/>
          <p:nvPr/>
        </p:nvSpPr>
        <p:spPr>
          <a:xfrm rot="10800000">
            <a:off x="9615620" y="5349090"/>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62355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574419" y="236285"/>
            <a:ext cx="11369736" cy="747897"/>
          </a:xfrm>
          <a:noFill/>
        </p:spPr>
        <p:txBody>
          <a:bodyPr vert="horz" wrap="square" lIns="0" tIns="0" rIns="0" bIns="0" rtlCol="0" anchor="ctr">
            <a:spAutoFit/>
          </a:bodyPr>
          <a:lstStyle/>
          <a:p>
            <a:pPr>
              <a:defRPr/>
            </a:pPr>
            <a:r>
              <a:rPr lang="en-GB" sz="1800" b="1">
                <a:solidFill>
                  <a:srgbClr val="5C5B5A"/>
                </a:solidFill>
                <a:latin typeface="Arial"/>
              </a:rPr>
              <a:t>Whilst a gap between GM and the GB average has been re-established since May, the proportion of Greater Manchester respondents </a:t>
            </a:r>
            <a:r>
              <a:rPr lang="en-GB" sz="1800" b="1">
                <a:solidFill>
                  <a:srgbClr val="009690"/>
                </a:solidFill>
                <a:latin typeface="Arial"/>
              </a:rPr>
              <a:t>saying their cost of living has increased </a:t>
            </a:r>
            <a:r>
              <a:rPr lang="en-GB" sz="1800" b="1">
                <a:solidFill>
                  <a:srgbClr val="5C5B5A"/>
                </a:solidFill>
                <a:latin typeface="Arial"/>
              </a:rPr>
              <a:t>has</a:t>
            </a:r>
            <a:r>
              <a:rPr lang="en-GB" sz="1800" b="1">
                <a:solidFill>
                  <a:srgbClr val="009690"/>
                </a:solidFill>
                <a:latin typeface="Arial"/>
              </a:rPr>
              <a:t> </a:t>
            </a:r>
            <a:r>
              <a:rPr lang="en-GB" sz="1800" b="1">
                <a:solidFill>
                  <a:srgbClr val="5C5B5A"/>
                </a:solidFill>
                <a:latin typeface="Arial"/>
              </a:rPr>
              <a:t>remained stable since that point</a:t>
            </a:r>
            <a:endParaRPr lang="en-US" sz="1800" b="1">
              <a:solidFill>
                <a:srgbClr val="5C5B5A"/>
              </a:solidFill>
              <a:highlight>
                <a:srgbClr val="FFFF00"/>
              </a:highlight>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Proportion reporting an increase in their cost of living over the past month</a:t>
            </a:r>
          </a:p>
        </p:txBody>
      </p:sp>
      <p:graphicFrame>
        <p:nvGraphicFramePr>
          <p:cNvPr id="23" name="Chart 22" descr="Line chart showing that 55% say their cost of living has increased in GM, compared to 49% in GB. This has fallen over time. ">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3954728132"/>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258FC09-53B0-3185-7D00-09693CE6A99C}"/>
              </a:ext>
            </a:extLst>
          </p:cNvPr>
          <p:cNvSpPr txBox="1"/>
          <p:nvPr/>
        </p:nvSpPr>
        <p:spPr>
          <a:xfrm>
            <a:off x="3606325" y="6065068"/>
            <a:ext cx="8833503" cy="276999"/>
          </a:xfrm>
          <a:prstGeom prst="rect">
            <a:avLst/>
          </a:prstGeom>
          <a:noFill/>
        </p:spPr>
        <p:txBody>
          <a:bodyPr wrap="square" lIns="91440" tIns="45720" rIns="91440" bIns="45720" rtlCol="0" anchor="t">
            <a:spAutoFit/>
          </a:bodyPr>
          <a:lstStyle/>
          <a:p>
            <a:r>
              <a:rPr lang="en-GB" sz="1200">
                <a:solidFill>
                  <a:schemeClr val="tx1">
                    <a:lumMod val="65000"/>
                    <a:lumOff val="35000"/>
                  </a:schemeClr>
                </a:solidFill>
              </a:rPr>
              <a:t>*changes to the ONS wider survey methodology have contributed to a shift in the GB benchmarking since the last GM Residents' Survey</a:t>
            </a:r>
          </a:p>
        </p:txBody>
      </p:sp>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Survey 5, 1470; Survey 6, 1767; Survey 7, 1488; Survey 8, 1612; Survey 9, 1560; Survey 10, 1546; Survey 11, 146; Survey 12, 1551; Survey 13, 1540, Survey 14, 1482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99714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792832"/>
          </a:xfrm>
        </p:spPr>
        <p:txBody>
          <a:bodyPr>
            <a:noAutofit/>
          </a:bodyPr>
          <a:lstStyle/>
          <a:p>
            <a:r>
              <a:rPr lang="en-GB" sz="1800" b="1">
                <a:solidFill>
                  <a:srgbClr val="5C5B5A"/>
                </a:solidFill>
                <a:latin typeface="Arial"/>
                <a:ea typeface="+mn-ea"/>
                <a:cs typeface="+mn-cs"/>
              </a:rPr>
              <a:t>The proportion of respondents who </a:t>
            </a:r>
            <a:r>
              <a:rPr lang="en-GB" sz="1800" b="1">
                <a:solidFill>
                  <a:srgbClr val="009690"/>
                </a:solidFill>
                <a:latin typeface="Arial"/>
                <a:ea typeface="+mn-ea"/>
                <a:cs typeface="+mn-cs"/>
              </a:rPr>
              <a:t>borrowed more money or used more credit in the past month</a:t>
            </a:r>
            <a:r>
              <a:rPr lang="en-GB" sz="1800" b="1">
                <a:solidFill>
                  <a:srgbClr val="5C5B5A"/>
                </a:solidFill>
                <a:latin typeface="Arial"/>
                <a:ea typeface="+mn-ea"/>
                <a:cs typeface="+mn-cs"/>
              </a:rPr>
              <a:t> has remained in line with July at just under 1 in 3 respondents (31%). As such, this figure is significantly higher than in May, but still 3 percentage points lower than at a similar time last year</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51854" y="12672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3% of Greater Manchester residents say they have in August 24, compared to 63% in July.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991579866"/>
              </p:ext>
            </p:extLst>
          </p:nvPr>
        </p:nvGraphicFramePr>
        <p:xfrm>
          <a:off x="85506" y="1658521"/>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530195" y="1435017"/>
            <a:ext cx="5506107"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a:t>
            </a:r>
            <a:r>
              <a:rPr lang="en-GB" sz="1100">
                <a:solidFill>
                  <a:prstClr val="white"/>
                </a:solidFill>
                <a:latin typeface="Arial" panose="020B0604020202020204"/>
              </a:rPr>
              <a:t>May and August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a:t>
            </a:r>
            <a:r>
              <a:rPr lang="en-GB" sz="1100">
                <a:solidFill>
                  <a:prstClr val="white"/>
                </a:solidFill>
                <a:latin typeface="Arial" panose="020B0604020202020204"/>
              </a:rPr>
              <a:t>S12-14). T</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(29%),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530195" y="1970360"/>
            <a:ext cx="5506107" cy="3813180"/>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not in wor</a:t>
            </a:r>
            <a:r>
              <a:rPr lang="en-GB" sz="1200">
                <a:solidFill>
                  <a:srgbClr val="5C5B5A"/>
                </a:solidFill>
                <a:latin typeface="Arial"/>
                <a:cs typeface="Arial"/>
              </a:rPr>
              <a:t>k due to ill health or disability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with low levels of life satisfaction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renting their home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with children (38%)</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disa</a:t>
            </a:r>
            <a:r>
              <a:rPr lang="en-GB" sz="1200">
                <a:solidFill>
                  <a:srgbClr val="5C5B5A"/>
                </a:solidFill>
                <a:latin typeface="Arial"/>
                <a:cs typeface="Arial"/>
              </a:rPr>
              <a:t>bility (38%) including those with mental ill health (51%) or a learning disability (47%)</a:t>
            </a:r>
            <a:endParaRPr lang="en-GB" sz="1200" b="0" i="0" u="none" strike="noStrike" kern="1200" cap="none" spc="0" normalizeH="0" baseline="0" noProof="0">
              <a:ln>
                <a:noFill/>
              </a:ln>
              <a:solidFill>
                <a:srgbClr val="5C5B5A"/>
              </a:solidFill>
              <a:effectLst/>
              <a:uLnTx/>
              <a:uFillTx/>
              <a:latin typeface="Arial"/>
              <a:cs typeface="Arial"/>
            </a:endParaRPr>
          </a:p>
          <a:p>
            <a:pPr>
              <a:spcAft>
                <a:spcPts val="200"/>
              </a:spcAft>
              <a:defRPr/>
            </a:pPr>
            <a:r>
              <a:rPr kumimoji="0" lang="en-GB" sz="1200" b="0" i="0" u="none" strike="noStrike" kern="1200" cap="none" spc="0" normalizeH="0" baseline="0" noProof="0">
                <a:ln>
                  <a:noFill/>
                </a:ln>
                <a:solidFill>
                  <a:srgbClr val="5C5B5A"/>
                </a:solidFill>
                <a:effectLst/>
                <a:uLnTx/>
                <a:uFillTx/>
                <a:latin typeface="Arial"/>
                <a:cs typeface="Arial"/>
              </a:rPr>
              <a:t>Those aged 16-24 (37%) and 25-44 (39%)</a:t>
            </a:r>
            <a:endParaRPr lang="en-GB" sz="1200" b="0" i="0" u="none" strike="noStrike" kern="1200" cap="none" spc="0" normalizeH="0" baseline="0" noProof="0">
              <a:ln>
                <a:noFill/>
              </a:ln>
              <a:solidFill>
                <a:srgbClr val="5C5B5A"/>
              </a:solidFill>
              <a:effectLst/>
              <a:uLnTx/>
              <a:uFillTx/>
              <a:latin typeface="Arial"/>
              <a:cs typeface="Arial"/>
            </a:endParaRPr>
          </a:p>
          <a:p>
            <a:pPr>
              <a:spcAft>
                <a:spcPts val="200"/>
              </a:spcAft>
              <a:defRPr/>
            </a:pPr>
            <a:r>
              <a:rPr lang="en-GB" sz="1200">
                <a:solidFill>
                  <a:srgbClr val="5C5B5A"/>
                </a:solidFill>
                <a:latin typeface="Arial"/>
                <a:cs typeface="Arial"/>
              </a:rPr>
              <a:t>Respondents from Minority Ethnic Groups (35%)</a:t>
            </a:r>
          </a:p>
          <a:p>
            <a:pPr>
              <a:spcAft>
                <a:spcPts val="200"/>
              </a:spcAft>
              <a:defRPr/>
            </a:pPr>
            <a:r>
              <a:rPr kumimoji="0" lang="en-GB" sz="1200" b="0" i="1" u="none" strike="noStrike" kern="1200" cap="none" spc="0" normalizeH="0" baseline="0" noProof="0">
                <a:ln>
                  <a:noFill/>
                </a:ln>
                <a:solidFill>
                  <a:srgbClr val="5C5B5A"/>
                </a:solidFill>
                <a:effectLst/>
                <a:uLnTx/>
                <a:uFillTx/>
                <a:latin typeface="Arial"/>
                <a:cs typeface="Arial"/>
              </a:rPr>
              <a:t>Those whose first language is not </a:t>
            </a:r>
            <a:r>
              <a:rPr lang="en-GB" sz="1200" i="1">
                <a:solidFill>
                  <a:srgbClr val="5C5B5A"/>
                </a:solidFill>
                <a:latin typeface="Arial"/>
                <a:cs typeface="Arial"/>
              </a:rPr>
              <a:t>English (35%)</a:t>
            </a:r>
          </a:p>
          <a:p>
            <a:pPr>
              <a:spcAft>
                <a:spcPts val="200"/>
              </a:spcAft>
              <a:defRPr/>
            </a:pPr>
            <a:r>
              <a:rPr lang="en-GB" sz="1200" i="1">
                <a:solidFill>
                  <a:srgbClr val="5C5B5A"/>
                </a:solidFill>
                <a:latin typeface="Arial"/>
                <a:cs typeface="Arial"/>
              </a:rPr>
              <a:t>Female respondents (33%)</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1" u="none" strike="noStrike" kern="1200" cap="none" spc="0" normalizeH="0" baseline="0" noProof="0">
                <a:ln>
                  <a:noFill/>
                </a:ln>
                <a:solidFill>
                  <a:srgbClr val="5C5B5A"/>
                </a:solidFill>
                <a:effectLst/>
                <a:uLnTx/>
                <a:uFillTx/>
                <a:latin typeface="Arial"/>
                <a:cs typeface="Arial"/>
              </a:rPr>
              <a:t>Those earning up to £15,599 (43%)</a:t>
            </a:r>
            <a:endParaRPr lang="en-GB" sz="1200" b="0" i="1"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a:solidFill>
                  <a:srgbClr val="5C5B5A"/>
                </a:solidFill>
                <a:latin typeface="Arial"/>
                <a:cs typeface="Arial"/>
              </a:rPr>
              <a:t>Those with high levels of anxiety (41%)</a:t>
            </a:r>
            <a:endParaRPr lang="en-GB" sz="1200" b="0" i="1"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a:solidFill>
                  <a:srgbClr val="5C5B5A"/>
                </a:solidFill>
                <a:latin typeface="Arial"/>
                <a:cs typeface="Arial"/>
              </a:rPr>
              <a:t>Those with low levels of hopefulness (35%)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1" u="none" strike="noStrike" kern="1200" cap="none" spc="0" normalizeH="0" baseline="0" noProof="0">
                <a:ln>
                  <a:noFill/>
                </a:ln>
                <a:solidFill>
                  <a:srgbClr val="5C5B5A"/>
                </a:solidFill>
                <a:effectLst/>
                <a:uLnTx/>
                <a:uFillTx/>
                <a:latin typeface="Arial"/>
                <a:cs typeface="Arial"/>
              </a:rPr>
              <a:t>Those living in a household with 4+ people (34%)</a:t>
            </a:r>
            <a:endParaRPr lang="en-GB" sz="1200" b="0" i="1"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F258ABDB-005E-4824-8348-A33659E3024E}"/>
              </a:ext>
              <a:ext uri="{C183D7F6-B498-43B3-948B-1728B52AA6E4}">
                <adec:decorative xmlns:adec="http://schemas.microsoft.com/office/drawing/2017/decorative" val="1"/>
              </a:ext>
            </a:extLst>
          </p:cNvPr>
          <p:cNvGrpSpPr/>
          <p:nvPr/>
        </p:nvGrpSpPr>
        <p:grpSpPr>
          <a:xfrm>
            <a:off x="906117" y="5897787"/>
            <a:ext cx="2773768" cy="276999"/>
            <a:chOff x="180171" y="5830395"/>
            <a:chExt cx="2773768" cy="276999"/>
          </a:xfrm>
        </p:grpSpPr>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1" y="5830395"/>
              <a:ext cx="2773768" cy="276999"/>
              <a:chOff x="520117" y="5800810"/>
              <a:chExt cx="2792391"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25533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S13</a:t>
                </a:r>
              </a:p>
            </p:txBody>
          </p:sp>
        </p:grpSp>
      </p:grpSp>
      <p:sp>
        <p:nvSpPr>
          <p:cNvPr id="9" name="TextBox 8">
            <a:extLst>
              <a:ext uri="{FF2B5EF4-FFF2-40B4-BE49-F238E27FC236}">
                <a16:creationId xmlns:a16="http://schemas.microsoft.com/office/drawing/2014/main" id="{AFF17563-D09B-E320-8BFD-4F5817FAB29C}"/>
              </a:ext>
            </a:extLst>
          </p:cNvPr>
          <p:cNvSpPr txBox="1"/>
          <p:nvPr/>
        </p:nvSpPr>
        <p:spPr>
          <a:xfrm>
            <a:off x="6532880" y="5902960"/>
            <a:ext cx="5506720"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a:solidFill>
                  <a:srgbClr val="5C5B5A"/>
                </a:solidFill>
                <a:latin typeface="Arial"/>
                <a:cs typeface="Arial"/>
              </a:rPr>
              <a:t>*subgroup analysis uses S12-14 data.</a:t>
            </a:r>
            <a:r>
              <a:rPr lang="en-GB" sz="1100" i="1">
                <a:solidFill>
                  <a:srgbClr val="5C5B5A"/>
                </a:solidFill>
                <a:latin typeface="Arial"/>
                <a:cs typeface="Arial"/>
              </a:rPr>
              <a:t> </a:t>
            </a:r>
            <a:endParaRPr lang="en-GB"/>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Survey 5, 1470; Survey 6, 1767; Survey 7, 1488; Survey 8, 1612; Survey 9, 1560; Survey 10, 1546; Survey 11, 1460; Survey 12, 1551; Survey 13, 1540, Survey 14, 1482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93519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04578" y="227469"/>
            <a:ext cx="11369736" cy="792832"/>
          </a:xfrm>
        </p:spPr>
        <p:txBody>
          <a:bodyPr>
            <a:noAutofit/>
          </a:bodyPr>
          <a:lstStyle/>
          <a:p>
            <a:r>
              <a:rPr lang="en-GB" sz="1800" b="1" dirty="0">
                <a:solidFill>
                  <a:srgbClr val="5C5B5A"/>
                </a:solidFill>
                <a:latin typeface="Arial"/>
                <a:ea typeface="+mn-ea"/>
                <a:cs typeface="+mn-cs"/>
              </a:rPr>
              <a:t>Of the 3 in 10 respondents who have borrowed more money or used more credit in the past month, just under two thirds (64%) say they are </a:t>
            </a:r>
            <a:r>
              <a:rPr lang="en-GB" sz="1800" b="1" dirty="0">
                <a:solidFill>
                  <a:srgbClr val="009690"/>
                </a:solidFill>
                <a:latin typeface="Arial"/>
                <a:ea typeface="+mn-ea"/>
                <a:cs typeface="+mn-cs"/>
              </a:rPr>
              <a:t>having trouble managing their current level of debt. </a:t>
            </a:r>
            <a:r>
              <a:rPr lang="en-GB" sz="1800" b="1" dirty="0">
                <a:solidFill>
                  <a:srgbClr val="5C5B5A"/>
                </a:solidFill>
                <a:latin typeface="Arial"/>
                <a:ea typeface="+mn-ea"/>
                <a:cs typeface="+mn-cs"/>
              </a:rPr>
              <a:t>This is, however, lower than the November 2023 figure of 69%</a:t>
            </a:r>
          </a:p>
        </p:txBody>
      </p:sp>
      <p:sp>
        <p:nvSpPr>
          <p:cNvPr id="24" name="TextBox 23">
            <a:extLst>
              <a:ext uri="{FF2B5EF4-FFF2-40B4-BE49-F238E27FC236}">
                <a16:creationId xmlns:a16="http://schemas.microsoft.com/office/drawing/2014/main" id="{B85F1EE2-A401-8D3B-3D3A-5204A031AEB6}"/>
              </a:ext>
              <a:ext uri="{C183D7F6-B498-43B3-948B-1728B52AA6E4}">
                <adec:decorative xmlns:adec="http://schemas.microsoft.com/office/drawing/2017/decorative" val="0"/>
              </a:ext>
            </a:extLst>
          </p:cNvPr>
          <p:cNvSpPr txBox="1"/>
          <p:nvPr/>
        </p:nvSpPr>
        <p:spPr>
          <a:xfrm>
            <a:off x="769206" y="1090520"/>
            <a:ext cx="544032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9" name="Chart 18" descr="Stacked bar chart showing proportion of respondents experiencing difficulty managing their current level of debt. 64% of Greater Manchester residents are experiencing some difficulty managing their current level of debt, comapred to 70% in May.  ">
            <a:extLst>
              <a:ext uri="{FF2B5EF4-FFF2-40B4-BE49-F238E27FC236}">
                <a16:creationId xmlns:a16="http://schemas.microsoft.com/office/drawing/2014/main" id="{C556A4ED-9899-5830-7CF3-20C65A8085C7}"/>
              </a:ext>
            </a:extLst>
          </p:cNvPr>
          <p:cNvGraphicFramePr/>
          <p:nvPr>
            <p:extLst>
              <p:ext uri="{D42A27DB-BD31-4B8C-83A1-F6EECF244321}">
                <p14:modId xmlns:p14="http://schemas.microsoft.com/office/powerpoint/2010/main" val="524795471"/>
              </p:ext>
            </p:extLst>
          </p:nvPr>
        </p:nvGraphicFramePr>
        <p:xfrm>
          <a:off x="377383" y="1598979"/>
          <a:ext cx="6083802" cy="440442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FF9E2E2-4F79-7118-0015-177B94C4BBF5}"/>
              </a:ext>
              <a:ext uri="{C183D7F6-B498-43B3-948B-1728B52AA6E4}">
                <adec:decorative xmlns:adec="http://schemas.microsoft.com/office/drawing/2017/decorative" val="1"/>
              </a:ext>
            </a:extLst>
          </p:cNvPr>
          <p:cNvSpPr txBox="1"/>
          <p:nvPr/>
        </p:nvSpPr>
        <p:spPr>
          <a:xfrm>
            <a:off x="2188016" y="3475289"/>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70</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22" name="Right Brace 21">
            <a:extLst>
              <a:ext uri="{FF2B5EF4-FFF2-40B4-BE49-F238E27FC236}">
                <a16:creationId xmlns:a16="http://schemas.microsoft.com/office/drawing/2014/main" id="{7D1C2DAB-5101-3042-19BD-D7E1C0B6BFBB}"/>
              </a:ext>
              <a:ext uri="{C183D7F6-B498-43B3-948B-1728B52AA6E4}">
                <adec:decorative xmlns:adec="http://schemas.microsoft.com/office/drawing/2017/decorative" val="1"/>
              </a:ext>
            </a:extLst>
          </p:cNvPr>
          <p:cNvSpPr/>
          <p:nvPr/>
        </p:nvSpPr>
        <p:spPr>
          <a:xfrm>
            <a:off x="2081685" y="2467155"/>
            <a:ext cx="193220" cy="234558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54808000-C00B-4AB7-6277-0D1410F62983}"/>
              </a:ext>
              <a:ext uri="{C183D7F6-B498-43B3-948B-1728B52AA6E4}">
                <adec:decorative xmlns:adec="http://schemas.microsoft.com/office/drawing/2017/decorative" val="1"/>
              </a:ext>
            </a:extLst>
          </p:cNvPr>
          <p:cNvSpPr txBox="1"/>
          <p:nvPr/>
        </p:nvSpPr>
        <p:spPr>
          <a:xfrm>
            <a:off x="4073788" y="355344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69</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0" name="Right Brace 9">
            <a:extLst>
              <a:ext uri="{FF2B5EF4-FFF2-40B4-BE49-F238E27FC236}">
                <a16:creationId xmlns:a16="http://schemas.microsoft.com/office/drawing/2014/main" id="{A63E06C8-B8EF-6533-5FB8-2698CF25259F}"/>
              </a:ext>
              <a:ext uri="{C183D7F6-B498-43B3-948B-1728B52AA6E4}">
                <adec:decorative xmlns:adec="http://schemas.microsoft.com/office/drawing/2017/decorative" val="1"/>
              </a:ext>
            </a:extLst>
          </p:cNvPr>
          <p:cNvSpPr/>
          <p:nvPr/>
        </p:nvSpPr>
        <p:spPr>
          <a:xfrm>
            <a:off x="4038707" y="2604366"/>
            <a:ext cx="194884" cy="21342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20E67A77-EBB7-8182-3EAD-EC16E193C0C3}"/>
              </a:ext>
              <a:ext uri="{C183D7F6-B498-43B3-948B-1728B52AA6E4}">
                <adec:decorative xmlns:adec="http://schemas.microsoft.com/office/drawing/2017/decorative" val="1"/>
              </a:ext>
            </a:extLst>
          </p:cNvPr>
          <p:cNvSpPr txBox="1"/>
          <p:nvPr/>
        </p:nvSpPr>
        <p:spPr>
          <a:xfrm>
            <a:off x="6056116" y="3628558"/>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3" name="Right Brace 2">
            <a:extLst>
              <a:ext uri="{FF2B5EF4-FFF2-40B4-BE49-F238E27FC236}">
                <a16:creationId xmlns:a16="http://schemas.microsoft.com/office/drawing/2014/main" id="{2B7E07FC-2E47-61DA-695B-EAEACAAA6131}"/>
              </a:ext>
              <a:ext uri="{C183D7F6-B498-43B3-948B-1728B52AA6E4}">
                <adec:decorative xmlns:adec="http://schemas.microsoft.com/office/drawing/2017/decorative" val="1"/>
              </a:ext>
            </a:extLst>
          </p:cNvPr>
          <p:cNvSpPr/>
          <p:nvPr/>
        </p:nvSpPr>
        <p:spPr>
          <a:xfrm>
            <a:off x="6014650" y="2743199"/>
            <a:ext cx="194884" cy="203841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nvGrpSpPr>
          <p:cNvPr id="5" name="Group 4">
            <a:extLst>
              <a:ext uri="{FF2B5EF4-FFF2-40B4-BE49-F238E27FC236}">
                <a16:creationId xmlns:a16="http://schemas.microsoft.com/office/drawing/2014/main" id="{E23C27F3-3ECC-6188-267E-21BC90C59301}"/>
              </a:ext>
              <a:ext uri="{C183D7F6-B498-43B3-948B-1728B52AA6E4}">
                <adec:decorative xmlns:adec="http://schemas.microsoft.com/office/drawing/2017/decorative" val="1"/>
              </a:ext>
            </a:extLst>
          </p:cNvPr>
          <p:cNvGrpSpPr/>
          <p:nvPr/>
        </p:nvGrpSpPr>
        <p:grpSpPr>
          <a:xfrm>
            <a:off x="8554842" y="6003405"/>
            <a:ext cx="3319472" cy="276999"/>
            <a:chOff x="575408" y="5999738"/>
            <a:chExt cx="3319472" cy="276999"/>
          </a:xfrm>
        </p:grpSpPr>
        <p:sp>
          <p:nvSpPr>
            <p:cNvPr id="6" name="Arrow: Down 5">
              <a:extLst>
                <a:ext uri="{FF2B5EF4-FFF2-40B4-BE49-F238E27FC236}">
                  <a16:creationId xmlns:a16="http://schemas.microsoft.com/office/drawing/2014/main" id="{6C2FA2AD-4FFE-2702-773D-D4D6742099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876C889F-5A4E-62B7-6AB3-1F1CDBAFECC2}"/>
                </a:ext>
              </a:extLst>
            </p:cNvPr>
            <p:cNvGrpSpPr/>
            <p:nvPr/>
          </p:nvGrpSpPr>
          <p:grpSpPr>
            <a:xfrm>
              <a:off x="575408" y="5999738"/>
              <a:ext cx="3319472" cy="276999"/>
              <a:chOff x="520117" y="5798698"/>
              <a:chExt cx="3319472" cy="276999"/>
            </a:xfrm>
          </p:grpSpPr>
          <p:sp>
            <p:nvSpPr>
              <p:cNvPr id="8" name="Arrow: Down 7">
                <a:extLst>
                  <a:ext uri="{FF2B5EF4-FFF2-40B4-BE49-F238E27FC236}">
                    <a16:creationId xmlns:a16="http://schemas.microsoft.com/office/drawing/2014/main" id="{CB35A8AA-6AB0-24F9-1198-DC525BFD65C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1AFD2973-21B7-31F6-A06F-8C786014E270}"/>
                  </a:ext>
                </a:extLst>
              </p:cNvPr>
              <p:cNvSpPr txBox="1"/>
              <p:nvPr/>
            </p:nvSpPr>
            <p:spPr>
              <a:xfrm>
                <a:off x="884934" y="5798698"/>
                <a:ext cx="29546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10</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15" name="Text Placeholder 7">
            <a:extLst>
              <a:ext uri="{FF2B5EF4-FFF2-40B4-BE49-F238E27FC236}">
                <a16:creationId xmlns:a16="http://schemas.microsoft.com/office/drawing/2014/main" id="{A68F0C8D-C67F-2D02-BC94-90A5064D04F1}"/>
              </a:ext>
            </a:extLst>
          </p:cNvPr>
          <p:cNvSpPr txBox="1">
            <a:spLocks/>
          </p:cNvSpPr>
          <p:nvPr/>
        </p:nvSpPr>
        <p:spPr>
          <a:xfrm>
            <a:off x="6719422" y="1182605"/>
            <a:ext cx="4891731"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prstClr val="white"/>
                </a:solidFill>
              </a:rPr>
              <a:t>In August 2024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a:t>
            </a:r>
            <a:r>
              <a:rPr lang="en-GB" sz="1100">
                <a:solidFill>
                  <a:prstClr val="white"/>
                </a:solidFill>
              </a:rPr>
              <a:t>S14</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those who </a:t>
            </a:r>
            <a:r>
              <a:rPr lang="en-GB" sz="1100">
                <a:solidFill>
                  <a:prstClr val="white"/>
                </a:solidFill>
              </a:rPr>
              <a:t>are </a:t>
            </a:r>
            <a:r>
              <a:rPr kumimoji="0" lang="en-GB" sz="1100" b="1" i="0" u="none" strike="noStrike" kern="1200" cap="none" spc="0" normalizeH="0" baseline="0" noProof="0">
                <a:ln>
                  <a:noFill/>
                </a:ln>
                <a:solidFill>
                  <a:srgbClr val="FFFFFF"/>
                </a:solidFill>
                <a:effectLst/>
                <a:uLnTx/>
                <a:uFillTx/>
                <a:latin typeface="Arial"/>
                <a:ea typeface="+mn-ea"/>
                <a:cs typeface="+mn-cs"/>
              </a:rPr>
              <a:t>struggling to </a:t>
            </a:r>
            <a:r>
              <a:rPr lang="en-GB" sz="1100"/>
              <a:t>manage their debt levels, compared </a:t>
            </a:r>
            <a:r>
              <a:rPr kumimoji="0" lang="en-GB" sz="1100" b="1" i="0" u="none" strike="noStrike" kern="1200" cap="none" spc="0" normalizeH="0" baseline="0" noProof="0">
                <a:ln>
                  <a:noFill/>
                </a:ln>
                <a:solidFill>
                  <a:srgbClr val="FFFFFF"/>
                </a:solidFill>
                <a:effectLst/>
                <a:uLnTx/>
                <a:uFillTx/>
                <a:latin typeface="Arial"/>
                <a:ea typeface="+mn-ea"/>
                <a:cs typeface="+mn-cs"/>
              </a:rPr>
              <a:t>to the GM average (</a:t>
            </a:r>
            <a:r>
              <a:rPr lang="en-GB" sz="1100"/>
              <a:t>64</a:t>
            </a:r>
            <a:r>
              <a:rPr kumimoji="0" lang="en-GB" sz="1100" b="1" i="0" u="none" strike="noStrike" kern="1200" cap="none" spc="0" normalizeH="0" baseline="0" noProof="0">
                <a:ln>
                  <a:noFill/>
                </a:ln>
                <a:solidFill>
                  <a:srgbClr val="FFFFFF"/>
                </a:solidFill>
                <a:effectLst/>
                <a:uLnTx/>
                <a:uFillTx/>
                <a:latin typeface="Arial"/>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BB945692-BB81-C2B8-2F78-377DEEDA7592}"/>
              </a:ext>
            </a:extLst>
          </p:cNvPr>
          <p:cNvSpPr txBox="1">
            <a:spLocks/>
          </p:cNvSpPr>
          <p:nvPr/>
        </p:nvSpPr>
        <p:spPr>
          <a:xfrm>
            <a:off x="6719422" y="1605479"/>
            <a:ext cx="4891731" cy="363938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45-54 (</a:t>
            </a:r>
            <a:r>
              <a:rPr lang="en-GB" sz="1200">
                <a:solidFill>
                  <a:srgbClr val="5C5B5A"/>
                </a:solidFill>
                <a:latin typeface="Arial" panose="020B0604020202020204" pitchFamily="34" charset="0"/>
                <a:cs typeface="Arial" panose="020B0604020202020204" pitchFamily="34" charset="0"/>
              </a:rPr>
              <a:t>77</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disability (72%) including those with mental ill health (81%) and those with a mobility disability (76%) </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(85%) </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financially vulnerable (85%)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a:solidFill>
                  <a:srgbClr val="5C5B5A"/>
                </a:solidFill>
                <a:latin typeface="Arial" panose="020B0604020202020204" pitchFamily="34" charset="0"/>
                <a:cs typeface="Arial" panose="020B0604020202020204" pitchFamily="34" charset="0"/>
              </a:rPr>
              <a:t>Those who will not be able to save any money in the next 12 months (84%)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feel they are treated unfairly by society (78%)</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renting their home from a housing association or trust (77%)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mortgage (76%)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not satisfied with their local area (76%) or rent (75%)</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(74%)</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Unweighted base: Survey </a:t>
            </a:r>
            <a:r>
              <a:rPr lang="en-GB" sz="1000">
                <a:solidFill>
                  <a:srgbClr val="FFFFFF">
                    <a:lumMod val="50000"/>
                  </a:srgbClr>
                </a:solidFill>
                <a:latin typeface="Arial"/>
                <a:cs typeface="Arial" panose="020B0604020202020204" pitchFamily="34" charset="0"/>
              </a:rPr>
              <a:t>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491; Survey 10, 480; Survey 14, 436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38197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a:spLocks noGrp="1"/>
          </p:cNvSpPr>
          <p:nvPr>
            <p:ph type="title" idx="4294967295"/>
          </p:nvPr>
        </p:nvSpPr>
        <p:spPr>
          <a:xfrm>
            <a:off x="226088" y="220751"/>
            <a:ext cx="11838894"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00000"/>
              </a:lnSpc>
              <a:spcBef>
                <a:spcPts val="0"/>
              </a:spcBef>
              <a:defRPr/>
            </a:pPr>
            <a:r>
              <a:rPr lang="en-GB" sz="1800" b="1">
                <a:solidFill>
                  <a:srgbClr val="5C5B5A"/>
                </a:solidFill>
                <a:latin typeface="Arial"/>
                <a:ea typeface="+mn-ea"/>
                <a:cs typeface="Arial"/>
              </a:rPr>
              <a:t>Those more likely to be struggling with managing their debt include 45-64 year olds, those who rent their homes, and those with a disability</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08075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8" name="Chart 7" descr="Stacked vertical bar charts showing the proportions of some subgroups situations in relation to their level of management of debt. The subgroups include the entire GM population, 45-64 year olds, renters and those with a disability.  64% of the entire population who are in debt are having some difficulty in managing it.">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3018833035"/>
              </p:ext>
            </p:extLst>
          </p:nvPr>
        </p:nvGraphicFramePr>
        <p:xfrm>
          <a:off x="973747" y="1308465"/>
          <a:ext cx="10490760" cy="485756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18D3F59-984A-1812-CBB9-33DC070E4BCD}"/>
              </a:ext>
              <a:ext uri="{C183D7F6-B498-43B3-948B-1728B52AA6E4}">
                <adec:decorative xmlns:adec="http://schemas.microsoft.com/office/drawing/2017/decorative" val="1"/>
              </a:ext>
            </a:extLst>
          </p:cNvPr>
          <p:cNvSpPr txBox="1"/>
          <p:nvPr/>
        </p:nvSpPr>
        <p:spPr>
          <a:xfrm rot="16200000">
            <a:off x="753120" y="3686809"/>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64%</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1" name="Right Brace 10">
            <a:extLst>
              <a:ext uri="{FF2B5EF4-FFF2-40B4-BE49-F238E27FC236}">
                <a16:creationId xmlns:a16="http://schemas.microsoft.com/office/drawing/2014/main" id="{1A4E54A0-7F65-5607-50E4-757F7444F989}"/>
              </a:ext>
              <a:ext uri="{C183D7F6-B498-43B3-948B-1728B52AA6E4}">
                <adec:decorative xmlns:adec="http://schemas.microsoft.com/office/drawing/2017/decorative" val="1"/>
              </a:ext>
            </a:extLst>
          </p:cNvPr>
          <p:cNvSpPr/>
          <p:nvPr/>
        </p:nvSpPr>
        <p:spPr>
          <a:xfrm rot="10800000">
            <a:off x="1423432" y="2846716"/>
            <a:ext cx="122692" cy="2114601"/>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735112BA-B5B8-E8FA-2B30-A1E06AF8C7E0}"/>
              </a:ext>
              <a:ext uri="{C183D7F6-B498-43B3-948B-1728B52AA6E4}">
                <adec:decorative xmlns:adec="http://schemas.microsoft.com/office/drawing/2017/decorative" val="1"/>
              </a:ext>
            </a:extLst>
          </p:cNvPr>
          <p:cNvSpPr txBox="1"/>
          <p:nvPr/>
        </p:nvSpPr>
        <p:spPr>
          <a:xfrm>
            <a:off x="6045436" y="3621681"/>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72% </a:t>
            </a:r>
          </a:p>
        </p:txBody>
      </p:sp>
      <p:sp>
        <p:nvSpPr>
          <p:cNvPr id="19" name="Right Brace 18">
            <a:extLst>
              <a:ext uri="{FF2B5EF4-FFF2-40B4-BE49-F238E27FC236}">
                <a16:creationId xmlns:a16="http://schemas.microsoft.com/office/drawing/2014/main" id="{FC3A1BA2-AD28-FC77-C472-B622DBBFCD5E}"/>
              </a:ext>
              <a:ext uri="{C183D7F6-B498-43B3-948B-1728B52AA6E4}">
                <adec:decorative xmlns:adec="http://schemas.microsoft.com/office/drawing/2017/decorative" val="1"/>
              </a:ext>
            </a:extLst>
          </p:cNvPr>
          <p:cNvSpPr/>
          <p:nvPr/>
        </p:nvSpPr>
        <p:spPr>
          <a:xfrm rot="10800000">
            <a:off x="6659826" y="2536166"/>
            <a:ext cx="123106" cy="245307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ECDC8597-8C18-4739-43B0-AD228838973D}"/>
              </a:ext>
              <a:ext uri="{C183D7F6-B498-43B3-948B-1728B52AA6E4}">
                <adec:decorative xmlns:adec="http://schemas.microsoft.com/office/drawing/2017/decorative" val="1"/>
              </a:ext>
            </a:extLst>
          </p:cNvPr>
          <p:cNvSpPr txBox="1"/>
          <p:nvPr/>
        </p:nvSpPr>
        <p:spPr>
          <a:xfrm>
            <a:off x="8673441" y="3686400"/>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72% </a:t>
            </a:r>
          </a:p>
        </p:txBody>
      </p:sp>
      <p:sp>
        <p:nvSpPr>
          <p:cNvPr id="23" name="Right Brace 22">
            <a:extLst>
              <a:ext uri="{FF2B5EF4-FFF2-40B4-BE49-F238E27FC236}">
                <a16:creationId xmlns:a16="http://schemas.microsoft.com/office/drawing/2014/main" id="{6229E738-642F-934E-05F1-37581F123902}"/>
              </a:ext>
              <a:ext uri="{C183D7F6-B498-43B3-948B-1728B52AA6E4}">
                <adec:decorative xmlns:adec="http://schemas.microsoft.com/office/drawing/2017/decorative" val="1"/>
              </a:ext>
            </a:extLst>
          </p:cNvPr>
          <p:cNvSpPr/>
          <p:nvPr/>
        </p:nvSpPr>
        <p:spPr>
          <a:xfrm rot="10800000">
            <a:off x="9271933" y="2605089"/>
            <a:ext cx="129146" cy="236602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8" name="TextBox 27">
            <a:extLst>
              <a:ext uri="{FF2B5EF4-FFF2-40B4-BE49-F238E27FC236}">
                <a16:creationId xmlns:a16="http://schemas.microsoft.com/office/drawing/2014/main" id="{C1EAC683-4A7D-C090-02E8-37B4D2713BD4}"/>
              </a:ext>
              <a:ext uri="{C183D7F6-B498-43B3-948B-1728B52AA6E4}">
                <adec:decorative xmlns:adec="http://schemas.microsoft.com/office/drawing/2017/decorative" val="1"/>
              </a:ext>
            </a:extLst>
          </p:cNvPr>
          <p:cNvSpPr txBox="1"/>
          <p:nvPr/>
        </p:nvSpPr>
        <p:spPr>
          <a:xfrm>
            <a:off x="3397548" y="3595930"/>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76</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9" name="Right Brace 28">
            <a:extLst>
              <a:ext uri="{FF2B5EF4-FFF2-40B4-BE49-F238E27FC236}">
                <a16:creationId xmlns:a16="http://schemas.microsoft.com/office/drawing/2014/main" id="{A7FF5B18-36F3-702A-3038-6A5F16386370}"/>
              </a:ext>
              <a:ext uri="{C183D7F6-B498-43B3-948B-1728B52AA6E4}">
                <adec:decorative xmlns:adec="http://schemas.microsoft.com/office/drawing/2017/decorative" val="1"/>
              </a:ext>
            </a:extLst>
          </p:cNvPr>
          <p:cNvSpPr/>
          <p:nvPr/>
        </p:nvSpPr>
        <p:spPr>
          <a:xfrm rot="10800000">
            <a:off x="4037350" y="2433244"/>
            <a:ext cx="129148" cy="252843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50" name="Connector: Curved 49">
            <a:extLst>
              <a:ext uri="{FF2B5EF4-FFF2-40B4-BE49-F238E27FC236}">
                <a16:creationId xmlns:a16="http://schemas.microsoft.com/office/drawing/2014/main" id="{A9D77BDF-76EC-1DA4-B0E0-F8B192FD985E}"/>
              </a:ext>
              <a:ext uri="{C183D7F6-B498-43B3-948B-1728B52AA6E4}">
                <adec:decorative xmlns:adec="http://schemas.microsoft.com/office/drawing/2017/decorative" val="1"/>
              </a:ext>
            </a:extLst>
          </p:cNvPr>
          <p:cNvCxnSpPr>
            <a:cxnSpLocks/>
          </p:cNvCxnSpPr>
          <p:nvPr/>
        </p:nvCxnSpPr>
        <p:spPr>
          <a:xfrm rot="16200000" flipH="1">
            <a:off x="7433675" y="5403170"/>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FD0F95-3033-72D0-D0B5-648F56E89D95}"/>
              </a:ext>
            </a:extLst>
          </p:cNvPr>
          <p:cNvSpPr txBox="1"/>
          <p:nvPr/>
        </p:nvSpPr>
        <p:spPr>
          <a:xfrm>
            <a:off x="6871786" y="5600572"/>
            <a:ext cx="1944242"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renting from a Local Authority / Council (84%)</a:t>
            </a:r>
          </a:p>
        </p:txBody>
      </p:sp>
      <p:cxnSp>
        <p:nvCxnSpPr>
          <p:cNvPr id="52" name="Connector: Curved 51">
            <a:extLst>
              <a:ext uri="{FF2B5EF4-FFF2-40B4-BE49-F238E27FC236}">
                <a16:creationId xmlns:a16="http://schemas.microsoft.com/office/drawing/2014/main" id="{C85E69D7-7AD6-3BF6-EB14-E4069410AA23}"/>
              </a:ext>
              <a:ext uri="{C183D7F6-B498-43B3-948B-1728B52AA6E4}">
                <adec:decorative xmlns:adec="http://schemas.microsoft.com/office/drawing/2017/decorative" val="1"/>
              </a:ext>
            </a:extLst>
          </p:cNvPr>
          <p:cNvCxnSpPr>
            <a:cxnSpLocks/>
          </p:cNvCxnSpPr>
          <p:nvPr/>
        </p:nvCxnSpPr>
        <p:spPr>
          <a:xfrm rot="16200000" flipH="1">
            <a:off x="10218911" y="5407598"/>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4D8B31B-6BC3-0110-6147-CC8566D91B1E}"/>
              </a:ext>
            </a:extLst>
          </p:cNvPr>
          <p:cNvSpPr txBox="1"/>
          <p:nvPr/>
        </p:nvSpPr>
        <p:spPr>
          <a:xfrm>
            <a:off x="9657022" y="5605000"/>
            <a:ext cx="2283434"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with a mobility disability (76%) and with mental ill health (81%)</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Data shown is from S14 (436). Unweighted bases in parentheses (Those experiencing debt).</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15226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87378" y="184860"/>
            <a:ext cx="11116501" cy="792832"/>
          </a:xfrm>
        </p:spPr>
        <p:txBody>
          <a:bodyPr>
            <a:noAutofit/>
          </a:bodyPr>
          <a:lstStyle/>
          <a:p>
            <a:r>
              <a:rPr lang="en-GB" sz="1800" b="1">
                <a:solidFill>
                  <a:srgbClr val="5C5B5A"/>
                </a:solidFill>
                <a:latin typeface="Arial"/>
                <a:ea typeface="+mn-ea"/>
                <a:cs typeface="+mn-cs"/>
              </a:rPr>
              <a:t>Half (50%) of those struggling with their debt say they have </a:t>
            </a:r>
            <a:r>
              <a:rPr lang="en-GB" sz="1800" b="1">
                <a:solidFill>
                  <a:srgbClr val="009690"/>
                </a:solidFill>
                <a:latin typeface="Arial"/>
                <a:ea typeface="+mn-ea"/>
                <a:cs typeface="+mn-cs"/>
              </a:rPr>
              <a:t>sought help</a:t>
            </a:r>
            <a:r>
              <a:rPr lang="en-GB" sz="1800" b="1">
                <a:solidFill>
                  <a:srgbClr val="5C5B5A"/>
                </a:solidFill>
                <a:latin typeface="Arial"/>
                <a:ea typeface="+mn-ea"/>
                <a:cs typeface="+mn-cs"/>
              </a:rPr>
              <a:t>, similar figures to November 2023 when this was last asked (51%). Among those who did not seek help, 1 in 3 (31%) did not seek advice because they were unsure whether the advice would help</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372283" y="1001158"/>
            <a:ext cx="572371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Among those </a:t>
            </a:r>
            <a:r>
              <a:rPr lang="en-GB" sz="1400" b="1">
                <a:solidFill>
                  <a:srgbClr val="5C5B5A"/>
                </a:solidFill>
                <a:latin typeface="Arial"/>
              </a:rPr>
              <a:t>experiencing some difficulty, have you</a:t>
            </a:r>
            <a:r>
              <a:rPr kumimoji="0" lang="en-GB" sz="1400" b="1" i="0" u="none" strike="noStrike" kern="1200" cap="none" spc="0" normalizeH="0" baseline="0" noProof="0">
                <a:ln>
                  <a:noFill/>
                </a:ln>
                <a:solidFill>
                  <a:srgbClr val="5C5B5A"/>
                </a:solidFill>
                <a:effectLst/>
                <a:uLnTx/>
                <a:uFillTx/>
                <a:latin typeface="Arial"/>
                <a:ea typeface="+mn-ea"/>
                <a:cs typeface="+mn-cs"/>
              </a:rPr>
              <a:t> tried to seek help with your debt through any of the following options?</a:t>
            </a:r>
          </a:p>
        </p:txBody>
      </p:sp>
      <p:graphicFrame>
        <p:nvGraphicFramePr>
          <p:cNvPr id="18" name="Chart 17" descr="Bar chart showing which organisations or sources respondents have used to seek help with their debt. 50% are sought help from any of these organisations. 35% have sought help from their friends and family. ">
            <a:extLst>
              <a:ext uri="{FF2B5EF4-FFF2-40B4-BE49-F238E27FC236}">
                <a16:creationId xmlns:a16="http://schemas.microsoft.com/office/drawing/2014/main" id="{3E178436-B827-F665-BD65-F5C8BE8E23F0}"/>
              </a:ext>
            </a:extLst>
          </p:cNvPr>
          <p:cNvGraphicFramePr/>
          <p:nvPr>
            <p:extLst>
              <p:ext uri="{D42A27DB-BD31-4B8C-83A1-F6EECF244321}">
                <p14:modId xmlns:p14="http://schemas.microsoft.com/office/powerpoint/2010/main" val="2843908828"/>
              </p:ext>
            </p:extLst>
          </p:nvPr>
        </p:nvGraphicFramePr>
        <p:xfrm>
          <a:off x="-924111" y="1482463"/>
          <a:ext cx="7269492" cy="4659098"/>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B0978FF4-C0DE-1870-6204-7DBE819E42D4}"/>
              </a:ext>
            </a:extLst>
          </p:cNvPr>
          <p:cNvSpPr txBox="1"/>
          <p:nvPr/>
        </p:nvSpPr>
        <p:spPr>
          <a:xfrm>
            <a:off x="2472554" y="6086401"/>
            <a:ext cx="1866217" cy="253916"/>
          </a:xfrm>
          <a:prstGeom prst="rect">
            <a:avLst/>
          </a:prstGeom>
          <a:noFill/>
        </p:spPr>
        <p:txBody>
          <a:bodyPr wrap="none" rtlCol="0">
            <a:spAutoFit/>
          </a:bodyPr>
          <a:lstStyle/>
          <a:p>
            <a:r>
              <a:rPr lang="en-GB" sz="1050"/>
              <a:t>Only codes above 4% shown </a:t>
            </a:r>
          </a:p>
        </p:txBody>
      </p:sp>
      <p:sp>
        <p:nvSpPr>
          <p:cNvPr id="43" name="TextBox 42">
            <a:extLst>
              <a:ext uri="{FF2B5EF4-FFF2-40B4-BE49-F238E27FC236}">
                <a16:creationId xmlns:a16="http://schemas.microsoft.com/office/drawing/2014/main" id="{1DF699FA-ED9B-CD22-4671-DD89D466C6AD}"/>
              </a:ext>
              <a:ext uri="{C183D7F6-B498-43B3-948B-1728B52AA6E4}">
                <adec:decorative xmlns:adec="http://schemas.microsoft.com/office/drawing/2017/decorative" val="1"/>
              </a:ext>
            </a:extLst>
          </p:cNvPr>
          <p:cNvSpPr txBox="1"/>
          <p:nvPr/>
        </p:nvSpPr>
        <p:spPr>
          <a:xfrm>
            <a:off x="4198747" y="4045852"/>
            <a:ext cx="1946301"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388A8C"/>
                </a:solidFill>
                <a:latin typeface="Arial"/>
              </a:rPr>
              <a:t>50% </a:t>
            </a:r>
            <a:r>
              <a:rPr lang="en-GB" sz="1000" b="1">
                <a:solidFill>
                  <a:srgbClr val="388A8C"/>
                </a:solidFill>
                <a:latin typeface="Arial"/>
              </a:rPr>
              <a:t>(-1pp)</a:t>
            </a:r>
            <a:endParaRPr lang="en-GB" sz="2400" b="1">
              <a:solidFill>
                <a:srgbClr val="388A8C"/>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have sought help from any of these organisations</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03491143-B0DE-949E-48C0-204532FC0BE8}"/>
              </a:ext>
              <a:ext uri="{C183D7F6-B498-43B3-948B-1728B52AA6E4}">
                <adec:decorative xmlns:adec="http://schemas.microsoft.com/office/drawing/2017/decorative" val="1"/>
              </a:ext>
            </a:extLst>
          </p:cNvPr>
          <p:cNvCxnSpPr>
            <a:cxnSpLocks/>
          </p:cNvCxnSpPr>
          <p:nvPr/>
        </p:nvCxnSpPr>
        <p:spPr>
          <a:xfrm>
            <a:off x="6282006" y="135987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B939873-6A61-F562-4DF1-0532E7B92184}"/>
              </a:ext>
              <a:ext uri="{C183D7F6-B498-43B3-948B-1728B52AA6E4}">
                <adec:decorative xmlns:adec="http://schemas.microsoft.com/office/drawing/2017/decorative" val="0"/>
              </a:ext>
            </a:extLst>
          </p:cNvPr>
          <p:cNvSpPr txBox="1"/>
          <p:nvPr/>
        </p:nvSpPr>
        <p:spPr>
          <a:xfrm>
            <a:off x="6594760" y="1001158"/>
            <a:ext cx="5224955"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Among those who have not sought advice, for what reasons have you decided not to seek advice for your debt problems?</a:t>
            </a:r>
          </a:p>
        </p:txBody>
      </p:sp>
      <p:graphicFrame>
        <p:nvGraphicFramePr>
          <p:cNvPr id="8" name="Chart 7" descr="Bar chart showing why respondents did not seek advice for their debt problems. 31% did not seek help because they weren't sure the advice would help and 19% did not seek help for mental health reasons. ">
            <a:extLst>
              <a:ext uri="{FF2B5EF4-FFF2-40B4-BE49-F238E27FC236}">
                <a16:creationId xmlns:a16="http://schemas.microsoft.com/office/drawing/2014/main" id="{DEDFDCAD-FA26-9E79-4EB1-771273DC0B27}"/>
              </a:ext>
            </a:extLst>
          </p:cNvPr>
          <p:cNvGraphicFramePr/>
          <p:nvPr>
            <p:extLst>
              <p:ext uri="{D42A27DB-BD31-4B8C-83A1-F6EECF244321}">
                <p14:modId xmlns:p14="http://schemas.microsoft.com/office/powerpoint/2010/main" val="2183179516"/>
              </p:ext>
            </p:extLst>
          </p:nvPr>
        </p:nvGraphicFramePr>
        <p:xfrm>
          <a:off x="6282006" y="1533693"/>
          <a:ext cx="5733203" cy="47042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1">
            <a:extLst>
              <a:ext uri="{FF2B5EF4-FFF2-40B4-BE49-F238E27FC236}">
                <a16:creationId xmlns:a16="http://schemas.microsoft.com/office/drawing/2014/main" id="{0B07ED01-43DF-EC7B-9682-4419F5F7DA56}"/>
              </a:ext>
              <a:ext uri="{C183D7F6-B498-43B3-948B-1728B52AA6E4}">
                <adec:decorative xmlns:adec="http://schemas.microsoft.com/office/drawing/2017/decorative" val="1"/>
              </a:ext>
            </a:extLst>
          </p:cNvPr>
          <p:cNvGrpSpPr/>
          <p:nvPr/>
        </p:nvGrpSpPr>
        <p:grpSpPr>
          <a:xfrm>
            <a:off x="8585202" y="6036681"/>
            <a:ext cx="3319472" cy="276999"/>
            <a:chOff x="575408" y="5999738"/>
            <a:chExt cx="3319472" cy="276999"/>
          </a:xfrm>
        </p:grpSpPr>
        <p:sp>
          <p:nvSpPr>
            <p:cNvPr id="3" name="Arrow: Down 2">
              <a:extLst>
                <a:ext uri="{FF2B5EF4-FFF2-40B4-BE49-F238E27FC236}">
                  <a16:creationId xmlns:a16="http://schemas.microsoft.com/office/drawing/2014/main" id="{544345FF-CFBA-8B88-D569-97F9362B3400}"/>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BCB53E9B-B788-D5FB-BA05-2AD8D7AA43B4}"/>
                </a:ext>
              </a:extLst>
            </p:cNvPr>
            <p:cNvGrpSpPr/>
            <p:nvPr/>
          </p:nvGrpSpPr>
          <p:grpSpPr>
            <a:xfrm>
              <a:off x="575408" y="5999738"/>
              <a:ext cx="3319472" cy="276999"/>
              <a:chOff x="520117" y="5798698"/>
              <a:chExt cx="3319472" cy="276999"/>
            </a:xfrm>
          </p:grpSpPr>
          <p:sp>
            <p:nvSpPr>
              <p:cNvPr id="9" name="Arrow: Down 8">
                <a:extLst>
                  <a:ext uri="{FF2B5EF4-FFF2-40B4-BE49-F238E27FC236}">
                    <a16:creationId xmlns:a16="http://schemas.microsoft.com/office/drawing/2014/main" id="{BE89BF0E-5893-BD8E-AFBE-01F91EEA0DF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D0AB1CA5-359D-40B0-2FB3-A1A6668A923B}"/>
                  </a:ext>
                </a:extLst>
              </p:cNvPr>
              <p:cNvSpPr txBox="1"/>
              <p:nvPr/>
            </p:nvSpPr>
            <p:spPr>
              <a:xfrm>
                <a:off x="884934" y="5798698"/>
                <a:ext cx="295465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10</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35" name="Arrow: Down 34">
            <a:extLst>
              <a:ext uri="{FF2B5EF4-FFF2-40B4-BE49-F238E27FC236}">
                <a16:creationId xmlns:a16="http://schemas.microsoft.com/office/drawing/2014/main" id="{EF41FDFF-12F8-3A23-E5C9-A2A66A0639B9}"/>
              </a:ext>
              <a:ext uri="{C183D7F6-B498-43B3-948B-1728B52AA6E4}">
                <adec:decorative xmlns:adec="http://schemas.microsoft.com/office/drawing/2017/decorative" val="1"/>
              </a:ext>
            </a:extLst>
          </p:cNvPr>
          <p:cNvSpPr/>
          <p:nvPr/>
        </p:nvSpPr>
        <p:spPr>
          <a:xfrm rot="10800000">
            <a:off x="3563168" y="321832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F83BD5DF-F20C-48AA-7D40-218E9699AF68}"/>
              </a:ext>
              <a:ext uri="{C183D7F6-B498-43B3-948B-1728B52AA6E4}">
                <adec:decorative xmlns:adec="http://schemas.microsoft.com/office/drawing/2017/decorative" val="1"/>
              </a:ext>
            </a:extLst>
          </p:cNvPr>
          <p:cNvSpPr/>
          <p:nvPr/>
        </p:nvSpPr>
        <p:spPr>
          <a:xfrm>
            <a:off x="10202632" y="395537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CL23. Have you tried to seek help with your debt through any of the following options? CL24. For what reasons have you decided not to seek advice for your debt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a:t>
            </a:r>
            <a:r>
              <a:rPr lang="en-GB" sz="1000">
                <a:solidFill>
                  <a:srgbClr val="FFFFFF">
                    <a:lumMod val="50000"/>
                  </a:srgbClr>
                </a:solidFill>
                <a:latin typeface="Arial"/>
                <a:cs typeface="Arial" panose="020B0604020202020204" pitchFamily="34" charset="0"/>
              </a:rPr>
              <a:t>Survey 10, 340; Survey 14, 291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struggle with debt); </a:t>
            </a:r>
            <a:r>
              <a:rPr lang="en-GB" sz="1000">
                <a:solidFill>
                  <a:srgbClr val="FFFFFF">
                    <a:lumMod val="50000"/>
                  </a:srgbClr>
                </a:solidFill>
                <a:latin typeface="Arial"/>
                <a:cs typeface="Arial" panose="020B0604020202020204" pitchFamily="34" charset="0"/>
              </a:rPr>
              <a:t>Survey 10, 149; Survey 14 (128)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struggle with debt and have not sought advice)</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06839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Over 2 in 5 (47%) think they will be </a:t>
            </a:r>
            <a:r>
              <a:rPr lang="en-GB" sz="1800" b="1">
                <a:solidFill>
                  <a:srgbClr val="009690"/>
                </a:solidFill>
                <a:latin typeface="Arial"/>
                <a:ea typeface="+mn-ea"/>
                <a:cs typeface="+mn-cs"/>
              </a:rPr>
              <a:t>able to save money over the next 12 months </a:t>
            </a:r>
            <a:r>
              <a:rPr lang="en-GB" sz="1800" b="1">
                <a:solidFill>
                  <a:srgbClr val="5C5B5A"/>
                </a:solidFill>
                <a:latin typeface="Arial"/>
                <a:ea typeface="+mn-ea"/>
                <a:cs typeface="+mn-cs"/>
              </a:rPr>
              <a:t>– the highest proportion reported since the question was asked. The proportion of those who do not think they will be able to save any money over the next 12 months has remained largely in line with July, though those who are unsure has dropped 3 percentage points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7% of Greater Manchester residents say they would be able to in August, with no sig change since July.">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433775276"/>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S3, 1677; S4, 1636; S5, 1470; S6, 1767;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835455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a:solidFill>
                  <a:srgbClr val="5C5B5A"/>
                </a:solidFill>
                <a:latin typeface="Arial"/>
                <a:ea typeface="+mn-ea"/>
                <a:cs typeface="+mn-cs"/>
              </a:rPr>
              <a:t>There has been a significant increase since July in the proportion of respondents who </a:t>
            </a:r>
            <a:r>
              <a:rPr lang="en-GB" sz="1800" b="1">
                <a:solidFill>
                  <a:srgbClr val="009690"/>
                </a:solidFill>
                <a:latin typeface="Arial"/>
                <a:ea typeface="+mn-ea"/>
                <a:cs typeface="+mn-cs"/>
              </a:rPr>
              <a:t>could afford an unexpected but necessary expense of £850 </a:t>
            </a:r>
            <a:r>
              <a:rPr lang="en-GB" sz="1800" b="1">
                <a:solidFill>
                  <a:srgbClr val="5C5B5A"/>
                </a:solidFill>
                <a:latin typeface="Arial"/>
                <a:ea typeface="+mn-ea"/>
                <a:cs typeface="+mn-cs"/>
              </a:rPr>
              <a:t>– rising from 49% to 53%. However, Greater Manchester respondents continue to be significantly less likely than the GB average to be able to afford this expense</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graphicFrame>
        <p:nvGraphicFramePr>
          <p:cNvPr id="15" name="Chart 14" descr="Line chart showing proportion of respondents who think they can afford an unexpected, but necessary, expense of £850. 53% of Greater Manchester residents say they would be able to afford this in August 24, compared to 60%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1740418079"/>
              </p:ext>
            </p:extLst>
          </p:nvPr>
        </p:nvGraphicFramePr>
        <p:xfrm>
          <a:off x="575407" y="1917606"/>
          <a:ext cx="10406357" cy="4437972"/>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835938"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F5CDED08-187B-D784-0561-A4FA89879947}"/>
              </a:ext>
              <a:ext uri="{C183D7F6-B498-43B3-948B-1728B52AA6E4}">
                <adec:decorative xmlns:adec="http://schemas.microsoft.com/office/drawing/2017/decorative" val="1"/>
              </a:ext>
            </a:extLst>
          </p:cNvPr>
          <p:cNvSpPr/>
          <p:nvPr/>
        </p:nvSpPr>
        <p:spPr>
          <a:xfrm rot="10800000">
            <a:off x="10614523" y="272000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6" name="Chart 15" descr="Stacked column chart showing the GB average of being able to afford an unexpected expense of £850. 60% say they can, significantly higher than the Greater Manchester average, while 27% cannot. ">
            <a:extLst>
              <a:ext uri="{FF2B5EF4-FFF2-40B4-BE49-F238E27FC236}">
                <a16:creationId xmlns:a16="http://schemas.microsoft.com/office/drawing/2014/main" id="{F17C1277-7410-4432-B3D5-FD97632D11B0}"/>
              </a:ext>
            </a:extLst>
          </p:cNvPr>
          <p:cNvGraphicFramePr/>
          <p:nvPr>
            <p:extLst>
              <p:ext uri="{D42A27DB-BD31-4B8C-83A1-F6EECF244321}">
                <p14:modId xmlns:p14="http://schemas.microsoft.com/office/powerpoint/2010/main" val="1394743906"/>
              </p:ext>
            </p:extLst>
          </p:nvPr>
        </p:nvGraphicFramePr>
        <p:xfrm>
          <a:off x="10782383" y="1677877"/>
          <a:ext cx="1174161" cy="4711686"/>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Survey 10, 1546; Survey 11, 1460; Survey 12, 1551; Survey 13, 1540, Survey 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7</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August – 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September </a:t>
            </a:r>
            <a:r>
              <a:rPr lang="en-GB" sz="1000">
                <a:solidFill>
                  <a:srgbClr val="FFFFFF">
                    <a:lumMod val="50000"/>
                  </a:srgbClr>
                </a:solidFill>
                <a:latin typeface="Arial"/>
                <a:cs typeface="Arial" panose="020B0604020202020204" pitchFamily="34" charset="0"/>
              </a:rPr>
              <a:t>2024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42013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3310690" y="1367974"/>
            <a:ext cx="5570620"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a:ln>
                  <a:noFill/>
                </a:ln>
                <a:solidFill>
                  <a:srgbClr val="515151"/>
                </a:solidFill>
                <a:effectLst/>
                <a:uLnTx/>
                <a:uFillTx/>
                <a:latin typeface="Calibri" panose="020F0502020204030204" pitchFamily="34" charset="0"/>
                <a:ea typeface="Calibri" panose="020F0502020204030204" pitchFamily="34" charset="0"/>
                <a:cs typeface="Times New Roman" panose="02020603050405020304" pitchFamily="18" charset="0"/>
              </a:rPr>
              <a:t>Are you aware of any of the following types of financial support? </a:t>
            </a:r>
          </a:p>
        </p:txBody>
      </p:sp>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1"/>
              </a:ext>
            </a:extLst>
          </p:cNvPr>
          <p:cNvSpPr txBox="1">
            <a:spLocks noGrp="1"/>
          </p:cNvSpPr>
          <p:nvPr>
            <p:ph type="title" idx="4294967295"/>
          </p:nvPr>
        </p:nvSpPr>
        <p:spPr>
          <a:xfrm>
            <a:off x="321499" y="201376"/>
            <a:ext cx="11444931"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Fortunately, many </a:t>
            </a:r>
            <a:r>
              <a:rPr kumimoji="0" lang="en-GB" sz="1800" b="1" i="0" u="none" strike="noStrike" kern="1200" cap="none" spc="0" normalizeH="0" baseline="0" noProof="0">
                <a:ln>
                  <a:noFill/>
                </a:ln>
                <a:solidFill>
                  <a:srgbClr val="009690"/>
                </a:solidFill>
                <a:effectLst/>
                <a:uLnTx/>
                <a:uFillTx/>
                <a:latin typeface="Arial"/>
                <a:ea typeface="+mn-ea"/>
                <a:cs typeface="+mn-cs"/>
              </a:rPr>
              <a:t>forms of financial support </a:t>
            </a:r>
            <a:r>
              <a:rPr kumimoji="0" lang="en-GB" sz="1800" b="1" i="0" u="none" strike="noStrike" kern="1200" cap="none" spc="0" normalizeH="0" baseline="0" noProof="0">
                <a:ln>
                  <a:noFill/>
                </a:ln>
                <a:solidFill>
                  <a:srgbClr val="5C5B5A"/>
                </a:solidFill>
                <a:effectLst/>
                <a:uLnTx/>
                <a:uFillTx/>
                <a:latin typeface="Arial"/>
                <a:ea typeface="+mn-ea"/>
                <a:cs typeface="+mn-cs"/>
              </a:rPr>
              <a:t>are known by GM respondents</a:t>
            </a:r>
            <a:r>
              <a:rPr lang="en-GB" sz="1800" b="1">
                <a:solidFill>
                  <a:srgbClr val="5C5B5A"/>
                </a:solidFill>
                <a:latin typeface="Arial"/>
                <a:ea typeface="+mn-ea"/>
                <a:cs typeface="+mn-cs"/>
              </a:rPr>
              <a:t>. However, there have been </a:t>
            </a:r>
            <a:r>
              <a:rPr kumimoji="0" lang="en-GB" sz="1800" b="1" i="0" u="none" strike="noStrike" kern="1200" cap="none" spc="0" normalizeH="0" baseline="0" noProof="0">
                <a:ln>
                  <a:noFill/>
                </a:ln>
                <a:solidFill>
                  <a:srgbClr val="5C5B5A"/>
                </a:solidFill>
                <a:effectLst/>
                <a:uLnTx/>
                <a:uFillTx/>
                <a:latin typeface="Arial"/>
                <a:ea typeface="+mn-ea"/>
                <a:cs typeface="+mn-cs"/>
              </a:rPr>
              <a:t>some fluctuations since this question was last asked in March 2023. Awareness of council tax discounts and support, student support, local welfare assistance schemes</a:t>
            </a:r>
            <a:r>
              <a:rPr lang="en-GB" sz="1800" b="1">
                <a:solidFill>
                  <a:srgbClr val="5C5B5A"/>
                </a:solidFill>
                <a:latin typeface="Arial"/>
                <a:ea typeface="+mn-ea"/>
                <a:cs typeface="+mn-cs"/>
              </a:rPr>
              <a:t> and </a:t>
            </a:r>
            <a:r>
              <a:rPr kumimoji="0" lang="en-GB" sz="1800" b="1" i="0" u="none" strike="noStrike" kern="1200" cap="none" spc="0" normalizeH="0" baseline="0" noProof="0">
                <a:ln>
                  <a:noFill/>
                </a:ln>
                <a:solidFill>
                  <a:srgbClr val="5C5B5A"/>
                </a:solidFill>
                <a:effectLst/>
                <a:uLnTx/>
                <a:uFillTx/>
                <a:latin typeface="Arial"/>
                <a:ea typeface="+mn-ea"/>
                <a:cs typeface="+mn-cs"/>
              </a:rPr>
              <a:t>others forms of support has fallen significantly</a:t>
            </a:r>
          </a:p>
        </p:txBody>
      </p:sp>
      <p:graphicFrame>
        <p:nvGraphicFramePr>
          <p:cNvPr id="8" name="Chart 7" descr="A clustered horizontal bar chart showing the awareness of types of financial support, comparing July - August 2024 versus March 2023. 85% are aware of free school meals, with 81% aware of blue badges. The types of financial support with the least awareness are Discretionary housing payment, with 30% awareness, and Support for Mortgage Interest with 26% awareness. ">
            <a:extLst>
              <a:ext uri="{FF2B5EF4-FFF2-40B4-BE49-F238E27FC236}">
                <a16:creationId xmlns:a16="http://schemas.microsoft.com/office/drawing/2014/main" id="{83CB112E-B1AA-307D-97F9-B943F65223DC}"/>
              </a:ext>
            </a:extLst>
          </p:cNvPr>
          <p:cNvGraphicFramePr/>
          <p:nvPr>
            <p:extLst>
              <p:ext uri="{D42A27DB-BD31-4B8C-83A1-F6EECF244321}">
                <p14:modId xmlns:p14="http://schemas.microsoft.com/office/powerpoint/2010/main" val="3298245476"/>
              </p:ext>
            </p:extLst>
          </p:nvPr>
        </p:nvGraphicFramePr>
        <p:xfrm>
          <a:off x="1582987" y="1568110"/>
          <a:ext cx="9026026" cy="4784754"/>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a:extLst>
              <a:ext uri="{FF2B5EF4-FFF2-40B4-BE49-F238E27FC236}">
                <a16:creationId xmlns:a16="http://schemas.microsoft.com/office/drawing/2014/main" id="{295B7E78-E795-F830-FB84-3E75A4BC1967}"/>
              </a:ext>
              <a:ext uri="{C183D7F6-B498-43B3-948B-1728B52AA6E4}">
                <adec:decorative xmlns:adec="http://schemas.microsoft.com/office/drawing/2017/decorative" val="1"/>
              </a:ext>
            </a:extLst>
          </p:cNvPr>
          <p:cNvGrpSpPr/>
          <p:nvPr/>
        </p:nvGrpSpPr>
        <p:grpSpPr>
          <a:xfrm>
            <a:off x="8335066" y="5608742"/>
            <a:ext cx="3325884" cy="269304"/>
            <a:chOff x="229117" y="5927615"/>
            <a:chExt cx="3325884"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3439F482-70EC-3CB6-6835-25EE4112048B}"/>
                </a:ext>
              </a:extLst>
            </p:cNvPr>
            <p:cNvGrpSpPr/>
            <p:nvPr/>
          </p:nvGrpSpPr>
          <p:grpSpPr>
            <a:xfrm>
              <a:off x="229117" y="5927615"/>
              <a:ext cx="3325884" cy="269304"/>
              <a:chOff x="520117" y="5772736"/>
              <a:chExt cx="3325884" cy="269304"/>
            </a:xfrm>
          </p:grpSpPr>
          <p:sp>
            <p:nvSpPr>
              <p:cNvPr id="21" name="Arrow: Down 20">
                <a:extLst>
                  <a:ext uri="{FF2B5EF4-FFF2-40B4-BE49-F238E27FC236}">
                    <a16:creationId xmlns:a16="http://schemas.microsoft.com/office/drawing/2014/main" id="{76E20C22-C17D-F6C9-A531-2D75B5542C4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8141BFD-64BA-ED2E-06F7-394B073F464C}"/>
                  </a:ext>
                </a:extLst>
              </p:cNvPr>
              <p:cNvSpPr txBox="1"/>
              <p:nvPr/>
            </p:nvSpPr>
            <p:spPr>
              <a:xfrm>
                <a:off x="884934" y="5772736"/>
                <a:ext cx="296106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March 2023</a:t>
                </a:r>
              </a:p>
            </p:txBody>
          </p:sp>
        </p:grpSp>
        <p:sp>
          <p:nvSpPr>
            <p:cNvPr id="20" name="Arrow: Down 19">
              <a:extLst>
                <a:ext uri="{FF2B5EF4-FFF2-40B4-BE49-F238E27FC236}">
                  <a16:creationId xmlns:a16="http://schemas.microsoft.com/office/drawing/2014/main" id="{9CFEFA33-DD86-0634-DCD3-978E4F708AF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Arrow: Down 12">
            <a:extLst>
              <a:ext uri="{FF2B5EF4-FFF2-40B4-BE49-F238E27FC236}">
                <a16:creationId xmlns:a16="http://schemas.microsoft.com/office/drawing/2014/main" id="{C20EDFCC-03FC-53CD-7E5E-C6D10BC92CE5}"/>
              </a:ext>
              <a:ext uri="{C183D7F6-B498-43B3-948B-1728B52AA6E4}">
                <adec:decorative xmlns:adec="http://schemas.microsoft.com/office/drawing/2017/decorative" val="1"/>
              </a:ext>
            </a:extLst>
          </p:cNvPr>
          <p:cNvSpPr/>
          <p:nvPr/>
        </p:nvSpPr>
        <p:spPr>
          <a:xfrm>
            <a:off x="9433614" y="27460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6C7CCEDF-86A1-C3E3-C263-548E4E054545}"/>
              </a:ext>
              <a:ext uri="{C183D7F6-B498-43B3-948B-1728B52AA6E4}">
                <adec:decorative xmlns:adec="http://schemas.microsoft.com/office/drawing/2017/decorative" val="1"/>
              </a:ext>
            </a:extLst>
          </p:cNvPr>
          <p:cNvSpPr/>
          <p:nvPr/>
        </p:nvSpPr>
        <p:spPr>
          <a:xfrm>
            <a:off x="9022142" y="311682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55D49DF2-CBC3-8E56-C124-D0D42A41738F}"/>
              </a:ext>
              <a:ext uri="{C183D7F6-B498-43B3-948B-1728B52AA6E4}">
                <adec:decorative xmlns:adec="http://schemas.microsoft.com/office/drawing/2017/decorative" val="1"/>
              </a:ext>
            </a:extLst>
          </p:cNvPr>
          <p:cNvSpPr/>
          <p:nvPr/>
        </p:nvSpPr>
        <p:spPr>
          <a:xfrm>
            <a:off x="8736512" y="35209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EACBF926-299F-69D5-67D1-EF979686CB6C}"/>
              </a:ext>
              <a:ext uri="{C183D7F6-B498-43B3-948B-1728B52AA6E4}">
                <adec:decorative xmlns:adec="http://schemas.microsoft.com/office/drawing/2017/decorative" val="1"/>
              </a:ext>
            </a:extLst>
          </p:cNvPr>
          <p:cNvSpPr/>
          <p:nvPr/>
        </p:nvSpPr>
        <p:spPr>
          <a:xfrm>
            <a:off x="7722585" y="429595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343402CC-959F-0EE4-3517-233AE7549C68}"/>
              </a:ext>
              <a:ext uri="{C183D7F6-B498-43B3-948B-1728B52AA6E4}">
                <adec:decorative xmlns:adec="http://schemas.microsoft.com/office/drawing/2017/decorative" val="1"/>
              </a:ext>
            </a:extLst>
          </p:cNvPr>
          <p:cNvSpPr/>
          <p:nvPr/>
        </p:nvSpPr>
        <p:spPr>
          <a:xfrm>
            <a:off x="7722584" y="468503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B2CDD670-EE4F-A24C-E384-751BF6256F5D}"/>
              </a:ext>
              <a:ext uri="{C183D7F6-B498-43B3-948B-1728B52AA6E4}">
                <adec:decorative xmlns:adec="http://schemas.microsoft.com/office/drawing/2017/decorative" val="1"/>
              </a:ext>
            </a:extLst>
          </p:cNvPr>
          <p:cNvSpPr/>
          <p:nvPr/>
        </p:nvSpPr>
        <p:spPr>
          <a:xfrm>
            <a:off x="7563193" y="50741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B05FDD69-A2F5-D838-9EF3-0BABABD2845E}"/>
              </a:ext>
              <a:ext uri="{C183D7F6-B498-43B3-948B-1728B52AA6E4}">
                <adec:decorative xmlns:adec="http://schemas.microsoft.com/office/drawing/2017/decorative" val="1"/>
              </a:ext>
            </a:extLst>
          </p:cNvPr>
          <p:cNvSpPr/>
          <p:nvPr/>
        </p:nvSpPr>
        <p:spPr>
          <a:xfrm>
            <a:off x="7202410" y="542847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16B41B78-61EC-9F88-0800-8A0DD51F3417}"/>
              </a:ext>
              <a:ext uri="{C183D7F6-B498-43B3-948B-1728B52AA6E4}">
                <adec:decorative xmlns:adec="http://schemas.microsoft.com/office/drawing/2017/decorative" val="1"/>
              </a:ext>
            </a:extLst>
          </p:cNvPr>
          <p:cNvSpPr/>
          <p:nvPr/>
        </p:nvSpPr>
        <p:spPr>
          <a:xfrm>
            <a:off x="6981585" y="58571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CL21. The following question asks about income maximisation. Are you aware of any of the following types of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 6, 1767; Surveys 13+14, 3022</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respondents</a:t>
            </a:r>
            <a:r>
              <a:rPr lang="en-GB" sz="1000">
                <a:solidFill>
                  <a:srgbClr val="FFFFFF">
                    <a:lumMod val="50000"/>
                  </a:srgbClr>
                </a:solidFill>
                <a:latin typeface="Arial"/>
                <a:cs typeface="Arial" panose="020B0604020202020204" pitchFamily="34" charset="0"/>
              </a:rPr>
              <a: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70294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a:latin typeface="Arial" panose="020B0604020202020204"/>
              </a:rPr>
              <a:t> Significant differences are shown in charts and tables with the use of up     and down     arrows. Further detail on significance testing can be found in the </a:t>
            </a:r>
            <a:r>
              <a:rPr lang="en-GB" sz="1400">
                <a:latin typeface="Arial" panose="020B0604020202020204"/>
                <a:hlinkClick r:id="rId4" action="ppaction://hlinksldjump"/>
              </a:rPr>
              <a:t>Appendix</a:t>
            </a:r>
            <a:r>
              <a:rPr lang="en-GB" sz="1400">
                <a:latin typeface="Arial" panose="020B0604020202020204"/>
              </a:rPr>
              <a:t> of this report.</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a:latin typeface="Arial" panose="020B0604020202020204"/>
              </a:rPr>
              <a:t>1,482</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a:latin typeface="Arial" panose="020B0604020202020204"/>
              </a:rPr>
              <a:t>It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a:latin typeface="Arial" panose="020B0604020202020204"/>
              </a:rPr>
              <a: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2105" y="168100"/>
            <a:ext cx="11443020" cy="10156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As a result of cost-of-living increases, around 9 in 10 respondents said they continue to </a:t>
            </a:r>
            <a:r>
              <a:rPr kumimoji="0" lang="en-GB" sz="1800" b="1" i="0" u="none" strike="noStrike" kern="1200" cap="none" spc="0" normalizeH="0" baseline="0" noProof="0">
                <a:ln>
                  <a:noFill/>
                </a:ln>
                <a:solidFill>
                  <a:srgbClr val="009690"/>
                </a:solidFill>
                <a:effectLst/>
                <a:uLnTx/>
                <a:uFillTx/>
                <a:latin typeface="Arial"/>
                <a:ea typeface="+mn-ea"/>
                <a:cs typeface="+mn-cs"/>
              </a:rPr>
              <a:t>take actions to save money </a:t>
            </a:r>
            <a:r>
              <a:rPr kumimoji="0" lang="en-GB" sz="1800" b="1" i="0" u="none" strike="noStrike" kern="1200" cap="none" spc="0" normalizeH="0" baseline="0" noProof="0">
                <a:ln>
                  <a:noFill/>
                </a:ln>
                <a:solidFill>
                  <a:srgbClr val="5C5B5A"/>
                </a:solidFill>
                <a:effectLst/>
                <a:uLnTx/>
                <a:uFillTx/>
                <a:latin typeface="Arial"/>
                <a:ea typeface="+mn-ea"/>
                <a:cs typeface="+mn-cs"/>
              </a:rPr>
              <a:t>(88%). </a:t>
            </a:r>
            <a:r>
              <a:rPr lang="en-GB" sz="1800">
                <a:ea typeface="+mn-ea"/>
                <a:cs typeface="+mn-cs"/>
              </a:rPr>
              <a:t>There has been no significant movement in actions taken as a result of cost-of-living increases since July 2024</a:t>
            </a:r>
            <a:endParaRPr kumimoji="0" lang="en-GB" sz="18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50000"/>
                  </a:schemeClr>
                </a:solidFill>
              </a:rPr>
              <a:t>Cutting back on non-essential journeys in my vehicle* </a:t>
            </a:r>
            <a:endParaRPr lang="en-US" sz="1400" b="1">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75000"/>
                  </a:schemeClr>
                </a:solidFill>
              </a:rPr>
              <a:t>Walking more to save money </a:t>
            </a:r>
            <a:endParaRPr lang="en-US" sz="1400" b="1">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lumMod val="75000"/>
                  </a:schemeClr>
                </a:solidFill>
              </a:rPr>
              <a:t>Cutting back on non-essential journeys on public transport </a:t>
            </a:r>
            <a:endParaRPr lang="en-US" sz="1400" b="1">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solidFill>
              </a:rPr>
              <a:t>Cycling more to save money</a:t>
            </a:r>
            <a:endParaRPr lang="en-US" sz="1400" b="1">
              <a:solidFill>
                <a:schemeClr val="accent5"/>
              </a:solidFill>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31908" y="1293540"/>
            <a:ext cx="107121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3" name="Chart 2" descr="Line chart showing different actions taken due to the cost of living with respect to travel. 28% are cutting back on non-essential journeys in their vehicle, compared to 26% GB average. 25% are walking more to save money.">
            <a:extLst>
              <a:ext uri="{FF2B5EF4-FFF2-40B4-BE49-F238E27FC236}">
                <a16:creationId xmlns:a16="http://schemas.microsoft.com/office/drawing/2014/main" id="{459342E0-238E-F359-4E96-4A9FEBFFF7E3}"/>
              </a:ext>
            </a:extLst>
          </p:cNvPr>
          <p:cNvGraphicFramePr/>
          <p:nvPr>
            <p:extLst>
              <p:ext uri="{D42A27DB-BD31-4B8C-83A1-F6EECF244321}">
                <p14:modId xmlns:p14="http://schemas.microsoft.com/office/powerpoint/2010/main" val="182690158"/>
              </p:ext>
            </p:extLst>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25130" y="24602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1,482 (All respondents).</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27633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91549" y="312380"/>
            <a:ext cx="11379186"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sz="1800">
                <a:ea typeface="+mn-ea"/>
                <a:cs typeface="+mn-cs"/>
              </a:rPr>
              <a:t>The only action with significant movement, is </a:t>
            </a:r>
            <a:r>
              <a:rPr lang="en-GB" sz="1800">
                <a:solidFill>
                  <a:srgbClr val="009690"/>
                </a:solidFill>
                <a:ea typeface="+mn-ea"/>
                <a:cs typeface="+mn-cs"/>
              </a:rPr>
              <a:t>using less fuel in my home</a:t>
            </a:r>
            <a:r>
              <a:rPr lang="en-GB" sz="1800">
                <a:ea typeface="+mn-ea"/>
                <a:cs typeface="+mn-cs"/>
              </a:rPr>
              <a:t>, which has increased significantly since July (from 37% to 41%). All other actions have remained largely in line with July</a:t>
            </a:r>
            <a:endParaRPr kumimoji="0" lang="en-GB" sz="1800" b="1" i="0" u="none" strike="noStrike" kern="1200" cap="none" spc="0" normalizeH="0" baseline="0" noProof="0">
              <a:ln>
                <a:noFill/>
              </a:ln>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50000"/>
                  </a:schemeClr>
                </a:solidFill>
                <a:effectLst/>
              </a:rPr>
              <a:t>Spending less on non-essentials</a:t>
            </a:r>
            <a:r>
              <a:rPr lang="en-GB" sz="1400" b="1">
                <a:solidFill>
                  <a:schemeClr val="accent6">
                    <a:lumMod val="50000"/>
                  </a:schemeClr>
                </a:solidFill>
              </a:rPr>
              <a:t> </a:t>
            </a:r>
            <a:endParaRPr lang="en-US" sz="1400" b="1">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63149" y="2591701"/>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00B050"/>
                </a:solidFill>
                <a:effectLst/>
                <a:latin typeface="+mn-lt"/>
                <a:ea typeface="+mn-ea"/>
                <a:cs typeface="+mn-cs"/>
              </a:rPr>
              <a:t>Shopping around more</a:t>
            </a:r>
            <a:r>
              <a:rPr lang="en-GB" sz="1400" b="1">
                <a:solidFill>
                  <a:srgbClr val="00B050"/>
                </a:solidFill>
              </a:rPr>
              <a:t> </a:t>
            </a:r>
            <a:endParaRPr lang="en-US" sz="1400" b="1">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110719" y="1557197"/>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75000"/>
                  </a:schemeClr>
                </a:solidFill>
                <a:effectLst/>
                <a:latin typeface="+mn-lt"/>
                <a:ea typeface="+mn-ea"/>
                <a:cs typeface="+mn-cs"/>
              </a:rPr>
              <a:t>Using less fuel such as gas or electricity in my home</a:t>
            </a:r>
            <a:r>
              <a:rPr lang="en-GB" sz="1400" b="1">
                <a:solidFill>
                  <a:schemeClr val="accent6">
                    <a:lumMod val="75000"/>
                  </a:schemeClr>
                </a:solidFill>
              </a:rPr>
              <a:t> </a:t>
            </a:r>
            <a:endParaRPr lang="en-US" sz="1400" b="1">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67729" y="2035850"/>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7030A0"/>
                </a:solidFill>
                <a:effectLst/>
              </a:rPr>
              <a:t>Spending less on food shopping and essentials</a:t>
            </a:r>
            <a:r>
              <a:rPr lang="en-GB" sz="1400" b="1">
                <a:solidFill>
                  <a:srgbClr val="7030A0"/>
                </a:solidFill>
              </a:rPr>
              <a:t> </a:t>
            </a:r>
            <a:endParaRPr lang="en-US" sz="1400" b="1">
              <a:solidFill>
                <a:srgbClr val="7030A0"/>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9F5FCF"/>
                </a:solidFill>
              </a:rPr>
              <a:t>Making energy efficiency improvements to my home*</a:t>
            </a:r>
            <a:endParaRPr lang="en-US" sz="1400" b="1">
              <a:solidFill>
                <a:srgbClr val="9F5FCF"/>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9999FF"/>
                </a:solidFill>
                <a:effectLst/>
                <a:latin typeface="+mn-lt"/>
                <a:ea typeface="+mn-ea"/>
                <a:cs typeface="+mn-cs"/>
              </a:rPr>
              <a:t>Cutting back on home broadband or mobile data plans</a:t>
            </a:r>
            <a:endParaRPr lang="en-US" sz="1400" b="1">
              <a:solidFill>
                <a:srgbClr val="9999FF"/>
              </a:solidFill>
            </a:endParaRPr>
          </a:p>
        </p:txBody>
      </p:sp>
      <p:sp>
        <p:nvSpPr>
          <p:cNvPr id="29" name="TextBox 28">
            <a:extLst>
              <a:ext uri="{FF2B5EF4-FFF2-40B4-BE49-F238E27FC236}">
                <a16:creationId xmlns:a16="http://schemas.microsoft.com/office/drawing/2014/main" id="{99FC57CB-B762-FCAB-5B02-8B641ED4E1F1}"/>
              </a:ext>
              <a:ext uri="{C183D7F6-B498-43B3-948B-1728B52AA6E4}">
                <adec:decorative xmlns:adec="http://schemas.microsoft.com/office/drawing/2017/decorative" val="0"/>
              </a:ext>
            </a:extLst>
          </p:cNvPr>
          <p:cNvSpPr txBox="1"/>
          <p:nvPr/>
        </p:nvSpPr>
        <p:spPr>
          <a:xfrm>
            <a:off x="2064472" y="1082655"/>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13" name="Chart 12" descr="Line chart showing different actions taken due to the cost of living with respect to shopping and spending. 56% are spending less on non-essentials, compared to 58% GB average. 48% are shopping around more, compared to 46%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961570234"/>
              </p:ext>
            </p:extLst>
          </p:nvPr>
        </p:nvGraphicFramePr>
        <p:xfrm>
          <a:off x="2379261" y="1413946"/>
          <a:ext cx="9657035"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4">
            <a:extLst>
              <a:ext uri="{FF2B5EF4-FFF2-40B4-BE49-F238E27FC236}">
                <a16:creationId xmlns:a16="http://schemas.microsoft.com/office/drawing/2014/main" id="{9E3AFC66-AC50-2A3D-7C1C-321EFE8DD682}"/>
              </a:ext>
              <a:ext uri="{C183D7F6-B498-43B3-948B-1728B52AA6E4}">
                <adec:decorative xmlns:adec="http://schemas.microsoft.com/office/drawing/2017/decorative" val="1"/>
              </a:ext>
            </a:extLst>
          </p:cNvPr>
          <p:cNvSpPr txBox="1">
            <a:spLocks/>
          </p:cNvSpPr>
          <p:nvPr/>
        </p:nvSpPr>
        <p:spPr>
          <a:xfrm>
            <a:off x="10424821" y="1508824"/>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70" y="592910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1,482 (All respondents). </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27B156F4-D2D7-936F-5026-74DACCD18727}"/>
              </a:ext>
              <a:ext uri="{C183D7F6-B498-43B3-948B-1728B52AA6E4}">
                <adec:decorative xmlns:adec="http://schemas.microsoft.com/office/drawing/2017/decorative" val="1"/>
              </a:ext>
            </a:extLst>
          </p:cNvPr>
          <p:cNvGrpSpPr/>
          <p:nvPr/>
        </p:nvGrpSpPr>
        <p:grpSpPr>
          <a:xfrm>
            <a:off x="9228181" y="6078155"/>
            <a:ext cx="2808115" cy="269304"/>
            <a:chOff x="229117" y="5927615"/>
            <a:chExt cx="2808115"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AD1C4207-70B8-00B0-F74F-2F7BD97F4543}"/>
                </a:ext>
              </a:extLst>
            </p:cNvPr>
            <p:cNvGrpSpPr/>
            <p:nvPr/>
          </p:nvGrpSpPr>
          <p:grpSpPr>
            <a:xfrm>
              <a:off x="229117" y="5927615"/>
              <a:ext cx="2808115" cy="269304"/>
              <a:chOff x="520117" y="5772736"/>
              <a:chExt cx="2808115" cy="269304"/>
            </a:xfrm>
          </p:grpSpPr>
          <p:sp>
            <p:nvSpPr>
              <p:cNvPr id="14" name="Arrow: Down 13">
                <a:extLst>
                  <a:ext uri="{FF2B5EF4-FFF2-40B4-BE49-F238E27FC236}">
                    <a16:creationId xmlns:a16="http://schemas.microsoft.com/office/drawing/2014/main" id="{FBA77EB9-74A0-74E5-8C20-8AE8ECC0CD1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DA959A13-95D4-5145-8245-252B69B18C31}"/>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44E7256E-9025-0306-842C-817C4AD8DA89}"/>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1" name="Arrow: Down 20">
            <a:extLst>
              <a:ext uri="{FF2B5EF4-FFF2-40B4-BE49-F238E27FC236}">
                <a16:creationId xmlns:a16="http://schemas.microsoft.com/office/drawing/2014/main" id="{DA6D5C89-37E1-AA83-55D8-AF029FE49D51}"/>
              </a:ext>
              <a:ext uri="{C183D7F6-B498-43B3-948B-1728B52AA6E4}">
                <adec:decorative xmlns:adec="http://schemas.microsoft.com/office/drawing/2017/decorative" val="1"/>
              </a:ext>
            </a:extLst>
          </p:cNvPr>
          <p:cNvSpPr/>
          <p:nvPr/>
        </p:nvSpPr>
        <p:spPr>
          <a:xfrm rot="10800000">
            <a:off x="11691039" y="277854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02873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456533" y="232854"/>
            <a:ext cx="11421249" cy="83099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a typeface="+mn-ea"/>
                <a:cs typeface="+mn-cs"/>
              </a:rPr>
              <a:t>1</a:t>
            </a:r>
            <a:r>
              <a:rPr kumimoji="0" lang="en-GB" sz="1800" b="1" i="0" u="none" strike="noStrike" kern="1200" cap="none" spc="0" normalizeH="0" baseline="0" noProof="0">
                <a:ln>
                  <a:noFill/>
                </a:ln>
                <a:solidFill>
                  <a:srgbClr val="5C5B5A"/>
                </a:solidFill>
                <a:effectLst/>
                <a:uLnTx/>
                <a:uFillTx/>
                <a:latin typeface="Arial"/>
                <a:ea typeface="+mn-ea"/>
                <a:cs typeface="+mn-cs"/>
              </a:rPr>
              <a:t> in </a:t>
            </a:r>
            <a:r>
              <a:rPr lang="en-GB" sz="1800">
                <a:ea typeface="+mn-ea"/>
                <a:cs typeface="+mn-cs"/>
              </a:rPr>
              <a:t>4 </a:t>
            </a:r>
            <a:r>
              <a:rPr kumimoji="0" lang="en-GB" sz="1800" b="1" i="0" u="none" strike="noStrike" kern="1200" cap="none" spc="0" normalizeH="0" baseline="0" noProof="0">
                <a:ln>
                  <a:noFill/>
                </a:ln>
                <a:solidFill>
                  <a:srgbClr val="5C5B5A"/>
                </a:solidFill>
                <a:effectLst/>
                <a:uLnTx/>
                <a:uFillTx/>
                <a:latin typeface="Arial"/>
                <a:ea typeface="+mn-ea"/>
                <a:cs typeface="+mn-cs"/>
              </a:rPr>
              <a:t>Greater Manchester respondents are </a:t>
            </a:r>
            <a:r>
              <a:rPr kumimoji="0" lang="en-GB" sz="1800" b="1" i="0" u="none" strike="noStrike" kern="1200" cap="none" spc="0" normalizeH="0" baseline="0" noProof="0">
                <a:ln>
                  <a:noFill/>
                </a:ln>
                <a:solidFill>
                  <a:srgbClr val="009690"/>
                </a:solidFill>
                <a:effectLst/>
                <a:uLnTx/>
                <a:uFillTx/>
                <a:latin typeface="Arial"/>
                <a:ea typeface="+mn-ea"/>
                <a:cs typeface="+mn-cs"/>
              </a:rPr>
              <a:t>using their savings </a:t>
            </a:r>
            <a:r>
              <a:rPr kumimoji="0" lang="en-GB" sz="1800" b="1" i="0" u="none" strike="noStrike" kern="1200" cap="none" spc="0" normalizeH="0" baseline="0" noProof="0">
                <a:ln>
                  <a:noFill/>
                </a:ln>
                <a:solidFill>
                  <a:srgbClr val="5C5B5A"/>
                </a:solidFill>
                <a:effectLst/>
                <a:uLnTx/>
                <a:uFillTx/>
                <a:latin typeface="Arial"/>
                <a:ea typeface="+mn-ea"/>
                <a:cs typeface="+mn-cs"/>
              </a:rPr>
              <a:t>due to the increased cost of living – no change since July 2024. There has been a significant increase in those looking for safe, warm and free places since July – rising from 3% to 5%. Actions continue to generally be in line with the GB average</a:t>
            </a:r>
          </a:p>
        </p:txBody>
      </p:sp>
      <p:sp>
        <p:nvSpPr>
          <p:cNvPr id="25" name="TextBox 24">
            <a:extLst>
              <a:ext uri="{FF2B5EF4-FFF2-40B4-BE49-F238E27FC236}">
                <a16:creationId xmlns:a16="http://schemas.microsoft.com/office/drawing/2014/main" id="{680EF171-3D48-8E70-3D83-01F97DFBA43A}"/>
              </a:ext>
              <a:ext uri="{C183D7F6-B498-43B3-948B-1728B52AA6E4}">
                <adec:decorative xmlns:adec="http://schemas.microsoft.com/office/drawing/2017/decorative" val="0"/>
              </a:ext>
            </a:extLst>
          </p:cNvPr>
          <p:cNvSpPr txBox="1"/>
          <p:nvPr/>
        </p:nvSpPr>
        <p:spPr>
          <a:xfrm>
            <a:off x="2312300" y="1602697"/>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8" name="Chart 7" descr="Line chart showing different actions taken due to the cost of living with respect to credit and support. 27% are using their savings, compared to 29% of the GB average. 16%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768728011"/>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17" name="Footer Placeholder 4">
            <a:extLst>
              <a:ext uri="{FF2B5EF4-FFF2-40B4-BE49-F238E27FC236}">
                <a16:creationId xmlns:a16="http://schemas.microsoft.com/office/drawing/2014/main" id="{7C8C30F6-F0C0-64E0-A8B5-BC9F04A1ED43}"/>
              </a:ext>
            </a:extLst>
          </p:cNvPr>
          <p:cNvSpPr txBox="1">
            <a:spLocks/>
          </p:cNvSpPr>
          <p:nvPr/>
        </p:nvSpPr>
        <p:spPr>
          <a:xfrm>
            <a:off x="10364170" y="239930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2">
                    <a:lumMod val="75000"/>
                  </a:schemeClr>
                </a:solidFill>
              </a:rPr>
              <a:t>Checking that I am benefiting from all the financial support available to me</a:t>
            </a:r>
            <a:endParaRPr lang="en-US" sz="1400" b="1">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FFC000"/>
                </a:solidFill>
              </a:rPr>
              <a:t>Looking for safe, warm and free places*</a:t>
            </a:r>
            <a:endParaRPr lang="en-US" sz="1400" b="1">
              <a:solidFill>
                <a:srgbClr val="FFC000"/>
              </a:solidFill>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grpSp>
        <p:nvGrpSpPr>
          <p:cNvPr id="6" name="Group 5">
            <a:extLst>
              <a:ext uri="{FF2B5EF4-FFF2-40B4-BE49-F238E27FC236}">
                <a16:creationId xmlns:a16="http://schemas.microsoft.com/office/drawing/2014/main" id="{FA28B1B3-2663-7453-2B1C-5313DA8110FD}"/>
              </a:ext>
              <a:ext uri="{C183D7F6-B498-43B3-948B-1728B52AA6E4}">
                <adec:decorative xmlns:adec="http://schemas.microsoft.com/office/drawing/2017/decorative" val="1"/>
              </a:ext>
            </a:extLst>
          </p:cNvPr>
          <p:cNvGrpSpPr/>
          <p:nvPr/>
        </p:nvGrpSpPr>
        <p:grpSpPr>
          <a:xfrm>
            <a:off x="9164577" y="5791881"/>
            <a:ext cx="2808115" cy="269304"/>
            <a:chOff x="229117" y="5927615"/>
            <a:chExt cx="2808115"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85239B3B-F61D-C5BB-85EE-582DA73329CD}"/>
                </a:ext>
              </a:extLst>
            </p:cNvPr>
            <p:cNvGrpSpPr/>
            <p:nvPr/>
          </p:nvGrpSpPr>
          <p:grpSpPr>
            <a:xfrm>
              <a:off x="229117" y="5927615"/>
              <a:ext cx="2808115" cy="269304"/>
              <a:chOff x="520117" y="5772736"/>
              <a:chExt cx="2808115" cy="269304"/>
            </a:xfrm>
          </p:grpSpPr>
          <p:sp>
            <p:nvSpPr>
              <p:cNvPr id="11" name="Arrow: Down 10">
                <a:extLst>
                  <a:ext uri="{FF2B5EF4-FFF2-40B4-BE49-F238E27FC236}">
                    <a16:creationId xmlns:a16="http://schemas.microsoft.com/office/drawing/2014/main" id="{887D5DEC-468C-2F90-27EC-DB253F1B550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ABFEAEDE-FFEF-DB14-CBF2-CF0EC00A7A0D}"/>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S13</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4DC9BBE6-A9B1-D92B-30B5-FC999BAC2BF0}"/>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Arrow: Down 12">
            <a:extLst>
              <a:ext uri="{FF2B5EF4-FFF2-40B4-BE49-F238E27FC236}">
                <a16:creationId xmlns:a16="http://schemas.microsoft.com/office/drawing/2014/main" id="{C44FDD45-0BA6-631F-8211-60E015711224}"/>
              </a:ext>
              <a:ext uri="{C183D7F6-B498-43B3-948B-1728B52AA6E4}">
                <adec:decorative xmlns:adec="http://schemas.microsoft.com/office/drawing/2017/decorative" val="1"/>
              </a:ext>
            </a:extLst>
          </p:cNvPr>
          <p:cNvSpPr/>
          <p:nvPr/>
        </p:nvSpPr>
        <p:spPr>
          <a:xfrm rot="10800000">
            <a:off x="11118694" y="47592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1,482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11226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500473" cy="720945"/>
          </a:xfrm>
        </p:spPr>
        <p:txBody>
          <a:bodyPr anchor="t">
            <a:noAutofit/>
          </a:bodyPr>
          <a:lstStyle/>
          <a:p>
            <a:r>
              <a:rPr lang="en-GB" sz="1800" b="1">
                <a:solidFill>
                  <a:srgbClr val="5C5B5A"/>
                </a:solidFill>
                <a:latin typeface="Arial"/>
                <a:ea typeface="+mn-ea"/>
                <a:cs typeface="+mn-cs"/>
              </a:rPr>
              <a:t>45% of respondents say they have </a:t>
            </a:r>
            <a:r>
              <a:rPr lang="en-GB" sz="1800" b="1">
                <a:solidFill>
                  <a:srgbClr val="009690"/>
                </a:solidFill>
                <a:latin typeface="Arial"/>
                <a:ea typeface="+mn-ea"/>
                <a:cs typeface="+mn-cs"/>
              </a:rPr>
              <a:t>difficulty affording energy costs</a:t>
            </a:r>
            <a:r>
              <a:rPr lang="en-GB" sz="1800" b="1">
                <a:solidFill>
                  <a:srgbClr val="5C5B5A"/>
                </a:solidFill>
                <a:latin typeface="Arial"/>
                <a:ea typeface="+mn-ea"/>
                <a:cs typeface="+mn-cs"/>
              </a:rPr>
              <a:t>, slightly lower than July and remaining significantly higher than the Great Britain average. Those from within racially minoritised communities and renters remain more likely to be having these difficulties, as seen in previous waves</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5% say they find it difficult to afford their energy costs, compared to the GB average of 35%.">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3925720875"/>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1285457" y="3170070"/>
            <a:ext cx="19493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1493579" y="376224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
        <p:nvSpPr>
          <p:cNvPr id="3" name="Right Brace 2" descr="Arrow showing in total, 30% are worried about coronavirus.">
            <a:extLst>
              <a:ext uri="{FF2B5EF4-FFF2-40B4-BE49-F238E27FC236}">
                <a16:creationId xmlns:a16="http://schemas.microsoft.com/office/drawing/2014/main" id="{506CABCC-1443-53FE-3ECB-8D1FED7C9C05}"/>
              </a:ext>
              <a:ext uri="{C183D7F6-B498-43B3-948B-1728B52AA6E4}">
                <adec:decorative xmlns:adec="http://schemas.microsoft.com/office/drawing/2017/decorative" val="1"/>
              </a:ext>
            </a:extLst>
          </p:cNvPr>
          <p:cNvSpPr/>
          <p:nvPr/>
        </p:nvSpPr>
        <p:spPr>
          <a:xfrm>
            <a:off x="2536857" y="3364302"/>
            <a:ext cx="189278" cy="1258946"/>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6E9F4564-5549-32FA-4667-4C3268831433}"/>
              </a:ext>
              <a:ext uri="{C183D7F6-B498-43B3-948B-1728B52AA6E4}">
                <adec:decorative xmlns:adec="http://schemas.microsoft.com/office/drawing/2017/decorative" val="1"/>
              </a:ext>
            </a:extLst>
          </p:cNvPr>
          <p:cNvSpPr txBox="1"/>
          <p:nvPr/>
        </p:nvSpPr>
        <p:spPr>
          <a:xfrm>
            <a:off x="2730132" y="385286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43%</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3774515" y="3132346"/>
            <a:ext cx="169831"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3967243" y="376224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grpSp>
        <p:nvGrpSpPr>
          <p:cNvPr id="7" name="Group 6">
            <a:extLst>
              <a:ext uri="{FF2B5EF4-FFF2-40B4-BE49-F238E27FC236}">
                <a16:creationId xmlns:a16="http://schemas.microsoft.com/office/drawing/2014/main" id="{271E232F-D14C-65CD-8E55-BCEEE8C1EA44}"/>
              </a:ext>
              <a:ext uri="{C183D7F6-B498-43B3-948B-1728B52AA6E4}">
                <adec:decorative xmlns:adec="http://schemas.microsoft.com/office/drawing/2017/decorative" val="1"/>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a:solidFill>
                  <a:srgbClr val="5C5B5A"/>
                </a:solidFill>
                <a:latin typeface="Arial" panose="020B0604020202020204" pitchFamily="34" charset="0"/>
                <a:cs typeface="Arial" panose="020B0604020202020204" pitchFamily="34" charset="0"/>
              </a:rPr>
              <a:t>45</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163903"/>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Subgroups that continue to feature significantly:</a:t>
            </a:r>
          </a:p>
          <a:p>
            <a:pPr>
              <a:lnSpc>
                <a:spcPct val="100000"/>
              </a:lnSpc>
              <a:spcBef>
                <a:spcPts val="0"/>
              </a:spcBef>
              <a:spcAft>
                <a:spcPts val="400"/>
              </a:spcAft>
              <a:defRPr/>
            </a:pPr>
            <a:r>
              <a:rPr lang="en-GB" sz="1200">
                <a:solidFill>
                  <a:srgbClr val="5C5B5A"/>
                </a:solidFill>
                <a:latin typeface="Arial"/>
                <a:cs typeface="Arial"/>
              </a:rPr>
              <a:t>Those with a disability (61%) including those with a mobility disability (60%) or mental ill health (72%)</a:t>
            </a:r>
          </a:p>
          <a:p>
            <a:pPr>
              <a:lnSpc>
                <a:spcPct val="100000"/>
              </a:lnSpc>
              <a:spcBef>
                <a:spcPts val="0"/>
              </a:spcBef>
              <a:spcAft>
                <a:spcPts val="400"/>
              </a:spcAft>
              <a:defRPr/>
            </a:pPr>
            <a:r>
              <a:rPr lang="en-GB" sz="1200">
                <a:solidFill>
                  <a:srgbClr val="5C5B5A"/>
                </a:solidFill>
                <a:latin typeface="Arial"/>
                <a:cs typeface="Arial"/>
              </a:rPr>
              <a:t>Those whose first language is not English (57%)</a:t>
            </a:r>
          </a:p>
          <a:p>
            <a:pPr>
              <a:lnSpc>
                <a:spcPct val="100000"/>
              </a:lnSpc>
              <a:spcBef>
                <a:spcPts val="0"/>
              </a:spcBef>
              <a:spcAft>
                <a:spcPts val="400"/>
              </a:spcAft>
              <a:defRPr/>
            </a:pPr>
            <a:r>
              <a:rPr lang="en-GB" sz="1200">
                <a:solidFill>
                  <a:srgbClr val="5C5B5A"/>
                </a:solidFill>
                <a:latin typeface="Arial"/>
                <a:cs typeface="Arial"/>
              </a:rPr>
              <a:t>Those in Minority Ethnic Groups (55%)</a:t>
            </a:r>
          </a:p>
          <a:p>
            <a:pPr>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not in work due to ill health or disability (78%)</a:t>
            </a:r>
          </a:p>
          <a:p>
            <a:pPr>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renting their homes (59%) including from a Local Authority/ Council (66%), Housing Association / Trust (63%), or privately (53%)</a:t>
            </a:r>
          </a:p>
          <a:p>
            <a:pPr>
              <a:lnSpc>
                <a:spcPct val="100000"/>
              </a:lnSpc>
              <a:spcBef>
                <a:spcPts val="0"/>
              </a:spcBef>
              <a:spcAft>
                <a:spcPts val="400"/>
              </a:spcAft>
              <a:defRPr/>
            </a:pPr>
            <a:endParaRPr kumimoji="0" lang="en-GB" sz="1200" i="0" u="none" strike="noStrike" kern="1200" cap="none" spc="0" normalizeH="0" baseline="0" noProof="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New subgroups found in analysis:</a:t>
            </a:r>
            <a:endParaRPr lang="en-GB" sz="1200" b="1"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with low levels of life satisfaction (70%)</a:t>
            </a:r>
          </a:p>
          <a:p>
            <a:pPr marL="171450" indent="-171450">
              <a:lnSpc>
                <a:spcPct val="100000"/>
              </a:lnSpc>
              <a:spcBef>
                <a:spcPts val="0"/>
              </a:spcBef>
              <a:spcAft>
                <a:spcPts val="400"/>
              </a:spcAft>
              <a:defRPr/>
            </a:pPr>
            <a:r>
              <a:rPr lang="en-GB" sz="1200">
                <a:solidFill>
                  <a:srgbClr val="5C5B5A"/>
                </a:solidFill>
                <a:latin typeface="Arial"/>
                <a:cs typeface="Arial"/>
              </a:rPr>
              <a:t>Those earning up to £15,599 (65%)</a:t>
            </a:r>
          </a:p>
          <a:p>
            <a:pPr marL="171450" indent="-171450">
              <a:lnSpc>
                <a:spcPct val="100000"/>
              </a:lnSpc>
              <a:spcBef>
                <a:spcPts val="0"/>
              </a:spcBef>
              <a:spcAft>
                <a:spcPts val="400"/>
              </a:spcAft>
              <a:defRPr/>
            </a:pPr>
            <a:r>
              <a:rPr lang="en-GB" sz="1200">
                <a:solidFill>
                  <a:srgbClr val="5C5B5A"/>
                </a:solidFill>
                <a:latin typeface="Arial"/>
                <a:cs typeface="Arial"/>
              </a:rPr>
              <a:t>Those living with 4+ people in their household (52%)</a:t>
            </a:r>
          </a:p>
          <a:p>
            <a:pPr marL="171450" indent="-171450">
              <a:lnSpc>
                <a:spcPct val="100000"/>
              </a:lnSpc>
              <a:spcBef>
                <a:spcPts val="0"/>
              </a:spcBef>
              <a:spcAft>
                <a:spcPts val="400"/>
              </a:spcAft>
              <a:defRPr/>
            </a:pPr>
            <a:r>
              <a:rPr lang="en-GB" sz="1200" b="0" u="none" strike="noStrike" kern="1200" cap="none" spc="0" normalizeH="0" baseline="0" noProof="0">
                <a:ln>
                  <a:noFill/>
                </a:ln>
                <a:solidFill>
                  <a:srgbClr val="5C5B5A"/>
                </a:solidFill>
                <a:effectLst/>
                <a:uLnTx/>
                <a:uFillTx/>
                <a:latin typeface="Arial"/>
                <a:cs typeface="Arial"/>
              </a:rPr>
              <a:t>Those with children (49%) </a:t>
            </a:r>
            <a:r>
              <a:rPr lang="en-GB" sz="1200">
                <a:solidFill>
                  <a:srgbClr val="5C5B5A"/>
                </a:solidFill>
                <a:latin typeface="Arial"/>
                <a:cs typeface="Arial"/>
              </a:rPr>
              <a:t>and those whose children are in education (48%)</a:t>
            </a:r>
          </a:p>
          <a:p>
            <a:pPr>
              <a:lnSpc>
                <a:spcPct val="100000"/>
              </a:lnSpc>
              <a:spcBef>
                <a:spcPts val="0"/>
              </a:spcBef>
              <a:spcAft>
                <a:spcPts val="400"/>
              </a:spcAft>
              <a:defRPr/>
            </a:pPr>
            <a:r>
              <a:rPr lang="en-GB" sz="1200">
                <a:solidFill>
                  <a:srgbClr val="5C5B5A"/>
                </a:solidFill>
                <a:latin typeface="Arial"/>
                <a:cs typeface="Arial"/>
              </a:rPr>
              <a:t>Female respondents (49%)</a:t>
            </a:r>
          </a:p>
          <a:p>
            <a:pPr>
              <a:lnSpc>
                <a:spcPct val="100000"/>
              </a:lnSpc>
              <a:spcBef>
                <a:spcPts val="0"/>
              </a:spcBef>
              <a:spcAft>
                <a:spcPts val="400"/>
              </a:spcAft>
              <a:defRPr/>
            </a:pPr>
            <a:r>
              <a:rPr kumimoji="0" lang="en-GB" sz="1200" u="none" strike="noStrike" kern="1200" cap="none" spc="0" normalizeH="0" baseline="0" noProof="0">
                <a:ln>
                  <a:noFill/>
                </a:ln>
                <a:solidFill>
                  <a:srgbClr val="5C5B5A"/>
                </a:solidFill>
                <a:effectLst/>
                <a:uLnTx/>
                <a:uFillTx/>
                <a:latin typeface="Arial"/>
                <a:cs typeface="Arial"/>
              </a:rPr>
              <a:t>Those aged 16-24 (55%) or 25-44 (48%)</a:t>
            </a:r>
            <a:endParaRPr lang="en-GB" sz="120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b="0" u="none" strike="noStrike" kern="1200" cap="none" spc="0" normalizeH="0" baseline="0" noProof="0">
                <a:ln>
                  <a:noFill/>
                </a:ln>
                <a:solidFill>
                  <a:srgbClr val="5C5B5A"/>
                </a:solidFill>
                <a:effectLst/>
                <a:uLnTx/>
                <a:uFillTx/>
                <a:latin typeface="Arial"/>
                <a:cs typeface="Arial"/>
              </a:rPr>
              <a:t>Those finding it difficult to or are unable to manage their debt </a:t>
            </a:r>
          </a:p>
          <a:p>
            <a:pPr marL="171450" indent="-171450">
              <a:lnSpc>
                <a:spcPct val="100000"/>
              </a:lnSpc>
              <a:spcBef>
                <a:spcPts val="0"/>
              </a:spcBef>
              <a:spcAft>
                <a:spcPts val="400"/>
              </a:spcAft>
              <a:defRPr/>
            </a:pPr>
            <a:endParaRPr lang="en-GB" sz="1200" b="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endParaRPr lang="en-GB" sz="1200">
              <a:solidFill>
                <a:srgbClr val="5C5B5A"/>
              </a:solidFill>
              <a:latin typeface="Arial"/>
              <a:cs typeface="Arial"/>
            </a:endParaRPr>
          </a:p>
          <a:p>
            <a:pPr marL="171450" indent="-171450">
              <a:lnSpc>
                <a:spcPct val="100000"/>
              </a:lnSpc>
              <a:spcBef>
                <a:spcPts val="0"/>
              </a:spcBef>
              <a:spcAft>
                <a:spcPts val="400"/>
              </a:spcAf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3" name="TextBox 22">
            <a:extLst>
              <a:ext uri="{FF2B5EF4-FFF2-40B4-BE49-F238E27FC236}">
                <a16:creationId xmlns:a16="http://schemas.microsoft.com/office/drawing/2014/main" id="{A39D6201-32A3-D529-90F2-70B673FFB3AB}"/>
              </a:ext>
            </a:extLst>
          </p:cNvPr>
          <p:cNvSpPr txBox="1"/>
          <p:nvPr/>
        </p:nvSpPr>
        <p:spPr>
          <a:xfrm>
            <a:off x="6899036" y="5813895"/>
            <a:ext cx="518014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a:solidFill>
                  <a:srgbClr val="5C5B5A"/>
                </a:solidFill>
                <a:latin typeface="Arial"/>
                <a:cs typeface="Arial"/>
              </a:rPr>
              <a:t>*subgroup analysis uses S12-14 data.</a:t>
            </a:r>
            <a:r>
              <a:rPr lang="en-GB" sz="1100" i="1">
                <a:solidFill>
                  <a:srgbClr val="5C5B5A"/>
                </a:solidFill>
                <a:latin typeface="Arial"/>
                <a:cs typeface="Arial"/>
              </a:rPr>
              <a:t> </a:t>
            </a:r>
            <a:endParaRPr lang="en-GB"/>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265051" y="3428999"/>
            <a:ext cx="221563" cy="1077687"/>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86614" y="3877843"/>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9" name="Right Brace 18" descr="Arrow showing in total, 30% are worried about coronavirus.">
            <a:extLst>
              <a:ext uri="{FF2B5EF4-FFF2-40B4-BE49-F238E27FC236}">
                <a16:creationId xmlns:a16="http://schemas.microsoft.com/office/drawing/2014/main" id="{10BC03F1-9A56-A307-8CD6-0511781D079F}"/>
              </a:ext>
              <a:ext uri="{C183D7F6-B498-43B3-948B-1728B52AA6E4}">
                <adec:decorative xmlns:adec="http://schemas.microsoft.com/office/drawing/2017/decorative" val="1"/>
              </a:ext>
            </a:extLst>
          </p:cNvPr>
          <p:cNvSpPr/>
          <p:nvPr/>
        </p:nvSpPr>
        <p:spPr>
          <a:xfrm>
            <a:off x="5028924" y="3178615"/>
            <a:ext cx="15155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E8D4F832-5048-F1DE-7ED5-AAF6538578E4}"/>
              </a:ext>
              <a:ext uri="{C183D7F6-B498-43B3-948B-1728B52AA6E4}">
                <adec:decorative xmlns:adec="http://schemas.microsoft.com/office/drawing/2017/decorative" val="1"/>
              </a:ext>
            </a:extLst>
          </p:cNvPr>
          <p:cNvSpPr txBox="1"/>
          <p:nvPr/>
        </p:nvSpPr>
        <p:spPr>
          <a:xfrm>
            <a:off x="5203796" y="377143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12" name="Arrow: Down 11">
            <a:extLst>
              <a:ext uri="{FF2B5EF4-FFF2-40B4-BE49-F238E27FC236}">
                <a16:creationId xmlns:a16="http://schemas.microsoft.com/office/drawing/2014/main" id="{A549BD3F-B9A4-553F-5789-DCF538FD1B57}"/>
              </a:ext>
              <a:ext uri="{C183D7F6-B498-43B3-948B-1728B52AA6E4}">
                <adec:decorative xmlns:adec="http://schemas.microsoft.com/office/drawing/2017/decorative" val="1"/>
              </a:ext>
            </a:extLst>
          </p:cNvPr>
          <p:cNvSpPr/>
          <p:nvPr/>
        </p:nvSpPr>
        <p:spPr>
          <a:xfrm rot="10800000">
            <a:off x="5266014" y="400040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9, 1497</a:t>
            </a:r>
            <a:r>
              <a:rPr lang="en-GB" sz="1000">
                <a:solidFill>
                  <a:srgbClr val="FFFFFF">
                    <a:lumMod val="50000"/>
                  </a:srgbClr>
                </a:solidFill>
                <a:latin typeface="Arial"/>
                <a:cs typeface="Arial" panose="020B0604020202020204" pitchFamily="34" charset="0"/>
              </a:rPr>
              <a:t>; Survey 10, 1488; Survey 11, 1403; Survey 12, 1551; Survey 13, 1471; Survey 14, 1423</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7</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th</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August 2024 – 1</a:t>
            </a:r>
            <a:r>
              <a:rPr kumimoji="0" lang="en-GB" sz="1000" b="0" i="0" u="none" strike="noStrike" kern="1200" cap="none" spc="0" normalizeH="0" baseline="30000" noProof="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September 2024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0824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Long-term trends show volatility among renters in terms of </a:t>
            </a:r>
            <a:r>
              <a:rPr lang="en-GB" sz="1800" b="1">
                <a:solidFill>
                  <a:srgbClr val="009690"/>
                </a:solidFill>
                <a:latin typeface="Arial"/>
                <a:ea typeface="+mn-ea"/>
                <a:cs typeface="+mn-cs"/>
              </a:rPr>
              <a:t>ease of affording rent</a:t>
            </a:r>
            <a:r>
              <a:rPr lang="en-GB" sz="1800" b="1">
                <a:solidFill>
                  <a:srgbClr val="5C5B5A"/>
                </a:solidFill>
                <a:latin typeface="Arial"/>
                <a:ea typeface="+mn-ea"/>
                <a:cs typeface="+mn-cs"/>
              </a:rPr>
              <a:t>. From November 2022 until September 2023, renters finding it difficult to afford their rent outnumbered those without such difficulties. This situation reversed during the period September 2023 – May 2024, before a further increase in reported difficulty in the most recent two survey waves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Difficulty of affording rent</a:t>
            </a:r>
          </a:p>
        </p:txBody>
      </p:sp>
      <p:graphicFrame>
        <p:nvGraphicFramePr>
          <p:cNvPr id="8" name="Chart 7" descr="Line chart showing proportion of respondents who have difficulty affording their rent. in August 2024, 49% are finding it difficult to afford their rent, while 48% are finding it easy.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01901308"/>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438; S5, 368; S6, 405; S7, 388; S8, 436; S9, 377; S10, 412; S11, 369; S12, 488; S13, 497; S14, 411  (All renters).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881925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There is more stability among those with </a:t>
            </a:r>
            <a:r>
              <a:rPr lang="en-GB" sz="1800" b="1">
                <a:solidFill>
                  <a:srgbClr val="009690"/>
                </a:solidFill>
                <a:latin typeface="Arial"/>
                <a:ea typeface="+mn-ea"/>
                <a:cs typeface="+mn-cs"/>
              </a:rPr>
              <a:t>mortgage payments </a:t>
            </a:r>
            <a:r>
              <a:rPr lang="en-GB" sz="1800" b="1">
                <a:solidFill>
                  <a:srgbClr val="5C5B5A"/>
                </a:solidFill>
                <a:latin typeface="Arial"/>
                <a:ea typeface="+mn-ea"/>
                <a:cs typeface="+mn-cs"/>
              </a:rPr>
              <a:t>– with a clearer narrative in terms of the balance between those reporting difficulties in affording mortgage payments, and those (the greater proportion) finding things easier</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or difficulty of affording mortgage payments</a:t>
            </a:r>
          </a:p>
        </p:txBody>
      </p:sp>
      <p:graphicFrame>
        <p:nvGraphicFramePr>
          <p:cNvPr id="8" name="Chart 7" descr="Line chart showing ease or difficulty of affording mortgage payments. 59% say that is it easy while 38% say that it is difficult.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571796750"/>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a:t>
            </a:r>
            <a:r>
              <a:rPr lang="en-GB" sz="1000">
                <a:solidFill>
                  <a:srgbClr val="FFFFFF">
                    <a:lumMod val="50000"/>
                  </a:srgbClr>
                </a:solidFill>
                <a:latin typeface="Arial"/>
                <a:cs typeface="Arial" panose="020B0604020202020204" pitchFamily="34" charset="0"/>
              </a:rPr>
              <a:t>459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S5, 412; S6, 469; S7, 395; S8, 456; S9, 411; S10, 392; S11, 350; S12, </a:t>
            </a:r>
            <a:r>
              <a:rPr lang="en-GB" sz="1000">
                <a:solidFill>
                  <a:srgbClr val="FFFFFF">
                    <a:lumMod val="50000"/>
                  </a:srgbClr>
                </a:solidFill>
                <a:latin typeface="Arial"/>
                <a:cs typeface="Arial" panose="020B0604020202020204" pitchFamily="34" charset="0"/>
              </a:rPr>
              <a:t>409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S13, 383; S14, 407  (All who do not own their home outright).</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6957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a:t>
            </a:r>
            <a:r>
              <a:rPr lang="en-GB" sz="1800" b="1">
                <a:solidFill>
                  <a:srgbClr val="009690"/>
                </a:solidFill>
                <a:latin typeface="Arial"/>
                <a:ea typeface="+mn-ea"/>
                <a:cs typeface="+mn-cs"/>
              </a:rPr>
              <a:t>more likely to find it difficult to afford mortgage or rent payments </a:t>
            </a:r>
            <a:r>
              <a:rPr lang="en-GB" sz="1800" b="1">
                <a:solidFill>
                  <a:srgbClr val="5C5B5A"/>
                </a:solidFill>
                <a:latin typeface="Arial"/>
                <a:ea typeface="+mn-ea"/>
                <a:cs typeface="+mn-cs"/>
              </a:rPr>
              <a:t>include those with long term health conditions and those with low household incomes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(37%):</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(52%)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in Minority Ethnic Groups (50%), including Asian or Asian British respondents (55%)</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not heterosexual (46%)</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Parents of children under 5 (43%)</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400"/>
              </a:spcAft>
              <a:defRPr/>
            </a:pPr>
            <a:r>
              <a:rPr lang="en-GB" sz="1200">
                <a:solidFill>
                  <a:srgbClr val="5C5B5A"/>
                </a:solidFill>
                <a:latin typeface="Arial" panose="020B0604020202020204" pitchFamily="34" charset="0"/>
                <a:cs typeface="Arial" panose="020B0604020202020204" pitchFamily="34" charset="0"/>
              </a:rPr>
              <a:t>Those earning below the Real Living Wage (57%)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feel they are treated unfairly in society (56%)</a:t>
            </a:r>
          </a:p>
          <a:p>
            <a:pPr>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(54%)</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money or use more credit in the last month (54%)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(54%)</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high </a:t>
            </a:r>
            <a:r>
              <a:rPr lang="en-GB" sz="1200">
                <a:solidFill>
                  <a:srgbClr val="5C5B5A"/>
                </a:solidFill>
                <a:latin typeface="Arial" panose="020B0604020202020204" pitchFamily="34" charset="0"/>
                <a:cs typeface="Arial" panose="020B0604020202020204" pitchFamily="34" charset="0"/>
              </a:rPr>
              <a:t>levels of anxiety (47%)</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(45%)</a:t>
            </a:r>
          </a:p>
          <a:p>
            <a:pPr>
              <a:spcAft>
                <a:spcPts val="400"/>
              </a:spcAft>
              <a:defRPr/>
            </a:pPr>
            <a:r>
              <a:rPr lang="en-GB" sz="1200">
                <a:solidFill>
                  <a:srgbClr val="5C5B5A"/>
                </a:solidFill>
                <a:latin typeface="Arial" panose="020B0604020202020204" pitchFamily="34" charset="0"/>
                <a:cs typeface="Arial" panose="020B0604020202020204" pitchFamily="34" charset="0"/>
              </a:rPr>
              <a:t>Those doing something because of the increases in the cost of living (40%)</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lang="en-GB" sz="1200" b="1">
                <a:solidFill>
                  <a:schemeClr val="bg1"/>
                </a:solidFill>
                <a:latin typeface="Arial" panose="020B0604020202020204" pitchFamily="34" charset="0"/>
                <a:cs typeface="Arial" panose="020B0604020202020204" pitchFamily="34" charset="0"/>
              </a:rPr>
              <a:t>49</a:t>
            </a: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in Minority Ethnic Groups (56%), including Asian or Asian British respondents (60%)</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Bisexual respondents (61%)</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mental ill health (57%)</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children aged 16-17yos (61%), or 19-25 (68%)</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living in Rochdale (62%)</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below the Real Living Wage (55%)</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feel they are treated unfairly by society (63%)</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do not feel their life is worthwhile (62%)</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low levels of life satisfaction (61%)</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4+ people living in the household (60%)</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do not feel able to save any money in the next 12 months (60%)</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a part time job (57%)</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disagree they are able to look after their own health (64%)</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or unable to manage their current levels of debt (76%)</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their debt (71%)</a:t>
            </a: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Subgroup analysis uses merged data from S12-14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12-14, 1199 (All with a mortgage); 1396 (All renters)</a:t>
            </a:r>
          </a:p>
        </p:txBody>
      </p:sp>
    </p:spTree>
    <p:custDataLst>
      <p:tags r:id="rId1"/>
    </p:custDataLst>
    <p:extLst>
      <p:ext uri="{BB962C8B-B14F-4D97-AF65-F5344CB8AC3E}">
        <p14:creationId xmlns:p14="http://schemas.microsoft.com/office/powerpoint/2010/main" val="3989179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a:cs typeface="Arial"/>
              </a:rPr>
              <a:t>Digital inclusion</a:t>
            </a:r>
            <a:br>
              <a:rPr lang="en-GB" sz="4900" b="1">
                <a:latin typeface="Arial"/>
                <a:cs typeface="Arial"/>
              </a:rPr>
            </a:br>
            <a:r>
              <a:rPr lang="en-GB" sz="4900" b="1">
                <a:latin typeface="Arial"/>
                <a:cs typeface="Arial"/>
              </a:rPr>
              <a:t> </a:t>
            </a:r>
            <a:br>
              <a:rPr lang="en-GB" b="1">
                <a:latin typeface="Arial" panose="020B0604020202020204" pitchFamily="34" charset="0"/>
                <a:cs typeface="Arial" panose="020B0604020202020204" pitchFamily="34" charset="0"/>
              </a:rPr>
            </a:br>
            <a:r>
              <a:rPr lang="en-GB" sz="2200">
                <a:latin typeface="Arial"/>
                <a:cs typeface="Arial"/>
              </a:rPr>
              <a:t>Findings from the May - August merged into groups of three waves (trio of face-to-face samples)</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741</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(Face to face respondents S12+S13+S14)</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1782991114"/>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68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69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70-75</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949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Digital inclusion – context</a:t>
            </a:r>
            <a:endParaRPr lang="en-US">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05227"/>
            <a:ext cx="10828395" cy="3251146"/>
          </a:xfrm>
          <a:prstGeom prst="rect">
            <a:avLst/>
          </a:prstGeom>
          <a:noFill/>
        </p:spPr>
        <p:txBody>
          <a:bodyPr wrap="square" lIns="91440" tIns="45720" rIns="91440" bIns="45720" rtlCol="0" anchor="t">
            <a:spAutoFit/>
          </a:bodyPr>
          <a:lstStyle/>
          <a:p>
            <a:pPr>
              <a:lnSpc>
                <a:spcPct val="114000"/>
              </a:lnSpc>
              <a:spcAft>
                <a:spcPts val="600"/>
              </a:spcAft>
            </a:pPr>
            <a:r>
              <a:rPr lang="en-GB" sz="1200" b="1" dirty="0">
                <a:solidFill>
                  <a:schemeClr val="bg1"/>
                </a:solidFill>
                <a:latin typeface="Arial"/>
                <a:cs typeface="Arial"/>
              </a:rPr>
              <a:t>Sampling</a:t>
            </a:r>
          </a:p>
          <a:p>
            <a:pPr>
              <a:lnSpc>
                <a:spcPct val="114000"/>
              </a:lnSpc>
              <a:spcAft>
                <a:spcPts val="600"/>
              </a:spcAft>
            </a:pPr>
            <a:r>
              <a:rPr lang="en-GB" sz="1200" dirty="0">
                <a:solidFill>
                  <a:schemeClr val="bg1"/>
                </a:solidFill>
                <a:latin typeface="Arial"/>
                <a:cs typeface="Arial"/>
              </a:rPr>
              <a:t>Digital inclusion questions have been included in the survey since Spring 2022 (though the methodology / approach was amended, first in September 2022, then again in May 2024).</a:t>
            </a:r>
          </a:p>
          <a:p>
            <a:pPr>
              <a:lnSpc>
                <a:spcPct val="114000"/>
              </a:lnSpc>
              <a:spcAft>
                <a:spcPts val="600"/>
              </a:spcAft>
            </a:pPr>
            <a:r>
              <a:rPr lang="en-GB" sz="1200" dirty="0">
                <a:solidFill>
                  <a:schemeClr val="bg1"/>
                </a:solidFill>
                <a:latin typeface="Arial"/>
                <a:cs typeface="Arial"/>
              </a:rPr>
              <a:t>The sampling approach covers all ages and provides a sample of around 250 responses per survey (excludes online respondents*). The reporting approach places a particular focus on over 75 year olds, under 25 year olds, and disabled people – as known high-risk groups.</a:t>
            </a:r>
          </a:p>
          <a:p>
            <a:pPr>
              <a:lnSpc>
                <a:spcPct val="113999"/>
              </a:lnSpc>
              <a:spcAft>
                <a:spcPts val="600"/>
              </a:spcAft>
            </a:pPr>
            <a:r>
              <a:rPr lang="en-GB" sz="1200" b="1" dirty="0">
                <a:solidFill>
                  <a:schemeClr val="bg1"/>
                </a:solidFill>
                <a:latin typeface="Arial"/>
                <a:cs typeface="Arial"/>
              </a:rPr>
              <a:t>Merged Findings</a:t>
            </a:r>
            <a:endParaRPr lang="en-GB">
              <a:solidFill>
                <a:schemeClr val="bg1"/>
              </a:solidFill>
            </a:endParaRPr>
          </a:p>
          <a:p>
            <a:pPr>
              <a:lnSpc>
                <a:spcPct val="114000"/>
              </a:lnSpc>
              <a:spcAft>
                <a:spcPts val="600"/>
              </a:spcAft>
            </a:pPr>
            <a:r>
              <a:rPr lang="en-GB" sz="1200" dirty="0">
                <a:solidFill>
                  <a:schemeClr val="bg1"/>
                </a:solidFill>
                <a:latin typeface="Arial"/>
                <a:cs typeface="Arial"/>
              </a:rPr>
              <a:t>For this report, we have merged findings for survey 14 (September 2024) with those from survey 13 (July 2024) and survey 12 (May 2024), to provide a robust sample size for sub-group analysis. All three surveys have used a face-to-face interview approach.</a:t>
            </a:r>
            <a:endParaRPr lang="en-GB" sz="1200" dirty="0">
              <a:solidFill>
                <a:schemeClr val="bg1"/>
              </a:solidFill>
              <a:cs typeface="Arial"/>
            </a:endParaRPr>
          </a:p>
          <a:p>
            <a:pPr>
              <a:lnSpc>
                <a:spcPct val="114000"/>
              </a:lnSpc>
              <a:spcAft>
                <a:spcPts val="600"/>
              </a:spcAft>
            </a:pPr>
            <a:r>
              <a:rPr lang="en-GB" sz="1200" dirty="0">
                <a:solidFill>
                  <a:schemeClr val="bg1"/>
                </a:solidFill>
                <a:latin typeface="Arial"/>
                <a:cs typeface="Arial"/>
              </a:rPr>
              <a:t>Headlines reported are based on the most recent three waves combined, with careful analysis of individual differences between waves where appropriate. </a:t>
            </a:r>
          </a:p>
          <a:p>
            <a:pPr>
              <a:lnSpc>
                <a:spcPct val="114000"/>
              </a:lnSpc>
              <a:spcAft>
                <a:spcPts val="600"/>
              </a:spcAft>
            </a:pPr>
            <a:r>
              <a:rPr lang="en-GB" sz="1200" i="1" dirty="0">
                <a:solidFill>
                  <a:schemeClr val="bg1"/>
                </a:solidFill>
                <a:latin typeface="Arial"/>
                <a:cs typeface="Arial"/>
              </a:rPr>
              <a:t>*</a:t>
            </a:r>
            <a:r>
              <a:rPr lang="en-GB" sz="1200" i="1" dirty="0">
                <a:solidFill>
                  <a:srgbClr val="FFFFFF"/>
                </a:solidFill>
                <a:latin typeface="Arial"/>
                <a:cs typeface="Arial"/>
              </a:rPr>
              <a:t> </a:t>
            </a:r>
            <a:r>
              <a:rPr lang="en-GB" sz="1200" i="1" dirty="0">
                <a:solidFill>
                  <a:schemeClr val="bg1"/>
                </a:solidFill>
                <a:latin typeface="Arial"/>
                <a:cs typeface="Arial"/>
              </a:rPr>
              <a:t>Base sizes: Survey 12 (251), Survey 13 ( 250), Survey 14 (240)</a:t>
            </a:r>
          </a:p>
          <a:p>
            <a:pPr>
              <a:lnSpc>
                <a:spcPct val="90000"/>
              </a:lnSpc>
              <a:spcBef>
                <a:spcPts val="1000"/>
              </a:spcBef>
            </a:pPr>
            <a:endParaRPr lang="en-GB" sz="1400">
              <a:solidFill>
                <a:srgbClr val="5C5B5A"/>
              </a:solidFill>
              <a:cs typeface="Arial"/>
            </a:endParaRPr>
          </a:p>
          <a:p>
            <a:pPr>
              <a:lnSpc>
                <a:spcPct val="113999"/>
              </a:lnSpc>
              <a:spcAft>
                <a:spcPts val="600"/>
              </a:spcAft>
            </a:pPr>
            <a:endParaRPr lang="en-GB" sz="1200">
              <a:solidFill>
                <a:schemeClr val="bg1"/>
              </a:solidFill>
              <a:latin typeface="Arial"/>
              <a:cs typeface="Arial"/>
            </a:endParaRP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FFFFFF"/>
                </a:solidFill>
                <a:latin typeface="Arial"/>
                <a:cs typeface="Arial"/>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a:latin typeface="Arial"/>
              <a:cs typeface="Arial"/>
            </a:endParaRPr>
          </a:p>
        </p:txBody>
      </p:sp>
    </p:spTree>
    <p:custDataLst>
      <p:tags r:id="rId1"/>
    </p:custDataLst>
    <p:extLst>
      <p:ext uri="{BB962C8B-B14F-4D97-AF65-F5344CB8AC3E}">
        <p14:creationId xmlns:p14="http://schemas.microsoft.com/office/powerpoint/2010/main" val="3509176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999795" cy="4746941"/>
          </a:xfrm>
          <a:prstGeom prst="rect">
            <a:avLst/>
          </a:prstGeom>
          <a:noFill/>
        </p:spPr>
        <p:txBody>
          <a:bodyPr wrap="square" lIns="91440" tIns="45720" rIns="91440" bIns="45720" rtlCol="0" anchor="t">
            <a:spAutoFit/>
          </a:bodyPr>
          <a:lstStyle/>
          <a:p>
            <a:pPr>
              <a:spcAft>
                <a:spcPts val="600"/>
              </a:spcAft>
            </a:pPr>
            <a:endParaRPr lang="en-GB" sz="1400" b="1">
              <a:solidFill>
                <a:schemeClr val="bg1"/>
              </a:solidFill>
              <a:latin typeface="Arial"/>
              <a:cs typeface="Arial"/>
            </a:endParaRPr>
          </a:p>
          <a:p>
            <a:pPr>
              <a:spcAft>
                <a:spcPts val="600"/>
              </a:spcAft>
            </a:pPr>
            <a:r>
              <a:rPr lang="en-GB" sz="1400" b="1" cap="all">
                <a:solidFill>
                  <a:schemeClr val="bg1"/>
                </a:solidFill>
                <a:latin typeface="Arial"/>
                <a:cs typeface="Arial"/>
              </a:rPr>
              <a:t>Experience of Digital Exclusion </a:t>
            </a:r>
            <a:r>
              <a:rPr lang="en-GB" sz="1100" b="1">
                <a:solidFill>
                  <a:schemeClr val="bg1"/>
                </a:solidFill>
                <a:latin typeface="Arial"/>
                <a:cs typeface="Arial"/>
              </a:rPr>
              <a:t>(survey 12+13+14 combined data*)</a:t>
            </a:r>
            <a:endParaRPr lang="en-GB" sz="1200" b="1">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a:solidFill>
                  <a:schemeClr val="bg1"/>
                </a:solidFill>
                <a:latin typeface="Arial"/>
                <a:cs typeface="Arial"/>
              </a:rPr>
              <a:t>Since May, over a third (37%) of respondents have that their household experiences some form of digital exclusion. This is a higher proportion than was seen over the course of surveys 9-11 (33%). Interviews are now conducted face-to-face, whereas previously they were telephone based.</a:t>
            </a:r>
          </a:p>
          <a:p>
            <a:pPr marL="285750" indent="-285750">
              <a:lnSpc>
                <a:spcPct val="114000"/>
              </a:lnSpc>
              <a:spcAft>
                <a:spcPts val="600"/>
              </a:spcAft>
              <a:buFont typeface="Arial" panose="020B0604020202020204" pitchFamily="34" charset="0"/>
              <a:buChar char="•"/>
            </a:pPr>
            <a:r>
              <a:rPr lang="en-GB" sz="1200">
                <a:solidFill>
                  <a:schemeClr val="bg1"/>
                </a:solidFill>
                <a:latin typeface="Arial"/>
                <a:cs typeface="Arial"/>
              </a:rPr>
              <a:t>Just less than a fifth (18%) of Greater Manchester households experienced a single aspect of digital exclusion. However, a similar proportion (19%) have experienced all 5 aspects of digital exclusion (see notes** for a reminder on the five aspects covered in the survey)</a:t>
            </a:r>
          </a:p>
          <a:p>
            <a:pPr marL="285750" indent="-285750">
              <a:lnSpc>
                <a:spcPct val="114000"/>
              </a:lnSpc>
              <a:spcAft>
                <a:spcPts val="600"/>
              </a:spcAft>
              <a:buFont typeface="Arial" panose="020B0604020202020204" pitchFamily="34" charset="0"/>
              <a:buChar char="•"/>
            </a:pPr>
            <a:r>
              <a:rPr lang="en-GB" sz="1200">
                <a:solidFill>
                  <a:schemeClr val="bg1"/>
                </a:solidFill>
                <a:latin typeface="Arial"/>
                <a:cs typeface="Arial"/>
              </a:rPr>
              <a:t>There have been increases in those aged 16-24, 75+ and disabled respondents reporting any form of digital exclusion, when comparing face-to-face results since May 2024 with the previous baseline informed by telephone interviews:</a:t>
            </a:r>
          </a:p>
          <a:p>
            <a:pPr marL="742950" lvl="2" indent="-285750">
              <a:lnSpc>
                <a:spcPct val="114000"/>
              </a:lnSpc>
              <a:spcAft>
                <a:spcPts val="600"/>
              </a:spcAft>
              <a:buFont typeface="Courier New" panose="02070309020205020404" pitchFamily="49" charset="0"/>
              <a:buChar char="•"/>
            </a:pPr>
            <a:r>
              <a:rPr lang="en-GB" sz="1200">
                <a:solidFill>
                  <a:schemeClr val="bg1"/>
                </a:solidFill>
                <a:latin typeface="Arial"/>
                <a:cs typeface="Arial"/>
              </a:rPr>
              <a:t>77% of those aged 75+ now say they have experienced one or more aspect of digital exclusion, compared to 60% in surveys 9-11</a:t>
            </a:r>
          </a:p>
          <a:p>
            <a:pPr marL="742950" lvl="2" indent="-285750">
              <a:lnSpc>
                <a:spcPct val="114000"/>
              </a:lnSpc>
              <a:spcAft>
                <a:spcPts val="600"/>
              </a:spcAft>
              <a:buFont typeface="Courier New" panose="02070309020205020404" pitchFamily="49" charset="0"/>
              <a:buChar char="•"/>
            </a:pPr>
            <a:r>
              <a:rPr lang="en-GB" sz="1200">
                <a:solidFill>
                  <a:schemeClr val="bg1"/>
                </a:solidFill>
                <a:latin typeface="Arial"/>
                <a:cs typeface="Arial"/>
              </a:rPr>
              <a:t>62% of disabled respondents report experiencing at least one form of digital exclusion, rising from 45% in surveys 9-11</a:t>
            </a:r>
          </a:p>
          <a:p>
            <a:pPr marL="742950" lvl="2" indent="-285750">
              <a:lnSpc>
                <a:spcPct val="114000"/>
              </a:lnSpc>
              <a:spcAft>
                <a:spcPts val="600"/>
              </a:spcAft>
              <a:buFont typeface="Courier New" panose="02070309020205020404" pitchFamily="49" charset="0"/>
              <a:buChar char="•"/>
            </a:pPr>
            <a:r>
              <a:rPr lang="en-GB" sz="1200">
                <a:solidFill>
                  <a:schemeClr val="bg1"/>
                </a:solidFill>
                <a:latin typeface="Arial"/>
                <a:cs typeface="Arial"/>
              </a:rPr>
              <a:t>33% of 16–24-year-olds now say they have experienced one or more aspect of digital exclusion, higher than the 23% reported in surveys 9-11</a:t>
            </a:r>
          </a:p>
          <a:p>
            <a:pPr>
              <a:lnSpc>
                <a:spcPct val="114000"/>
              </a:lnSpc>
              <a:spcAft>
                <a:spcPts val="600"/>
              </a:spcAft>
            </a:pPr>
            <a:endParaRPr lang="en-GB" sz="1400" b="1">
              <a:solidFill>
                <a:schemeClr val="bg1"/>
              </a:solidFill>
              <a:latin typeface="Arial"/>
              <a:cs typeface="Arial"/>
            </a:endParaRPr>
          </a:p>
          <a:p>
            <a:pPr>
              <a:spcAft>
                <a:spcPts val="600"/>
              </a:spcAft>
            </a:pPr>
            <a:r>
              <a:rPr lang="en-GB" sz="1400" b="1">
                <a:solidFill>
                  <a:schemeClr val="bg1"/>
                </a:solidFill>
                <a:latin typeface="Arial"/>
                <a:cs typeface="Arial"/>
              </a:rPr>
              <a:t>CONFIDENCE USING DIGITAL SERVICES </a:t>
            </a:r>
            <a:r>
              <a:rPr lang="en-GB" sz="1100" b="1">
                <a:solidFill>
                  <a:schemeClr val="bg1"/>
                </a:solidFill>
                <a:latin typeface="Arial"/>
                <a:cs typeface="Arial"/>
              </a:rPr>
              <a:t>(survey 12+13+14 combined data)</a:t>
            </a:r>
            <a:endParaRPr lang="en-GB" sz="1200" b="1">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a:solidFill>
                  <a:schemeClr val="bg1"/>
                </a:solidFill>
                <a:latin typeface="Arial"/>
                <a:cs typeface="Arial"/>
              </a:rPr>
              <a:t>22% of respondents say either they (18%) or someone in their household (13%) is not confident using digital services online – in line with July’s results. </a:t>
            </a:r>
          </a:p>
          <a:p>
            <a:pPr marL="285750" indent="-285750">
              <a:lnSpc>
                <a:spcPct val="114000"/>
              </a:lnSpc>
              <a:spcAft>
                <a:spcPts val="600"/>
              </a:spcAft>
              <a:buFont typeface="Arial" panose="020B0604020202020204" pitchFamily="34" charset="0"/>
              <a:buChar char="•"/>
            </a:pPr>
            <a:r>
              <a:rPr lang="en-GB" sz="1200">
                <a:solidFill>
                  <a:schemeClr val="bg1"/>
                </a:solidFill>
                <a:latin typeface="Arial"/>
                <a:cs typeface="Arial"/>
              </a:rPr>
              <a:t>Using subgroup analysis from S12-14, this proportion is also 71% among older cohorts aged 75+ and 42% amongst disabled respondents (all ages)</a:t>
            </a:r>
          </a:p>
          <a:p>
            <a:pPr marL="285750" indent="-285750">
              <a:lnSpc>
                <a:spcPct val="114000"/>
              </a:lnSpc>
              <a:spcAft>
                <a:spcPts val="1200"/>
              </a:spcAft>
              <a:buFont typeface="Arial" panose="020B0604020202020204" pitchFamily="34" charset="0"/>
              <a:buChar char="•"/>
            </a:pPr>
            <a:endParaRPr lang="en-GB" sz="1100">
              <a:solidFill>
                <a:schemeClr val="bg1"/>
              </a:solidFill>
              <a:latin typeface="Arial"/>
              <a:cs typeface="Arial"/>
            </a:endParaRPr>
          </a:p>
          <a:p>
            <a:pPr>
              <a:lnSpc>
                <a:spcPct val="114000"/>
              </a:lnSpc>
              <a:spcAft>
                <a:spcPts val="1200"/>
              </a:spcAft>
            </a:pPr>
            <a:endParaRPr lang="en-GB" sz="1100" b="1">
              <a:solidFill>
                <a:schemeClr val="bg1"/>
              </a:solidFill>
              <a:latin typeface="Arial"/>
              <a:cs typeface="Arial"/>
            </a:endParaRPr>
          </a:p>
        </p:txBody>
      </p:sp>
      <p:sp>
        <p:nvSpPr>
          <p:cNvPr id="2" name="TextBox 1">
            <a:extLst>
              <a:ext uri="{FF2B5EF4-FFF2-40B4-BE49-F238E27FC236}">
                <a16:creationId xmlns:a16="http://schemas.microsoft.com/office/drawing/2014/main" id="{01A8958E-FABD-2B48-53E0-52A9D62EA37C}"/>
              </a:ext>
            </a:extLst>
          </p:cNvPr>
          <p:cNvSpPr txBox="1"/>
          <p:nvPr/>
        </p:nvSpPr>
        <p:spPr>
          <a:xfrm>
            <a:off x="589613" y="6128249"/>
            <a:ext cx="11000282" cy="732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600"/>
              </a:spcAft>
            </a:pPr>
            <a:r>
              <a:rPr lang="en-GB" sz="1100" i="1">
                <a:solidFill>
                  <a:schemeClr val="bg1"/>
                </a:solidFill>
                <a:latin typeface="Arial"/>
                <a:cs typeface="Arial"/>
              </a:rPr>
              <a:t>*</a:t>
            </a:r>
            <a:r>
              <a:rPr lang="en-GB" sz="1100" i="1">
                <a:solidFill>
                  <a:srgbClr val="FFFFFF"/>
                </a:solidFill>
                <a:latin typeface="Arial"/>
                <a:cs typeface="Arial"/>
              </a:rPr>
              <a:t> </a:t>
            </a:r>
            <a:r>
              <a:rPr lang="en-GB" sz="1100" i="1">
                <a:solidFill>
                  <a:schemeClr val="bg1"/>
                </a:solidFill>
                <a:latin typeface="Arial"/>
                <a:cs typeface="Arial"/>
              </a:rPr>
              <a:t>Base sizes: Survey 12 (251), Survey 13 ( 250), Survey 14 (240)</a:t>
            </a:r>
          </a:p>
          <a:p>
            <a:pPr>
              <a:lnSpc>
                <a:spcPct val="113999"/>
              </a:lnSpc>
              <a:spcAft>
                <a:spcPts val="600"/>
              </a:spcAft>
            </a:pPr>
            <a:r>
              <a:rPr lang="en-GB" sz="1100" i="1">
                <a:solidFill>
                  <a:schemeClr val="bg1"/>
                </a:solidFill>
                <a:latin typeface="Arial"/>
                <a:cs typeface="Arial"/>
              </a:rPr>
              <a:t>**The five aspects of digital exclusion relate to: (I) consistent and reliable access to an internet connection at home; (II) to devices that allow access to the internet; (III) affording access to the internet; (IV) skills needed to access and use digital services online; (IV) support needed to access and use digital services online </a:t>
            </a:r>
          </a:p>
        </p:txBody>
      </p:sp>
    </p:spTree>
    <p:custDataLst>
      <p:tags r:id="rId1"/>
    </p:custDataLst>
    <p:extLst>
      <p:ext uri="{BB962C8B-B14F-4D97-AF65-F5344CB8AC3E}">
        <p14:creationId xmlns:p14="http://schemas.microsoft.com/office/powerpoint/2010/main" val="3071903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2402596674"/>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8</a:t>
                      </a:r>
                      <a:endParaRPr lang="en-GB" sz="1400" b="1" u="sng" kern="120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9-10</a:t>
                      </a:r>
                      <a:endParaRPr lang="en-GB" sz="1400" b="1" u="sng" kern="120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11-2</a:t>
                      </a:r>
                      <a:r>
                        <a:rPr lang="en-GB" sz="1400" b="1" u="sng">
                          <a:solidFill>
                            <a:schemeClr val="bg1"/>
                          </a:solidFill>
                          <a:latin typeface="Arial"/>
                          <a:cs typeface="Arial"/>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646331"/>
          </a:xfrm>
        </p:spPr>
        <p:txBody>
          <a:bodyPr vert="horz" wrap="square" anchor="t">
            <a:spAutoFit/>
          </a:bodyPr>
          <a:lstStyle/>
          <a:p>
            <a:pPr>
              <a:lnSpc>
                <a:spcPct val="100000"/>
              </a:lnSpc>
            </a:pPr>
            <a:r>
              <a:rPr lang="en-GB" sz="1800" b="1">
                <a:solidFill>
                  <a:srgbClr val="5C5B5A"/>
                </a:solidFill>
                <a:latin typeface="Arial" panose="020B0604020202020204" pitchFamily="34" charset="0"/>
                <a:cs typeface="Arial" panose="020B0604020202020204" pitchFamily="34" charset="0"/>
              </a:rPr>
              <a:t>Over a third of respondents report experience of </a:t>
            </a:r>
            <a:r>
              <a:rPr lang="en-GB" sz="1800" b="1">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a:solidFill>
                  <a:srgbClr val="5C5B5A"/>
                </a:solidFill>
                <a:latin typeface="Arial" panose="020B0604020202020204" pitchFamily="34" charset="0"/>
                <a:cs typeface="Arial" panose="020B0604020202020204" pitchFamily="34" charset="0"/>
              </a:rPr>
              <a:t>, a figure that rises among older and disabled respondents </a:t>
            </a:r>
          </a:p>
        </p:txBody>
      </p:sp>
      <p:graphicFrame>
        <p:nvGraphicFramePr>
          <p:cNvPr id="37" name="Table Placeholder 6" descr="Column chart showing the proportion of respondents who are experiencing some form of digital exclusion. 63% are not experiencing any form of digital exclusion, 12% are experiencing one aspect, 11% two aspects, 5% 3 aspects, 2% 4 aspects and 4%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85570559"/>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 ...</a:t>
            </a:r>
            <a:endParaRPr lang="en-GB" sz="140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37%</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77%</a:t>
                      </a:r>
                    </a:p>
                  </a:txBody>
                  <a:tcPr>
                    <a:solidFill>
                      <a:srgbClr val="5C5B5A">
                        <a:alpha val="21000"/>
                      </a:srgbClr>
                    </a:solidFill>
                  </a:tcPr>
                </a:tc>
                <a:tc>
                  <a:txBody>
                    <a:bodyPr/>
                    <a:lstStyle/>
                    <a:p>
                      <a:pPr algn="ctr"/>
                      <a:r>
                        <a:rPr lang="en-GB" sz="1400" b="1">
                          <a:solidFill>
                            <a:srgbClr val="5C5B5A"/>
                          </a:solidFill>
                          <a:latin typeface="Arial"/>
                          <a:cs typeface="Arial"/>
                        </a:rPr>
                        <a:t>62%</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741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18646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363298" y="183630"/>
            <a:ext cx="116151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kumimoji="0" lang="en-GB" sz="1800" b="1" i="0" u="none" strike="noStrike" kern="1200" cap="none" spc="0" normalizeH="0" baseline="0" noProof="0">
                <a:ln>
                  <a:noFill/>
                </a:ln>
                <a:solidFill>
                  <a:srgbClr val="5C5B5A"/>
                </a:solidFill>
                <a:effectLst/>
                <a:uLnTx/>
                <a:uFillTx/>
                <a:latin typeface="Arial" panose="020B0604020202020204" pitchFamily="34" charset="0"/>
                <a:ea typeface="+mj-ea"/>
                <a:cs typeface="Arial" panose="020B0604020202020204" pitchFamily="34" charset="0"/>
              </a:rPr>
              <a:t>August shows a decrease in those who are not digitally excluded</a:t>
            </a:r>
            <a:r>
              <a:rPr lang="en-GB" sz="1800" b="1">
                <a:latin typeface="Arial" panose="020B0604020202020204" pitchFamily="34" charset="0"/>
                <a:cs typeface="Arial" panose="020B0604020202020204" pitchFamily="34" charset="0"/>
              </a:rPr>
              <a:t> – a 5pp drop, bringing figures back in line with May’s results</a:t>
            </a:r>
            <a:endParaRPr kumimoji="0" lang="en-US" sz="1800" b="1" i="0" u="none" strike="noStrike" kern="1200" cap="none" spc="0" normalizeH="0" baseline="0" noProof="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nswer 0 to 3 to statements at the previous question. 61% answer 0 to 3 to none of the statements, 66% in July. ">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865314290"/>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S12+S13+S14, </a:t>
            </a:r>
            <a:r>
              <a:rPr lang="en-GB" sz="1000">
                <a:solidFill>
                  <a:srgbClr val="FFFFFF">
                    <a:lumMod val="50000"/>
                  </a:srgbClr>
                </a:solidFill>
                <a:latin typeface="Arial"/>
                <a:cs typeface="Arial" panose="020B0604020202020204" pitchFamily="34" charset="0"/>
              </a:rPr>
              <a:t>740; Survey 12, 251; Survey 13, 250; Survey 14, 240  </a:t>
            </a:r>
            <a:r>
              <a:rPr lang="en-GB" sz="1000">
                <a:solidFill>
                  <a:srgbClr val="FFFFFF">
                    <a:lumMod val="50000"/>
                  </a:srgbClr>
                </a:solidFill>
                <a:latin typeface="Arial" panose="020B0604020202020204" pitchFamily="34" charset="0"/>
                <a:cs typeface="Arial" panose="020B0604020202020204" pitchFamily="34" charset="0"/>
              </a:rPr>
              <a:t>(Face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59443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1200329"/>
          </a:xfrm>
        </p:spPr>
        <p:txBody>
          <a:bodyPr vert="horz" wrap="square" anchor="t">
            <a:spAutoFit/>
          </a:bodyPr>
          <a:lstStyle/>
          <a:p>
            <a:pPr>
              <a:lnSpc>
                <a:spcPct val="100000"/>
              </a:lnSpc>
            </a:pPr>
            <a:r>
              <a:rPr lang="en-GB" sz="1800" b="1">
                <a:solidFill>
                  <a:srgbClr val="009690"/>
                </a:solidFill>
                <a:latin typeface="Arial"/>
                <a:cs typeface="Arial"/>
              </a:rPr>
              <a:t>Trend over time: </a:t>
            </a:r>
            <a:r>
              <a:rPr lang="en-GB" sz="1800" b="1">
                <a:solidFill>
                  <a:srgbClr val="5C5B5A"/>
                </a:solidFill>
                <a:latin typeface="Arial"/>
                <a:cs typeface="Arial"/>
              </a:rPr>
              <a:t>It appears that the proportion of respondents experiencing any form of digital exclusion has increased, however, methodological change is likely to be impacting this data*. Respondents aged 75+ or those with a disability report substantially higher levels of digital exclusion, as seen in previous waves also </a:t>
            </a:r>
          </a:p>
        </p:txBody>
      </p:sp>
      <p:graphicFrame>
        <p:nvGraphicFramePr>
          <p:cNvPr id="37" name="Table Placeholder 6" descr="Column chart showing the proportion of respondents who are experiencing some form of digital exclusion. 63% are not experiencing any form of digital exclusion in surveys 12 to 14, down from 67% in surveys 9 to 11">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203017255"/>
              </p:ext>
            </p:extLst>
          </p:nvPr>
        </p:nvGraphicFramePr>
        <p:xfrm>
          <a:off x="556058" y="1213730"/>
          <a:ext cx="8432668"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2785717" y="2106282"/>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a:latin typeface="Arial" panose="020B0604020202020204" pitchFamily="34" charset="0"/>
                <a:cs typeface="Arial" panose="020B0604020202020204" pitchFamily="34" charset="0"/>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2828110357"/>
              </p:ext>
            </p:extLst>
          </p:nvPr>
        </p:nvGraphicFramePr>
        <p:xfrm>
          <a:off x="2517269" y="2385204"/>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S9-11</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23%</a:t>
                      </a:r>
                    </a:p>
                  </a:txBody>
                  <a:tcPr>
                    <a:solidFill>
                      <a:srgbClr val="5C5B5A">
                        <a:alpha val="21000"/>
                      </a:srgbClr>
                    </a:solidFill>
                  </a:tcPr>
                </a:tc>
                <a:tc>
                  <a:txBody>
                    <a:bodyPr/>
                    <a:lstStyle/>
                    <a:p>
                      <a:pPr algn="ctr"/>
                      <a:r>
                        <a:rPr lang="en-GB" sz="1400" b="1">
                          <a:solidFill>
                            <a:srgbClr val="5C5B5A"/>
                          </a:solidFill>
                          <a:latin typeface="Arial"/>
                          <a:cs typeface="Arial"/>
                        </a:rPr>
                        <a:t>60%</a:t>
                      </a:r>
                    </a:p>
                  </a:txBody>
                  <a:tcPr>
                    <a:solidFill>
                      <a:srgbClr val="5C5B5A">
                        <a:alpha val="21000"/>
                      </a:srgbClr>
                    </a:solidFill>
                  </a:tcPr>
                </a:tc>
                <a:tc>
                  <a:txBody>
                    <a:bodyPr/>
                    <a:lstStyle/>
                    <a:p>
                      <a:pPr algn="ctr"/>
                      <a:r>
                        <a:rPr lang="en-GB" sz="1400" b="1">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S12-14</a:t>
                      </a:r>
                    </a:p>
                  </a:txBody>
                  <a:tcPr>
                    <a:solidFill>
                      <a:srgbClr val="5C5B5A">
                        <a:alpha val="21000"/>
                      </a:srgbClr>
                    </a:solidFill>
                  </a:tcPr>
                </a:tc>
                <a:tc>
                  <a:txBody>
                    <a:bodyPr/>
                    <a:lstStyle/>
                    <a:p>
                      <a:pPr algn="ctr"/>
                      <a:r>
                        <a:rPr lang="en-GB" sz="1400" b="1">
                          <a:solidFill>
                            <a:srgbClr val="5C5B5A"/>
                          </a:solidFill>
                          <a:latin typeface="Arial"/>
                          <a:cs typeface="Arial"/>
                        </a:rPr>
                        <a:t>37%</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77%</a:t>
                      </a:r>
                    </a:p>
                  </a:txBody>
                  <a:tcPr>
                    <a:solidFill>
                      <a:srgbClr val="5C5B5A">
                        <a:alpha val="21000"/>
                      </a:srgbClr>
                    </a:solidFill>
                  </a:tcPr>
                </a:tc>
                <a:tc>
                  <a:txBody>
                    <a:bodyPr/>
                    <a:lstStyle/>
                    <a:p>
                      <a:pPr algn="ctr"/>
                      <a:r>
                        <a:rPr lang="en-GB" sz="1400" b="1">
                          <a:solidFill>
                            <a:srgbClr val="5C5B5A"/>
                          </a:solidFill>
                          <a:latin typeface="Arial"/>
                          <a:cs typeface="Arial"/>
                        </a:rPr>
                        <a:t>62%</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5" name="TextBox 4">
            <a:extLst>
              <a:ext uri="{FF2B5EF4-FFF2-40B4-BE49-F238E27FC236}">
                <a16:creationId xmlns:a16="http://schemas.microsoft.com/office/drawing/2014/main" id="{55C1408B-73DA-8BB3-FC54-3BC46C1C9984}"/>
              </a:ext>
            </a:extLst>
          </p:cNvPr>
          <p:cNvSpPr txBox="1"/>
          <p:nvPr/>
        </p:nvSpPr>
        <p:spPr>
          <a:xfrm>
            <a:off x="8988726" y="1499978"/>
            <a:ext cx="3047577" cy="3858044"/>
          </a:xfrm>
          <a:prstGeom prst="rect">
            <a:avLst/>
          </a:prstGeom>
          <a:noFill/>
        </p:spPr>
        <p:txBody>
          <a:bodyPr wrap="square" lIns="91440" tIns="45720" rIns="91440" bIns="45720" anchor="t">
            <a:spAutoFit/>
          </a:bodyPr>
          <a:lstStyle/>
          <a:p>
            <a:pPr>
              <a:lnSpc>
                <a:spcPct val="114000"/>
              </a:lnSpc>
              <a:spcAft>
                <a:spcPts val="600"/>
              </a:spcAft>
            </a:pPr>
            <a:r>
              <a:rPr lang="en-GB" sz="1100" b="1">
                <a:solidFill>
                  <a:srgbClr val="5C5B5A"/>
                </a:solidFill>
                <a:latin typeface="Arial"/>
                <a:cs typeface="Arial"/>
              </a:rPr>
              <a:t>*Change in Methodology </a:t>
            </a:r>
          </a:p>
          <a:p>
            <a:pPr>
              <a:lnSpc>
                <a:spcPct val="114000"/>
              </a:lnSpc>
              <a:spcAft>
                <a:spcPts val="600"/>
              </a:spcAft>
            </a:pPr>
            <a:r>
              <a:rPr lang="en-GB" sz="1100">
                <a:solidFill>
                  <a:srgbClr val="5C5B5A"/>
                </a:solidFill>
                <a:latin typeface="Arial"/>
                <a:cs typeface="Arial"/>
              </a:rPr>
              <a:t>Survey 14-12 utilise a face-to-face methodology, while survey 11-9 use a telephone approach. </a:t>
            </a:r>
          </a:p>
          <a:p>
            <a:pPr>
              <a:lnSpc>
                <a:spcPct val="114000"/>
              </a:lnSpc>
              <a:spcAft>
                <a:spcPts val="600"/>
              </a:spcAft>
            </a:pPr>
            <a:r>
              <a:rPr lang="en-GB" sz="1100">
                <a:solidFill>
                  <a:srgbClr val="5C5B5A"/>
                </a:solidFill>
                <a:latin typeface="Arial"/>
                <a:cs typeface="Arial"/>
              </a:rPr>
              <a:t>Changes in who we can talk to between the two approaches have impacted the results on this slide. </a:t>
            </a:r>
          </a:p>
          <a:p>
            <a:pPr>
              <a:lnSpc>
                <a:spcPct val="114000"/>
              </a:lnSpc>
              <a:spcAft>
                <a:spcPts val="600"/>
              </a:spcAft>
            </a:pPr>
            <a:r>
              <a:rPr lang="en-GB" sz="1100">
                <a:solidFill>
                  <a:srgbClr val="5C5B5A"/>
                </a:solidFill>
                <a:latin typeface="Arial"/>
                <a:cs typeface="Arial"/>
              </a:rPr>
              <a:t>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a:t>
            </a:r>
          </a:p>
          <a:p>
            <a:pPr>
              <a:lnSpc>
                <a:spcPct val="114000"/>
              </a:lnSpc>
              <a:spcAft>
                <a:spcPts val="600"/>
              </a:spcAft>
            </a:pPr>
            <a:r>
              <a:rPr lang="en-GB" sz="1100">
                <a:solidFill>
                  <a:srgbClr val="5C5B5A"/>
                </a:solidFill>
                <a:latin typeface="Arial"/>
                <a:cs typeface="Arial"/>
              </a:rPr>
              <a:t>While this impacts the trackability of these results, changing approach allows us to provide a truer understanding of the extent of digital exclusion in Greater Manchester. </a:t>
            </a:r>
          </a:p>
        </p:txBody>
      </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75016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S9-11 (748), S12-14 (741)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 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800431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a:solidFill>
                  <a:srgbClr val="5C5B5A"/>
                </a:solidFill>
                <a:latin typeface="Arial"/>
                <a:cs typeface="Arial"/>
              </a:rPr>
              <a:t>Where respondents are experiencing digital exclusion, this continues to be driven most by those saying a </a:t>
            </a:r>
            <a:r>
              <a:rPr lang="en-GB" sz="1800" b="1">
                <a:solidFill>
                  <a:srgbClr val="009690"/>
                </a:solidFill>
                <a:latin typeface="Arial"/>
                <a:cs typeface="Arial"/>
              </a:rPr>
              <a:t>lack of skills </a:t>
            </a:r>
            <a:r>
              <a:rPr lang="en-GB" sz="1800" b="1">
                <a:solidFill>
                  <a:srgbClr val="5C5B5A"/>
                </a:solidFill>
                <a:latin typeface="Arial"/>
                <a:cs typeface="Arial"/>
              </a:rPr>
              <a:t>proves a barrier to access digital online services, along with </a:t>
            </a:r>
            <a:r>
              <a:rPr lang="en-GB" sz="1800" b="1">
                <a:solidFill>
                  <a:srgbClr val="009690"/>
                </a:solidFill>
                <a:latin typeface="Arial"/>
                <a:cs typeface="Arial"/>
              </a:rPr>
              <a:t>affordability</a:t>
            </a:r>
          </a:p>
        </p:txBody>
      </p:sp>
      <p:graphicFrame>
        <p:nvGraphicFramePr>
          <p:cNvPr id="16"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nvGraphicFramePr>
        <p:xfrm>
          <a:off x="1097173" y="1098015"/>
          <a:ext cx="10960129" cy="534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734083"/>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865838"/>
            <a:ext cx="574157" cy="523220"/>
          </a:xfrm>
          <a:prstGeom prst="rect">
            <a:avLst/>
          </a:prstGeom>
          <a:noFill/>
        </p:spPr>
        <p:txBody>
          <a:bodyPr wrap="square" rtlCol="0">
            <a:spAutoFit/>
          </a:bodyPr>
          <a:lstStyle/>
          <a:p>
            <a:pPr algn="ctr"/>
            <a:r>
              <a:rPr lang="en-GB" sz="1400" b="1">
                <a:solidFill>
                  <a:srgbClr val="5C5B5A"/>
                </a:solidFill>
              </a:rPr>
              <a:t>15%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3984973"/>
            <a:ext cx="574157" cy="523220"/>
          </a:xfrm>
          <a:prstGeom prst="rect">
            <a:avLst/>
          </a:prstGeom>
          <a:noFill/>
        </p:spPr>
        <p:txBody>
          <a:bodyPr wrap="square" rtlCol="0">
            <a:spAutoFit/>
          </a:bodyPr>
          <a:lstStyle/>
          <a:p>
            <a:pPr algn="ctr"/>
            <a:r>
              <a:rPr lang="en-GB" sz="1400" b="1">
                <a:solidFill>
                  <a:srgbClr val="5C5B5A"/>
                </a:solidFill>
              </a:rPr>
              <a:t>13%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865838"/>
            <a:ext cx="574157" cy="523220"/>
          </a:xfrm>
          <a:prstGeom prst="rect">
            <a:avLst/>
          </a:prstGeom>
          <a:noFill/>
        </p:spPr>
        <p:txBody>
          <a:bodyPr wrap="square" rtlCol="0">
            <a:spAutoFit/>
          </a:bodyPr>
          <a:lstStyle/>
          <a:p>
            <a:pPr algn="ctr"/>
            <a:r>
              <a:rPr lang="en-GB" sz="1400" b="1">
                <a:solidFill>
                  <a:srgbClr val="5C5B5A"/>
                </a:solidFill>
              </a:rPr>
              <a:t>13%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3984973"/>
            <a:ext cx="574157" cy="523220"/>
          </a:xfrm>
          <a:prstGeom prst="rect">
            <a:avLst/>
          </a:prstGeom>
          <a:noFill/>
        </p:spPr>
        <p:txBody>
          <a:bodyPr wrap="square" rtlCol="0">
            <a:spAutoFit/>
          </a:bodyPr>
          <a:lstStyle/>
          <a:p>
            <a:pPr algn="ctr"/>
            <a:r>
              <a:rPr lang="en-GB" sz="1400" b="1">
                <a:solidFill>
                  <a:srgbClr val="5C5B5A"/>
                </a:solidFill>
              </a:rPr>
              <a:t>9%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1706940"/>
            <a:ext cx="574157" cy="523220"/>
          </a:xfrm>
          <a:prstGeom prst="rect">
            <a:avLst/>
          </a:prstGeom>
          <a:noFill/>
        </p:spPr>
        <p:txBody>
          <a:bodyPr wrap="square" rtlCol="0">
            <a:spAutoFit/>
          </a:bodyPr>
          <a:lstStyle/>
          <a:p>
            <a:pPr algn="ctr"/>
            <a:r>
              <a:rPr lang="en-GB" sz="1400" b="1">
                <a:solidFill>
                  <a:srgbClr val="5C5B5A"/>
                </a:solidFill>
              </a:rPr>
              <a:t>19%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3984973"/>
            <a:ext cx="574157" cy="523220"/>
          </a:xfrm>
          <a:prstGeom prst="rect">
            <a:avLst/>
          </a:prstGeom>
          <a:noFill/>
        </p:spPr>
        <p:txBody>
          <a:bodyPr wrap="square" rtlCol="0">
            <a:spAutoFit/>
          </a:bodyPr>
          <a:lstStyle/>
          <a:p>
            <a:pPr algn="ctr"/>
            <a:r>
              <a:rPr lang="en-GB" sz="1400" b="1">
                <a:solidFill>
                  <a:srgbClr val="5C5B5A"/>
                </a:solidFill>
              </a:rPr>
              <a:t>15%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06940"/>
            <a:ext cx="574157" cy="523220"/>
          </a:xfrm>
          <a:prstGeom prst="rect">
            <a:avLst/>
          </a:prstGeom>
          <a:noFill/>
        </p:spPr>
        <p:txBody>
          <a:bodyPr wrap="square" rtlCol="0">
            <a:spAutoFit/>
          </a:bodyPr>
          <a:lstStyle/>
          <a:p>
            <a:pPr algn="ctr"/>
            <a:r>
              <a:rPr lang="en-GB" sz="1400" b="1">
                <a:solidFill>
                  <a:srgbClr val="5C5B5A"/>
                </a:solidFill>
              </a:rPr>
              <a:t>22%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984973"/>
            <a:ext cx="574157" cy="523220"/>
          </a:xfrm>
          <a:prstGeom prst="rect">
            <a:avLst/>
          </a:prstGeom>
          <a:noFill/>
        </p:spPr>
        <p:txBody>
          <a:bodyPr wrap="square" rtlCol="0">
            <a:spAutoFit/>
          </a:bodyPr>
          <a:lstStyle/>
          <a:p>
            <a:pPr algn="ctr"/>
            <a:r>
              <a:rPr lang="en-GB" sz="1400" b="1">
                <a:solidFill>
                  <a:srgbClr val="5C5B5A"/>
                </a:solidFill>
              </a:rPr>
              <a:t>17%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06940"/>
            <a:ext cx="574157" cy="523220"/>
          </a:xfrm>
          <a:prstGeom prst="rect">
            <a:avLst/>
          </a:prstGeom>
          <a:noFill/>
        </p:spPr>
        <p:txBody>
          <a:bodyPr wrap="square" rtlCol="0">
            <a:spAutoFit/>
          </a:bodyPr>
          <a:lstStyle/>
          <a:p>
            <a:pPr algn="ctr"/>
            <a:r>
              <a:rPr lang="en-GB" sz="1400" b="1">
                <a:solidFill>
                  <a:srgbClr val="5C5B5A"/>
                </a:solidFill>
              </a:rPr>
              <a:t>18%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84973"/>
            <a:ext cx="574157" cy="523220"/>
          </a:xfrm>
          <a:prstGeom prst="rect">
            <a:avLst/>
          </a:prstGeom>
          <a:noFill/>
        </p:spPr>
        <p:txBody>
          <a:bodyPr wrap="square" rtlCol="0">
            <a:spAutoFit/>
          </a:bodyPr>
          <a:lstStyle/>
          <a:p>
            <a:pPr algn="ctr"/>
            <a:r>
              <a:rPr lang="en-GB" sz="1400" b="1">
                <a:solidFill>
                  <a:srgbClr val="5C5B5A"/>
                </a:solidFill>
              </a:rPr>
              <a:t>14%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741; Survey 12, 251; Survey 13, 250; Survey S14, 240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(Mostly do / have and </a:t>
            </a:r>
            <a:r>
              <a:rPr lang="en-GB" sz="1000">
                <a:solidFill>
                  <a:srgbClr val="FFFFFF">
                    <a:lumMod val="50000"/>
                  </a:srgbClr>
                </a:solidFill>
                <a:latin typeface="Arial"/>
                <a:cs typeface="Arial" panose="020B0604020202020204" pitchFamily="34" charset="0"/>
              </a:rPr>
              <a:t>Always do / have)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533770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a:solidFill>
                  <a:srgbClr val="5C5B5A"/>
                </a:solidFill>
                <a:latin typeface="Arial"/>
                <a:cs typeface="Arial"/>
              </a:rPr>
              <a:t>Those</a:t>
            </a:r>
            <a:r>
              <a:rPr lang="en-GB" sz="1800" b="1"/>
              <a:t> </a:t>
            </a:r>
            <a:r>
              <a:rPr lang="en-GB" sz="1800" b="1">
                <a:solidFill>
                  <a:srgbClr val="009690"/>
                </a:solidFill>
                <a:latin typeface="Arial"/>
                <a:cs typeface="Arial"/>
              </a:rPr>
              <a:t>aged 75+ and disabled respondents continue consistently to be </a:t>
            </a:r>
            <a:r>
              <a:rPr lang="en-GB" sz="1800" b="1">
                <a:solidFill>
                  <a:srgbClr val="5C5B5A"/>
                </a:solidFill>
                <a:latin typeface="Arial"/>
                <a:cs typeface="Arial"/>
              </a:rPr>
              <a:t>far more likely to lack access to enable "all" or "most" of the time, or the skills and support to do so. This is consistent with previous surveys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38960"/>
            <a:ext cx="954723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cs typeface="Arial" panose="020B0604020202020204" pitchFamily="34" charset="0"/>
              </a:rPr>
              <a:t>May – August 2024</a:t>
            </a:r>
            <a:endParaRPr kumimoji="0" lang="en-GB" sz="14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4099654186"/>
              </p:ext>
            </p:extLst>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latin typeface="Arial" panose="020B0604020202020204" pitchFamily="34" charset="0"/>
                        <a:cs typeface="Arial" panose="020B0604020202020204" pitchFamily="34" charset="0"/>
                      </a:endParaRPr>
                    </a:p>
                  </a:txBody>
                  <a:tcPr anchor="b"/>
                </a:tc>
                <a:tc>
                  <a:txBody>
                    <a:bodyPr/>
                    <a:lstStyle/>
                    <a:p>
                      <a:pPr algn="ctr"/>
                      <a:r>
                        <a:rPr lang="en-GB" sz="1200">
                          <a:latin typeface="Arial" panose="020B0604020202020204" pitchFamily="34" charset="0"/>
                          <a:cs typeface="Arial" panose="020B0604020202020204" pitchFamily="34" charset="0"/>
                        </a:rPr>
                        <a:t>Total</a:t>
                      </a:r>
                    </a:p>
                  </a:txBody>
                  <a:tcPr anchor="b"/>
                </a:tc>
                <a:tc>
                  <a:txBody>
                    <a:bodyPr/>
                    <a:lstStyle/>
                    <a:p>
                      <a:pPr algn="ctr"/>
                      <a:r>
                        <a:rPr lang="en-GB" sz="1200">
                          <a:latin typeface="Arial" panose="020B0604020202020204" pitchFamily="34" charset="0"/>
                          <a:cs typeface="Arial" panose="020B0604020202020204" pitchFamily="34" charset="0"/>
                        </a:rPr>
                        <a:t>Aged 16-24 </a:t>
                      </a:r>
                    </a:p>
                    <a:p>
                      <a:pPr algn="ctr"/>
                      <a:r>
                        <a:rPr lang="en-GB" sz="1200">
                          <a:latin typeface="Arial" panose="020B0604020202020204" pitchFamily="34" charset="0"/>
                          <a:cs typeface="Arial" panose="020B0604020202020204" pitchFamily="34" charset="0"/>
                        </a:rPr>
                        <a:t>(n=113)</a:t>
                      </a:r>
                    </a:p>
                  </a:txBody>
                  <a:tcPr anchor="b"/>
                </a:tc>
                <a:tc>
                  <a:txBody>
                    <a:bodyPr/>
                    <a:lstStyle/>
                    <a:p>
                      <a:pPr algn="ctr"/>
                      <a:r>
                        <a:rPr lang="en-GB" sz="1200">
                          <a:latin typeface="Arial" panose="020B0604020202020204" pitchFamily="34" charset="0"/>
                          <a:cs typeface="Arial" panose="020B0604020202020204" pitchFamily="34" charset="0"/>
                        </a:rPr>
                        <a:t>Aged 75+</a:t>
                      </a:r>
                    </a:p>
                    <a:p>
                      <a:pPr algn="ctr"/>
                      <a:r>
                        <a:rPr lang="en-GB" sz="1200">
                          <a:latin typeface="Arial" panose="020B0604020202020204" pitchFamily="34" charset="0"/>
                          <a:cs typeface="Arial" panose="020B0604020202020204" pitchFamily="34" charset="0"/>
                        </a:rPr>
                        <a:t>(n=65)</a:t>
                      </a:r>
                    </a:p>
                  </a:txBody>
                  <a:tcPr anchor="b"/>
                </a:tc>
                <a:tc>
                  <a:txBody>
                    <a:bodyPr/>
                    <a:lstStyle/>
                    <a:p>
                      <a:pPr algn="ctr"/>
                      <a:r>
                        <a:rPr lang="en-GB" sz="1200">
                          <a:latin typeface="Arial" panose="020B0604020202020204" pitchFamily="34" charset="0"/>
                          <a:cs typeface="Arial" panose="020B0604020202020204" pitchFamily="34" charset="0"/>
                        </a:rPr>
                        <a:t>Disabled respondents (n=151)</a:t>
                      </a:r>
                    </a:p>
                  </a:txBody>
                  <a:tcPr anchor="b"/>
                </a:tc>
                <a:extLst>
                  <a:ext uri="{0D108BD9-81ED-4DB2-BD59-A6C34878D82A}">
                    <a16:rowId xmlns:a16="http://schemas.microsoft.com/office/drawing/2014/main" val="1582872079"/>
                  </a:ext>
                </a:extLst>
              </a:tr>
              <a:tr h="668615">
                <a:tc>
                  <a:txBody>
                    <a:bodyPr/>
                    <a:lstStyle/>
                    <a:p>
                      <a:pPr algn="r"/>
                      <a:r>
                        <a:rPr lang="en-GB" sz="1400" b="1">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15%</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11%</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36%</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25%</a:t>
                      </a:r>
                    </a:p>
                  </a:txBody>
                  <a:tcPr anchor="ctr">
                    <a:noFill/>
                  </a:tcPr>
                </a:tc>
                <a:extLst>
                  <a:ext uri="{0D108BD9-81ED-4DB2-BD59-A6C34878D82A}">
                    <a16:rowId xmlns:a16="http://schemas.microsoft.com/office/drawing/2014/main" val="1690567108"/>
                  </a:ext>
                </a:extLst>
              </a:tr>
              <a:tr h="863628">
                <a:tc>
                  <a:txBody>
                    <a:bodyPr/>
                    <a:lstStyle/>
                    <a:p>
                      <a:pPr algn="r"/>
                      <a:r>
                        <a:rPr lang="en-GB" sz="1400" b="1">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12%</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44%</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24%</a:t>
                      </a:r>
                    </a:p>
                  </a:txBody>
                  <a:tcPr anchor="ctr">
                    <a:noFill/>
                  </a:tcPr>
                </a:tc>
                <a:extLst>
                  <a:ext uri="{0D108BD9-81ED-4DB2-BD59-A6C34878D82A}">
                    <a16:rowId xmlns:a16="http://schemas.microsoft.com/office/drawing/2014/main" val="358379334"/>
                  </a:ext>
                </a:extLst>
              </a:tr>
              <a:tr h="491056">
                <a:tc>
                  <a:txBody>
                    <a:bodyPr/>
                    <a:lstStyle/>
                    <a:p>
                      <a:pPr algn="r"/>
                      <a:r>
                        <a:rPr lang="en-GB" sz="1400" b="1">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18%</a:t>
                      </a:r>
                    </a:p>
                  </a:txBody>
                  <a:tcPr anchor="ctr">
                    <a:noFill/>
                  </a:tcPr>
                </a:tc>
                <a:tc>
                  <a:txBody>
                    <a:bodyPr/>
                    <a:lstStyle/>
                    <a:p>
                      <a:pPr algn="ctr"/>
                      <a:r>
                        <a:rPr lang="en-GB" sz="1400" b="1">
                          <a:latin typeface="Arial" panose="020B0604020202020204" pitchFamily="34" charset="0"/>
                          <a:cs typeface="Arial" panose="020B0604020202020204" pitchFamily="34" charset="0"/>
                        </a:rPr>
                        <a:t>17%</a:t>
                      </a:r>
                    </a:p>
                  </a:txBody>
                  <a:tcPr anchor="ctr">
                    <a:noFill/>
                  </a:tcPr>
                </a:tc>
                <a:tc>
                  <a:txBody>
                    <a:bodyPr/>
                    <a:lstStyle/>
                    <a:p>
                      <a:pPr algn="ctr"/>
                      <a:r>
                        <a:rPr lang="en-GB" sz="1400" b="1">
                          <a:latin typeface="Arial" panose="020B0604020202020204" pitchFamily="34" charset="0"/>
                          <a:cs typeface="Arial" panose="020B0604020202020204" pitchFamily="34" charset="0"/>
                        </a:rPr>
                        <a:t>43%</a:t>
                      </a:r>
                    </a:p>
                  </a:txBody>
                  <a:tcPr anchor="ctr">
                    <a:noFill/>
                  </a:tcPr>
                </a:tc>
                <a:tc>
                  <a:txBody>
                    <a:bodyPr/>
                    <a:lstStyle/>
                    <a:p>
                      <a:pPr algn="ctr"/>
                      <a:r>
                        <a:rPr lang="en-GB" sz="1400" b="1">
                          <a:latin typeface="Arial" panose="020B0604020202020204" pitchFamily="34" charset="0"/>
                          <a:cs typeface="Arial" panose="020B0604020202020204" pitchFamily="34" charset="0"/>
                        </a:rPr>
                        <a:t>35%</a:t>
                      </a:r>
                    </a:p>
                  </a:txBody>
                  <a:tcPr anchor="ctr">
                    <a:noFill/>
                  </a:tcPr>
                </a:tc>
                <a:extLst>
                  <a:ext uri="{0D108BD9-81ED-4DB2-BD59-A6C34878D82A}">
                    <a16:rowId xmlns:a16="http://schemas.microsoft.com/office/drawing/2014/main" val="4285424795"/>
                  </a:ext>
                </a:extLst>
              </a:tr>
              <a:tr h="668615">
                <a:tc>
                  <a:txBody>
                    <a:bodyPr/>
                    <a:lstStyle/>
                    <a:p>
                      <a:pPr algn="r"/>
                      <a:r>
                        <a:rPr lang="en-GB" sz="1400" b="1">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a:latin typeface="Arial" panose="020B0604020202020204" pitchFamily="34" charset="0"/>
                          <a:cs typeface="Arial" panose="020B0604020202020204" pitchFamily="34" charset="0"/>
                        </a:rPr>
                        <a:t>11%</a:t>
                      </a:r>
                    </a:p>
                  </a:txBody>
                  <a:tcPr anchor="ctr">
                    <a:noFill/>
                  </a:tcPr>
                </a:tc>
                <a:tc>
                  <a:txBody>
                    <a:bodyPr/>
                    <a:lstStyle/>
                    <a:p>
                      <a:pPr algn="ctr"/>
                      <a:r>
                        <a:rPr lang="en-GB" sz="1400" b="1">
                          <a:latin typeface="Arial" panose="020B0604020202020204" pitchFamily="34" charset="0"/>
                          <a:cs typeface="Arial" panose="020B0604020202020204" pitchFamily="34" charset="0"/>
                        </a:rPr>
                        <a:t>65%</a:t>
                      </a:r>
                    </a:p>
                  </a:txBody>
                  <a:tcPr anchor="ctr">
                    <a:noFill/>
                  </a:tcPr>
                </a:tc>
                <a:tc>
                  <a:txBody>
                    <a:bodyPr/>
                    <a:lstStyle/>
                    <a:p>
                      <a:pPr algn="ctr"/>
                      <a:r>
                        <a:rPr lang="en-GB" sz="1400" b="1">
                          <a:latin typeface="Arial" panose="020B0604020202020204" pitchFamily="34" charset="0"/>
                          <a:cs typeface="Arial" panose="020B0604020202020204" pitchFamily="34" charset="0"/>
                        </a:rPr>
                        <a:t>35%</a:t>
                      </a:r>
                    </a:p>
                  </a:txBody>
                  <a:tcPr anchor="ctr">
                    <a:noFill/>
                  </a:tcPr>
                </a:tc>
                <a:extLst>
                  <a:ext uri="{0D108BD9-81ED-4DB2-BD59-A6C34878D82A}">
                    <a16:rowId xmlns:a16="http://schemas.microsoft.com/office/drawing/2014/main" val="2401446473"/>
                  </a:ext>
                </a:extLst>
              </a:tr>
              <a:tr h="668615">
                <a:tc>
                  <a:txBody>
                    <a:bodyPr/>
                    <a:lstStyle/>
                    <a:p>
                      <a:pPr algn="r"/>
                      <a:r>
                        <a:rPr lang="en-GB" sz="1400" b="1">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15%</a:t>
                      </a:r>
                    </a:p>
                  </a:txBody>
                  <a:tcPr anchor="ctr">
                    <a:noFill/>
                  </a:tcPr>
                </a:tc>
                <a:tc>
                  <a:txBody>
                    <a:bodyPr/>
                    <a:lstStyle/>
                    <a:p>
                      <a:pPr algn="ctr"/>
                      <a:r>
                        <a:rPr lang="en-GB" sz="1400" b="1">
                          <a:latin typeface="Arial" panose="020B0604020202020204" pitchFamily="34" charset="0"/>
                          <a:cs typeface="Arial" panose="020B0604020202020204" pitchFamily="34" charset="0"/>
                        </a:rPr>
                        <a:t>11%</a:t>
                      </a:r>
                    </a:p>
                  </a:txBody>
                  <a:tcPr anchor="ctr">
                    <a:noFill/>
                  </a:tcPr>
                </a:tc>
                <a:tc>
                  <a:txBody>
                    <a:bodyPr/>
                    <a:lstStyle/>
                    <a:p>
                      <a:pPr algn="ctr"/>
                      <a:r>
                        <a:rPr lang="en-GB" sz="1400" b="1">
                          <a:latin typeface="Arial" panose="020B0604020202020204" pitchFamily="34" charset="0"/>
                          <a:cs typeface="Arial" panose="020B0604020202020204" pitchFamily="34" charset="0"/>
                        </a:rPr>
                        <a:t>53%</a:t>
                      </a:r>
                    </a:p>
                  </a:txBody>
                  <a:tcPr anchor="ctr">
                    <a:noFill/>
                  </a:tcPr>
                </a:tc>
                <a:tc>
                  <a:txBody>
                    <a:bodyPr/>
                    <a:lstStyle/>
                    <a:p>
                      <a:pPr algn="ctr"/>
                      <a:r>
                        <a:rPr lang="en-GB" sz="1400" b="1">
                          <a:latin typeface="Arial" panose="020B0604020202020204" pitchFamily="34" charset="0"/>
                          <a:cs typeface="Arial" panose="020B0604020202020204" pitchFamily="34" charset="0"/>
                        </a:rPr>
                        <a:t>28%</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65226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6522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741; Survey 12, 251; Survey 13, 250; Survey 14, 240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 face to face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Arrow: Down 4">
            <a:extLst>
              <a:ext uri="{FF2B5EF4-FFF2-40B4-BE49-F238E27FC236}">
                <a16:creationId xmlns:a16="http://schemas.microsoft.com/office/drawing/2014/main" id="{8EBAA50B-4CBB-5B82-8B81-0CC1168B6D4B}"/>
              </a:ext>
              <a:ext uri="{C183D7F6-B498-43B3-948B-1728B52AA6E4}">
                <adec:decorative xmlns:adec="http://schemas.microsoft.com/office/drawing/2017/decorative" val="1"/>
              </a:ext>
            </a:extLst>
          </p:cNvPr>
          <p:cNvSpPr/>
          <p:nvPr/>
        </p:nvSpPr>
        <p:spPr>
          <a:xfrm>
            <a:off x="7007732"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622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91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205044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a:solidFill>
                  <a:srgbClr val="5C5B5A"/>
                </a:solidFill>
                <a:latin typeface="Arial" panose="020B0604020202020204" pitchFamily="34" charset="0"/>
                <a:cs typeface="Arial" panose="020B0604020202020204" pitchFamily="34" charset="0"/>
              </a:rPr>
              <a:t>Approaching one-fifth of respondents say they are </a:t>
            </a:r>
            <a:r>
              <a:rPr lang="en-GB" sz="1800" b="1">
                <a:solidFill>
                  <a:srgbClr val="009690"/>
                </a:solidFill>
                <a:latin typeface="Arial" panose="020B0604020202020204" pitchFamily="34" charset="0"/>
                <a:cs typeface="Arial" panose="020B0604020202020204" pitchFamily="34" charset="0"/>
              </a:rPr>
              <a:t>not confident using digital services online</a:t>
            </a:r>
            <a:r>
              <a:rPr lang="en-GB" sz="1800" b="1">
                <a:solidFill>
                  <a:srgbClr val="5C5B5A"/>
                </a:solidFill>
                <a:latin typeface="Arial" panose="020B0604020202020204" pitchFamily="34" charset="0"/>
                <a:cs typeface="Arial" panose="020B0604020202020204" pitchFamily="34" charset="0"/>
              </a:rPr>
              <a:t>, with just over 1 in 10 saying others in their household are not confident". Those aged 65+ and living alone are more likely to not be confident</a:t>
            </a:r>
          </a:p>
        </p:txBody>
      </p:sp>
      <p:graphicFrame>
        <p:nvGraphicFramePr>
          <p:cNvPr id="5" name="Chart 4" descr="Stacked bar chart showing that 18% of respondents do not feel confident in using digital services online. 13%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089586076"/>
              </p:ext>
            </p:extLst>
          </p:nvPr>
        </p:nvGraphicFramePr>
        <p:xfrm>
          <a:off x="257452" y="1217928"/>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14147" y="1558453"/>
            <a:ext cx="3552548" cy="3181214"/>
            <a:chOff x="6895709" y="343639"/>
            <a:chExt cx="5204392" cy="11854224"/>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22%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815745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(71%)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a:solidFill>
                    <a:srgbClr val="5C5B5A"/>
                  </a:solidFill>
                  <a:latin typeface="Arial" panose="020B0604020202020204" pitchFamily="34" charset="0"/>
                  <a:cs typeface="Arial" panose="020B0604020202020204" pitchFamily="34" charset="0"/>
                </a:rPr>
                <a:t>64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(54%)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below the Real Living Wage (45%)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(42%)</a:t>
              </a:r>
              <a:r>
                <a:rPr lang="en-GB" sz="1200">
                  <a:solidFill>
                    <a:srgbClr val="5C5B5A"/>
                  </a:solidFill>
                  <a:latin typeface="Arial" panose="020B0604020202020204" pitchFamily="34" charset="0"/>
                  <a:cs typeface="Arial" panose="020B0604020202020204" pitchFamily="34" charset="0"/>
                </a:rPr>
                <a:t> including those with a mobility disability (56%)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caring responsibilities (33%)</a:t>
              </a:r>
            </a:p>
            <a:p>
              <a:pPr marL="0" marR="0" lvl="0" indent="0" algn="l" defTabSz="914400" rtl="0" eaLnBrk="1" fontAlgn="auto" latinLnBrk="0" hangingPunct="1">
                <a:lnSpc>
                  <a:spcPct val="90000"/>
                </a:lnSpc>
                <a:spcBef>
                  <a:spcPts val="300"/>
                </a:spcBef>
                <a:spcAft>
                  <a:spcPts val="3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59" y="4539936"/>
            <a:ext cx="210173" cy="49030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67679" y="465394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18%</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7" y="4692074"/>
            <a:ext cx="210173" cy="407172"/>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63722" y="4787610"/>
            <a:ext cx="359073" cy="215444"/>
          </a:xfrm>
          <a:prstGeom prst="rect">
            <a:avLst/>
          </a:prstGeom>
          <a:noFill/>
        </p:spPr>
        <p:txBody>
          <a:bodyPr wrap="none" lIns="0" tIns="0" rIns="0" bIns="0" rtlCol="0">
            <a:spAutoFit/>
          </a:bodyPr>
          <a:lstStyle/>
          <a:p>
            <a:pPr>
              <a:defRPr/>
            </a:pPr>
            <a:r>
              <a:rPr lang="en-GB" sz="1400" b="1">
                <a:solidFill>
                  <a:srgbClr val="5C5B5A"/>
                </a:solidFill>
                <a:latin typeface="Arial"/>
              </a:rPr>
              <a:t>13%</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3260329"/>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49" y="5859123"/>
            <a:ext cx="4592628" cy="646331"/>
          </a:xfrm>
          <a:prstGeom prst="rect">
            <a:avLst/>
          </a:prstGeom>
          <a:noFill/>
        </p:spPr>
        <p:txBody>
          <a:bodyPr wrap="square" lIns="0" tIns="0" rIns="0" bIns="0" rtlCol="0">
            <a:spAutoFit/>
          </a:bodyPr>
          <a:lstStyle/>
          <a:p>
            <a:pPr algn="ctr">
              <a:defRPr/>
            </a:pPr>
            <a:r>
              <a:rPr lang="en-GB" sz="1400" b="1">
                <a:solidFill>
                  <a:srgbClr val="5C5B5A"/>
                </a:solidFill>
                <a:latin typeface="Arial"/>
              </a:rPr>
              <a:t>22%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741; Survey 12, 251; Survey 13, 250; Survey S14, 240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65841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solidFill>
                  <a:srgbClr val="5C5B5A"/>
                </a:solidFill>
                <a:latin typeface="Arial" panose="020B0604020202020204" pitchFamily="34" charset="0"/>
                <a:cs typeface="Arial" panose="020B0604020202020204" pitchFamily="34" charset="0"/>
              </a:rPr>
              <a:t>1 in 5 (20%) of households </a:t>
            </a:r>
            <a:r>
              <a:rPr lang="en-GB" sz="1800" b="1">
                <a:solidFill>
                  <a:srgbClr val="009690"/>
                </a:solidFill>
                <a:latin typeface="Arial" panose="020B0604020202020204" pitchFamily="34" charset="0"/>
                <a:cs typeface="Arial" panose="020B0604020202020204" pitchFamily="34" charset="0"/>
              </a:rPr>
              <a:t>use digital services</a:t>
            </a:r>
            <a:r>
              <a:rPr lang="en-GB" sz="1800" b="1">
                <a:solidFill>
                  <a:schemeClr val="tx1">
                    <a:lumMod val="65000"/>
                    <a:lumOff val="35000"/>
                  </a:schemeClr>
                </a:solidFill>
                <a:latin typeface="Arial" panose="020B0604020202020204" pitchFamily="34" charset="0"/>
                <a:cs typeface="Arial" panose="020B0604020202020204" pitchFamily="34" charset="0"/>
              </a:rPr>
              <a:t> and want to use them more. Just 1% of people who do not use digital services online want to be able to do so – in line with previous surveys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3048264" y="1108156"/>
            <a:ext cx="6095472"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defRPr/>
            </a:pPr>
            <a:r>
              <a:rPr kumimoji="0" lang="en-GB" sz="14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 </a:t>
            </a:r>
          </a:p>
          <a:p>
            <a:pPr algn="ctr">
              <a:spcBef>
                <a:spcPts val="600"/>
              </a:spcBef>
              <a:defRPr/>
            </a:pPr>
            <a:r>
              <a:rPr lang="en-GB" sz="1400">
                <a:solidFill>
                  <a:srgbClr val="5C5B5A"/>
                </a:solidFill>
                <a:latin typeface="Arial"/>
              </a:rPr>
              <a:t>(May – August 2024)</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6% of others in their household use digital services online and want to use them less. 15% use digital services online and want to use them more. 16%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315495710"/>
              </p:ext>
            </p:extLst>
          </p:nvPr>
        </p:nvGraphicFramePr>
        <p:xfrm>
          <a:off x="484463" y="1549023"/>
          <a:ext cx="11402736" cy="4752620"/>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lang="en-GB" sz="1000">
                <a:solidFill>
                  <a:srgbClr val="FFFFFF">
                    <a:lumMod val="50000"/>
                  </a:srgbClr>
                </a:solidFill>
                <a:latin typeface="Arial"/>
                <a:cs typeface="Arial" panose="020B0604020202020204" pitchFamily="34" charset="0"/>
              </a:rPr>
              <a:t>741; Survey 12, 251; Survey 13, 250; Survey S14, 240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959661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494771084"/>
              </p:ext>
            </p:extLst>
          </p:nvPr>
        </p:nvGraphicFramePr>
        <p:xfrm>
          <a:off x="484435" y="2835194"/>
          <a:ext cx="5728105" cy="164808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latin typeface="Arial"/>
                          <a:cs typeface="Arial"/>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dirty="0">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Key demographics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80</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144408">
                <a:tc>
                  <a:txBody>
                    <a:bodyPr/>
                    <a:lstStyle/>
                    <a:p>
                      <a:pPr marL="0" algn="l" rtl="0" eaLnBrk="1" latinLnBrk="0" hangingPunct="1"/>
                      <a:r>
                        <a:rPr lang="en-GB" sz="1400" b="1" kern="1200" dirty="0">
                          <a:solidFill>
                            <a:schemeClr val="bg1"/>
                          </a:solidFill>
                          <a:latin typeface="Arial"/>
                          <a:ea typeface="+mn-ea"/>
                          <a:cs typeface="Arial"/>
                        </a:rPr>
                        <a:t>Significance Testing and statistical difference </a:t>
                      </a:r>
                      <a:endParaRPr lang="en-GB" sz="1400" b="1"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8</a:t>
                      </a:r>
                      <a:r>
                        <a:rPr lang="en-GB" sz="1400" b="1" u="sng" dirty="0">
                          <a:solidFill>
                            <a:schemeClr val="bg1"/>
                          </a:solidFill>
                          <a:latin typeface="Arial"/>
                          <a:cs typeface="Aria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144408">
                <a:tc>
                  <a:txBody>
                    <a:bodyPr/>
                    <a:lstStyle/>
                    <a:p>
                      <a:pPr marL="0" lvl="0" algn="l">
                        <a:buNone/>
                      </a:pPr>
                      <a:r>
                        <a:rPr lang="en-GB" sz="1400" b="1" kern="1200" dirty="0">
                          <a:solidFill>
                            <a:schemeClr val="bg1"/>
                          </a:solidFill>
                          <a:latin typeface="Arial"/>
                          <a:ea typeface="+mn-ea"/>
                          <a:cs typeface="Arial"/>
                        </a:rPr>
                        <a:t>Your Local Area – detailed responses (excerpts)</a:t>
                      </a:r>
                    </a:p>
                  </a:txBody>
                  <a:tcPr marL="36000" marR="36000" marT="36000" marB="36000">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GB" sz="1400" b="1" u="sng" dirty="0">
                          <a:solidFill>
                            <a:schemeClr val="bg1"/>
                          </a:solidFill>
                          <a:latin typeface="Arial"/>
                          <a:cs typeface="Arial"/>
                        </a:rPr>
                        <a:t>pages 82-85</a:t>
                      </a:r>
                    </a:p>
                  </a:txBody>
                  <a:tcPr marL="36000" marR="36000" marT="36000" marB="3600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408810251"/>
                  </a:ext>
                </a:extLst>
              </a:tr>
            </a:tbl>
          </a:graphicData>
        </a:graphic>
      </p:graphicFrame>
    </p:spTree>
    <p:extLst>
      <p:ext uri="{BB962C8B-B14F-4D97-AF65-F5344CB8AC3E}">
        <p14:creationId xmlns:p14="http://schemas.microsoft.com/office/powerpoint/2010/main" val="107200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ea typeface="+mn-ea"/>
                <a:cs typeface="+mn-cs"/>
              </a:rPr>
              <a:t>More detail on changes in survey methodology</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r>
              <a:rPr lang="en-GB" sz="1400">
                <a:latin typeface="Arial" panose="020B0604020202020204"/>
              </a:rPr>
              <a:t>The renewal of the Residents’ Survey for another six waves provided an opportunity to update our methodology to improve robustness.</a:t>
            </a:r>
            <a:endParaRPr lang="en-GB" sz="1400">
              <a:latin typeface="Arial" panose="020B0604020202020204"/>
              <a:cs typeface="Arial"/>
            </a:endParaRPr>
          </a:p>
          <a:p>
            <a:pPr marL="0" indent="0">
              <a:lnSpc>
                <a:spcPct val="100000"/>
              </a:lnSpc>
              <a:spcBef>
                <a:spcPts val="0"/>
              </a:spcBef>
              <a:spcAft>
                <a:spcPts val="600"/>
              </a:spcAft>
              <a:buNone/>
              <a:defRPr/>
            </a:pPr>
            <a:r>
              <a:rPr lang="en-GB" sz="1400" b="1">
                <a:solidFill>
                  <a:srgbClr val="009690"/>
                </a:solidFill>
                <a:latin typeface="Arial" panose="020B0604020202020204"/>
              </a:rPr>
              <a:t>Changing from river sampling to online rapid</a:t>
            </a:r>
            <a:r>
              <a:rPr lang="en-GB" sz="1400">
                <a:solidFill>
                  <a:srgbClr val="009690"/>
                </a:solidFill>
                <a:latin typeface="Arial" panose="020B0604020202020204"/>
              </a:rPr>
              <a:t> </a:t>
            </a:r>
            <a:r>
              <a:rPr lang="en-GB" sz="1400" b="1">
                <a:solidFill>
                  <a:srgbClr val="009690"/>
                </a:solidFill>
                <a:latin typeface="Arial" panose="020B0604020202020204"/>
              </a:rPr>
              <a:t>sampling</a:t>
            </a:r>
            <a:r>
              <a:rPr lang="en-GB" sz="1400" b="1">
                <a:latin typeface="Arial" panose="020B0604020202020204"/>
              </a:rPr>
              <a:t> </a:t>
            </a:r>
            <a:r>
              <a:rPr lang="en-GB" sz="140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a:latin typeface="Arial" panose="020B0604020202020204"/>
              <a:cs typeface="Arial"/>
            </a:endParaRPr>
          </a:p>
          <a:p>
            <a:pPr marL="0" indent="0">
              <a:lnSpc>
                <a:spcPct val="100000"/>
              </a:lnSpc>
              <a:spcBef>
                <a:spcPts val="0"/>
              </a:spcBef>
              <a:spcAft>
                <a:spcPts val="600"/>
              </a:spcAft>
              <a:buNone/>
              <a:defRPr/>
            </a:pPr>
            <a:r>
              <a:rPr lang="en-GB" sz="1400" b="1">
                <a:solidFill>
                  <a:srgbClr val="009690"/>
                </a:solidFill>
                <a:latin typeface="Arial" panose="020B0604020202020204"/>
              </a:rPr>
              <a:t>Changing from telephone to face-to-face</a:t>
            </a:r>
            <a:r>
              <a:rPr lang="en-GB" sz="1400">
                <a:solidFill>
                  <a:srgbClr val="009690"/>
                </a:solidFill>
                <a:latin typeface="Arial" panose="020B0604020202020204"/>
              </a:rPr>
              <a:t> </a:t>
            </a:r>
            <a:r>
              <a:rPr lang="en-GB" sz="1400" b="1">
                <a:solidFill>
                  <a:srgbClr val="009690"/>
                </a:solidFill>
                <a:latin typeface="Arial" panose="020B0604020202020204"/>
              </a:rPr>
              <a:t>sampling</a:t>
            </a:r>
            <a:r>
              <a:rPr lang="en-GB" sz="1400" b="1">
                <a:latin typeface="Arial" panose="020B0604020202020204"/>
              </a:rPr>
              <a:t> </a:t>
            </a:r>
            <a:r>
              <a:rPr lang="en-GB" sz="140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a:latin typeface="Arial" panose="020B0604020202020204"/>
              <a:cs typeface="Arial"/>
            </a:endParaRPr>
          </a:p>
          <a:p>
            <a:pPr marL="0" indent="0">
              <a:lnSpc>
                <a:spcPct val="100000"/>
              </a:lnSpc>
              <a:spcBef>
                <a:spcPts val="0"/>
              </a:spcBef>
              <a:spcAft>
                <a:spcPts val="600"/>
              </a:spcAft>
              <a:buNone/>
              <a:defRPr/>
            </a:pPr>
            <a:r>
              <a:rPr lang="en-GB" sz="1400">
                <a:latin typeface="Arial" panose="020B0604020202020204"/>
              </a:rPr>
              <a:t>Overall, the changes to the sampling approach were made to upgrade our approach while still ensuring the quality of data produced.</a:t>
            </a:r>
            <a:endParaRPr lang="en-GB" sz="140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851504469"/>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a:t>Surveys 1-11</a:t>
                      </a:r>
                    </a:p>
                  </a:txBody>
                  <a:tcPr/>
                </a:tc>
                <a:tc>
                  <a:txBody>
                    <a:bodyPr/>
                    <a:lstStyle/>
                    <a:p>
                      <a:pPr algn="ctr"/>
                      <a:r>
                        <a:rPr lang="en-GB" sz="1400"/>
                        <a:t>Surveys 12 onwards</a:t>
                      </a:r>
                    </a:p>
                  </a:txBody>
                  <a:tcPr/>
                </a:tc>
                <a:extLst>
                  <a:ext uri="{0D108BD9-81ED-4DB2-BD59-A6C34878D82A}">
                    <a16:rowId xmlns:a16="http://schemas.microsoft.com/office/drawing/2014/main" val="3321104939"/>
                  </a:ext>
                </a:extLst>
              </a:tr>
              <a:tr h="285226">
                <a:tc>
                  <a:txBody>
                    <a:bodyPr/>
                    <a:lstStyle/>
                    <a:p>
                      <a:pPr algn="ct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panels (n=750)</a:t>
                      </a:r>
                    </a:p>
                  </a:txBody>
                  <a:tcPr/>
                </a:tc>
                <a:extLst>
                  <a:ext uri="{0D108BD9-81ED-4DB2-BD59-A6C34878D82A}">
                    <a16:rowId xmlns:a16="http://schemas.microsoft.com/office/drawing/2014/main" val="3571694846"/>
                  </a:ext>
                </a:extLst>
              </a:tr>
              <a:tr h="285226">
                <a:tc>
                  <a:txBody>
                    <a:bodyPr/>
                    <a:lstStyle/>
                    <a:p>
                      <a:pPr algn="ctr"/>
                      <a:r>
                        <a:rPr lang="en-GB" sz="140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2753361017"/>
              </p:ext>
            </p:extLst>
          </p:nvPr>
        </p:nvGraphicFramePr>
        <p:xfrm>
          <a:off x="426080" y="690283"/>
          <a:ext cx="11380444" cy="4581448"/>
        </p:xfrm>
        <a:graphic>
          <a:graphicData uri="http://schemas.openxmlformats.org/drawingml/2006/table">
            <a:tbl>
              <a:tblPr firstRow="1" bandRow="1">
                <a:tableStyleId>{D7AC3CCA-C797-4891-BE02-D94E43425B78}</a:tableStyleId>
              </a:tblPr>
              <a:tblGrid>
                <a:gridCol w="1057390">
                  <a:extLst>
                    <a:ext uri="{9D8B030D-6E8A-4147-A177-3AD203B41FA5}">
                      <a16:colId xmlns:a16="http://schemas.microsoft.com/office/drawing/2014/main" val="2475330351"/>
                    </a:ext>
                  </a:extLst>
                </a:gridCol>
                <a:gridCol w="737361">
                  <a:extLst>
                    <a:ext uri="{9D8B030D-6E8A-4147-A177-3AD203B41FA5}">
                      <a16:colId xmlns:a16="http://schemas.microsoft.com/office/drawing/2014/main" val="1879578340"/>
                    </a:ext>
                  </a:extLst>
                </a:gridCol>
                <a:gridCol w="737361">
                  <a:extLst>
                    <a:ext uri="{9D8B030D-6E8A-4147-A177-3AD203B41FA5}">
                      <a16:colId xmlns:a16="http://schemas.microsoft.com/office/drawing/2014/main" val="1245112500"/>
                    </a:ext>
                  </a:extLst>
                </a:gridCol>
                <a:gridCol w="737361">
                  <a:extLst>
                    <a:ext uri="{9D8B030D-6E8A-4147-A177-3AD203B41FA5}">
                      <a16:colId xmlns:a16="http://schemas.microsoft.com/office/drawing/2014/main" val="463256089"/>
                    </a:ext>
                  </a:extLst>
                </a:gridCol>
                <a:gridCol w="737361">
                  <a:extLst>
                    <a:ext uri="{9D8B030D-6E8A-4147-A177-3AD203B41FA5}">
                      <a16:colId xmlns:a16="http://schemas.microsoft.com/office/drawing/2014/main" val="3989623761"/>
                    </a:ext>
                  </a:extLst>
                </a:gridCol>
                <a:gridCol w="737361">
                  <a:extLst>
                    <a:ext uri="{9D8B030D-6E8A-4147-A177-3AD203B41FA5}">
                      <a16:colId xmlns:a16="http://schemas.microsoft.com/office/drawing/2014/main" val="2669063577"/>
                    </a:ext>
                  </a:extLst>
                </a:gridCol>
                <a:gridCol w="737361">
                  <a:extLst>
                    <a:ext uri="{9D8B030D-6E8A-4147-A177-3AD203B41FA5}">
                      <a16:colId xmlns:a16="http://schemas.microsoft.com/office/drawing/2014/main" val="2313577419"/>
                    </a:ext>
                  </a:extLst>
                </a:gridCol>
                <a:gridCol w="737361">
                  <a:extLst>
                    <a:ext uri="{9D8B030D-6E8A-4147-A177-3AD203B41FA5}">
                      <a16:colId xmlns:a16="http://schemas.microsoft.com/office/drawing/2014/main" val="1224113153"/>
                    </a:ext>
                  </a:extLst>
                </a:gridCol>
                <a:gridCol w="737361">
                  <a:extLst>
                    <a:ext uri="{9D8B030D-6E8A-4147-A177-3AD203B41FA5}">
                      <a16:colId xmlns:a16="http://schemas.microsoft.com/office/drawing/2014/main" val="2888558591"/>
                    </a:ext>
                  </a:extLst>
                </a:gridCol>
                <a:gridCol w="737361">
                  <a:extLst>
                    <a:ext uri="{9D8B030D-6E8A-4147-A177-3AD203B41FA5}">
                      <a16:colId xmlns:a16="http://schemas.microsoft.com/office/drawing/2014/main" val="2589896462"/>
                    </a:ext>
                  </a:extLst>
                </a:gridCol>
                <a:gridCol w="737361">
                  <a:extLst>
                    <a:ext uri="{9D8B030D-6E8A-4147-A177-3AD203B41FA5}">
                      <a16:colId xmlns:a16="http://schemas.microsoft.com/office/drawing/2014/main" val="211608633"/>
                    </a:ext>
                  </a:extLst>
                </a:gridCol>
                <a:gridCol w="737361">
                  <a:extLst>
                    <a:ext uri="{9D8B030D-6E8A-4147-A177-3AD203B41FA5}">
                      <a16:colId xmlns:a16="http://schemas.microsoft.com/office/drawing/2014/main" val="4035907083"/>
                    </a:ext>
                  </a:extLst>
                </a:gridCol>
                <a:gridCol w="737361">
                  <a:extLst>
                    <a:ext uri="{9D8B030D-6E8A-4147-A177-3AD203B41FA5}">
                      <a16:colId xmlns:a16="http://schemas.microsoft.com/office/drawing/2014/main" val="3959142110"/>
                    </a:ext>
                  </a:extLst>
                </a:gridCol>
                <a:gridCol w="737361">
                  <a:extLst>
                    <a:ext uri="{9D8B030D-6E8A-4147-A177-3AD203B41FA5}">
                      <a16:colId xmlns:a16="http://schemas.microsoft.com/office/drawing/2014/main" val="1358753497"/>
                    </a:ext>
                  </a:extLst>
                </a:gridCol>
                <a:gridCol w="737361">
                  <a:extLst>
                    <a:ext uri="{9D8B030D-6E8A-4147-A177-3AD203B41FA5}">
                      <a16:colId xmlns:a16="http://schemas.microsoft.com/office/drawing/2014/main" val="3883489646"/>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 Sept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Aug 24</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Feb </a:t>
                      </a:r>
                      <a:r>
                        <a:rPr lang="en-GB" sz="1200" b="0" kern="1200" noProof="0">
                          <a:solidFill>
                            <a:srgbClr val="5C5B5A"/>
                          </a:solidFill>
                          <a:latin typeface="Arial"/>
                          <a:ea typeface="+mn-ea"/>
                          <a:cs typeface="Arial"/>
                        </a:rPr>
                        <a:t>24</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Sept 24</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Aug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1482</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(31%)</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6482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5272597"/>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The Greater Manchester Residents'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feelings that things done in life are worthwhile. </a:t>
            </a:r>
          </a:p>
          <a:p>
            <a:pPr>
              <a:lnSpc>
                <a:spcPct val="114000"/>
              </a:lnSpc>
              <a:spcAft>
                <a:spcPts val="1200"/>
              </a:spcAft>
            </a:pPr>
            <a:r>
              <a:rPr lang="en-GB" sz="1400" dirty="0">
                <a:solidFill>
                  <a:schemeClr val="bg1"/>
                </a:solidFill>
                <a:latin typeface="Arial"/>
                <a:cs typeface="Arial"/>
              </a:rPr>
              <a:t>Up until April 2023 (survey 6), due to survey time constraints, questions were asked only on the first two of these measures; subsequent changes across the survey have allowed capacity for exploring wellbeing in these broader terms. As this is now the eighth time that we have asked all four questions, findings in relation to wellbeing are becoming more robust at different spatial levels and for different sub-groups.</a:t>
            </a: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200"/>
              </a:spcAft>
            </a:pPr>
            <a:r>
              <a:rPr lang="en-GB" sz="1400" dirty="0">
                <a:solidFill>
                  <a:schemeClr val="bg1"/>
                </a:solidFill>
                <a:latin typeface="Arial"/>
                <a:cs typeface="Arial"/>
              </a:rPr>
              <a:t>The wellbeing questions used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200"/>
              </a:spcAft>
            </a:pPr>
            <a:r>
              <a:rPr lang="en-GB" sz="1400" dirty="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a:p>
            <a:pPr>
              <a:lnSpc>
                <a:spcPct val="114000"/>
              </a:lnSpc>
              <a:spcAft>
                <a:spcPts val="1200"/>
              </a:spcAft>
            </a:pPr>
            <a:r>
              <a:rPr lang="en-GB" sz="1400" dirty="0">
                <a:solidFill>
                  <a:schemeClr val="bg1"/>
                </a:solidFill>
                <a:latin typeface="Arial"/>
                <a:ea typeface="Calibri" panose="020F0502020204030204"/>
                <a:cs typeface="Calibri" panose="020F0502020204030204"/>
              </a:rPr>
              <a:t>For the third time, this survey now also includes additional measures of wellbeing, around hope for the future and fairness of treatment by society. These questions mirror those from </a:t>
            </a:r>
            <a:r>
              <a:rPr lang="en-GB" sz="1400" dirty="0">
                <a:solidFill>
                  <a:schemeClr val="bg1"/>
                </a:solidFill>
                <a:latin typeface="Arial"/>
                <a:ea typeface="Calibri" panose="020F0502020204030204"/>
                <a:cs typeface="Calibri" panose="020F0502020204030204"/>
                <a:hlinkClick r:id="rId6">
                  <a:extLst>
                    <a:ext uri="{A12FA001-AC4F-418D-AE19-62706E023703}">
                      <ahyp:hlinkClr xmlns:ahyp="http://schemas.microsoft.com/office/drawing/2018/hyperlinkcolor" val="tx"/>
                    </a:ext>
                  </a:extLst>
                </a:hlinkClick>
              </a:rPr>
              <a:t>ONS’ UK Measures of National Well-being</a:t>
            </a:r>
            <a:r>
              <a:rPr lang="en-GB" sz="1400" dirty="0">
                <a:solidFill>
                  <a:schemeClr val="bg1"/>
                </a:solidFill>
                <a:latin typeface="Arial"/>
                <a:ea typeface="Calibri" panose="020F0502020204030204"/>
                <a:cs typeface="Calibri" panose="020F0502020204030204"/>
              </a:rPr>
              <a:t>, allowing for comparison of Greater Manchester and national results. </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3338008236"/>
              </p:ext>
            </p:extLst>
          </p:nvPr>
        </p:nvGraphicFramePr>
        <p:xfrm>
          <a:off x="519954" y="914400"/>
          <a:ext cx="11161060" cy="4376784"/>
        </p:xfrm>
        <a:graphic>
          <a:graphicData uri="http://schemas.openxmlformats.org/drawingml/2006/table">
            <a:tbl>
              <a:tblPr firstRow="1" bandRow="1">
                <a:tableStyleId>{D7AC3CCA-C797-4891-BE02-D94E43425B78}</a:tableStyleId>
              </a:tblPr>
              <a:tblGrid>
                <a:gridCol w="1095564">
                  <a:extLst>
                    <a:ext uri="{9D8B030D-6E8A-4147-A177-3AD203B41FA5}">
                      <a16:colId xmlns:a16="http://schemas.microsoft.com/office/drawing/2014/main" val="1657065372"/>
                    </a:ext>
                  </a:extLst>
                </a:gridCol>
                <a:gridCol w="718964">
                  <a:extLst>
                    <a:ext uri="{9D8B030D-6E8A-4147-A177-3AD203B41FA5}">
                      <a16:colId xmlns:a16="http://schemas.microsoft.com/office/drawing/2014/main" val="2117730278"/>
                    </a:ext>
                  </a:extLst>
                </a:gridCol>
                <a:gridCol w="718964">
                  <a:extLst>
                    <a:ext uri="{9D8B030D-6E8A-4147-A177-3AD203B41FA5}">
                      <a16:colId xmlns:a16="http://schemas.microsoft.com/office/drawing/2014/main" val="886160411"/>
                    </a:ext>
                  </a:extLst>
                </a:gridCol>
                <a:gridCol w="718964">
                  <a:extLst>
                    <a:ext uri="{9D8B030D-6E8A-4147-A177-3AD203B41FA5}">
                      <a16:colId xmlns:a16="http://schemas.microsoft.com/office/drawing/2014/main" val="2118861217"/>
                    </a:ext>
                  </a:extLst>
                </a:gridCol>
                <a:gridCol w="718964">
                  <a:extLst>
                    <a:ext uri="{9D8B030D-6E8A-4147-A177-3AD203B41FA5}">
                      <a16:colId xmlns:a16="http://schemas.microsoft.com/office/drawing/2014/main" val="1048187716"/>
                    </a:ext>
                  </a:extLst>
                </a:gridCol>
                <a:gridCol w="718964">
                  <a:extLst>
                    <a:ext uri="{9D8B030D-6E8A-4147-A177-3AD203B41FA5}">
                      <a16:colId xmlns:a16="http://schemas.microsoft.com/office/drawing/2014/main" val="559171377"/>
                    </a:ext>
                  </a:extLst>
                </a:gridCol>
                <a:gridCol w="718964">
                  <a:extLst>
                    <a:ext uri="{9D8B030D-6E8A-4147-A177-3AD203B41FA5}">
                      <a16:colId xmlns:a16="http://schemas.microsoft.com/office/drawing/2014/main" val="3958360860"/>
                    </a:ext>
                  </a:extLst>
                </a:gridCol>
                <a:gridCol w="718964">
                  <a:extLst>
                    <a:ext uri="{9D8B030D-6E8A-4147-A177-3AD203B41FA5}">
                      <a16:colId xmlns:a16="http://schemas.microsoft.com/office/drawing/2014/main" val="299843012"/>
                    </a:ext>
                  </a:extLst>
                </a:gridCol>
                <a:gridCol w="718964">
                  <a:extLst>
                    <a:ext uri="{9D8B030D-6E8A-4147-A177-3AD203B41FA5}">
                      <a16:colId xmlns:a16="http://schemas.microsoft.com/office/drawing/2014/main" val="3413573297"/>
                    </a:ext>
                  </a:extLst>
                </a:gridCol>
                <a:gridCol w="718964">
                  <a:extLst>
                    <a:ext uri="{9D8B030D-6E8A-4147-A177-3AD203B41FA5}">
                      <a16:colId xmlns:a16="http://schemas.microsoft.com/office/drawing/2014/main" val="2351847485"/>
                    </a:ext>
                  </a:extLst>
                </a:gridCol>
                <a:gridCol w="718964">
                  <a:extLst>
                    <a:ext uri="{9D8B030D-6E8A-4147-A177-3AD203B41FA5}">
                      <a16:colId xmlns:a16="http://schemas.microsoft.com/office/drawing/2014/main" val="4077300636"/>
                    </a:ext>
                  </a:extLst>
                </a:gridCol>
                <a:gridCol w="718964">
                  <a:extLst>
                    <a:ext uri="{9D8B030D-6E8A-4147-A177-3AD203B41FA5}">
                      <a16:colId xmlns:a16="http://schemas.microsoft.com/office/drawing/2014/main" val="297698610"/>
                    </a:ext>
                  </a:extLst>
                </a:gridCol>
                <a:gridCol w="718964">
                  <a:extLst>
                    <a:ext uri="{9D8B030D-6E8A-4147-A177-3AD203B41FA5}">
                      <a16:colId xmlns:a16="http://schemas.microsoft.com/office/drawing/2014/main" val="2268066612"/>
                    </a:ext>
                  </a:extLst>
                </a:gridCol>
                <a:gridCol w="718964">
                  <a:extLst>
                    <a:ext uri="{9D8B030D-6E8A-4147-A177-3AD203B41FA5}">
                      <a16:colId xmlns:a16="http://schemas.microsoft.com/office/drawing/2014/main" val="914226190"/>
                    </a:ext>
                  </a:extLst>
                </a:gridCol>
                <a:gridCol w="718964">
                  <a:extLst>
                    <a:ext uri="{9D8B030D-6E8A-4147-A177-3AD203B41FA5}">
                      <a16:colId xmlns:a16="http://schemas.microsoft.com/office/drawing/2014/main" val="664152400"/>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598</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Female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866</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16-24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156</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25-44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451</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45-64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572</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65+</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292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303</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White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1281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1259</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Within racially minoritised communities</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216</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2461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a:latin typeface="Arial"/>
              <a:cs typeface="Arial"/>
            </a:endParaRPr>
          </a:p>
          <a:p>
            <a:pPr algn="just">
              <a:lnSpc>
                <a:spcPct val="100000"/>
              </a:lnSpc>
              <a:spcBef>
                <a:spcPts val="0"/>
              </a:spcBef>
              <a:spcAft>
                <a:spcPts val="200"/>
              </a:spcAft>
            </a:pPr>
            <a:r>
              <a:rPr lang="en-GB" sz="3600">
                <a:latin typeface="Arial"/>
                <a:cs typeface="Arial"/>
              </a:rPr>
              <a:t>The confidence interval is an estimate of the amount of uncertainty associated with a sample. A 95% confidence interval is where you can be 95% certain a difference is statistically significant. </a:t>
            </a: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a:latin typeface="Arial"/>
                <a:cs typeface="Arial"/>
              </a:rPr>
              <a:t>The </a:t>
            </a:r>
            <a:r>
              <a:rPr lang="en-GB" sz="3600">
                <a:latin typeface="Arial"/>
                <a:cs typeface="Arial"/>
              </a:rPr>
              <a:t>sample size</a:t>
            </a:r>
            <a:r>
              <a:rPr lang="en-GB">
                <a:latin typeface="Arial"/>
                <a:cs typeface="Arial"/>
              </a:rPr>
              <a:t> included in each wave of the survey </a:t>
            </a:r>
            <a:r>
              <a:rPr lang="en-GB" sz="3600">
                <a:latin typeface="Arial"/>
                <a:cs typeface="Arial"/>
              </a:rPr>
              <a:t>has differed (see the previous slide for details on the size).</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2019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Respondents continue to be broadly satisfied with </a:t>
            </a:r>
            <a:r>
              <a:rPr kumimoji="0" lang="en-GB" sz="1800" b="1" i="0" u="none" strike="noStrike" kern="1200" cap="none" spc="0" normalizeH="0" baseline="0" noProof="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a:ln>
                  <a:noFill/>
                </a:ln>
                <a:solidFill>
                  <a:srgbClr val="5C5B5A"/>
                </a:solidFill>
                <a:effectLst/>
                <a:uLnTx/>
                <a:uFillTx/>
                <a:latin typeface="Arial"/>
                <a:ea typeface="+mn-ea"/>
                <a:cs typeface="+mn-cs"/>
              </a:rPr>
              <a:t>. </a:t>
            </a:r>
            <a:r>
              <a:rPr lang="en-GB" sz="1800" b="1">
                <a:solidFill>
                  <a:srgbClr val="5C5B5A"/>
                </a:solidFill>
                <a:latin typeface="Arial"/>
                <a:ea typeface="+mn-ea"/>
                <a:cs typeface="+mn-cs"/>
              </a:rPr>
              <a:t>The lowest level of satisfaction was reported for the Metrolink, at 42%, though this is offset by high levels of respondents saying this is not available in their local area</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5% are satisfied with the availability of public transport. 60%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80577981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37102" y="2038213"/>
            <a:ext cx="215614" cy="210965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C2358D14-FBE4-4DA0-E599-5C2407E36AF6}"/>
              </a:ext>
              <a:ext uri="{C183D7F6-B498-43B3-948B-1728B52AA6E4}">
                <adec:decorative xmlns:adec="http://schemas.microsoft.com/office/drawing/2017/decorative" val="0"/>
              </a:ext>
            </a:extLst>
          </p:cNvPr>
          <p:cNvSpPr txBox="1"/>
          <p:nvPr/>
        </p:nvSpPr>
        <p:spPr>
          <a:xfrm>
            <a:off x="2716313" y="2941270"/>
            <a:ext cx="862017" cy="307777"/>
          </a:xfrm>
          <a:prstGeom prst="rect">
            <a:avLst/>
          </a:prstGeom>
          <a:noFill/>
        </p:spPr>
        <p:txBody>
          <a:bodyPr wrap="square" rtlCol="0">
            <a:spAutoFit/>
          </a:bodyPr>
          <a:lstStyle/>
          <a:p>
            <a:pPr algn="ctr"/>
            <a:r>
              <a:rPr lang="en-GB" sz="1400">
                <a:solidFill>
                  <a:srgbClr val="5C5B5A"/>
                </a:solidFill>
                <a:latin typeface="Arial"/>
              </a:rPr>
              <a:t>65%</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27786" y="4618854"/>
            <a:ext cx="129029" cy="515170"/>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29206" y="4744014"/>
            <a:ext cx="931743" cy="307777"/>
          </a:xfrm>
          <a:prstGeom prst="rect">
            <a:avLst/>
          </a:prstGeom>
          <a:noFill/>
        </p:spPr>
        <p:txBody>
          <a:bodyPr wrap="square" rtlCol="0">
            <a:spAutoFit/>
          </a:bodyPr>
          <a:lstStyle/>
          <a:p>
            <a:pPr algn="ctr"/>
            <a:r>
              <a:rPr lang="en-GB" sz="1400">
                <a:solidFill>
                  <a:srgbClr val="5C5B5A"/>
                </a:solidFill>
                <a:latin typeface="Arial"/>
              </a:rPr>
              <a:t>15%</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9368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500337" y="2808016"/>
            <a:ext cx="862017" cy="307777"/>
          </a:xfrm>
          <a:prstGeom prst="rect">
            <a:avLst/>
          </a:prstGeom>
          <a:noFill/>
        </p:spPr>
        <p:txBody>
          <a:bodyPr wrap="square" rtlCol="0">
            <a:spAutoFit/>
          </a:bodyPr>
          <a:lstStyle/>
          <a:p>
            <a:pPr algn="ctr"/>
            <a:r>
              <a:rPr lang="en-GB" sz="1400">
                <a:solidFill>
                  <a:srgbClr val="5C5B5A"/>
                </a:solidFill>
                <a:latin typeface="Arial"/>
              </a:rPr>
              <a:t>60%</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28403" y="4456668"/>
            <a:ext cx="149512" cy="495164"/>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14466" y="4530182"/>
            <a:ext cx="931743" cy="307777"/>
          </a:xfrm>
          <a:prstGeom prst="rect">
            <a:avLst/>
          </a:prstGeom>
          <a:noFill/>
        </p:spPr>
        <p:txBody>
          <a:bodyPr wrap="square" rtlCol="0">
            <a:spAutoFit/>
          </a:bodyPr>
          <a:lstStyle/>
          <a:p>
            <a:pPr algn="ctr"/>
            <a:r>
              <a:rPr lang="en-GB" sz="1400">
                <a:solidFill>
                  <a:srgbClr val="5C5B5A"/>
                </a:solidFill>
                <a:latin typeface="Arial"/>
              </a:rPr>
              <a:t>15%</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29196" y="2037187"/>
            <a:ext cx="181911" cy="139181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70975" y="2573333"/>
            <a:ext cx="886661" cy="307777"/>
          </a:xfrm>
          <a:prstGeom prst="rect">
            <a:avLst/>
          </a:prstGeom>
          <a:noFill/>
        </p:spPr>
        <p:txBody>
          <a:bodyPr wrap="square" rtlCol="0">
            <a:spAutoFit/>
          </a:bodyPr>
          <a:lstStyle/>
          <a:p>
            <a:pPr algn="ctr"/>
            <a:r>
              <a:rPr lang="en-GB" sz="1400">
                <a:solidFill>
                  <a:srgbClr val="5C5B5A"/>
                </a:solidFill>
                <a:latin typeface="Arial"/>
              </a:rPr>
              <a:t>44%</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47326" y="3937338"/>
            <a:ext cx="181912" cy="604624"/>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517379" y="4074664"/>
            <a:ext cx="709949" cy="307777"/>
          </a:xfrm>
          <a:prstGeom prst="rect">
            <a:avLst/>
          </a:prstGeom>
          <a:noFill/>
        </p:spPr>
        <p:txBody>
          <a:bodyPr wrap="square" rtlCol="0">
            <a:spAutoFit/>
          </a:bodyPr>
          <a:lstStyle/>
          <a:p>
            <a:pPr algn="ctr"/>
            <a:r>
              <a:rPr lang="en-GB" sz="1400">
                <a:solidFill>
                  <a:srgbClr val="5C5B5A"/>
                </a:solidFill>
                <a:latin typeface="Arial"/>
              </a:rPr>
              <a:t>20%</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19221"/>
            <a:ext cx="176910" cy="1392527"/>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18963" y="2541598"/>
            <a:ext cx="734813" cy="307777"/>
          </a:xfrm>
          <a:prstGeom prst="rect">
            <a:avLst/>
          </a:prstGeom>
          <a:noFill/>
        </p:spPr>
        <p:txBody>
          <a:bodyPr wrap="square" rtlCol="0">
            <a:spAutoFit/>
          </a:bodyPr>
          <a:lstStyle/>
          <a:p>
            <a:pPr algn="ctr"/>
            <a:r>
              <a:rPr lang="en-GB" sz="1400">
                <a:solidFill>
                  <a:srgbClr val="5C5B5A"/>
                </a:solidFill>
                <a:latin typeface="Arial"/>
              </a:rPr>
              <a:t>42%</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841" y="3785713"/>
            <a:ext cx="132630" cy="367211"/>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25904" y="3799582"/>
            <a:ext cx="931743" cy="307777"/>
          </a:xfrm>
          <a:prstGeom prst="rect">
            <a:avLst/>
          </a:prstGeom>
          <a:noFill/>
        </p:spPr>
        <p:txBody>
          <a:bodyPr wrap="square" rtlCol="0">
            <a:spAutoFit/>
          </a:bodyPr>
          <a:lstStyle/>
          <a:p>
            <a:pPr algn="ctr"/>
            <a:r>
              <a:rPr lang="en-GB" sz="1400">
                <a:solidFill>
                  <a:srgbClr val="5C5B5A"/>
                </a:solidFill>
                <a:latin typeface="Arial"/>
              </a:rPr>
              <a:t>11%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13, 1540; Survey 14, 1842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910915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5" y="160546"/>
            <a:ext cx="1185862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Dissatisfaction with </a:t>
            </a:r>
            <a:r>
              <a:rPr lang="en-GB" sz="1800" b="1">
                <a:solidFill>
                  <a:srgbClr val="5C5B5A"/>
                </a:solidFill>
                <a:latin typeface="Arial"/>
                <a:ea typeface="+mn-ea"/>
                <a:cs typeface="+mn-cs"/>
              </a:rPr>
              <a:t>the</a:t>
            </a:r>
            <a:r>
              <a:rPr kumimoji="0" lang="en-GB" sz="1800" b="1" i="0" u="none" strike="noStrike" kern="1200" cap="none" spc="0" normalizeH="0" baseline="0" noProof="0">
                <a:ln>
                  <a:noFill/>
                </a:ln>
                <a:solidFill>
                  <a:srgbClr val="009690"/>
                </a:solidFill>
                <a:effectLst/>
                <a:uLnTx/>
                <a:uFillTx/>
                <a:latin typeface="Arial"/>
                <a:ea typeface="+mn-ea"/>
                <a:cs typeface="+mn-cs"/>
              </a:rPr>
              <a:t> </a:t>
            </a:r>
            <a:r>
              <a:rPr lang="en-GB" sz="1800" b="1">
                <a:solidFill>
                  <a:srgbClr val="009690"/>
                </a:solidFill>
                <a:latin typeface="Arial"/>
                <a:ea typeface="+mn-ea"/>
                <a:cs typeface="+mn-cs"/>
              </a:rPr>
              <a:t>condition of the roads </a:t>
            </a:r>
            <a:r>
              <a:rPr lang="en-GB" sz="1800" b="1">
                <a:solidFill>
                  <a:srgbClr val="5C5B5A"/>
                </a:solidFill>
                <a:latin typeface="Arial"/>
                <a:ea typeface="+mn-ea"/>
                <a:cs typeface="+mn-cs"/>
              </a:rPr>
              <a:t>continues to make up over half of the respondents (52%), while dissatisfaction with </a:t>
            </a:r>
            <a:r>
              <a:rPr kumimoji="0" lang="en-GB" sz="1800" b="1" i="0" u="none" strike="noStrike" kern="1200" cap="none" spc="0" normalizeH="0" baseline="0" noProof="0">
                <a:ln>
                  <a:noFill/>
                </a:ln>
                <a:solidFill>
                  <a:srgbClr val="009690"/>
                </a:solidFill>
                <a:effectLst/>
                <a:uLnTx/>
                <a:uFillTx/>
                <a:latin typeface="Arial"/>
                <a:ea typeface="+mn-ea"/>
                <a:cs typeface="+mn-cs"/>
              </a:rPr>
              <a:t>condition of paved / pedestrian areas</a:t>
            </a:r>
            <a:r>
              <a:rPr kumimoji="0" lang="en-GB" sz="1800" b="1" i="0" u="none" strike="noStrike" kern="1200" cap="none" spc="0" normalizeH="0" baseline="0" noProof="0">
                <a:ln>
                  <a:noFill/>
                </a:ln>
                <a:solidFill>
                  <a:srgbClr val="5C5B5A"/>
                </a:solidFill>
                <a:effectLst/>
                <a:uLnTx/>
                <a:uFillTx/>
                <a:latin typeface="Arial"/>
                <a:ea typeface="+mn-ea"/>
                <a:cs typeface="+mn-cs"/>
              </a:rPr>
              <a:t> makes up over a third of respondents (36%)</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7% are satisfied with the condition of paved areas. 32% are satisfied with the cycle lanes and routes. 32%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483610404"/>
              </p:ext>
            </p:extLst>
          </p:nvPr>
        </p:nvGraphicFramePr>
        <p:xfrm>
          <a:off x="133765" y="1663610"/>
          <a:ext cx="11858624" cy="4707362"/>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294272" y="1800807"/>
            <a:ext cx="183822" cy="150650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382933"/>
            <a:ext cx="7974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47%</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295475" y="3778144"/>
            <a:ext cx="183822" cy="1148328"/>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53517" y="4171468"/>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36%</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1836978"/>
            <a:ext cx="243636" cy="95084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165918"/>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32%</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419004"/>
            <a:ext cx="207050" cy="59156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244475" y="3533971"/>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20%</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1031098" y="1791251"/>
            <a:ext cx="187822" cy="107035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109516" y="2167916"/>
            <a:ext cx="8199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32</a:t>
            </a:r>
            <a:r>
              <a:rPr lang="en-GB" sz="1400">
                <a:solidFill>
                  <a:srgbClr val="5C5B5A"/>
                </a:solidFill>
                <a:latin typeface="Arial"/>
              </a:rPr>
              <a:t>%</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1027974" y="3255138"/>
            <a:ext cx="190945" cy="1704824"/>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65644" y="3948776"/>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52%</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All respondents Survey 13, 1540; Survey 14, 1482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3071734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Satisfaction with </a:t>
            </a:r>
            <a:r>
              <a:rPr lang="en-GB" sz="1800" b="1">
                <a:solidFill>
                  <a:srgbClr val="009690"/>
                </a:solidFill>
                <a:latin typeface="Arial"/>
                <a:ea typeface="+mn-ea"/>
                <a:cs typeface="+mn-cs"/>
              </a:rPr>
              <a:t>parks and other green spaces, local services and amenities and their nearest town centres </a:t>
            </a:r>
            <a:r>
              <a:rPr lang="en-GB" sz="1800" b="1">
                <a:solidFill>
                  <a:schemeClr val="tx1">
                    <a:lumMod val="65000"/>
                    <a:lumOff val="35000"/>
                  </a:schemeClr>
                </a:solidFill>
                <a:latin typeface="Arial"/>
                <a:ea typeface="+mn-ea"/>
                <a:cs typeface="+mn-cs"/>
              </a:rPr>
              <a:t>are in line with July, with little significant variation </a:t>
            </a:r>
            <a:endParaRPr lang="en-US" sz="1800" b="0" i="0" u="none" strike="noStrike" kern="1200" cap="none" spc="0" normalizeH="0" baseline="0" noProof="0">
              <a:ln>
                <a:noFill/>
              </a:ln>
              <a:solidFill>
                <a:schemeClr val="tx1">
                  <a:lumMod val="65000"/>
                  <a:lumOff val="35000"/>
                </a:schemeClr>
              </a:solidFill>
              <a:effectLst/>
              <a:uLnTx/>
              <a:uFillTx/>
              <a:latin typeface="+mn-lt"/>
              <a:ea typeface="Calibri" panose="020F0502020204030204"/>
              <a:cs typeface="Calibri" panose="020F0502020204030204"/>
            </a:endParaRPr>
          </a:p>
        </p:txBody>
      </p:sp>
      <p:sp>
        <p:nvSpPr>
          <p:cNvPr id="32" name="TextBox 31">
            <a:extLst>
              <a:ext uri="{FF2B5EF4-FFF2-40B4-BE49-F238E27FC236}">
                <a16:creationId xmlns:a16="http://schemas.microsoft.com/office/drawing/2014/main" id="{6FE44B41-1FD9-9A0E-3CB4-9B8A931DCF49}"/>
              </a:ext>
            </a:extLst>
          </p:cNvPr>
          <p:cNvSpPr txBox="1"/>
          <p:nvPr/>
        </p:nvSpPr>
        <p:spPr>
          <a:xfrm>
            <a:off x="3697747" y="1397788"/>
            <a:ext cx="4796506"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4" name="Chart 3" descr="Stacked vertical bar charts showing the extent of satisfaction with certain aspects of local areas, including parks and other green spaces (74%), local services and amenities (66%), your nearest town centre (59%)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2378989816"/>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4030936" y="2031046"/>
            <a:ext cx="212243" cy="225818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 uri="{C183D7F6-B498-43B3-948B-1728B52AA6E4}">
                <adec:decorative xmlns:adec="http://schemas.microsoft.com/office/drawing/2017/decorative" val="1"/>
              </a:ext>
            </a:extLst>
          </p:cNvPr>
          <p:cNvSpPr txBox="1"/>
          <p:nvPr/>
        </p:nvSpPr>
        <p:spPr>
          <a:xfrm>
            <a:off x="4193413" y="2857520"/>
            <a:ext cx="908465" cy="307777"/>
          </a:xfrm>
          <a:prstGeom prst="rect">
            <a:avLst/>
          </a:prstGeom>
          <a:noFill/>
        </p:spPr>
        <p:txBody>
          <a:bodyPr wrap="square" lIns="91440" tIns="45720" rIns="91440" bIns="45720" rtlCol="0" anchor="t">
            <a:spAutoFit/>
          </a:bodyPr>
          <a:lstStyle/>
          <a:p>
            <a:pPr algn="ctr"/>
            <a:r>
              <a:rPr lang="en-GB" sz="1400">
                <a:solidFill>
                  <a:srgbClr val="5C5B5A"/>
                </a:solidFill>
                <a:latin typeface="Arial"/>
              </a:rPr>
              <a:t>74%</a:t>
            </a:r>
            <a:endParaRPr lang="en-GB" sz="1400">
              <a:solidFill>
                <a:srgbClr val="5C5B5A"/>
              </a:solidFill>
              <a:latin typeface="Arial"/>
              <a:cs typeface="Arial"/>
            </a:endParaRPr>
          </a:p>
        </p:txBody>
      </p:sp>
      <p:sp>
        <p:nvSpPr>
          <p:cNvPr id="24" name="Right Brace 23">
            <a:extLst>
              <a:ext uri="{FF2B5EF4-FFF2-40B4-BE49-F238E27FC236}">
                <a16:creationId xmlns:a16="http://schemas.microsoft.com/office/drawing/2014/main" id="{D2947E37-02AB-D26A-A176-34D7CD09537C}"/>
              </a:ext>
              <a:ext uri="{C183D7F6-B498-43B3-948B-1728B52AA6E4}">
                <adec:decorative xmlns:adec="http://schemas.microsoft.com/office/drawing/2017/decorative" val="1"/>
              </a:ext>
            </a:extLst>
          </p:cNvPr>
          <p:cNvSpPr/>
          <p:nvPr/>
        </p:nvSpPr>
        <p:spPr>
          <a:xfrm>
            <a:off x="7420258" y="2031045"/>
            <a:ext cx="212243" cy="198268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 uri="{C183D7F6-B498-43B3-948B-1728B52AA6E4}">
                <adec:decorative xmlns:adec="http://schemas.microsoft.com/office/drawing/2017/decorative" val="1"/>
              </a:ext>
            </a:extLst>
          </p:cNvPr>
          <p:cNvSpPr txBox="1"/>
          <p:nvPr/>
        </p:nvSpPr>
        <p:spPr>
          <a:xfrm>
            <a:off x="7486931" y="2853708"/>
            <a:ext cx="891816" cy="307777"/>
          </a:xfrm>
          <a:prstGeom prst="rect">
            <a:avLst/>
          </a:prstGeom>
          <a:noFill/>
        </p:spPr>
        <p:txBody>
          <a:bodyPr wrap="square" rtlCol="0">
            <a:spAutoFit/>
          </a:bodyPr>
          <a:lstStyle/>
          <a:p>
            <a:pPr algn="ctr"/>
            <a:r>
              <a:rPr lang="en-GB" sz="1400">
                <a:solidFill>
                  <a:srgbClr val="5C5B5A"/>
                </a:solidFill>
                <a:latin typeface="Arial"/>
              </a:rPr>
              <a:t>66%</a:t>
            </a:r>
          </a:p>
        </p:txBody>
      </p:sp>
      <p:sp>
        <p:nvSpPr>
          <p:cNvPr id="52" name="Right Brace 51">
            <a:extLst>
              <a:ext uri="{FF2B5EF4-FFF2-40B4-BE49-F238E27FC236}">
                <a16:creationId xmlns:a16="http://schemas.microsoft.com/office/drawing/2014/main" id="{02A20E00-B511-4B8C-9BEF-91FB989B3E6B}"/>
              </a:ext>
              <a:ext uri="{C183D7F6-B498-43B3-948B-1728B52AA6E4}">
                <adec:decorative xmlns:adec="http://schemas.microsoft.com/office/drawing/2017/decorative" val="1"/>
              </a:ext>
            </a:extLst>
          </p:cNvPr>
          <p:cNvSpPr/>
          <p:nvPr/>
        </p:nvSpPr>
        <p:spPr>
          <a:xfrm>
            <a:off x="10822111" y="2031046"/>
            <a:ext cx="212243" cy="179908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 uri="{C183D7F6-B498-43B3-948B-1728B52AA6E4}">
                <adec:decorative xmlns:adec="http://schemas.microsoft.com/office/drawing/2017/decorative" val="1"/>
              </a:ext>
            </a:extLst>
          </p:cNvPr>
          <p:cNvSpPr txBox="1"/>
          <p:nvPr/>
        </p:nvSpPr>
        <p:spPr>
          <a:xfrm>
            <a:off x="10944328" y="2706530"/>
            <a:ext cx="768178" cy="307777"/>
          </a:xfrm>
          <a:prstGeom prst="rect">
            <a:avLst/>
          </a:prstGeom>
          <a:noFill/>
        </p:spPr>
        <p:txBody>
          <a:bodyPr wrap="square" lIns="91440" tIns="45720" rIns="91440" bIns="45720" rtlCol="0" anchor="t">
            <a:spAutoFit/>
          </a:bodyPr>
          <a:lstStyle/>
          <a:p>
            <a:pPr algn="ctr"/>
            <a:r>
              <a:rPr lang="en-GB" sz="1400">
                <a:solidFill>
                  <a:srgbClr val="5C5B5A"/>
                </a:solidFill>
                <a:latin typeface="Arial"/>
              </a:rPr>
              <a:t>59% </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13, 1540; Survey 14, 1482 (All responses)</a:t>
            </a:r>
          </a:p>
        </p:txBody>
      </p:sp>
      <p:sp>
        <p:nvSpPr>
          <p:cNvPr id="9" name="Slide Number Placeholder 4">
            <a:extLst>
              <a:ext uri="{FF2B5EF4-FFF2-40B4-BE49-F238E27FC236}">
                <a16:creationId xmlns:a16="http://schemas.microsoft.com/office/drawing/2014/main" id="{EEEA64CA-1D4D-368B-6A04-0DA9E3C0921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E3621782-0AC0-D022-1DAE-02AF7B823731}"/>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12852613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Almost 3 in 5 (58%)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Significantly more people are satisfied with </a:t>
            </a:r>
            <a:r>
              <a:rPr lang="en-GB" sz="1800" b="1">
                <a:solidFill>
                  <a:srgbClr val="009690"/>
                </a:solidFill>
                <a:latin typeface="Arial"/>
                <a:cs typeface="Calibri"/>
              </a:rPr>
              <a:t>cultural facilities available, such as museums, theatres and events</a:t>
            </a:r>
            <a:r>
              <a:rPr kumimoji="0" lang="en-GB" sz="1800" b="1" i="0" u="none" strike="noStrike" kern="1200" cap="none" spc="0" normalizeH="0" baseline="0" noProof="0">
                <a:ln>
                  <a:noFill/>
                </a:ln>
                <a:solidFill>
                  <a:srgbClr val="5C5B5A"/>
                </a:solidFill>
                <a:effectLst/>
                <a:uLnTx/>
                <a:uFillTx/>
                <a:latin typeface="Arial"/>
                <a:ea typeface="+mj-ea"/>
                <a:cs typeface="Calibri"/>
              </a:rPr>
              <a:t> </a:t>
            </a:r>
            <a:r>
              <a:rPr lang="en-GB" sz="1800" b="1">
                <a:latin typeface="Arial"/>
                <a:cs typeface="Calibri"/>
              </a:rPr>
              <a:t>than in July (46% cf. 40%)</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8% agree.">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3137559531"/>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satisfaction with cultural facilities such as museums, theatres and events. 46% are satisfied with cultural facilities.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1463824280"/>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79644" y="1907974"/>
            <a:ext cx="244219" cy="1545619"/>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533527"/>
            <a:ext cx="920681" cy="307777"/>
          </a:xfrm>
          <a:prstGeom prst="rect">
            <a:avLst/>
          </a:prstGeom>
          <a:noFill/>
        </p:spPr>
        <p:txBody>
          <a:bodyPr wrap="square" rtlCol="0">
            <a:spAutoFit/>
          </a:bodyPr>
          <a:lstStyle/>
          <a:p>
            <a:pPr algn="ctr"/>
            <a:r>
              <a:rPr lang="en-GB" sz="1400">
                <a:solidFill>
                  <a:srgbClr val="5C5B5A"/>
                </a:solidFill>
                <a:latin typeface="Arial"/>
              </a:rPr>
              <a:t>46%</a:t>
            </a:r>
          </a:p>
        </p:txBody>
      </p:sp>
      <p:sp>
        <p:nvSpPr>
          <p:cNvPr id="2" name="TextBox 1">
            <a:extLst>
              <a:ext uri="{FF2B5EF4-FFF2-40B4-BE49-F238E27FC236}">
                <a16:creationId xmlns:a16="http://schemas.microsoft.com/office/drawing/2014/main" id="{76B77BFB-EF9B-FCF7-BDC0-40FBD5A5B267}"/>
              </a:ext>
              <a:ext uri="{C183D7F6-B498-43B3-948B-1728B52AA6E4}">
                <adec:decorative xmlns:adec="http://schemas.microsoft.com/office/drawing/2017/decorative" val="0"/>
              </a:ext>
            </a:extLst>
          </p:cNvPr>
          <p:cNvSpPr txBox="1"/>
          <p:nvPr/>
        </p:nvSpPr>
        <p:spPr>
          <a:xfrm>
            <a:off x="4651392" y="604677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(S13)</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S13, 1540; S14, 1842</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86932" y="1877988"/>
            <a:ext cx="224654" cy="1978019"/>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721372"/>
            <a:ext cx="920681" cy="307777"/>
          </a:xfrm>
          <a:prstGeom prst="rect">
            <a:avLst/>
          </a:prstGeom>
          <a:noFill/>
        </p:spPr>
        <p:txBody>
          <a:bodyPr wrap="square" rtlCol="0">
            <a:spAutoFit/>
          </a:bodyPr>
          <a:lstStyle/>
          <a:p>
            <a:pPr algn="ctr"/>
            <a:r>
              <a:rPr lang="en-GB" sz="1400">
                <a:solidFill>
                  <a:srgbClr val="5C5B5A"/>
                </a:solidFill>
                <a:latin typeface="Arial"/>
              </a:rPr>
              <a:t>58%</a:t>
            </a:r>
          </a:p>
        </p:txBody>
      </p:sp>
    </p:spTree>
    <p:custDataLst>
      <p:tags r:id="rId1"/>
    </p:custDataLst>
    <p:extLst>
      <p:ext uri="{BB962C8B-B14F-4D97-AF65-F5344CB8AC3E}">
        <p14:creationId xmlns:p14="http://schemas.microsoft.com/office/powerpoint/2010/main" val="679995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a:cs typeface="Arial"/>
              </a:rPr>
              <a:t>Health and wellbeing– key findings (1 of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685104"/>
            <a:ext cx="11351192" cy="5842625"/>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WELLBEING</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In the short term, since July 2024, wellbeing measures show improvement when compared with the past 18 months:</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There has been no significant change in life satisfaction since July (64% reporting ‘very high’ or ‘high’ satisfaction, compared to 61% in July). Looking at this data historically demonstrates a recent trend towards higher life satisfaction, without movement towards the extremes of the scales</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Anxiety has remained stable, with almost 2 in 5 reporting ‘high’ levels of anxiety (38% cf. 37% in July). Historically, there has been very little movement at any level of anxiety</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People feeling that the things they do in their life are worthwhile has also remained stable, with no significant variation since July. A quarter (23%) report ‘very high’ levels of feeling the things they do in life are worthwhile</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A fifth (22%) report ‘very high’ levels of happiness, similar to previous waves</a:t>
            </a:r>
          </a:p>
          <a:p>
            <a:pPr marL="285750" lvl="1" indent="-285750">
              <a:spcAft>
                <a:spcPts val="1400"/>
              </a:spcAft>
              <a:buFont typeface="Arial" panose="020B0604020202020204" pitchFamily="34" charset="0"/>
              <a:buChar char="•"/>
            </a:pPr>
            <a:r>
              <a:rPr lang="en-GB" sz="1200" dirty="0">
                <a:solidFill>
                  <a:schemeClr val="bg1"/>
                </a:solidFill>
                <a:latin typeface="Arial"/>
                <a:cs typeface="Arial"/>
              </a:rPr>
              <a:t>Disabled respondents and those renting their homes continue to be flagged in the demographic analysis as priority sub-groups</a:t>
            </a:r>
          </a:p>
          <a:p>
            <a:pPr marL="0" lvl="1">
              <a:spcAft>
                <a:spcPts val="600"/>
              </a:spcAft>
            </a:pPr>
            <a:r>
              <a:rPr lang="en-GB" sz="1200" b="1" dirty="0">
                <a:solidFill>
                  <a:schemeClr val="bg1"/>
                </a:solidFill>
                <a:latin typeface="Arial"/>
                <a:ea typeface="Calibri" panose="020F0502020204030204"/>
                <a:cs typeface="Calibri" panose="020F0502020204030204"/>
              </a:rPr>
              <a:t>HOPE AND FAIRNESS (merged July – August data)</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3 in 4 Greater Manchester respondents (77%) report feeling hopeful about their future – this is higher than the GB equivalent, though not significantly so. 1 in 10 (12%) are unhopeful about their future</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Higher proportions of GM and GB respondents say they are treated unfairly by society (17% in Greater Manchester, 13% in Great Britain). This builds on the GM picture initially seen in July fieldwork (when 16% said felt they were treated unfairly). At the positive end of the scale, however, 62% say they are treated fairly in Greater Manchester – this compares somewhat favourably to 59% in Great Britain </a:t>
            </a:r>
          </a:p>
          <a:p>
            <a:pPr marL="0" lvl="1">
              <a:spcAft>
                <a:spcPts val="600"/>
              </a:spcAft>
            </a:pPr>
            <a:r>
              <a:rPr lang="en-GB" sz="1200" b="1" dirty="0">
                <a:solidFill>
                  <a:schemeClr val="bg1"/>
                </a:solidFill>
                <a:latin typeface="Arial"/>
                <a:cs typeface="Arial"/>
              </a:rPr>
              <a:t>VACCINATIONS</a:t>
            </a:r>
          </a:p>
          <a:p>
            <a:pPr marL="171450" lvl="1" indent="-171450">
              <a:buFont typeface="Arial,Sans-Serif" panose="020B0604020202020204" pitchFamily="34" charset="0"/>
              <a:buChar char="•"/>
            </a:pPr>
            <a:r>
              <a:rPr lang="en-GB" sz="1200" dirty="0">
                <a:solidFill>
                  <a:schemeClr val="bg1"/>
                </a:solidFill>
                <a:latin typeface="Arial"/>
                <a:cs typeface="Arial"/>
              </a:rPr>
              <a:t>For the first time, the survey collected a combined suite of data on COVID-19, flu and Respiratory Syncytial Virus (RSV) vaccines: </a:t>
            </a:r>
            <a:r>
              <a:rPr lang="en-US" sz="1200" dirty="0">
                <a:solidFill>
                  <a:schemeClr val="bg1"/>
                </a:solidFill>
                <a:latin typeface="Arial"/>
                <a:cs typeface="Arial"/>
              </a:rPr>
              <a:t> </a:t>
            </a:r>
          </a:p>
          <a:p>
            <a:pPr marL="742950" lvl="2" indent="-285750">
              <a:buFont typeface="Arial,Sans-Serif" panose="020B0604020202020204" pitchFamily="34" charset="0"/>
              <a:buChar char="•"/>
            </a:pPr>
            <a:r>
              <a:rPr lang="en-GB" sz="1200" dirty="0">
                <a:solidFill>
                  <a:schemeClr val="bg1"/>
                </a:solidFill>
                <a:latin typeface="Arial"/>
                <a:cs typeface="Arial"/>
              </a:rPr>
              <a:t>9 in 10 respondents are aware of vaccines for Covid (95%) and the flu (91%), however awareness of the RSV vaccine is much lower, at 23%. This gap can also be seen when comparing eligibility, with 7 in 10 knowing whether they are eligible or not for COVID-19 (73%) and flu (71%) vaccines, but only 12% knowing whether they are eligible for the RSV vaccine. Generally, therefore, there are high levels of uncertainty about the RSV vaccine</a:t>
            </a:r>
          </a:p>
          <a:p>
            <a:pPr marL="742950" lvl="2" indent="-285750">
              <a:buFont typeface="Arial,Sans-Serif" panose="020B0604020202020204" pitchFamily="34" charset="0"/>
              <a:buChar char="•"/>
            </a:pPr>
            <a:r>
              <a:rPr lang="en-GB" sz="1200" dirty="0">
                <a:solidFill>
                  <a:schemeClr val="bg1"/>
                </a:solidFill>
                <a:latin typeface="Arial"/>
                <a:cs typeface="Arial"/>
              </a:rPr>
              <a:t>When looking at potential uptake of vaccines among just the population that think they are eligible for each - and therefore thinks they are at risk of contracting the illness – the flu and RSV vaccines are, however, slightly more trusted among its eligible groups than Covid. Only 69% of those who think they are eligible for the Covid vaccine would get it, whereas 79% would get the flu vaccine and 72% the RSV jab</a:t>
            </a:r>
            <a:endParaRPr lang="en-US" sz="1200" dirty="0">
              <a:solidFill>
                <a:schemeClr val="bg1"/>
              </a:solidFill>
              <a:latin typeface="Arial"/>
              <a:cs typeface="Arial"/>
            </a:endParaRPr>
          </a:p>
          <a:p>
            <a:pPr marL="742950" lvl="2" indent="-285750">
              <a:buFont typeface="Arial,Sans-Serif" panose="020B0604020202020204" pitchFamily="34" charset="0"/>
              <a:buChar char="•"/>
            </a:pPr>
            <a:endParaRPr lang="en-GB" sz="1200" dirty="0">
              <a:solidFill>
                <a:schemeClr val="bg1"/>
              </a:solidFill>
              <a:latin typeface="Arial"/>
              <a:cs typeface="Arial"/>
            </a:endParaRPr>
          </a:p>
          <a:p>
            <a:pPr marL="171450" lvl="1" indent="-171450">
              <a:spcAft>
                <a:spcPts val="600"/>
              </a:spcAft>
              <a:buFont typeface="Arial" panose="020B0604020202020204" pitchFamily="34" charset="0"/>
              <a:buChar char="•"/>
            </a:pPr>
            <a:endParaRPr lang="en-GB" sz="1200" dirty="0">
              <a:solidFill>
                <a:schemeClr val="bg1"/>
              </a:solidFill>
              <a:latin typeface="Arial"/>
              <a:ea typeface="Calibri" panose="020F0502020204030204"/>
              <a:cs typeface="Arial"/>
            </a:endParaRPr>
          </a:p>
        </p:txBody>
      </p:sp>
    </p:spTree>
    <p:custDataLst>
      <p:tags r:id="rId1"/>
    </p:custDataLst>
    <p:extLst>
      <p:ext uri="{BB962C8B-B14F-4D97-AF65-F5344CB8AC3E}">
        <p14:creationId xmlns:p14="http://schemas.microsoft.com/office/powerpoint/2010/main" val="28194967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DF597895A2948962D4BE0DB6E3953" ma:contentTypeVersion="16" ma:contentTypeDescription="Create a new document." ma:contentTypeScope="" ma:versionID="027be9dfab1e439a386460825156ccb9">
  <xsd:schema xmlns:xsd="http://www.w3.org/2001/XMLSchema" xmlns:xs="http://www.w3.org/2001/XMLSchema" xmlns:p="http://schemas.microsoft.com/office/2006/metadata/properties" xmlns:ns2="73f55de1-493b-4f69-85b0-96a88417424d" xmlns:ns3="8c14a5b0-b5e3-4aad-a71c-bbba1d972829" targetNamespace="http://schemas.microsoft.com/office/2006/metadata/properties" ma:root="true" ma:fieldsID="faeeee3c00c88bb0ee3e27227ec243cc" ns2:_="" ns3:_="">
    <xsd:import namespace="73f55de1-493b-4f69-85b0-96a88417424d"/>
    <xsd:import namespace="8c14a5b0-b5e3-4aad-a71c-bbba1d9728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55de1-493b-4f69-85b0-96a884174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705ed7-2bc8-4e11-b47b-457b408187a1}" ma:internalName="TaxCatchAll" ma:showField="CatchAllData" ma:web="73f55de1-493b-4f69-85b0-96a8841742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4a5b0-b5e3-4aad-a71c-bbba1d9728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2dd975-943e-4a2b-bd50-ee43505297e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f55de1-493b-4f69-85b0-96a88417424d" xsi:nil="true"/>
    <lcf76f155ced4ddcb4097134ff3c332f xmlns="8c14a5b0-b5e3-4aad-a71c-bbba1d972829">
      <Terms xmlns="http://schemas.microsoft.com/office/infopath/2007/PartnerControls"/>
    </lcf76f155ced4ddcb4097134ff3c332f>
    <_Flow_SignoffStatus xmlns="8c14a5b0-b5e3-4aad-a71c-bbba1d972829" xsi:nil="true"/>
  </documentManagement>
</p:properties>
</file>

<file path=customXml/itemProps1.xml><?xml version="1.0" encoding="utf-8"?>
<ds:datastoreItem xmlns:ds="http://schemas.openxmlformats.org/officeDocument/2006/customXml" ds:itemID="{9EEEC97B-B367-412A-BBE2-F709C06246CA}">
  <ds:schemaRefs>
    <ds:schemaRef ds:uri="73f55de1-493b-4f69-85b0-96a88417424d"/>
    <ds:schemaRef ds:uri="8c14a5b0-b5e3-4aad-a71c-bbba1d9728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3.xml><?xml version="1.0" encoding="utf-8"?>
<ds:datastoreItem xmlns:ds="http://schemas.openxmlformats.org/officeDocument/2006/customXml" ds:itemID="{EF4241E9-1025-4D44-ABD0-4E9927225CE6}">
  <ds:schemaRefs>
    <ds:schemaRef ds:uri="73f55de1-493b-4f69-85b0-96a88417424d"/>
    <ds:schemaRef ds:uri="http://schemas.openxmlformats.org/package/2006/metadata/core-properties"/>
    <ds:schemaRef ds:uri="http://purl.org/dc/dcmitype/"/>
    <ds:schemaRef ds:uri="8c14a5b0-b5e3-4aad-a71c-bbba1d972829"/>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20240410-w11-residents-survey-full-report-published</Template>
  <TotalTime>0</TotalTime>
  <Words>18271</Words>
  <Application>Microsoft Office PowerPoint</Application>
  <PresentationFormat>Widescreen</PresentationFormat>
  <Paragraphs>1573</Paragraphs>
  <Slides>86</Slides>
  <Notes>68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86</vt:i4>
      </vt:variant>
    </vt:vector>
  </HeadingPairs>
  <TitlesOfParts>
    <vt:vector size="99" baseType="lpstr">
      <vt:lpstr>Aptos</vt:lpstr>
      <vt:lpstr>Aptos Display</vt:lpstr>
      <vt:lpstr>Arial</vt:lpstr>
      <vt:lpstr>Arial,Sans-Serif</vt:lpstr>
      <vt:lpstr>Calibri</vt:lpstr>
      <vt:lpstr>Calibri Light</vt:lpstr>
      <vt:lpstr>Courier New</vt:lpstr>
      <vt:lpstr>Courier New,monospace</vt:lpstr>
      <vt:lpstr>Wingdings</vt:lpstr>
      <vt:lpstr>Office Theme</vt:lpstr>
      <vt:lpstr>1_Office Theme</vt:lpstr>
      <vt:lpstr>3_Office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 (1 of 2)</vt:lpstr>
      <vt:lpstr>Health and wellbeing– key findings (2 of 2)</vt:lpstr>
      <vt:lpstr>Overall life satisfaction has remained broadly stable since July, and indeed there is broad stability in this measure over the long term. The data suggests a slight recent trend towards higher satisfaction, but without any movement amongst those reporting at the extremes of the scale</vt:lpstr>
      <vt:lpstr>Anxiety levels continues to remain stable in August – with almost 2 in 5 (38%) reporting high levels of anxiety and 1 in 4 (26%) reporting very low levels</vt:lpstr>
      <vt:lpstr>As with the other measures, those more likely to have low levels of life satisfaction and high levels of anxiety include those with long term health conditions and renters </vt:lpstr>
      <vt:lpstr>Around 2 in 3 respondents continue to feel very highly or highly that the things they do in life are worthwhile. However, disabled respondents and those who rent their homes continue to be less likely to feel that this is the case</vt:lpstr>
      <vt:lpstr>3 in 5 said they feel very high or high levels of happiness – in line with previous waves. As with other metrics, those less likely to feel happy include those with a disability and those who rent their home</vt:lpstr>
      <vt:lpstr>Over the summer, 77% of GM respondents reported high levels of hopefulness about their future, higher than the most recent GB average of 73%. Meanwhile, 17% feel they are treated unfairly by society – slightly higher than 13% across GB</vt:lpstr>
      <vt:lpstr>Those more likely to feel unhopeful, or feel they are treated unfairly by society include those with a disability and those who report difficulties managing their own health. Those struggling with debt or financially vulnerable more generally are prominent, along with those reporting dissatisfaction with their local area</vt:lpstr>
      <vt:lpstr>For the first time, respondents were asked about their relative awareness of three vaccines: Covid 19, Flu, and the Respiratory Syncytial Virus (RSV) vaccine. While nearly all (95% and 91%) respondents have heard of the Covid and Flu vaccines, less than a quarter (23%) are aware of the RSV vaccine</vt:lpstr>
      <vt:lpstr>Awareness of eligibility varies by vaccine, with 7 in 10 knowing if they are eligible for the Covid (73%) or Flu (71%) vaccine, but only 1 in 10 (12%) saying they know if they are eligible for the Respiratory Syncytial Virus vaccine</vt:lpstr>
      <vt:lpstr>There are high levels of uncertainty about the Respiratory Syncytial Virus vaccine. 63% saying they would get the Covid vaccine if they were eligible, while 70% would get the flu vaccine. In contrast, only 35% would get the RSV vaccine if eligible (with 27% saying they would not, and 37% saying they don’t know) </vt:lpstr>
      <vt:lpstr>When looking at potential uptake of vaccines among the population that think they are eligible for each - and therefore thinks they are at risk of contracting the illness – the flu and RSV vaccines are more trusted among its eligible groups than Covid. Only 69% of those who think they are eligible for the Covid vaccine would get it, whereas 79% would get the flu vaccine and 72% the RSV jab</vt:lpstr>
      <vt:lpstr>The overall Health Confidence Score (HCS) in the August 2024 fieldwork is 71.4 out of 100, which remains stable with the July 2024 figure of 71.6.</vt:lpstr>
      <vt:lpstr>Our data exploring whether respondents agree that they can manage their health – those with "health confidence" – continues to present a broadly positive outlook. Comparisons to July 2024 show a varied set of short-term trends: slightly more respondents agree that they know enough about their health, but dimensions relating to access, self-management and shared decisions show slight declines</vt:lpstr>
      <vt:lpstr>While the overall health confidence score has remained stable since July, there have been decreases in numbers saying they can get the right help if they need it (access) - though this is the first decrease in this metric since November last year</vt:lpstr>
      <vt:lpstr>In line with access falling, more than 1 in 10 (13%) respondents say cost implications have stopped them accessing NHS services in the past month. This rises to 1 in 5 (19%) saying this has occurred in the last year. Loss of earnings, parking costs and cost of driving are the most common barriers</vt:lpstr>
      <vt:lpstr>The health confidence score among disabled respondents demonstrates a much starker picture – with all dimensions falling significantly. In particular, August has recorded the lowest ever knowledge score </vt:lpstr>
      <vt:lpstr>The overall health confidence score continues to remain lower for disabled respondents than for the general population, with this gap increasing more since July across all dimensions</vt:lpstr>
      <vt:lpstr>The Health Confidence Score among those over the age of 55 with long-term health conditions is 68.3, -3.1 lower than the HCS among the total population but higher than that of disabled respondents (all ages)</vt:lpstr>
      <vt:lpstr>Your Local Area</vt:lpstr>
      <vt:lpstr>Your local area – context</vt:lpstr>
      <vt:lpstr>Your local area – key findings (1 of 2)</vt:lpstr>
      <vt:lpstr>Your local area – key findings (2 of 2)</vt:lpstr>
      <vt:lpstr>Satisfaction with their local area as a place to live remains at 3 in 4 (74%) respondents, and has remained broadly stable since March 2023. This also remains equal to figures representing England</vt:lpstr>
      <vt:lpstr>4 in 5 (79%) would recommend their local area as a place to live – in line with previous surveys. Those more likely to be dissatisfied include respondents with a disability, renters and those in debt</vt:lpstr>
      <vt:lpstr>Around 2 in 3 respondents have historically been satisfied with the availability of public transport in their area. Satisfaction is then highest for bus services, with less than half of respondents satisfied with train services and trams typically</vt:lpstr>
      <vt:lpstr>Just under half of respondents have historically been satisfied with the conditions of the roads in their area. Satisfaction is around a third for cycle lanes and conditions of paved areas </vt:lpstr>
      <vt:lpstr>Facilities in the local area have typically higher levels of satisfaction compared with transport services. 3 in 4 are satisfied with the parks and other green spaces in their local area, 2 in 3 are satisfied with their local services and amenities and over half are satisfied with their nearest town centre. Satisfaction is lower for cultural facilities like museums, theatres and events</vt:lpstr>
      <vt:lpstr>The proportion who agree that their local area is well maintained has remained stable with July, with 60% agreeing and 40% disagreeing</vt:lpstr>
      <vt:lpstr>The proportion who agree that there are opportunities to take part in cultural events and activities has remained at around 3 in 5 throughout the surveys </vt:lpstr>
      <vt:lpstr>Belief in your local area being a place where people from different backgrounds get on well together sits at around 3 in 4 historically. At around 2 in 3, respondents agree people look out for each other in their local area and that they are proud of it </vt:lpstr>
      <vt:lpstr>There is widespread agreement from respondents that the 10 councils in GM should work together (93%) on widespread issues and that services are developed and influenced by people who live and work there (90%). 4 in 5 agree they want to have a say about what happens in their local area (79%)  - significantly lower than the last time this question was asked in November 2023</vt:lpstr>
      <vt:lpstr>When compared with July, levels of agreement from respondents that others would be there for them if they needed help remain high (82%). A similar proportion – around 4 in 5 (79%) – agree that if they wanted company or to socialise there are people they can call on</vt:lpstr>
      <vt:lpstr>For the first time, respondents were asked how often they feel lonely. 10% of GM respondents reported feeling lonely often or always. This is higher than the 7% of respondents across GB. Three in ten (29%) GM respondents reported feeling lonely at least some of the time, in line with the GB equivalent statistic – and is significantly higher among those with a disability, and younger respondents.</vt:lpstr>
      <vt:lpstr>Over half (54%) have been involved in a type of group, club or organisation in the past 12 months, slightly lower than the most recently available England average (56%). Almost half, 47%, are involved in a club or organisation not related to sport</vt:lpstr>
      <vt:lpstr>Almost 1 in 3 (31%) respondents have volunteered in the past year. High earners, those in the volunteer sector and those who have previously cared for someone are more likely to have volunteered, while those with no internet access and low confidence online are most likely to not volunteer</vt:lpstr>
      <vt:lpstr>All aspects of the fire and rescue service are seen to be important. But respondents are most likely to say it is essential or very important that the services ensures all homes and workspaces are safe (85%) and that they work to prevent emergencies before they happen (83%)</vt:lpstr>
      <vt:lpstr>Cost of living</vt:lpstr>
      <vt:lpstr>Cost of living and food security – context and approach</vt:lpstr>
      <vt:lpstr>Cost of living – key findings (1 of 2)</vt:lpstr>
      <vt:lpstr>Cost of living – key findings (2 of 2)</vt:lpstr>
      <vt:lpstr>Over half of respondents (55%) say their cost of living has increased in the last month, showing no movement since May but remaining significantly higher than the GB average. GM respondents are more likely than those in ONS surveys to report recent increases in energy, rent/mortgage cost, public transport costs and childcare costs – as also seen in previous waves  </vt:lpstr>
      <vt:lpstr>Whilst a gap between GM and the GB average has been re-established since May, the proportion of Greater Manchester respondents saying their cost of living has increased has remained stable since that point</vt:lpstr>
      <vt:lpstr>The proportion of respondents who borrowed more money or used more credit in the past month has remained in line with July at just under 1 in 3 respondents (31%). As such, this figure is significantly higher than in May, but still 3 percentage points lower than at a similar time last year</vt:lpstr>
      <vt:lpstr>Of the 3 in 10 respondents who have borrowed more money or used more credit in the past month, just under two thirds (64%) say they are having trouble managing their current level of debt. This is, however, lower than the November 2023 figure of 69%</vt:lpstr>
      <vt:lpstr>Those more likely to be struggling with managing their debt include 45-64 year olds, those who rent their homes, and those with a disability</vt:lpstr>
      <vt:lpstr>Half (50%) of those struggling with their debt say they have sought help, similar figures to November 2023 when this was last asked (51%). Among those who did not seek help, 1 in 3 (31%) did not seek advice because they were unsure whether the advice would help</vt:lpstr>
      <vt:lpstr>Over 2 in 5 (47%) think they will be able to save money over the next 12 months – the highest proportion reported since the question was asked. The proportion of those who do not think they will be able to save any money over the next 12 months has remained largely in line with July, though those who are unsure has dropped 3 percentage points</vt:lpstr>
      <vt:lpstr>There has been a significant increase since July in the proportion of respondents who could afford an unexpected but necessary expense of £850 – rising from 49% to 53%. However, Greater Manchester respondents continue to be significantly less likely than the GB average to be able to afford this expense</vt:lpstr>
      <vt:lpstr>Fortunately, many forms of financial support are known by GM respondents. However, there have been some fluctuations since this question was last asked in March 2023. Awareness of council tax discounts and support, student support, local welfare assistance schemes and others forms of support has fallen significantly</vt:lpstr>
      <vt:lpstr>As a result of cost-of-living increases, around 9 in 10 respondents said they continue to take actions to save money (88%). There has been no significant movement in actions taken as a result of cost-of-living increases since July 2024 </vt:lpstr>
      <vt:lpstr>The only action with significant movement, is using less fuel in my home, which has increased significantly since July (from 37% to 41%). All other actions have remained largely in line with July</vt:lpstr>
      <vt:lpstr>1 in 4 Greater Manchester respondents are using their savings due to the increased cost of living – no change since July 2024. There has been a significant increase in those looking for safe, warm and free places since July – rising from 3% to 5%. Actions continue to generally be in line with the GB average</vt:lpstr>
      <vt:lpstr>45% of respondents say they have difficulty affording energy costs, slightly lower than July and remaining significantly higher than the Great Britain average. Those from within racially minoritised communities and renters remain more likely to be having these difficulties, as seen in previous waves</vt:lpstr>
      <vt:lpstr>Long-term trends show volatility among renters in terms of ease of affording rent. From November 2022 until September 2023, renters finding it difficult to afford their rent outnumbered those without such difficulties. This situation reversed during the period September 2023 – May 2024, before a further increase in reported difficulty in the most recent two survey waves</vt:lpstr>
      <vt:lpstr>There is more stability among those with mortgage payments – with a clearer narrative in terms of the balance between those reporting difficulties in affording mortgage payments, and those (the greater proportion) finding things easier</vt:lpstr>
      <vt:lpstr>Those more likely to find it difficult to afford mortgage or rent payments include those with long term health conditions and those with low household incomes</vt:lpstr>
      <vt:lpstr>Digital inclusion   Findings from the May - August merged into groups of three waves (trio of face-to-face samples)</vt:lpstr>
      <vt:lpstr>Digital inclusion – context</vt:lpstr>
      <vt:lpstr>Digital inclusion – Key findings</vt:lpstr>
      <vt:lpstr>Over a third of respondents report experience of at least one aspect of digital exclusion in their household, a figure that rises among older and disabled respondents </vt:lpstr>
      <vt:lpstr>Wave-on-wave trends: August shows a decrease in those who are not digitally excluded – a 5pp drop, bringing figures back in line with May’s results</vt:lpstr>
      <vt:lpstr>Trend over time: It appears that the proportion of respondents experiencing any form of digital exclusion has increased, however, methodological change is likely to be impacting this data*. Respondents aged 75+ or those with a disability report substantially higher levels of digital exclusion, as seen in previous waves also </vt:lpstr>
      <vt:lpstr>Where respondents are experiencing digital exclusion, this continues to be driven most by those saying a lack of skills proves a barrier to access digital online services, along with affordability</vt:lpstr>
      <vt:lpstr>Those aged 75+ and disabled respondents continue consistently to be far more likely to lack access to enable "all" or "most" of the time, or the skills and support to do so. This is consistent with previous surveys</vt:lpstr>
      <vt:lpstr>Approaching one-fifth of respondents say they are not confident using digital services online, with just over 1 in 10 saying others in their household are not confident". Those aged 65+ and living alone are more likely to not be confident</vt:lpstr>
      <vt:lpstr>1 in 5 (20%) of households use digital services and want to use them more. Just 1% of people who do not use digital services online want to be able to do so – in line with previous surveys</vt:lpstr>
      <vt:lpstr>Appendix</vt:lpstr>
      <vt:lpstr>More detail on changes in survey methodology</vt:lpstr>
      <vt:lpstr>Sample information</vt:lpstr>
      <vt:lpstr>Key demographics (before weighting applied)</vt:lpstr>
      <vt:lpstr>Significance Testing and statistical difference – technical note </vt:lpstr>
      <vt:lpstr>Respondents continue to be broadly satisfied with transport and travel facilities. The lowest level of satisfaction was reported for the Metrolink, at 42%, though this is offset by high levels of respondents saying this is not available in their local area</vt:lpstr>
      <vt:lpstr>Dissatisfaction with the condition of the roads continues to make up over half of the respondents (52%), while dissatisfaction with condition of paved / pedestrian areas makes up over a third of respondents (36%)</vt:lpstr>
      <vt:lpstr>Satisfaction with parks and other green spaces, local services and amenities and their nearest town centres are in line with July, with little significant variation </vt:lpstr>
      <vt:lpstr>Almost 3 in 5 (58%) agree there are opportunities to take part in cultural events and activities in their local area. Significantly more people are satisfied with cultural facilities available, such as museums, theatres and events than in July (46% cf. 40%)</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Poole, Katie</cp:lastModifiedBy>
  <cp:revision>98</cp:revision>
  <dcterms:created xsi:type="dcterms:W3CDTF">2024-05-29T10:57:51Z</dcterms:created>
  <dcterms:modified xsi:type="dcterms:W3CDTF">2024-11-05T08:37:24Z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y fmtid="{D5CDD505-2E9C-101B-9397-08002B2CF9AE}" pid="4" name="ContentTypeId">
    <vt:lpwstr>0x010100118DF597895A2948962D4BE0DB6E3953</vt:lpwstr>
  </property>
  <property fmtid="{D5CDD505-2E9C-101B-9397-08002B2CF9AE}" pid="5" name="MediaServiceImageTags">
    <vt:lpwstr/>
  </property>
</Properties>
</file>