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4"/>
  </p:notesMasterIdLst>
  <p:sldIdLst>
    <p:sldId id="256" r:id="rId5"/>
    <p:sldId id="279" r:id="rId6"/>
    <p:sldId id="261" r:id="rId7"/>
    <p:sldId id="260" r:id="rId8"/>
    <p:sldId id="262" r:id="rId9"/>
    <p:sldId id="275" r:id="rId10"/>
    <p:sldId id="277" r:id="rId11"/>
    <p:sldId id="278" r:id="rId12"/>
    <p:sldId id="274" r:id="rId13"/>
  </p:sldIdLst>
  <p:sldSz cx="18288000" cy="10287000"/>
  <p:notesSz cx="6858000" cy="9144000"/>
  <p:embeddedFontLst>
    <p:embeddedFont>
      <p:font typeface="Colfax Light" panose="020B0604020202020204" charset="0"/>
      <p:regular r:id="rId15"/>
      <p:italic r:id="rId16"/>
    </p:embeddedFont>
    <p:embeddedFont>
      <p:font typeface="Colfax Medium" panose="020B0604020202020204" charset="0"/>
      <p:regular r:id="rId17"/>
      <p: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620DE6F-02CE-5B26-1609-C80A2F79B5FA}" name="Hardman, Zoe" initials="HZ" userId="S::zoe.hardman@greatermanchester-ca.gov.uk::4b04599c-84a5-4da0-ac79-1d791e75cfb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B833"/>
    <a:srgbClr val="4E31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9F53F5-44CC-43AA-9755-B2158CD5B843}" v="1" dt="2025-04-25T08:59:10.7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247" autoAdjust="0"/>
  </p:normalViewPr>
  <p:slideViewPr>
    <p:cSldViewPr snapToGrid="0">
      <p:cViewPr varScale="1">
        <p:scale>
          <a:sx n="72" d="100"/>
          <a:sy n="72" d="100"/>
        </p:scale>
        <p:origin x="654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5125C3-943C-4972-AC04-CFB856347A5E}" type="datetimeFigureOut">
              <a:rPr lang="en-GB" smtClean="0"/>
              <a:t>29/06/2025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E2BAC-4D8F-432F-9475-4BF4EB922D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050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macs.co.uk/beeline/health-and-social-care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2DB651-0151-F668-B5C7-FCCCA5FF0F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D14256-CFFC-5993-F4A2-5C159ADE68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5F0655-2C2B-FB44-220F-DF77F6ACE9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54BDAD-E3F3-BB27-577F-16D88F2B50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E2BAC-4D8F-432F-9475-4BF4EB922D3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847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E2BAC-4D8F-432F-9475-4BF4EB922D3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9168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E2BAC-4D8F-432F-9475-4BF4EB922D3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119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E2BAC-4D8F-432F-9475-4BF4EB922D3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881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 rtl="0" fontAlgn="base">
              <a:lnSpc>
                <a:spcPts val="1200"/>
              </a:lnSpc>
              <a:buFont typeface="Arial" panose="020B0604020202020204" pitchFamily="34" charset="0"/>
              <a:buNone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Directions for demo</a:t>
            </a:r>
          </a:p>
          <a:p>
            <a:pPr marL="285750" indent="-285750" algn="l" rtl="0" fontAlgn="base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Click the link to take you to Beeline on the GMACS website. </a:t>
            </a:r>
          </a:p>
          <a:p>
            <a:pPr marL="285750" indent="-285750" algn="l" rtl="0" fontAlgn="base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Choose a gateway (e.g. </a:t>
            </a:r>
            <a:r>
              <a:rPr lang="en-GB" sz="1800" b="0" i="0" u="sng" strike="noStrike" dirty="0">
                <a:solidFill>
                  <a:srgbClr val="467886"/>
                </a:solidFill>
                <a:effectLst/>
                <a:latin typeface="Arial" panose="020B0604020202020204" pitchFamily="34" charset="0"/>
                <a:hlinkClick r:id="rId3"/>
              </a:rPr>
              <a:t>Health and Social Care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 </a:t>
            </a:r>
          </a:p>
          <a:p>
            <a:pPr marL="285750" indent="-285750" algn="l" rtl="0" fontAlgn="base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Click on ‘explore jobs’  </a:t>
            </a:r>
          </a:p>
          <a:p>
            <a:pPr marL="285750" indent="-285750" algn="l" rtl="0" fontAlgn="base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Choose one of the jobs (e.g. social worker). This will take you to the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Adzuna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website, where you can see the number of jobs available right now in Greater Manchester and the average salary.  </a:t>
            </a:r>
          </a:p>
          <a:p>
            <a:pPr marL="285750" indent="-285750" algn="l" rtl="0" fontAlgn="base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Go back to the gateway page on Beeline (</a:t>
            </a:r>
            <a:r>
              <a:rPr lang="en-GB" sz="1800" b="0" i="0" u="sng" strike="noStrike" dirty="0">
                <a:solidFill>
                  <a:srgbClr val="467886"/>
                </a:solidFill>
                <a:effectLst/>
                <a:latin typeface="Arial" panose="020B0604020202020204" pitchFamily="34" charset="0"/>
                <a:hlinkClick r:id="rId3"/>
              </a:rPr>
              <a:t>Health and Social Care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 </a:t>
            </a:r>
          </a:p>
          <a:p>
            <a:pPr marL="285750" indent="-285750" algn="l" rtl="0" fontAlgn="base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Have a look at the GCSEs that would be most beneficial to get this job. Using the example of a Social Worker, what GCSEs might be most relevant?  </a:t>
            </a:r>
          </a:p>
          <a:p>
            <a:pPr marL="285750" indent="-285750" algn="l" rtl="0" fontAlgn="base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Then look at what the next step could be, including T Levels and apprenticeships.  </a:t>
            </a:r>
          </a:p>
          <a:p>
            <a:pPr marL="285750" indent="-285750" algn="l" rtl="0" fontAlgn="base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 you know what a T Level is? </a:t>
            </a:r>
          </a:p>
          <a:p>
            <a:pPr marL="742950" lvl="1" indent="-285750" algn="l" rtl="0" fontAlgn="base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GB" sz="18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two year course after GCSEs that mixes classroom work with practical job skills.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285750" indent="-285750" algn="l" rtl="0" fontAlgn="base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 you know what an apprenticeship is?  </a:t>
            </a:r>
          </a:p>
          <a:p>
            <a:pPr marL="742950" lvl="1" indent="-285750" algn="l" rtl="0" fontAlgn="base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GB" sz="18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free training programme that you do alongside a job. You usually do an apprenticeship after GCSEs.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285750" indent="-285750" algn="l" rtl="0" fontAlgn="base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next steps are to get a job or continue with training. </a:t>
            </a:r>
          </a:p>
          <a:p>
            <a:pPr marL="285750" indent="-285750" algn="l" rtl="0" fontAlgn="base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Choose one of the jobs you could get at that point (e.g. youth support worker). This will take you to the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Adzuna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website, where you can see the number of jobs available right now in Greater Manchester and the average salary.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E2BAC-4D8F-432F-9475-4BF4EB922D3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45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F66045-5687-7041-E3FB-872AD6ABDC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16565B-4EFC-B77F-3A76-59751E96FE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BA7C80-16FD-2A33-691C-2926E0D225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E46AD9-D494-7E1D-BD70-2332F420CD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E2BAC-4D8F-432F-9475-4BF4EB922D3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170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5EFA64-3E40-BD92-EB86-6635CD0845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43FDC3-CC4A-AEA2-CD11-B95A7DE879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9E8CAF-892B-EB6B-07D9-3C40CBFAE9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70875E-C3A4-0B19-50FB-5F99870E8B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E2BAC-4D8F-432F-9475-4BF4EB922D3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212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14146D-20A3-D586-F1B4-205E180BC2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D56810-8DD8-E38B-637A-712A4B6D7E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D643B1-7487-A4BA-DC52-7C15A1387F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20B681-2E86-3741-76B5-E0B64B4A26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E2BAC-4D8F-432F-9475-4BF4EB922D3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911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Xs0TFuPkCQI?feature=oembed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hyperlink" Target="https://www.gmacs.co.uk/beeline/" TargetMode="External"/><Relationship Id="rId4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31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>
            <a:spLocks noGrp="1"/>
          </p:cNvSpPr>
          <p:nvPr>
            <p:ph type="title" idx="4294967295"/>
          </p:nvPr>
        </p:nvSpPr>
        <p:spPr>
          <a:xfrm>
            <a:off x="1028700" y="2799957"/>
            <a:ext cx="15258148" cy="116185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942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700" dirty="0">
                <a:solidFill>
                  <a:srgbClr val="FAB833"/>
                </a:solidFill>
                <a:latin typeface="Colfax Medium"/>
                <a:ea typeface="Colfax Medium"/>
                <a:cs typeface="Colfax Medium"/>
                <a:sym typeface="Colfax Medium"/>
              </a:rPr>
              <a:t>Introduction to Beeline</a:t>
            </a:r>
            <a:endParaRPr kumimoji="0" lang="en-US" sz="6700" b="0" i="0" u="none" strike="noStrike" kern="1200" cap="none" spc="0" normalizeH="0" baseline="0" noProof="0" dirty="0">
              <a:ln>
                <a:noFill/>
              </a:ln>
              <a:solidFill>
                <a:srgbClr val="FAB833"/>
              </a:solidFill>
              <a:effectLst/>
              <a:uLnTx/>
              <a:uFillTx/>
              <a:latin typeface="Colfax Medium"/>
              <a:ea typeface="Colfax Medium"/>
              <a:cs typeface="Colfax Medium"/>
              <a:sym typeface="Colfax Medium"/>
            </a:endParaRPr>
          </a:p>
        </p:txBody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541684" y="8427006"/>
            <a:ext cx="3844795" cy="1161857"/>
          </a:xfrm>
          <a:custGeom>
            <a:avLst/>
            <a:gdLst/>
            <a:ahLst/>
            <a:cxnLst/>
            <a:rect l="l" t="t" r="r" b="b"/>
            <a:pathLst>
              <a:path w="5917142" h="1829931">
                <a:moveTo>
                  <a:pt x="0" y="0"/>
                </a:moveTo>
                <a:lnTo>
                  <a:pt x="5917142" y="0"/>
                </a:lnTo>
                <a:lnTo>
                  <a:pt x="5917142" y="1829931"/>
                </a:lnTo>
                <a:lnTo>
                  <a:pt x="0" y="18299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14907836" y="-1132190"/>
            <a:ext cx="2247973" cy="4512354"/>
          </a:xfrm>
          <a:custGeom>
            <a:avLst/>
            <a:gdLst/>
            <a:ahLst/>
            <a:cxnLst/>
            <a:rect l="l" t="t" r="r" b="b"/>
            <a:pathLst>
              <a:path w="2247973" h="4512354">
                <a:moveTo>
                  <a:pt x="0" y="0"/>
                </a:moveTo>
                <a:lnTo>
                  <a:pt x="2247972" y="0"/>
                </a:lnTo>
                <a:lnTo>
                  <a:pt x="2247972" y="4512354"/>
                </a:lnTo>
                <a:lnTo>
                  <a:pt x="0" y="45123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1521956" y="5714487"/>
            <a:ext cx="3063601" cy="6149564"/>
          </a:xfrm>
          <a:custGeom>
            <a:avLst/>
            <a:gdLst/>
            <a:ahLst/>
            <a:cxnLst/>
            <a:rect l="l" t="t" r="r" b="b"/>
            <a:pathLst>
              <a:path w="3063601" h="6149564">
                <a:moveTo>
                  <a:pt x="0" y="0"/>
                </a:moveTo>
                <a:lnTo>
                  <a:pt x="3063601" y="0"/>
                </a:lnTo>
                <a:lnTo>
                  <a:pt x="3063601" y="6149564"/>
                </a:lnTo>
                <a:lnTo>
                  <a:pt x="0" y="61495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B1DE337C-323F-059D-3BC5-62C2D1B55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1AE2002-9801-B0BB-EF91-9BC140590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87" b="47596"/>
          <a:stretch/>
        </p:blipFill>
        <p:spPr>
          <a:xfrm>
            <a:off x="7184265" y="704384"/>
            <a:ext cx="5786437" cy="31906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6ACE043-50CE-0034-0283-EFDBFE7098D4}"/>
              </a:ext>
            </a:extLst>
          </p:cNvPr>
          <p:cNvSpPr txBox="1"/>
          <p:nvPr/>
        </p:nvSpPr>
        <p:spPr>
          <a:xfrm>
            <a:off x="999203" y="4356851"/>
            <a:ext cx="174117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  <a:latin typeface="Colfax Medium" panose="020B0304000000010002" pitchFamily="34" charset="0"/>
              </a:rPr>
              <a:t>Putting you on the path to great jobs in Greater Manchester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316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59324A-76CE-D8BA-C1DB-E1DCA8FB34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16E38F5-AEDC-BA14-9125-2A5D6F38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692905" y="0"/>
            <a:ext cx="10800272" cy="10766738"/>
            <a:chOff x="4042" y="-1347"/>
            <a:chExt cx="2227655" cy="293564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4D8E716-C315-7BAD-5CFF-A5C3E4235D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958" y="-1347"/>
              <a:ext cx="2224739" cy="2855180"/>
            </a:xfrm>
            <a:custGeom>
              <a:avLst/>
              <a:gdLst/>
              <a:ahLst/>
              <a:cxnLst/>
              <a:rect l="l" t="t" r="r" b="b"/>
              <a:pathLst>
                <a:path w="2224739" h="2842999">
                  <a:moveTo>
                    <a:pt x="0" y="0"/>
                  </a:moveTo>
                  <a:lnTo>
                    <a:pt x="2224739" y="0"/>
                  </a:lnTo>
                  <a:lnTo>
                    <a:pt x="2224739" y="2842999"/>
                  </a:lnTo>
                  <a:lnTo>
                    <a:pt x="0" y="28429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30DFFB01-F462-B4BB-AD16-8E0A5FF449BF}"/>
                </a:ext>
              </a:extLst>
            </p:cNvPr>
            <p:cNvSpPr txBox="1"/>
            <p:nvPr/>
          </p:nvSpPr>
          <p:spPr>
            <a:xfrm>
              <a:off x="4042" y="79119"/>
              <a:ext cx="2224739" cy="28551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10">
            <a:extLst>
              <a:ext uri="{FF2B5EF4-FFF2-40B4-BE49-F238E27FC236}">
                <a16:creationId xmlns:a16="http://schemas.microsoft.com/office/drawing/2014/main" id="{7471C2F9-1584-7F06-65D1-A1E2B5FAB12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41649" y="2161381"/>
            <a:ext cx="5877806" cy="86754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6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lfax Medium"/>
                <a:ea typeface="Colfax Medium"/>
                <a:cs typeface="Colfax Medium"/>
                <a:sym typeface="Colfax Medium"/>
              </a:rPr>
              <a:t>Activity</a:t>
            </a:r>
          </a:p>
        </p:txBody>
      </p:sp>
      <p:sp>
        <p:nvSpPr>
          <p:cNvPr id="13" name="Freeform 3">
            <a:extLst>
              <a:ext uri="{FF2B5EF4-FFF2-40B4-BE49-F238E27FC236}">
                <a16:creationId xmlns:a16="http://schemas.microsoft.com/office/drawing/2014/main" id="{0094A053-AB27-F8D3-54E0-7A76C5349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1649" y="603141"/>
            <a:ext cx="2021307" cy="625108"/>
          </a:xfrm>
          <a:custGeom>
            <a:avLst/>
            <a:gdLst/>
            <a:ahLst/>
            <a:cxnLst/>
            <a:rect l="l" t="t" r="r" b="b"/>
            <a:pathLst>
              <a:path w="2021307" h="625108">
                <a:moveTo>
                  <a:pt x="0" y="0"/>
                </a:moveTo>
                <a:lnTo>
                  <a:pt x="2021307" y="0"/>
                </a:lnTo>
                <a:lnTo>
                  <a:pt x="2021307" y="625108"/>
                </a:lnTo>
                <a:lnTo>
                  <a:pt x="0" y="6251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8D2B14-3420-7D26-A483-5BD93099E294}"/>
              </a:ext>
            </a:extLst>
          </p:cNvPr>
          <p:cNvSpPr txBox="1"/>
          <p:nvPr/>
        </p:nvSpPr>
        <p:spPr>
          <a:xfrm>
            <a:off x="8280103" y="2241210"/>
            <a:ext cx="8598309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4400" dirty="0">
                <a:latin typeface="Colfax Medium" panose="020B0304000000010002" pitchFamily="34" charset="0"/>
              </a:rPr>
              <a:t>Part 1: List as many jobs as you can.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GB" sz="4400" dirty="0">
              <a:latin typeface="Colfax Medium" panose="020B0304000000010002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4400" dirty="0">
                <a:latin typeface="Colfax Medium" panose="020B0304000000010002" pitchFamily="34" charset="0"/>
              </a:rPr>
              <a:t>Part 2: Which of these jobs are needed by organisations (businesses) in Greater Manchester or your local area?</a:t>
            </a:r>
          </a:p>
        </p:txBody>
      </p:sp>
    </p:spTree>
    <p:extLst>
      <p:ext uri="{BB962C8B-B14F-4D97-AF65-F5344CB8AC3E}">
        <p14:creationId xmlns:p14="http://schemas.microsoft.com/office/powerpoint/2010/main" val="2301414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31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>
            <a:spLocks noGrp="1"/>
          </p:cNvSpPr>
          <p:nvPr>
            <p:ph type="title" idx="4294967295"/>
          </p:nvPr>
        </p:nvSpPr>
        <p:spPr>
          <a:xfrm>
            <a:off x="841649" y="2161381"/>
            <a:ext cx="8302352" cy="86754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6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lfax Medium"/>
                <a:ea typeface="Colfax Medium"/>
                <a:cs typeface="Colfax Medium"/>
                <a:sym typeface="Colfax Medium"/>
              </a:rPr>
              <a:t>About Beeline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41648" y="3605796"/>
            <a:ext cx="7845152" cy="54938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l">
              <a:lnSpc>
                <a:spcPts val="4783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olfax Medium"/>
                <a:ea typeface="Colfax Medium"/>
                <a:cs typeface="Colfax Medium"/>
                <a:sym typeface="Colfax Medium"/>
              </a:rPr>
              <a:t>A free digital tool</a:t>
            </a:r>
          </a:p>
          <a:p>
            <a:pPr marL="342900" indent="-342900" algn="l">
              <a:lnSpc>
                <a:spcPts val="4783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olfax Medium"/>
                <a:ea typeface="Colfax Medium"/>
                <a:cs typeface="Colfax Medium"/>
                <a:sym typeface="Colfax Medium"/>
              </a:rPr>
              <a:t>Idea of the Mayor of Greater Manchester</a:t>
            </a:r>
          </a:p>
          <a:p>
            <a:pPr marL="342900" indent="-342900" algn="l">
              <a:lnSpc>
                <a:spcPts val="4783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olfax Medium"/>
                <a:ea typeface="Colfax Medium"/>
                <a:cs typeface="Colfax Medium"/>
                <a:sym typeface="Colfax Medium"/>
              </a:rPr>
              <a:t>Gives secondary school and college students a clear view of the jobs available in Greater Manchester and how to get them.</a:t>
            </a:r>
          </a:p>
          <a:p>
            <a:pPr marL="342900" indent="-342900" algn="l">
              <a:lnSpc>
                <a:spcPts val="4783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olfax Medium"/>
                <a:ea typeface="Colfax Medium"/>
                <a:cs typeface="Colfax Medium"/>
                <a:sym typeface="Colfax Medium"/>
              </a:rPr>
              <a:t>Explore real jobs and salaries </a:t>
            </a:r>
          </a:p>
          <a:p>
            <a:pPr marL="342900" indent="-342900" algn="l">
              <a:lnSpc>
                <a:spcPts val="4783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olfax Medium"/>
                <a:ea typeface="Colfax Medium"/>
                <a:cs typeface="Colfax Medium"/>
                <a:sym typeface="Colfax Medium"/>
              </a:rPr>
              <a:t>Learn about recommended qualifications and training</a:t>
            </a:r>
          </a:p>
        </p:txBody>
      </p:sp>
      <p:pic>
        <p:nvPicPr>
          <p:cNvPr id="25" name="Picture 24" descr="A screenshot of the Beeline website homepage">
            <a:extLst>
              <a:ext uri="{FF2B5EF4-FFF2-40B4-BE49-F238E27FC236}">
                <a16:creationId xmlns:a16="http://schemas.microsoft.com/office/drawing/2014/main" id="{9F82C86B-0363-0469-9C63-6C7BAE7332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4446" y="3605796"/>
            <a:ext cx="8778513" cy="5058156"/>
          </a:xfrm>
          <a:prstGeom prst="rect">
            <a:avLst/>
          </a:prstGeom>
          <a:ln>
            <a:noFill/>
          </a:ln>
        </p:spPr>
      </p:pic>
      <p:sp>
        <p:nvSpPr>
          <p:cNvPr id="13" name="Freeform 3">
            <a:extLst>
              <a:ext uri="{FF2B5EF4-FFF2-40B4-BE49-F238E27FC236}">
                <a16:creationId xmlns:a16="http://schemas.microsoft.com/office/drawing/2014/main" id="{E7A5D7CE-0D4B-D152-96E4-75DA63CCA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1648" y="656447"/>
            <a:ext cx="2021307" cy="625108"/>
          </a:xfrm>
          <a:custGeom>
            <a:avLst/>
            <a:gdLst/>
            <a:ahLst/>
            <a:cxnLst/>
            <a:rect l="l" t="t" r="r" b="b"/>
            <a:pathLst>
              <a:path w="2021307" h="625108">
                <a:moveTo>
                  <a:pt x="0" y="0"/>
                </a:moveTo>
                <a:lnTo>
                  <a:pt x="2021307" y="0"/>
                </a:lnTo>
                <a:lnTo>
                  <a:pt x="2021307" y="625108"/>
                </a:lnTo>
                <a:lnTo>
                  <a:pt x="0" y="6251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31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6559654" y="-1153135"/>
            <a:ext cx="5220906" cy="18527330"/>
            <a:chOff x="-13226" y="-2063"/>
            <a:chExt cx="1466025" cy="5454398"/>
          </a:xfrm>
        </p:grpSpPr>
        <p:sp>
          <p:nvSpPr>
            <p:cNvPr id="4" name="Freeform 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-13226" y="-2063"/>
              <a:ext cx="1353504" cy="5454398"/>
            </a:xfrm>
            <a:custGeom>
              <a:avLst/>
              <a:gdLst/>
              <a:ahLst/>
              <a:cxnLst/>
              <a:rect l="l" t="t" r="r" b="b"/>
              <a:pathLst>
                <a:path w="1443981" h="5363786">
                  <a:moveTo>
                    <a:pt x="0" y="0"/>
                  </a:moveTo>
                  <a:lnTo>
                    <a:pt x="1443981" y="0"/>
                  </a:lnTo>
                  <a:lnTo>
                    <a:pt x="1443981" y="5363786"/>
                  </a:lnTo>
                  <a:lnTo>
                    <a:pt x="0" y="53637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16213"/>
              <a:ext cx="1452799" cy="52475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TextBox 16"/>
          <p:cNvSpPr txBox="1">
            <a:spLocks noGrp="1"/>
          </p:cNvSpPr>
          <p:nvPr>
            <p:ph type="title" idx="4294967295"/>
          </p:nvPr>
        </p:nvSpPr>
        <p:spPr>
          <a:xfrm>
            <a:off x="841647" y="2432512"/>
            <a:ext cx="17259300" cy="24622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lfax Medium"/>
                <a:ea typeface="Colfax Medium"/>
                <a:cs typeface="Colfax Medium"/>
                <a:sym typeface="Colfax Medium"/>
              </a:rPr>
              <a:t>Beeline helps you explore ‘gateways’</a:t>
            </a:r>
            <a:b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lfax Medium"/>
                <a:ea typeface="Colfax Medium"/>
                <a:cs typeface="Colfax Medium"/>
                <a:sym typeface="Colfax Medium"/>
              </a:rPr>
            </a:br>
            <a:b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lfax Medium"/>
                <a:ea typeface="Colfax Medium"/>
                <a:cs typeface="Colfax Medium"/>
                <a:sym typeface="Colfax Medium"/>
              </a:rPr>
            </a:br>
            <a:r>
              <a:rPr lang="en-US" sz="2600" dirty="0">
                <a:solidFill>
                  <a:srgbClr val="FFFFFF"/>
                </a:solidFill>
                <a:latin typeface="Colfax Medium"/>
                <a:ea typeface="Colfax Medium"/>
                <a:cs typeface="Colfax Medium"/>
                <a:sym typeface="Colfax Medium"/>
              </a:rPr>
              <a:t>The Greater Manchester economy is split into different sectors, each requiring different knowledge and skills from its workers. The gateways steer you towards high-quality jobs in Greater Manchester’s growing sectors.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lfax Medium"/>
              <a:ea typeface="Colfax Medium"/>
              <a:cs typeface="Colfax Medium"/>
              <a:sym typeface="Colfax Medium"/>
            </a:endParaRPr>
          </a:p>
        </p:txBody>
      </p:sp>
      <p:sp>
        <p:nvSpPr>
          <p:cNvPr id="2" name="TextBox 18">
            <a:extLst>
              <a:ext uri="{FF2B5EF4-FFF2-40B4-BE49-F238E27FC236}">
                <a16:creationId xmlns:a16="http://schemas.microsoft.com/office/drawing/2014/main" id="{6E2E9C39-7E91-8FC0-13E4-447446195069}"/>
              </a:ext>
            </a:extLst>
          </p:cNvPr>
          <p:cNvSpPr txBox="1"/>
          <p:nvPr/>
        </p:nvSpPr>
        <p:spPr>
          <a:xfrm>
            <a:off x="1028700" y="5500077"/>
            <a:ext cx="16666029" cy="5886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69"/>
              </a:lnSpc>
            </a:pPr>
            <a:r>
              <a:rPr lang="en-US" sz="2550" dirty="0">
                <a:solidFill>
                  <a:srgbClr val="4E3162"/>
                </a:solidFill>
                <a:latin typeface="Colfax Medium"/>
                <a:ea typeface="Colfax Medium"/>
                <a:cs typeface="Colfax Medium"/>
                <a:sym typeface="Colfax Medium"/>
              </a:rPr>
              <a:t>The seven gateways are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4CD1A827-49AA-F611-97F1-B4D3B5189D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695747"/>
              </p:ext>
            </p:extLst>
          </p:nvPr>
        </p:nvGraphicFramePr>
        <p:xfrm>
          <a:off x="1061689" y="8082885"/>
          <a:ext cx="16387042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1006">
                  <a:extLst>
                    <a:ext uri="{9D8B030D-6E8A-4147-A177-3AD203B41FA5}">
                      <a16:colId xmlns:a16="http://schemas.microsoft.com/office/drawing/2014/main" val="4078179984"/>
                    </a:ext>
                  </a:extLst>
                </a:gridCol>
                <a:gridCol w="2341006">
                  <a:extLst>
                    <a:ext uri="{9D8B030D-6E8A-4147-A177-3AD203B41FA5}">
                      <a16:colId xmlns:a16="http://schemas.microsoft.com/office/drawing/2014/main" val="33353311"/>
                    </a:ext>
                  </a:extLst>
                </a:gridCol>
                <a:gridCol w="2341006">
                  <a:extLst>
                    <a:ext uri="{9D8B030D-6E8A-4147-A177-3AD203B41FA5}">
                      <a16:colId xmlns:a16="http://schemas.microsoft.com/office/drawing/2014/main" val="3788902910"/>
                    </a:ext>
                  </a:extLst>
                </a:gridCol>
                <a:gridCol w="2341006">
                  <a:extLst>
                    <a:ext uri="{9D8B030D-6E8A-4147-A177-3AD203B41FA5}">
                      <a16:colId xmlns:a16="http://schemas.microsoft.com/office/drawing/2014/main" val="2140951638"/>
                    </a:ext>
                  </a:extLst>
                </a:gridCol>
                <a:gridCol w="2341006">
                  <a:extLst>
                    <a:ext uri="{9D8B030D-6E8A-4147-A177-3AD203B41FA5}">
                      <a16:colId xmlns:a16="http://schemas.microsoft.com/office/drawing/2014/main" val="3063371221"/>
                    </a:ext>
                  </a:extLst>
                </a:gridCol>
                <a:gridCol w="2341006">
                  <a:extLst>
                    <a:ext uri="{9D8B030D-6E8A-4147-A177-3AD203B41FA5}">
                      <a16:colId xmlns:a16="http://schemas.microsoft.com/office/drawing/2014/main" val="1556782812"/>
                    </a:ext>
                  </a:extLst>
                </a:gridCol>
                <a:gridCol w="2341006">
                  <a:extLst>
                    <a:ext uri="{9D8B030D-6E8A-4147-A177-3AD203B41FA5}">
                      <a16:colId xmlns:a16="http://schemas.microsoft.com/office/drawing/2014/main" val="13769979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solidFill>
                            <a:srgbClr val="4E3162"/>
                          </a:solidFill>
                          <a:latin typeface="Colfax Medium"/>
                        </a:rPr>
                        <a:t>Construction </a:t>
                      </a:r>
                      <a:endParaRPr lang="en-US">
                        <a:solidFill>
                          <a:srgbClr val="4E3162"/>
                        </a:solidFill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2000" b="0">
                          <a:solidFill>
                            <a:srgbClr val="4E3162"/>
                          </a:solidFill>
                          <a:latin typeface="Colfax Medium"/>
                        </a:rPr>
                        <a:t>and the Green Economy</a:t>
                      </a:r>
                      <a:endParaRPr lang="en-US">
                        <a:solidFill>
                          <a:srgbClr val="4E3162"/>
                        </a:solidFill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4E3162"/>
                          </a:solidFill>
                          <a:latin typeface="Colfax Medium"/>
                        </a:rPr>
                        <a:t>Culture, Media and Sport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solidFill>
                            <a:srgbClr val="4E3162"/>
                          </a:solidFill>
                          <a:latin typeface="Colfax Medium"/>
                        </a:rPr>
                        <a:t>Digital and Technology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solidFill>
                            <a:srgbClr val="4E3162"/>
                          </a:solidFill>
                          <a:latin typeface="Colfax Medium"/>
                        </a:rPr>
                        <a:t>Financial and Professional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0">
                          <a:solidFill>
                            <a:srgbClr val="4E3162"/>
                          </a:solidFill>
                          <a:latin typeface="Colfax Medium"/>
                        </a:rPr>
                        <a:t>Engineering and Manufacturing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0">
                          <a:solidFill>
                            <a:srgbClr val="4E3162"/>
                          </a:solidFill>
                          <a:latin typeface="Colfax Medium"/>
                        </a:rPr>
                        <a:t>Education and Early Years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0" dirty="0">
                          <a:solidFill>
                            <a:srgbClr val="4E3162"/>
                          </a:solidFill>
                          <a:latin typeface="Colfax Medium"/>
                        </a:rPr>
                        <a:t>Health and Social Care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6824560"/>
                  </a:ext>
                </a:extLst>
              </a:tr>
            </a:tbl>
          </a:graphicData>
        </a:graphic>
      </p:graphicFrame>
      <p:sp>
        <p:nvSpPr>
          <p:cNvPr id="13" name="Freeform 13" descr="A yellow box surrounding the Education and Early Years and Health and Social Care icons. The text reads &quot;Greater Manchester public services&quot;"/>
          <p:cNvSpPr/>
          <p:nvPr/>
        </p:nvSpPr>
        <p:spPr>
          <a:xfrm>
            <a:off x="12722691" y="5955296"/>
            <a:ext cx="4752851" cy="3181237"/>
          </a:xfrm>
          <a:custGeom>
            <a:avLst/>
            <a:gdLst/>
            <a:ahLst/>
            <a:cxnLst/>
            <a:rect l="l" t="t" r="r" b="b"/>
            <a:pathLst>
              <a:path w="1211099" h="732087">
                <a:moveTo>
                  <a:pt x="85864" y="0"/>
                </a:moveTo>
                <a:lnTo>
                  <a:pt x="1125235" y="0"/>
                </a:lnTo>
                <a:cubicBezTo>
                  <a:pt x="1148007" y="0"/>
                  <a:pt x="1169847" y="9046"/>
                  <a:pt x="1185950" y="25149"/>
                </a:cubicBezTo>
                <a:cubicBezTo>
                  <a:pt x="1202053" y="41252"/>
                  <a:pt x="1211099" y="63092"/>
                  <a:pt x="1211099" y="85864"/>
                </a:cubicBezTo>
                <a:lnTo>
                  <a:pt x="1211099" y="646223"/>
                </a:lnTo>
                <a:cubicBezTo>
                  <a:pt x="1211099" y="668996"/>
                  <a:pt x="1202053" y="690836"/>
                  <a:pt x="1185950" y="706938"/>
                </a:cubicBezTo>
                <a:cubicBezTo>
                  <a:pt x="1169847" y="723041"/>
                  <a:pt x="1148007" y="732087"/>
                  <a:pt x="1125235" y="732087"/>
                </a:cubicBezTo>
                <a:lnTo>
                  <a:pt x="85864" y="732087"/>
                </a:lnTo>
                <a:cubicBezTo>
                  <a:pt x="38443" y="732087"/>
                  <a:pt x="0" y="693645"/>
                  <a:pt x="0" y="646223"/>
                </a:cubicBezTo>
                <a:lnTo>
                  <a:pt x="0" y="85864"/>
                </a:lnTo>
                <a:cubicBezTo>
                  <a:pt x="0" y="63092"/>
                  <a:pt x="9046" y="41252"/>
                  <a:pt x="25149" y="25149"/>
                </a:cubicBezTo>
                <a:cubicBezTo>
                  <a:pt x="41252" y="9046"/>
                  <a:pt x="63092" y="0"/>
                  <a:pt x="85864" y="0"/>
                </a:cubicBezTo>
                <a:close/>
              </a:path>
            </a:pathLst>
          </a:custGeom>
          <a:noFill/>
          <a:ln w="28575">
            <a:solidFill>
              <a:srgbClr val="FAB833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19" name="TextBox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847145" y="6057363"/>
            <a:ext cx="4315626" cy="405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10"/>
              </a:lnSpc>
            </a:pPr>
            <a:r>
              <a:rPr lang="en-US" sz="1800" dirty="0">
                <a:solidFill>
                  <a:srgbClr val="FAB833"/>
                </a:solidFill>
                <a:latin typeface="Colfax Medium"/>
                <a:ea typeface="Colfax Medium"/>
                <a:cs typeface="Colfax Medium"/>
                <a:sym typeface="Colfax Medium"/>
              </a:rPr>
              <a:t>Greater Manchester public service</a:t>
            </a:r>
            <a:r>
              <a:rPr lang="en-US" sz="1800" dirty="0">
                <a:solidFill>
                  <a:srgbClr val="FFC000"/>
                </a:solidFill>
                <a:latin typeface="Colfax Medium"/>
                <a:ea typeface="Colfax Medium"/>
                <a:cs typeface="Colfax Medium"/>
                <a:sym typeface="Colfax Medium"/>
              </a:rPr>
              <a:t>s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97B11A6-DD79-D7D5-AE6F-65128A09F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2089" y="6578466"/>
            <a:ext cx="1329382" cy="12923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04F822-1B06-A4D6-4207-F7C36D07C3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88264" y="6604209"/>
            <a:ext cx="1452950" cy="13077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2EA60D-FA5F-BD87-7AA7-D4E0B40CDB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5237" y="6567156"/>
            <a:ext cx="1375720" cy="13849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B1550B-2E72-182C-B197-D0E34D3ADC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6838" b="6269"/>
          <a:stretch/>
        </p:blipFill>
        <p:spPr>
          <a:xfrm>
            <a:off x="8482398" y="6640252"/>
            <a:ext cx="1545624" cy="13166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5A90B7-1F25-AF99-2948-3BDB6CCAC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2820" b="14911"/>
          <a:stretch/>
        </p:blipFill>
        <p:spPr>
          <a:xfrm>
            <a:off x="5980156" y="6640252"/>
            <a:ext cx="1839096" cy="13289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3CB6E2F-825A-0C21-CDE3-1FE1D92D04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7647" t="788" r="17647" b="1004"/>
          <a:stretch/>
        </p:blipFill>
        <p:spPr>
          <a:xfrm>
            <a:off x="4053548" y="6644430"/>
            <a:ext cx="865641" cy="130580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B0BFBED-6B45-0864-EA11-50C90C330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-245" t="13333" r="361" b="15503"/>
          <a:stretch/>
        </p:blipFill>
        <p:spPr>
          <a:xfrm>
            <a:off x="1367610" y="6650548"/>
            <a:ext cx="1775188" cy="1321534"/>
          </a:xfrm>
          <a:prstGeom prst="rect">
            <a:avLst/>
          </a:prstGeom>
        </p:spPr>
      </p:pic>
      <p:sp>
        <p:nvSpPr>
          <p:cNvPr id="6" name="Freeform 3">
            <a:extLst>
              <a:ext uri="{FF2B5EF4-FFF2-40B4-BE49-F238E27FC236}">
                <a16:creationId xmlns:a16="http://schemas.microsoft.com/office/drawing/2014/main" id="{02563B95-4C88-EC07-6F60-84813D060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1647" y="685029"/>
            <a:ext cx="2021307" cy="625108"/>
          </a:xfrm>
          <a:custGeom>
            <a:avLst/>
            <a:gdLst/>
            <a:ahLst/>
            <a:cxnLst/>
            <a:rect l="l" t="t" r="r" b="b"/>
            <a:pathLst>
              <a:path w="2021307" h="625108">
                <a:moveTo>
                  <a:pt x="0" y="0"/>
                </a:moveTo>
                <a:lnTo>
                  <a:pt x="2021307" y="0"/>
                </a:lnTo>
                <a:lnTo>
                  <a:pt x="2021307" y="625108"/>
                </a:lnTo>
                <a:lnTo>
                  <a:pt x="0" y="62510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31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>
            <a:spLocks noGrp="1"/>
          </p:cNvSpPr>
          <p:nvPr>
            <p:ph type="title" idx="4294967295"/>
          </p:nvPr>
        </p:nvSpPr>
        <p:spPr>
          <a:xfrm>
            <a:off x="841648" y="4164065"/>
            <a:ext cx="4556261" cy="195887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8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lfax Medium"/>
                <a:ea typeface="Colfax Medium"/>
                <a:cs typeface="Colfax Medium"/>
                <a:sym typeface="Colfax Medium"/>
              </a:rPr>
              <a:t>What do other students think of Beeline?</a:t>
            </a:r>
          </a:p>
        </p:txBody>
      </p:sp>
      <p:pic>
        <p:nvPicPr>
          <p:cNvPr id="11" name="Online Media 10" descr="Beeline - a brand new digital tool to put young people on path to high quality jobs here in GM&#10;&#10;Young people talk about their experiences using the Beeline tool" title="Beeline - a brand new digital tool to put young people on path to high quality jobs here in GM">
            <a:hlinkClick r:id="" action="ppaction://media"/>
            <a:extLst>
              <a:ext uri="{FF2B5EF4-FFF2-40B4-BE49-F238E27FC236}">
                <a16:creationId xmlns:a16="http://schemas.microsoft.com/office/drawing/2014/main" id="{239018CF-71AF-1CEF-2992-E42F7D5A05F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730332" y="2197510"/>
            <a:ext cx="11006734" cy="6210465"/>
          </a:xfrm>
          <a:prstGeom prst="rect">
            <a:avLst/>
          </a:prstGeom>
        </p:spPr>
      </p:pic>
      <p:sp>
        <p:nvSpPr>
          <p:cNvPr id="7" name="TextBox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12093" y="6907660"/>
            <a:ext cx="2493422" cy="258459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4199"/>
              </a:lnSpc>
            </a:pPr>
            <a:endParaRPr/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8A86AF48-95A8-B29D-0289-D42FFA450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1648" y="566296"/>
            <a:ext cx="2021307" cy="625108"/>
          </a:xfrm>
          <a:custGeom>
            <a:avLst/>
            <a:gdLst/>
            <a:ahLst/>
            <a:cxnLst/>
            <a:rect l="l" t="t" r="r" b="b"/>
            <a:pathLst>
              <a:path w="2021307" h="625108">
                <a:moveTo>
                  <a:pt x="0" y="0"/>
                </a:moveTo>
                <a:lnTo>
                  <a:pt x="2021307" y="0"/>
                </a:lnTo>
                <a:lnTo>
                  <a:pt x="2021307" y="625108"/>
                </a:lnTo>
                <a:lnTo>
                  <a:pt x="0" y="6251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316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3FCC97-D849-97EF-082C-398115EA7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AE462D9-AC65-E677-E13A-13B8F12B4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588" y="5289805"/>
            <a:ext cx="18290689" cy="5114378"/>
            <a:chOff x="0" y="-38100"/>
            <a:chExt cx="4883468" cy="138409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D2EEB919-6086-04AE-063E-BD5D6FA2548D}"/>
                </a:ext>
              </a:extLst>
            </p:cNvPr>
            <p:cNvSpPr/>
            <p:nvPr/>
          </p:nvSpPr>
          <p:spPr>
            <a:xfrm>
              <a:off x="0" y="0"/>
              <a:ext cx="4883468" cy="1345994"/>
            </a:xfrm>
            <a:custGeom>
              <a:avLst/>
              <a:gdLst/>
              <a:ahLst/>
              <a:cxnLst/>
              <a:rect l="l" t="t" r="r" b="b"/>
              <a:pathLst>
                <a:path w="4883468" h="1345994">
                  <a:moveTo>
                    <a:pt x="0" y="0"/>
                  </a:moveTo>
                  <a:lnTo>
                    <a:pt x="4883468" y="0"/>
                  </a:lnTo>
                  <a:lnTo>
                    <a:pt x="4883468" y="1345994"/>
                  </a:lnTo>
                  <a:lnTo>
                    <a:pt x="0" y="13459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C97BB3A1-4ADB-0C4D-C27C-A77235779D54}"/>
                </a:ext>
              </a:extLst>
            </p:cNvPr>
            <p:cNvSpPr txBox="1"/>
            <p:nvPr/>
          </p:nvSpPr>
          <p:spPr>
            <a:xfrm>
              <a:off x="0" y="-38100"/>
              <a:ext cx="4883468" cy="13840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Freeform 17">
            <a:extLst>
              <a:ext uri="{FF2B5EF4-FFF2-40B4-BE49-F238E27FC236}">
                <a16:creationId xmlns:a16="http://schemas.microsoft.com/office/drawing/2014/main" id="{1D4E8AAC-09BE-0D94-7734-6698B659F3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12630175" y="3667808"/>
            <a:ext cx="3931720" cy="7457282"/>
          </a:xfrm>
          <a:custGeom>
            <a:avLst/>
            <a:gdLst/>
            <a:ahLst/>
            <a:cxnLst/>
            <a:rect l="l" t="t" r="r" b="b"/>
            <a:pathLst>
              <a:path w="5723448" h="11488673">
                <a:moveTo>
                  <a:pt x="0" y="0"/>
                </a:moveTo>
                <a:lnTo>
                  <a:pt x="5723447" y="0"/>
                </a:lnTo>
                <a:lnTo>
                  <a:pt x="5723447" y="11488673"/>
                </a:lnTo>
                <a:lnTo>
                  <a:pt x="0" y="114886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31DDE58C-94EF-AA98-3A4A-A41F3582DDB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588" y="3433946"/>
            <a:ext cx="18281412" cy="150425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72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8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lfax Medium"/>
                <a:ea typeface="Colfax Medium"/>
                <a:cs typeface="Colfax Medium"/>
                <a:sym typeface="Colfax Medium"/>
              </a:rPr>
              <a:t>Explore Beeline together</a:t>
            </a: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E9BD6217-02FF-1DCB-6980-7D51D339A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45342" y="6548284"/>
            <a:ext cx="7698658" cy="2020528"/>
          </a:xfrm>
          <a:custGeom>
            <a:avLst/>
            <a:gdLst/>
            <a:ahLst/>
            <a:cxnLst/>
            <a:rect l="l" t="t" r="r" b="b"/>
            <a:pathLst>
              <a:path w="2012933" h="340544">
                <a:moveTo>
                  <a:pt x="1809733" y="0"/>
                </a:moveTo>
                <a:cubicBezTo>
                  <a:pt x="1921957" y="0"/>
                  <a:pt x="2012933" y="76233"/>
                  <a:pt x="2012933" y="170272"/>
                </a:cubicBezTo>
                <a:cubicBezTo>
                  <a:pt x="2012933" y="264311"/>
                  <a:pt x="1921957" y="340544"/>
                  <a:pt x="1809733" y="340544"/>
                </a:cubicBezTo>
                <a:lnTo>
                  <a:pt x="203200" y="340544"/>
                </a:lnTo>
                <a:cubicBezTo>
                  <a:pt x="90976" y="340544"/>
                  <a:pt x="0" y="264311"/>
                  <a:pt x="0" y="170272"/>
                </a:cubicBezTo>
                <a:cubicBezTo>
                  <a:pt x="0" y="76233"/>
                  <a:pt x="90976" y="0"/>
                  <a:pt x="203200" y="0"/>
                </a:cubicBezTo>
                <a:close/>
              </a:path>
            </a:pathLst>
          </a:custGeom>
          <a:solidFill>
            <a:srgbClr val="FAB833"/>
          </a:solidFill>
        </p:spPr>
        <p:txBody>
          <a:bodyPr/>
          <a:lstStyle/>
          <a:p>
            <a:endParaRPr lang="en-GB"/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46E038DE-0D68-7B16-8CCA-56F311A62018}"/>
              </a:ext>
            </a:extLst>
          </p:cNvPr>
          <p:cNvSpPr txBox="1"/>
          <p:nvPr/>
        </p:nvSpPr>
        <p:spPr>
          <a:xfrm>
            <a:off x="2238981" y="6805046"/>
            <a:ext cx="6093857" cy="1410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 u="sng" dirty="0">
                <a:solidFill>
                  <a:srgbClr val="3F3151"/>
                </a:solidFill>
                <a:latin typeface="Colfax Medium"/>
                <a:ea typeface="Colfax Medium"/>
                <a:cs typeface="Colfax Medium"/>
                <a:sym typeface="Colfax Medium"/>
                <a:hlinkClick r:id="rId5" tooltip="https://www.gmacs.co.uk/beeline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to explore Beeline on the GMACS website</a:t>
            </a:r>
            <a:endParaRPr lang="en-US" sz="4000" u="sng" dirty="0">
              <a:solidFill>
                <a:srgbClr val="3F3151"/>
              </a:solidFill>
              <a:latin typeface="Colfax Medium"/>
              <a:ea typeface="Colfax Medium"/>
              <a:cs typeface="Colfax Medium"/>
            </a:endParaRPr>
          </a:p>
        </p:txBody>
      </p:sp>
      <p:sp>
        <p:nvSpPr>
          <p:cNvPr id="9" name="Freeform 3">
            <a:extLst>
              <a:ext uri="{FF2B5EF4-FFF2-40B4-BE49-F238E27FC236}">
                <a16:creationId xmlns:a16="http://schemas.microsoft.com/office/drawing/2014/main" id="{31B72D5F-3467-C222-A8B3-60700966E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1648" y="566296"/>
            <a:ext cx="2021307" cy="625108"/>
          </a:xfrm>
          <a:custGeom>
            <a:avLst/>
            <a:gdLst/>
            <a:ahLst/>
            <a:cxnLst/>
            <a:rect l="l" t="t" r="r" b="b"/>
            <a:pathLst>
              <a:path w="2021307" h="625108">
                <a:moveTo>
                  <a:pt x="0" y="0"/>
                </a:moveTo>
                <a:lnTo>
                  <a:pt x="2021307" y="0"/>
                </a:lnTo>
                <a:lnTo>
                  <a:pt x="2021307" y="625108"/>
                </a:lnTo>
                <a:lnTo>
                  <a:pt x="0" y="62510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970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316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DF8FBA-5DA2-9BE4-BDAD-E86D40B7AD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8D55868D-065B-C97F-AE5A-9EBE2446F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5860623" y="-2199098"/>
            <a:ext cx="6668202" cy="18389446"/>
            <a:chOff x="0" y="0"/>
            <a:chExt cx="1342749" cy="5363786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0336667A-48A1-3F1C-73B5-34587AD273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342749" cy="5363786"/>
            </a:xfrm>
            <a:custGeom>
              <a:avLst/>
              <a:gdLst/>
              <a:ahLst/>
              <a:cxnLst/>
              <a:rect l="l" t="t" r="r" b="b"/>
              <a:pathLst>
                <a:path w="1342749" h="5363786">
                  <a:moveTo>
                    <a:pt x="0" y="0"/>
                  </a:moveTo>
                  <a:lnTo>
                    <a:pt x="1342749" y="0"/>
                  </a:lnTo>
                  <a:lnTo>
                    <a:pt x="1342749" y="5363786"/>
                  </a:lnTo>
                  <a:lnTo>
                    <a:pt x="0" y="53637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r>
                <a:rPr lang="en-GB" dirty="0"/>
                <a:t> </a:t>
              </a: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69364999-54FC-C6F9-346B-849D9C5422C5}"/>
                </a:ext>
              </a:extLst>
            </p:cNvPr>
            <p:cNvSpPr txBox="1"/>
            <p:nvPr/>
          </p:nvSpPr>
          <p:spPr>
            <a:xfrm>
              <a:off x="0" y="-38100"/>
              <a:ext cx="1342749" cy="54018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TextBox 25">
            <a:extLst>
              <a:ext uri="{FF2B5EF4-FFF2-40B4-BE49-F238E27FC236}">
                <a16:creationId xmlns:a16="http://schemas.microsoft.com/office/drawing/2014/main" id="{9EF12EEF-DF67-23AD-FC6C-35AC1636EFE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41648" y="2232406"/>
            <a:ext cx="15912457" cy="88678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73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lfax Medium"/>
                <a:ea typeface="Colfax Medium"/>
                <a:cs typeface="Colfax Medium"/>
                <a:sym typeface="Colfax Medium"/>
              </a:rPr>
              <a:t>Your task: explore a gateway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D0E959-4535-72DF-73B8-C72C410DF72B}"/>
              </a:ext>
            </a:extLst>
          </p:cNvPr>
          <p:cNvSpPr txBox="1"/>
          <p:nvPr/>
        </p:nvSpPr>
        <p:spPr>
          <a:xfrm>
            <a:off x="841649" y="4363137"/>
            <a:ext cx="763604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2000" dirty="0">
                <a:latin typeface="Colfax Medium" panose="020B0304000000010002" pitchFamily="34" charset="0"/>
              </a:rPr>
              <a:t>Choose a gateway </a:t>
            </a:r>
          </a:p>
          <a:p>
            <a:pPr marL="971550" lvl="1" indent="-5143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olfax Medium" panose="020B0304000000010002" pitchFamily="34" charset="0"/>
              </a:rPr>
              <a:t>Write down three jobs available in that gateway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2000" dirty="0">
                <a:latin typeface="Colfax Medium" panose="020B0304000000010002" pitchFamily="34" charset="0"/>
              </a:rPr>
              <a:t>Click on one of the jobs to take you to the </a:t>
            </a:r>
            <a:r>
              <a:rPr lang="en-GB" sz="2000" dirty="0" err="1">
                <a:latin typeface="Colfax Medium" panose="020B0304000000010002" pitchFamily="34" charset="0"/>
              </a:rPr>
              <a:t>Adzuna</a:t>
            </a:r>
            <a:r>
              <a:rPr lang="en-GB" sz="2000" dirty="0">
                <a:latin typeface="Colfax Medium" panose="020B0304000000010002" pitchFamily="34" charset="0"/>
              </a:rPr>
              <a:t> website</a:t>
            </a:r>
          </a:p>
          <a:p>
            <a:pPr marL="971550" lvl="1" indent="-5143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olfax Medium" panose="020B0304000000010002" pitchFamily="34" charset="0"/>
              </a:rPr>
              <a:t>What do you think about the average salary? </a:t>
            </a:r>
          </a:p>
          <a:p>
            <a:pPr marL="971550" lvl="1" indent="-5143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olfax Medium" panose="020B0304000000010002" pitchFamily="34" charset="0"/>
              </a:rPr>
              <a:t>How many of these jobs are available in Greater Manchester? Do you think that’s a lot or not much? 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2000" dirty="0">
                <a:latin typeface="Colfax Medium" panose="020B0304000000010002" pitchFamily="34" charset="0"/>
              </a:rPr>
              <a:t>Click on one of the job adverts.</a:t>
            </a:r>
          </a:p>
          <a:p>
            <a:pPr marL="971550" lvl="1" indent="-5143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olfax Medium" panose="020B0304000000010002" pitchFamily="34" charset="0"/>
              </a:rPr>
              <a:t>Is the salary higher or lower than the average salary?</a:t>
            </a:r>
          </a:p>
          <a:p>
            <a:pPr marL="971550" lvl="1" indent="-5143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olfax Medium" panose="020B0304000000010002" pitchFamily="34" charset="0"/>
              </a:rPr>
              <a:t>What else is interesting about this job? Is it full time or part time? Does the job advert say what skills you might need to apply? </a:t>
            </a:r>
          </a:p>
        </p:txBody>
      </p:sp>
      <p:sp>
        <p:nvSpPr>
          <p:cNvPr id="9" name="Freeform 3">
            <a:extLst>
              <a:ext uri="{FF2B5EF4-FFF2-40B4-BE49-F238E27FC236}">
                <a16:creationId xmlns:a16="http://schemas.microsoft.com/office/drawing/2014/main" id="{DE6C901F-7923-D61A-7FF1-77E243E61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1648" y="566296"/>
            <a:ext cx="2021307" cy="625108"/>
          </a:xfrm>
          <a:custGeom>
            <a:avLst/>
            <a:gdLst/>
            <a:ahLst/>
            <a:cxnLst/>
            <a:rect l="l" t="t" r="r" b="b"/>
            <a:pathLst>
              <a:path w="2021307" h="625108">
                <a:moveTo>
                  <a:pt x="0" y="0"/>
                </a:moveTo>
                <a:lnTo>
                  <a:pt x="2021307" y="0"/>
                </a:lnTo>
                <a:lnTo>
                  <a:pt x="2021307" y="625108"/>
                </a:lnTo>
                <a:lnTo>
                  <a:pt x="0" y="6251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0FC60B-F693-E4F9-D659-CB97AC74DA41}"/>
              </a:ext>
            </a:extLst>
          </p:cNvPr>
          <p:cNvSpPr txBox="1"/>
          <p:nvPr/>
        </p:nvSpPr>
        <p:spPr>
          <a:xfrm>
            <a:off x="9412745" y="4363137"/>
            <a:ext cx="785652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en-GB" sz="2000" dirty="0">
                <a:latin typeface="Colfax Medium" panose="020B0304000000010002" pitchFamily="34" charset="0"/>
              </a:rPr>
              <a:t>Go back to Beeline and click on another job. Follow steps 2 and 3 again. </a:t>
            </a:r>
          </a:p>
          <a:p>
            <a:pPr marL="971550" lvl="1" indent="-5143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olfax Medium" panose="020B0304000000010002" pitchFamily="34" charset="0"/>
              </a:rPr>
              <a:t>What similarities and differences do you notice about the different jobs?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en-GB" sz="2000" dirty="0">
                <a:latin typeface="Colfax Medium" panose="020B0304000000010002" pitchFamily="34" charset="0"/>
              </a:rPr>
              <a:t>Now you’ve explored some jobs, go back to the Beeline gateway page. </a:t>
            </a:r>
          </a:p>
          <a:p>
            <a:pPr marL="971550" lvl="1" indent="-5143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olfax Medium" panose="020B0304000000010002" pitchFamily="34" charset="0"/>
              </a:rPr>
              <a:t>What are three of the ‘gateway relevant qualifications’ you might need to be successful in that job? </a:t>
            </a:r>
          </a:p>
          <a:p>
            <a:pPr marL="971550" lvl="1" indent="-5143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olfax Medium" panose="020B0304000000010002" pitchFamily="34" charset="0"/>
              </a:rPr>
              <a:t>Can you do an apprenticeship or T Level in this gateway?</a:t>
            </a:r>
          </a:p>
          <a:p>
            <a:pPr marL="971550" lvl="1" indent="-5143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olfax Medium" panose="020B0304000000010002" pitchFamily="34" charset="0"/>
              </a:rPr>
              <a:t>Write down three employers you could work for in Greater Manchester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3E1DC92-0BFA-9301-81BC-D2A343008647}"/>
              </a:ext>
            </a:extLst>
          </p:cNvPr>
          <p:cNvCxnSpPr/>
          <p:nvPr/>
        </p:nvCxnSpPr>
        <p:spPr>
          <a:xfrm>
            <a:off x="8945217" y="3909391"/>
            <a:ext cx="0" cy="5950226"/>
          </a:xfrm>
          <a:prstGeom prst="line">
            <a:avLst/>
          </a:prstGeom>
          <a:ln w="28575">
            <a:solidFill>
              <a:srgbClr val="FAB8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3019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316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8C048F-44E9-FB13-EFE9-B0DA0A0B50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AC448E8-2485-80F2-7119-6462864250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480658" y="0"/>
            <a:ext cx="10800272" cy="10766738"/>
            <a:chOff x="4042" y="-1347"/>
            <a:chExt cx="2227655" cy="293564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4C671613-BA56-E686-9DBF-F7A82537D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958" y="-1347"/>
              <a:ext cx="2224739" cy="2855180"/>
            </a:xfrm>
            <a:custGeom>
              <a:avLst/>
              <a:gdLst/>
              <a:ahLst/>
              <a:cxnLst/>
              <a:rect l="l" t="t" r="r" b="b"/>
              <a:pathLst>
                <a:path w="2224739" h="2842999">
                  <a:moveTo>
                    <a:pt x="0" y="0"/>
                  </a:moveTo>
                  <a:lnTo>
                    <a:pt x="2224739" y="0"/>
                  </a:lnTo>
                  <a:lnTo>
                    <a:pt x="2224739" y="2842999"/>
                  </a:lnTo>
                  <a:lnTo>
                    <a:pt x="0" y="28429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26C58826-5EDB-55AE-BE1F-F62CDB41EAEE}"/>
                </a:ext>
              </a:extLst>
            </p:cNvPr>
            <p:cNvSpPr txBox="1"/>
            <p:nvPr/>
          </p:nvSpPr>
          <p:spPr>
            <a:xfrm>
              <a:off x="4042" y="79119"/>
              <a:ext cx="2224739" cy="28551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10">
            <a:extLst>
              <a:ext uri="{FF2B5EF4-FFF2-40B4-BE49-F238E27FC236}">
                <a16:creationId xmlns:a16="http://schemas.microsoft.com/office/drawing/2014/main" id="{BC54B1DA-8D32-186C-1945-66778ACD2C0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41647" y="3339906"/>
            <a:ext cx="8302352" cy="86754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6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lfax Medium"/>
                <a:ea typeface="Colfax Medium"/>
                <a:cs typeface="Colfax Medium"/>
                <a:sym typeface="Colfax Medium"/>
              </a:rPr>
              <a:t>Reflections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C671BA-A938-DC49-75ED-2261103B9B5F}"/>
              </a:ext>
            </a:extLst>
          </p:cNvPr>
          <p:cNvSpPr txBox="1"/>
          <p:nvPr/>
        </p:nvSpPr>
        <p:spPr>
          <a:xfrm>
            <a:off x="8581640" y="3324042"/>
            <a:ext cx="859830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4000" dirty="0">
                <a:latin typeface="Colfax Medium" panose="020B0304000000010002" pitchFamily="34" charset="0"/>
              </a:rPr>
              <a:t>What did you learn about different jobs? 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4000" dirty="0">
                <a:latin typeface="Colfax Medium" panose="020B0304000000010002" pitchFamily="34" charset="0"/>
              </a:rPr>
              <a:t>Did you learn about a job you hadn’t heard of before? 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4000" dirty="0">
                <a:latin typeface="Colfax Medium" panose="020B0304000000010002" pitchFamily="34" charset="0"/>
              </a:rPr>
              <a:t>Which gateway interests you the most, and why?</a:t>
            </a:r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9F5A0862-13EA-9CA0-ECEA-C2748002D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1648" y="566296"/>
            <a:ext cx="2021307" cy="625108"/>
          </a:xfrm>
          <a:custGeom>
            <a:avLst/>
            <a:gdLst/>
            <a:ahLst/>
            <a:cxnLst/>
            <a:rect l="l" t="t" r="r" b="b"/>
            <a:pathLst>
              <a:path w="2021307" h="625108">
                <a:moveTo>
                  <a:pt x="0" y="0"/>
                </a:moveTo>
                <a:lnTo>
                  <a:pt x="2021307" y="0"/>
                </a:lnTo>
                <a:lnTo>
                  <a:pt x="2021307" y="625108"/>
                </a:lnTo>
                <a:lnTo>
                  <a:pt x="0" y="6251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288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316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FF481B-B2D4-42A0-3C91-D95ED0B9B5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1DD9CE6-B0C8-6A1A-4762-CF8C6C9994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341806" y="0"/>
            <a:ext cx="11946194" cy="10766738"/>
            <a:chOff x="-547349" y="-1347"/>
            <a:chExt cx="2779046" cy="293564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1B2610B-E3F1-6619-1E0D-6DFCF5BEA4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-547349" y="-1347"/>
              <a:ext cx="2779046" cy="2804841"/>
            </a:xfrm>
            <a:custGeom>
              <a:avLst/>
              <a:gdLst/>
              <a:ahLst/>
              <a:cxnLst/>
              <a:rect l="l" t="t" r="r" b="b"/>
              <a:pathLst>
                <a:path w="2224739" h="2842999">
                  <a:moveTo>
                    <a:pt x="0" y="0"/>
                  </a:moveTo>
                  <a:lnTo>
                    <a:pt x="2224739" y="0"/>
                  </a:lnTo>
                  <a:lnTo>
                    <a:pt x="2224739" y="2842999"/>
                  </a:lnTo>
                  <a:lnTo>
                    <a:pt x="0" y="28429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8725A323-91A3-A56B-F856-AF97D1483FF1}"/>
                </a:ext>
              </a:extLst>
            </p:cNvPr>
            <p:cNvSpPr txBox="1"/>
            <p:nvPr/>
          </p:nvSpPr>
          <p:spPr>
            <a:xfrm>
              <a:off x="-127103" y="79119"/>
              <a:ext cx="2355883" cy="28551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10">
            <a:extLst>
              <a:ext uri="{FF2B5EF4-FFF2-40B4-BE49-F238E27FC236}">
                <a16:creationId xmlns:a16="http://schemas.microsoft.com/office/drawing/2014/main" id="{65F679B5-1A56-AF6C-FC32-A61FC1F7FAD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41648" y="2161381"/>
            <a:ext cx="8944867" cy="86754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6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800" dirty="0">
                <a:solidFill>
                  <a:srgbClr val="FFFFFF"/>
                </a:solidFill>
                <a:latin typeface="Colfax Medium"/>
                <a:ea typeface="Colfax Medium"/>
                <a:cs typeface="Colfax Medium"/>
                <a:sym typeface="Colfax Medium"/>
              </a:rPr>
              <a:t>Useful terms</a:t>
            </a:r>
            <a:endParaRPr kumimoji="0" lang="en-US" sz="5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lfax Medium"/>
              <a:ea typeface="Colfax Medium"/>
              <a:cs typeface="Colfax Medium"/>
              <a:sym typeface="Colfax Medium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D94FC9F-9F26-2010-D1E0-995D24496A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761656"/>
              </p:ext>
            </p:extLst>
          </p:nvPr>
        </p:nvGraphicFramePr>
        <p:xfrm>
          <a:off x="6937152" y="1898221"/>
          <a:ext cx="10755502" cy="76779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06848">
                  <a:extLst>
                    <a:ext uri="{9D8B030D-6E8A-4147-A177-3AD203B41FA5}">
                      <a16:colId xmlns:a16="http://schemas.microsoft.com/office/drawing/2014/main" val="3810782111"/>
                    </a:ext>
                  </a:extLst>
                </a:gridCol>
                <a:gridCol w="8548654">
                  <a:extLst>
                    <a:ext uri="{9D8B030D-6E8A-4147-A177-3AD203B41FA5}">
                      <a16:colId xmlns:a16="http://schemas.microsoft.com/office/drawing/2014/main" val="1270040917"/>
                    </a:ext>
                  </a:extLst>
                </a:gridCol>
              </a:tblGrid>
              <a:tr h="441442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bg1"/>
                          </a:solidFill>
                          <a:latin typeface="Colfax Medium" panose="020B0304000000010002" pitchFamily="34" charset="0"/>
                        </a:rPr>
                        <a:t>Term</a:t>
                      </a:r>
                    </a:p>
                  </a:txBody>
                  <a:tcPr>
                    <a:solidFill>
                      <a:srgbClr val="4E316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bg1"/>
                          </a:solidFill>
                          <a:latin typeface="Colfax Medium" panose="020B0304000000010002" pitchFamily="34" charset="0"/>
                        </a:rPr>
                        <a:t>Definition</a:t>
                      </a:r>
                    </a:p>
                  </a:txBody>
                  <a:tcPr>
                    <a:solidFill>
                      <a:srgbClr val="4E31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797331"/>
                  </a:ext>
                </a:extLst>
              </a:tr>
              <a:tr h="772524">
                <a:tc>
                  <a:txBody>
                    <a:bodyPr/>
                    <a:lstStyle/>
                    <a:p>
                      <a:r>
                        <a:rPr lang="en-GB" b="0" dirty="0">
                          <a:latin typeface="Colfax Medium" panose="020B0304000000010002" pitchFamily="34" charset="0"/>
                        </a:rPr>
                        <a:t>Apprenticeship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lfax Light" panose="020B0405000000010003" pitchFamily="34" charset="0"/>
                        </a:rPr>
                        <a:t>A </a:t>
                      </a:r>
                      <a:r>
                        <a:rPr lang="en-GB" i="0" dirty="0">
                          <a:latin typeface="Colfax Light" panose="020B0405000000010003" pitchFamily="34" charset="0"/>
                        </a:rPr>
                        <a:t>free training programme that you do alongside a job. A 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Colfax Light" panose="020B0405000000010003" pitchFamily="34" charset="0"/>
                          <a:ea typeface="+mn-ea"/>
                          <a:cs typeface="+mn-cs"/>
                        </a:rPr>
                        <a:t>free training programme that you do alongside a job. There are different levels depending on your previous training or qualifications. There are even apprenticeships that are equivalent to a university degree.  </a:t>
                      </a:r>
                      <a:endParaRPr lang="en-GB" i="0" dirty="0">
                        <a:latin typeface="Colfax Light" panose="020B04050000000100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1200604"/>
                  </a:ext>
                </a:extLst>
              </a:tr>
              <a:tr h="772524">
                <a:tc>
                  <a:txBody>
                    <a:bodyPr/>
                    <a:lstStyle/>
                    <a:p>
                      <a:r>
                        <a:rPr lang="en-GB" b="0" dirty="0">
                          <a:latin typeface="Colfax Medium" panose="020B0304000000010002" pitchFamily="34" charset="0"/>
                        </a:rPr>
                        <a:t>Beeline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lfax Light" panose="020B0405000000010003" pitchFamily="34" charset="0"/>
                        </a:rPr>
                        <a:t>A free digital tool to help you explore jobs in Greater Manchester and the qualifications or training needed to get them.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0477711"/>
                  </a:ext>
                </a:extLst>
              </a:tr>
              <a:tr h="772524">
                <a:tc>
                  <a:txBody>
                    <a:bodyPr/>
                    <a:lstStyle/>
                    <a:p>
                      <a:r>
                        <a:rPr lang="en-GB" b="0" dirty="0">
                          <a:latin typeface="Colfax Medium" panose="020B0304000000010002" pitchFamily="34" charset="0"/>
                        </a:rPr>
                        <a:t>Gateway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Colfax Light" panose="020B0405000000010003" pitchFamily="34" charset="0"/>
                        </a:rPr>
                        <a:t>Gateways are groups of similar businesses with an increasing number of jobs here in Greater Manchester.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142841"/>
                  </a:ext>
                </a:extLst>
              </a:tr>
              <a:tr h="1103606">
                <a:tc>
                  <a:txBody>
                    <a:bodyPr/>
                    <a:lstStyle/>
                    <a:p>
                      <a:r>
                        <a:rPr lang="en-GB" b="0" dirty="0">
                          <a:latin typeface="Colfax Medium" panose="020B0304000000010002" pitchFamily="34" charset="0"/>
                        </a:rPr>
                        <a:t>Job advert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lfax Light" panose="020B0405000000010003" pitchFamily="34" charset="0"/>
                        </a:rPr>
                        <a:t>A notice that tells people about a job opportunity and the qualifications, training or skills needed to do it. It sometimes includes information on what you will be paid.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3258850"/>
                  </a:ext>
                </a:extLst>
              </a:tr>
              <a:tr h="441442">
                <a:tc>
                  <a:txBody>
                    <a:bodyPr/>
                    <a:lstStyle/>
                    <a:p>
                      <a:r>
                        <a:rPr lang="en-GB" b="0" dirty="0">
                          <a:latin typeface="Colfax Medium" panose="020B0304000000010002" pitchFamily="34" charset="0"/>
                        </a:rPr>
                        <a:t>Qualification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lfax Light" panose="020B0405000000010003" pitchFamily="34" charset="0"/>
                        </a:rPr>
                        <a:t>Proof of skills or knowledge, like passing school tests </a:t>
                      </a:r>
                      <a:r>
                        <a:rPr lang="en-GB">
                          <a:latin typeface="Colfax Light" panose="020B0405000000010003" pitchFamily="34" charset="0"/>
                        </a:rPr>
                        <a:t>or exams.</a:t>
                      </a:r>
                      <a:endParaRPr lang="en-GB" dirty="0">
                        <a:latin typeface="Colfax Light" panose="020B04050000000100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2609593"/>
                  </a:ext>
                </a:extLst>
              </a:tr>
              <a:tr h="1103606">
                <a:tc>
                  <a:txBody>
                    <a:bodyPr/>
                    <a:lstStyle/>
                    <a:p>
                      <a:r>
                        <a:rPr lang="en-GB" b="0" dirty="0">
                          <a:latin typeface="Colfax Medium" panose="020B0304000000010002" pitchFamily="34" charset="0"/>
                        </a:rPr>
                        <a:t>Salary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lfax Light" panose="020B0405000000010003" pitchFamily="34" charset="0"/>
                        </a:rPr>
                        <a:t>The money someone earns regularly for doing their job.</a:t>
                      </a:r>
                    </a:p>
                    <a:p>
                      <a:endParaRPr lang="en-GB" sz="1800" b="0" kern="1200" dirty="0">
                        <a:solidFill>
                          <a:schemeClr val="dk1"/>
                        </a:solidFill>
                        <a:effectLst/>
                        <a:latin typeface="Colfax Light" panose="020B0405000000010003" pitchFamily="34" charset="0"/>
                      </a:endParaRPr>
                    </a:p>
                    <a:p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Colfax Light" panose="020B0405000000010003" pitchFamily="34" charset="0"/>
                        </a:rPr>
                        <a:t>An annual salary is the total money someone earns from their job in one year.</a:t>
                      </a:r>
                      <a:endParaRPr lang="en-GB" dirty="0">
                        <a:latin typeface="Colfax Light" panose="020B04050000000100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59731"/>
                  </a:ext>
                </a:extLst>
              </a:tr>
              <a:tr h="441442">
                <a:tc>
                  <a:txBody>
                    <a:bodyPr/>
                    <a:lstStyle/>
                    <a:p>
                      <a:r>
                        <a:rPr lang="en-GB" b="0" dirty="0">
                          <a:latin typeface="Colfax Medium" panose="020B0304000000010002" pitchFamily="34" charset="0"/>
                        </a:rPr>
                        <a:t>T 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lfax Light" panose="020B0405000000010003" pitchFamily="34" charset="0"/>
                        </a:rPr>
                        <a:t>A two-year course after GCSEs that mixes classroom work with practical job skills.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8652709"/>
                  </a:ext>
                </a:extLst>
              </a:tr>
              <a:tr h="441442">
                <a:tc>
                  <a:txBody>
                    <a:bodyPr/>
                    <a:lstStyle/>
                    <a:p>
                      <a:r>
                        <a:rPr lang="en-GB" b="0" dirty="0">
                          <a:latin typeface="Colfax Medium" panose="020B0304000000010002" pitchFamily="34" charset="0"/>
                        </a:rPr>
                        <a:t>Training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lfax Light" panose="020B0405000000010003" pitchFamily="34" charset="0"/>
                        </a:rPr>
                        <a:t>Practicing skills or activities to get better at them, maybe by doing a course.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778942"/>
                  </a:ext>
                </a:extLst>
              </a:tr>
              <a:tr h="772524">
                <a:tc>
                  <a:txBody>
                    <a:bodyPr/>
                    <a:lstStyle/>
                    <a:p>
                      <a:r>
                        <a:rPr lang="en-GB" b="0" dirty="0">
                          <a:latin typeface="Colfax Medium" panose="020B0304000000010002" pitchFamily="34" charset="0"/>
                        </a:rPr>
                        <a:t>Wage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Colfax Light" panose="020B0405000000010003" pitchFamily="34" charset="0"/>
                        </a:rPr>
                        <a:t>A wage is the money someone earns for each hour or day they work. Other ways to describe this are “hourly rate” or “weekly pay”.</a:t>
                      </a:r>
                      <a:endParaRPr lang="en-GB" dirty="0">
                        <a:latin typeface="Colfax Light" panose="020B04050000000100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524180"/>
                  </a:ext>
                </a:extLst>
              </a:tr>
            </a:tbl>
          </a:graphicData>
        </a:graphic>
      </p:graphicFrame>
      <p:sp>
        <p:nvSpPr>
          <p:cNvPr id="5" name="Freeform 3">
            <a:extLst>
              <a:ext uri="{FF2B5EF4-FFF2-40B4-BE49-F238E27FC236}">
                <a16:creationId xmlns:a16="http://schemas.microsoft.com/office/drawing/2014/main" id="{4D906BC2-17B9-828B-9345-A505FAE35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1648" y="566296"/>
            <a:ext cx="2021307" cy="625108"/>
          </a:xfrm>
          <a:custGeom>
            <a:avLst/>
            <a:gdLst/>
            <a:ahLst/>
            <a:cxnLst/>
            <a:rect l="l" t="t" r="r" b="b"/>
            <a:pathLst>
              <a:path w="2021307" h="625108">
                <a:moveTo>
                  <a:pt x="0" y="0"/>
                </a:moveTo>
                <a:lnTo>
                  <a:pt x="2021307" y="0"/>
                </a:lnTo>
                <a:lnTo>
                  <a:pt x="2021307" y="625108"/>
                </a:lnTo>
                <a:lnTo>
                  <a:pt x="0" y="6251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4587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ccb26ad-0e48-4511-8f71-a53629ef7407" xsi:nil="true"/>
    <lcf76f155ced4ddcb4097134ff3c332f xmlns="3d483249-b691-4da7-b619-055faab020af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1F87F5D0E0464CBA9045BEE546BC33" ma:contentTypeVersion="15" ma:contentTypeDescription="Create a new document." ma:contentTypeScope="" ma:versionID="8257a47f77add5dbe36e862d8336870b">
  <xsd:schema xmlns:xsd="http://www.w3.org/2001/XMLSchema" xmlns:xs="http://www.w3.org/2001/XMLSchema" xmlns:p="http://schemas.microsoft.com/office/2006/metadata/properties" xmlns:ns2="3d483249-b691-4da7-b619-055faab020af" xmlns:ns3="cccb26ad-0e48-4511-8f71-a53629ef7407" targetNamespace="http://schemas.microsoft.com/office/2006/metadata/properties" ma:root="true" ma:fieldsID="dc6e8ea6e92386fac9ee5233ae225a55" ns2:_="" ns3:_="">
    <xsd:import namespace="3d483249-b691-4da7-b619-055faab020af"/>
    <xsd:import namespace="cccb26ad-0e48-4511-8f71-a53629ef74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483249-b691-4da7-b619-055faab020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3e4fde04-eaf7-46f4-90d8-754f3b92ddc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b26ad-0e48-4511-8f71-a53629ef740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cb3f2fb8-5468-47d9-bcee-8ebe1de783b1}" ma:internalName="TaxCatchAll" ma:showField="CatchAllData" ma:web="cccb26ad-0e48-4511-8f71-a53629ef74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D06D6BB-7BD3-471E-8895-C6D41D134ED4}">
  <ds:schemaRefs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http://purl.org/dc/dcmitype/"/>
    <ds:schemaRef ds:uri="http://purl.org/dc/terms/"/>
    <ds:schemaRef ds:uri="cccb26ad-0e48-4511-8f71-a53629ef7407"/>
    <ds:schemaRef ds:uri="http://schemas.openxmlformats.org/package/2006/metadata/core-properties"/>
    <ds:schemaRef ds:uri="3d483249-b691-4da7-b619-055faab020af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9AD9AEF-430C-4EBC-9CE7-A49ABC32402C}">
  <ds:schemaRefs>
    <ds:schemaRef ds:uri="3d483249-b691-4da7-b619-055faab020af"/>
    <ds:schemaRef ds:uri="cccb26ad-0e48-4511-8f71-a53629ef740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B4C4352-46C0-4705-8871-D5C9210A98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1284</TotalTime>
  <Words>904</Words>
  <Application>Microsoft Office PowerPoint</Application>
  <PresentationFormat>Custom</PresentationFormat>
  <Paragraphs>91</Paragraphs>
  <Slides>9</Slides>
  <Notes>8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Introduction to Beeline</vt:lpstr>
      <vt:lpstr>Activity</vt:lpstr>
      <vt:lpstr>About Beeline</vt:lpstr>
      <vt:lpstr>Beeline helps you explore ‘gateways’  The Greater Manchester economy is split into different sectors, each requiring different knowledge and skills from its workers. The gateways steer you towards high-quality jobs in Greater Manchester’s growing sectors.</vt:lpstr>
      <vt:lpstr>What do other students think of Beeline?</vt:lpstr>
      <vt:lpstr>Explore Beeline together</vt:lpstr>
      <vt:lpstr>Your task: explore a gateway</vt:lpstr>
      <vt:lpstr>Reflections</vt:lpstr>
      <vt:lpstr>Useful terms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MBacc-IntroductionforEducators</dc:title>
  <cp:lastModifiedBy>Hardman, Zoe</cp:lastModifiedBy>
  <cp:revision>454</cp:revision>
  <dcterms:created xsi:type="dcterms:W3CDTF">2006-08-16T00:00:00Z</dcterms:created>
  <dcterms:modified xsi:type="dcterms:W3CDTF">2025-06-29T15:28:47Z</dcterms:modified>
  <dc:identifier>DAGZindTSZ4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0x010100641F87F5D0E0464CBA9045BEE546BC33</vt:lpwstr>
  </property>
  <property fmtid="{D5CDD505-2E9C-101B-9397-08002B2CF9AE}" pid="3" name="MediaServiceImageTags">
    <vt:lpwstr/>
  </property>
</Properties>
</file>