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heme/theme4.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24.xml" ContentType="application/vnd.openxmlformats-officedocument.presentationml.tags+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25.xml" ContentType="application/vnd.openxmlformats-officedocument.presentationml.tags+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26.xml" ContentType="application/vnd.openxmlformats-officedocument.presentationml.tags+xml"/>
  <Override PartName="/ppt/notesSlides/notesSlide1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ags/tag27.xml" ContentType="application/vnd.openxmlformats-officedocument.presentationml.tags+xml"/>
  <Override PartName="/ppt/tags/tag28.xml" ContentType="application/vnd.openxmlformats-officedocument.presentationml.tags+xml"/>
  <Override PartName="/ppt/notesSlides/notesSlide1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1.xml" ContentType="application/vnd.openxmlformats-officedocument.drawingml.chartshapes+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notesSlides/notesSlide17.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ags/tag31.xml" ContentType="application/vnd.openxmlformats-officedocument.presentationml.tags+xml"/>
  <Override PartName="/ppt/notesSlides/notesSlide18.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tags/tag32.xml" ContentType="application/vnd.openxmlformats-officedocument.presentationml.tags+xml"/>
  <Override PartName="/ppt/notesSlides/notesSlide19.xml" ContentType="application/vnd.openxmlformats-officedocument.presentationml.notesSlide+xml"/>
  <Override PartName="/ppt/tags/tag33.xml" ContentType="application/vnd.openxmlformats-officedocument.presentationml.tags+xml"/>
  <Override PartName="/ppt/notesSlides/notesSlide20.xml" ContentType="application/vnd.openxmlformats-officedocument.presentationml.notesSlide+xml"/>
  <Override PartName="/ppt/charts/chart23.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4.xml" ContentType="application/vnd.openxmlformats-officedocument.drawingml.chart+xml"/>
  <Override PartName="/ppt/charts/style21.xml" ContentType="application/vnd.ms-office.chartstyle+xml"/>
  <Override PartName="/ppt/charts/colors21.xml" ContentType="application/vnd.ms-office.chartcolorstyle+xml"/>
  <Override PartName="/ppt/tags/tag34.xml" ContentType="application/vnd.openxmlformats-officedocument.presentationml.tags+xml"/>
  <Override PartName="/ppt/tags/tag35.xml" ContentType="application/vnd.openxmlformats-officedocument.presentationml.tags+xml"/>
  <Override PartName="/ppt/notesSlides/notesSlide21.xml" ContentType="application/vnd.openxmlformats-officedocument.presentationml.notesSlide+xml"/>
  <Override PartName="/ppt/tags/tag36.xml" ContentType="application/vnd.openxmlformats-officedocument.presentationml.tags+xml"/>
  <Override PartName="/ppt/notesSlides/notesSlide22.xml" ContentType="application/vnd.openxmlformats-officedocument.presentationml.notesSlide+xml"/>
  <Override PartName="/ppt/tags/tag37.xml" ContentType="application/vnd.openxmlformats-officedocument.presentationml.tags+xml"/>
  <Override PartName="/ppt/notesSlides/notesSlide23.xml" ContentType="application/vnd.openxmlformats-officedocument.presentationml.notesSlide+xml"/>
  <Override PartName="/ppt/tags/tag38.xml" ContentType="application/vnd.openxmlformats-officedocument.presentationml.tags+xml"/>
  <Override PartName="/ppt/notesSlides/notesSlide24.xml" ContentType="application/vnd.openxmlformats-officedocument.presentationml.notesSlide+xml"/>
  <Override PartName="/ppt/charts/chart25.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6.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7.xml" ContentType="application/vnd.openxmlformats-officedocument.drawingml.chart+xml"/>
  <Override PartName="/ppt/charts/style24.xml" ContentType="application/vnd.ms-office.chartstyle+xml"/>
  <Override PartName="/ppt/charts/colors24.xml" ContentType="application/vnd.ms-office.chartcolorstyle+xml"/>
  <Override PartName="/ppt/tags/tag39.xml" ContentType="application/vnd.openxmlformats-officedocument.presentationml.tags+xml"/>
  <Override PartName="/ppt/notesSlides/notesSlide25.xml" ContentType="application/vnd.openxmlformats-officedocument.presentationml.notesSlide+xml"/>
  <Override PartName="/ppt/charts/chart28.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2.xml" ContentType="application/vnd.openxmlformats-officedocument.drawingml.chartshapes+xml"/>
  <Override PartName="/ppt/charts/chart2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0.xml" ContentType="application/vnd.openxmlformats-officedocument.drawingml.chart+xml"/>
  <Override PartName="/ppt/charts/style27.xml" ContentType="application/vnd.ms-office.chartstyle+xml"/>
  <Override PartName="/ppt/charts/colors27.xml" ContentType="application/vnd.ms-office.chartcolorstyle+xml"/>
  <Override PartName="/ppt/tags/tag40.xml" ContentType="application/vnd.openxmlformats-officedocument.presentationml.tags+xml"/>
  <Override PartName="/ppt/notesSlides/notesSlide26.xml" ContentType="application/vnd.openxmlformats-officedocument.presentationml.notesSlide+xml"/>
  <Override PartName="/ppt/charts/chart31.xml" ContentType="application/vnd.openxmlformats-officedocument.drawingml.chart+xml"/>
  <Override PartName="/ppt/charts/style28.xml" ContentType="application/vnd.ms-office.chartstyle+xml"/>
  <Override PartName="/ppt/charts/colors28.xml" ContentType="application/vnd.ms-office.chartcolorstyle+xml"/>
  <Override PartName="/ppt/tags/tag41.xml" ContentType="application/vnd.openxmlformats-officedocument.presentationml.tags+xml"/>
  <Override PartName="/ppt/notesSlides/notesSlide27.xml" ContentType="application/vnd.openxmlformats-officedocument.presentationml.notesSlide+xml"/>
  <Override PartName="/ppt/charts/chart32.xml" ContentType="application/vnd.openxmlformats-officedocument.drawingml.chart+xml"/>
  <Override PartName="/ppt/charts/style29.xml" ContentType="application/vnd.ms-office.chartstyle+xml"/>
  <Override PartName="/ppt/charts/colors29.xml" ContentType="application/vnd.ms-office.chartcolorstyle+xml"/>
  <Override PartName="/ppt/tags/tag42.xml" ContentType="application/vnd.openxmlformats-officedocument.presentationml.tags+xml"/>
  <Override PartName="/ppt/notesSlides/notesSlide28.xml" ContentType="application/vnd.openxmlformats-officedocument.presentationml.notesSlide+xml"/>
  <Override PartName="/ppt/charts/chart33.xml" ContentType="application/vnd.openxmlformats-officedocument.drawingml.chart+xml"/>
  <Override PartName="/ppt/charts/style30.xml" ContentType="application/vnd.ms-office.chartstyle+xml"/>
  <Override PartName="/ppt/charts/colors30.xml" ContentType="application/vnd.ms-office.chartcolorstyle+xml"/>
  <Override PartName="/ppt/tags/tag43.xml" ContentType="application/vnd.openxmlformats-officedocument.presentationml.tags+xml"/>
  <Override PartName="/ppt/notesSlides/notesSlide29.xml" ContentType="application/vnd.openxmlformats-officedocument.presentationml.notesSlide+xml"/>
  <Override PartName="/ppt/charts/chart34.xml" ContentType="application/vnd.openxmlformats-officedocument.drawingml.chart+xml"/>
  <Override PartName="/ppt/charts/style31.xml" ContentType="application/vnd.ms-office.chartstyle+xml"/>
  <Override PartName="/ppt/charts/colors31.xml" ContentType="application/vnd.ms-office.chartcolorstyle+xml"/>
  <Override PartName="/ppt/tags/tag44.xml" ContentType="application/vnd.openxmlformats-officedocument.presentationml.tags+xml"/>
  <Override PartName="/ppt/notesSlides/notesSlide30.xml" ContentType="application/vnd.openxmlformats-officedocument.presentationml.notesSlide+xml"/>
  <Override PartName="/ppt/charts/chart35.xml" ContentType="application/vnd.openxmlformats-officedocument.drawingml.chart+xml"/>
  <Override PartName="/ppt/charts/style32.xml" ContentType="application/vnd.ms-office.chartstyle+xml"/>
  <Override PartName="/ppt/charts/colors32.xml" ContentType="application/vnd.ms-office.chartcolorstyle+xml"/>
  <Override PartName="/ppt/tags/tag45.xml" ContentType="application/vnd.openxmlformats-officedocument.presentationml.tags+xml"/>
  <Override PartName="/ppt/notesSlides/notesSlide31.xml" ContentType="application/vnd.openxmlformats-officedocument.presentationml.notesSlide+xml"/>
  <Override PartName="/ppt/charts/chart36.xml" ContentType="application/vnd.openxmlformats-officedocument.drawingml.chart+xml"/>
  <Override PartName="/ppt/charts/style33.xml" ContentType="application/vnd.ms-office.chartstyle+xml"/>
  <Override PartName="/ppt/charts/colors33.xml" ContentType="application/vnd.ms-office.chartcolorstyle+xml"/>
  <Override PartName="/ppt/tags/tag46.xml" ContentType="application/vnd.openxmlformats-officedocument.presentationml.tags+xml"/>
  <Override PartName="/ppt/notesSlides/notesSlide32.xml" ContentType="application/vnd.openxmlformats-officedocument.presentationml.notesSlide+xml"/>
  <Override PartName="/ppt/charts/chart37.xml" ContentType="application/vnd.openxmlformats-officedocument.drawingml.chart+xml"/>
  <Override PartName="/ppt/charts/style34.xml" ContentType="application/vnd.ms-office.chartstyle+xml"/>
  <Override PartName="/ppt/charts/colors34.xml" ContentType="application/vnd.ms-office.chartcolorstyle+xml"/>
  <Override PartName="/ppt/tags/tag47.xml" ContentType="application/vnd.openxmlformats-officedocument.presentationml.tags+xml"/>
  <Override PartName="/ppt/charts/chart38.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9.xml" ContentType="application/vnd.openxmlformats-officedocument.drawingml.chart+xml"/>
  <Override PartName="/ppt/charts/style36.xml" ContentType="application/vnd.ms-office.chartstyle+xml"/>
  <Override PartName="/ppt/charts/colors36.xml" ContentType="application/vnd.ms-office.chartcolorstyle+xml"/>
  <Override PartName="/ppt/tags/tag48.xml" ContentType="application/vnd.openxmlformats-officedocument.presentationml.tags+xml"/>
  <Override PartName="/ppt/charts/chart40.xml" ContentType="application/vnd.openxmlformats-officedocument.drawingml.chart+xml"/>
  <Override PartName="/ppt/charts/style37.xml" ContentType="application/vnd.ms-office.chartstyle+xml"/>
  <Override PartName="/ppt/charts/colors37.xml" ContentType="application/vnd.ms-office.chartcolorstyle+xml"/>
  <Override PartName="/ppt/tags/tag49.xml" ContentType="application/vnd.openxmlformats-officedocument.presentationml.tags+xml"/>
  <Override PartName="/ppt/tags/tag50.xml" ContentType="application/vnd.openxmlformats-officedocument.presentationml.tags+xml"/>
  <Override PartName="/ppt/notesSlides/notesSlide33.xml" ContentType="application/vnd.openxmlformats-officedocument.presentationml.notesSlide+xml"/>
  <Override PartName="/ppt/tags/tag51.xml" ContentType="application/vnd.openxmlformats-officedocument.presentationml.tags+xml"/>
  <Override PartName="/ppt/notesSlides/notesSlide34.xml" ContentType="application/vnd.openxmlformats-officedocument.presentationml.notesSlide+xml"/>
  <Override PartName="/ppt/tags/tag52.xml" ContentType="application/vnd.openxmlformats-officedocument.presentationml.tags+xml"/>
  <Override PartName="/ppt/notesSlides/notesSlide35.xml" ContentType="application/vnd.openxmlformats-officedocument.presentationml.notesSlide+xml"/>
  <Override PartName="/ppt/tags/tag53.xml" ContentType="application/vnd.openxmlformats-officedocument.presentationml.tags+xml"/>
  <Override PartName="/ppt/notesSlides/notesSlide36.xml" ContentType="application/vnd.openxmlformats-officedocument.presentationml.notesSlide+xml"/>
  <Override PartName="/ppt/charts/chart41.xml" ContentType="application/vnd.openxmlformats-officedocument.drawingml.chart+xml"/>
  <Override PartName="/ppt/charts/style38.xml" ContentType="application/vnd.ms-office.chartstyle+xml"/>
  <Override PartName="/ppt/charts/colors38.xml" ContentType="application/vnd.ms-office.chartcolorstyle+xml"/>
  <Override PartName="/ppt/tags/tag54.xml" ContentType="application/vnd.openxmlformats-officedocument.presentationml.tags+xml"/>
  <Override PartName="/ppt/notesSlides/notesSlide37.xml" ContentType="application/vnd.openxmlformats-officedocument.presentationml.notesSlide+xml"/>
  <Override PartName="/ppt/charts/chart42.xml" ContentType="application/vnd.openxmlformats-officedocument.drawingml.chart+xml"/>
  <Override PartName="/ppt/charts/style39.xml" ContentType="application/vnd.ms-office.chartstyle+xml"/>
  <Override PartName="/ppt/charts/colors39.xml" ContentType="application/vnd.ms-office.chartcolorstyle+xml"/>
  <Override PartName="/ppt/tags/tag55.xml" ContentType="application/vnd.openxmlformats-officedocument.presentationml.tags+xml"/>
  <Override PartName="/ppt/notesSlides/notesSlide38.xml" ContentType="application/vnd.openxmlformats-officedocument.presentationml.notesSlide+xml"/>
  <Override PartName="/ppt/charts/chart43.xml" ContentType="application/vnd.openxmlformats-officedocument.drawingml.chart+xml"/>
  <Override PartName="/ppt/charts/style40.xml" ContentType="application/vnd.ms-office.chartstyle+xml"/>
  <Override PartName="/ppt/charts/colors40.xml" ContentType="application/vnd.ms-office.chartcolorstyle+xml"/>
  <Override PartName="/ppt/tags/tag56.xml" ContentType="application/vnd.openxmlformats-officedocument.presentationml.tags+xml"/>
  <Override PartName="/ppt/notesSlides/notesSlide39.xml" ContentType="application/vnd.openxmlformats-officedocument.presentationml.notesSlide+xml"/>
  <Override PartName="/ppt/charts/chart44.xml" ContentType="application/vnd.openxmlformats-officedocument.drawingml.chart+xml"/>
  <Override PartName="/ppt/charts/style41.xml" ContentType="application/vnd.ms-office.chartstyle+xml"/>
  <Override PartName="/ppt/charts/colors41.xml" ContentType="application/vnd.ms-office.chartcolorstyle+xml"/>
  <Override PartName="/ppt/tags/tag57.xml" ContentType="application/vnd.openxmlformats-officedocument.presentationml.tags+xml"/>
  <Override PartName="/ppt/notesSlides/notesSlide40.xml" ContentType="application/vnd.openxmlformats-officedocument.presentationml.notesSlide+xml"/>
  <Override PartName="/ppt/charts/chart45.xml" ContentType="application/vnd.openxmlformats-officedocument.drawingml.chart+xml"/>
  <Override PartName="/ppt/charts/style42.xml" ContentType="application/vnd.ms-office.chartstyle+xml"/>
  <Override PartName="/ppt/charts/colors42.xml" ContentType="application/vnd.ms-office.chartcolorstyle+xml"/>
  <Override PartName="/ppt/tags/tag58.xml" ContentType="application/vnd.openxmlformats-officedocument.presentationml.tags+xml"/>
  <Override PartName="/ppt/notesSlides/notesSlide41.xml" ContentType="application/vnd.openxmlformats-officedocument.presentationml.notesSlide+xml"/>
  <Override PartName="/ppt/charts/chart46.xml" ContentType="application/vnd.openxmlformats-officedocument.drawingml.chart+xml"/>
  <Override PartName="/ppt/charts/style43.xml" ContentType="application/vnd.ms-office.chartstyle+xml"/>
  <Override PartName="/ppt/charts/colors43.xml" ContentType="application/vnd.ms-office.chartcolorstyle+xml"/>
  <Override PartName="/ppt/tags/tag59.xml" ContentType="application/vnd.openxmlformats-officedocument.presentationml.tags+xml"/>
  <Override PartName="/ppt/notesSlides/notesSlide42.xml" ContentType="application/vnd.openxmlformats-officedocument.presentationml.notesSlide+xml"/>
  <Override PartName="/ppt/charts/chart47.xml" ContentType="application/vnd.openxmlformats-officedocument.drawingml.chart+xml"/>
  <Override PartName="/ppt/charts/style44.xml" ContentType="application/vnd.ms-office.chartstyle+xml"/>
  <Override PartName="/ppt/charts/colors44.xml" ContentType="application/vnd.ms-office.chartcolorstyle+xml"/>
  <Override PartName="/ppt/drawings/drawing3.xml" ContentType="application/vnd.openxmlformats-officedocument.drawingml.chartshapes+xml"/>
  <Override PartName="/ppt/tags/tag60.xml" ContentType="application/vnd.openxmlformats-officedocument.presentationml.tags+xml"/>
  <Override PartName="/ppt/charts/chart48.xml" ContentType="application/vnd.openxmlformats-officedocument.drawingml.chart+xml"/>
  <Override PartName="/ppt/charts/style45.xml" ContentType="application/vnd.ms-office.chartstyle+xml"/>
  <Override PartName="/ppt/charts/colors45.xml" ContentType="application/vnd.ms-office.chartcolorstyle+xml"/>
  <Override PartName="/ppt/tags/tag61.xml" ContentType="application/vnd.openxmlformats-officedocument.presentationml.tags+xml"/>
  <Override PartName="/ppt/notesSlides/notesSlide43.xml" ContentType="application/vnd.openxmlformats-officedocument.presentationml.notesSlide+xml"/>
  <Override PartName="/ppt/charts/chart49.xml" ContentType="application/vnd.openxmlformats-officedocument.drawingml.chart+xml"/>
  <Override PartName="/ppt/charts/style46.xml" ContentType="application/vnd.ms-office.chartstyle+xml"/>
  <Override PartName="/ppt/charts/colors46.xml" ContentType="application/vnd.ms-office.chartcolorstyle+xml"/>
  <Override PartName="/ppt/tags/tag62.xml" ContentType="application/vnd.openxmlformats-officedocument.presentationml.tags+xml"/>
  <Override PartName="/ppt/tags/tag63.xml" ContentType="application/vnd.openxmlformats-officedocument.presentationml.tags+xml"/>
  <Override PartName="/ppt/notesSlides/notesSlide44.xml" ContentType="application/vnd.openxmlformats-officedocument.presentationml.notesSlide+xml"/>
  <Override PartName="/ppt/tags/tag64.xml" ContentType="application/vnd.openxmlformats-officedocument.presentationml.tags+xml"/>
  <Override PartName="/ppt/notesSlides/notesSlide45.xml" ContentType="application/vnd.openxmlformats-officedocument.presentationml.notesSlide+xml"/>
  <Override PartName="/ppt/tags/tag65.xml" ContentType="application/vnd.openxmlformats-officedocument.presentationml.tags+xml"/>
  <Override PartName="/ppt/notesSlides/notesSlide46.xml" ContentType="application/vnd.openxmlformats-officedocument.presentationml.notesSlide+xml"/>
  <Override PartName="/ppt/comments/modernComment_E37_D66253D0.xml" ContentType="application/vnd.ms-powerpoint.comments+xml"/>
  <Override PartName="/ppt/charts/chart50.xml" ContentType="application/vnd.openxmlformats-officedocument.drawingml.chart+xml"/>
  <Override PartName="/ppt/charts/style47.xml" ContentType="application/vnd.ms-office.chartstyle+xml"/>
  <Override PartName="/ppt/charts/colors47.xml" ContentType="application/vnd.ms-office.chartcolorstyle+xml"/>
  <Override PartName="/ppt/tags/tag66.xml" ContentType="application/vnd.openxmlformats-officedocument.presentationml.tags+xml"/>
  <Override PartName="/ppt/notesSlides/notesSlide47.xml" ContentType="application/vnd.openxmlformats-officedocument.presentationml.notesSlide+xml"/>
  <Override PartName="/ppt/charts/chart51.xml" ContentType="application/vnd.openxmlformats-officedocument.drawingml.chart+xml"/>
  <Override PartName="/ppt/charts/style48.xml" ContentType="application/vnd.ms-office.chartstyle+xml"/>
  <Override PartName="/ppt/charts/colors48.xml" ContentType="application/vnd.ms-office.chartcolorstyle+xml"/>
  <Override PartName="/ppt/tags/tag67.xml" ContentType="application/vnd.openxmlformats-officedocument.presentationml.tags+xml"/>
  <Override PartName="/ppt/notesSlides/notesSlide48.xml" ContentType="application/vnd.openxmlformats-officedocument.presentationml.notesSlide+xml"/>
  <Override PartName="/ppt/charts/chart52.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3.xml" ContentType="application/vnd.openxmlformats-officedocument.drawingml.chart+xml"/>
  <Override PartName="/ppt/charts/style50.xml" ContentType="application/vnd.ms-office.chartstyle+xml"/>
  <Override PartName="/ppt/charts/colors50.xml" ContentType="application/vnd.ms-office.chartcolorstyle+xml"/>
  <Override PartName="/ppt/tags/tag68.xml" ContentType="application/vnd.openxmlformats-officedocument.presentationml.tags+xml"/>
  <Override PartName="/ppt/notesSlides/notesSlide49.xml" ContentType="application/vnd.openxmlformats-officedocument.presentationml.notesSlide+xml"/>
  <Override PartName="/ppt/charts/chart54.xml" ContentType="application/vnd.openxmlformats-officedocument.drawingml.chart+xml"/>
  <Override PartName="/ppt/charts/style51.xml" ContentType="application/vnd.ms-office.chartstyle+xml"/>
  <Override PartName="/ppt/charts/colors51.xml" ContentType="application/vnd.ms-office.chartcolorstyle+xml"/>
  <Override PartName="/ppt/tags/tag69.xml" ContentType="application/vnd.openxmlformats-officedocument.presentationml.tags+xml"/>
  <Override PartName="/ppt/notesSlides/notesSlide50.xml" ContentType="application/vnd.openxmlformats-officedocument.presentationml.notesSlide+xml"/>
  <Override PartName="/ppt/charts/chart55.xml" ContentType="application/vnd.openxmlformats-officedocument.drawingml.chart+xml"/>
  <Override PartName="/ppt/charts/style52.xml" ContentType="application/vnd.ms-office.chartstyle+xml"/>
  <Override PartName="/ppt/charts/colors52.xml" ContentType="application/vnd.ms-office.chartcolorstyle+xml"/>
  <Override PartName="/ppt/tags/tag70.xml" ContentType="application/vnd.openxmlformats-officedocument.presentationml.tags+xml"/>
  <Override PartName="/ppt/notesSlides/notesSlide51.xml" ContentType="application/vnd.openxmlformats-officedocument.presentationml.notesSlide+xml"/>
  <Override PartName="/ppt/charts/chart56.xml" ContentType="application/vnd.openxmlformats-officedocument.drawingml.chart+xml"/>
  <Override PartName="/ppt/charts/style53.xml" ContentType="application/vnd.ms-office.chartstyle+xml"/>
  <Override PartName="/ppt/charts/colors53.xml" ContentType="application/vnd.ms-office.chartcolorstyle+xml"/>
  <Override PartName="/ppt/tags/tag71.xml" ContentType="application/vnd.openxmlformats-officedocument.presentationml.tags+xml"/>
  <Override PartName="/ppt/notesSlides/notesSlide52.xml" ContentType="application/vnd.openxmlformats-officedocument.presentationml.notesSlide+xml"/>
  <Override PartName="/ppt/charts/chart57.xml" ContentType="application/vnd.openxmlformats-officedocument.drawingml.chart+xml"/>
  <Override PartName="/ppt/charts/style54.xml" ContentType="application/vnd.ms-office.chartstyle+xml"/>
  <Override PartName="/ppt/charts/colors54.xml" ContentType="application/vnd.ms-office.chartcolorstyl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53.xml" ContentType="application/vnd.openxmlformats-officedocument.presentationml.notesSlide+xml"/>
  <Override PartName="/ppt/tags/tag75.xml" ContentType="application/vnd.openxmlformats-officedocument.presentationml.tags+xml"/>
  <Override PartName="/ppt/notesSlides/notesSlide54.xml" ContentType="application/vnd.openxmlformats-officedocument.presentationml.notesSlide+xml"/>
  <Override PartName="/ppt/charts/chart5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9.xml" ContentType="application/vnd.openxmlformats-officedocument.drawingml.chart+xml"/>
  <Override PartName="/ppt/charts/style56.xml" ContentType="application/vnd.ms-office.chartstyle+xml"/>
  <Override PartName="/ppt/charts/colors56.xml" ContentType="application/vnd.ms-office.chartcolorstyle+xml"/>
  <Override PartName="/ppt/tags/tag76.xml" ContentType="application/vnd.openxmlformats-officedocument.presentationml.tags+xml"/>
  <Override PartName="/ppt/notesSlides/notesSlide55.xml" ContentType="application/vnd.openxmlformats-officedocument.presentationml.notesSlide+xml"/>
  <Override PartName="/ppt/charts/chart60.xml" ContentType="application/vnd.openxmlformats-officedocument.drawingml.chart+xml"/>
  <Override PartName="/ppt/charts/style57.xml" ContentType="application/vnd.ms-office.chartstyle+xml"/>
  <Override PartName="/ppt/charts/colors57.xml" ContentType="application/vnd.ms-office.chartcolorstyle+xml"/>
  <Override PartName="/ppt/tags/tag77.xml" ContentType="application/vnd.openxmlformats-officedocument.presentationml.tags+xml"/>
  <Override PartName="/ppt/notesSlides/notesSlide56.xml" ContentType="application/vnd.openxmlformats-officedocument.presentationml.notesSlide+xml"/>
  <Override PartName="/ppt/charts/chart61.xml" ContentType="application/vnd.openxmlformats-officedocument.drawingml.chart+xml"/>
  <Override PartName="/ppt/charts/style58.xml" ContentType="application/vnd.ms-office.chartstyle+xml"/>
  <Override PartName="/ppt/charts/colors58.xml" ContentType="application/vnd.ms-office.chartcolorstyle+xml"/>
  <Override PartName="/ppt/tags/tag78.xml" ContentType="application/vnd.openxmlformats-officedocument.presentationml.tags+xml"/>
  <Override PartName="/ppt/tags/tag79.xml" ContentType="application/vnd.openxmlformats-officedocument.presentationml.tags+xml"/>
  <Override PartName="/ppt/notesSlides/notesSlide57.xml" ContentType="application/vnd.openxmlformats-officedocument.presentationml.notesSlide+xml"/>
  <Override PartName="/ppt/tags/tag80.xml" ContentType="application/vnd.openxmlformats-officedocument.presentationml.tags+xml"/>
  <Override PartName="/ppt/notesSlides/notesSlide58.xml" ContentType="application/vnd.openxmlformats-officedocument.presentationml.notesSlide+xml"/>
  <Override PartName="/ppt/tags/tag81.xml" ContentType="application/vnd.openxmlformats-officedocument.presentationml.tags+xml"/>
  <Override PartName="/ppt/notesSlides/notesSlide59.xml" ContentType="application/vnd.openxmlformats-officedocument.presentationml.notesSlide+xml"/>
  <Override PartName="/ppt/charts/chart62.xml" ContentType="application/vnd.openxmlformats-officedocument.drawingml.chart+xml"/>
  <Override PartName="/ppt/charts/style59.xml" ContentType="application/vnd.ms-office.chartstyle+xml"/>
  <Override PartName="/ppt/charts/colors59.xml" ContentType="application/vnd.ms-office.chartcolorstyle+xml"/>
  <Override PartName="/ppt/tags/tag82.xml" ContentType="application/vnd.openxmlformats-officedocument.presentationml.tags+xml"/>
  <Override PartName="/ppt/notesSlides/notesSlide60.xml" ContentType="application/vnd.openxmlformats-officedocument.presentationml.notesSlide+xml"/>
  <Override PartName="/ppt/charts/chart63.xml" ContentType="application/vnd.openxmlformats-officedocument.drawingml.chart+xml"/>
  <Override PartName="/ppt/charts/style60.xml" ContentType="application/vnd.ms-office.chartstyle+xml"/>
  <Override PartName="/ppt/charts/colors60.xml" ContentType="application/vnd.ms-office.chartcolorstyle+xml"/>
  <Override PartName="/ppt/tags/tag83.xml" ContentType="application/vnd.openxmlformats-officedocument.presentationml.tags+xml"/>
  <Override PartName="/ppt/notesSlides/notesSlide61.xml" ContentType="application/vnd.openxmlformats-officedocument.presentationml.notesSlide+xml"/>
  <Override PartName="/ppt/charts/chart64.xml" ContentType="application/vnd.openxmlformats-officedocument.drawingml.chart+xml"/>
  <Override PartName="/ppt/charts/style61.xml" ContentType="application/vnd.ms-office.chartstyle+xml"/>
  <Override PartName="/ppt/charts/colors61.xml" ContentType="application/vnd.ms-office.chartcolorstyle+xml"/>
  <Override PartName="/ppt/tags/tag84.xml" ContentType="application/vnd.openxmlformats-officedocument.presentationml.tags+xml"/>
  <Override PartName="/ppt/charts/chart65.xml" ContentType="application/vnd.openxmlformats-officedocument.drawingml.chart+xml"/>
  <Override PartName="/ppt/charts/style62.xml" ContentType="application/vnd.ms-office.chartstyle+xml"/>
  <Override PartName="/ppt/charts/colors62.xml" ContentType="application/vnd.ms-office.chartcolorstyle+xml"/>
  <Override PartName="/ppt/drawings/drawing4.xml" ContentType="application/vnd.openxmlformats-officedocument.drawingml.chartshapes+xml"/>
  <Override PartName="/ppt/charts/chart66.xml" ContentType="application/vnd.openxmlformats-officedocument.drawingml.chart+xml"/>
  <Override PartName="/ppt/charts/style63.xml" ContentType="application/vnd.ms-office.chartstyle+xml"/>
  <Override PartName="/ppt/charts/colors63.xml" ContentType="application/vnd.ms-office.chartcolorstyle+xml"/>
  <Override PartName="/ppt/tags/tag85.xml" ContentType="application/vnd.openxmlformats-officedocument.presentationml.tags+xml"/>
  <Override PartName="/ppt/tags/tag86.xml" ContentType="application/vnd.openxmlformats-officedocument.presentationml.tags+xml"/>
  <Override PartName="/ppt/notesSlides/notesSlide62.xml" ContentType="application/vnd.openxmlformats-officedocument.presentationml.notesSlide+xml"/>
  <Override PartName="/ppt/charts/chart67.xml" ContentType="application/vnd.openxmlformats-officedocument.drawingml.chart+xml"/>
  <Override PartName="/ppt/charts/style64.xml" ContentType="application/vnd.ms-office.chartstyle+xml"/>
  <Override PartName="/ppt/charts/colors64.xml" ContentType="application/vnd.ms-office.chartcolorstyle+xml"/>
  <Override PartName="/ppt/tags/tag87.xml" ContentType="application/vnd.openxmlformats-officedocument.presentationml.tags+xml"/>
  <Override PartName="/ppt/notesSlides/notesSlide63.xml" ContentType="application/vnd.openxmlformats-officedocument.presentationml.notesSlide+xml"/>
  <Override PartName="/ppt/charts/chart68.xml" ContentType="application/vnd.openxmlformats-officedocument.drawingml.chart+xml"/>
  <Override PartName="/ppt/charts/style65.xml" ContentType="application/vnd.ms-office.chartstyle+xml"/>
  <Override PartName="/ppt/charts/colors65.xml" ContentType="application/vnd.ms-office.chartcolorstyle+xml"/>
  <Override PartName="/ppt/tags/tag88.xml" ContentType="application/vnd.openxmlformats-officedocument.presentationml.tags+xml"/>
  <Override PartName="/ppt/tags/tag89.xml" ContentType="application/vnd.openxmlformats-officedocument.presentationml.tags+xml"/>
  <Override PartName="/ppt/notesSlides/notesSlide64.xml" ContentType="application/vnd.openxmlformats-officedocument.presentationml.notesSlide+xml"/>
  <Override PartName="/ppt/tags/tag90.xml" ContentType="application/vnd.openxmlformats-officedocument.presentationml.tags+xml"/>
  <Override PartName="/ppt/notesSlides/notesSlide65.xml" ContentType="application/vnd.openxmlformats-officedocument.presentationml.notesSlide+xml"/>
  <Override PartName="/ppt/tags/tag91.xml" ContentType="application/vnd.openxmlformats-officedocument.presentationml.tags+xml"/>
  <Override PartName="/ppt/notesSlides/notesSlide66.xml" ContentType="application/vnd.openxmlformats-officedocument.presentationml.notesSlide+xml"/>
  <Override PartName="/ppt/tags/tag92.xml" ContentType="application/vnd.openxmlformats-officedocument.presentationml.tags+xml"/>
  <Override PartName="/ppt/notesSlides/notesSlide67.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charts/chart69.xml" ContentType="application/vnd.openxmlformats-officedocument.drawingml.chart+xml"/>
  <Override PartName="/ppt/charts/style66.xml" ContentType="application/vnd.ms-office.chartstyle+xml"/>
  <Override PartName="/ppt/charts/colors66.xml" ContentType="application/vnd.ms-office.chartcolorstyle+xml"/>
  <Override PartName="/ppt/drawings/drawing5.xml" ContentType="application/vnd.openxmlformats-officedocument.drawingml.chartshapes+xml"/>
  <Override PartName="/ppt/tags/tag95.xml" ContentType="application/vnd.openxmlformats-officedocument.presentationml.tags+xml"/>
  <Override PartName="/ppt/notesSlides/notesSlide68.xml" ContentType="application/vnd.openxmlformats-officedocument.presentationml.notesSlide+xml"/>
  <Override PartName="/ppt/charts/chart70.xml" ContentType="application/vnd.openxmlformats-officedocument.drawingml.chart+xml"/>
  <Override PartName="/ppt/charts/style67.xml" ContentType="application/vnd.ms-office.chartstyle+xml"/>
  <Override PartName="/ppt/charts/colors67.xml" ContentType="application/vnd.ms-office.chartcolorstyle+xml"/>
  <Override PartName="/ppt/tags/tag96.xml" ContentType="application/vnd.openxmlformats-officedocument.presentationml.tags+xml"/>
  <Override PartName="/ppt/notesSlides/notesSlide69.xml" ContentType="application/vnd.openxmlformats-officedocument.presentationml.notesSlide+xml"/>
  <Override PartName="/ppt/charts/chart71.xml" ContentType="application/vnd.openxmlformats-officedocument.drawingml.chart+xml"/>
  <Override PartName="/ppt/charts/style68.xml" ContentType="application/vnd.ms-office.chartstyle+xml"/>
  <Override PartName="/ppt/charts/colors68.xml" ContentType="application/vnd.ms-office.chartcolorstyle+xml"/>
  <Override PartName="/ppt/tags/tag97.xml" ContentType="application/vnd.openxmlformats-officedocument.presentationml.tags+xml"/>
  <Override PartName="/ppt/notesSlides/notesSlide70.xml" ContentType="application/vnd.openxmlformats-officedocument.presentationml.notesSlide+xml"/>
  <Override PartName="/ppt/charts/chart72.xml" ContentType="application/vnd.openxmlformats-officedocument.drawingml.chart+xml"/>
  <Override PartName="/ppt/charts/style69.xml" ContentType="application/vnd.ms-office.chartstyle+xml"/>
  <Override PartName="/ppt/charts/colors69.xml" ContentType="application/vnd.ms-office.chartcolorstyle+xml"/>
  <Override PartName="/ppt/tags/tag98.xml" ContentType="application/vnd.openxmlformats-officedocument.presentationml.tags+xml"/>
  <Override PartName="/ppt/notesSlides/notesSlide71.xml" ContentType="application/vnd.openxmlformats-officedocument.presentationml.notesSlide+xml"/>
  <Override PartName="/ppt/charts/chart73.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4.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75.xml" ContentType="application/vnd.openxmlformats-officedocument.drawingml.chart+xml"/>
  <Override PartName="/ppt/charts/style72.xml" ContentType="application/vnd.ms-office.chartstyle+xml"/>
  <Override PartName="/ppt/charts/colors72.xml" ContentType="application/vnd.ms-office.chartcolorstyle+xml"/>
  <Override PartName="/ppt/tags/tag99.xml" ContentType="application/vnd.openxmlformats-officedocument.presentationml.tags+xml"/>
  <Override PartName="/ppt/notesSlides/notesSlide72.xml" ContentType="application/vnd.openxmlformats-officedocument.presentationml.notesSlide+xml"/>
  <Override PartName="/ppt/charts/chart76.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7.xml" ContentType="application/vnd.openxmlformats-officedocument.drawingml.chart+xml"/>
  <Override PartName="/ppt/charts/style74.xml" ContentType="application/vnd.ms-office.chartstyle+xml"/>
  <Override PartName="/ppt/charts/colors74.xml" ContentType="application/vnd.ms-office.chartcolorstyle+xml"/>
  <Override PartName="/ppt/tags/tag100.xml" ContentType="application/vnd.openxmlformats-officedocument.presentationml.tags+xml"/>
  <Override PartName="/ppt/notesSlides/notesSlide73.xml" ContentType="application/vnd.openxmlformats-officedocument.presentationml.notesSlide+xml"/>
  <Override PartName="/ppt/charts/chart78.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9.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80.xml" ContentType="application/vnd.openxmlformats-officedocument.drawingml.chart+xml"/>
  <Override PartName="/ppt/charts/style77.xml" ContentType="application/vnd.ms-office.chartstyle+xml"/>
  <Override PartName="/ppt/charts/colors77.xml" ContentType="application/vnd.ms-office.chartcolorstyle+xml"/>
  <Override PartName="/ppt/tags/tag101.xml" ContentType="application/vnd.openxmlformats-officedocument.presentationml.tags+xml"/>
  <Override PartName="/ppt/notesSlides/notesSlide74.xml" ContentType="application/vnd.openxmlformats-officedocument.presentationml.notesSlide+xml"/>
  <Override PartName="/ppt/charts/chart81.xml" ContentType="application/vnd.openxmlformats-officedocument.drawingml.chart+xml"/>
  <Override PartName="/ppt/charts/style78.xml" ContentType="application/vnd.ms-office.chartstyle+xml"/>
  <Override PartName="/ppt/charts/colors78.xml" ContentType="application/vnd.ms-office.chartcolorstyle+xml"/>
  <Override PartName="/ppt/tags/tag102.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 id="2147483709" r:id="rId6"/>
  </p:sldMasterIdLst>
  <p:notesMasterIdLst>
    <p:notesMasterId r:id="rId100"/>
  </p:notesMasterIdLst>
  <p:sldIdLst>
    <p:sldId id="266" r:id="rId7"/>
    <p:sldId id="3162" r:id="rId8"/>
    <p:sldId id="2091" r:id="rId9"/>
    <p:sldId id="3163" r:id="rId10"/>
    <p:sldId id="2598" r:id="rId11"/>
    <p:sldId id="2599" r:id="rId12"/>
    <p:sldId id="3196" r:id="rId13"/>
    <p:sldId id="3660" r:id="rId14"/>
    <p:sldId id="3661" r:id="rId15"/>
    <p:sldId id="3014" r:id="rId16"/>
    <p:sldId id="3015" r:id="rId17"/>
    <p:sldId id="2967" r:id="rId18"/>
    <p:sldId id="2991" r:id="rId19"/>
    <p:sldId id="3130" r:id="rId20"/>
    <p:sldId id="3023" r:id="rId21"/>
    <p:sldId id="3024" r:id="rId22"/>
    <p:sldId id="3131" r:id="rId23"/>
    <p:sldId id="3020" r:id="rId24"/>
    <p:sldId id="3614" r:id="rId25"/>
    <p:sldId id="3022" r:id="rId26"/>
    <p:sldId id="3601" r:id="rId27"/>
    <p:sldId id="3602" r:id="rId28"/>
    <p:sldId id="3594" r:id="rId29"/>
    <p:sldId id="3603" r:id="rId30"/>
    <p:sldId id="2794" r:id="rId31"/>
    <p:sldId id="2796" r:id="rId32"/>
    <p:sldId id="3612" r:id="rId33"/>
    <p:sldId id="3613" r:id="rId34"/>
    <p:sldId id="2838" r:id="rId35"/>
    <p:sldId id="3575" r:id="rId36"/>
    <p:sldId id="3195" r:id="rId37"/>
    <p:sldId id="3605" r:id="rId38"/>
    <p:sldId id="3608" r:id="rId39"/>
    <p:sldId id="3607" r:id="rId40"/>
    <p:sldId id="3609" r:id="rId41"/>
    <p:sldId id="3610" r:id="rId42"/>
    <p:sldId id="3611" r:id="rId43"/>
    <p:sldId id="3172" r:id="rId44"/>
    <p:sldId id="3171" r:id="rId45"/>
    <p:sldId id="2978" r:id="rId46"/>
    <p:sldId id="3647" r:id="rId47"/>
    <p:sldId id="3648" r:id="rId48"/>
    <p:sldId id="3649" r:id="rId49"/>
    <p:sldId id="3650" r:id="rId50"/>
    <p:sldId id="3651" r:id="rId51"/>
    <p:sldId id="3654" r:id="rId52"/>
    <p:sldId id="3652" r:id="rId53"/>
    <p:sldId id="3653" r:id="rId54"/>
    <p:sldId id="3655" r:id="rId55"/>
    <p:sldId id="3656" r:id="rId56"/>
    <p:sldId id="3657" r:id="rId57"/>
    <p:sldId id="3658" r:id="rId58"/>
    <p:sldId id="3054" r:id="rId59"/>
    <p:sldId id="3637" r:id="rId60"/>
    <p:sldId id="3638" r:id="rId61"/>
    <p:sldId id="3639" r:id="rId62"/>
    <p:sldId id="3640" r:id="rId63"/>
    <p:sldId id="3641" r:id="rId64"/>
    <p:sldId id="3642" r:id="rId65"/>
    <p:sldId id="3643" r:id="rId66"/>
    <p:sldId id="3644" r:id="rId67"/>
    <p:sldId id="3645" r:id="rId68"/>
    <p:sldId id="3646" r:id="rId69"/>
    <p:sldId id="3582" r:id="rId70"/>
    <p:sldId id="3596" r:id="rId71"/>
    <p:sldId id="3597" r:id="rId72"/>
    <p:sldId id="3598" r:id="rId73"/>
    <p:sldId id="3624" r:id="rId74"/>
    <p:sldId id="3627" r:id="rId75"/>
    <p:sldId id="3628" r:id="rId76"/>
    <p:sldId id="3629" r:id="rId77"/>
    <p:sldId id="3630" r:id="rId78"/>
    <p:sldId id="3631" r:id="rId79"/>
    <p:sldId id="3632" r:id="rId80"/>
    <p:sldId id="3633" r:id="rId81"/>
    <p:sldId id="3634" r:id="rId82"/>
    <p:sldId id="3635" r:id="rId83"/>
    <p:sldId id="3636" r:id="rId84"/>
    <p:sldId id="2876" r:id="rId85"/>
    <p:sldId id="2950" r:id="rId86"/>
    <p:sldId id="2877" r:id="rId87"/>
    <p:sldId id="2094" r:id="rId88"/>
    <p:sldId id="2875" r:id="rId89"/>
    <p:sldId id="3155" r:id="rId90"/>
    <p:sldId id="3081" r:id="rId91"/>
    <p:sldId id="3044" r:id="rId92"/>
    <p:sldId id="3049" r:id="rId93"/>
    <p:sldId id="3104" r:id="rId94"/>
    <p:sldId id="3046" r:id="rId95"/>
    <p:sldId id="3047" r:id="rId96"/>
    <p:sldId id="3176" r:id="rId97"/>
    <p:sldId id="3106" r:id="rId98"/>
    <p:sldId id="2477" r:id="rId99"/>
  </p:sldIdLst>
  <p:sldSz cx="12192000" cy="6858000"/>
  <p:notesSz cx="6858000" cy="9144000"/>
  <p:custDataLst>
    <p:tags r:id="rId10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tents" id="{C6A849E6-B320-4D5A-82DB-0064C29BE4AA}">
          <p14:sldIdLst>
            <p14:sldId id="266"/>
            <p14:sldId id="3162"/>
          </p14:sldIdLst>
        </p14:section>
        <p14:section name="Introduction" id="{8B9179FC-318B-4634-8227-1B5AAA7E25AA}">
          <p14:sldIdLst>
            <p14:sldId id="2091"/>
            <p14:sldId id="3163"/>
            <p14:sldId id="2598"/>
            <p14:sldId id="2599"/>
          </p14:sldIdLst>
        </p14:section>
        <p14:section name="Executive Summary" id="{386532C3-1C20-4659-956D-C90B149B215F}">
          <p14:sldIdLst>
            <p14:sldId id="3196"/>
            <p14:sldId id="3660"/>
            <p14:sldId id="3661"/>
          </p14:sldIdLst>
        </p14:section>
        <p14:section name="Health and Wellbeing" id="{90C530C9-CABE-48A0-AD9D-11CA81C6DAA8}">
          <p14:sldIdLst>
            <p14:sldId id="3014"/>
            <p14:sldId id="3015"/>
            <p14:sldId id="2967"/>
            <p14:sldId id="2991"/>
            <p14:sldId id="3130"/>
            <p14:sldId id="3023"/>
            <p14:sldId id="3024"/>
            <p14:sldId id="3131"/>
            <p14:sldId id="3020"/>
            <p14:sldId id="3614"/>
            <p14:sldId id="3022"/>
            <p14:sldId id="3601"/>
            <p14:sldId id="3602"/>
            <p14:sldId id="3594"/>
            <p14:sldId id="3603"/>
          </p14:sldIdLst>
        </p14:section>
        <p14:section name="Good work" id="{E13E92B0-F632-40DB-B267-F30B79331CED}">
          <p14:sldIdLst>
            <p14:sldId id="2794"/>
            <p14:sldId id="2796"/>
            <p14:sldId id="3612"/>
            <p14:sldId id="3613"/>
            <p14:sldId id="2838"/>
            <p14:sldId id="3575"/>
            <p14:sldId id="3195"/>
            <p14:sldId id="3605"/>
            <p14:sldId id="3608"/>
            <p14:sldId id="3607"/>
            <p14:sldId id="3609"/>
            <p14:sldId id="3610"/>
            <p14:sldId id="3611"/>
            <p14:sldId id="3172"/>
            <p14:sldId id="3171"/>
          </p14:sldIdLst>
        </p14:section>
        <p14:section name="Your Local Area" id="{EA2199F8-C89E-42A6-9653-7D526C16804F}">
          <p14:sldIdLst>
            <p14:sldId id="2978"/>
            <p14:sldId id="3647"/>
            <p14:sldId id="3648"/>
            <p14:sldId id="3649"/>
            <p14:sldId id="3650"/>
            <p14:sldId id="3651"/>
            <p14:sldId id="3654"/>
            <p14:sldId id="3652"/>
            <p14:sldId id="3653"/>
            <p14:sldId id="3655"/>
            <p14:sldId id="3656"/>
            <p14:sldId id="3657"/>
            <p14:sldId id="3658"/>
          </p14:sldIdLst>
        </p14:section>
        <p14:section name="Cost of Living" id="{0C9C625E-B63F-48DC-99BF-5E10E2238143}">
          <p14:sldIdLst>
            <p14:sldId id="3054"/>
            <p14:sldId id="3637"/>
            <p14:sldId id="3638"/>
            <p14:sldId id="3639"/>
            <p14:sldId id="3640"/>
            <p14:sldId id="3641"/>
            <p14:sldId id="3642"/>
            <p14:sldId id="3643"/>
            <p14:sldId id="3644"/>
            <p14:sldId id="3645"/>
            <p14:sldId id="3646"/>
          </p14:sldIdLst>
        </p14:section>
        <p14:section name="Early Years" id="{6DFAB682-5FCD-4A50-933A-E7A663AA2EBC}">
          <p14:sldIdLst>
            <p14:sldId id="3582"/>
            <p14:sldId id="3596"/>
            <p14:sldId id="3597"/>
            <p14:sldId id="3598"/>
            <p14:sldId id="3624"/>
          </p14:sldIdLst>
        </p14:section>
        <p14:section name="Digital inclusion" id="{FC96506E-7BA0-44E0-9D41-2E1DA03C3D83}">
          <p14:sldIdLst>
            <p14:sldId id="3627"/>
            <p14:sldId id="3628"/>
            <p14:sldId id="3629"/>
            <p14:sldId id="3630"/>
            <p14:sldId id="3631"/>
            <p14:sldId id="3632"/>
            <p14:sldId id="3633"/>
            <p14:sldId id="3634"/>
            <p14:sldId id="3635"/>
            <p14:sldId id="3636"/>
          </p14:sldIdLst>
        </p14:section>
        <p14:section name="Appendix" id="{9DED440C-AD8D-4702-A811-443B70F5104B}">
          <p14:sldIdLst>
            <p14:sldId id="2876"/>
            <p14:sldId id="2950"/>
            <p14:sldId id="2877"/>
            <p14:sldId id="2094"/>
            <p14:sldId id="2875"/>
            <p14:sldId id="3155"/>
            <p14:sldId id="3081"/>
            <p14:sldId id="3044"/>
            <p14:sldId id="3049"/>
            <p14:sldId id="3104"/>
            <p14:sldId id="3046"/>
            <p14:sldId id="3047"/>
            <p14:sldId id="3176"/>
            <p14:sldId id="3106"/>
            <p14:sldId id="2477"/>
          </p14:sldIdLst>
        </p14:section>
      </p14:sectionLst>
    </p:ext>
    <p:ext uri="{EFAFB233-063F-42B5-8137-9DF3F51BA10A}">
      <p15:sldGuideLst xmlns:p15="http://schemas.microsoft.com/office/powerpoint/2012/main">
        <p15:guide id="1" orient="horz" pos="2183" userDrawn="1">
          <p15:clr>
            <a:srgbClr val="A4A3A4"/>
          </p15:clr>
        </p15:guide>
        <p15:guide id="2" pos="168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452503-11D9-C75A-E1E0-050789127A48}" name="Shainsha K" initials="" userId="S::shainsha.k@imitorgraphica.com::8b49154c-90d8-440f-85ea-12837d3e19dc" providerId="AD"/>
  <p188:author id="{94A91409-AE93-3499-2B88-C27E21B5F9CF}" name="Bennett, Jack" initials="BJ" userId="S::jack.bennett@greatermanchester-ca.gov.uk::8d4afd51-dc6c-43c2-8e55-85a9a5f349be" providerId="AD"/>
  <p188:author id="{2010D70E-0732-8620-1505-4AAE795BE190}" name="Kaur, Dashrena" initials="KD" userId="S::dashrena.kaur@greatermanchester-ca.gov.uk::465e28c7-c02c-476c-920f-f04c1bedba7d" providerId="AD"/>
  <p188:author id="{18BF5F16-E12D-A4D7-92CC-1E63488A059D}" name="Chan, Oliver" initials="CO" userId="S::oliver.chan@greatermanchester-ca.gov.uk::b12b6d1e-b182-4081-ac14-02837549d316" providerId="AD"/>
  <p188:author id="{4F90A323-6A47-1825-7B88-1E176B89E326}" name="Louise Cazenave (BMG)" initials="LC" userId="S::Louise.Cazenave@bmgresearch.com::f143dade-71e1-4836-9395-a6c70dac2d88" providerId="AD"/>
  <p188:author id="{C1421324-6DCB-1F7A-9496-A4A40B168AAF}" name="Pope, Christopher" initials="CP" userId="S::Christopher.Pope@greatermanchester-ca.gov.uk::94ad3384-49a9-4033-9838-b6ce03556405" providerId="AD"/>
  <p188:author id="{002A7E25-C0BC-74BB-D68B-15EAE4C22BE0}" name="Kaur, Dashrena" initials="KD" userId="S::Dashrena.Kaur@greatermanchester-ca.gov.uk::465e28c7-c02c-476c-920f-f04c1bedba7d" providerId="AD"/>
  <p188:author id="{010E6530-770C-C369-BC9D-9FCD2D224C0C}" name="Beth Burls" initials="BB" userId="S::Beth.Burls@bmgresearch.com::b9eefdf3-d224-41ad-bc6e-ae840c4c47a0" providerId="AD"/>
  <p188:author id="{BC59BB36-ECF8-DB14-BE31-A9FE43565BC8}" name="Bennett, Jack" initials="BJ" userId="S::Jack.Bennett@greatermanchester-ca.gov.uk::8d4afd51-dc6c-43c2-8e55-85a9a5f349be" providerId="AD"/>
  <p188:author id="{4CEB903E-18AB-5E28-506F-2BB1A73DC315}" name="Beth Burls" initials="BB" userId="S::Beth.Burls@bmgresearch.com::e51db7cf-fd92-4430-83aa-abde93e81bf2" providerId="AD"/>
  <p188:author id="{87383E45-BAC1-9ECB-D59A-2EC83B9E947A}" name="Ottiwell, David" initials="OD" userId="S::David.Ottiwell@greatermanchester-ca.gov.uk::fdacd154-9d7b-49cf-84b6-2b98f5918a2a" providerId="AD"/>
  <p188:author id="{F2DF904B-AFDD-A936-225A-44873D6AA8E1}" name="Kauser, Shabnam" initials="KS" userId="S::shabnam.kauser@greatermanchester-ca.gov.uk::565d6e30-3011-4b9d-b5c5-93e2505c8a23" providerId="AD"/>
  <p188:author id="{29688257-6948-1DCA-BE0D-7568BF9863A2}" name="Poolan, Emma" initials="PE" userId="S::emma.poolan@greatermanchester-ca.gov.uk::794549c4-ea24-44d4-a708-ea489fba24b0" providerId="AD"/>
  <p188:author id="{1ED04258-1F01-77B1-C2AD-C4F503B2EDCF}" name="Smith, Jessica" initials="SJ" userId="S::jessica.smith@greatermanchester-ca.gov.uk::26cac524-1be4-41c1-897f-f8ca83cd5f22" providerId="AD"/>
  <p188:author id="{2749955D-A5F0-891D-FD77-5DA6A02F38A2}" name="Chan, Oliver" initials="CO" userId="S::Oliver.Chan@greatermanchester-ca.gov.uk::b12b6d1e-b182-4081-ac14-02837549d316" providerId="AD"/>
  <p188:author id="{AF99BD76-B612-A236-F897-FF5EE264E25F}" name="Harley, Rachel" initials="HR" userId="S::Rachel.Harley@greatermanchester-ca.gov.uk::5910cac3-d4ed-4c49-abcd-943c7e8cd993" providerId="AD"/>
  <p188:author id="{6DE4347A-CF86-A033-F1F4-1E9510F5B239}" name="Anna Wilkinson" initials="AW" userId="S::Anna.Wilkinson@bmgresearch.com::f206cafe-8b16-4234-80d2-ec924401ffbe" providerId="AD"/>
  <p188:author id="{563A5D7E-8011-A915-D4FB-221C20A541DA}" name="Panayiota Papouridou" initials="PP [2]" userId="S::Panayiota.Papouridou@bmgresearch.com::adb3a392-1c1e-43ba-9d9b-9532b52afd31" providerId="AD"/>
  <p188:author id="{AE490289-146B-2D82-F790-F1298EB9E6F3}" name="Adam King" initials="AK" userId="S::Adam.King@bmgresearch.com::0d5c83a8-03a3-430a-9684-bf1c098d070e" providerId="AD"/>
  <p188:author id="{5E7A5E8D-EF13-F12F-DB67-F55E4BCC58E4}" name="George Porter" initials="GP" userId="S::George.Porter@bmgresearch.com::baa1c2ec-b8cb-43b2-af2b-b50e6a708328" providerId="AD"/>
  <p188:author id="{90206DA0-AD3B-D7ED-E4AF-75C4EE2EE095}" name="Catherine Lethbridge" initials="CL" userId="S::Catherine.Lethbridge@bmgresearch.com::9876fa5c-9945-42eb-b856-669cc70b1adb" providerId="AD"/>
  <p188:author id="{AFDC1FA6-EF92-467E-F276-4FBDA6179B1B}" name="Danielle Barnett" initials="DB" userId="S::Danielle.Barnett@bmgresearch.com::7d011ae5-38d8-45d0-871a-8cdf6bfda5b1" providerId="AD"/>
  <p188:author id="{5DB895A8-2CCC-D1FB-3DA7-71BE2112CA11}" name="Victoria Perllman" initials="VP" userId="S::Victoria.Perllman@bmgresearch.com::d7980bd5-6fe8-4e65-abd8-d96ef76b3e27" providerId="AD"/>
  <p188:author id="{AB15E2AD-ACB9-C1A9-1D72-FFF6A7472750}" name="Harley, Rachel" initials="HR" userId="S::rachel.harley@greatermanchester-ca.gov.uk::5910cac3-d4ed-4c49-abcd-943c7e8cd993" providerId="AD"/>
  <p188:author id="{CCE4E4B2-07A5-F1F8-7CC1-E606D367D23F}" name="Panayiota Papouridou" initials="PP" userId="S::Panayiota.Papouridou@bmgresearch.com::cb55ff90-0a81-49d1-9c8a-7f9d3a05a290" providerId="AD"/>
  <p188:author id="{ABD7A1C5-1220-B9F1-3A86-A5741136EC33}" name="Sainsbury, Martin" initials="SM" userId="S::Martin.Sainsbury@greatermanchester-ca.gov.uk::bb1da36c-741f-4a0b-8c74-4693c0978d5e" providerId="AD"/>
  <p188:author id="{DEA964DA-3E28-3DA3-2DFC-826E9D0AEE2B}" name="Adam King" initials="AK" userId="S::Adam.King@bmgresearch.com::8053fbb0-ca35-4e61-affa-d3590efa4b31" providerId="AD"/>
  <p188:author id="{5FA663E8-BA6D-AC78-213F-0F09E9434B4F}" name="Pope, Christopher" initials="PC" userId="S::christopher.pope@greatermanchester-ca.gov.uk::94ad3384-49a9-4033-9838-b6ce03556405" providerId="AD"/>
  <p188:author id="{5DCF41F0-5FCA-4A7F-C7F2-3EDDDB72AF36}" name="Ottiwell, David" initials="OD" userId="S::david.ottiwell@greatermanchester-ca.gov.uk::fdacd154-9d7b-49cf-84b6-2b98f5918a2a" providerId="AD"/>
  <p188:author id="{1EFF02F9-9E93-7E3D-4FD2-3332D137D47F}" name="Kasturi Patwardhan" initials="KP" userId="S::Kasturi.Patwardhan@bmgresearch.com::13398746-b418-4526-8e0a-355b94028a9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dam King" initials="AK" lastIdx="129" clrIdx="0">
    <p:extLst>
      <p:ext uri="{19B8F6BF-5375-455C-9EA6-DF929625EA0E}">
        <p15:presenceInfo xmlns:p15="http://schemas.microsoft.com/office/powerpoint/2012/main" userId="S::Adam.King@bmgresearch.com::8053fbb0-ca35-4e61-affa-d3590efa4b31" providerId="AD"/>
      </p:ext>
    </p:extLst>
  </p:cmAuthor>
  <p:cmAuthor id="2" name="Beth Burls" initials="BB" lastIdx="101" clrIdx="1">
    <p:extLst>
      <p:ext uri="{19B8F6BF-5375-455C-9EA6-DF929625EA0E}">
        <p15:presenceInfo xmlns:p15="http://schemas.microsoft.com/office/powerpoint/2012/main" userId="S::Beth.Burls@bmgresearch.com::e51db7cf-fd92-4430-83aa-abde93e81bf2" providerId="AD"/>
      </p:ext>
    </p:extLst>
  </p:cmAuthor>
  <p:cmAuthor id="3" name="Panayiota Papouridou" initials="PP" lastIdx="232" clrIdx="2">
    <p:extLst>
      <p:ext uri="{19B8F6BF-5375-455C-9EA6-DF929625EA0E}">
        <p15:presenceInfo xmlns:p15="http://schemas.microsoft.com/office/powerpoint/2012/main" userId="S::Panayiota.Papouridou@bmgresearch.com::cb55ff90-0a81-49d1-9c8a-7f9d3a05a290" providerId="AD"/>
      </p:ext>
    </p:extLst>
  </p:cmAuthor>
  <p:cmAuthor id="4" name="Ottiwell, David" initials="OD" lastIdx="251" clrIdx="3">
    <p:extLst>
      <p:ext uri="{19B8F6BF-5375-455C-9EA6-DF929625EA0E}">
        <p15:presenceInfo xmlns:p15="http://schemas.microsoft.com/office/powerpoint/2012/main" userId="S::David.Ottiwell@greatermanchester-ca.gov.uk::fdacd154-9d7b-49cf-84b6-2b98f5918a2a" providerId="AD"/>
      </p:ext>
    </p:extLst>
  </p:cmAuthor>
  <p:cmAuthor id="5" name="Sainsbury, Martin" initials="SM" lastIdx="154" clrIdx="4">
    <p:extLst>
      <p:ext uri="{19B8F6BF-5375-455C-9EA6-DF929625EA0E}">
        <p15:presenceInfo xmlns:p15="http://schemas.microsoft.com/office/powerpoint/2012/main" userId="S::Martin.Sainsbury@greatermanchester-ca.gov.uk::bb1da36c-741f-4a0b-8c74-4693c0978d5e" providerId="AD"/>
      </p:ext>
    </p:extLst>
  </p:cmAuthor>
  <p:cmAuthor id="6" name="Harley, Rachel" initials="HR" lastIdx="95" clrIdx="5">
    <p:extLst>
      <p:ext uri="{19B8F6BF-5375-455C-9EA6-DF929625EA0E}">
        <p15:presenceInfo xmlns:p15="http://schemas.microsoft.com/office/powerpoint/2012/main" userId="S::rachel.harley@greatermanchester-ca.gov.uk::5910cac3-d4ed-4c49-abcd-943c7e8cd993" providerId="AD"/>
      </p:ext>
    </p:extLst>
  </p:cmAuthor>
  <p:cmAuthor id="7" name="Pettit, Lucy" initials="PL" lastIdx="37" clrIdx="6">
    <p:extLst>
      <p:ext uri="{19B8F6BF-5375-455C-9EA6-DF929625EA0E}">
        <p15:presenceInfo xmlns:p15="http://schemas.microsoft.com/office/powerpoint/2012/main" userId="S::Lucy.Pettit@greatermanchester-ca.gov.uk::bdef355b-33a5-437e-9e8e-1c046d406f2d" providerId="AD"/>
      </p:ext>
    </p:extLst>
  </p:cmAuthor>
  <p:cmAuthor id="8" name="Pope, Christopher" initials="PC" lastIdx="5" clrIdx="7">
    <p:extLst>
      <p:ext uri="{19B8F6BF-5375-455C-9EA6-DF929625EA0E}">
        <p15:presenceInfo xmlns:p15="http://schemas.microsoft.com/office/powerpoint/2012/main" userId="S::christopher.pope@greatermanchester-ca.gov.uk::94ad3384-49a9-4033-9838-b6ce03556405" providerId="AD"/>
      </p:ext>
    </p:extLst>
  </p:cmAuthor>
  <p:cmAuthor id="9" name="Markus, Francis" initials="MF" lastIdx="52" clrIdx="8">
    <p:extLst>
      <p:ext uri="{19B8F6BF-5375-455C-9EA6-DF929625EA0E}">
        <p15:presenceInfo xmlns:p15="http://schemas.microsoft.com/office/powerpoint/2012/main" userId="S::Francis.Markus@greatermanchester-ca.gov.uk::ea2c85a8-147b-43c6-ae9c-bcac1cf1d645" providerId="AD"/>
      </p:ext>
    </p:extLst>
  </p:cmAuthor>
  <p:cmAuthor id="10" name="Poolan, Emma" initials="PE" lastIdx="18" clrIdx="9">
    <p:extLst>
      <p:ext uri="{19B8F6BF-5375-455C-9EA6-DF929625EA0E}">
        <p15:presenceInfo xmlns:p15="http://schemas.microsoft.com/office/powerpoint/2012/main" userId="S::emma.poolan@greatermanchester-ca.gov.uk::794549c4-ea24-44d4-a708-ea489fba24b0" providerId="AD"/>
      </p:ext>
    </p:extLst>
  </p:cmAuthor>
  <p:cmAuthor id="11" name="Mary-Jane Sturt" initials="MJS" lastIdx="8" clrIdx="10">
    <p:extLst>
      <p:ext uri="{19B8F6BF-5375-455C-9EA6-DF929625EA0E}">
        <p15:presenceInfo xmlns:p15="http://schemas.microsoft.com/office/powerpoint/2012/main" userId="S::Mary-Jane.Sturt@tfgm.com::5eb3da7e-e0ae-4b9e-aa85-05b44d034a59" providerId="AD"/>
      </p:ext>
    </p:extLst>
  </p:cmAuthor>
  <p:cmAuthor id="12" name="Panayiota Papouridou" initials="PP [2]" lastIdx="36" clrIdx="11">
    <p:extLst>
      <p:ext uri="{19B8F6BF-5375-455C-9EA6-DF929625EA0E}">
        <p15:presenceInfo xmlns:p15="http://schemas.microsoft.com/office/powerpoint/2012/main" userId="S::Panayiota.Papouridou@bmgresearch.com::adb3a392-1c1e-43ba-9d9b-9532b52afd31" providerId="AD"/>
      </p:ext>
    </p:extLst>
  </p:cmAuthor>
  <p:cmAuthor id="13" name="Beth Burls" initials="BB [2]" lastIdx="24" clrIdx="12">
    <p:extLst>
      <p:ext uri="{19B8F6BF-5375-455C-9EA6-DF929625EA0E}">
        <p15:presenceInfo xmlns:p15="http://schemas.microsoft.com/office/powerpoint/2012/main" userId="S::Beth.Burls@bmgresearch.com::b9eefdf3-d224-41ad-bc6e-ae840c4c47a0" providerId="AD"/>
      </p:ext>
    </p:extLst>
  </p:cmAuthor>
  <p:cmAuthor id="14" name="Kaur, Dashrena" initials="KD" lastIdx="63" clrIdx="13">
    <p:extLst>
      <p:ext uri="{19B8F6BF-5375-455C-9EA6-DF929625EA0E}">
        <p15:presenceInfo xmlns:p15="http://schemas.microsoft.com/office/powerpoint/2012/main" userId="S::dashrena.kaur@greatermanchester-ca.gov.uk::465e28c7-c02c-476c-920f-f04c1bedba7d" providerId="AD"/>
      </p:ext>
    </p:extLst>
  </p:cmAuthor>
  <p:cmAuthor id="15" name="Bennett, Jack" initials="BJ" lastIdx="9" clrIdx="14">
    <p:extLst>
      <p:ext uri="{19B8F6BF-5375-455C-9EA6-DF929625EA0E}">
        <p15:presenceInfo xmlns:p15="http://schemas.microsoft.com/office/powerpoint/2012/main" userId="S::jack.bennett@greatermanchester-ca.gov.uk::8d4afd51-dc6c-43c2-8e55-85a9a5f349be" providerId="AD"/>
      </p:ext>
    </p:extLst>
  </p:cmAuthor>
  <p:cmAuthor id="16" name="Smith, Jessica" initials="SJ" lastIdx="5" clrIdx="15">
    <p:extLst>
      <p:ext uri="{19B8F6BF-5375-455C-9EA6-DF929625EA0E}">
        <p15:presenceInfo xmlns:p15="http://schemas.microsoft.com/office/powerpoint/2012/main" userId="S::jessica.smith@greatermanchester-ca.gov.uk::26cac524-1be4-41c1-897f-f8ca83cd5f22" providerId="AD"/>
      </p:ext>
    </p:extLst>
  </p:cmAuthor>
  <p:cmAuthor id="17" name="Adam King" initials="AK [2]" lastIdx="27" clrIdx="16">
    <p:extLst>
      <p:ext uri="{19B8F6BF-5375-455C-9EA6-DF929625EA0E}">
        <p15:presenceInfo xmlns:p15="http://schemas.microsoft.com/office/powerpoint/2012/main" userId="S::Adam.King@bmgresearch.com::0d5c83a8-03a3-430a-9684-bf1c098d07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90"/>
    <a:srgbClr val="5C5B5A"/>
    <a:srgbClr val="FF9999"/>
    <a:srgbClr val="97E1DC"/>
    <a:srgbClr val="FFFFFF"/>
    <a:srgbClr val="BEECE9"/>
    <a:srgbClr val="FC70AF"/>
    <a:srgbClr val="8F8E8E"/>
    <a:srgbClr val="00D2C8"/>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57" autoAdjust="0"/>
  </p:normalViewPr>
  <p:slideViewPr>
    <p:cSldViewPr snapToGrid="0">
      <p:cViewPr varScale="1">
        <p:scale>
          <a:sx n="57" d="100"/>
          <a:sy n="57" d="100"/>
        </p:scale>
        <p:origin x="992" y="44"/>
      </p:cViewPr>
      <p:guideLst>
        <p:guide orient="horz" pos="2183"/>
        <p:guide pos="168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07" Type="http://schemas.microsoft.com/office/2018/10/relationships/authors" Target="authors.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commentAuthors" Target="commentAuthors.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notesMaster" Target="notesMasters/notesMaster1.xml"/><Relationship Id="rId105"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1.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0.xml"/><Relationship Id="rId1" Type="http://schemas.microsoft.com/office/2011/relationships/chartStyle" Target="style20.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1.xml"/><Relationship Id="rId1" Type="http://schemas.microsoft.com/office/2011/relationships/chartStyle" Target="style21.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2.xml"/><Relationship Id="rId1" Type="http://schemas.microsoft.com/office/2011/relationships/chartStyle" Target="style22.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3.xml"/><Relationship Id="rId1" Type="http://schemas.microsoft.com/office/2011/relationships/chartStyle" Target="style23.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4.xml"/><Relationship Id="rId1" Type="http://schemas.microsoft.com/office/2011/relationships/chartStyle" Target="style24.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7.xml"/><Relationship Id="rId1" Type="http://schemas.microsoft.com/office/2011/relationships/chartStyle" Target="style27.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8.xml"/><Relationship Id="rId1" Type="http://schemas.microsoft.com/office/2011/relationships/chartStyle" Target="style28.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9.xml"/><Relationship Id="rId1" Type="http://schemas.microsoft.com/office/2011/relationships/chartStyle" Target="style29.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0.xml"/><Relationship Id="rId1" Type="http://schemas.microsoft.com/office/2011/relationships/chartStyle" Target="style30.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1.xml"/><Relationship Id="rId1" Type="http://schemas.microsoft.com/office/2011/relationships/chartStyle" Target="style31.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2.xml"/><Relationship Id="rId1" Type="http://schemas.microsoft.com/office/2011/relationships/chartStyle" Target="style3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3.xml"/><Relationship Id="rId1" Type="http://schemas.microsoft.com/office/2011/relationships/chartStyle" Target="style3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4.xml"/><Relationship Id="rId1" Type="http://schemas.microsoft.com/office/2011/relationships/chartStyle" Target="style34.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5.xml"/><Relationship Id="rId1" Type="http://schemas.microsoft.com/office/2011/relationships/chartStyle" Target="style35.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6.xml"/><Relationship Id="rId1" Type="http://schemas.microsoft.com/office/2011/relationships/chartStyle" Target="style36.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7.xml"/><Relationship Id="rId1" Type="http://schemas.microsoft.com/office/2011/relationships/chartStyle" Target="style37.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8.xml"/><Relationship Id="rId1" Type="http://schemas.microsoft.com/office/2011/relationships/chartStyle" Target="style38.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39.xml"/><Relationship Id="rId1" Type="http://schemas.microsoft.com/office/2011/relationships/chartStyle" Target="style39.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0.xml"/><Relationship Id="rId1" Type="http://schemas.microsoft.com/office/2011/relationships/chartStyle" Target="style40.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1.xml"/><Relationship Id="rId1" Type="http://schemas.microsoft.com/office/2011/relationships/chartStyle" Target="style41.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2.xml"/><Relationship Id="rId1" Type="http://schemas.microsoft.com/office/2011/relationships/chartStyle" Target="style42.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3.xml"/><Relationship Id="rId1" Type="http://schemas.microsoft.com/office/2011/relationships/chartStyle" Target="style43.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chartUserShapes" Target="../drawings/drawing3.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5.xml"/><Relationship Id="rId1" Type="http://schemas.microsoft.com/office/2011/relationships/chartStyle" Target="style45.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6.xml"/><Relationship Id="rId1" Type="http://schemas.microsoft.com/office/2011/relationships/chartStyle" Target="style46.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7.xml"/><Relationship Id="rId1" Type="http://schemas.microsoft.com/office/2011/relationships/chartStyle" Target="style47.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48.xml"/><Relationship Id="rId1" Type="http://schemas.microsoft.com/office/2011/relationships/chartStyle" Target="style48.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49.xml"/><Relationship Id="rId1" Type="http://schemas.microsoft.com/office/2011/relationships/chartStyle" Target="style49.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0.xml"/><Relationship Id="rId1" Type="http://schemas.microsoft.com/office/2011/relationships/chartStyle" Target="style50.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1.xml"/><Relationship Id="rId1" Type="http://schemas.microsoft.com/office/2011/relationships/chartStyle" Target="style51.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2.xml"/><Relationship Id="rId1" Type="http://schemas.microsoft.com/office/2011/relationships/chartStyle" Target="style52.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3.xml"/><Relationship Id="rId1" Type="http://schemas.microsoft.com/office/2011/relationships/chartStyle" Target="style53.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4.xml"/><Relationship Id="rId1" Type="http://schemas.microsoft.com/office/2011/relationships/chartStyle" Target="style54.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5.xml"/><Relationship Id="rId1" Type="http://schemas.microsoft.com/office/2011/relationships/chartStyle" Target="style55.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6.xml"/><Relationship Id="rId1" Type="http://schemas.microsoft.com/office/2011/relationships/chartStyle" Target="style5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57.xml"/><Relationship Id="rId1" Type="http://schemas.microsoft.com/office/2011/relationships/chartStyle" Target="style57.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58.xml"/><Relationship Id="rId1" Type="http://schemas.microsoft.com/office/2011/relationships/chartStyle" Target="style58.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59.xml"/><Relationship Id="rId1" Type="http://schemas.microsoft.com/office/2011/relationships/chartStyle" Target="style59.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0.xml"/><Relationship Id="rId1" Type="http://schemas.microsoft.com/office/2011/relationships/chartStyle" Target="style60.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1.xml"/><Relationship Id="rId1" Type="http://schemas.microsoft.com/office/2011/relationships/chartStyle" Target="style61.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chartUserShapes" Target="../drawings/drawing4.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3.xml"/><Relationship Id="rId1" Type="http://schemas.microsoft.com/office/2011/relationships/chartStyle" Target="style63.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4.xml"/><Relationship Id="rId1" Type="http://schemas.microsoft.com/office/2011/relationships/chartStyle" Target="style64.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5.xml"/><Relationship Id="rId1" Type="http://schemas.microsoft.com/office/2011/relationships/chartStyle" Target="style6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6.xml"/><Relationship Id="rId1" Type="http://schemas.microsoft.com/office/2011/relationships/chartStyle" Target="style66.xml"/><Relationship Id="rId4" Type="http://schemas.openxmlformats.org/officeDocument/2006/relationships/chartUserShapes" Target="../drawings/drawing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67.xml"/><Relationship Id="rId1" Type="http://schemas.microsoft.com/office/2011/relationships/chartStyle" Target="style67.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68.xml"/><Relationship Id="rId1" Type="http://schemas.microsoft.com/office/2011/relationships/chartStyle" Target="style68.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69.xml"/><Relationship Id="rId1" Type="http://schemas.microsoft.com/office/2011/relationships/chartStyle" Target="style69.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0.xml"/><Relationship Id="rId1" Type="http://schemas.microsoft.com/office/2011/relationships/chartStyle" Target="style70.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1.xml"/><Relationship Id="rId1" Type="http://schemas.microsoft.com/office/2011/relationships/chartStyle" Target="style71.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2.xml"/><Relationship Id="rId1" Type="http://schemas.microsoft.com/office/2011/relationships/chartStyle" Target="style72.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73.xml"/><Relationship Id="rId1" Type="http://schemas.microsoft.com/office/2011/relationships/chartStyle" Target="style73.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74.xml"/><Relationship Id="rId1" Type="http://schemas.microsoft.com/office/2011/relationships/chartStyle" Target="style74.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75.xml"/><Relationship Id="rId1" Type="http://schemas.microsoft.com/office/2011/relationships/chartStyle" Target="style75.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76.xml"/><Relationship Id="rId1" Type="http://schemas.microsoft.com/office/2011/relationships/chartStyle" Target="style7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77.xml"/><Relationship Id="rId1" Type="http://schemas.microsoft.com/office/2011/relationships/chartStyle" Target="style77.xml"/></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78.xml"/><Relationship Id="rId1" Type="http://schemas.microsoft.com/office/2011/relationships/chartStyle" Target="style7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53481024299041E-3"/>
          <c:y val="0.32399714032649907"/>
          <c:w val="0.97084904909368608"/>
          <c:h val="0.24067343055005744"/>
        </c:manualLayout>
      </c:layout>
      <c:lineChart>
        <c:grouping val="stacked"/>
        <c:varyColors val="0"/>
        <c:ser>
          <c:idx val="0"/>
          <c:order val="0"/>
          <c:tx>
            <c:strRef>
              <c:f>Sheet1!$B$1</c:f>
              <c:strCache>
                <c:ptCount val="1"/>
                <c:pt idx="0">
                  <c:v>High (7-8)</c:v>
                </c:pt>
              </c:strCache>
            </c:strRef>
          </c:tx>
          <c:spPr>
            <a:ln w="28575" cap="rnd">
              <a:solidFill>
                <a:srgbClr val="6DD5CE"/>
              </a:solidFill>
              <a:round/>
            </a:ln>
            <a:effectLst/>
          </c:spPr>
          <c:marker>
            <c:symbol val="circle"/>
            <c:size val="5"/>
            <c:spPr>
              <a:solidFill>
                <a:srgbClr val="6DD5CE"/>
              </a:solidFill>
              <a:ln w="9525">
                <a:solidFill>
                  <a:srgbClr val="6DD5CE"/>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Nov '22
(S4)</c:v>
                </c:pt>
                <c:pt idx="1">
                  <c:v>Dec '22
(S5)</c:v>
                </c:pt>
                <c:pt idx="2">
                  <c:v>Mar '23 
(S6)</c:v>
                </c:pt>
                <c:pt idx="3">
                  <c:v>May '23
 (S7)</c:v>
                </c:pt>
                <c:pt idx="4">
                  <c:v>July '23
(S8)</c:v>
                </c:pt>
                <c:pt idx="5">
                  <c:v>Sept '23
(S9)</c:v>
                </c:pt>
                <c:pt idx="6">
                  <c:v>Nov '23
 (S10)</c:v>
                </c:pt>
                <c:pt idx="7">
                  <c:v>Feb '24 
(S11)</c:v>
                </c:pt>
                <c:pt idx="8">
                  <c:v>May '24 
(S12)</c:v>
                </c:pt>
                <c:pt idx="9">
                  <c:v>July' 24 (S13)</c:v>
                </c:pt>
                <c:pt idx="10">
                  <c:v>Aug '24 (S14)</c:v>
                </c:pt>
                <c:pt idx="11">
                  <c:v>Oct '24 (S15)</c:v>
                </c:pt>
                <c:pt idx="12">
                  <c:v>Dec '24</c:v>
                </c:pt>
                <c:pt idx="13">
                  <c:v>Feb '25 (S17)</c:v>
                </c:pt>
              </c:strCache>
            </c:strRef>
          </c:cat>
          <c:val>
            <c:numRef>
              <c:f>Sheet1!$B$2:$B$15</c:f>
              <c:numCache>
                <c:formatCode>0%</c:formatCode>
                <c:ptCount val="14"/>
                <c:pt idx="0">
                  <c:v>0.46</c:v>
                </c:pt>
                <c:pt idx="1">
                  <c:v>0.43</c:v>
                </c:pt>
                <c:pt idx="2">
                  <c:v>0.43</c:v>
                </c:pt>
                <c:pt idx="3">
                  <c:v>0.42</c:v>
                </c:pt>
                <c:pt idx="4">
                  <c:v>0.44</c:v>
                </c:pt>
                <c:pt idx="5">
                  <c:v>0.44</c:v>
                </c:pt>
                <c:pt idx="6">
                  <c:v>0.43</c:v>
                </c:pt>
                <c:pt idx="7">
                  <c:v>0.46</c:v>
                </c:pt>
                <c:pt idx="8">
                  <c:v>0.45</c:v>
                </c:pt>
                <c:pt idx="9">
                  <c:v>0.43</c:v>
                </c:pt>
                <c:pt idx="10">
                  <c:v>0.46</c:v>
                </c:pt>
                <c:pt idx="11">
                  <c:v>0.47</c:v>
                </c:pt>
                <c:pt idx="12">
                  <c:v>0.45</c:v>
                </c:pt>
                <c:pt idx="13">
                  <c:v>0.42</c:v>
                </c:pt>
              </c:numCache>
            </c:numRef>
          </c:val>
          <c:smooth val="0"/>
          <c:extLst>
            <c:ext xmlns:c16="http://schemas.microsoft.com/office/drawing/2014/chart" uri="{C3380CC4-5D6E-409C-BE32-E72D297353CC}">
              <c16:uniqueId val="{00000000-7F8F-49DC-9A96-65A8E920C1FB}"/>
            </c:ext>
          </c:extLst>
        </c:ser>
        <c:dLbls>
          <c:showLegendKey val="0"/>
          <c:showVal val="0"/>
          <c:showCatName val="0"/>
          <c:showSerName val="0"/>
          <c:showPercent val="0"/>
          <c:showBubbleSize val="0"/>
        </c:dLbls>
        <c:marker val="1"/>
        <c:smooth val="0"/>
        <c:axId val="10674208"/>
        <c:axId val="10676608"/>
      </c:lineChart>
      <c:catAx>
        <c:axId val="10674208"/>
        <c:scaling>
          <c:orientation val="minMax"/>
        </c:scaling>
        <c:delete val="1"/>
        <c:axPos val="b"/>
        <c:numFmt formatCode="General" sourceLinked="1"/>
        <c:majorTickMark val="none"/>
        <c:minorTickMark val="none"/>
        <c:tickLblPos val="nextTo"/>
        <c:crossAx val="10676608"/>
        <c:crosses val="autoZero"/>
        <c:auto val="1"/>
        <c:lblAlgn val="ctr"/>
        <c:lblOffset val="100"/>
        <c:noMultiLvlLbl val="0"/>
      </c:catAx>
      <c:valAx>
        <c:axId val="10676608"/>
        <c:scaling>
          <c:orientation val="minMax"/>
          <c:max val="0.5"/>
        </c:scaling>
        <c:delete val="1"/>
        <c:axPos val="l"/>
        <c:numFmt formatCode="0%" sourceLinked="1"/>
        <c:majorTickMark val="none"/>
        <c:minorTickMark val="none"/>
        <c:tickLblPos val="nextTo"/>
        <c:crossAx val="1067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420628174296859E-2"/>
          <c:y val="0.1798638768582918"/>
          <c:w val="0.97135669433759309"/>
          <c:h val="0.15456237009857993"/>
        </c:manualLayout>
      </c:layout>
      <c:lineChart>
        <c:grouping val="stacked"/>
        <c:varyColors val="0"/>
        <c:ser>
          <c:idx val="0"/>
          <c:order val="0"/>
          <c:tx>
            <c:strRef>
              <c:f>Sheet1!$B$1</c:f>
              <c:strCache>
                <c:ptCount val="1"/>
                <c:pt idx="0">
                  <c:v>Neither/nor (5-6)</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May '23
 (S7)</c:v>
                </c:pt>
                <c:pt idx="1">
                  <c:v>July '23 
(S8)</c:v>
                </c:pt>
                <c:pt idx="2">
                  <c:v>November '23
(S10)</c:v>
                </c:pt>
                <c:pt idx="3">
                  <c:v>February '24 
(S11)</c:v>
                </c:pt>
                <c:pt idx="4">
                  <c:v>June '24
(S12)</c:v>
                </c:pt>
                <c:pt idx="5">
                  <c:v>July '24
(S13)</c:v>
                </c:pt>
                <c:pt idx="6">
                  <c:v>Aug '24 S14</c:v>
                </c:pt>
                <c:pt idx="7">
                  <c:v>Oct ' 24 (S15)</c:v>
                </c:pt>
                <c:pt idx="8">
                  <c:v>Dec' 24</c:v>
                </c:pt>
                <c:pt idx="9">
                  <c:v>Feb '25 </c:v>
                </c:pt>
              </c:strCache>
            </c:strRef>
          </c:cat>
          <c:val>
            <c:numRef>
              <c:f>Sheet1!$B$2:$B$11</c:f>
              <c:numCache>
                <c:formatCode>0%</c:formatCode>
                <c:ptCount val="10"/>
                <c:pt idx="0">
                  <c:v>0.24</c:v>
                </c:pt>
                <c:pt idx="1">
                  <c:v>0.23</c:v>
                </c:pt>
                <c:pt idx="2">
                  <c:v>0.26</c:v>
                </c:pt>
                <c:pt idx="3">
                  <c:v>0.23</c:v>
                </c:pt>
                <c:pt idx="4">
                  <c:v>0.24</c:v>
                </c:pt>
                <c:pt idx="5">
                  <c:v>0.25</c:v>
                </c:pt>
                <c:pt idx="6">
                  <c:v>0.22</c:v>
                </c:pt>
                <c:pt idx="7">
                  <c:v>0.25</c:v>
                </c:pt>
                <c:pt idx="8">
                  <c:v>0.23</c:v>
                </c:pt>
                <c:pt idx="9">
                  <c:v>0.21</c:v>
                </c:pt>
              </c:numCache>
            </c:numRef>
          </c:val>
          <c:smooth val="0"/>
          <c:extLst>
            <c:ext xmlns:c16="http://schemas.microsoft.com/office/drawing/2014/chart" uri="{C3380CC4-5D6E-409C-BE32-E72D297353CC}">
              <c16:uniqueId val="{00000000-2D65-4958-A2A9-BE930E1655DD}"/>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85186955385135E-3"/>
          <c:y val="0.1614309379221191"/>
          <c:w val="0.97135669433759309"/>
          <c:h val="0.15456237009857993"/>
        </c:manualLayout>
      </c:layout>
      <c:lineChart>
        <c:grouping val="stacked"/>
        <c:varyColors val="0"/>
        <c:ser>
          <c:idx val="0"/>
          <c:order val="0"/>
          <c:tx>
            <c:strRef>
              <c:f>Sheet1!$B$1</c:f>
              <c:strCache>
                <c:ptCount val="1"/>
                <c:pt idx="0">
                  <c:v>Very happy (9-10)</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May '23
 (S7)</c:v>
                </c:pt>
                <c:pt idx="1">
                  <c:v>July '23 
(S8)</c:v>
                </c:pt>
                <c:pt idx="2">
                  <c:v>November '23
(S10)</c:v>
                </c:pt>
                <c:pt idx="3">
                  <c:v>February '24 
(S11)</c:v>
                </c:pt>
                <c:pt idx="4">
                  <c:v>June '24
(S12)</c:v>
                </c:pt>
                <c:pt idx="5">
                  <c:v>July '24
(S13)</c:v>
                </c:pt>
                <c:pt idx="6">
                  <c:v>Aug ' 24 S14</c:v>
                </c:pt>
                <c:pt idx="7">
                  <c:v>Oct '24 (S15)</c:v>
                </c:pt>
                <c:pt idx="8">
                  <c:v>Dec '24 (S16)</c:v>
                </c:pt>
                <c:pt idx="9">
                  <c:v>Feb '25
(S17)</c:v>
                </c:pt>
              </c:strCache>
            </c:strRef>
          </c:cat>
          <c:val>
            <c:numRef>
              <c:f>Sheet1!$B$2:$B$11</c:f>
              <c:numCache>
                <c:formatCode>0%</c:formatCode>
                <c:ptCount val="10"/>
                <c:pt idx="0">
                  <c:v>0.21</c:v>
                </c:pt>
                <c:pt idx="1">
                  <c:v>0.24</c:v>
                </c:pt>
                <c:pt idx="2">
                  <c:v>0.2</c:v>
                </c:pt>
                <c:pt idx="3">
                  <c:v>0.22</c:v>
                </c:pt>
                <c:pt idx="4">
                  <c:v>0.23</c:v>
                </c:pt>
                <c:pt idx="5">
                  <c:v>0.22</c:v>
                </c:pt>
                <c:pt idx="6">
                  <c:v>0.22</c:v>
                </c:pt>
                <c:pt idx="7">
                  <c:v>0.23</c:v>
                </c:pt>
                <c:pt idx="8">
                  <c:v>0.26</c:v>
                </c:pt>
                <c:pt idx="9">
                  <c:v>0.26</c:v>
                </c:pt>
              </c:numCache>
            </c:numRef>
          </c:val>
          <c:smooth val="0"/>
          <c:extLst>
            <c:ext xmlns:c16="http://schemas.microsoft.com/office/drawing/2014/chart" uri="{C3380CC4-5D6E-409C-BE32-E72D297353CC}">
              <c16:uniqueId val="{00000000-1416-40B7-83CB-763E073BFC8D}"/>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85186955385135E-3"/>
          <c:y val="0.35804895324129438"/>
          <c:w val="0.97135669433759309"/>
          <c:h val="6.2397675417716514E-2"/>
        </c:manualLayout>
      </c:layout>
      <c:lineChart>
        <c:grouping val="stacked"/>
        <c:varyColors val="0"/>
        <c:ser>
          <c:idx val="0"/>
          <c:order val="0"/>
          <c:tx>
            <c:strRef>
              <c:f>Sheet1!$B$1</c:f>
              <c:strCache>
                <c:ptCount val="1"/>
                <c:pt idx="0">
                  <c:v>Not happy (0-4)</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May '23
 (S7)</c:v>
                </c:pt>
                <c:pt idx="1">
                  <c:v>July '23 
(S8)</c:v>
                </c:pt>
                <c:pt idx="2">
                  <c:v>November '23
(S10)</c:v>
                </c:pt>
                <c:pt idx="3">
                  <c:v>February '24 
(S11)</c:v>
                </c:pt>
                <c:pt idx="4">
                  <c:v>May '24 
(S12)</c:v>
                </c:pt>
                <c:pt idx="5">
                  <c:v>July '24 
(S13)</c:v>
                </c:pt>
                <c:pt idx="6">
                  <c:v>August '24
(S14)</c:v>
                </c:pt>
                <c:pt idx="7">
                  <c:v>October '24
(S15)</c:v>
                </c:pt>
                <c:pt idx="8">
                  <c:v>December '24 (S16)</c:v>
                </c:pt>
                <c:pt idx="9">
                  <c:v>February '25
(S17)</c:v>
                </c:pt>
              </c:strCache>
            </c:strRef>
          </c:cat>
          <c:val>
            <c:numRef>
              <c:f>Sheet1!$B$2:$B$11</c:f>
              <c:numCache>
                <c:formatCode>0%</c:formatCode>
                <c:ptCount val="10"/>
                <c:pt idx="0">
                  <c:v>0.17</c:v>
                </c:pt>
                <c:pt idx="1">
                  <c:v>0.17</c:v>
                </c:pt>
                <c:pt idx="2">
                  <c:v>0.18</c:v>
                </c:pt>
                <c:pt idx="3">
                  <c:v>0.16</c:v>
                </c:pt>
                <c:pt idx="4">
                  <c:v>0.14000000000000001</c:v>
                </c:pt>
                <c:pt idx="5">
                  <c:v>0.15</c:v>
                </c:pt>
                <c:pt idx="6">
                  <c:v>0.16</c:v>
                </c:pt>
                <c:pt idx="7">
                  <c:v>0.15</c:v>
                </c:pt>
                <c:pt idx="8">
                  <c:v>0.14000000000000001</c:v>
                </c:pt>
                <c:pt idx="9">
                  <c:v>0.15</c:v>
                </c:pt>
              </c:numCache>
            </c:numRef>
          </c:val>
          <c:smooth val="0"/>
          <c:extLst>
            <c:ext xmlns:c16="http://schemas.microsoft.com/office/drawing/2014/chart" uri="{C3380CC4-5D6E-409C-BE32-E72D297353CC}">
              <c16:uniqueId val="{00000000-0371-42B7-8EDF-37F67D0DDC8F}"/>
            </c:ext>
          </c:extLst>
        </c:ser>
        <c:dLbls>
          <c:dLblPos val="ctr"/>
          <c:showLegendKey val="0"/>
          <c:showVal val="1"/>
          <c:showCatName val="0"/>
          <c:showSerName val="0"/>
          <c:showPercent val="0"/>
          <c:showBubbleSize val="0"/>
        </c:dLbls>
        <c:marker val="1"/>
        <c:smooth val="0"/>
        <c:axId val="1948619855"/>
        <c:axId val="1948612367"/>
      </c:line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0735309707023376"/>
          <c:w val="1"/>
          <c:h val="0.3092353442426522"/>
        </c:manualLayout>
      </c:layout>
      <c:lineChart>
        <c:grouping val="stacked"/>
        <c:varyColors val="0"/>
        <c:ser>
          <c:idx val="0"/>
          <c:order val="0"/>
          <c:tx>
            <c:strRef>
              <c:f>Sheet1!$B$1</c:f>
              <c:strCache>
                <c:ptCount val="1"/>
                <c:pt idx="0">
                  <c:v>Very low (0-1)</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Nov '22
(S4)</c:v>
                </c:pt>
                <c:pt idx="1">
                  <c:v>Dec '22
(S5)</c:v>
                </c:pt>
                <c:pt idx="2">
                  <c:v>Mar '23 
(S6)</c:v>
                </c:pt>
                <c:pt idx="3">
                  <c:v>May '23 
(S7)</c:v>
                </c:pt>
                <c:pt idx="4">
                  <c:v>July '23 
(S8)</c:v>
                </c:pt>
                <c:pt idx="5">
                  <c:v>Sept '23
(S9)</c:v>
                </c:pt>
                <c:pt idx="6">
                  <c:v>Nov '23 
(S10)</c:v>
                </c:pt>
                <c:pt idx="7">
                  <c:v>Feb '24
(S11)</c:v>
                </c:pt>
                <c:pt idx="8">
                  <c:v>May '24
(S12)</c:v>
                </c:pt>
                <c:pt idx="9">
                  <c:v>July '24
(S13)</c:v>
                </c:pt>
                <c:pt idx="10">
                  <c:v>Aug '24
(S14)</c:v>
                </c:pt>
                <c:pt idx="11">
                  <c:v>Oct '24
(S15)</c:v>
                </c:pt>
                <c:pt idx="12">
                  <c:v>Dec '24 (S16)</c:v>
                </c:pt>
                <c:pt idx="13">
                  <c:v>Feb '25 (S17)</c:v>
                </c:pt>
              </c:strCache>
            </c:strRef>
          </c:cat>
          <c:val>
            <c:numRef>
              <c:f>Sheet1!$B$2:$B$15</c:f>
              <c:numCache>
                <c:formatCode>0%</c:formatCode>
                <c:ptCount val="14"/>
                <c:pt idx="0">
                  <c:v>0.19933525940267299</c:v>
                </c:pt>
                <c:pt idx="1">
                  <c:v>0.23886319341472301</c:v>
                </c:pt>
                <c:pt idx="2">
                  <c:v>0.24</c:v>
                </c:pt>
                <c:pt idx="3">
                  <c:v>0.23</c:v>
                </c:pt>
                <c:pt idx="4">
                  <c:v>0.23</c:v>
                </c:pt>
                <c:pt idx="5">
                  <c:v>0.25</c:v>
                </c:pt>
                <c:pt idx="6">
                  <c:v>0.22</c:v>
                </c:pt>
                <c:pt idx="7">
                  <c:v>0.24</c:v>
                </c:pt>
                <c:pt idx="8">
                  <c:v>0.25</c:v>
                </c:pt>
                <c:pt idx="9">
                  <c:v>0.27</c:v>
                </c:pt>
                <c:pt idx="10">
                  <c:v>0.26</c:v>
                </c:pt>
                <c:pt idx="11">
                  <c:v>0.25</c:v>
                </c:pt>
                <c:pt idx="12">
                  <c:v>0.25</c:v>
                </c:pt>
                <c:pt idx="13">
                  <c:v>0.28000000000000003</c:v>
                </c:pt>
              </c:numCache>
            </c:numRef>
          </c:val>
          <c:smooth val="0"/>
          <c:extLst>
            <c:ext xmlns:c16="http://schemas.microsoft.com/office/drawing/2014/chart" uri="{C3380CC4-5D6E-409C-BE32-E72D297353CC}">
              <c16:uniqueId val="{00000000-75D0-47C4-9219-F918B5BAF49D}"/>
            </c:ext>
          </c:extLst>
        </c:ser>
        <c:dLbls>
          <c:showLegendKey val="0"/>
          <c:showVal val="0"/>
          <c:showCatName val="0"/>
          <c:showSerName val="0"/>
          <c:showPercent val="0"/>
          <c:showBubbleSize val="0"/>
        </c:dLbls>
        <c:marker val="1"/>
        <c:smooth val="0"/>
        <c:axId val="1948619855"/>
        <c:axId val="1948612367"/>
      </c:line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6512727450575328E-2"/>
          <c:w val="1"/>
          <c:h val="0.86573720473462146"/>
        </c:manualLayout>
      </c:layout>
      <c:lineChart>
        <c:grouping val="stacked"/>
        <c:varyColors val="0"/>
        <c:ser>
          <c:idx val="0"/>
          <c:order val="0"/>
          <c:tx>
            <c:strRef>
              <c:f>Sheet1!$B$1</c:f>
              <c:strCache>
                <c:ptCount val="1"/>
                <c:pt idx="0">
                  <c:v>Low (2-3)</c:v>
                </c:pt>
              </c:strCache>
            </c:strRef>
          </c:tx>
          <c:spPr>
            <a:ln w="28575" cap="rnd">
              <a:solidFill>
                <a:srgbClr val="6DD5CE"/>
              </a:solidFill>
              <a:round/>
            </a:ln>
            <a:effectLst/>
          </c:spPr>
          <c:marker>
            <c:symbol val="circle"/>
            <c:size val="5"/>
            <c:spPr>
              <a:solidFill>
                <a:srgbClr val="6DD5CE"/>
              </a:solidFill>
              <a:ln w="9525">
                <a:solidFill>
                  <a:srgbClr val="6DD5CE"/>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Nov '22
(S4)</c:v>
                </c:pt>
                <c:pt idx="1">
                  <c:v>Dec '22
(S5)</c:v>
                </c:pt>
                <c:pt idx="2">
                  <c:v>Mar '23 
(S6)</c:v>
                </c:pt>
                <c:pt idx="3">
                  <c:v>May '23 
(S7)</c:v>
                </c:pt>
                <c:pt idx="4">
                  <c:v>July '23 
(S8)</c:v>
                </c:pt>
                <c:pt idx="5">
                  <c:v>Sept '23
(S9)</c:v>
                </c:pt>
                <c:pt idx="6">
                  <c:v>Nov '23 
(S10)</c:v>
                </c:pt>
                <c:pt idx="7">
                  <c:v>Feb '24
(S11)</c:v>
                </c:pt>
                <c:pt idx="8">
                  <c:v>May '24
(S12)</c:v>
                </c:pt>
                <c:pt idx="9">
                  <c:v>July '24
(S13)</c:v>
                </c:pt>
                <c:pt idx="10">
                  <c:v>Aug '24 S14</c:v>
                </c:pt>
                <c:pt idx="11">
                  <c:v>Oct '24 S15</c:v>
                </c:pt>
                <c:pt idx="12">
                  <c:v>Dec '24 S16</c:v>
                </c:pt>
                <c:pt idx="13">
                  <c:v>Feb '25 (S17)</c:v>
                </c:pt>
              </c:strCache>
            </c:strRef>
          </c:cat>
          <c:val>
            <c:numRef>
              <c:f>Sheet1!$B$2:$B$15</c:f>
              <c:numCache>
                <c:formatCode>0%</c:formatCode>
                <c:ptCount val="14"/>
                <c:pt idx="0">
                  <c:v>0.18</c:v>
                </c:pt>
                <c:pt idx="1">
                  <c:v>0.16</c:v>
                </c:pt>
                <c:pt idx="2">
                  <c:v>0.18</c:v>
                </c:pt>
                <c:pt idx="3">
                  <c:v>0.18</c:v>
                </c:pt>
                <c:pt idx="4">
                  <c:v>0.18</c:v>
                </c:pt>
                <c:pt idx="5">
                  <c:v>0.17</c:v>
                </c:pt>
                <c:pt idx="6">
                  <c:v>0.19</c:v>
                </c:pt>
                <c:pt idx="7">
                  <c:v>0.2</c:v>
                </c:pt>
                <c:pt idx="8">
                  <c:v>0.2</c:v>
                </c:pt>
                <c:pt idx="9">
                  <c:v>0.19</c:v>
                </c:pt>
                <c:pt idx="10">
                  <c:v>0.19</c:v>
                </c:pt>
                <c:pt idx="11">
                  <c:v>0.19</c:v>
                </c:pt>
                <c:pt idx="12">
                  <c:v>0.21</c:v>
                </c:pt>
                <c:pt idx="13">
                  <c:v>0.18</c:v>
                </c:pt>
              </c:numCache>
            </c:numRef>
          </c:val>
          <c:smooth val="0"/>
          <c:extLst>
            <c:ext xmlns:c16="http://schemas.microsoft.com/office/drawing/2014/chart" uri="{C3380CC4-5D6E-409C-BE32-E72D297353CC}">
              <c16:uniqueId val="{00000000-EAB9-4BFF-8FA7-505BE35F9822}"/>
            </c:ext>
          </c:extLst>
        </c:ser>
        <c:dLbls>
          <c:showLegendKey val="0"/>
          <c:showVal val="0"/>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6059597411716585"/>
          <c:w val="1"/>
          <c:h val="0.27888320587693061"/>
        </c:manualLayout>
      </c:layout>
      <c:lineChart>
        <c:grouping val="stacked"/>
        <c:varyColors val="0"/>
        <c:ser>
          <c:idx val="0"/>
          <c:order val="0"/>
          <c:tx>
            <c:strRef>
              <c:f>Sheet1!$B$1</c:f>
              <c:strCache>
                <c:ptCount val="1"/>
                <c:pt idx="0">
                  <c:v>Medium (4-5)</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dLbl>
              <c:idx val="0"/>
              <c:layout>
                <c:manualLayout>
                  <c:x val="-3.0490309535911829E-2"/>
                  <c:y val="-0.1633583064627442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DE-4B69-BAEF-A253DD0AC368}"/>
                </c:ext>
              </c:extLst>
            </c:dLbl>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Nov '22
(S4)</c:v>
                </c:pt>
                <c:pt idx="1">
                  <c:v>Dec '22
(S5)</c:v>
                </c:pt>
                <c:pt idx="2">
                  <c:v>Mar '23 
(S6)</c:v>
                </c:pt>
                <c:pt idx="3">
                  <c:v>May '23 
(S7)</c:v>
                </c:pt>
                <c:pt idx="4">
                  <c:v>July '23 
(S8)</c:v>
                </c:pt>
                <c:pt idx="5">
                  <c:v>Sept '23
(S9)</c:v>
                </c:pt>
                <c:pt idx="6">
                  <c:v>Nov '23 
(S10)</c:v>
                </c:pt>
                <c:pt idx="7">
                  <c:v>Feb '24
(S11)</c:v>
                </c:pt>
                <c:pt idx="8">
                  <c:v>May '24 
(S12)</c:v>
                </c:pt>
                <c:pt idx="9">
                  <c:v>July '24 
(S13)</c:v>
                </c:pt>
                <c:pt idx="10">
                  <c:v>Aug '24</c:v>
                </c:pt>
                <c:pt idx="11">
                  <c:v>Oct '24</c:v>
                </c:pt>
                <c:pt idx="12">
                  <c:v>Dec '24</c:v>
                </c:pt>
                <c:pt idx="13">
                  <c:v>Feb '25 </c:v>
                </c:pt>
              </c:strCache>
            </c:strRef>
          </c:cat>
          <c:val>
            <c:numRef>
              <c:f>Sheet1!$B$2:$B$15</c:f>
              <c:numCache>
                <c:formatCode>0%</c:formatCode>
                <c:ptCount val="14"/>
                <c:pt idx="0">
                  <c:v>0.19</c:v>
                </c:pt>
                <c:pt idx="1">
                  <c:v>0.18</c:v>
                </c:pt>
                <c:pt idx="2">
                  <c:v>0.17</c:v>
                </c:pt>
                <c:pt idx="3">
                  <c:v>0.18</c:v>
                </c:pt>
                <c:pt idx="4">
                  <c:v>0.17</c:v>
                </c:pt>
                <c:pt idx="5">
                  <c:v>0.18</c:v>
                </c:pt>
                <c:pt idx="6">
                  <c:v>0.18</c:v>
                </c:pt>
                <c:pt idx="7">
                  <c:v>0.18</c:v>
                </c:pt>
                <c:pt idx="8">
                  <c:v>0.18</c:v>
                </c:pt>
                <c:pt idx="9">
                  <c:v>0.18</c:v>
                </c:pt>
                <c:pt idx="10">
                  <c:v>0.17</c:v>
                </c:pt>
                <c:pt idx="11">
                  <c:v>0.17</c:v>
                </c:pt>
                <c:pt idx="12">
                  <c:v>0.17</c:v>
                </c:pt>
                <c:pt idx="13">
                  <c:v>0.17</c:v>
                </c:pt>
              </c:numCache>
            </c:numRef>
          </c:val>
          <c:smooth val="0"/>
          <c:extLst>
            <c:ext xmlns:c16="http://schemas.microsoft.com/office/drawing/2014/chart" uri="{C3380CC4-5D6E-409C-BE32-E72D297353CC}">
              <c16:uniqueId val="{00000000-81DE-4B69-BAEF-A253DD0AC368}"/>
            </c:ext>
          </c:extLst>
        </c:ser>
        <c:dLbls>
          <c:showLegendKey val="0"/>
          <c:showVal val="0"/>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30844820852343929"/>
          <c:w val="1"/>
          <c:h val="0.43103066176258675"/>
        </c:manualLayout>
      </c:layout>
      <c:lineChart>
        <c:grouping val="stacked"/>
        <c:varyColors val="0"/>
        <c:ser>
          <c:idx val="0"/>
          <c:order val="0"/>
          <c:tx>
            <c:strRef>
              <c:f>Sheet1!$B$1</c:f>
              <c:strCache>
                <c:ptCount val="1"/>
                <c:pt idx="0">
                  <c:v>High (6-10)</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Nov '22
(S4)</c:v>
                </c:pt>
                <c:pt idx="1">
                  <c:v>Dec '22
(S5)</c:v>
                </c:pt>
                <c:pt idx="2">
                  <c:v>Mar '23 
(S6)</c:v>
                </c:pt>
                <c:pt idx="3">
                  <c:v>May '23 
(S7)</c:v>
                </c:pt>
                <c:pt idx="4">
                  <c:v>July '23 
(S8)</c:v>
                </c:pt>
                <c:pt idx="5">
                  <c:v>Sept '23
(S9)</c:v>
                </c:pt>
                <c:pt idx="6">
                  <c:v>Nov '23 
(S10)</c:v>
                </c:pt>
                <c:pt idx="7">
                  <c:v>Feb '24
(S11)</c:v>
                </c:pt>
                <c:pt idx="8">
                  <c:v>May '24 
(S12)</c:v>
                </c:pt>
                <c:pt idx="9">
                  <c:v>July '24 
(S13)</c:v>
                </c:pt>
                <c:pt idx="10">
                  <c:v>Aug '24 S14</c:v>
                </c:pt>
                <c:pt idx="11">
                  <c:v>Oct '24
(S15)</c:v>
                </c:pt>
                <c:pt idx="12">
                  <c:v>Dec' 24</c:v>
                </c:pt>
                <c:pt idx="13">
                  <c:v>Feb '25
(S17)</c:v>
                </c:pt>
              </c:strCache>
            </c:strRef>
          </c:cat>
          <c:val>
            <c:numRef>
              <c:f>Sheet1!$B$2:$B$15</c:f>
              <c:numCache>
                <c:formatCode>0%</c:formatCode>
                <c:ptCount val="14"/>
                <c:pt idx="0">
                  <c:v>0.43440679628231099</c:v>
                </c:pt>
                <c:pt idx="1">
                  <c:v>0.415586212987271</c:v>
                </c:pt>
                <c:pt idx="2">
                  <c:v>0.41</c:v>
                </c:pt>
                <c:pt idx="3">
                  <c:v>0.41</c:v>
                </c:pt>
                <c:pt idx="4">
                  <c:v>0.41</c:v>
                </c:pt>
                <c:pt idx="5">
                  <c:v>0.4</c:v>
                </c:pt>
                <c:pt idx="6">
                  <c:v>0.42</c:v>
                </c:pt>
                <c:pt idx="7">
                  <c:v>0.38</c:v>
                </c:pt>
                <c:pt idx="8">
                  <c:v>0.36</c:v>
                </c:pt>
                <c:pt idx="9">
                  <c:v>0.37</c:v>
                </c:pt>
                <c:pt idx="10">
                  <c:v>0.38</c:v>
                </c:pt>
                <c:pt idx="11">
                  <c:v>0.38</c:v>
                </c:pt>
                <c:pt idx="12">
                  <c:v>0.37</c:v>
                </c:pt>
                <c:pt idx="13">
                  <c:v>0.36</c:v>
                </c:pt>
              </c:numCache>
            </c:numRef>
          </c:val>
          <c:smooth val="0"/>
          <c:extLst>
            <c:ext xmlns:c16="http://schemas.microsoft.com/office/drawing/2014/chart" uri="{C3380CC4-5D6E-409C-BE32-E72D297353CC}">
              <c16:uniqueId val="{00000001-6033-4C9A-9014-91DF100275D5}"/>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00470891998209"/>
          <c:y val="2.5759145808463273E-2"/>
          <c:w val="0.66825183848933856"/>
          <c:h val="0.83398571110357722"/>
        </c:manualLayout>
      </c:layout>
      <c:barChart>
        <c:barDir val="col"/>
        <c:grouping val="percentStacked"/>
        <c:varyColors val="0"/>
        <c:ser>
          <c:idx val="0"/>
          <c:order val="0"/>
          <c:tx>
            <c:strRef>
              <c:f>Sheet1!$B$1</c:f>
              <c:strCache>
                <c:ptCount val="1"/>
                <c:pt idx="0">
                  <c:v>Don't know / Prefer not to say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Aug-Dec'24 (S14+15+16)</c:v>
                </c:pt>
                <c:pt idx="1">
                  <c:v>February'25 (S17)</c:v>
                </c:pt>
                <c:pt idx="2">
                  <c:v>GB Benchmarking*</c:v>
                </c:pt>
              </c:strCache>
            </c:strRef>
          </c:cat>
          <c:val>
            <c:numRef>
              <c:f>Sheet1!$B$3:$B$5</c:f>
            </c:numRef>
          </c:val>
          <c:extLst xmlns:c15="http://schemas.microsoft.com/office/drawing/2012/chart">
            <c:ext xmlns:c16="http://schemas.microsoft.com/office/drawing/2014/chart" uri="{C3380CC4-5D6E-409C-BE32-E72D297353CC}">
              <c16:uniqueId val="{00000000-007F-47BB-9AE9-6617E8F68E54}"/>
            </c:ext>
          </c:extLst>
        </c:ser>
        <c:ser>
          <c:idx val="1"/>
          <c:order val="1"/>
          <c:tx>
            <c:strRef>
              <c:f>Sheet1!$C$1</c:f>
              <c:strCache>
                <c:ptCount val="1"/>
                <c:pt idx="0">
                  <c:v>Unhopeful</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Aug-Dec'24 (S14+15+16)</c:v>
                </c:pt>
                <c:pt idx="1">
                  <c:v>February'25 (S17)</c:v>
                </c:pt>
                <c:pt idx="2">
                  <c:v>GB Benchmarking*</c:v>
                </c:pt>
              </c:strCache>
            </c:strRef>
          </c:cat>
          <c:val>
            <c:numRef>
              <c:f>Sheet1!$C$3:$C$5</c:f>
              <c:numCache>
                <c:formatCode>0%</c:formatCode>
                <c:ptCount val="3"/>
                <c:pt idx="0">
                  <c:v>0.12</c:v>
                </c:pt>
                <c:pt idx="1">
                  <c:v>0.14000000000000001</c:v>
                </c:pt>
                <c:pt idx="2">
                  <c:v>0.17</c:v>
                </c:pt>
              </c:numCache>
            </c:numRef>
          </c:val>
          <c:extLst>
            <c:ext xmlns:c16="http://schemas.microsoft.com/office/drawing/2014/chart" uri="{C3380CC4-5D6E-409C-BE32-E72D297353CC}">
              <c16:uniqueId val="{00000001-007F-47BB-9AE9-6617E8F68E54}"/>
            </c:ext>
          </c:extLst>
        </c:ser>
        <c:ser>
          <c:idx val="2"/>
          <c:order val="2"/>
          <c:tx>
            <c:strRef>
              <c:f>Sheet1!$D$1</c:f>
              <c:strCache>
                <c:ptCount val="1"/>
                <c:pt idx="0">
                  <c:v>Neither hopeful nor unhopeful</c:v>
                </c:pt>
              </c:strCache>
            </c:strRef>
          </c:tx>
          <c:spPr>
            <a:solidFill>
              <a:srgbClr val="BFBFBF"/>
            </a:solidFill>
            <a:ln>
              <a:noFill/>
            </a:ln>
            <a:effectLst/>
          </c:spPr>
          <c:invertIfNegative val="0"/>
          <c:dPt>
            <c:idx val="0"/>
            <c:invertIfNegative val="0"/>
            <c:bubble3D val="0"/>
            <c:spPr>
              <a:solidFill>
                <a:srgbClr val="BFBFBF"/>
              </a:solidFill>
              <a:ln>
                <a:noFill/>
              </a:ln>
              <a:effectLst/>
            </c:spPr>
            <c:extLst>
              <c:ext xmlns:c16="http://schemas.microsoft.com/office/drawing/2014/chart" uri="{C3380CC4-5D6E-409C-BE32-E72D297353CC}">
                <c16:uniqueId val="{00000001-7872-4928-B586-D0CDF8AE202E}"/>
              </c:ext>
            </c:extLst>
          </c:dPt>
          <c:dPt>
            <c:idx val="2"/>
            <c:invertIfNegative val="0"/>
            <c:bubble3D val="0"/>
            <c:spPr>
              <a:solidFill>
                <a:srgbClr val="BFBFBF"/>
              </a:solidFill>
              <a:ln>
                <a:noFill/>
              </a:ln>
              <a:effectLst/>
            </c:spPr>
            <c:extLst>
              <c:ext xmlns:c16="http://schemas.microsoft.com/office/drawing/2014/chart" uri="{C3380CC4-5D6E-409C-BE32-E72D297353CC}">
                <c16:uniqueId val="{00000003-7872-4928-B586-D0CDF8AE202E}"/>
              </c:ext>
            </c:extLst>
          </c:dPt>
          <c:dPt>
            <c:idx val="4"/>
            <c:invertIfNegative val="0"/>
            <c:bubble3D val="0"/>
            <c:spPr>
              <a:solidFill>
                <a:srgbClr val="BFBFBF"/>
              </a:solidFill>
              <a:ln>
                <a:noFill/>
              </a:ln>
              <a:effectLst/>
            </c:spPr>
            <c:extLst>
              <c:ext xmlns:c16="http://schemas.microsoft.com/office/drawing/2014/chart" uri="{C3380CC4-5D6E-409C-BE32-E72D297353CC}">
                <c16:uniqueId val="{0000000B-007F-47BB-9AE9-6617E8F68E54}"/>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Aug-Dec'24 (S14+15+16)</c:v>
                </c:pt>
                <c:pt idx="1">
                  <c:v>February'25 (S17)</c:v>
                </c:pt>
                <c:pt idx="2">
                  <c:v>GB Benchmarking*</c:v>
                </c:pt>
              </c:strCache>
            </c:strRef>
          </c:cat>
          <c:val>
            <c:numRef>
              <c:f>Sheet1!$D$3:$D$5</c:f>
              <c:numCache>
                <c:formatCode>0%</c:formatCode>
                <c:ptCount val="3"/>
                <c:pt idx="0">
                  <c:v>0.09</c:v>
                </c:pt>
                <c:pt idx="1">
                  <c:v>0.1</c:v>
                </c:pt>
                <c:pt idx="2">
                  <c:v>0.14000000000000001</c:v>
                </c:pt>
              </c:numCache>
            </c:numRef>
          </c:val>
          <c:extLst>
            <c:ext xmlns:c16="http://schemas.microsoft.com/office/drawing/2014/chart" uri="{C3380CC4-5D6E-409C-BE32-E72D297353CC}">
              <c16:uniqueId val="{0000000C-007F-47BB-9AE9-6617E8F68E54}"/>
            </c:ext>
          </c:extLst>
        </c:ser>
        <c:ser>
          <c:idx val="3"/>
          <c:order val="3"/>
          <c:tx>
            <c:strRef>
              <c:f>Sheet1!$E$1</c:f>
              <c:strCache>
                <c:ptCount val="1"/>
                <c:pt idx="0">
                  <c:v>Hopeful </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Aug-Dec'24 (S14+15+16)</c:v>
                </c:pt>
                <c:pt idx="1">
                  <c:v>February'25 (S17)</c:v>
                </c:pt>
                <c:pt idx="2">
                  <c:v>GB Benchmarking*</c:v>
                </c:pt>
              </c:strCache>
            </c:strRef>
          </c:cat>
          <c:val>
            <c:numRef>
              <c:f>Sheet1!$E$3:$E$5</c:f>
              <c:numCache>
                <c:formatCode>0%</c:formatCode>
                <c:ptCount val="3"/>
                <c:pt idx="0">
                  <c:v>0.77</c:v>
                </c:pt>
                <c:pt idx="1">
                  <c:v>0.73</c:v>
                </c:pt>
                <c:pt idx="2">
                  <c:v>0.69</c:v>
                </c:pt>
              </c:numCache>
            </c:numRef>
          </c:val>
          <c:extLst>
            <c:ext xmlns:c16="http://schemas.microsoft.com/office/drawing/2014/chart" uri="{C3380CC4-5D6E-409C-BE32-E72D297353CC}">
              <c16:uniqueId val="{0000000D-007F-47BB-9AE9-6617E8F68E54}"/>
            </c:ext>
          </c:extLst>
        </c:ser>
        <c:dLbls>
          <c:dLblPos val="ctr"/>
          <c:showLegendKey val="0"/>
          <c:showVal val="1"/>
          <c:showCatName val="0"/>
          <c:showSerName val="0"/>
          <c:showPercent val="0"/>
          <c:showBubbleSize val="0"/>
        </c:dLbls>
        <c:gapWidth val="75"/>
        <c:overlap val="100"/>
        <c:axId val="1948619855"/>
        <c:axId val="1948612367"/>
        <c:extLst/>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legend>
      <c:legendPos val="r"/>
      <c:layout>
        <c:manualLayout>
          <c:xMode val="edge"/>
          <c:yMode val="edge"/>
          <c:x val="6.5051263957083237E-3"/>
          <c:y val="0.17050574575166111"/>
          <c:w val="0.2733071116409998"/>
          <c:h val="0.62723241867087465"/>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28016270096217"/>
          <c:y val="2.5759145808463273E-2"/>
          <c:w val="0.72014143816646581"/>
          <c:h val="0.83398571110357722"/>
        </c:manualLayout>
      </c:layout>
      <c:barChart>
        <c:barDir val="col"/>
        <c:grouping val="percentStacked"/>
        <c:varyColors val="0"/>
        <c:ser>
          <c:idx val="0"/>
          <c:order val="0"/>
          <c:tx>
            <c:strRef>
              <c:f>Sheet1!$B$1</c:f>
              <c:strCache>
                <c:ptCount val="1"/>
                <c:pt idx="0">
                  <c:v>Don't know/Prefer not to say </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Aug-Dec'24 (S14+15+16)</c:v>
                </c:pt>
                <c:pt idx="1">
                  <c:v>February'25</c:v>
                </c:pt>
                <c:pt idx="2">
                  <c:v>GB Benchmarking </c:v>
                </c:pt>
              </c:strCache>
            </c:strRef>
          </c:cat>
          <c:val>
            <c:numRef>
              <c:f>Sheet1!$B$2:$B$5</c:f>
              <c:numCache>
                <c:formatCode>0%</c:formatCode>
                <c:ptCount val="3"/>
                <c:pt idx="0">
                  <c:v>0.03</c:v>
                </c:pt>
                <c:pt idx="1">
                  <c:v>0.04</c:v>
                </c:pt>
                <c:pt idx="2">
                  <c:v>0.03</c:v>
                </c:pt>
              </c:numCache>
            </c:numRef>
          </c:val>
          <c:extLst>
            <c:ext xmlns:c16="http://schemas.microsoft.com/office/drawing/2014/chart" uri="{C3380CC4-5D6E-409C-BE32-E72D297353CC}">
              <c16:uniqueId val="{00000000-0371-42B7-8EDF-37F67D0DDC8F}"/>
            </c:ext>
          </c:extLst>
        </c:ser>
        <c:ser>
          <c:idx val="1"/>
          <c:order val="1"/>
          <c:tx>
            <c:strRef>
              <c:f>Sheet1!$C$1</c:f>
              <c:strCache>
                <c:ptCount val="1"/>
                <c:pt idx="0">
                  <c:v>Very unfairly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Aug-Dec'24 (S14+15+16)</c:v>
                </c:pt>
                <c:pt idx="1">
                  <c:v>February'25</c:v>
                </c:pt>
                <c:pt idx="2">
                  <c:v>GB Benchmarking </c:v>
                </c:pt>
              </c:strCache>
            </c:strRef>
          </c:cat>
          <c:val>
            <c:numRef>
              <c:f>Sheet1!$C$2:$C$5</c:f>
              <c:numCache>
                <c:formatCode>0%</c:formatCode>
                <c:ptCount val="3"/>
                <c:pt idx="0">
                  <c:v>0.04</c:v>
                </c:pt>
                <c:pt idx="1">
                  <c:v>0.05</c:v>
                </c:pt>
                <c:pt idx="2">
                  <c:v>0.05</c:v>
                </c:pt>
              </c:numCache>
            </c:numRef>
          </c:val>
          <c:extLst>
            <c:ext xmlns:c16="http://schemas.microsoft.com/office/drawing/2014/chart" uri="{C3380CC4-5D6E-409C-BE32-E72D297353CC}">
              <c16:uniqueId val="{00000001-0371-42B7-8EDF-37F67D0DDC8F}"/>
            </c:ext>
          </c:extLst>
        </c:ser>
        <c:ser>
          <c:idx val="2"/>
          <c:order val="2"/>
          <c:tx>
            <c:strRef>
              <c:f>Sheet1!$D$1</c:f>
              <c:strCache>
                <c:ptCount val="1"/>
                <c:pt idx="0">
                  <c:v>Somewhat unfairly </c:v>
                </c:pt>
              </c:strCache>
            </c:strRef>
          </c:tx>
          <c:spPr>
            <a:solidFill>
              <a:srgbClr val="FFC5C5"/>
            </a:solidFill>
            <a:ln>
              <a:noFill/>
            </a:ln>
            <a:effectLst/>
          </c:spPr>
          <c:invertIfNegative val="0"/>
          <c:dPt>
            <c:idx val="1"/>
            <c:invertIfNegative val="0"/>
            <c:bubble3D val="0"/>
            <c:spPr>
              <a:solidFill>
                <a:srgbClr val="FFC5C5"/>
              </a:solidFill>
              <a:ln>
                <a:noFill/>
              </a:ln>
              <a:effectLst/>
            </c:spPr>
            <c:extLst>
              <c:ext xmlns:c16="http://schemas.microsoft.com/office/drawing/2014/chart" uri="{C3380CC4-5D6E-409C-BE32-E72D297353CC}">
                <c16:uniqueId val="{00000001-556D-4590-B55E-A94E6FE70FCF}"/>
              </c:ext>
            </c:extLst>
          </c:dPt>
          <c:dPt>
            <c:idx val="3"/>
            <c:invertIfNegative val="0"/>
            <c:bubble3D val="0"/>
            <c:spPr>
              <a:solidFill>
                <a:srgbClr val="FFC5C5"/>
              </a:solidFill>
              <a:ln>
                <a:noFill/>
              </a:ln>
              <a:effectLst/>
            </c:spPr>
            <c:extLst>
              <c:ext xmlns:c16="http://schemas.microsoft.com/office/drawing/2014/chart" uri="{C3380CC4-5D6E-409C-BE32-E72D297353CC}">
                <c16:uniqueId val="{00000009-0371-42B7-8EDF-37F67D0DDC8F}"/>
              </c:ext>
            </c:extLst>
          </c:dPt>
          <c:dPt>
            <c:idx val="4"/>
            <c:invertIfNegative val="0"/>
            <c:bubble3D val="0"/>
            <c:spPr>
              <a:solidFill>
                <a:srgbClr val="FFC5C5"/>
              </a:solidFill>
              <a:ln>
                <a:noFill/>
              </a:ln>
              <a:effectLst/>
            </c:spPr>
            <c:extLst>
              <c:ext xmlns:c16="http://schemas.microsoft.com/office/drawing/2014/chart" uri="{C3380CC4-5D6E-409C-BE32-E72D297353CC}">
                <c16:uniqueId val="{0000000B-0371-42B7-8EDF-37F67D0DDC8F}"/>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Aug-Dec'24 (S14+15+16)</c:v>
                </c:pt>
                <c:pt idx="1">
                  <c:v>February'25</c:v>
                </c:pt>
                <c:pt idx="2">
                  <c:v>GB Benchmarking </c:v>
                </c:pt>
              </c:strCache>
            </c:strRef>
          </c:cat>
          <c:val>
            <c:numRef>
              <c:f>Sheet1!$D$2:$D$5</c:f>
              <c:numCache>
                <c:formatCode>0%</c:formatCode>
                <c:ptCount val="3"/>
                <c:pt idx="0">
                  <c:v>0.12</c:v>
                </c:pt>
                <c:pt idx="1">
                  <c:v>0.14000000000000001</c:v>
                </c:pt>
                <c:pt idx="2">
                  <c:v>0.15</c:v>
                </c:pt>
              </c:numCache>
            </c:numRef>
          </c:val>
          <c:extLst>
            <c:ext xmlns:c16="http://schemas.microsoft.com/office/drawing/2014/chart" uri="{C3380CC4-5D6E-409C-BE32-E72D297353CC}">
              <c16:uniqueId val="{0000000C-0371-42B7-8EDF-37F67D0DDC8F}"/>
            </c:ext>
          </c:extLst>
        </c:ser>
        <c:ser>
          <c:idx val="3"/>
          <c:order val="3"/>
          <c:tx>
            <c:strRef>
              <c:f>Sheet1!$E$1</c:f>
              <c:strCache>
                <c:ptCount val="1"/>
                <c:pt idx="0">
                  <c:v>Neither fairly nor unfairly</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Aug-Dec'24 (S14+15+16)</c:v>
                </c:pt>
                <c:pt idx="1">
                  <c:v>February'25</c:v>
                </c:pt>
                <c:pt idx="2">
                  <c:v>GB Benchmarking </c:v>
                </c:pt>
              </c:strCache>
            </c:strRef>
          </c:cat>
          <c:val>
            <c:numRef>
              <c:f>Sheet1!$E$2:$E$5</c:f>
              <c:numCache>
                <c:formatCode>0%</c:formatCode>
                <c:ptCount val="3"/>
                <c:pt idx="0">
                  <c:v>0.23</c:v>
                </c:pt>
                <c:pt idx="1">
                  <c:v>0.23</c:v>
                </c:pt>
                <c:pt idx="2">
                  <c:v>0.27</c:v>
                </c:pt>
              </c:numCache>
            </c:numRef>
          </c:val>
          <c:extLst>
            <c:ext xmlns:c16="http://schemas.microsoft.com/office/drawing/2014/chart" uri="{C3380CC4-5D6E-409C-BE32-E72D297353CC}">
              <c16:uniqueId val="{0000000D-0371-42B7-8EDF-37F67D0DDC8F}"/>
            </c:ext>
          </c:extLst>
        </c:ser>
        <c:ser>
          <c:idx val="4"/>
          <c:order val="4"/>
          <c:tx>
            <c:strRef>
              <c:f>Sheet1!$F$1</c:f>
              <c:strCache>
                <c:ptCount val="1"/>
                <c:pt idx="0">
                  <c:v>Somewhat fairly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Aug-Dec'24 (S14+15+16)</c:v>
                </c:pt>
                <c:pt idx="1">
                  <c:v>February'25</c:v>
                </c:pt>
                <c:pt idx="2">
                  <c:v>GB Benchmarking </c:v>
                </c:pt>
              </c:strCache>
            </c:strRef>
          </c:cat>
          <c:val>
            <c:numRef>
              <c:f>Sheet1!$F$2:$F$5</c:f>
              <c:numCache>
                <c:formatCode>0%</c:formatCode>
                <c:ptCount val="3"/>
                <c:pt idx="0">
                  <c:v>0.34</c:v>
                </c:pt>
                <c:pt idx="1">
                  <c:v>0.33</c:v>
                </c:pt>
                <c:pt idx="2">
                  <c:v>0.35</c:v>
                </c:pt>
              </c:numCache>
            </c:numRef>
          </c:val>
          <c:extLst>
            <c:ext xmlns:c16="http://schemas.microsoft.com/office/drawing/2014/chart" uri="{C3380CC4-5D6E-409C-BE32-E72D297353CC}">
              <c16:uniqueId val="{00000000-A360-4FE3-A777-2C7773D1DD0A}"/>
            </c:ext>
          </c:extLst>
        </c:ser>
        <c:ser>
          <c:idx val="5"/>
          <c:order val="5"/>
          <c:tx>
            <c:strRef>
              <c:f>Sheet1!$G$1</c:f>
              <c:strCache>
                <c:ptCount val="1"/>
                <c:pt idx="0">
                  <c:v>Very fairly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Aug-Dec'24 (S14+15+16)</c:v>
                </c:pt>
                <c:pt idx="1">
                  <c:v>February'25</c:v>
                </c:pt>
                <c:pt idx="2">
                  <c:v>GB Benchmarking </c:v>
                </c:pt>
              </c:strCache>
            </c:strRef>
          </c:cat>
          <c:val>
            <c:numRef>
              <c:f>Sheet1!$G$2:$G$5</c:f>
              <c:numCache>
                <c:formatCode>0%</c:formatCode>
                <c:ptCount val="3"/>
                <c:pt idx="0">
                  <c:v>0.24</c:v>
                </c:pt>
                <c:pt idx="1">
                  <c:v>0.22</c:v>
                </c:pt>
                <c:pt idx="2">
                  <c:v>0.15</c:v>
                </c:pt>
              </c:numCache>
            </c:numRef>
          </c:val>
          <c:extLst>
            <c:ext xmlns:c16="http://schemas.microsoft.com/office/drawing/2014/chart" uri="{C3380CC4-5D6E-409C-BE32-E72D297353CC}">
              <c16:uniqueId val="{00000001-A360-4FE3-A777-2C7773D1DD0A}"/>
            </c:ext>
          </c:extLst>
        </c:ser>
        <c:dLbls>
          <c:dLblPos val="ctr"/>
          <c:showLegendKey val="0"/>
          <c:showVal val="1"/>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legend>
      <c:legendPos val="r"/>
      <c:layout>
        <c:manualLayout>
          <c:xMode val="edge"/>
          <c:yMode val="edge"/>
          <c:x val="9.9122442736912422E-3"/>
          <c:y val="0.1427844113428243"/>
          <c:w val="0.23531220206202028"/>
          <c:h val="0.68531625893690706"/>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78573104043967"/>
          <c:y val="1.767781396268522E-2"/>
          <c:w val="0.57932372957837319"/>
          <c:h val="0.96753307486846962"/>
        </c:manualLayout>
      </c:layout>
      <c:barChart>
        <c:barDir val="bar"/>
        <c:grouping val="clustered"/>
        <c:varyColors val="0"/>
        <c:ser>
          <c:idx val="0"/>
          <c:order val="0"/>
          <c:tx>
            <c:strRef>
              <c:f>Sheet1!$B$1</c:f>
              <c:strCache>
                <c:ptCount val="1"/>
                <c:pt idx="0">
                  <c:v>Feb'25 (S17)</c:v>
                </c:pt>
              </c:strCache>
            </c:strRef>
          </c:tx>
          <c:spPr>
            <a:solidFill>
              <a:srgbClr val="009690"/>
            </a:solidFill>
            <a:ln>
              <a:noFill/>
            </a:ln>
            <a:effectLst/>
          </c:spPr>
          <c:invertIfNegative val="0"/>
          <c:dPt>
            <c:idx val="0"/>
            <c:invertIfNegative val="0"/>
            <c:bubble3D val="0"/>
            <c:spPr>
              <a:solidFill>
                <a:srgbClr val="009690"/>
              </a:solidFill>
              <a:ln>
                <a:noFill/>
              </a:ln>
              <a:effectLst/>
            </c:spPr>
            <c:extLst>
              <c:ext xmlns:c16="http://schemas.microsoft.com/office/drawing/2014/chart" uri="{C3380CC4-5D6E-409C-BE32-E72D297353CC}">
                <c16:uniqueId val="{00000001-A9C3-4831-A704-CDFEEAE6046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Covid</c:v>
                </c:pt>
                <c:pt idx="1">
                  <c:v>Flu</c:v>
                </c:pt>
                <c:pt idx="2">
                  <c:v>RSV</c:v>
                </c:pt>
                <c:pt idx="3">
                  <c:v>RSV (among females under 40 with children under 5)*</c:v>
                </c:pt>
              </c:strCache>
            </c:strRef>
          </c:cat>
          <c:val>
            <c:numRef>
              <c:f>Sheet1!$B$2:$B$5</c:f>
              <c:numCache>
                <c:formatCode>0%</c:formatCode>
                <c:ptCount val="4"/>
                <c:pt idx="0">
                  <c:v>0.94</c:v>
                </c:pt>
                <c:pt idx="1">
                  <c:v>0.92</c:v>
                </c:pt>
                <c:pt idx="2">
                  <c:v>0.38</c:v>
                </c:pt>
                <c:pt idx="3">
                  <c:v>0.59</c:v>
                </c:pt>
              </c:numCache>
            </c:numRef>
          </c:val>
          <c:extLst>
            <c:ext xmlns:c16="http://schemas.microsoft.com/office/drawing/2014/chart" uri="{C3380CC4-5D6E-409C-BE32-E72D297353CC}">
              <c16:uniqueId val="{00000002-A9C3-4831-A704-CDFEEAE60462}"/>
            </c:ext>
          </c:extLst>
        </c:ser>
        <c:ser>
          <c:idx val="1"/>
          <c:order val="1"/>
          <c:tx>
            <c:strRef>
              <c:f>Sheet1!$C$1</c:f>
              <c:strCache>
                <c:ptCount val="1"/>
                <c:pt idx="0">
                  <c:v>Aug'24 (S14)</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Covid</c:v>
                </c:pt>
                <c:pt idx="1">
                  <c:v>Flu</c:v>
                </c:pt>
                <c:pt idx="2">
                  <c:v>RSV</c:v>
                </c:pt>
                <c:pt idx="3">
                  <c:v>RSV (among females under 40 with children under 5)*</c:v>
                </c:pt>
              </c:strCache>
            </c:strRef>
          </c:cat>
          <c:val>
            <c:numRef>
              <c:f>Sheet1!$C$2:$C$5</c:f>
              <c:numCache>
                <c:formatCode>0%</c:formatCode>
                <c:ptCount val="4"/>
                <c:pt idx="0">
                  <c:v>0.95</c:v>
                </c:pt>
                <c:pt idx="1">
                  <c:v>0.91</c:v>
                </c:pt>
                <c:pt idx="2">
                  <c:v>0.23</c:v>
                </c:pt>
                <c:pt idx="3">
                  <c:v>0.47</c:v>
                </c:pt>
              </c:numCache>
            </c:numRef>
          </c:val>
          <c:extLst>
            <c:ext xmlns:c16="http://schemas.microsoft.com/office/drawing/2014/chart" uri="{C3380CC4-5D6E-409C-BE32-E72D297353CC}">
              <c16:uniqueId val="{00000003-A9C3-4831-A704-CDFEEAE60462}"/>
            </c:ext>
          </c:extLst>
        </c:ser>
        <c:dLbls>
          <c:dLblPos val="outEnd"/>
          <c:showLegendKey val="0"/>
          <c:showVal val="1"/>
          <c:showCatName val="0"/>
          <c:showSerName val="0"/>
          <c:showPercent val="0"/>
          <c:showBubbleSize val="0"/>
        </c:dLbls>
        <c:gapWidth val="51"/>
        <c:axId val="1529270912"/>
        <c:axId val="1529269952"/>
      </c:barChart>
      <c:catAx>
        <c:axId val="1529270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29269952"/>
        <c:crosses val="autoZero"/>
        <c:auto val="1"/>
        <c:lblAlgn val="ctr"/>
        <c:lblOffset val="100"/>
        <c:noMultiLvlLbl val="0"/>
      </c:catAx>
      <c:valAx>
        <c:axId val="1529269952"/>
        <c:scaling>
          <c:orientation val="minMax"/>
        </c:scaling>
        <c:delete val="1"/>
        <c:axPos val="t"/>
        <c:numFmt formatCode="0%" sourceLinked="1"/>
        <c:majorTickMark val="none"/>
        <c:minorTickMark val="none"/>
        <c:tickLblPos val="nextTo"/>
        <c:crossAx val="1529270912"/>
        <c:crosses val="autoZero"/>
        <c:crossBetween val="between"/>
      </c:valAx>
      <c:spPr>
        <a:noFill/>
        <a:ln>
          <a:noFill/>
        </a:ln>
        <a:effectLst/>
      </c:spPr>
    </c:plotArea>
    <c:legend>
      <c:legendPos val="r"/>
      <c:layout>
        <c:manualLayout>
          <c:xMode val="edge"/>
          <c:yMode val="edge"/>
          <c:x val="0"/>
          <c:y val="0.30341103112546397"/>
          <c:w val="0.10540634275160071"/>
          <c:h val="0.1979608667329499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53025610998827E-3"/>
          <c:y val="7.8421884648361806E-2"/>
          <c:w val="0.97084904909368608"/>
          <c:h val="0.4726056191689984"/>
        </c:manualLayout>
      </c:layout>
      <c:lineChart>
        <c:grouping val="stacked"/>
        <c:varyColors val="0"/>
        <c:ser>
          <c:idx val="0"/>
          <c:order val="0"/>
          <c:tx>
            <c:strRef>
              <c:f>Sheet1!$B$1</c:f>
              <c:strCache>
                <c:ptCount val="1"/>
                <c:pt idx="0">
                  <c:v>Very high (9-10)</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Nov '22
(S4)</c:v>
                </c:pt>
                <c:pt idx="1">
                  <c:v>Dec '22
(S5)</c:v>
                </c:pt>
                <c:pt idx="2">
                  <c:v>Mar '23 
(S6)</c:v>
                </c:pt>
                <c:pt idx="3">
                  <c:v>May '23
 (S7)</c:v>
                </c:pt>
                <c:pt idx="4">
                  <c:v>July '23
(S8)</c:v>
                </c:pt>
                <c:pt idx="5">
                  <c:v>Sept '23
(S9)</c:v>
                </c:pt>
                <c:pt idx="6">
                  <c:v>Nov '23
 (S10)</c:v>
                </c:pt>
                <c:pt idx="7">
                  <c:v>Feb '24 
(S11)</c:v>
                </c:pt>
                <c:pt idx="8">
                  <c:v>June '24
(S12)</c:v>
                </c:pt>
                <c:pt idx="9">
                  <c:v>July '24 (S13)</c:v>
                </c:pt>
                <c:pt idx="10">
                  <c:v>Aug '24 (S14)</c:v>
                </c:pt>
                <c:pt idx="11">
                  <c:v>Oct '24 (S15)</c:v>
                </c:pt>
                <c:pt idx="12">
                  <c:v>Dec '24 (S16)</c:v>
                </c:pt>
                <c:pt idx="13">
                  <c:v>Feb '25 (S17)</c:v>
                </c:pt>
              </c:strCache>
            </c:strRef>
          </c:cat>
          <c:val>
            <c:numRef>
              <c:f>Sheet1!$B$2:$B$15</c:f>
              <c:numCache>
                <c:formatCode>0%</c:formatCode>
                <c:ptCount val="14"/>
                <c:pt idx="0">
                  <c:v>0.16</c:v>
                </c:pt>
                <c:pt idx="1">
                  <c:v>0.18</c:v>
                </c:pt>
                <c:pt idx="2">
                  <c:v>0.2</c:v>
                </c:pt>
                <c:pt idx="3">
                  <c:v>0.18</c:v>
                </c:pt>
                <c:pt idx="4">
                  <c:v>0.2</c:v>
                </c:pt>
                <c:pt idx="5">
                  <c:v>0.19</c:v>
                </c:pt>
                <c:pt idx="6">
                  <c:v>0.18</c:v>
                </c:pt>
                <c:pt idx="7">
                  <c:v>0.18</c:v>
                </c:pt>
                <c:pt idx="8">
                  <c:v>0.2</c:v>
                </c:pt>
                <c:pt idx="9">
                  <c:v>0.18</c:v>
                </c:pt>
                <c:pt idx="10">
                  <c:v>0.18</c:v>
                </c:pt>
                <c:pt idx="11">
                  <c:v>0.2</c:v>
                </c:pt>
                <c:pt idx="12">
                  <c:v>0.22</c:v>
                </c:pt>
                <c:pt idx="13">
                  <c:v>0.24</c:v>
                </c:pt>
              </c:numCache>
            </c:numRef>
          </c:val>
          <c:smooth val="0"/>
          <c:extLst>
            <c:ext xmlns:c16="http://schemas.microsoft.com/office/drawing/2014/chart" uri="{C3380CC4-5D6E-409C-BE32-E72D297353CC}">
              <c16:uniqueId val="{00000000-057A-4E4A-BD32-6479E4ED4551}"/>
            </c:ext>
          </c:extLst>
        </c:ser>
        <c:dLbls>
          <c:showLegendKey val="0"/>
          <c:showVal val="0"/>
          <c:showCatName val="0"/>
          <c:showSerName val="0"/>
          <c:showPercent val="0"/>
          <c:showBubbleSize val="0"/>
        </c:dLbls>
        <c:marker val="1"/>
        <c:smooth val="0"/>
        <c:axId val="10674208"/>
        <c:axId val="10676608"/>
      </c:lineChart>
      <c:catAx>
        <c:axId val="10674208"/>
        <c:scaling>
          <c:orientation val="minMax"/>
        </c:scaling>
        <c:delete val="1"/>
        <c:axPos val="b"/>
        <c:numFmt formatCode="General" sourceLinked="1"/>
        <c:majorTickMark val="none"/>
        <c:minorTickMark val="none"/>
        <c:tickLblPos val="nextTo"/>
        <c:crossAx val="10676608"/>
        <c:crosses val="autoZero"/>
        <c:auto val="1"/>
        <c:lblAlgn val="ctr"/>
        <c:lblOffset val="100"/>
        <c:noMultiLvlLbl val="0"/>
      </c:catAx>
      <c:valAx>
        <c:axId val="10676608"/>
        <c:scaling>
          <c:orientation val="minMax"/>
          <c:max val="0.5"/>
        </c:scaling>
        <c:delete val="1"/>
        <c:axPos val="l"/>
        <c:numFmt formatCode="0%" sourceLinked="1"/>
        <c:majorTickMark val="none"/>
        <c:minorTickMark val="none"/>
        <c:tickLblPos val="nextTo"/>
        <c:crossAx val="1067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03883607238756"/>
          <c:y val="0"/>
          <c:w val="0.88796119642506666"/>
          <c:h val="0.96978016216487861"/>
        </c:manualLayout>
      </c:layout>
      <c:barChart>
        <c:barDir val="bar"/>
        <c:grouping val="clustered"/>
        <c:varyColors val="0"/>
        <c:ser>
          <c:idx val="0"/>
          <c:order val="0"/>
          <c:tx>
            <c:strRef>
              <c:f>Sheet1!$B$1</c:f>
              <c:strCache>
                <c:ptCount val="1"/>
                <c:pt idx="0">
                  <c:v>Total</c:v>
                </c:pt>
              </c:strCache>
            </c:strRef>
          </c:tx>
          <c:spPr>
            <a:solidFill>
              <a:schemeClr val="accent4"/>
            </a:solidFill>
          </c:spPr>
          <c:invertIfNegative val="0"/>
          <c:dPt>
            <c:idx val="0"/>
            <c:invertIfNegative val="0"/>
            <c:bubble3D val="0"/>
            <c:extLst>
              <c:ext xmlns:c16="http://schemas.microsoft.com/office/drawing/2014/chart" uri="{C3380CC4-5D6E-409C-BE32-E72D297353CC}">
                <c16:uniqueId val="{00000001-9017-4794-B23E-74DB6815BF5F}"/>
              </c:ext>
            </c:extLst>
          </c:dPt>
          <c:dPt>
            <c:idx val="1"/>
            <c:invertIfNegative val="0"/>
            <c:bubble3D val="0"/>
            <c:extLst>
              <c:ext xmlns:c16="http://schemas.microsoft.com/office/drawing/2014/chart" uri="{C3380CC4-5D6E-409C-BE32-E72D297353CC}">
                <c16:uniqueId val="{00000003-9017-4794-B23E-74DB6815BF5F}"/>
              </c:ext>
            </c:extLst>
          </c:dPt>
          <c:dPt>
            <c:idx val="2"/>
            <c:invertIfNegative val="0"/>
            <c:bubble3D val="0"/>
            <c:extLst>
              <c:ext xmlns:c16="http://schemas.microsoft.com/office/drawing/2014/chart" uri="{C3380CC4-5D6E-409C-BE32-E72D297353CC}">
                <c16:uniqueId val="{00000005-9017-4794-B23E-74DB6815BF5F}"/>
              </c:ext>
            </c:extLst>
          </c:dPt>
          <c:dPt>
            <c:idx val="10"/>
            <c:invertIfNegative val="0"/>
            <c:bubble3D val="0"/>
            <c:extLst>
              <c:ext xmlns:c16="http://schemas.microsoft.com/office/drawing/2014/chart" uri="{C3380CC4-5D6E-409C-BE32-E72D297353CC}">
                <c16:uniqueId val="{0000000A-9017-4794-B23E-74DB6815BF5F}"/>
              </c:ext>
            </c:extLst>
          </c:dPt>
          <c:dPt>
            <c:idx val="11"/>
            <c:invertIfNegative val="0"/>
            <c:bubble3D val="0"/>
            <c:extLst>
              <c:ext xmlns:c16="http://schemas.microsoft.com/office/drawing/2014/chart" uri="{C3380CC4-5D6E-409C-BE32-E72D297353CC}">
                <c16:uniqueId val="{0000000B-9017-4794-B23E-74DB6815BF5F}"/>
              </c:ext>
            </c:extLst>
          </c:dPt>
          <c:cat>
            <c:strRef>
              <c:f>Sheet1!$A$2:$A$5</c:f>
              <c:strCache>
                <c:ptCount val="4"/>
                <c:pt idx="0">
                  <c:v>All</c:v>
                </c:pt>
                <c:pt idx="1">
                  <c:v>Aware</c:v>
                </c:pt>
                <c:pt idx="2">
                  <c:v>Elgible</c:v>
                </c:pt>
                <c:pt idx="3">
                  <c:v>Want</c:v>
                </c:pt>
              </c:strCache>
            </c:strRef>
          </c:cat>
          <c:val>
            <c:numRef>
              <c:f>Sheet1!$B$2:$B$5</c:f>
              <c:numCache>
                <c:formatCode>0%</c:formatCode>
                <c:ptCount val="4"/>
                <c:pt idx="0">
                  <c:v>1</c:v>
                </c:pt>
                <c:pt idx="1">
                  <c:v>0.38</c:v>
                </c:pt>
                <c:pt idx="2">
                  <c:v>0.17</c:v>
                </c:pt>
                <c:pt idx="3">
                  <c:v>0.15</c:v>
                </c:pt>
              </c:numCache>
            </c:numRef>
          </c:val>
          <c:extLst>
            <c:ext xmlns:c16="http://schemas.microsoft.com/office/drawing/2014/chart" uri="{C3380CC4-5D6E-409C-BE32-E72D297353CC}">
              <c16:uniqueId val="{0000000C-9017-4794-B23E-74DB6815BF5F}"/>
            </c:ext>
          </c:extLst>
        </c:ser>
        <c:ser>
          <c:idx val="1"/>
          <c:order val="1"/>
          <c:tx>
            <c:strRef>
              <c:f>Sheet1!$C$1</c:f>
              <c:strCache>
                <c:ptCount val="1"/>
                <c:pt idx="0">
                  <c:v>Column1</c:v>
                </c:pt>
              </c:strCache>
            </c:strRef>
          </c:tx>
          <c:spPr>
            <a:solidFill>
              <a:schemeClr val="accent4"/>
            </a:solidFill>
          </c:spPr>
          <c:invertIfNegative val="0"/>
          <c:dPt>
            <c:idx val="0"/>
            <c:invertIfNegative val="0"/>
            <c:bubble3D val="0"/>
            <c:extLst>
              <c:ext xmlns:c16="http://schemas.microsoft.com/office/drawing/2014/chart" uri="{C3380CC4-5D6E-409C-BE32-E72D297353CC}">
                <c16:uniqueId val="{0000000E-9017-4794-B23E-74DB6815BF5F}"/>
              </c:ext>
            </c:extLst>
          </c:dPt>
          <c:dPt>
            <c:idx val="1"/>
            <c:invertIfNegative val="0"/>
            <c:bubble3D val="0"/>
            <c:extLst>
              <c:ext xmlns:c16="http://schemas.microsoft.com/office/drawing/2014/chart" uri="{C3380CC4-5D6E-409C-BE32-E72D297353CC}">
                <c16:uniqueId val="{00000010-9017-4794-B23E-74DB6815BF5F}"/>
              </c:ext>
            </c:extLst>
          </c:dPt>
          <c:dPt>
            <c:idx val="2"/>
            <c:invertIfNegative val="0"/>
            <c:bubble3D val="0"/>
            <c:extLst>
              <c:ext xmlns:c16="http://schemas.microsoft.com/office/drawing/2014/chart" uri="{C3380CC4-5D6E-409C-BE32-E72D297353CC}">
                <c16:uniqueId val="{00000012-9017-4794-B23E-74DB6815BF5F}"/>
              </c:ext>
            </c:extLst>
          </c:dPt>
          <c:dPt>
            <c:idx val="10"/>
            <c:invertIfNegative val="0"/>
            <c:bubble3D val="0"/>
            <c:extLst>
              <c:ext xmlns:c16="http://schemas.microsoft.com/office/drawing/2014/chart" uri="{C3380CC4-5D6E-409C-BE32-E72D297353CC}">
                <c16:uniqueId val="{00000017-9017-4794-B23E-74DB6815BF5F}"/>
              </c:ext>
            </c:extLst>
          </c:dPt>
          <c:dPt>
            <c:idx val="11"/>
            <c:invertIfNegative val="0"/>
            <c:bubble3D val="0"/>
            <c:extLst>
              <c:ext xmlns:c16="http://schemas.microsoft.com/office/drawing/2014/chart" uri="{C3380CC4-5D6E-409C-BE32-E72D297353CC}">
                <c16:uniqueId val="{00000018-9017-4794-B23E-74DB6815BF5F}"/>
              </c:ext>
            </c:extLst>
          </c:dPt>
          <c:cat>
            <c:strRef>
              <c:f>Sheet1!$A$2:$A$5</c:f>
              <c:strCache>
                <c:ptCount val="4"/>
                <c:pt idx="0">
                  <c:v>All</c:v>
                </c:pt>
                <c:pt idx="1">
                  <c:v>Aware</c:v>
                </c:pt>
                <c:pt idx="2">
                  <c:v>Elgible</c:v>
                </c:pt>
                <c:pt idx="3">
                  <c:v>Want</c:v>
                </c:pt>
              </c:strCache>
            </c:strRef>
          </c:cat>
          <c:val>
            <c:numRef>
              <c:f>Sheet1!$C$2:$C$5</c:f>
              <c:numCache>
                <c:formatCode>0%</c:formatCode>
                <c:ptCount val="4"/>
                <c:pt idx="0">
                  <c:v>-1</c:v>
                </c:pt>
                <c:pt idx="1">
                  <c:v>-0.38</c:v>
                </c:pt>
                <c:pt idx="2">
                  <c:v>-0.17</c:v>
                </c:pt>
                <c:pt idx="3">
                  <c:v>-0.15</c:v>
                </c:pt>
              </c:numCache>
            </c:numRef>
          </c:val>
          <c:extLst>
            <c:ext xmlns:c16="http://schemas.microsoft.com/office/drawing/2014/chart" uri="{C3380CC4-5D6E-409C-BE32-E72D297353CC}">
              <c16:uniqueId val="{00000019-9017-4794-B23E-74DB6815BF5F}"/>
            </c:ext>
          </c:extLst>
        </c:ser>
        <c:dLbls>
          <c:showLegendKey val="0"/>
          <c:showVal val="0"/>
          <c:showCatName val="0"/>
          <c:showSerName val="0"/>
          <c:showPercent val="0"/>
          <c:showBubbleSize val="0"/>
        </c:dLbls>
        <c:gapWidth val="25"/>
        <c:overlap val="100"/>
        <c:axId val="123298944"/>
        <c:axId val="123300480"/>
      </c:barChart>
      <c:catAx>
        <c:axId val="123298944"/>
        <c:scaling>
          <c:orientation val="maxMin"/>
        </c:scaling>
        <c:delete val="1"/>
        <c:axPos val="l"/>
        <c:numFmt formatCode="General" sourceLinked="1"/>
        <c:majorTickMark val="out"/>
        <c:minorTickMark val="none"/>
        <c:tickLblPos val="nextTo"/>
        <c:crossAx val="123300480"/>
        <c:crosses val="autoZero"/>
        <c:auto val="1"/>
        <c:lblAlgn val="ctr"/>
        <c:lblOffset val="100"/>
        <c:noMultiLvlLbl val="0"/>
      </c:catAx>
      <c:valAx>
        <c:axId val="123300480"/>
        <c:scaling>
          <c:orientation val="minMax"/>
          <c:max val="0.8"/>
          <c:min val="-0.8"/>
        </c:scaling>
        <c:delete val="1"/>
        <c:axPos val="t"/>
        <c:numFmt formatCode="0%" sourceLinked="1"/>
        <c:majorTickMark val="out"/>
        <c:minorTickMark val="none"/>
        <c:tickLblPos val="nextTo"/>
        <c:crossAx val="1232989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03893123003116"/>
          <c:y val="3.7276217949056617E-3"/>
          <c:w val="0.88796119642506666"/>
          <c:h val="0.96978016216487861"/>
        </c:manualLayout>
      </c:layout>
      <c:barChart>
        <c:barDir val="bar"/>
        <c:grouping val="clustered"/>
        <c:varyColors val="0"/>
        <c:ser>
          <c:idx val="0"/>
          <c:order val="0"/>
          <c:tx>
            <c:strRef>
              <c:f>Sheet1!$B$1</c:f>
              <c:strCache>
                <c:ptCount val="1"/>
                <c:pt idx="0">
                  <c:v>Total</c:v>
                </c:pt>
              </c:strCache>
            </c:strRef>
          </c:tx>
          <c:spPr>
            <a:solidFill>
              <a:schemeClr val="accent2"/>
            </a:solidFill>
          </c:spPr>
          <c:invertIfNegative val="0"/>
          <c:dPt>
            <c:idx val="0"/>
            <c:invertIfNegative val="0"/>
            <c:bubble3D val="0"/>
            <c:extLst>
              <c:ext xmlns:c16="http://schemas.microsoft.com/office/drawing/2014/chart" uri="{C3380CC4-5D6E-409C-BE32-E72D297353CC}">
                <c16:uniqueId val="{00000001-9017-4794-B23E-74DB6815BF5F}"/>
              </c:ext>
            </c:extLst>
          </c:dPt>
          <c:dPt>
            <c:idx val="1"/>
            <c:invertIfNegative val="0"/>
            <c:bubble3D val="0"/>
            <c:extLst>
              <c:ext xmlns:c16="http://schemas.microsoft.com/office/drawing/2014/chart" uri="{C3380CC4-5D6E-409C-BE32-E72D297353CC}">
                <c16:uniqueId val="{00000003-9017-4794-B23E-74DB6815BF5F}"/>
              </c:ext>
            </c:extLst>
          </c:dPt>
          <c:dPt>
            <c:idx val="2"/>
            <c:invertIfNegative val="0"/>
            <c:bubble3D val="0"/>
            <c:extLst>
              <c:ext xmlns:c16="http://schemas.microsoft.com/office/drawing/2014/chart" uri="{C3380CC4-5D6E-409C-BE32-E72D297353CC}">
                <c16:uniqueId val="{00000005-9017-4794-B23E-74DB6815BF5F}"/>
              </c:ext>
            </c:extLst>
          </c:dPt>
          <c:dPt>
            <c:idx val="10"/>
            <c:invertIfNegative val="0"/>
            <c:bubble3D val="0"/>
            <c:extLst>
              <c:ext xmlns:c16="http://schemas.microsoft.com/office/drawing/2014/chart" uri="{C3380CC4-5D6E-409C-BE32-E72D297353CC}">
                <c16:uniqueId val="{0000000A-9017-4794-B23E-74DB6815BF5F}"/>
              </c:ext>
            </c:extLst>
          </c:dPt>
          <c:dPt>
            <c:idx val="11"/>
            <c:invertIfNegative val="0"/>
            <c:bubble3D val="0"/>
            <c:extLst>
              <c:ext xmlns:c16="http://schemas.microsoft.com/office/drawing/2014/chart" uri="{C3380CC4-5D6E-409C-BE32-E72D297353CC}">
                <c16:uniqueId val="{0000000B-9017-4794-B23E-74DB6815BF5F}"/>
              </c:ext>
            </c:extLst>
          </c:dPt>
          <c:cat>
            <c:strRef>
              <c:f>Sheet1!$A$2:$A$5</c:f>
              <c:strCache>
                <c:ptCount val="4"/>
                <c:pt idx="0">
                  <c:v>All</c:v>
                </c:pt>
                <c:pt idx="1">
                  <c:v>Aware</c:v>
                </c:pt>
                <c:pt idx="2">
                  <c:v>Elgible</c:v>
                </c:pt>
                <c:pt idx="3">
                  <c:v>Want</c:v>
                </c:pt>
              </c:strCache>
            </c:strRef>
          </c:cat>
          <c:val>
            <c:numRef>
              <c:f>Sheet1!$B$2:$B$5</c:f>
              <c:numCache>
                <c:formatCode>0%</c:formatCode>
                <c:ptCount val="4"/>
                <c:pt idx="0">
                  <c:v>1</c:v>
                </c:pt>
                <c:pt idx="1">
                  <c:v>0.92</c:v>
                </c:pt>
                <c:pt idx="2">
                  <c:v>0.67</c:v>
                </c:pt>
                <c:pt idx="3">
                  <c:v>0.64</c:v>
                </c:pt>
              </c:numCache>
            </c:numRef>
          </c:val>
          <c:extLst>
            <c:ext xmlns:c16="http://schemas.microsoft.com/office/drawing/2014/chart" uri="{C3380CC4-5D6E-409C-BE32-E72D297353CC}">
              <c16:uniqueId val="{0000000C-9017-4794-B23E-74DB6815BF5F}"/>
            </c:ext>
          </c:extLst>
        </c:ser>
        <c:ser>
          <c:idx val="1"/>
          <c:order val="1"/>
          <c:tx>
            <c:strRef>
              <c:f>Sheet1!$C$1</c:f>
              <c:strCache>
                <c:ptCount val="1"/>
                <c:pt idx="0">
                  <c:v>Column1</c:v>
                </c:pt>
              </c:strCache>
            </c:strRef>
          </c:tx>
          <c:spPr>
            <a:solidFill>
              <a:schemeClr val="accent2"/>
            </a:solidFill>
          </c:spPr>
          <c:invertIfNegative val="0"/>
          <c:dPt>
            <c:idx val="0"/>
            <c:invertIfNegative val="0"/>
            <c:bubble3D val="0"/>
            <c:extLst>
              <c:ext xmlns:c16="http://schemas.microsoft.com/office/drawing/2014/chart" uri="{C3380CC4-5D6E-409C-BE32-E72D297353CC}">
                <c16:uniqueId val="{0000000E-9017-4794-B23E-74DB6815BF5F}"/>
              </c:ext>
            </c:extLst>
          </c:dPt>
          <c:dPt>
            <c:idx val="1"/>
            <c:invertIfNegative val="0"/>
            <c:bubble3D val="0"/>
            <c:extLst>
              <c:ext xmlns:c16="http://schemas.microsoft.com/office/drawing/2014/chart" uri="{C3380CC4-5D6E-409C-BE32-E72D297353CC}">
                <c16:uniqueId val="{00000010-9017-4794-B23E-74DB6815BF5F}"/>
              </c:ext>
            </c:extLst>
          </c:dPt>
          <c:dPt>
            <c:idx val="2"/>
            <c:invertIfNegative val="0"/>
            <c:bubble3D val="0"/>
            <c:extLst>
              <c:ext xmlns:c16="http://schemas.microsoft.com/office/drawing/2014/chart" uri="{C3380CC4-5D6E-409C-BE32-E72D297353CC}">
                <c16:uniqueId val="{00000012-9017-4794-B23E-74DB6815BF5F}"/>
              </c:ext>
            </c:extLst>
          </c:dPt>
          <c:dPt>
            <c:idx val="10"/>
            <c:invertIfNegative val="0"/>
            <c:bubble3D val="0"/>
            <c:extLst>
              <c:ext xmlns:c16="http://schemas.microsoft.com/office/drawing/2014/chart" uri="{C3380CC4-5D6E-409C-BE32-E72D297353CC}">
                <c16:uniqueId val="{00000017-9017-4794-B23E-74DB6815BF5F}"/>
              </c:ext>
            </c:extLst>
          </c:dPt>
          <c:dPt>
            <c:idx val="11"/>
            <c:invertIfNegative val="0"/>
            <c:bubble3D val="0"/>
            <c:extLst>
              <c:ext xmlns:c16="http://schemas.microsoft.com/office/drawing/2014/chart" uri="{C3380CC4-5D6E-409C-BE32-E72D297353CC}">
                <c16:uniqueId val="{00000018-9017-4794-B23E-74DB6815BF5F}"/>
              </c:ext>
            </c:extLst>
          </c:dPt>
          <c:cat>
            <c:strRef>
              <c:f>Sheet1!$A$2:$A$5</c:f>
              <c:strCache>
                <c:ptCount val="4"/>
                <c:pt idx="0">
                  <c:v>All</c:v>
                </c:pt>
                <c:pt idx="1">
                  <c:v>Aware</c:v>
                </c:pt>
                <c:pt idx="2">
                  <c:v>Elgible</c:v>
                </c:pt>
                <c:pt idx="3">
                  <c:v>Want</c:v>
                </c:pt>
              </c:strCache>
            </c:strRef>
          </c:cat>
          <c:val>
            <c:numRef>
              <c:f>Sheet1!$C$2:$C$5</c:f>
              <c:numCache>
                <c:formatCode>0%</c:formatCode>
                <c:ptCount val="4"/>
                <c:pt idx="0">
                  <c:v>-1</c:v>
                </c:pt>
                <c:pt idx="1">
                  <c:v>-0.92</c:v>
                </c:pt>
                <c:pt idx="2">
                  <c:v>-0.67</c:v>
                </c:pt>
                <c:pt idx="3">
                  <c:v>-0.64</c:v>
                </c:pt>
              </c:numCache>
            </c:numRef>
          </c:val>
          <c:extLst>
            <c:ext xmlns:c16="http://schemas.microsoft.com/office/drawing/2014/chart" uri="{C3380CC4-5D6E-409C-BE32-E72D297353CC}">
              <c16:uniqueId val="{00000019-9017-4794-B23E-74DB6815BF5F}"/>
            </c:ext>
          </c:extLst>
        </c:ser>
        <c:dLbls>
          <c:showLegendKey val="0"/>
          <c:showVal val="0"/>
          <c:showCatName val="0"/>
          <c:showSerName val="0"/>
          <c:showPercent val="0"/>
          <c:showBubbleSize val="0"/>
        </c:dLbls>
        <c:gapWidth val="25"/>
        <c:overlap val="100"/>
        <c:axId val="123298944"/>
        <c:axId val="123300480"/>
      </c:barChart>
      <c:catAx>
        <c:axId val="123298944"/>
        <c:scaling>
          <c:orientation val="maxMin"/>
        </c:scaling>
        <c:delete val="1"/>
        <c:axPos val="l"/>
        <c:numFmt formatCode="General" sourceLinked="1"/>
        <c:majorTickMark val="out"/>
        <c:minorTickMark val="none"/>
        <c:tickLblPos val="nextTo"/>
        <c:crossAx val="123300480"/>
        <c:crosses val="autoZero"/>
        <c:auto val="1"/>
        <c:lblAlgn val="ctr"/>
        <c:lblOffset val="100"/>
        <c:noMultiLvlLbl val="0"/>
      </c:catAx>
      <c:valAx>
        <c:axId val="123300480"/>
        <c:scaling>
          <c:orientation val="minMax"/>
          <c:max val="1"/>
          <c:min val="-1"/>
        </c:scaling>
        <c:delete val="1"/>
        <c:axPos val="t"/>
        <c:numFmt formatCode="0%" sourceLinked="1"/>
        <c:majorTickMark val="out"/>
        <c:minorTickMark val="none"/>
        <c:tickLblPos val="nextTo"/>
        <c:crossAx val="1232989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03883607238756"/>
          <c:y val="0"/>
          <c:w val="0.88796119642506666"/>
          <c:h val="0.96978016216487861"/>
        </c:manualLayout>
      </c:layout>
      <c:barChart>
        <c:barDir val="bar"/>
        <c:grouping val="clustered"/>
        <c:varyColors val="0"/>
        <c:ser>
          <c:idx val="0"/>
          <c:order val="0"/>
          <c:tx>
            <c:strRef>
              <c:f>Sheet1!$B$1</c:f>
              <c:strCache>
                <c:ptCount val="1"/>
                <c:pt idx="0">
                  <c:v>Total</c:v>
                </c:pt>
              </c:strCache>
            </c:strRef>
          </c:tx>
          <c:spPr>
            <a:solidFill>
              <a:srgbClr val="009690"/>
            </a:solidFill>
          </c:spPr>
          <c:invertIfNegative val="0"/>
          <c:dPt>
            <c:idx val="0"/>
            <c:invertIfNegative val="0"/>
            <c:bubble3D val="0"/>
            <c:extLst>
              <c:ext xmlns:c16="http://schemas.microsoft.com/office/drawing/2014/chart" uri="{C3380CC4-5D6E-409C-BE32-E72D297353CC}">
                <c16:uniqueId val="{00000001-9017-4794-B23E-74DB6815BF5F}"/>
              </c:ext>
            </c:extLst>
          </c:dPt>
          <c:dPt>
            <c:idx val="1"/>
            <c:invertIfNegative val="0"/>
            <c:bubble3D val="0"/>
            <c:extLst>
              <c:ext xmlns:c16="http://schemas.microsoft.com/office/drawing/2014/chart" uri="{C3380CC4-5D6E-409C-BE32-E72D297353CC}">
                <c16:uniqueId val="{00000003-9017-4794-B23E-74DB6815BF5F}"/>
              </c:ext>
            </c:extLst>
          </c:dPt>
          <c:dPt>
            <c:idx val="2"/>
            <c:invertIfNegative val="0"/>
            <c:bubble3D val="0"/>
            <c:extLst>
              <c:ext xmlns:c16="http://schemas.microsoft.com/office/drawing/2014/chart" uri="{C3380CC4-5D6E-409C-BE32-E72D297353CC}">
                <c16:uniqueId val="{00000005-9017-4794-B23E-74DB6815BF5F}"/>
              </c:ext>
            </c:extLst>
          </c:dPt>
          <c:dPt>
            <c:idx val="10"/>
            <c:invertIfNegative val="0"/>
            <c:bubble3D val="0"/>
            <c:extLst>
              <c:ext xmlns:c16="http://schemas.microsoft.com/office/drawing/2014/chart" uri="{C3380CC4-5D6E-409C-BE32-E72D297353CC}">
                <c16:uniqueId val="{0000000A-9017-4794-B23E-74DB6815BF5F}"/>
              </c:ext>
            </c:extLst>
          </c:dPt>
          <c:dPt>
            <c:idx val="11"/>
            <c:invertIfNegative val="0"/>
            <c:bubble3D val="0"/>
            <c:extLst>
              <c:ext xmlns:c16="http://schemas.microsoft.com/office/drawing/2014/chart" uri="{C3380CC4-5D6E-409C-BE32-E72D297353CC}">
                <c16:uniqueId val="{0000000B-9017-4794-B23E-74DB6815BF5F}"/>
              </c:ext>
            </c:extLst>
          </c:dPt>
          <c:cat>
            <c:strRef>
              <c:f>Sheet1!$A$2:$A$5</c:f>
              <c:strCache>
                <c:ptCount val="4"/>
                <c:pt idx="0">
                  <c:v>All</c:v>
                </c:pt>
                <c:pt idx="1">
                  <c:v>Aware</c:v>
                </c:pt>
                <c:pt idx="2">
                  <c:v>Elgible</c:v>
                </c:pt>
                <c:pt idx="3">
                  <c:v>Want</c:v>
                </c:pt>
              </c:strCache>
            </c:strRef>
          </c:cat>
          <c:val>
            <c:numRef>
              <c:f>Sheet1!$B$2:$B$5</c:f>
              <c:numCache>
                <c:formatCode>0%</c:formatCode>
                <c:ptCount val="4"/>
                <c:pt idx="0">
                  <c:v>1</c:v>
                </c:pt>
                <c:pt idx="1">
                  <c:v>0.94125412541254128</c:v>
                </c:pt>
                <c:pt idx="2">
                  <c:v>0.72409240924092411</c:v>
                </c:pt>
                <c:pt idx="3">
                  <c:v>0.57557755775577557</c:v>
                </c:pt>
              </c:numCache>
            </c:numRef>
          </c:val>
          <c:extLst>
            <c:ext xmlns:c16="http://schemas.microsoft.com/office/drawing/2014/chart" uri="{C3380CC4-5D6E-409C-BE32-E72D297353CC}">
              <c16:uniqueId val="{0000000C-9017-4794-B23E-74DB6815BF5F}"/>
            </c:ext>
          </c:extLst>
        </c:ser>
        <c:ser>
          <c:idx val="1"/>
          <c:order val="1"/>
          <c:tx>
            <c:strRef>
              <c:f>Sheet1!$C$1</c:f>
              <c:strCache>
                <c:ptCount val="1"/>
                <c:pt idx="0">
                  <c:v>Column1</c:v>
                </c:pt>
              </c:strCache>
            </c:strRef>
          </c:tx>
          <c:spPr>
            <a:solidFill>
              <a:srgbClr val="009690"/>
            </a:solidFill>
          </c:spPr>
          <c:invertIfNegative val="0"/>
          <c:dPt>
            <c:idx val="0"/>
            <c:invertIfNegative val="0"/>
            <c:bubble3D val="0"/>
            <c:extLst>
              <c:ext xmlns:c16="http://schemas.microsoft.com/office/drawing/2014/chart" uri="{C3380CC4-5D6E-409C-BE32-E72D297353CC}">
                <c16:uniqueId val="{0000000E-9017-4794-B23E-74DB6815BF5F}"/>
              </c:ext>
            </c:extLst>
          </c:dPt>
          <c:dPt>
            <c:idx val="1"/>
            <c:invertIfNegative val="0"/>
            <c:bubble3D val="0"/>
            <c:extLst>
              <c:ext xmlns:c16="http://schemas.microsoft.com/office/drawing/2014/chart" uri="{C3380CC4-5D6E-409C-BE32-E72D297353CC}">
                <c16:uniqueId val="{00000010-9017-4794-B23E-74DB6815BF5F}"/>
              </c:ext>
            </c:extLst>
          </c:dPt>
          <c:dPt>
            <c:idx val="2"/>
            <c:invertIfNegative val="0"/>
            <c:bubble3D val="0"/>
            <c:extLst>
              <c:ext xmlns:c16="http://schemas.microsoft.com/office/drawing/2014/chart" uri="{C3380CC4-5D6E-409C-BE32-E72D297353CC}">
                <c16:uniqueId val="{00000012-9017-4794-B23E-74DB6815BF5F}"/>
              </c:ext>
            </c:extLst>
          </c:dPt>
          <c:dPt>
            <c:idx val="10"/>
            <c:invertIfNegative val="0"/>
            <c:bubble3D val="0"/>
            <c:extLst>
              <c:ext xmlns:c16="http://schemas.microsoft.com/office/drawing/2014/chart" uri="{C3380CC4-5D6E-409C-BE32-E72D297353CC}">
                <c16:uniqueId val="{00000017-9017-4794-B23E-74DB6815BF5F}"/>
              </c:ext>
            </c:extLst>
          </c:dPt>
          <c:dPt>
            <c:idx val="11"/>
            <c:invertIfNegative val="0"/>
            <c:bubble3D val="0"/>
            <c:extLst>
              <c:ext xmlns:c16="http://schemas.microsoft.com/office/drawing/2014/chart" uri="{C3380CC4-5D6E-409C-BE32-E72D297353CC}">
                <c16:uniqueId val="{00000018-9017-4794-B23E-74DB6815BF5F}"/>
              </c:ext>
            </c:extLst>
          </c:dPt>
          <c:cat>
            <c:strRef>
              <c:f>Sheet1!$A$2:$A$5</c:f>
              <c:strCache>
                <c:ptCount val="4"/>
                <c:pt idx="0">
                  <c:v>All</c:v>
                </c:pt>
                <c:pt idx="1">
                  <c:v>Aware</c:v>
                </c:pt>
                <c:pt idx="2">
                  <c:v>Elgible</c:v>
                </c:pt>
                <c:pt idx="3">
                  <c:v>Want</c:v>
                </c:pt>
              </c:strCache>
            </c:strRef>
          </c:cat>
          <c:val>
            <c:numRef>
              <c:f>Sheet1!$C$2:$C$5</c:f>
              <c:numCache>
                <c:formatCode>0%</c:formatCode>
                <c:ptCount val="4"/>
                <c:pt idx="0">
                  <c:v>-1</c:v>
                </c:pt>
                <c:pt idx="1">
                  <c:v>-0.94125412541254128</c:v>
                </c:pt>
                <c:pt idx="2">
                  <c:v>-0.72409240924092411</c:v>
                </c:pt>
                <c:pt idx="3">
                  <c:v>-0.57557755775577557</c:v>
                </c:pt>
              </c:numCache>
            </c:numRef>
          </c:val>
          <c:extLst>
            <c:ext xmlns:c16="http://schemas.microsoft.com/office/drawing/2014/chart" uri="{C3380CC4-5D6E-409C-BE32-E72D297353CC}">
              <c16:uniqueId val="{00000019-9017-4794-B23E-74DB6815BF5F}"/>
            </c:ext>
          </c:extLst>
        </c:ser>
        <c:dLbls>
          <c:showLegendKey val="0"/>
          <c:showVal val="0"/>
          <c:showCatName val="0"/>
          <c:showSerName val="0"/>
          <c:showPercent val="0"/>
          <c:showBubbleSize val="0"/>
        </c:dLbls>
        <c:gapWidth val="25"/>
        <c:overlap val="100"/>
        <c:axId val="123298944"/>
        <c:axId val="123300480"/>
      </c:barChart>
      <c:catAx>
        <c:axId val="123298944"/>
        <c:scaling>
          <c:orientation val="maxMin"/>
        </c:scaling>
        <c:delete val="1"/>
        <c:axPos val="l"/>
        <c:numFmt formatCode="General" sourceLinked="1"/>
        <c:majorTickMark val="out"/>
        <c:minorTickMark val="none"/>
        <c:tickLblPos val="nextTo"/>
        <c:crossAx val="123300480"/>
        <c:crosses val="autoZero"/>
        <c:auto val="1"/>
        <c:lblAlgn val="ctr"/>
        <c:lblOffset val="100"/>
        <c:noMultiLvlLbl val="0"/>
      </c:catAx>
      <c:valAx>
        <c:axId val="123300480"/>
        <c:scaling>
          <c:orientation val="minMax"/>
          <c:max val="1"/>
          <c:min val="-1"/>
        </c:scaling>
        <c:delete val="1"/>
        <c:axPos val="t"/>
        <c:numFmt formatCode="0%" sourceLinked="1"/>
        <c:majorTickMark val="out"/>
        <c:minorTickMark val="none"/>
        <c:tickLblPos val="nextTo"/>
        <c:crossAx val="1232989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57756241481836"/>
          <c:y val="9.7867812214720129E-2"/>
          <c:w val="0.58419310418787918"/>
          <c:h val="0.61212140285984284"/>
        </c:manualLayout>
      </c:layout>
      <c:doughnutChart>
        <c:varyColors val="1"/>
        <c:ser>
          <c:idx val="4"/>
          <c:order val="0"/>
          <c:tx>
            <c:strRef>
              <c:f>Sheet1!$B$1</c:f>
              <c:strCache>
                <c:ptCount val="1"/>
                <c:pt idx="0">
                  <c:v>Greater Manchester </c:v>
                </c:pt>
              </c:strCache>
            </c:strRef>
          </c:tx>
          <c:spPr>
            <a:solidFill>
              <a:srgbClr val="009690"/>
            </a:solidFill>
          </c:spPr>
          <c:dPt>
            <c:idx val="0"/>
            <c:bubble3D val="0"/>
            <c:spPr>
              <a:solidFill>
                <a:srgbClr val="009690"/>
              </a:solidFill>
              <a:ln>
                <a:noFill/>
              </a:ln>
              <a:effectLst/>
            </c:spPr>
            <c:extLst>
              <c:ext xmlns:c16="http://schemas.microsoft.com/office/drawing/2014/chart" uri="{C3380CC4-5D6E-409C-BE32-E72D297353CC}">
                <c16:uniqueId val="{00000001-ECCC-412F-8F91-19EA43851EE7}"/>
              </c:ext>
            </c:extLst>
          </c:dPt>
          <c:dPt>
            <c:idx val="1"/>
            <c:bubble3D val="0"/>
            <c:spPr>
              <a:solidFill>
                <a:srgbClr val="FF0000"/>
              </a:solidFill>
              <a:ln>
                <a:noFill/>
              </a:ln>
              <a:effectLst/>
            </c:spPr>
            <c:extLst>
              <c:ext xmlns:c16="http://schemas.microsoft.com/office/drawing/2014/chart" uri="{C3380CC4-5D6E-409C-BE32-E72D297353CC}">
                <c16:uniqueId val="{00000003-ECCC-412F-8F91-19EA43851EE7}"/>
              </c:ext>
            </c:extLst>
          </c:dPt>
          <c:dPt>
            <c:idx val="2"/>
            <c:bubble3D val="0"/>
            <c:spPr>
              <a:solidFill>
                <a:srgbClr val="5C5B5A"/>
              </a:solidFill>
              <a:ln>
                <a:noFill/>
              </a:ln>
              <a:effectLst/>
            </c:spPr>
            <c:extLst>
              <c:ext xmlns:c16="http://schemas.microsoft.com/office/drawing/2014/chart" uri="{C3380CC4-5D6E-409C-BE32-E72D297353CC}">
                <c16:uniqueId val="{00000005-ECCC-412F-8F91-19EA43851EE7}"/>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Can't remember / Prefer not to say</c:v>
                </c:pt>
              </c:strCache>
            </c:strRef>
          </c:cat>
          <c:val>
            <c:numRef>
              <c:f>Sheet1!$B$2:$B$4</c:f>
              <c:numCache>
                <c:formatCode>0%</c:formatCode>
                <c:ptCount val="3"/>
                <c:pt idx="0">
                  <c:v>0.32</c:v>
                </c:pt>
                <c:pt idx="1">
                  <c:v>0.56999999999999995</c:v>
                </c:pt>
                <c:pt idx="2">
                  <c:v>0.11</c:v>
                </c:pt>
              </c:numCache>
            </c:numRef>
          </c:val>
          <c:extLst>
            <c:ext xmlns:c16="http://schemas.microsoft.com/office/drawing/2014/chart" uri="{C3380CC4-5D6E-409C-BE32-E72D297353CC}">
              <c16:uniqueId val="{00000006-ECCC-412F-8F91-19EA43851EE7}"/>
            </c:ext>
          </c:extLst>
        </c:ser>
        <c:dLbls>
          <c:showLegendKey val="0"/>
          <c:showVal val="0"/>
          <c:showCatName val="0"/>
          <c:showSerName val="0"/>
          <c:showPercent val="0"/>
          <c:showBubbleSize val="0"/>
          <c:showLeaderLines val="1"/>
        </c:dLbls>
        <c:firstSliceAng val="117"/>
        <c:holeSize val="50"/>
      </c:doughnutChart>
      <c:spPr>
        <a:noFill/>
        <a:ln>
          <a:noFill/>
        </a:ln>
        <a:effectLst/>
      </c:spPr>
    </c:plotArea>
    <c:legend>
      <c:legendPos val="r"/>
      <c:layout>
        <c:manualLayout>
          <c:xMode val="edge"/>
          <c:yMode val="edge"/>
          <c:x val="0.70022543094038148"/>
          <c:y val="0.62502719465628687"/>
          <c:w val="0.28102144829350412"/>
          <c:h val="0.2810810102936262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69778586620776"/>
          <c:y val="6.8360290014375658E-2"/>
          <c:w val="0.58419310418787918"/>
          <c:h val="0.61212140285984284"/>
        </c:manualLayout>
      </c:layout>
      <c:doughnutChart>
        <c:varyColors val="1"/>
        <c:ser>
          <c:idx val="4"/>
          <c:order val="0"/>
          <c:tx>
            <c:strRef>
              <c:f>Sheet1!$B$1</c:f>
              <c:strCache>
                <c:ptCount val="1"/>
                <c:pt idx="0">
                  <c:v>Greater Manchester </c:v>
                </c:pt>
              </c:strCache>
            </c:strRef>
          </c:tx>
          <c:spPr>
            <a:solidFill>
              <a:srgbClr val="009690"/>
            </a:solidFill>
          </c:spPr>
          <c:dPt>
            <c:idx val="0"/>
            <c:bubble3D val="0"/>
            <c:spPr>
              <a:solidFill>
                <a:srgbClr val="009690"/>
              </a:solidFill>
              <a:ln>
                <a:noFill/>
              </a:ln>
              <a:effectLst/>
            </c:spPr>
            <c:extLst>
              <c:ext xmlns:c16="http://schemas.microsoft.com/office/drawing/2014/chart" uri="{C3380CC4-5D6E-409C-BE32-E72D297353CC}">
                <c16:uniqueId val="{00000001-D601-4855-AFB2-85D4725C6D85}"/>
              </c:ext>
            </c:extLst>
          </c:dPt>
          <c:dPt>
            <c:idx val="1"/>
            <c:bubble3D val="0"/>
            <c:spPr>
              <a:solidFill>
                <a:srgbClr val="FF9999"/>
              </a:solidFill>
              <a:ln>
                <a:noFill/>
              </a:ln>
              <a:effectLst/>
            </c:spPr>
            <c:extLst>
              <c:ext xmlns:c16="http://schemas.microsoft.com/office/drawing/2014/chart" uri="{C3380CC4-5D6E-409C-BE32-E72D297353CC}">
                <c16:uniqueId val="{00000003-D601-4855-AFB2-85D4725C6D85}"/>
              </c:ext>
            </c:extLst>
          </c:dPt>
          <c:dPt>
            <c:idx val="2"/>
            <c:bubble3D val="0"/>
            <c:spPr>
              <a:solidFill>
                <a:srgbClr val="FF0000"/>
              </a:solidFill>
              <a:ln>
                <a:noFill/>
              </a:ln>
              <a:effectLst/>
            </c:spPr>
            <c:extLst>
              <c:ext xmlns:c16="http://schemas.microsoft.com/office/drawing/2014/chart" uri="{C3380CC4-5D6E-409C-BE32-E72D297353CC}">
                <c16:uniqueId val="{00000005-D601-4855-AFB2-85D4725C6D8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Net: Yes</c:v>
                </c:pt>
                <c:pt idx="1">
                  <c:v>No, I don’t think so </c:v>
                </c:pt>
                <c:pt idx="2">
                  <c:v>Definitely not</c:v>
                </c:pt>
              </c:strCache>
            </c:strRef>
          </c:cat>
          <c:val>
            <c:numRef>
              <c:f>Sheet1!$B$2:$B$4</c:f>
              <c:numCache>
                <c:formatCode>0%</c:formatCode>
                <c:ptCount val="3"/>
                <c:pt idx="0">
                  <c:v>0.37</c:v>
                </c:pt>
                <c:pt idx="1">
                  <c:v>0.48</c:v>
                </c:pt>
                <c:pt idx="2">
                  <c:v>0.15</c:v>
                </c:pt>
              </c:numCache>
            </c:numRef>
          </c:val>
          <c:extLst>
            <c:ext xmlns:c16="http://schemas.microsoft.com/office/drawing/2014/chart" uri="{C3380CC4-5D6E-409C-BE32-E72D297353CC}">
              <c16:uniqueId val="{00000006-D601-4855-AFB2-85D4725C6D85}"/>
            </c:ext>
          </c:extLst>
        </c:ser>
        <c:dLbls>
          <c:showLegendKey val="0"/>
          <c:showVal val="0"/>
          <c:showCatName val="0"/>
          <c:showSerName val="0"/>
          <c:showPercent val="0"/>
          <c:showBubbleSize val="0"/>
          <c:showLeaderLines val="1"/>
        </c:dLbls>
        <c:firstSliceAng val="117"/>
        <c:holeSize val="50"/>
      </c:doughnutChart>
      <c:spPr>
        <a:noFill/>
        <a:ln>
          <a:noFill/>
        </a:ln>
        <a:effectLst/>
      </c:spPr>
    </c:plotArea>
    <c:legend>
      <c:legendPos val="r"/>
      <c:layout>
        <c:manualLayout>
          <c:xMode val="edge"/>
          <c:yMode val="edge"/>
          <c:x val="0.68742487231190785"/>
          <c:y val="0.60088467649236876"/>
          <c:w val="0.30230827333365451"/>
          <c:h val="0.1646830233107313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53506387574955"/>
          <c:y val="3.4062307285922908E-3"/>
          <c:w val="0.51405789179851569"/>
          <c:h val="0.74477606552135267"/>
        </c:manualLayout>
      </c:layout>
      <c:barChart>
        <c:barDir val="col"/>
        <c:grouping val="percentStacked"/>
        <c:varyColors val="0"/>
        <c:ser>
          <c:idx val="0"/>
          <c:order val="0"/>
          <c:tx>
            <c:strRef>
              <c:f>Sheet1!$B$1</c:f>
              <c:strCache>
                <c:ptCount val="1"/>
                <c:pt idx="0">
                  <c:v>Don't know / Prefer not to say</c:v>
                </c:pt>
              </c:strCache>
            </c:strRef>
          </c:tx>
          <c:spPr>
            <a:solidFill>
              <a:srgbClr val="5C5B5A"/>
            </a:solidFill>
            <a:ln>
              <a:noFill/>
            </a:ln>
            <a:effectLst/>
          </c:spPr>
          <c:invertIfNegative val="0"/>
          <c:dLbls>
            <c:delete val="1"/>
          </c:dLbls>
          <c:cat>
            <c:strRef>
              <c:f>Sheet1!$A$2:$A$5</c:f>
              <c:strCache>
                <c:ptCount val="4"/>
                <c:pt idx="0">
                  <c:v>Dec 2022 
(S5)</c:v>
                </c:pt>
                <c:pt idx="1">
                  <c:v>July 2023 
(S8)</c:v>
                </c:pt>
                <c:pt idx="2">
                  <c:v>Feb 2024 
(S11)</c:v>
                </c:pt>
                <c:pt idx="3">
                  <c:v>Oct'24-Feb'25 (S15+S16+S17)</c:v>
                </c:pt>
              </c:strCache>
            </c:strRef>
          </c:cat>
          <c:val>
            <c:numRef>
              <c:f>Sheet1!$B$2:$B$5</c:f>
              <c:numCache>
                <c:formatCode>General</c:formatCode>
                <c:ptCount val="4"/>
                <c:pt idx="0" formatCode="0%">
                  <c:v>0.01</c:v>
                </c:pt>
                <c:pt idx="2" formatCode="0%">
                  <c:v>0.01</c:v>
                </c:pt>
                <c:pt idx="3" formatCode="0%">
                  <c:v>0.01</c:v>
                </c:pt>
              </c:numCache>
            </c:numRef>
          </c:val>
          <c:extLst>
            <c:ext xmlns:c16="http://schemas.microsoft.com/office/drawing/2014/chart" uri="{C3380CC4-5D6E-409C-BE32-E72D297353CC}">
              <c16:uniqueId val="{00000000-DC94-4A4A-BE0F-3FF29135512F}"/>
            </c:ext>
          </c:extLst>
        </c:ser>
        <c:ser>
          <c:idx val="1"/>
          <c:order val="1"/>
          <c:tx>
            <c:strRef>
              <c:f>Sheet1!$C$1</c:f>
              <c:strCache>
                <c:ptCount val="1"/>
                <c:pt idx="0">
                  <c:v>Strongly disagree</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 2022 
(S5)</c:v>
                </c:pt>
                <c:pt idx="1">
                  <c:v>July 2023 
(S8)</c:v>
                </c:pt>
                <c:pt idx="2">
                  <c:v>Feb 2024 
(S11)</c:v>
                </c:pt>
                <c:pt idx="3">
                  <c:v>Oct'24-Feb'25 (S15+S16+S17)</c:v>
                </c:pt>
              </c:strCache>
            </c:strRef>
          </c:cat>
          <c:val>
            <c:numRef>
              <c:f>Sheet1!$C$2:$C$5</c:f>
              <c:numCache>
                <c:formatCode>0%</c:formatCode>
                <c:ptCount val="4"/>
                <c:pt idx="0">
                  <c:v>0.04</c:v>
                </c:pt>
                <c:pt idx="1">
                  <c:v>0.04</c:v>
                </c:pt>
                <c:pt idx="2">
                  <c:v>0.05</c:v>
                </c:pt>
                <c:pt idx="3">
                  <c:v>0.04</c:v>
                </c:pt>
              </c:numCache>
            </c:numRef>
          </c:val>
          <c:extLst>
            <c:ext xmlns:c16="http://schemas.microsoft.com/office/drawing/2014/chart" uri="{C3380CC4-5D6E-409C-BE32-E72D297353CC}">
              <c16:uniqueId val="{00000001-DC94-4A4A-BE0F-3FF29135512F}"/>
            </c:ext>
          </c:extLst>
        </c:ser>
        <c:ser>
          <c:idx val="2"/>
          <c:order val="2"/>
          <c:tx>
            <c:strRef>
              <c:f>Sheet1!$D$1</c:f>
              <c:strCache>
                <c:ptCount val="1"/>
                <c:pt idx="0">
                  <c:v>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 2022 
(S5)</c:v>
                </c:pt>
                <c:pt idx="1">
                  <c:v>July 2023 
(S8)</c:v>
                </c:pt>
                <c:pt idx="2">
                  <c:v>Feb 2024 
(S11)</c:v>
                </c:pt>
                <c:pt idx="3">
                  <c:v>Oct'24-Feb'25 (S15+S16+S17)</c:v>
                </c:pt>
              </c:strCache>
            </c:strRef>
          </c:cat>
          <c:val>
            <c:numRef>
              <c:f>Sheet1!$D$2:$D$5</c:f>
              <c:numCache>
                <c:formatCode>0%</c:formatCode>
                <c:ptCount val="4"/>
                <c:pt idx="0">
                  <c:v>0.09</c:v>
                </c:pt>
                <c:pt idx="1">
                  <c:v>0.1</c:v>
                </c:pt>
                <c:pt idx="2">
                  <c:v>0.09</c:v>
                </c:pt>
                <c:pt idx="3">
                  <c:v>0.09</c:v>
                </c:pt>
              </c:numCache>
            </c:numRef>
          </c:val>
          <c:extLst>
            <c:ext xmlns:c16="http://schemas.microsoft.com/office/drawing/2014/chart" uri="{C3380CC4-5D6E-409C-BE32-E72D297353CC}">
              <c16:uniqueId val="{00000002-DC94-4A4A-BE0F-3FF29135512F}"/>
            </c:ext>
          </c:extLst>
        </c:ser>
        <c:ser>
          <c:idx val="3"/>
          <c:order val="3"/>
          <c:tx>
            <c:strRef>
              <c:f>Sheet1!$E$1</c:f>
              <c:strCache>
                <c:ptCount val="1"/>
                <c:pt idx="0">
                  <c:v>Neither agree nor disagree</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 2022 
(S5)</c:v>
                </c:pt>
                <c:pt idx="1">
                  <c:v>July 2023 
(S8)</c:v>
                </c:pt>
                <c:pt idx="2">
                  <c:v>Feb 2024 
(S11)</c:v>
                </c:pt>
                <c:pt idx="3">
                  <c:v>Oct'24-Feb'25 (S15+S16+S17)</c:v>
                </c:pt>
              </c:strCache>
            </c:strRef>
          </c:cat>
          <c:val>
            <c:numRef>
              <c:f>Sheet1!$E$2:$E$5</c:f>
              <c:numCache>
                <c:formatCode>0%</c:formatCode>
                <c:ptCount val="4"/>
                <c:pt idx="0">
                  <c:v>0.16</c:v>
                </c:pt>
                <c:pt idx="1">
                  <c:v>0.21</c:v>
                </c:pt>
                <c:pt idx="2">
                  <c:v>0.17</c:v>
                </c:pt>
                <c:pt idx="3">
                  <c:v>0.21</c:v>
                </c:pt>
              </c:numCache>
            </c:numRef>
          </c:val>
          <c:extLst>
            <c:ext xmlns:c16="http://schemas.microsoft.com/office/drawing/2014/chart" uri="{C3380CC4-5D6E-409C-BE32-E72D297353CC}">
              <c16:uniqueId val="{00000003-DC94-4A4A-BE0F-3FF29135512F}"/>
            </c:ext>
          </c:extLst>
        </c:ser>
        <c:ser>
          <c:idx val="4"/>
          <c:order val="4"/>
          <c:tx>
            <c:strRef>
              <c:f>Sheet1!$F$1</c:f>
              <c:strCache>
                <c:ptCount val="1"/>
                <c:pt idx="0">
                  <c:v>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 2022 
(S5)</c:v>
                </c:pt>
                <c:pt idx="1">
                  <c:v>July 2023 
(S8)</c:v>
                </c:pt>
                <c:pt idx="2">
                  <c:v>Feb 2024 
(S11)</c:v>
                </c:pt>
                <c:pt idx="3">
                  <c:v>Oct'24-Feb'25 (S15+S16+S17)</c:v>
                </c:pt>
              </c:strCache>
            </c:strRef>
          </c:cat>
          <c:val>
            <c:numRef>
              <c:f>Sheet1!$F$2:$F$5</c:f>
              <c:numCache>
                <c:formatCode>0%</c:formatCode>
                <c:ptCount val="4"/>
                <c:pt idx="0">
                  <c:v>0.44</c:v>
                </c:pt>
                <c:pt idx="1">
                  <c:v>0.41</c:v>
                </c:pt>
                <c:pt idx="2">
                  <c:v>0.44</c:v>
                </c:pt>
                <c:pt idx="3">
                  <c:v>0.43</c:v>
                </c:pt>
              </c:numCache>
            </c:numRef>
          </c:val>
          <c:extLst>
            <c:ext xmlns:c16="http://schemas.microsoft.com/office/drawing/2014/chart" uri="{C3380CC4-5D6E-409C-BE32-E72D297353CC}">
              <c16:uniqueId val="{00000004-DC94-4A4A-BE0F-3FF29135512F}"/>
            </c:ext>
          </c:extLst>
        </c:ser>
        <c:ser>
          <c:idx val="5"/>
          <c:order val="5"/>
          <c:tx>
            <c:strRef>
              <c:f>Sheet1!$G$1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 2022 
(S5)</c:v>
                </c:pt>
                <c:pt idx="1">
                  <c:v>July 2023 
(S8)</c:v>
                </c:pt>
                <c:pt idx="2">
                  <c:v>Feb 2024 
(S11)</c:v>
                </c:pt>
                <c:pt idx="3">
                  <c:v>Oct'24-Feb'25 (S15+S16+S17)</c:v>
                </c:pt>
              </c:strCache>
            </c:strRef>
          </c:cat>
          <c:val>
            <c:numRef>
              <c:f>Sheet1!$G$2:$G$5</c:f>
              <c:numCache>
                <c:formatCode>0%</c:formatCode>
                <c:ptCount val="4"/>
                <c:pt idx="0">
                  <c:v>0.27</c:v>
                </c:pt>
                <c:pt idx="1">
                  <c:v>0.24</c:v>
                </c:pt>
                <c:pt idx="2">
                  <c:v>0.24</c:v>
                </c:pt>
                <c:pt idx="3">
                  <c:v>0.22</c:v>
                </c:pt>
              </c:numCache>
            </c:numRef>
          </c:val>
          <c:extLst>
            <c:ext xmlns:c16="http://schemas.microsoft.com/office/drawing/2014/chart" uri="{C3380CC4-5D6E-409C-BE32-E72D297353CC}">
              <c16:uniqueId val="{00000005-DC94-4A4A-BE0F-3FF29135512F}"/>
            </c:ext>
          </c:extLst>
        </c:ser>
        <c:dLbls>
          <c:dLblPos val="ctr"/>
          <c:showLegendKey val="0"/>
          <c:showVal val="1"/>
          <c:showCatName val="0"/>
          <c:showSerName val="0"/>
          <c:showPercent val="0"/>
          <c:showBubbleSize val="0"/>
        </c:dLbls>
        <c:gapWidth val="8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l"/>
      <c:layout>
        <c:manualLayout>
          <c:xMode val="edge"/>
          <c:yMode val="edge"/>
          <c:x val="0.12009854786498826"/>
          <c:y val="9.0301321580444072E-2"/>
          <c:w val="0.23696500911184326"/>
          <c:h val="0.5889509298285329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53506387574955"/>
          <c:y val="3.4062307285922908E-3"/>
          <c:w val="0.51405789179851569"/>
          <c:h val="0.74477606552135267"/>
        </c:manualLayout>
      </c:layout>
      <c:barChart>
        <c:barDir val="col"/>
        <c:grouping val="percentStacked"/>
        <c:varyColors val="0"/>
        <c:ser>
          <c:idx val="0"/>
          <c:order val="0"/>
          <c:tx>
            <c:strRef>
              <c:f>Sheet1!$B$1</c:f>
              <c:strCache>
                <c:ptCount val="1"/>
                <c:pt idx="0">
                  <c:v>Don't know / Prefer not to say</c:v>
                </c:pt>
              </c:strCache>
            </c:strRef>
          </c:tx>
          <c:spPr>
            <a:solidFill>
              <a:srgbClr val="5C5B5A"/>
            </a:solidFill>
            <a:ln>
              <a:noFill/>
            </a:ln>
            <a:effectLst/>
          </c:spPr>
          <c:invertIfNegative val="0"/>
          <c:dLbls>
            <c:delete val="1"/>
          </c:dLbls>
          <c:cat>
            <c:strRef>
              <c:f>Sheet1!$A$2:$A$5</c:f>
              <c:strCache>
                <c:ptCount val="4"/>
                <c:pt idx="0">
                  <c:v>Dec 2022 
(S5)</c:v>
                </c:pt>
                <c:pt idx="1">
                  <c:v>July 2023 
(S8)</c:v>
                </c:pt>
                <c:pt idx="2">
                  <c:v>Feb 2024 
(S11)</c:v>
                </c:pt>
                <c:pt idx="3">
                  <c:v>Oct'24-Feb'25 (S15+S16+S17)</c:v>
                </c:pt>
              </c:strCache>
            </c:strRef>
          </c:cat>
          <c:val>
            <c:numRef>
              <c:f>Sheet1!$B$2:$B$5</c:f>
              <c:numCache>
                <c:formatCode>0%</c:formatCode>
                <c:ptCount val="4"/>
                <c:pt idx="0">
                  <c:v>0.01</c:v>
                </c:pt>
                <c:pt idx="1">
                  <c:v>0.01</c:v>
                </c:pt>
                <c:pt idx="2">
                  <c:v>0.01</c:v>
                </c:pt>
                <c:pt idx="3">
                  <c:v>0.01</c:v>
                </c:pt>
              </c:numCache>
            </c:numRef>
          </c:val>
          <c:extLst>
            <c:ext xmlns:c16="http://schemas.microsoft.com/office/drawing/2014/chart" uri="{C3380CC4-5D6E-409C-BE32-E72D297353CC}">
              <c16:uniqueId val="{00000000-6472-4A61-84E0-E5F72E251E3A}"/>
            </c:ext>
          </c:extLst>
        </c:ser>
        <c:ser>
          <c:idx val="1"/>
          <c:order val="1"/>
          <c:tx>
            <c:strRef>
              <c:f>Sheet1!$C$1</c:f>
              <c:strCache>
                <c:ptCount val="1"/>
                <c:pt idx="0">
                  <c:v>Strongly disagree</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 2022 
(S5)</c:v>
                </c:pt>
                <c:pt idx="1">
                  <c:v>July 2023 
(S8)</c:v>
                </c:pt>
                <c:pt idx="2">
                  <c:v>Feb 2024 
(S11)</c:v>
                </c:pt>
                <c:pt idx="3">
                  <c:v>Oct'24-Feb'25 (S15+S16+S17)</c:v>
                </c:pt>
              </c:strCache>
            </c:strRef>
          </c:cat>
          <c:val>
            <c:numRef>
              <c:f>Sheet1!$C$2:$C$5</c:f>
              <c:numCache>
                <c:formatCode>0%</c:formatCode>
                <c:ptCount val="4"/>
                <c:pt idx="0">
                  <c:v>0.1</c:v>
                </c:pt>
                <c:pt idx="1">
                  <c:v>0.1</c:v>
                </c:pt>
                <c:pt idx="2">
                  <c:v>0.09</c:v>
                </c:pt>
                <c:pt idx="3">
                  <c:v>0.09</c:v>
                </c:pt>
              </c:numCache>
            </c:numRef>
          </c:val>
          <c:extLst>
            <c:ext xmlns:c16="http://schemas.microsoft.com/office/drawing/2014/chart" uri="{C3380CC4-5D6E-409C-BE32-E72D297353CC}">
              <c16:uniqueId val="{00000001-6472-4A61-84E0-E5F72E251E3A}"/>
            </c:ext>
          </c:extLst>
        </c:ser>
        <c:ser>
          <c:idx val="2"/>
          <c:order val="2"/>
          <c:tx>
            <c:strRef>
              <c:f>Sheet1!$D$1</c:f>
              <c:strCache>
                <c:ptCount val="1"/>
                <c:pt idx="0">
                  <c:v>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 2022 
(S5)</c:v>
                </c:pt>
                <c:pt idx="1">
                  <c:v>July 2023 
(S8)</c:v>
                </c:pt>
                <c:pt idx="2">
                  <c:v>Feb 2024 
(S11)</c:v>
                </c:pt>
                <c:pt idx="3">
                  <c:v>Oct'24-Feb'25 (S15+S16+S17)</c:v>
                </c:pt>
              </c:strCache>
            </c:strRef>
          </c:cat>
          <c:val>
            <c:numRef>
              <c:f>Sheet1!$D$2:$D$5</c:f>
              <c:numCache>
                <c:formatCode>0%</c:formatCode>
                <c:ptCount val="4"/>
                <c:pt idx="0">
                  <c:v>0.21</c:v>
                </c:pt>
                <c:pt idx="1">
                  <c:v>0.2</c:v>
                </c:pt>
                <c:pt idx="2">
                  <c:v>0.23</c:v>
                </c:pt>
                <c:pt idx="3">
                  <c:v>0.2</c:v>
                </c:pt>
              </c:numCache>
            </c:numRef>
          </c:val>
          <c:extLst>
            <c:ext xmlns:c16="http://schemas.microsoft.com/office/drawing/2014/chart" uri="{C3380CC4-5D6E-409C-BE32-E72D297353CC}">
              <c16:uniqueId val="{00000002-6472-4A61-84E0-E5F72E251E3A}"/>
            </c:ext>
          </c:extLst>
        </c:ser>
        <c:ser>
          <c:idx val="3"/>
          <c:order val="3"/>
          <c:tx>
            <c:strRef>
              <c:f>Sheet1!$E$1</c:f>
              <c:strCache>
                <c:ptCount val="1"/>
                <c:pt idx="0">
                  <c:v>Neither agree nor disagree</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 2022 
(S5)</c:v>
                </c:pt>
                <c:pt idx="1">
                  <c:v>July 2023 
(S8)</c:v>
                </c:pt>
                <c:pt idx="2">
                  <c:v>Feb 2024 
(S11)</c:v>
                </c:pt>
                <c:pt idx="3">
                  <c:v>Oct'24-Feb'25 (S15+S16+S17)</c:v>
                </c:pt>
              </c:strCache>
            </c:strRef>
          </c:cat>
          <c:val>
            <c:numRef>
              <c:f>Sheet1!$E$2:$E$5</c:f>
              <c:numCache>
                <c:formatCode>0%</c:formatCode>
                <c:ptCount val="4"/>
                <c:pt idx="0">
                  <c:v>0.18</c:v>
                </c:pt>
                <c:pt idx="1">
                  <c:v>0.19</c:v>
                </c:pt>
                <c:pt idx="2">
                  <c:v>0.2</c:v>
                </c:pt>
                <c:pt idx="3">
                  <c:v>0.21</c:v>
                </c:pt>
              </c:numCache>
            </c:numRef>
          </c:val>
          <c:extLst>
            <c:ext xmlns:c16="http://schemas.microsoft.com/office/drawing/2014/chart" uri="{C3380CC4-5D6E-409C-BE32-E72D297353CC}">
              <c16:uniqueId val="{00000003-6472-4A61-84E0-E5F72E251E3A}"/>
            </c:ext>
          </c:extLst>
        </c:ser>
        <c:ser>
          <c:idx val="4"/>
          <c:order val="4"/>
          <c:tx>
            <c:strRef>
              <c:f>Sheet1!$F$1</c:f>
              <c:strCache>
                <c:ptCount val="1"/>
                <c:pt idx="0">
                  <c:v>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 2022 
(S5)</c:v>
                </c:pt>
                <c:pt idx="1">
                  <c:v>July 2023 
(S8)</c:v>
                </c:pt>
                <c:pt idx="2">
                  <c:v>Feb 2024 
(S11)</c:v>
                </c:pt>
                <c:pt idx="3">
                  <c:v>Oct'24-Feb'25 (S15+S16+S17)</c:v>
                </c:pt>
              </c:strCache>
            </c:strRef>
          </c:cat>
          <c:val>
            <c:numRef>
              <c:f>Sheet1!$F$2:$F$5</c:f>
              <c:numCache>
                <c:formatCode>0%</c:formatCode>
                <c:ptCount val="4"/>
                <c:pt idx="0">
                  <c:v>0.36</c:v>
                </c:pt>
                <c:pt idx="1">
                  <c:v>0.35</c:v>
                </c:pt>
                <c:pt idx="2">
                  <c:v>0.33</c:v>
                </c:pt>
                <c:pt idx="3">
                  <c:v>0.35</c:v>
                </c:pt>
              </c:numCache>
            </c:numRef>
          </c:val>
          <c:extLst>
            <c:ext xmlns:c16="http://schemas.microsoft.com/office/drawing/2014/chart" uri="{C3380CC4-5D6E-409C-BE32-E72D297353CC}">
              <c16:uniqueId val="{00000004-6472-4A61-84E0-E5F72E251E3A}"/>
            </c:ext>
          </c:extLst>
        </c:ser>
        <c:ser>
          <c:idx val="5"/>
          <c:order val="5"/>
          <c:tx>
            <c:strRef>
              <c:f>Sheet1!$G$1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 2022 
(S5)</c:v>
                </c:pt>
                <c:pt idx="1">
                  <c:v>July 2023 
(S8)</c:v>
                </c:pt>
                <c:pt idx="2">
                  <c:v>Feb 2024 
(S11)</c:v>
                </c:pt>
                <c:pt idx="3">
                  <c:v>Oct'24-Feb'25 (S15+S16+S17)</c:v>
                </c:pt>
              </c:strCache>
            </c:strRef>
          </c:cat>
          <c:val>
            <c:numRef>
              <c:f>Sheet1!$G$2:$G$5</c:f>
              <c:numCache>
                <c:formatCode>0%</c:formatCode>
                <c:ptCount val="4"/>
                <c:pt idx="0">
                  <c:v>0.15</c:v>
                </c:pt>
                <c:pt idx="1">
                  <c:v>0.16</c:v>
                </c:pt>
                <c:pt idx="2">
                  <c:v>0.13</c:v>
                </c:pt>
                <c:pt idx="3">
                  <c:v>0.15</c:v>
                </c:pt>
              </c:numCache>
            </c:numRef>
          </c:val>
          <c:extLst>
            <c:ext xmlns:c16="http://schemas.microsoft.com/office/drawing/2014/chart" uri="{C3380CC4-5D6E-409C-BE32-E72D297353CC}">
              <c16:uniqueId val="{00000000-8229-4B7A-9676-C84B308A4980}"/>
            </c:ext>
          </c:extLst>
        </c:ser>
        <c:dLbls>
          <c:dLblPos val="ctr"/>
          <c:showLegendKey val="0"/>
          <c:showVal val="1"/>
          <c:showCatName val="0"/>
          <c:showSerName val="0"/>
          <c:showPercent val="0"/>
          <c:showBubbleSize val="0"/>
        </c:dLbls>
        <c:gapWidth val="8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53506387574955"/>
          <c:y val="3.4062307285922908E-3"/>
          <c:w val="0.51405789179851569"/>
          <c:h val="0.74477606552135267"/>
        </c:manualLayout>
      </c:layout>
      <c:barChart>
        <c:barDir val="col"/>
        <c:grouping val="percentStacked"/>
        <c:varyColors val="0"/>
        <c:ser>
          <c:idx val="0"/>
          <c:order val="0"/>
          <c:tx>
            <c:strRef>
              <c:f>Sheet1!$B$1</c:f>
              <c:strCache>
                <c:ptCount val="1"/>
                <c:pt idx="0">
                  <c:v>Don't know / Prefer not to say</c:v>
                </c:pt>
              </c:strCache>
            </c:strRef>
          </c:tx>
          <c:spPr>
            <a:solidFill>
              <a:srgbClr val="5C5B5A"/>
            </a:solidFill>
            <a:ln>
              <a:noFill/>
            </a:ln>
            <a:effectLst/>
          </c:spPr>
          <c:invertIfNegative val="0"/>
          <c:dLbls>
            <c:delete val="1"/>
          </c:dLbls>
          <c:cat>
            <c:strRef>
              <c:f>Sheet1!$A$2:$A$5</c:f>
              <c:strCache>
                <c:ptCount val="4"/>
                <c:pt idx="0">
                  <c:v>Dec 2022 
(S5)</c:v>
                </c:pt>
                <c:pt idx="1">
                  <c:v>July 2023 
(S8)</c:v>
                </c:pt>
                <c:pt idx="2">
                  <c:v>Feb 2024 
(S11)</c:v>
                </c:pt>
                <c:pt idx="3">
                  <c:v>Oct'24-Feb'25 (S15+S16+S17)</c:v>
                </c:pt>
              </c:strCache>
            </c:strRef>
          </c:cat>
          <c:val>
            <c:numRef>
              <c:f>Sheet1!$B$2:$B$5</c:f>
              <c:numCache>
                <c:formatCode>General</c:formatCode>
                <c:ptCount val="4"/>
                <c:pt idx="0" formatCode="0%">
                  <c:v>0.01</c:v>
                </c:pt>
                <c:pt idx="2" formatCode="0%">
                  <c:v>0.01</c:v>
                </c:pt>
                <c:pt idx="3" formatCode="0%">
                  <c:v>0.01</c:v>
                </c:pt>
              </c:numCache>
            </c:numRef>
          </c:val>
          <c:extLst>
            <c:ext xmlns:c16="http://schemas.microsoft.com/office/drawing/2014/chart" uri="{C3380CC4-5D6E-409C-BE32-E72D297353CC}">
              <c16:uniqueId val="{00000000-4DD0-40F3-B578-868DFF523C06}"/>
            </c:ext>
          </c:extLst>
        </c:ser>
        <c:ser>
          <c:idx val="1"/>
          <c:order val="1"/>
          <c:tx>
            <c:strRef>
              <c:f>Sheet1!$C$1</c:f>
              <c:strCache>
                <c:ptCount val="1"/>
                <c:pt idx="0">
                  <c:v>Strongly disagree</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 2022 
(S5)</c:v>
                </c:pt>
                <c:pt idx="1">
                  <c:v>July 2023 
(S8)</c:v>
                </c:pt>
                <c:pt idx="2">
                  <c:v>Feb 2024 
(S11)</c:v>
                </c:pt>
                <c:pt idx="3">
                  <c:v>Oct'24-Feb'25 (S15+S16+S17)</c:v>
                </c:pt>
              </c:strCache>
            </c:strRef>
          </c:cat>
          <c:val>
            <c:numRef>
              <c:f>Sheet1!$C$2:$C$5</c:f>
              <c:numCache>
                <c:formatCode>0%</c:formatCode>
                <c:ptCount val="4"/>
                <c:pt idx="0">
                  <c:v>0.04</c:v>
                </c:pt>
                <c:pt idx="1">
                  <c:v>0.04</c:v>
                </c:pt>
                <c:pt idx="2">
                  <c:v>0.04</c:v>
                </c:pt>
                <c:pt idx="3">
                  <c:v>0.04</c:v>
                </c:pt>
              </c:numCache>
            </c:numRef>
          </c:val>
          <c:extLst>
            <c:ext xmlns:c16="http://schemas.microsoft.com/office/drawing/2014/chart" uri="{C3380CC4-5D6E-409C-BE32-E72D297353CC}">
              <c16:uniqueId val="{00000001-4DD0-40F3-B578-868DFF523C06}"/>
            </c:ext>
          </c:extLst>
        </c:ser>
        <c:ser>
          <c:idx val="2"/>
          <c:order val="2"/>
          <c:tx>
            <c:strRef>
              <c:f>Sheet1!$D$1</c:f>
              <c:strCache>
                <c:ptCount val="1"/>
                <c:pt idx="0">
                  <c:v>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 2022 
(S5)</c:v>
                </c:pt>
                <c:pt idx="1">
                  <c:v>July 2023 
(S8)</c:v>
                </c:pt>
                <c:pt idx="2">
                  <c:v>Feb 2024 
(S11)</c:v>
                </c:pt>
                <c:pt idx="3">
                  <c:v>Oct'24-Feb'25 (S15+S16+S17)</c:v>
                </c:pt>
              </c:strCache>
            </c:strRef>
          </c:cat>
          <c:val>
            <c:numRef>
              <c:f>Sheet1!$D$2:$D$5</c:f>
              <c:numCache>
                <c:formatCode>0%</c:formatCode>
                <c:ptCount val="4"/>
                <c:pt idx="0">
                  <c:v>0.08</c:v>
                </c:pt>
                <c:pt idx="1">
                  <c:v>0.12</c:v>
                </c:pt>
                <c:pt idx="2">
                  <c:v>0.1</c:v>
                </c:pt>
                <c:pt idx="3">
                  <c:v>0.1</c:v>
                </c:pt>
              </c:numCache>
            </c:numRef>
          </c:val>
          <c:extLst>
            <c:ext xmlns:c16="http://schemas.microsoft.com/office/drawing/2014/chart" uri="{C3380CC4-5D6E-409C-BE32-E72D297353CC}">
              <c16:uniqueId val="{00000002-4DD0-40F3-B578-868DFF523C06}"/>
            </c:ext>
          </c:extLst>
        </c:ser>
        <c:ser>
          <c:idx val="3"/>
          <c:order val="3"/>
          <c:tx>
            <c:strRef>
              <c:f>Sheet1!$E$1</c:f>
              <c:strCache>
                <c:ptCount val="1"/>
                <c:pt idx="0">
                  <c:v>Neither agree nor disagree</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 2022 
(S5)</c:v>
                </c:pt>
                <c:pt idx="1">
                  <c:v>July 2023 
(S8)</c:v>
                </c:pt>
                <c:pt idx="2">
                  <c:v>Feb 2024 
(S11)</c:v>
                </c:pt>
                <c:pt idx="3">
                  <c:v>Oct'24-Feb'25 (S15+S16+S17)</c:v>
                </c:pt>
              </c:strCache>
            </c:strRef>
          </c:cat>
          <c:val>
            <c:numRef>
              <c:f>Sheet1!$E$2:$E$5</c:f>
              <c:numCache>
                <c:formatCode>0%</c:formatCode>
                <c:ptCount val="4"/>
                <c:pt idx="0">
                  <c:v>0.12</c:v>
                </c:pt>
                <c:pt idx="1">
                  <c:v>0.18</c:v>
                </c:pt>
                <c:pt idx="2">
                  <c:v>0.16</c:v>
                </c:pt>
                <c:pt idx="3">
                  <c:v>0.17</c:v>
                </c:pt>
              </c:numCache>
            </c:numRef>
          </c:val>
          <c:extLst>
            <c:ext xmlns:c16="http://schemas.microsoft.com/office/drawing/2014/chart" uri="{C3380CC4-5D6E-409C-BE32-E72D297353CC}">
              <c16:uniqueId val="{00000003-4DD0-40F3-B578-868DFF523C06}"/>
            </c:ext>
          </c:extLst>
        </c:ser>
        <c:ser>
          <c:idx val="4"/>
          <c:order val="4"/>
          <c:tx>
            <c:strRef>
              <c:f>Sheet1!$F$1</c:f>
              <c:strCache>
                <c:ptCount val="1"/>
                <c:pt idx="0">
                  <c:v>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 2022 
(S5)</c:v>
                </c:pt>
                <c:pt idx="1">
                  <c:v>July 2023 
(S8)</c:v>
                </c:pt>
                <c:pt idx="2">
                  <c:v>Feb 2024 
(S11)</c:v>
                </c:pt>
                <c:pt idx="3">
                  <c:v>Oct'24-Feb'25 (S15+S16+S17)</c:v>
                </c:pt>
              </c:strCache>
            </c:strRef>
          </c:cat>
          <c:val>
            <c:numRef>
              <c:f>Sheet1!$F$2:$F$5</c:f>
              <c:numCache>
                <c:formatCode>0%</c:formatCode>
                <c:ptCount val="4"/>
                <c:pt idx="0">
                  <c:v>0.47</c:v>
                </c:pt>
                <c:pt idx="1">
                  <c:v>0.41</c:v>
                </c:pt>
                <c:pt idx="2">
                  <c:v>0.5</c:v>
                </c:pt>
                <c:pt idx="3">
                  <c:v>0.45</c:v>
                </c:pt>
              </c:numCache>
            </c:numRef>
          </c:val>
          <c:extLst>
            <c:ext xmlns:c16="http://schemas.microsoft.com/office/drawing/2014/chart" uri="{C3380CC4-5D6E-409C-BE32-E72D297353CC}">
              <c16:uniqueId val="{00000004-4DD0-40F3-B578-868DFF523C06}"/>
            </c:ext>
          </c:extLst>
        </c:ser>
        <c:ser>
          <c:idx val="5"/>
          <c:order val="5"/>
          <c:tx>
            <c:strRef>
              <c:f>Sheet1!$G$1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 2022 
(S5)</c:v>
                </c:pt>
                <c:pt idx="1">
                  <c:v>July 2023 
(S8)</c:v>
                </c:pt>
                <c:pt idx="2">
                  <c:v>Feb 2024 
(S11)</c:v>
                </c:pt>
                <c:pt idx="3">
                  <c:v>Oct'24-Feb'25 (S15+S16+S17)</c:v>
                </c:pt>
              </c:strCache>
            </c:strRef>
          </c:cat>
          <c:val>
            <c:numRef>
              <c:f>Sheet1!$G$2:$G$5</c:f>
              <c:numCache>
                <c:formatCode>0%</c:formatCode>
                <c:ptCount val="4"/>
                <c:pt idx="0">
                  <c:v>0.28999999999999998</c:v>
                </c:pt>
                <c:pt idx="1">
                  <c:v>0.25</c:v>
                </c:pt>
                <c:pt idx="2">
                  <c:v>0.2</c:v>
                </c:pt>
                <c:pt idx="3">
                  <c:v>0.23</c:v>
                </c:pt>
              </c:numCache>
            </c:numRef>
          </c:val>
          <c:extLst>
            <c:ext xmlns:c16="http://schemas.microsoft.com/office/drawing/2014/chart" uri="{C3380CC4-5D6E-409C-BE32-E72D297353CC}">
              <c16:uniqueId val="{00000005-4DD0-40F3-B578-868DFF523C06}"/>
            </c:ext>
          </c:extLst>
        </c:ser>
        <c:dLbls>
          <c:dLblPos val="ctr"/>
          <c:showLegendKey val="0"/>
          <c:showVal val="1"/>
          <c:showCatName val="0"/>
          <c:showSerName val="0"/>
          <c:showPercent val="0"/>
          <c:showBubbleSize val="0"/>
        </c:dLbls>
        <c:gapWidth val="8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63397233051617"/>
          <c:y val="0"/>
          <c:w val="0.49532193945447034"/>
          <c:h val="0.92723563749239468"/>
        </c:manualLayout>
      </c:layout>
      <c:barChart>
        <c:barDir val="col"/>
        <c:grouping val="percentStacked"/>
        <c:varyColors val="0"/>
        <c:ser>
          <c:idx val="5"/>
          <c:order val="0"/>
          <c:tx>
            <c:strRef>
              <c:f>Sheet1!$G$1</c:f>
              <c:strCache>
                <c:ptCount val="1"/>
                <c:pt idx="0">
                  <c:v>Don't know / prefer not to say</c:v>
                </c:pt>
              </c:strCache>
            </c:strRef>
          </c:tx>
          <c:spPr>
            <a:solidFill>
              <a:schemeClr val="tx1">
                <a:lumMod val="50000"/>
                <a:lumOff val="50000"/>
              </a:schemeClr>
            </a:solidFill>
            <a:ln>
              <a:noFill/>
            </a:ln>
            <a:effectLst/>
          </c:spPr>
          <c:invertIfNegative val="0"/>
          <c:dLbls>
            <c:delete val="1"/>
          </c:dLbls>
          <c:cat>
            <c:numRef>
              <c:f>Sheet1!$A$2</c:f>
              <c:numCache>
                <c:formatCode>General</c:formatCode>
                <c:ptCount val="1"/>
              </c:numCache>
            </c:numRef>
          </c:cat>
          <c:val>
            <c:numRef>
              <c:f>Sheet1!$G$2</c:f>
              <c:numCache>
                <c:formatCode>0%</c:formatCode>
                <c:ptCount val="1"/>
                <c:pt idx="0">
                  <c:v>0.01</c:v>
                </c:pt>
              </c:numCache>
            </c:numRef>
          </c:val>
          <c:extLst>
            <c:ext xmlns:c16="http://schemas.microsoft.com/office/drawing/2014/chart" uri="{C3380CC4-5D6E-409C-BE32-E72D297353CC}">
              <c16:uniqueId val="{00000000-4BCC-4076-9970-37ADDE55CA12}"/>
            </c:ext>
          </c:extLst>
        </c:ser>
        <c:ser>
          <c:idx val="0"/>
          <c:order val="1"/>
          <c:tx>
            <c:strRef>
              <c:f>Sheet1!$F$1</c:f>
              <c:strCache>
                <c:ptCount val="1"/>
                <c:pt idx="0">
                  <c:v>Always</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0.12</c:v>
                </c:pt>
              </c:numCache>
            </c:numRef>
          </c:val>
          <c:extLst>
            <c:ext xmlns:c16="http://schemas.microsoft.com/office/drawing/2014/chart" uri="{C3380CC4-5D6E-409C-BE32-E72D297353CC}">
              <c16:uniqueId val="{00000001-4BCC-4076-9970-37ADDE55CA12}"/>
            </c:ext>
          </c:extLst>
        </c:ser>
        <c:ser>
          <c:idx val="1"/>
          <c:order val="2"/>
          <c:tx>
            <c:strRef>
              <c:f>Sheet1!$E$1</c:f>
              <c:strCache>
                <c:ptCount val="1"/>
                <c:pt idx="0">
                  <c:v>Often </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0.25</c:v>
                </c:pt>
              </c:numCache>
            </c:numRef>
          </c:val>
          <c:extLst>
            <c:ext xmlns:c16="http://schemas.microsoft.com/office/drawing/2014/chart" uri="{C3380CC4-5D6E-409C-BE32-E72D297353CC}">
              <c16:uniqueId val="{00000002-4BCC-4076-9970-37ADDE55CA12}"/>
            </c:ext>
          </c:extLst>
        </c:ser>
        <c:ser>
          <c:idx val="2"/>
          <c:order val="3"/>
          <c:tx>
            <c:strRef>
              <c:f>Sheet1!$D$1</c:f>
              <c:strCache>
                <c:ptCount val="1"/>
                <c:pt idx="0">
                  <c:v>Sometimes</c:v>
                </c:pt>
              </c:strCache>
            </c:strRef>
          </c:tx>
          <c:spPr>
            <a:solidFill>
              <a:srgbClr val="FFC5C5"/>
            </a:solidFill>
            <a:ln>
              <a:noFill/>
            </a:ln>
            <a:effectLst/>
          </c:spPr>
          <c:invertIfNegative val="0"/>
          <c:dPt>
            <c:idx val="0"/>
            <c:invertIfNegative val="0"/>
            <c:bubble3D val="0"/>
            <c:spPr>
              <a:solidFill>
                <a:srgbClr val="FFC5C5"/>
              </a:solidFill>
              <a:ln>
                <a:noFill/>
              </a:ln>
              <a:effectLst/>
            </c:spPr>
            <c:extLst>
              <c:ext xmlns:c16="http://schemas.microsoft.com/office/drawing/2014/chart" uri="{C3380CC4-5D6E-409C-BE32-E72D297353CC}">
                <c16:uniqueId val="{00000001-D2F2-46CE-9697-B1B032CB64F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0.37</c:v>
                </c:pt>
              </c:numCache>
            </c:numRef>
          </c:val>
          <c:extLst>
            <c:ext xmlns:c16="http://schemas.microsoft.com/office/drawing/2014/chart" uri="{C3380CC4-5D6E-409C-BE32-E72D297353CC}">
              <c16:uniqueId val="{00000003-4BCC-4076-9970-37ADDE55CA12}"/>
            </c:ext>
          </c:extLst>
        </c:ser>
        <c:ser>
          <c:idx val="3"/>
          <c:order val="4"/>
          <c:tx>
            <c:strRef>
              <c:f>Sheet1!$C$1</c:f>
              <c:strCache>
                <c:ptCount val="1"/>
                <c:pt idx="0">
                  <c:v>Rarely </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0.17</c:v>
                </c:pt>
              </c:numCache>
            </c:numRef>
          </c:val>
          <c:extLst>
            <c:ext xmlns:c16="http://schemas.microsoft.com/office/drawing/2014/chart" uri="{C3380CC4-5D6E-409C-BE32-E72D297353CC}">
              <c16:uniqueId val="{00000004-4BCC-4076-9970-37ADDE55CA12}"/>
            </c:ext>
          </c:extLst>
        </c:ser>
        <c:ser>
          <c:idx val="4"/>
          <c:order val="5"/>
          <c:tx>
            <c:strRef>
              <c:f>Sheet1!$B$1</c:f>
              <c:strCache>
                <c:ptCount val="1"/>
                <c:pt idx="0">
                  <c:v>Never </c:v>
                </c:pt>
              </c:strCache>
            </c:strRef>
          </c:tx>
          <c:spPr>
            <a:solidFill>
              <a:srgbClr val="009690"/>
            </a:solidFill>
            <a:ln>
              <a:noFill/>
            </a:ln>
            <a:effectLst/>
          </c:spPr>
          <c:invertIfNegative val="0"/>
          <c:dLbls>
            <c:dLbl>
              <c:idx val="0"/>
              <c:layout>
                <c:manualLayout>
                  <c:x val="2.6516765628990423E-7"/>
                  <c:y val="-4.40306616909223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BA5-433C-BF9A-91F956B334B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0.06</c:v>
                </c:pt>
              </c:numCache>
            </c:numRef>
          </c:val>
          <c:extLst>
            <c:ext xmlns:c16="http://schemas.microsoft.com/office/drawing/2014/chart" uri="{C3380CC4-5D6E-409C-BE32-E72D297353CC}">
              <c16:uniqueId val="{00000005-4BCC-4076-9970-37ADDE55CA12}"/>
            </c:ext>
          </c:extLst>
        </c:ser>
        <c:dLbls>
          <c:showLegendKey val="0"/>
          <c:showVal val="1"/>
          <c:showCatName val="0"/>
          <c:showSerName val="0"/>
          <c:showPercent val="0"/>
          <c:showBubbleSize val="0"/>
        </c:dLbls>
        <c:gapWidth val="51"/>
        <c:overlap val="100"/>
        <c:axId val="1529270912"/>
        <c:axId val="1529269952"/>
      </c:barChart>
      <c:catAx>
        <c:axId val="1529270912"/>
        <c:scaling>
          <c:orientation val="maxMin"/>
        </c:scaling>
        <c:delete val="1"/>
        <c:axPos val="b"/>
        <c:numFmt formatCode="General" sourceLinked="1"/>
        <c:majorTickMark val="none"/>
        <c:minorTickMark val="none"/>
        <c:tickLblPos val="nextTo"/>
        <c:crossAx val="1529269952"/>
        <c:crosses val="autoZero"/>
        <c:auto val="1"/>
        <c:lblAlgn val="ctr"/>
        <c:lblOffset val="100"/>
        <c:noMultiLvlLbl val="0"/>
      </c:catAx>
      <c:valAx>
        <c:axId val="1529269952"/>
        <c:scaling>
          <c:orientation val="minMax"/>
        </c:scaling>
        <c:delete val="1"/>
        <c:axPos val="r"/>
        <c:numFmt formatCode="0%" sourceLinked="1"/>
        <c:majorTickMark val="none"/>
        <c:minorTickMark val="none"/>
        <c:tickLblPos val="nextTo"/>
        <c:crossAx val="1529270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30115840401916"/>
          <c:y val="4.3578152333522129E-2"/>
          <c:w val="0.33898544246131601"/>
          <c:h val="0.90817019584647884"/>
        </c:manualLayout>
      </c:layout>
      <c:barChart>
        <c:barDir val="col"/>
        <c:grouping val="percentStacked"/>
        <c:varyColors val="0"/>
        <c:ser>
          <c:idx val="5"/>
          <c:order val="0"/>
          <c:tx>
            <c:strRef>
              <c:f>Sheet1!$G$1</c:f>
              <c:strCache>
                <c:ptCount val="1"/>
                <c:pt idx="0">
                  <c:v>Don't know / prefer not to say</c:v>
                </c:pt>
              </c:strCache>
            </c:strRef>
          </c:tx>
          <c:spPr>
            <a:solidFill>
              <a:schemeClr val="tx1">
                <a:lumMod val="50000"/>
                <a:lumOff val="50000"/>
              </a:schemeClr>
            </a:solidFill>
            <a:ln>
              <a:noFill/>
            </a:ln>
            <a:effectLst/>
          </c:spPr>
          <c:invertIfNegative val="0"/>
          <c:dLbls>
            <c:delete val="1"/>
          </c:dLbls>
          <c:cat>
            <c:numRef>
              <c:f>Sheet1!$A$2</c:f>
              <c:numCache>
                <c:formatCode>General</c:formatCode>
                <c:ptCount val="1"/>
              </c:numCache>
            </c:numRef>
          </c:cat>
          <c:val>
            <c:numRef>
              <c:f>Sheet1!$G$2</c:f>
              <c:numCache>
                <c:formatCode>0%</c:formatCode>
                <c:ptCount val="1"/>
                <c:pt idx="0">
                  <c:v>0.01</c:v>
                </c:pt>
              </c:numCache>
            </c:numRef>
          </c:val>
          <c:extLst>
            <c:ext xmlns:c16="http://schemas.microsoft.com/office/drawing/2014/chart" uri="{C3380CC4-5D6E-409C-BE32-E72D297353CC}">
              <c16:uniqueId val="{00000000-D302-4308-928E-42E1AB90FB42}"/>
            </c:ext>
          </c:extLst>
        </c:ser>
        <c:ser>
          <c:idx val="0"/>
          <c:order val="1"/>
          <c:tx>
            <c:strRef>
              <c:f>Sheet1!$F$1</c:f>
              <c:strCache>
                <c:ptCount val="1"/>
                <c:pt idx="0">
                  <c:v>Always</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0.11</c:v>
                </c:pt>
              </c:numCache>
            </c:numRef>
          </c:val>
          <c:extLst>
            <c:ext xmlns:c16="http://schemas.microsoft.com/office/drawing/2014/chart" uri="{C3380CC4-5D6E-409C-BE32-E72D297353CC}">
              <c16:uniqueId val="{00000001-D302-4308-928E-42E1AB90FB42}"/>
            </c:ext>
          </c:extLst>
        </c:ser>
        <c:ser>
          <c:idx val="1"/>
          <c:order val="2"/>
          <c:tx>
            <c:strRef>
              <c:f>Sheet1!$E$1</c:f>
              <c:strCache>
                <c:ptCount val="1"/>
                <c:pt idx="0">
                  <c:v>Often</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0.2</c:v>
                </c:pt>
              </c:numCache>
            </c:numRef>
          </c:val>
          <c:extLst>
            <c:ext xmlns:c16="http://schemas.microsoft.com/office/drawing/2014/chart" uri="{C3380CC4-5D6E-409C-BE32-E72D297353CC}">
              <c16:uniqueId val="{00000002-D302-4308-928E-42E1AB90FB42}"/>
            </c:ext>
          </c:extLst>
        </c:ser>
        <c:ser>
          <c:idx val="2"/>
          <c:order val="3"/>
          <c:tx>
            <c:strRef>
              <c:f>Sheet1!$D$1</c:f>
              <c:strCache>
                <c:ptCount val="1"/>
                <c:pt idx="0">
                  <c:v>Sometimes</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0.31</c:v>
                </c:pt>
              </c:numCache>
            </c:numRef>
          </c:val>
          <c:extLst>
            <c:ext xmlns:c16="http://schemas.microsoft.com/office/drawing/2014/chart" uri="{C3380CC4-5D6E-409C-BE32-E72D297353CC}">
              <c16:uniqueId val="{00000003-D302-4308-928E-42E1AB90FB42}"/>
            </c:ext>
          </c:extLst>
        </c:ser>
        <c:ser>
          <c:idx val="3"/>
          <c:order val="4"/>
          <c:tx>
            <c:strRef>
              <c:f>Sheet1!$C$1</c:f>
              <c:strCache>
                <c:ptCount val="1"/>
                <c:pt idx="0">
                  <c:v>Rarely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0.25</c:v>
                </c:pt>
              </c:numCache>
            </c:numRef>
          </c:val>
          <c:extLst>
            <c:ext xmlns:c16="http://schemas.microsoft.com/office/drawing/2014/chart" uri="{C3380CC4-5D6E-409C-BE32-E72D297353CC}">
              <c16:uniqueId val="{00000004-D302-4308-928E-42E1AB90FB42}"/>
            </c:ext>
          </c:extLst>
        </c:ser>
        <c:ser>
          <c:idx val="4"/>
          <c:order val="5"/>
          <c:tx>
            <c:strRef>
              <c:f>Sheet1!$B$1</c:f>
              <c:strCache>
                <c:ptCount val="1"/>
                <c:pt idx="0">
                  <c:v>Never</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0.12</c:v>
                </c:pt>
              </c:numCache>
            </c:numRef>
          </c:val>
          <c:extLst>
            <c:ext xmlns:c16="http://schemas.microsoft.com/office/drawing/2014/chart" uri="{C3380CC4-5D6E-409C-BE32-E72D297353CC}">
              <c16:uniqueId val="{00000005-D302-4308-928E-42E1AB90FB42}"/>
            </c:ext>
          </c:extLst>
        </c:ser>
        <c:dLbls>
          <c:showLegendKey val="0"/>
          <c:showVal val="1"/>
          <c:showCatName val="0"/>
          <c:showSerName val="0"/>
          <c:showPercent val="0"/>
          <c:showBubbleSize val="0"/>
        </c:dLbls>
        <c:gapWidth val="51"/>
        <c:overlap val="100"/>
        <c:axId val="1529270912"/>
        <c:axId val="1529269952"/>
      </c:barChart>
      <c:catAx>
        <c:axId val="1529270912"/>
        <c:scaling>
          <c:orientation val="maxMin"/>
        </c:scaling>
        <c:delete val="1"/>
        <c:axPos val="b"/>
        <c:numFmt formatCode="General" sourceLinked="1"/>
        <c:majorTickMark val="none"/>
        <c:minorTickMark val="none"/>
        <c:tickLblPos val="nextTo"/>
        <c:crossAx val="1529269952"/>
        <c:crosses val="autoZero"/>
        <c:auto val="1"/>
        <c:lblAlgn val="ctr"/>
        <c:lblOffset val="100"/>
        <c:noMultiLvlLbl val="0"/>
      </c:catAx>
      <c:valAx>
        <c:axId val="1529269952"/>
        <c:scaling>
          <c:orientation val="minMax"/>
        </c:scaling>
        <c:delete val="1"/>
        <c:axPos val="r"/>
        <c:numFmt formatCode="0%" sourceLinked="1"/>
        <c:majorTickMark val="none"/>
        <c:minorTickMark val="none"/>
        <c:tickLblPos val="nextTo"/>
        <c:crossAx val="1529270912"/>
        <c:crosses val="autoZero"/>
        <c:crossBetween val="between"/>
      </c:valAx>
      <c:spPr>
        <a:noFill/>
        <a:ln>
          <a:noFill/>
        </a:ln>
        <a:effectLst/>
      </c:spPr>
    </c:plotArea>
    <c:legend>
      <c:legendPos val="l"/>
      <c:layout>
        <c:manualLayout>
          <c:xMode val="edge"/>
          <c:yMode val="edge"/>
          <c:x val="8.4001699876918773E-2"/>
          <c:y val="0.1846737868620878"/>
          <c:w val="0.22908560695545835"/>
          <c:h val="0.6524412879831743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53025610998827E-3"/>
          <c:y val="0.14058224078021433"/>
          <c:w val="0.97084904909368608"/>
          <c:h val="0.41044529447834849"/>
        </c:manualLayout>
      </c:layout>
      <c:lineChart>
        <c:grouping val="stacked"/>
        <c:varyColors val="0"/>
        <c:ser>
          <c:idx val="0"/>
          <c:order val="0"/>
          <c:tx>
            <c:strRef>
              <c:f>Sheet1!$B$1</c:f>
              <c:strCache>
                <c:ptCount val="1"/>
                <c:pt idx="0">
                  <c:v>Low (0-4)</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Nov '22
(S4)</c:v>
                </c:pt>
                <c:pt idx="1">
                  <c:v>Dec '22
(S5)</c:v>
                </c:pt>
                <c:pt idx="2">
                  <c:v>Mar '23 
(S6)</c:v>
                </c:pt>
                <c:pt idx="3">
                  <c:v>May '23
 (S7)</c:v>
                </c:pt>
                <c:pt idx="4">
                  <c:v>July '23
(S8)</c:v>
                </c:pt>
                <c:pt idx="5">
                  <c:v>Sept '23
(S9)</c:v>
                </c:pt>
                <c:pt idx="6">
                  <c:v>Nov '23
 (S10)</c:v>
                </c:pt>
                <c:pt idx="7">
                  <c:v>Feb '24 
(S11)</c:v>
                </c:pt>
                <c:pt idx="8">
                  <c:v>May '24 
(S12)</c:v>
                </c:pt>
                <c:pt idx="9">
                  <c:v>July '24
 (S13)</c:v>
                </c:pt>
                <c:pt idx="10">
                  <c:v>Aug '24
(S14)</c:v>
                </c:pt>
                <c:pt idx="11">
                  <c:v>Oct '24
(S15)</c:v>
                </c:pt>
                <c:pt idx="12">
                  <c:v>Dec '24 (S16)</c:v>
                </c:pt>
                <c:pt idx="13">
                  <c:v>Feb '25 (S17)</c:v>
                </c:pt>
              </c:strCache>
            </c:strRef>
          </c:cat>
          <c:val>
            <c:numRef>
              <c:f>Sheet1!$B$2:$B$15</c:f>
              <c:numCache>
                <c:formatCode>0%</c:formatCode>
                <c:ptCount val="14"/>
                <c:pt idx="0">
                  <c:v>0.15</c:v>
                </c:pt>
                <c:pt idx="1">
                  <c:v>0.15</c:v>
                </c:pt>
                <c:pt idx="2">
                  <c:v>0.16</c:v>
                </c:pt>
                <c:pt idx="3">
                  <c:v>0.16</c:v>
                </c:pt>
                <c:pt idx="4">
                  <c:v>0.14000000000000001</c:v>
                </c:pt>
                <c:pt idx="5">
                  <c:v>0.14000000000000001</c:v>
                </c:pt>
                <c:pt idx="6">
                  <c:v>0.15</c:v>
                </c:pt>
                <c:pt idx="7">
                  <c:v>0.14000000000000001</c:v>
                </c:pt>
                <c:pt idx="8">
                  <c:v>0.12</c:v>
                </c:pt>
                <c:pt idx="9">
                  <c:v>0.13</c:v>
                </c:pt>
                <c:pt idx="10">
                  <c:v>0.13</c:v>
                </c:pt>
                <c:pt idx="11">
                  <c:v>0.13</c:v>
                </c:pt>
                <c:pt idx="12">
                  <c:v>0.12</c:v>
                </c:pt>
                <c:pt idx="13">
                  <c:v>0.13</c:v>
                </c:pt>
              </c:numCache>
            </c:numRef>
          </c:val>
          <c:smooth val="0"/>
          <c:extLst>
            <c:ext xmlns:c16="http://schemas.microsoft.com/office/drawing/2014/chart" uri="{C3380CC4-5D6E-409C-BE32-E72D297353CC}">
              <c16:uniqueId val="{00000000-6670-4A56-AE08-8200D2B83D0B}"/>
            </c:ext>
          </c:extLst>
        </c:ser>
        <c:dLbls>
          <c:showLegendKey val="0"/>
          <c:showVal val="0"/>
          <c:showCatName val="0"/>
          <c:showSerName val="0"/>
          <c:showPercent val="0"/>
          <c:showBubbleSize val="0"/>
        </c:dLbls>
        <c:marker val="1"/>
        <c:smooth val="0"/>
        <c:axId val="10674208"/>
        <c:axId val="10676608"/>
      </c:lineChart>
      <c:catAx>
        <c:axId val="10674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76608"/>
        <c:crosses val="autoZero"/>
        <c:auto val="1"/>
        <c:lblAlgn val="ctr"/>
        <c:lblOffset val="100"/>
        <c:noMultiLvlLbl val="0"/>
      </c:catAx>
      <c:valAx>
        <c:axId val="10676608"/>
        <c:scaling>
          <c:orientation val="minMax"/>
          <c:max val="0.5"/>
        </c:scaling>
        <c:delete val="1"/>
        <c:axPos val="l"/>
        <c:numFmt formatCode="0%" sourceLinked="1"/>
        <c:majorTickMark val="none"/>
        <c:minorTickMark val="none"/>
        <c:tickLblPos val="nextTo"/>
        <c:crossAx val="1067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232672269899"/>
          <c:y val="4.6301786854367262E-2"/>
          <c:w val="0.38098629239977538"/>
          <c:h val="0.90817019584647884"/>
        </c:manualLayout>
      </c:layout>
      <c:barChart>
        <c:barDir val="col"/>
        <c:grouping val="percentStacked"/>
        <c:varyColors val="0"/>
        <c:ser>
          <c:idx val="5"/>
          <c:order val="0"/>
          <c:tx>
            <c:strRef>
              <c:f>Sheet1!$G$1</c:f>
              <c:strCache>
                <c:ptCount val="1"/>
                <c:pt idx="0">
                  <c:v>Don't know / prefer not to say</c:v>
                </c:pt>
              </c:strCache>
            </c:strRef>
          </c:tx>
          <c:spPr>
            <a:solidFill>
              <a:schemeClr val="tx1">
                <a:lumMod val="50000"/>
                <a:lumOff val="50000"/>
              </a:schemeClr>
            </a:solidFill>
            <a:ln>
              <a:noFill/>
            </a:ln>
            <a:effectLst/>
          </c:spPr>
          <c:invertIfNegative val="0"/>
          <c:dLbls>
            <c:dLbl>
              <c:idx val="0"/>
              <c:layout>
                <c:manualLayout>
                  <c:x val="1.9943871350408949E-3"/>
                  <c:y val="-5.44726904169026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8F-48EE-A011-7564DB4B042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Sheet1!$G$2</c:f>
              <c:numCache>
                <c:formatCode>0%</c:formatCode>
                <c:ptCount val="1"/>
                <c:pt idx="0">
                  <c:v>0.02</c:v>
                </c:pt>
              </c:numCache>
            </c:numRef>
          </c:val>
          <c:extLst>
            <c:ext xmlns:c16="http://schemas.microsoft.com/office/drawing/2014/chart" uri="{C3380CC4-5D6E-409C-BE32-E72D297353CC}">
              <c16:uniqueId val="{00000001-488F-48EE-A011-7564DB4B0424}"/>
            </c:ext>
          </c:extLst>
        </c:ser>
        <c:ser>
          <c:idx val="0"/>
          <c:order val="1"/>
          <c:tx>
            <c:strRef>
              <c:f>Sheet1!$F$1</c:f>
              <c:strCache>
                <c:ptCount val="1"/>
                <c:pt idx="0">
                  <c:v>Not at all</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0.13</c:v>
                </c:pt>
              </c:numCache>
            </c:numRef>
          </c:val>
          <c:extLst>
            <c:ext xmlns:c16="http://schemas.microsoft.com/office/drawing/2014/chart" uri="{C3380CC4-5D6E-409C-BE32-E72D297353CC}">
              <c16:uniqueId val="{00000002-488F-48EE-A011-7564DB4B0424}"/>
            </c:ext>
          </c:extLst>
        </c:ser>
        <c:ser>
          <c:idx val="1"/>
          <c:order val="2"/>
          <c:tx>
            <c:strRef>
              <c:f>Sheet1!$E$1</c:f>
              <c:strCache>
                <c:ptCount val="1"/>
                <c:pt idx="0">
                  <c:v>To a minor extent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0.18</c:v>
                </c:pt>
              </c:numCache>
            </c:numRef>
          </c:val>
          <c:extLst>
            <c:ext xmlns:c16="http://schemas.microsoft.com/office/drawing/2014/chart" uri="{C3380CC4-5D6E-409C-BE32-E72D297353CC}">
              <c16:uniqueId val="{00000003-488F-48EE-A011-7564DB4B0424}"/>
            </c:ext>
          </c:extLst>
        </c:ser>
        <c:ser>
          <c:idx val="2"/>
          <c:order val="3"/>
          <c:tx>
            <c:strRef>
              <c:f>Sheet1!$D$1</c:f>
              <c:strCache>
                <c:ptCount val="1"/>
                <c:pt idx="0">
                  <c:v>To some extent </c:v>
                </c:pt>
              </c:strCache>
            </c:strRef>
          </c:tx>
          <c:spPr>
            <a:solidFill>
              <a:srgbClr val="BEEC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0.28999999999999998</c:v>
                </c:pt>
              </c:numCache>
            </c:numRef>
          </c:val>
          <c:extLst>
            <c:ext xmlns:c16="http://schemas.microsoft.com/office/drawing/2014/chart" uri="{C3380CC4-5D6E-409C-BE32-E72D297353CC}">
              <c16:uniqueId val="{00000004-488F-48EE-A011-7564DB4B0424}"/>
            </c:ext>
          </c:extLst>
        </c:ser>
        <c:ser>
          <c:idx val="3"/>
          <c:order val="4"/>
          <c:tx>
            <c:strRef>
              <c:f>Sheet1!$C$1</c:f>
              <c:strCache>
                <c:ptCount val="1"/>
                <c:pt idx="0">
                  <c:v>To a considerable extent </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0.24</c:v>
                </c:pt>
              </c:numCache>
            </c:numRef>
          </c:val>
          <c:extLst>
            <c:ext xmlns:c16="http://schemas.microsoft.com/office/drawing/2014/chart" uri="{C3380CC4-5D6E-409C-BE32-E72D297353CC}">
              <c16:uniqueId val="{00000005-488F-48EE-A011-7564DB4B0424}"/>
            </c:ext>
          </c:extLst>
        </c:ser>
        <c:ser>
          <c:idx val="4"/>
          <c:order val="5"/>
          <c:tx>
            <c:strRef>
              <c:f>Sheet1!$B$1</c:f>
              <c:strCache>
                <c:ptCount val="1"/>
                <c:pt idx="0">
                  <c:v>Completely </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0.13</c:v>
                </c:pt>
              </c:numCache>
            </c:numRef>
          </c:val>
          <c:extLst>
            <c:ext xmlns:c16="http://schemas.microsoft.com/office/drawing/2014/chart" uri="{C3380CC4-5D6E-409C-BE32-E72D297353CC}">
              <c16:uniqueId val="{00000006-488F-48EE-A011-7564DB4B0424}"/>
            </c:ext>
          </c:extLst>
        </c:ser>
        <c:dLbls>
          <c:showLegendKey val="0"/>
          <c:showVal val="1"/>
          <c:showCatName val="0"/>
          <c:showSerName val="0"/>
          <c:showPercent val="0"/>
          <c:showBubbleSize val="0"/>
        </c:dLbls>
        <c:gapWidth val="51"/>
        <c:overlap val="100"/>
        <c:axId val="1529270912"/>
        <c:axId val="1529269952"/>
      </c:barChart>
      <c:catAx>
        <c:axId val="1529270912"/>
        <c:scaling>
          <c:orientation val="maxMin"/>
        </c:scaling>
        <c:delete val="1"/>
        <c:axPos val="b"/>
        <c:numFmt formatCode="General" sourceLinked="1"/>
        <c:majorTickMark val="none"/>
        <c:minorTickMark val="none"/>
        <c:tickLblPos val="nextTo"/>
        <c:crossAx val="1529269952"/>
        <c:crosses val="autoZero"/>
        <c:auto val="1"/>
        <c:lblAlgn val="ctr"/>
        <c:lblOffset val="100"/>
        <c:noMultiLvlLbl val="0"/>
      </c:catAx>
      <c:valAx>
        <c:axId val="1529269952"/>
        <c:scaling>
          <c:orientation val="minMax"/>
        </c:scaling>
        <c:delete val="1"/>
        <c:axPos val="r"/>
        <c:numFmt formatCode="0%" sourceLinked="1"/>
        <c:majorTickMark val="none"/>
        <c:minorTickMark val="none"/>
        <c:tickLblPos val="nextTo"/>
        <c:crossAx val="1529270912"/>
        <c:crosses val="autoZero"/>
        <c:crossBetween val="between"/>
      </c:valAx>
      <c:spPr>
        <a:noFill/>
        <a:ln>
          <a:noFill/>
        </a:ln>
        <a:effectLst/>
      </c:spPr>
    </c:plotArea>
    <c:legend>
      <c:legendPos val="l"/>
      <c:layout>
        <c:manualLayout>
          <c:xMode val="edge"/>
          <c:yMode val="edge"/>
          <c:x val="3.1839253230032533E-2"/>
          <c:y val="0.15847907101330144"/>
          <c:w val="0.1804614132415685"/>
          <c:h val="0.6857665647912978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7671477063883"/>
          <c:y val="9.1829804153521197E-2"/>
          <c:w val="0.66669770698475328"/>
          <c:h val="0.79057790212374679"/>
        </c:manualLayout>
      </c:layout>
      <c:barChart>
        <c:barDir val="col"/>
        <c:grouping val="percentStacked"/>
        <c:varyColors val="0"/>
        <c:ser>
          <c:idx val="5"/>
          <c:order val="0"/>
          <c:tx>
            <c:strRef>
              <c:f>Sheet1!$B$1</c:f>
              <c:strCache>
                <c:ptCount val="1"/>
                <c:pt idx="0">
                  <c:v>Very likely </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Sheet1!$B$2:$B$5</c:f>
              <c:numCache>
                <c:formatCode>0%</c:formatCode>
                <c:ptCount val="4"/>
                <c:pt idx="0">
                  <c:v>0.05</c:v>
                </c:pt>
                <c:pt idx="1">
                  <c:v>0.06</c:v>
                </c:pt>
                <c:pt idx="2">
                  <c:v>0.05</c:v>
                </c:pt>
                <c:pt idx="3">
                  <c:v>0.05</c:v>
                </c:pt>
              </c:numCache>
            </c:numRef>
          </c:val>
          <c:extLst>
            <c:ext xmlns:c16="http://schemas.microsoft.com/office/drawing/2014/chart" uri="{C3380CC4-5D6E-409C-BE32-E72D297353CC}">
              <c16:uniqueId val="{00000000-617B-469F-95B2-606403EA7693}"/>
            </c:ext>
          </c:extLst>
        </c:ser>
        <c:ser>
          <c:idx val="4"/>
          <c:order val="1"/>
          <c:tx>
            <c:strRef>
              <c:f>Sheet1!$C$1</c:f>
              <c:strCache>
                <c:ptCount val="1"/>
                <c:pt idx="0">
                  <c:v>Somewhat likely </c:v>
                </c:pt>
              </c:strCache>
            </c:strRef>
          </c:tx>
          <c:spPr>
            <a:solidFill>
              <a:srgbClr val="FF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Sheet1!$C$2:$C$5</c:f>
              <c:numCache>
                <c:formatCode>0%</c:formatCode>
                <c:ptCount val="4"/>
                <c:pt idx="0">
                  <c:v>0.11</c:v>
                </c:pt>
                <c:pt idx="1">
                  <c:v>0.1</c:v>
                </c:pt>
                <c:pt idx="2">
                  <c:v>0.14000000000000001</c:v>
                </c:pt>
                <c:pt idx="3">
                  <c:v>0.1</c:v>
                </c:pt>
              </c:numCache>
            </c:numRef>
          </c:val>
          <c:extLst>
            <c:ext xmlns:c16="http://schemas.microsoft.com/office/drawing/2014/chart" uri="{C3380CC4-5D6E-409C-BE32-E72D297353CC}">
              <c16:uniqueId val="{00000005-617B-469F-95B2-606403EA7693}"/>
            </c:ext>
          </c:extLst>
        </c:ser>
        <c:ser>
          <c:idx val="3"/>
          <c:order val="2"/>
          <c:tx>
            <c:strRef>
              <c:f>Sheet1!$D$1</c:f>
              <c:strCache>
                <c:ptCount val="1"/>
                <c:pt idx="0">
                  <c:v>Neither likely nor unlikely </c:v>
                </c:pt>
              </c:strCache>
            </c:strRef>
          </c:tx>
          <c:spPr>
            <a:solidFill>
              <a:srgbClr val="BFBFBF"/>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Sheet1!$D$2:$D$5</c:f>
              <c:numCache>
                <c:formatCode>0%</c:formatCode>
                <c:ptCount val="4"/>
                <c:pt idx="0">
                  <c:v>0.17</c:v>
                </c:pt>
                <c:pt idx="1">
                  <c:v>0.19</c:v>
                </c:pt>
                <c:pt idx="2">
                  <c:v>0.16</c:v>
                </c:pt>
                <c:pt idx="3">
                  <c:v>0.15</c:v>
                </c:pt>
              </c:numCache>
            </c:numRef>
          </c:val>
          <c:extLst>
            <c:ext xmlns:c16="http://schemas.microsoft.com/office/drawing/2014/chart" uri="{C3380CC4-5D6E-409C-BE32-E72D297353CC}">
              <c16:uniqueId val="{00000004-617B-469F-95B2-606403EA7693}"/>
            </c:ext>
          </c:extLst>
        </c:ser>
        <c:ser>
          <c:idx val="2"/>
          <c:order val="3"/>
          <c:tx>
            <c:strRef>
              <c:f>Sheet1!$E$1</c:f>
              <c:strCache>
                <c:ptCount val="1"/>
                <c:pt idx="0">
                  <c:v>Somewhat unlikely </c:v>
                </c:pt>
              </c:strCache>
            </c:strRef>
          </c:tx>
          <c:spPr>
            <a:solidFill>
              <a:srgbClr val="6DD5C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Sheet1!$E$2:$E$5</c:f>
              <c:numCache>
                <c:formatCode>0%</c:formatCode>
                <c:ptCount val="4"/>
                <c:pt idx="0">
                  <c:v>0.25</c:v>
                </c:pt>
                <c:pt idx="1">
                  <c:v>0.22</c:v>
                </c:pt>
                <c:pt idx="2">
                  <c:v>0.19</c:v>
                </c:pt>
                <c:pt idx="3">
                  <c:v>0.23</c:v>
                </c:pt>
              </c:numCache>
            </c:numRef>
          </c:val>
          <c:extLst>
            <c:ext xmlns:c16="http://schemas.microsoft.com/office/drawing/2014/chart" uri="{C3380CC4-5D6E-409C-BE32-E72D297353CC}">
              <c16:uniqueId val="{00000003-617B-469F-95B2-606403EA7693}"/>
            </c:ext>
          </c:extLst>
        </c:ser>
        <c:ser>
          <c:idx val="1"/>
          <c:order val="4"/>
          <c:tx>
            <c:strRef>
              <c:f>Sheet1!$F$1</c:f>
              <c:strCache>
                <c:ptCount val="1"/>
                <c:pt idx="0">
                  <c:v>Very unlikely </c:v>
                </c:pt>
              </c:strCache>
            </c:strRef>
          </c:tx>
          <c:spPr>
            <a:solidFill>
              <a:srgbClr val="00969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Sheet1!$F$2:$F$5</c:f>
              <c:numCache>
                <c:formatCode>0%</c:formatCode>
                <c:ptCount val="4"/>
                <c:pt idx="0">
                  <c:v>0.38</c:v>
                </c:pt>
                <c:pt idx="1">
                  <c:v>0.41</c:v>
                </c:pt>
                <c:pt idx="2">
                  <c:v>0.42</c:v>
                </c:pt>
                <c:pt idx="3">
                  <c:v>0.44</c:v>
                </c:pt>
              </c:numCache>
            </c:numRef>
          </c:val>
          <c:extLst>
            <c:ext xmlns:c16="http://schemas.microsoft.com/office/drawing/2014/chart" uri="{C3380CC4-5D6E-409C-BE32-E72D297353CC}">
              <c16:uniqueId val="{00000002-617B-469F-95B2-606403EA7693}"/>
            </c:ext>
          </c:extLst>
        </c:ser>
        <c:ser>
          <c:idx val="0"/>
          <c:order val="5"/>
          <c:tx>
            <c:strRef>
              <c:f>Sheet1!$G$1</c:f>
              <c:strCache>
                <c:ptCount val="1"/>
                <c:pt idx="0">
                  <c:v>Don't know / Prefer not to say </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Sheet1!$G$2:$G$5</c:f>
              <c:numCache>
                <c:formatCode>0%</c:formatCode>
                <c:ptCount val="4"/>
                <c:pt idx="0">
                  <c:v>0.04</c:v>
                </c:pt>
                <c:pt idx="1">
                  <c:v>0.03</c:v>
                </c:pt>
                <c:pt idx="2">
                  <c:v>0.04</c:v>
                </c:pt>
                <c:pt idx="3">
                  <c:v>0.04</c:v>
                </c:pt>
              </c:numCache>
            </c:numRef>
          </c:val>
          <c:extLst>
            <c:ext xmlns:c16="http://schemas.microsoft.com/office/drawing/2014/chart" uri="{C3380CC4-5D6E-409C-BE32-E72D297353CC}">
              <c16:uniqueId val="{00000001-617B-469F-95B2-606403EA7693}"/>
            </c:ext>
          </c:extLst>
        </c:ser>
        <c:dLbls>
          <c:showLegendKey val="0"/>
          <c:showVal val="1"/>
          <c:showCatName val="0"/>
          <c:showSerName val="0"/>
          <c:showPercent val="0"/>
          <c:showBubbleSize val="0"/>
        </c:dLbls>
        <c:gapWidth val="51"/>
        <c:overlap val="100"/>
        <c:axId val="1529270912"/>
        <c:axId val="1529269952"/>
      </c:barChart>
      <c:catAx>
        <c:axId val="15292709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1529269952"/>
        <c:crosses val="autoZero"/>
        <c:auto val="1"/>
        <c:lblAlgn val="ctr"/>
        <c:lblOffset val="100"/>
        <c:noMultiLvlLbl val="0"/>
      </c:catAx>
      <c:valAx>
        <c:axId val="1529269952"/>
        <c:scaling>
          <c:orientation val="minMax"/>
        </c:scaling>
        <c:delete val="1"/>
        <c:axPos val="l"/>
        <c:numFmt formatCode="0%" sourceLinked="1"/>
        <c:majorTickMark val="out"/>
        <c:minorTickMark val="none"/>
        <c:tickLblPos val="nextTo"/>
        <c:crossAx val="1529270912"/>
        <c:crosses val="autoZero"/>
        <c:crossBetween val="between"/>
      </c:valAx>
      <c:spPr>
        <a:noFill/>
        <a:ln>
          <a:noFill/>
        </a:ln>
        <a:effectLst/>
      </c:spPr>
    </c:plotArea>
    <c:legend>
      <c:legendPos val="r"/>
      <c:layout>
        <c:manualLayout>
          <c:xMode val="edge"/>
          <c:yMode val="edge"/>
          <c:x val="3.6605664529388631E-3"/>
          <c:y val="0.16937360909668195"/>
          <c:w val="0.14613380056924291"/>
          <c:h val="0.6639762018680701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ptos" panose="020B00040202020202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7671477063883"/>
          <c:y val="9.1829804153521197E-2"/>
          <c:w val="0.66669770698475328"/>
          <c:h val="0.79057790212374679"/>
        </c:manualLayout>
      </c:layout>
      <c:barChart>
        <c:barDir val="col"/>
        <c:grouping val="percentStacked"/>
        <c:varyColors val="0"/>
        <c:ser>
          <c:idx val="5"/>
          <c:order val="0"/>
          <c:tx>
            <c:strRef>
              <c:f>Sheet1!$B$1</c:f>
              <c:strCache>
                <c:ptCount val="1"/>
                <c:pt idx="0">
                  <c:v>Very difficult</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Sheet1!$B$2:$B$5</c:f>
              <c:numCache>
                <c:formatCode>0%</c:formatCode>
                <c:ptCount val="4"/>
                <c:pt idx="0">
                  <c:v>0.16</c:v>
                </c:pt>
                <c:pt idx="1">
                  <c:v>0.18</c:v>
                </c:pt>
                <c:pt idx="2">
                  <c:v>0.14000000000000001</c:v>
                </c:pt>
                <c:pt idx="3">
                  <c:v>0.11</c:v>
                </c:pt>
              </c:numCache>
            </c:numRef>
          </c:val>
          <c:extLst>
            <c:ext xmlns:c16="http://schemas.microsoft.com/office/drawing/2014/chart" uri="{C3380CC4-5D6E-409C-BE32-E72D297353CC}">
              <c16:uniqueId val="{00000000-A51B-43DF-84A3-96A4131551B2}"/>
            </c:ext>
          </c:extLst>
        </c:ser>
        <c:ser>
          <c:idx val="4"/>
          <c:order val="1"/>
          <c:tx>
            <c:strRef>
              <c:f>Sheet1!$C$1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Sheet1!$C$2:$C$5</c:f>
              <c:numCache>
                <c:formatCode>0%</c:formatCode>
                <c:ptCount val="4"/>
                <c:pt idx="0">
                  <c:v>0.21</c:v>
                </c:pt>
                <c:pt idx="1">
                  <c:v>0.23</c:v>
                </c:pt>
                <c:pt idx="2">
                  <c:v>0.26</c:v>
                </c:pt>
                <c:pt idx="3">
                  <c:v>0.23</c:v>
                </c:pt>
              </c:numCache>
            </c:numRef>
          </c:val>
          <c:extLst>
            <c:ext xmlns:c16="http://schemas.microsoft.com/office/drawing/2014/chart" uri="{C3380CC4-5D6E-409C-BE32-E72D297353CC}">
              <c16:uniqueId val="{00000001-A51B-43DF-84A3-96A4131551B2}"/>
            </c:ext>
          </c:extLst>
        </c:ser>
        <c:ser>
          <c:idx val="3"/>
          <c:order val="2"/>
          <c:tx>
            <c:strRef>
              <c:f>Sheet1!$D$1</c:f>
              <c:strCache>
                <c:ptCount val="1"/>
                <c:pt idx="0">
                  <c:v>Column1</c:v>
                </c:pt>
              </c:strCache>
            </c:strRef>
          </c:tx>
          <c:spPr>
            <a:solidFill>
              <a:srgbClr val="BFBFBF"/>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Sheet1!$D$2:$D$5</c:f>
              <c:numCache>
                <c:formatCode>General</c:formatCode>
                <c:ptCount val="4"/>
              </c:numCache>
            </c:numRef>
          </c:val>
          <c:extLst>
            <c:ext xmlns:c16="http://schemas.microsoft.com/office/drawing/2014/chart" uri="{C3380CC4-5D6E-409C-BE32-E72D297353CC}">
              <c16:uniqueId val="{00000002-A51B-43DF-84A3-96A4131551B2}"/>
            </c:ext>
          </c:extLst>
        </c:ser>
        <c:ser>
          <c:idx val="2"/>
          <c:order val="3"/>
          <c:tx>
            <c:strRef>
              <c:f>Sheet1!$E$1</c:f>
              <c:strCache>
                <c:ptCount val="1"/>
                <c:pt idx="0">
                  <c:v>Not too difficult</c:v>
                </c:pt>
              </c:strCache>
            </c:strRef>
          </c:tx>
          <c:spPr>
            <a:solidFill>
              <a:srgbClr val="6DD5C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Sheet1!$E$2:$E$5</c:f>
              <c:numCache>
                <c:formatCode>0%</c:formatCode>
                <c:ptCount val="4"/>
                <c:pt idx="0">
                  <c:v>0.33</c:v>
                </c:pt>
                <c:pt idx="1">
                  <c:v>0.32</c:v>
                </c:pt>
                <c:pt idx="2">
                  <c:v>0.3</c:v>
                </c:pt>
                <c:pt idx="3">
                  <c:v>0.33</c:v>
                </c:pt>
              </c:numCache>
            </c:numRef>
          </c:val>
          <c:extLst>
            <c:ext xmlns:c16="http://schemas.microsoft.com/office/drawing/2014/chart" uri="{C3380CC4-5D6E-409C-BE32-E72D297353CC}">
              <c16:uniqueId val="{00000003-A51B-43DF-84A3-96A4131551B2}"/>
            </c:ext>
          </c:extLst>
        </c:ser>
        <c:ser>
          <c:idx val="1"/>
          <c:order val="4"/>
          <c:tx>
            <c:strRef>
              <c:f>Sheet1!$F$1</c:f>
              <c:strCache>
                <c:ptCount val="1"/>
                <c:pt idx="0">
                  <c:v>Not at all difficult</c:v>
                </c:pt>
              </c:strCache>
            </c:strRef>
          </c:tx>
          <c:spPr>
            <a:solidFill>
              <a:srgbClr val="00969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Sheet1!$F$2:$F$5</c:f>
              <c:numCache>
                <c:formatCode>0%</c:formatCode>
                <c:ptCount val="4"/>
                <c:pt idx="0">
                  <c:v>0.28000000000000003</c:v>
                </c:pt>
                <c:pt idx="1">
                  <c:v>0.26</c:v>
                </c:pt>
                <c:pt idx="2">
                  <c:v>0.28000000000000003</c:v>
                </c:pt>
                <c:pt idx="3">
                  <c:v>0.31</c:v>
                </c:pt>
              </c:numCache>
            </c:numRef>
          </c:val>
          <c:extLst>
            <c:ext xmlns:c16="http://schemas.microsoft.com/office/drawing/2014/chart" uri="{C3380CC4-5D6E-409C-BE32-E72D297353CC}">
              <c16:uniqueId val="{00000004-A51B-43DF-84A3-96A4131551B2}"/>
            </c:ext>
          </c:extLst>
        </c:ser>
        <c:ser>
          <c:idx val="0"/>
          <c:order val="5"/>
          <c:tx>
            <c:strRef>
              <c:f>Sheet1!$G$1</c:f>
              <c:strCache>
                <c:ptCount val="1"/>
                <c:pt idx="0">
                  <c:v>Don't know / Prefer not to say </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Sheet1!$G$2:$G$5</c:f>
              <c:numCache>
                <c:formatCode>0%</c:formatCode>
                <c:ptCount val="4"/>
                <c:pt idx="0">
                  <c:v>0.02</c:v>
                </c:pt>
                <c:pt idx="1">
                  <c:v>0.01</c:v>
                </c:pt>
                <c:pt idx="2">
                  <c:v>0.02</c:v>
                </c:pt>
                <c:pt idx="3">
                  <c:v>0.02</c:v>
                </c:pt>
              </c:numCache>
            </c:numRef>
          </c:val>
          <c:extLst>
            <c:ext xmlns:c16="http://schemas.microsoft.com/office/drawing/2014/chart" uri="{C3380CC4-5D6E-409C-BE32-E72D297353CC}">
              <c16:uniqueId val="{00000005-A51B-43DF-84A3-96A4131551B2}"/>
            </c:ext>
          </c:extLst>
        </c:ser>
        <c:dLbls>
          <c:showLegendKey val="0"/>
          <c:showVal val="1"/>
          <c:showCatName val="0"/>
          <c:showSerName val="0"/>
          <c:showPercent val="0"/>
          <c:showBubbleSize val="0"/>
        </c:dLbls>
        <c:gapWidth val="51"/>
        <c:overlap val="100"/>
        <c:axId val="1529270912"/>
        <c:axId val="1529269952"/>
      </c:barChart>
      <c:catAx>
        <c:axId val="15292709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1529269952"/>
        <c:crosses val="autoZero"/>
        <c:auto val="1"/>
        <c:lblAlgn val="ctr"/>
        <c:lblOffset val="100"/>
        <c:noMultiLvlLbl val="0"/>
      </c:catAx>
      <c:valAx>
        <c:axId val="1529269952"/>
        <c:scaling>
          <c:orientation val="minMax"/>
        </c:scaling>
        <c:delete val="1"/>
        <c:axPos val="l"/>
        <c:numFmt formatCode="0%" sourceLinked="1"/>
        <c:majorTickMark val="out"/>
        <c:minorTickMark val="none"/>
        <c:tickLblPos val="nextTo"/>
        <c:crossAx val="1529270912"/>
        <c:crosses val="autoZero"/>
        <c:crossBetween val="between"/>
      </c:valAx>
      <c:spPr>
        <a:noFill/>
        <a:ln>
          <a:noFill/>
        </a:ln>
        <a:effectLst/>
      </c:spPr>
    </c:plotArea>
    <c:legend>
      <c:legendPos val="r"/>
      <c:legendEntry>
        <c:idx val="3"/>
        <c:delete val="1"/>
      </c:legendEntry>
      <c:layout>
        <c:manualLayout>
          <c:xMode val="edge"/>
          <c:yMode val="edge"/>
          <c:x val="3.6605664529388631E-3"/>
          <c:y val="0.16937360909668195"/>
          <c:w val="0.14613380056924291"/>
          <c:h val="0.6639762018680701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ptos" panose="020B00040202020202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7671477063883"/>
          <c:y val="9.1829804153521197E-2"/>
          <c:w val="0.66669770698475328"/>
          <c:h val="0.79057790212374679"/>
        </c:manualLayout>
      </c:layout>
      <c:barChart>
        <c:barDir val="col"/>
        <c:grouping val="percentStacked"/>
        <c:varyColors val="0"/>
        <c:ser>
          <c:idx val="5"/>
          <c:order val="0"/>
          <c:tx>
            <c:strRef>
              <c:f>Sheet1!$B$1</c:f>
              <c:strCache>
                <c:ptCount val="1"/>
                <c:pt idx="0">
                  <c:v>Very difficult</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Sheet1!$B$2:$B$5</c:f>
              <c:numCache>
                <c:formatCode>0%</c:formatCode>
                <c:ptCount val="4"/>
                <c:pt idx="0">
                  <c:v>0.19</c:v>
                </c:pt>
                <c:pt idx="1">
                  <c:v>0.2</c:v>
                </c:pt>
                <c:pt idx="2">
                  <c:v>0.2</c:v>
                </c:pt>
                <c:pt idx="3">
                  <c:v>0.16</c:v>
                </c:pt>
              </c:numCache>
            </c:numRef>
          </c:val>
          <c:extLst>
            <c:ext xmlns:c16="http://schemas.microsoft.com/office/drawing/2014/chart" uri="{C3380CC4-5D6E-409C-BE32-E72D297353CC}">
              <c16:uniqueId val="{00000000-A51B-43DF-84A3-96A4131551B2}"/>
            </c:ext>
          </c:extLst>
        </c:ser>
        <c:ser>
          <c:idx val="4"/>
          <c:order val="1"/>
          <c:tx>
            <c:strRef>
              <c:f>Sheet1!$C$1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Sheet1!$C$2:$C$5</c:f>
              <c:numCache>
                <c:formatCode>0%</c:formatCode>
                <c:ptCount val="4"/>
                <c:pt idx="0">
                  <c:v>0.23</c:v>
                </c:pt>
                <c:pt idx="1">
                  <c:v>0.28999999999999998</c:v>
                </c:pt>
                <c:pt idx="2">
                  <c:v>0.3</c:v>
                </c:pt>
                <c:pt idx="3">
                  <c:v>0.28000000000000003</c:v>
                </c:pt>
              </c:numCache>
            </c:numRef>
          </c:val>
          <c:extLst>
            <c:ext xmlns:c16="http://schemas.microsoft.com/office/drawing/2014/chart" uri="{C3380CC4-5D6E-409C-BE32-E72D297353CC}">
              <c16:uniqueId val="{00000001-A51B-43DF-84A3-96A4131551B2}"/>
            </c:ext>
          </c:extLst>
        </c:ser>
        <c:ser>
          <c:idx val="3"/>
          <c:order val="2"/>
          <c:tx>
            <c:strRef>
              <c:f>Sheet1!$D$1</c:f>
              <c:strCache>
                <c:ptCount val="1"/>
                <c:pt idx="0">
                  <c:v>Column1</c:v>
                </c:pt>
              </c:strCache>
            </c:strRef>
          </c:tx>
          <c:spPr>
            <a:solidFill>
              <a:srgbClr val="BFBFBF"/>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Sheet1!$D$2:$D$5</c:f>
              <c:numCache>
                <c:formatCode>General</c:formatCode>
                <c:ptCount val="4"/>
              </c:numCache>
            </c:numRef>
          </c:val>
          <c:extLst>
            <c:ext xmlns:c16="http://schemas.microsoft.com/office/drawing/2014/chart" uri="{C3380CC4-5D6E-409C-BE32-E72D297353CC}">
              <c16:uniqueId val="{00000002-A51B-43DF-84A3-96A4131551B2}"/>
            </c:ext>
          </c:extLst>
        </c:ser>
        <c:ser>
          <c:idx val="2"/>
          <c:order val="3"/>
          <c:tx>
            <c:strRef>
              <c:f>Sheet1!$E$1</c:f>
              <c:strCache>
                <c:ptCount val="1"/>
                <c:pt idx="0">
                  <c:v>Not too difficult</c:v>
                </c:pt>
              </c:strCache>
            </c:strRef>
          </c:tx>
          <c:spPr>
            <a:solidFill>
              <a:srgbClr val="6DD5C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Sheet1!$E$2:$E$5</c:f>
              <c:numCache>
                <c:formatCode>0%</c:formatCode>
                <c:ptCount val="4"/>
                <c:pt idx="0">
                  <c:v>0.36</c:v>
                </c:pt>
                <c:pt idx="1">
                  <c:v>0.28000000000000003</c:v>
                </c:pt>
                <c:pt idx="2">
                  <c:v>0.27</c:v>
                </c:pt>
                <c:pt idx="3">
                  <c:v>0.31</c:v>
                </c:pt>
              </c:numCache>
            </c:numRef>
          </c:val>
          <c:extLst>
            <c:ext xmlns:c16="http://schemas.microsoft.com/office/drawing/2014/chart" uri="{C3380CC4-5D6E-409C-BE32-E72D297353CC}">
              <c16:uniqueId val="{00000003-A51B-43DF-84A3-96A4131551B2}"/>
            </c:ext>
          </c:extLst>
        </c:ser>
        <c:ser>
          <c:idx val="1"/>
          <c:order val="4"/>
          <c:tx>
            <c:strRef>
              <c:f>Sheet1!$F$1</c:f>
              <c:strCache>
                <c:ptCount val="1"/>
                <c:pt idx="0">
                  <c:v>Not at all difficult</c:v>
                </c:pt>
              </c:strCache>
            </c:strRef>
          </c:tx>
          <c:spPr>
            <a:solidFill>
              <a:srgbClr val="00969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Sheet1!$F$2:$F$5</c:f>
              <c:numCache>
                <c:formatCode>0%</c:formatCode>
                <c:ptCount val="4"/>
                <c:pt idx="0">
                  <c:v>0.19</c:v>
                </c:pt>
                <c:pt idx="1">
                  <c:v>0.21</c:v>
                </c:pt>
                <c:pt idx="2">
                  <c:v>0.21</c:v>
                </c:pt>
                <c:pt idx="3">
                  <c:v>0.22</c:v>
                </c:pt>
              </c:numCache>
            </c:numRef>
          </c:val>
          <c:extLst>
            <c:ext xmlns:c16="http://schemas.microsoft.com/office/drawing/2014/chart" uri="{C3380CC4-5D6E-409C-BE32-E72D297353CC}">
              <c16:uniqueId val="{00000004-A51B-43DF-84A3-96A4131551B2}"/>
            </c:ext>
          </c:extLst>
        </c:ser>
        <c:ser>
          <c:idx val="0"/>
          <c:order val="5"/>
          <c:tx>
            <c:strRef>
              <c:f>Sheet1!$G$1</c:f>
              <c:strCache>
                <c:ptCount val="1"/>
                <c:pt idx="0">
                  <c:v>Don't know / Prefer not to say </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Sheet1!$G$2:$G$5</c:f>
              <c:numCache>
                <c:formatCode>0%</c:formatCode>
                <c:ptCount val="4"/>
                <c:pt idx="0">
                  <c:v>0.03</c:v>
                </c:pt>
                <c:pt idx="1">
                  <c:v>0.02</c:v>
                </c:pt>
                <c:pt idx="2">
                  <c:v>0.03</c:v>
                </c:pt>
                <c:pt idx="3">
                  <c:v>0.03</c:v>
                </c:pt>
              </c:numCache>
            </c:numRef>
          </c:val>
          <c:extLst>
            <c:ext xmlns:c16="http://schemas.microsoft.com/office/drawing/2014/chart" uri="{C3380CC4-5D6E-409C-BE32-E72D297353CC}">
              <c16:uniqueId val="{00000005-A51B-43DF-84A3-96A4131551B2}"/>
            </c:ext>
          </c:extLst>
        </c:ser>
        <c:dLbls>
          <c:showLegendKey val="0"/>
          <c:showVal val="1"/>
          <c:showCatName val="0"/>
          <c:showSerName val="0"/>
          <c:showPercent val="0"/>
          <c:showBubbleSize val="0"/>
        </c:dLbls>
        <c:gapWidth val="51"/>
        <c:overlap val="100"/>
        <c:axId val="1529270912"/>
        <c:axId val="1529269952"/>
      </c:barChart>
      <c:catAx>
        <c:axId val="15292709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1529269952"/>
        <c:crosses val="autoZero"/>
        <c:auto val="1"/>
        <c:lblAlgn val="ctr"/>
        <c:lblOffset val="100"/>
        <c:noMultiLvlLbl val="0"/>
      </c:catAx>
      <c:valAx>
        <c:axId val="1529269952"/>
        <c:scaling>
          <c:orientation val="minMax"/>
        </c:scaling>
        <c:delete val="1"/>
        <c:axPos val="l"/>
        <c:numFmt formatCode="0%" sourceLinked="1"/>
        <c:majorTickMark val="out"/>
        <c:minorTickMark val="none"/>
        <c:tickLblPos val="nextTo"/>
        <c:crossAx val="1529270912"/>
        <c:crosses val="autoZero"/>
        <c:crossBetween val="between"/>
      </c:valAx>
      <c:spPr>
        <a:noFill/>
        <a:ln>
          <a:noFill/>
        </a:ln>
        <a:effectLst/>
      </c:spPr>
    </c:plotArea>
    <c:legend>
      <c:legendPos val="r"/>
      <c:legendEntry>
        <c:idx val="3"/>
        <c:delete val="1"/>
      </c:legendEntry>
      <c:layout>
        <c:manualLayout>
          <c:xMode val="edge"/>
          <c:yMode val="edge"/>
          <c:x val="3.6605664529388631E-3"/>
          <c:y val="0.16937360909668195"/>
          <c:w val="0.14613380056924291"/>
          <c:h val="0.6639762018680701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ptos" panose="020B0004020202020204"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7671477063883"/>
          <c:y val="9.1829804153521197E-2"/>
          <c:w val="0.66669770698475328"/>
          <c:h val="0.79057790212374679"/>
        </c:manualLayout>
      </c:layout>
      <c:barChart>
        <c:barDir val="col"/>
        <c:grouping val="percentStacked"/>
        <c:varyColors val="0"/>
        <c:ser>
          <c:idx val="5"/>
          <c:order val="0"/>
          <c:tx>
            <c:strRef>
              <c:f>Sheet1!$B$1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Sheet1!$B$2:$B$5</c:f>
              <c:numCache>
                <c:formatCode>0%</c:formatCode>
                <c:ptCount val="4"/>
                <c:pt idx="0">
                  <c:v>0.18</c:v>
                </c:pt>
                <c:pt idx="1">
                  <c:v>0.17</c:v>
                </c:pt>
                <c:pt idx="2">
                  <c:v>0.13</c:v>
                </c:pt>
                <c:pt idx="3">
                  <c:v>0.17</c:v>
                </c:pt>
              </c:numCache>
            </c:numRef>
          </c:val>
          <c:extLst>
            <c:ext xmlns:c16="http://schemas.microsoft.com/office/drawing/2014/chart" uri="{C3380CC4-5D6E-409C-BE32-E72D297353CC}">
              <c16:uniqueId val="{00000000-617B-469F-95B2-606403EA7693}"/>
            </c:ext>
          </c:extLst>
        </c:ser>
        <c:ser>
          <c:idx val="4"/>
          <c:order val="1"/>
          <c:tx>
            <c:strRef>
              <c:f>Sheet1!$C$1</c:f>
              <c:strCache>
                <c:ptCount val="1"/>
                <c:pt idx="0">
                  <c:v>Agree</c:v>
                </c:pt>
              </c:strCache>
            </c:strRef>
          </c:tx>
          <c:spPr>
            <a:solidFill>
              <a:srgbClr val="97E1DC"/>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Sheet1!$C$2:$C$5</c:f>
              <c:numCache>
                <c:formatCode>0%</c:formatCode>
                <c:ptCount val="4"/>
                <c:pt idx="0">
                  <c:v>0.22</c:v>
                </c:pt>
                <c:pt idx="1">
                  <c:v>0.2</c:v>
                </c:pt>
                <c:pt idx="2">
                  <c:v>0.24</c:v>
                </c:pt>
                <c:pt idx="3">
                  <c:v>0.25</c:v>
                </c:pt>
              </c:numCache>
            </c:numRef>
          </c:val>
          <c:extLst>
            <c:ext xmlns:c16="http://schemas.microsoft.com/office/drawing/2014/chart" uri="{C3380CC4-5D6E-409C-BE32-E72D297353CC}">
              <c16:uniqueId val="{00000005-617B-469F-95B2-606403EA7693}"/>
            </c:ext>
          </c:extLst>
        </c:ser>
        <c:ser>
          <c:idx val="3"/>
          <c:order val="2"/>
          <c:tx>
            <c:strRef>
              <c:f>Sheet1!$D$1</c:f>
              <c:strCache>
                <c:ptCount val="1"/>
                <c:pt idx="0">
                  <c:v>Neither agree nor disagree</c:v>
                </c:pt>
              </c:strCache>
            </c:strRef>
          </c:tx>
          <c:spPr>
            <a:solidFill>
              <a:srgbClr val="BFBFBF"/>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Sheet1!$D$2:$D$5</c:f>
              <c:numCache>
                <c:formatCode>0%</c:formatCode>
                <c:ptCount val="4"/>
                <c:pt idx="0">
                  <c:v>0.11</c:v>
                </c:pt>
                <c:pt idx="1">
                  <c:v>0.13</c:v>
                </c:pt>
                <c:pt idx="2">
                  <c:v>0.16</c:v>
                </c:pt>
                <c:pt idx="3">
                  <c:v>0.15</c:v>
                </c:pt>
              </c:numCache>
            </c:numRef>
          </c:val>
          <c:extLst>
            <c:ext xmlns:c16="http://schemas.microsoft.com/office/drawing/2014/chart" uri="{C3380CC4-5D6E-409C-BE32-E72D297353CC}">
              <c16:uniqueId val="{00000004-617B-469F-95B2-606403EA7693}"/>
            </c:ext>
          </c:extLst>
        </c:ser>
        <c:ser>
          <c:idx val="2"/>
          <c:order val="3"/>
          <c:tx>
            <c:strRef>
              <c:f>Sheet1!$E$1</c:f>
              <c:strCache>
                <c:ptCount val="1"/>
                <c:pt idx="0">
                  <c:v>Disagree</c:v>
                </c:pt>
              </c:strCache>
            </c:strRef>
          </c:tx>
          <c:spPr>
            <a:solidFill>
              <a:srgbClr val="FF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Sheet1!$E$2:$E$5</c:f>
              <c:numCache>
                <c:formatCode>0%</c:formatCode>
                <c:ptCount val="4"/>
                <c:pt idx="0">
                  <c:v>0.23</c:v>
                </c:pt>
                <c:pt idx="1">
                  <c:v>0.23</c:v>
                </c:pt>
                <c:pt idx="2">
                  <c:v>0.22</c:v>
                </c:pt>
                <c:pt idx="3">
                  <c:v>0.21</c:v>
                </c:pt>
              </c:numCache>
            </c:numRef>
          </c:val>
          <c:extLst>
            <c:ext xmlns:c16="http://schemas.microsoft.com/office/drawing/2014/chart" uri="{C3380CC4-5D6E-409C-BE32-E72D297353CC}">
              <c16:uniqueId val="{00000003-617B-469F-95B2-606403EA7693}"/>
            </c:ext>
          </c:extLst>
        </c:ser>
        <c:ser>
          <c:idx val="1"/>
          <c:order val="4"/>
          <c:tx>
            <c:strRef>
              <c:f>Sheet1!$F$1</c:f>
              <c:strCache>
                <c:ptCount val="1"/>
                <c:pt idx="0">
                  <c:v>Strongly disagree</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Sheet1!$F$2:$F$5</c:f>
              <c:numCache>
                <c:formatCode>0%</c:formatCode>
                <c:ptCount val="4"/>
                <c:pt idx="0">
                  <c:v>0.25</c:v>
                </c:pt>
                <c:pt idx="1">
                  <c:v>0.26</c:v>
                </c:pt>
                <c:pt idx="2">
                  <c:v>0.23</c:v>
                </c:pt>
                <c:pt idx="3">
                  <c:v>0.2</c:v>
                </c:pt>
              </c:numCache>
            </c:numRef>
          </c:val>
          <c:extLst>
            <c:ext xmlns:c16="http://schemas.microsoft.com/office/drawing/2014/chart" uri="{C3380CC4-5D6E-409C-BE32-E72D297353CC}">
              <c16:uniqueId val="{00000002-617B-469F-95B2-606403EA7693}"/>
            </c:ext>
          </c:extLst>
        </c:ser>
        <c:ser>
          <c:idx val="0"/>
          <c:order val="5"/>
          <c:tx>
            <c:strRef>
              <c:f>Sheet1!$G$1</c:f>
              <c:strCache>
                <c:ptCount val="1"/>
                <c:pt idx="0">
                  <c:v>Don't know / Prefer not to say </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Sheet1!$G$2:$G$5</c:f>
              <c:numCache>
                <c:formatCode>0%</c:formatCode>
                <c:ptCount val="4"/>
                <c:pt idx="0">
                  <c:v>0.01</c:v>
                </c:pt>
                <c:pt idx="1">
                  <c:v>0</c:v>
                </c:pt>
                <c:pt idx="2">
                  <c:v>0.01</c:v>
                </c:pt>
                <c:pt idx="3">
                  <c:v>0.01</c:v>
                </c:pt>
              </c:numCache>
            </c:numRef>
          </c:val>
          <c:extLst>
            <c:ext xmlns:c16="http://schemas.microsoft.com/office/drawing/2014/chart" uri="{C3380CC4-5D6E-409C-BE32-E72D297353CC}">
              <c16:uniqueId val="{00000001-617B-469F-95B2-606403EA7693}"/>
            </c:ext>
          </c:extLst>
        </c:ser>
        <c:dLbls>
          <c:showLegendKey val="0"/>
          <c:showVal val="1"/>
          <c:showCatName val="0"/>
          <c:showSerName val="0"/>
          <c:showPercent val="0"/>
          <c:showBubbleSize val="0"/>
        </c:dLbls>
        <c:gapWidth val="51"/>
        <c:overlap val="100"/>
        <c:axId val="1529270912"/>
        <c:axId val="1529269952"/>
      </c:barChart>
      <c:catAx>
        <c:axId val="15292709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1529269952"/>
        <c:crosses val="autoZero"/>
        <c:auto val="1"/>
        <c:lblAlgn val="ctr"/>
        <c:lblOffset val="100"/>
        <c:noMultiLvlLbl val="0"/>
      </c:catAx>
      <c:valAx>
        <c:axId val="1529269952"/>
        <c:scaling>
          <c:orientation val="minMax"/>
        </c:scaling>
        <c:delete val="1"/>
        <c:axPos val="l"/>
        <c:numFmt formatCode="0%" sourceLinked="1"/>
        <c:majorTickMark val="out"/>
        <c:minorTickMark val="none"/>
        <c:tickLblPos val="nextTo"/>
        <c:crossAx val="1529270912"/>
        <c:crosses val="autoZero"/>
        <c:crossBetween val="between"/>
      </c:valAx>
      <c:spPr>
        <a:noFill/>
        <a:ln>
          <a:noFill/>
        </a:ln>
        <a:effectLst/>
      </c:spPr>
    </c:plotArea>
    <c:legend>
      <c:legendPos val="r"/>
      <c:layout>
        <c:manualLayout>
          <c:xMode val="edge"/>
          <c:yMode val="edge"/>
          <c:x val="3.6605664529388631E-3"/>
          <c:y val="0.16937360909668195"/>
          <c:w val="0.14613380056924291"/>
          <c:h val="0.6639762018680701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ptos" panose="020B0004020202020204"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7671477063883"/>
          <c:y val="9.1829804153521197E-2"/>
          <c:w val="0.66669770698475328"/>
          <c:h val="0.79057790212374679"/>
        </c:manualLayout>
      </c:layout>
      <c:barChart>
        <c:barDir val="col"/>
        <c:grouping val="percentStacked"/>
        <c:varyColors val="0"/>
        <c:ser>
          <c:idx val="5"/>
          <c:order val="0"/>
          <c:tx>
            <c:strRef>
              <c:f>Sheet1!$B$1</c:f>
              <c:strCache>
                <c:ptCount val="1"/>
                <c:pt idx="0">
                  <c:v>None at all</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Sheet1!$B$2:$B$5</c:f>
              <c:numCache>
                <c:formatCode>0%</c:formatCode>
                <c:ptCount val="4"/>
                <c:pt idx="0">
                  <c:v>0.06</c:v>
                </c:pt>
                <c:pt idx="1">
                  <c:v>0.04</c:v>
                </c:pt>
                <c:pt idx="2">
                  <c:v>0.04</c:v>
                </c:pt>
                <c:pt idx="3">
                  <c:v>0.03</c:v>
                </c:pt>
              </c:numCache>
            </c:numRef>
          </c:val>
          <c:extLst>
            <c:ext xmlns:c16="http://schemas.microsoft.com/office/drawing/2014/chart" uri="{C3380CC4-5D6E-409C-BE32-E72D297353CC}">
              <c16:uniqueId val="{00000000-B3E2-4D0F-9BAB-7AA868E09B5E}"/>
            </c:ext>
          </c:extLst>
        </c:ser>
        <c:ser>
          <c:idx val="4"/>
          <c:order val="1"/>
          <c:tx>
            <c:strRef>
              <c:f>Sheet1!$C$1</c:f>
              <c:strCache>
                <c:ptCount val="1"/>
                <c:pt idx="0">
                  <c:v>Not much</c:v>
                </c:pt>
              </c:strCache>
            </c:strRef>
          </c:tx>
          <c:spPr>
            <a:solidFill>
              <a:srgbClr val="FF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Sheet1!$C$2:$C$5</c:f>
              <c:numCache>
                <c:formatCode>0%</c:formatCode>
                <c:ptCount val="4"/>
                <c:pt idx="0">
                  <c:v>0.12</c:v>
                </c:pt>
                <c:pt idx="1">
                  <c:v>0.13</c:v>
                </c:pt>
                <c:pt idx="2">
                  <c:v>0.1</c:v>
                </c:pt>
                <c:pt idx="3">
                  <c:v>0.12</c:v>
                </c:pt>
              </c:numCache>
            </c:numRef>
          </c:val>
          <c:extLst>
            <c:ext xmlns:c16="http://schemas.microsoft.com/office/drawing/2014/chart" uri="{C3380CC4-5D6E-409C-BE32-E72D297353CC}">
              <c16:uniqueId val="{00000001-B3E2-4D0F-9BAB-7AA868E09B5E}"/>
            </c:ext>
          </c:extLst>
        </c:ser>
        <c:ser>
          <c:idx val="3"/>
          <c:order val="2"/>
          <c:tx>
            <c:strRef>
              <c:f>Sheet1!$D$1</c:f>
              <c:strCache>
                <c:ptCount val="1"/>
                <c:pt idx="0">
                  <c:v>Column1</c:v>
                </c:pt>
              </c:strCache>
            </c:strRef>
          </c:tx>
          <c:spPr>
            <a:solidFill>
              <a:srgbClr val="BFBFBF"/>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Sheet1!$D$2:$D$5</c:f>
              <c:numCache>
                <c:formatCode>General</c:formatCode>
                <c:ptCount val="4"/>
              </c:numCache>
            </c:numRef>
          </c:val>
          <c:extLst>
            <c:ext xmlns:c16="http://schemas.microsoft.com/office/drawing/2014/chart" uri="{C3380CC4-5D6E-409C-BE32-E72D297353CC}">
              <c16:uniqueId val="{00000002-B3E2-4D0F-9BAB-7AA868E09B5E}"/>
            </c:ext>
          </c:extLst>
        </c:ser>
        <c:ser>
          <c:idx val="2"/>
          <c:order val="3"/>
          <c:tx>
            <c:strRef>
              <c:f>Sheet1!$E$1</c:f>
              <c:strCache>
                <c:ptCount val="1"/>
                <c:pt idx="0">
                  <c:v>A fair amount</c:v>
                </c:pt>
              </c:strCache>
            </c:strRef>
          </c:tx>
          <c:spPr>
            <a:solidFill>
              <a:srgbClr val="6DD5C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Sheet1!$E$2:$E$5</c:f>
              <c:numCache>
                <c:formatCode>0%</c:formatCode>
                <c:ptCount val="4"/>
                <c:pt idx="0">
                  <c:v>0.43</c:v>
                </c:pt>
                <c:pt idx="1">
                  <c:v>0.36</c:v>
                </c:pt>
                <c:pt idx="2">
                  <c:v>0.39</c:v>
                </c:pt>
                <c:pt idx="3">
                  <c:v>0.4</c:v>
                </c:pt>
              </c:numCache>
            </c:numRef>
          </c:val>
          <c:extLst>
            <c:ext xmlns:c16="http://schemas.microsoft.com/office/drawing/2014/chart" uri="{C3380CC4-5D6E-409C-BE32-E72D297353CC}">
              <c16:uniqueId val="{00000003-B3E2-4D0F-9BAB-7AA868E09B5E}"/>
            </c:ext>
          </c:extLst>
        </c:ser>
        <c:ser>
          <c:idx val="1"/>
          <c:order val="4"/>
          <c:tx>
            <c:strRef>
              <c:f>Sheet1!$F$1</c:f>
              <c:strCache>
                <c:ptCount val="1"/>
                <c:pt idx="0">
                  <c:v>A great deal</c:v>
                </c:pt>
              </c:strCache>
            </c:strRef>
          </c:tx>
          <c:spPr>
            <a:solidFill>
              <a:srgbClr val="00969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Sheet1!$F$2:$F$5</c:f>
              <c:numCache>
                <c:formatCode>0%</c:formatCode>
                <c:ptCount val="4"/>
                <c:pt idx="0">
                  <c:v>0.38</c:v>
                </c:pt>
                <c:pt idx="1">
                  <c:v>0.47</c:v>
                </c:pt>
                <c:pt idx="2">
                  <c:v>0.45</c:v>
                </c:pt>
                <c:pt idx="3">
                  <c:v>0.44</c:v>
                </c:pt>
              </c:numCache>
            </c:numRef>
          </c:val>
          <c:extLst>
            <c:ext xmlns:c16="http://schemas.microsoft.com/office/drawing/2014/chart" uri="{C3380CC4-5D6E-409C-BE32-E72D297353CC}">
              <c16:uniqueId val="{00000004-B3E2-4D0F-9BAB-7AA868E09B5E}"/>
            </c:ext>
          </c:extLst>
        </c:ser>
        <c:ser>
          <c:idx val="0"/>
          <c:order val="5"/>
          <c:tx>
            <c:strRef>
              <c:f>Sheet1!$G$1</c:f>
              <c:strCache>
                <c:ptCount val="1"/>
                <c:pt idx="0">
                  <c:v>Don't know / Prefer not to say </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Sheet1!$G$2:$G$5</c:f>
              <c:numCache>
                <c:formatCode>0%</c:formatCode>
                <c:ptCount val="4"/>
                <c:pt idx="0">
                  <c:v>0.01</c:v>
                </c:pt>
                <c:pt idx="1">
                  <c:v>0</c:v>
                </c:pt>
                <c:pt idx="2">
                  <c:v>0.02</c:v>
                </c:pt>
                <c:pt idx="3">
                  <c:v>0.01</c:v>
                </c:pt>
              </c:numCache>
            </c:numRef>
          </c:val>
          <c:extLst>
            <c:ext xmlns:c16="http://schemas.microsoft.com/office/drawing/2014/chart" uri="{C3380CC4-5D6E-409C-BE32-E72D297353CC}">
              <c16:uniqueId val="{00000005-B3E2-4D0F-9BAB-7AA868E09B5E}"/>
            </c:ext>
          </c:extLst>
        </c:ser>
        <c:dLbls>
          <c:showLegendKey val="0"/>
          <c:showVal val="1"/>
          <c:showCatName val="0"/>
          <c:showSerName val="0"/>
          <c:showPercent val="0"/>
          <c:showBubbleSize val="0"/>
        </c:dLbls>
        <c:gapWidth val="51"/>
        <c:overlap val="100"/>
        <c:axId val="1529270912"/>
        <c:axId val="1529269952"/>
      </c:barChart>
      <c:catAx>
        <c:axId val="15292709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1529269952"/>
        <c:crosses val="autoZero"/>
        <c:auto val="1"/>
        <c:lblAlgn val="ctr"/>
        <c:lblOffset val="100"/>
        <c:noMultiLvlLbl val="0"/>
      </c:catAx>
      <c:valAx>
        <c:axId val="1529269952"/>
        <c:scaling>
          <c:orientation val="minMax"/>
        </c:scaling>
        <c:delete val="1"/>
        <c:axPos val="l"/>
        <c:numFmt formatCode="0%" sourceLinked="1"/>
        <c:majorTickMark val="out"/>
        <c:minorTickMark val="none"/>
        <c:tickLblPos val="nextTo"/>
        <c:crossAx val="1529270912"/>
        <c:crosses val="autoZero"/>
        <c:crossBetween val="between"/>
      </c:valAx>
      <c:spPr>
        <a:noFill/>
        <a:ln>
          <a:noFill/>
        </a:ln>
        <a:effectLst/>
      </c:spPr>
    </c:plotArea>
    <c:legend>
      <c:legendPos val="r"/>
      <c:legendEntry>
        <c:idx val="3"/>
        <c:delete val="1"/>
      </c:legendEntry>
      <c:layout>
        <c:manualLayout>
          <c:xMode val="edge"/>
          <c:yMode val="edge"/>
          <c:x val="3.6605664529388631E-3"/>
          <c:y val="0.16937360909668195"/>
          <c:w val="0.14613380056924291"/>
          <c:h val="0.6639762018680701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ptos" panose="020B0004020202020204"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7671477063883"/>
          <c:y val="9.1829804153521197E-2"/>
          <c:w val="0.66669770698475328"/>
          <c:h val="0.79057790212374679"/>
        </c:manualLayout>
      </c:layout>
      <c:barChart>
        <c:barDir val="col"/>
        <c:grouping val="percentStacked"/>
        <c:varyColors val="0"/>
        <c:ser>
          <c:idx val="5"/>
          <c:order val="0"/>
          <c:tx>
            <c:strRef>
              <c:f>Sheet1!$B$1</c:f>
              <c:strCache>
                <c:ptCount val="1"/>
                <c:pt idx="0">
                  <c:v>None at all</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Sheet1!$B$2:$B$5</c:f>
              <c:numCache>
                <c:formatCode>0%</c:formatCode>
                <c:ptCount val="4"/>
                <c:pt idx="0">
                  <c:v>0.04</c:v>
                </c:pt>
                <c:pt idx="1">
                  <c:v>0.03</c:v>
                </c:pt>
                <c:pt idx="2">
                  <c:v>0.03</c:v>
                </c:pt>
                <c:pt idx="3">
                  <c:v>0.02</c:v>
                </c:pt>
              </c:numCache>
            </c:numRef>
          </c:val>
          <c:extLst>
            <c:ext xmlns:c16="http://schemas.microsoft.com/office/drawing/2014/chart" uri="{C3380CC4-5D6E-409C-BE32-E72D297353CC}">
              <c16:uniqueId val="{00000000-B3E2-4D0F-9BAB-7AA868E09B5E}"/>
            </c:ext>
          </c:extLst>
        </c:ser>
        <c:ser>
          <c:idx val="4"/>
          <c:order val="1"/>
          <c:tx>
            <c:strRef>
              <c:f>Sheet1!$C$1</c:f>
              <c:strCache>
                <c:ptCount val="1"/>
                <c:pt idx="0">
                  <c:v>Not much</c:v>
                </c:pt>
              </c:strCache>
            </c:strRef>
          </c:tx>
          <c:spPr>
            <a:solidFill>
              <a:srgbClr val="FF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Sheet1!$C$2:$C$5</c:f>
              <c:numCache>
                <c:formatCode>0%</c:formatCode>
                <c:ptCount val="4"/>
                <c:pt idx="0">
                  <c:v>0.11</c:v>
                </c:pt>
                <c:pt idx="1">
                  <c:v>0.1</c:v>
                </c:pt>
                <c:pt idx="2">
                  <c:v>0.1</c:v>
                </c:pt>
                <c:pt idx="3">
                  <c:v>0.1</c:v>
                </c:pt>
              </c:numCache>
            </c:numRef>
          </c:val>
          <c:extLst>
            <c:ext xmlns:c16="http://schemas.microsoft.com/office/drawing/2014/chart" uri="{C3380CC4-5D6E-409C-BE32-E72D297353CC}">
              <c16:uniqueId val="{00000001-B3E2-4D0F-9BAB-7AA868E09B5E}"/>
            </c:ext>
          </c:extLst>
        </c:ser>
        <c:ser>
          <c:idx val="3"/>
          <c:order val="2"/>
          <c:tx>
            <c:strRef>
              <c:f>Sheet1!$D$1</c:f>
              <c:strCache>
                <c:ptCount val="1"/>
                <c:pt idx="0">
                  <c:v>Column1</c:v>
                </c:pt>
              </c:strCache>
            </c:strRef>
          </c:tx>
          <c:spPr>
            <a:solidFill>
              <a:srgbClr val="BFBFBF"/>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Sheet1!$D$2:$D$5</c:f>
              <c:numCache>
                <c:formatCode>General</c:formatCode>
                <c:ptCount val="4"/>
              </c:numCache>
            </c:numRef>
          </c:val>
          <c:extLst>
            <c:ext xmlns:c16="http://schemas.microsoft.com/office/drawing/2014/chart" uri="{C3380CC4-5D6E-409C-BE32-E72D297353CC}">
              <c16:uniqueId val="{00000002-B3E2-4D0F-9BAB-7AA868E09B5E}"/>
            </c:ext>
          </c:extLst>
        </c:ser>
        <c:ser>
          <c:idx val="2"/>
          <c:order val="3"/>
          <c:tx>
            <c:strRef>
              <c:f>Sheet1!$E$1</c:f>
              <c:strCache>
                <c:ptCount val="1"/>
                <c:pt idx="0">
                  <c:v>A fair amount</c:v>
                </c:pt>
              </c:strCache>
            </c:strRef>
          </c:tx>
          <c:spPr>
            <a:solidFill>
              <a:srgbClr val="6DD5C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Sheet1!$E$2:$E$5</c:f>
              <c:numCache>
                <c:formatCode>0%</c:formatCode>
                <c:ptCount val="4"/>
                <c:pt idx="0">
                  <c:v>0.4</c:v>
                </c:pt>
                <c:pt idx="1">
                  <c:v>0.37</c:v>
                </c:pt>
                <c:pt idx="2">
                  <c:v>0.4</c:v>
                </c:pt>
                <c:pt idx="3">
                  <c:v>0.4</c:v>
                </c:pt>
              </c:numCache>
            </c:numRef>
          </c:val>
          <c:extLst>
            <c:ext xmlns:c16="http://schemas.microsoft.com/office/drawing/2014/chart" uri="{C3380CC4-5D6E-409C-BE32-E72D297353CC}">
              <c16:uniqueId val="{00000003-B3E2-4D0F-9BAB-7AA868E09B5E}"/>
            </c:ext>
          </c:extLst>
        </c:ser>
        <c:ser>
          <c:idx val="1"/>
          <c:order val="4"/>
          <c:tx>
            <c:strRef>
              <c:f>Sheet1!$F$1</c:f>
              <c:strCache>
                <c:ptCount val="1"/>
                <c:pt idx="0">
                  <c:v>A great deal</c:v>
                </c:pt>
              </c:strCache>
            </c:strRef>
          </c:tx>
          <c:spPr>
            <a:solidFill>
              <a:srgbClr val="00969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Sheet1!$F$2:$F$5</c:f>
              <c:numCache>
                <c:formatCode>0%</c:formatCode>
                <c:ptCount val="4"/>
                <c:pt idx="0">
                  <c:v>0.44</c:v>
                </c:pt>
                <c:pt idx="1">
                  <c:v>0.49</c:v>
                </c:pt>
                <c:pt idx="2">
                  <c:v>0.45</c:v>
                </c:pt>
                <c:pt idx="3">
                  <c:v>0.46</c:v>
                </c:pt>
              </c:numCache>
            </c:numRef>
          </c:val>
          <c:extLst>
            <c:ext xmlns:c16="http://schemas.microsoft.com/office/drawing/2014/chart" uri="{C3380CC4-5D6E-409C-BE32-E72D297353CC}">
              <c16:uniqueId val="{00000004-B3E2-4D0F-9BAB-7AA868E09B5E}"/>
            </c:ext>
          </c:extLst>
        </c:ser>
        <c:ser>
          <c:idx val="0"/>
          <c:order val="5"/>
          <c:tx>
            <c:strRef>
              <c:f>Sheet1!$G$1</c:f>
              <c:strCache>
                <c:ptCount val="1"/>
                <c:pt idx="0">
                  <c:v>Don't know / Prefer not to say </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Sheet1!$G$2:$G$5</c:f>
              <c:numCache>
                <c:formatCode>0%</c:formatCode>
                <c:ptCount val="4"/>
                <c:pt idx="0">
                  <c:v>0.01</c:v>
                </c:pt>
                <c:pt idx="1">
                  <c:v>0</c:v>
                </c:pt>
                <c:pt idx="2">
                  <c:v>0.02</c:v>
                </c:pt>
                <c:pt idx="3">
                  <c:v>0.01</c:v>
                </c:pt>
              </c:numCache>
            </c:numRef>
          </c:val>
          <c:extLst>
            <c:ext xmlns:c16="http://schemas.microsoft.com/office/drawing/2014/chart" uri="{C3380CC4-5D6E-409C-BE32-E72D297353CC}">
              <c16:uniqueId val="{00000005-B3E2-4D0F-9BAB-7AA868E09B5E}"/>
            </c:ext>
          </c:extLst>
        </c:ser>
        <c:dLbls>
          <c:showLegendKey val="0"/>
          <c:showVal val="1"/>
          <c:showCatName val="0"/>
          <c:showSerName val="0"/>
          <c:showPercent val="0"/>
          <c:showBubbleSize val="0"/>
        </c:dLbls>
        <c:gapWidth val="51"/>
        <c:overlap val="100"/>
        <c:axId val="1529270912"/>
        <c:axId val="1529269952"/>
      </c:barChart>
      <c:catAx>
        <c:axId val="15292709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1529269952"/>
        <c:crosses val="autoZero"/>
        <c:auto val="1"/>
        <c:lblAlgn val="ctr"/>
        <c:lblOffset val="100"/>
        <c:noMultiLvlLbl val="0"/>
      </c:catAx>
      <c:valAx>
        <c:axId val="1529269952"/>
        <c:scaling>
          <c:orientation val="minMax"/>
        </c:scaling>
        <c:delete val="1"/>
        <c:axPos val="l"/>
        <c:numFmt formatCode="0%" sourceLinked="1"/>
        <c:majorTickMark val="out"/>
        <c:minorTickMark val="none"/>
        <c:tickLblPos val="nextTo"/>
        <c:crossAx val="1529270912"/>
        <c:crosses val="autoZero"/>
        <c:crossBetween val="between"/>
      </c:valAx>
      <c:spPr>
        <a:noFill/>
        <a:ln>
          <a:noFill/>
        </a:ln>
        <a:effectLst/>
      </c:spPr>
    </c:plotArea>
    <c:legend>
      <c:legendPos val="r"/>
      <c:legendEntry>
        <c:idx val="3"/>
        <c:delete val="1"/>
      </c:legendEntry>
      <c:layout>
        <c:manualLayout>
          <c:xMode val="edge"/>
          <c:yMode val="edge"/>
          <c:x val="3.6605664529388631E-3"/>
          <c:y val="0.16937360909668195"/>
          <c:w val="0.14613380056924291"/>
          <c:h val="0.6639762018680701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ptos" panose="020B000402020202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7671477063883"/>
          <c:y val="9.1829804153521197E-2"/>
          <c:w val="0.66669770698475328"/>
          <c:h val="0.79057790212374679"/>
        </c:manualLayout>
      </c:layout>
      <c:barChart>
        <c:barDir val="col"/>
        <c:grouping val="percentStacked"/>
        <c:varyColors val="0"/>
        <c:ser>
          <c:idx val="5"/>
          <c:order val="0"/>
          <c:tx>
            <c:strRef>
              <c:f>Sheet1!$B$1</c:f>
              <c:strCache>
                <c:ptCount val="1"/>
                <c:pt idx="0">
                  <c:v>None at all</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Sheet1!$B$2:$B$5</c:f>
              <c:numCache>
                <c:formatCode>0%</c:formatCode>
                <c:ptCount val="4"/>
                <c:pt idx="0">
                  <c:v>0.06</c:v>
                </c:pt>
                <c:pt idx="1">
                  <c:v>7.0000000000000007E-2</c:v>
                </c:pt>
                <c:pt idx="2">
                  <c:v>0.04</c:v>
                </c:pt>
                <c:pt idx="3">
                  <c:v>0.04</c:v>
                </c:pt>
              </c:numCache>
            </c:numRef>
          </c:val>
          <c:extLst>
            <c:ext xmlns:c16="http://schemas.microsoft.com/office/drawing/2014/chart" uri="{C3380CC4-5D6E-409C-BE32-E72D297353CC}">
              <c16:uniqueId val="{00000000-B3E2-4D0F-9BAB-7AA868E09B5E}"/>
            </c:ext>
          </c:extLst>
        </c:ser>
        <c:ser>
          <c:idx val="4"/>
          <c:order val="1"/>
          <c:tx>
            <c:strRef>
              <c:f>Sheet1!$C$1</c:f>
              <c:strCache>
                <c:ptCount val="1"/>
                <c:pt idx="0">
                  <c:v>Not much</c:v>
                </c:pt>
              </c:strCache>
            </c:strRef>
          </c:tx>
          <c:spPr>
            <a:solidFill>
              <a:srgbClr val="FF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Sheet1!$C$2:$C$5</c:f>
              <c:numCache>
                <c:formatCode>0%</c:formatCode>
                <c:ptCount val="4"/>
                <c:pt idx="0">
                  <c:v>0.17</c:v>
                </c:pt>
                <c:pt idx="1">
                  <c:v>0.16</c:v>
                </c:pt>
                <c:pt idx="2">
                  <c:v>0.14000000000000001</c:v>
                </c:pt>
                <c:pt idx="3">
                  <c:v>0.15</c:v>
                </c:pt>
              </c:numCache>
            </c:numRef>
          </c:val>
          <c:extLst>
            <c:ext xmlns:c16="http://schemas.microsoft.com/office/drawing/2014/chart" uri="{C3380CC4-5D6E-409C-BE32-E72D297353CC}">
              <c16:uniqueId val="{00000001-B3E2-4D0F-9BAB-7AA868E09B5E}"/>
            </c:ext>
          </c:extLst>
        </c:ser>
        <c:ser>
          <c:idx val="3"/>
          <c:order val="2"/>
          <c:tx>
            <c:strRef>
              <c:f>Sheet1!$D$1</c:f>
              <c:strCache>
                <c:ptCount val="1"/>
                <c:pt idx="0">
                  <c:v>Column1</c:v>
                </c:pt>
              </c:strCache>
            </c:strRef>
          </c:tx>
          <c:spPr>
            <a:solidFill>
              <a:srgbClr val="BFBFBF"/>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Sheet1!$D$2:$D$5</c:f>
              <c:numCache>
                <c:formatCode>General</c:formatCode>
                <c:ptCount val="4"/>
              </c:numCache>
            </c:numRef>
          </c:val>
          <c:extLst>
            <c:ext xmlns:c16="http://schemas.microsoft.com/office/drawing/2014/chart" uri="{C3380CC4-5D6E-409C-BE32-E72D297353CC}">
              <c16:uniqueId val="{00000002-B3E2-4D0F-9BAB-7AA868E09B5E}"/>
            </c:ext>
          </c:extLst>
        </c:ser>
        <c:ser>
          <c:idx val="2"/>
          <c:order val="3"/>
          <c:tx>
            <c:strRef>
              <c:f>Sheet1!$E$1</c:f>
              <c:strCache>
                <c:ptCount val="1"/>
                <c:pt idx="0">
                  <c:v>A fair amount</c:v>
                </c:pt>
              </c:strCache>
            </c:strRef>
          </c:tx>
          <c:spPr>
            <a:solidFill>
              <a:srgbClr val="6DD5C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Sheet1!$E$2:$E$5</c:f>
              <c:numCache>
                <c:formatCode>0%</c:formatCode>
                <c:ptCount val="4"/>
                <c:pt idx="0">
                  <c:v>0.4</c:v>
                </c:pt>
                <c:pt idx="1">
                  <c:v>0.39</c:v>
                </c:pt>
                <c:pt idx="2">
                  <c:v>0.42</c:v>
                </c:pt>
                <c:pt idx="3">
                  <c:v>0.39</c:v>
                </c:pt>
              </c:numCache>
            </c:numRef>
          </c:val>
          <c:extLst>
            <c:ext xmlns:c16="http://schemas.microsoft.com/office/drawing/2014/chart" uri="{C3380CC4-5D6E-409C-BE32-E72D297353CC}">
              <c16:uniqueId val="{00000003-B3E2-4D0F-9BAB-7AA868E09B5E}"/>
            </c:ext>
          </c:extLst>
        </c:ser>
        <c:ser>
          <c:idx val="1"/>
          <c:order val="4"/>
          <c:tx>
            <c:strRef>
              <c:f>Sheet1!$F$1</c:f>
              <c:strCache>
                <c:ptCount val="1"/>
                <c:pt idx="0">
                  <c:v>A great deal</c:v>
                </c:pt>
              </c:strCache>
            </c:strRef>
          </c:tx>
          <c:spPr>
            <a:solidFill>
              <a:srgbClr val="00969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Sheet1!$F$2:$F$5</c:f>
              <c:numCache>
                <c:formatCode>0%</c:formatCode>
                <c:ptCount val="4"/>
                <c:pt idx="0">
                  <c:v>0.35</c:v>
                </c:pt>
                <c:pt idx="1">
                  <c:v>0.39</c:v>
                </c:pt>
                <c:pt idx="2">
                  <c:v>0.39</c:v>
                </c:pt>
                <c:pt idx="3">
                  <c:v>0.41</c:v>
                </c:pt>
              </c:numCache>
            </c:numRef>
          </c:val>
          <c:extLst>
            <c:ext xmlns:c16="http://schemas.microsoft.com/office/drawing/2014/chart" uri="{C3380CC4-5D6E-409C-BE32-E72D297353CC}">
              <c16:uniqueId val="{00000004-B3E2-4D0F-9BAB-7AA868E09B5E}"/>
            </c:ext>
          </c:extLst>
        </c:ser>
        <c:ser>
          <c:idx val="0"/>
          <c:order val="5"/>
          <c:tx>
            <c:strRef>
              <c:f>Sheet1!$G$1</c:f>
              <c:strCache>
                <c:ptCount val="1"/>
                <c:pt idx="0">
                  <c:v>Don't know / Prefer not to say </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Sheet1!$G$2:$G$5</c:f>
              <c:numCache>
                <c:formatCode>0%</c:formatCode>
                <c:ptCount val="4"/>
                <c:pt idx="0">
                  <c:v>0.01</c:v>
                </c:pt>
                <c:pt idx="1">
                  <c:v>0</c:v>
                </c:pt>
                <c:pt idx="2">
                  <c:v>0.01</c:v>
                </c:pt>
                <c:pt idx="3">
                  <c:v>0.01</c:v>
                </c:pt>
              </c:numCache>
            </c:numRef>
          </c:val>
          <c:extLst>
            <c:ext xmlns:c16="http://schemas.microsoft.com/office/drawing/2014/chart" uri="{C3380CC4-5D6E-409C-BE32-E72D297353CC}">
              <c16:uniqueId val="{00000005-B3E2-4D0F-9BAB-7AA868E09B5E}"/>
            </c:ext>
          </c:extLst>
        </c:ser>
        <c:dLbls>
          <c:showLegendKey val="0"/>
          <c:showVal val="1"/>
          <c:showCatName val="0"/>
          <c:showSerName val="0"/>
          <c:showPercent val="0"/>
          <c:showBubbleSize val="0"/>
        </c:dLbls>
        <c:gapWidth val="51"/>
        <c:overlap val="100"/>
        <c:axId val="1529270912"/>
        <c:axId val="1529269952"/>
      </c:barChart>
      <c:catAx>
        <c:axId val="15292709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1529269952"/>
        <c:crosses val="autoZero"/>
        <c:auto val="1"/>
        <c:lblAlgn val="ctr"/>
        <c:lblOffset val="100"/>
        <c:noMultiLvlLbl val="0"/>
      </c:catAx>
      <c:valAx>
        <c:axId val="1529269952"/>
        <c:scaling>
          <c:orientation val="minMax"/>
        </c:scaling>
        <c:delete val="1"/>
        <c:axPos val="l"/>
        <c:numFmt formatCode="0%" sourceLinked="1"/>
        <c:majorTickMark val="out"/>
        <c:minorTickMark val="none"/>
        <c:tickLblPos val="nextTo"/>
        <c:crossAx val="1529270912"/>
        <c:crosses val="autoZero"/>
        <c:crossBetween val="between"/>
      </c:valAx>
      <c:spPr>
        <a:noFill/>
        <a:ln>
          <a:noFill/>
        </a:ln>
        <a:effectLst/>
      </c:spPr>
    </c:plotArea>
    <c:legend>
      <c:legendPos val="r"/>
      <c:legendEntry>
        <c:idx val="3"/>
        <c:delete val="1"/>
      </c:legendEntry>
      <c:layout>
        <c:manualLayout>
          <c:xMode val="edge"/>
          <c:yMode val="edge"/>
          <c:x val="3.6605664529388631E-3"/>
          <c:y val="0.16937360909668195"/>
          <c:w val="0.14613380056924291"/>
          <c:h val="0.6639762018680701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ptos" panose="020B0004020202020204" pitchFamily="34"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696891110316175"/>
          <c:y val="0"/>
          <c:w val="0.35998586743054567"/>
          <c:h val="0.92995927201323991"/>
        </c:manualLayout>
      </c:layout>
      <c:barChart>
        <c:barDir val="col"/>
        <c:grouping val="percentStacked"/>
        <c:varyColors val="0"/>
        <c:ser>
          <c:idx val="5"/>
          <c:order val="0"/>
          <c:tx>
            <c:strRef>
              <c:f>Sheet1!$G$1</c:f>
              <c:strCache>
                <c:ptCount val="1"/>
                <c:pt idx="0">
                  <c:v>Don't know</c:v>
                </c:pt>
              </c:strCache>
            </c:strRef>
          </c:tx>
          <c:spPr>
            <a:solidFill>
              <a:schemeClr val="tx1">
                <a:lumMod val="50000"/>
                <a:lumOff val="50000"/>
              </a:schemeClr>
            </a:solidFill>
            <a:ln>
              <a:noFill/>
            </a:ln>
            <a:effectLst/>
          </c:spPr>
          <c:invertIfNegative val="0"/>
          <c:dLbls>
            <c:delete val="1"/>
          </c:dLbls>
          <c:cat>
            <c:strRef>
              <c:f>Sheet1!$A$2</c:f>
              <c:strCache>
                <c:ptCount val="1"/>
                <c:pt idx="0">
                  <c:v>My job makes good use of my skills and abilities </c:v>
                </c:pt>
              </c:strCache>
            </c:strRef>
          </c:cat>
          <c:val>
            <c:numRef>
              <c:f>Sheet1!$G$2</c:f>
              <c:numCache>
                <c:formatCode>0%</c:formatCode>
                <c:ptCount val="1"/>
                <c:pt idx="0">
                  <c:v>0</c:v>
                </c:pt>
              </c:numCache>
            </c:numRef>
          </c:val>
          <c:extLst>
            <c:ext xmlns:c16="http://schemas.microsoft.com/office/drawing/2014/chart" uri="{C3380CC4-5D6E-409C-BE32-E72D297353CC}">
              <c16:uniqueId val="{00000000-92A9-4F71-B804-A13CDF57DE57}"/>
            </c:ext>
          </c:extLst>
        </c:ser>
        <c:ser>
          <c:idx val="0"/>
          <c:order val="1"/>
          <c:tx>
            <c:strRef>
              <c:f>Sheet1!$F$1</c:f>
              <c:strCache>
                <c:ptCount val="1"/>
                <c:pt idx="0">
                  <c:v>Strongly disagree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My job makes good use of my skills and abilities </c:v>
                </c:pt>
              </c:strCache>
            </c:strRef>
          </c:cat>
          <c:val>
            <c:numRef>
              <c:f>Sheet1!$F$2</c:f>
              <c:numCache>
                <c:formatCode>0%</c:formatCode>
                <c:ptCount val="1"/>
                <c:pt idx="0">
                  <c:v>0.04</c:v>
                </c:pt>
              </c:numCache>
            </c:numRef>
          </c:val>
          <c:extLst>
            <c:ext xmlns:c16="http://schemas.microsoft.com/office/drawing/2014/chart" uri="{C3380CC4-5D6E-409C-BE32-E72D297353CC}">
              <c16:uniqueId val="{00000001-92A9-4F71-B804-A13CDF57DE57}"/>
            </c:ext>
          </c:extLst>
        </c:ser>
        <c:ser>
          <c:idx val="1"/>
          <c:order val="2"/>
          <c:tx>
            <c:strRef>
              <c:f>Sheet1!$E$1</c:f>
              <c:strCache>
                <c:ptCount val="1"/>
                <c:pt idx="0">
                  <c:v>Disagree </c:v>
                </c:pt>
              </c:strCache>
            </c:strRef>
          </c:tx>
          <c:spPr>
            <a:solidFill>
              <a:srgbClr val="FFC5C5"/>
            </a:solidFill>
            <a:ln>
              <a:noFill/>
            </a:ln>
            <a:effectLst/>
          </c:spPr>
          <c:invertIfNegative val="0"/>
          <c:dPt>
            <c:idx val="0"/>
            <c:invertIfNegative val="0"/>
            <c:bubble3D val="0"/>
            <c:spPr>
              <a:solidFill>
                <a:srgbClr val="FF9999"/>
              </a:solidFill>
              <a:ln>
                <a:noFill/>
              </a:ln>
              <a:effectLst/>
            </c:spPr>
            <c:extLst>
              <c:ext xmlns:c16="http://schemas.microsoft.com/office/drawing/2014/chart" uri="{C3380CC4-5D6E-409C-BE32-E72D297353CC}">
                <c16:uniqueId val="{00000003-92A9-4F71-B804-A13CDF57DE5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My job makes good use of my skills and abilities </c:v>
                </c:pt>
              </c:strCache>
            </c:strRef>
          </c:cat>
          <c:val>
            <c:numRef>
              <c:f>Sheet1!$E$2</c:f>
              <c:numCache>
                <c:formatCode>0%</c:formatCode>
                <c:ptCount val="1"/>
                <c:pt idx="0">
                  <c:v>0.08</c:v>
                </c:pt>
              </c:numCache>
            </c:numRef>
          </c:val>
          <c:extLst>
            <c:ext xmlns:c16="http://schemas.microsoft.com/office/drawing/2014/chart" uri="{C3380CC4-5D6E-409C-BE32-E72D297353CC}">
              <c16:uniqueId val="{00000004-92A9-4F71-B804-A13CDF57DE57}"/>
            </c:ext>
          </c:extLst>
        </c:ser>
        <c:ser>
          <c:idx val="2"/>
          <c:order val="3"/>
          <c:tx>
            <c:strRef>
              <c:f>Sheet1!$D$1</c:f>
              <c:strCache>
                <c:ptCount val="1"/>
                <c:pt idx="0">
                  <c:v>Neither agree nor disagree </c:v>
                </c:pt>
              </c:strCache>
            </c:strRef>
          </c:tx>
          <c:spPr>
            <a:solidFill>
              <a:srgbClr val="BFBFB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My job makes good use of my skills and abilities </c:v>
                </c:pt>
              </c:strCache>
            </c:strRef>
          </c:cat>
          <c:val>
            <c:numRef>
              <c:f>Sheet1!$D$2</c:f>
              <c:numCache>
                <c:formatCode>0%</c:formatCode>
                <c:ptCount val="1"/>
                <c:pt idx="0">
                  <c:v>0.15</c:v>
                </c:pt>
              </c:numCache>
            </c:numRef>
          </c:val>
          <c:extLst>
            <c:ext xmlns:c16="http://schemas.microsoft.com/office/drawing/2014/chart" uri="{C3380CC4-5D6E-409C-BE32-E72D297353CC}">
              <c16:uniqueId val="{00000005-92A9-4F71-B804-A13CDF57DE57}"/>
            </c:ext>
          </c:extLst>
        </c:ser>
        <c:ser>
          <c:idx val="3"/>
          <c:order val="4"/>
          <c:tx>
            <c:strRef>
              <c:f>Sheet1!$C$1</c:f>
              <c:strCache>
                <c:ptCount val="1"/>
                <c:pt idx="0">
                  <c:v>Agree </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My job makes good use of my skills and abilities </c:v>
                </c:pt>
              </c:strCache>
            </c:strRef>
          </c:cat>
          <c:val>
            <c:numRef>
              <c:f>Sheet1!$C$2</c:f>
              <c:numCache>
                <c:formatCode>0%</c:formatCode>
                <c:ptCount val="1"/>
                <c:pt idx="0">
                  <c:v>0.46</c:v>
                </c:pt>
              </c:numCache>
            </c:numRef>
          </c:val>
          <c:extLst>
            <c:ext xmlns:c16="http://schemas.microsoft.com/office/drawing/2014/chart" uri="{C3380CC4-5D6E-409C-BE32-E72D297353CC}">
              <c16:uniqueId val="{00000006-92A9-4F71-B804-A13CDF57DE57}"/>
            </c:ext>
          </c:extLst>
        </c:ser>
        <c:ser>
          <c:idx val="4"/>
          <c:order val="5"/>
          <c:tx>
            <c:strRef>
              <c:f>Sheet1!$B$1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My job makes good use of my skills and abilities </c:v>
                </c:pt>
              </c:strCache>
            </c:strRef>
          </c:cat>
          <c:val>
            <c:numRef>
              <c:f>Sheet1!$B$2</c:f>
              <c:numCache>
                <c:formatCode>0%</c:formatCode>
                <c:ptCount val="1"/>
                <c:pt idx="0">
                  <c:v>0.27</c:v>
                </c:pt>
              </c:numCache>
            </c:numRef>
          </c:val>
          <c:extLst>
            <c:ext xmlns:c16="http://schemas.microsoft.com/office/drawing/2014/chart" uri="{C3380CC4-5D6E-409C-BE32-E72D297353CC}">
              <c16:uniqueId val="{00000007-92A9-4F71-B804-A13CDF57DE57}"/>
            </c:ext>
          </c:extLst>
        </c:ser>
        <c:dLbls>
          <c:showLegendKey val="0"/>
          <c:showVal val="1"/>
          <c:showCatName val="0"/>
          <c:showSerName val="0"/>
          <c:showPercent val="0"/>
          <c:showBubbleSize val="0"/>
        </c:dLbls>
        <c:gapWidth val="51"/>
        <c:overlap val="100"/>
        <c:axId val="1529270912"/>
        <c:axId val="1529269952"/>
      </c:barChart>
      <c:catAx>
        <c:axId val="1529270912"/>
        <c:scaling>
          <c:orientation val="maxMin"/>
        </c:scaling>
        <c:delete val="1"/>
        <c:axPos val="b"/>
        <c:numFmt formatCode="General" sourceLinked="1"/>
        <c:majorTickMark val="none"/>
        <c:minorTickMark val="none"/>
        <c:tickLblPos val="nextTo"/>
        <c:crossAx val="1529269952"/>
        <c:crosses val="autoZero"/>
        <c:auto val="1"/>
        <c:lblAlgn val="ctr"/>
        <c:lblOffset val="100"/>
        <c:noMultiLvlLbl val="0"/>
      </c:catAx>
      <c:valAx>
        <c:axId val="1529269952"/>
        <c:scaling>
          <c:orientation val="minMax"/>
        </c:scaling>
        <c:delete val="1"/>
        <c:axPos val="r"/>
        <c:numFmt formatCode="0%" sourceLinked="1"/>
        <c:majorTickMark val="none"/>
        <c:minorTickMark val="none"/>
        <c:tickLblPos val="nextTo"/>
        <c:crossAx val="1529270912"/>
        <c:crosses val="autoZero"/>
        <c:crossBetween val="between"/>
      </c:valAx>
      <c:spPr>
        <a:noFill/>
        <a:ln>
          <a:noFill/>
        </a:ln>
        <a:effectLst/>
      </c:spPr>
    </c:plotArea>
    <c:legend>
      <c:legendPos val="r"/>
      <c:layout>
        <c:manualLayout>
          <c:xMode val="edge"/>
          <c:yMode val="edge"/>
          <c:x val="0.72741613747616785"/>
          <c:y val="8.3874432299131413E-2"/>
          <c:w val="0.25858357921101238"/>
          <c:h val="0.7532655198378173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887187640584951"/>
          <c:y val="2.9959979729296465E-2"/>
          <c:w val="0.52444097346581542"/>
          <c:h val="0.90544656132563361"/>
        </c:manualLayout>
      </c:layout>
      <c:barChart>
        <c:barDir val="col"/>
        <c:grouping val="percentStacked"/>
        <c:varyColors val="0"/>
        <c:ser>
          <c:idx val="5"/>
          <c:order val="0"/>
          <c:tx>
            <c:strRef>
              <c:f>Sheet1!$G$1</c:f>
              <c:strCache>
                <c:ptCount val="1"/>
                <c:pt idx="0">
                  <c:v>Don't know</c:v>
                </c:pt>
              </c:strCache>
            </c:strRef>
          </c:tx>
          <c:spPr>
            <a:solidFill>
              <a:schemeClr val="tx1">
                <a:lumMod val="50000"/>
                <a:lumOff val="50000"/>
              </a:schemeClr>
            </a:solidFill>
            <a:ln>
              <a:noFill/>
            </a:ln>
            <a:effectLst/>
          </c:spPr>
          <c:invertIfNegative val="0"/>
          <c:dLbls>
            <c:delete val="1"/>
          </c:dLbls>
          <c:cat>
            <c:numRef>
              <c:f>Sheet1!$A$2</c:f>
              <c:numCache>
                <c:formatCode>General</c:formatCode>
                <c:ptCount val="1"/>
              </c:numCache>
            </c:numRef>
          </c:cat>
          <c:val>
            <c:numRef>
              <c:f>Sheet1!$G$2</c:f>
              <c:numCache>
                <c:formatCode>0%</c:formatCode>
                <c:ptCount val="1"/>
              </c:numCache>
            </c:numRef>
          </c:val>
          <c:extLst>
            <c:ext xmlns:c16="http://schemas.microsoft.com/office/drawing/2014/chart" uri="{C3380CC4-5D6E-409C-BE32-E72D297353CC}">
              <c16:uniqueId val="{00000000-6ED7-4015-814D-500E5DB435F0}"/>
            </c:ext>
          </c:extLst>
        </c:ser>
        <c:ser>
          <c:idx val="0"/>
          <c:order val="1"/>
          <c:tx>
            <c:strRef>
              <c:f>Sheet1!$F$1</c:f>
              <c:strCache>
                <c:ptCount val="1"/>
                <c:pt idx="0">
                  <c:v>Never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0.03</c:v>
                </c:pt>
              </c:numCache>
            </c:numRef>
          </c:val>
          <c:extLst>
            <c:ext xmlns:c16="http://schemas.microsoft.com/office/drawing/2014/chart" uri="{C3380CC4-5D6E-409C-BE32-E72D297353CC}">
              <c16:uniqueId val="{00000001-6ED7-4015-814D-500E5DB435F0}"/>
            </c:ext>
          </c:extLst>
        </c:ser>
        <c:ser>
          <c:idx val="1"/>
          <c:order val="2"/>
          <c:tx>
            <c:strRef>
              <c:f>Sheet1!$E$1</c:f>
              <c:strCache>
                <c:ptCount val="1"/>
                <c:pt idx="0">
                  <c:v>Rarely </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0.14000000000000001</c:v>
                </c:pt>
              </c:numCache>
            </c:numRef>
          </c:val>
          <c:extLst>
            <c:ext xmlns:c16="http://schemas.microsoft.com/office/drawing/2014/chart" uri="{C3380CC4-5D6E-409C-BE32-E72D297353CC}">
              <c16:uniqueId val="{00000002-6ED7-4015-814D-500E5DB435F0}"/>
            </c:ext>
          </c:extLst>
        </c:ser>
        <c:ser>
          <c:idx val="2"/>
          <c:order val="3"/>
          <c:tx>
            <c:strRef>
              <c:f>Sheet1!$D$1</c:f>
              <c:strCache>
                <c:ptCount val="1"/>
                <c:pt idx="0">
                  <c:v>Sometimes</c:v>
                </c:pt>
              </c:strCache>
            </c:strRef>
          </c:tx>
          <c:spPr>
            <a:solidFill>
              <a:srgbClr val="97E1D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0.41</c:v>
                </c:pt>
              </c:numCache>
            </c:numRef>
          </c:val>
          <c:extLst>
            <c:ext xmlns:c16="http://schemas.microsoft.com/office/drawing/2014/chart" uri="{C3380CC4-5D6E-409C-BE32-E72D297353CC}">
              <c16:uniqueId val="{00000003-6ED7-4015-814D-500E5DB435F0}"/>
            </c:ext>
          </c:extLst>
        </c:ser>
        <c:ser>
          <c:idx val="3"/>
          <c:order val="4"/>
          <c:tx>
            <c:strRef>
              <c:f>Sheet1!$C$1</c:f>
              <c:strCache>
                <c:ptCount val="1"/>
                <c:pt idx="0">
                  <c:v>Often</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0.28999999999999998</c:v>
                </c:pt>
              </c:numCache>
            </c:numRef>
          </c:val>
          <c:extLst>
            <c:ext xmlns:c16="http://schemas.microsoft.com/office/drawing/2014/chart" uri="{C3380CC4-5D6E-409C-BE32-E72D297353CC}">
              <c16:uniqueId val="{00000004-6ED7-4015-814D-500E5DB435F0}"/>
            </c:ext>
          </c:extLst>
        </c:ser>
        <c:ser>
          <c:idx val="4"/>
          <c:order val="5"/>
          <c:tx>
            <c:strRef>
              <c:f>Sheet1!$B$1</c:f>
              <c:strCache>
                <c:ptCount val="1"/>
                <c:pt idx="0">
                  <c:v>Always</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0.13</c:v>
                </c:pt>
              </c:numCache>
            </c:numRef>
          </c:val>
          <c:extLst>
            <c:ext xmlns:c16="http://schemas.microsoft.com/office/drawing/2014/chart" uri="{C3380CC4-5D6E-409C-BE32-E72D297353CC}">
              <c16:uniqueId val="{00000005-6ED7-4015-814D-500E5DB435F0}"/>
            </c:ext>
          </c:extLst>
        </c:ser>
        <c:dLbls>
          <c:showLegendKey val="0"/>
          <c:showVal val="1"/>
          <c:showCatName val="0"/>
          <c:showSerName val="0"/>
          <c:showPercent val="0"/>
          <c:showBubbleSize val="0"/>
        </c:dLbls>
        <c:gapWidth val="51"/>
        <c:overlap val="100"/>
        <c:axId val="1529270912"/>
        <c:axId val="1529269952"/>
      </c:barChart>
      <c:catAx>
        <c:axId val="1529270912"/>
        <c:scaling>
          <c:orientation val="maxMin"/>
        </c:scaling>
        <c:delete val="1"/>
        <c:axPos val="b"/>
        <c:numFmt formatCode="General" sourceLinked="1"/>
        <c:majorTickMark val="none"/>
        <c:minorTickMark val="none"/>
        <c:tickLblPos val="nextTo"/>
        <c:crossAx val="1529269952"/>
        <c:crosses val="autoZero"/>
        <c:auto val="1"/>
        <c:lblAlgn val="ctr"/>
        <c:lblOffset val="100"/>
        <c:noMultiLvlLbl val="0"/>
      </c:catAx>
      <c:valAx>
        <c:axId val="1529269952"/>
        <c:scaling>
          <c:orientation val="minMax"/>
        </c:scaling>
        <c:delete val="1"/>
        <c:axPos val="r"/>
        <c:numFmt formatCode="0%" sourceLinked="1"/>
        <c:majorTickMark val="none"/>
        <c:minorTickMark val="none"/>
        <c:tickLblPos val="nextTo"/>
        <c:crossAx val="1529270912"/>
        <c:crosses val="autoZero"/>
        <c:crossBetween val="between"/>
      </c:valAx>
      <c:spPr>
        <a:noFill/>
        <a:ln>
          <a:noFill/>
        </a:ln>
        <a:effectLst/>
      </c:spPr>
    </c:plotArea>
    <c:legend>
      <c:legendPos val="r"/>
      <c:layout>
        <c:manualLayout>
          <c:xMode val="edge"/>
          <c:yMode val="edge"/>
          <c:x val="5.3291929225665557E-2"/>
          <c:y val="0.10128274607555363"/>
          <c:w val="0.22744048599000011"/>
          <c:h val="0.7184488922849727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53025610998827E-3"/>
          <c:y val="3.6234379457969916E-2"/>
          <c:w val="0.97084904909368608"/>
          <c:h val="0.56635563070320261"/>
        </c:manualLayout>
      </c:layout>
      <c:lineChart>
        <c:grouping val="stacked"/>
        <c:varyColors val="0"/>
        <c:ser>
          <c:idx val="0"/>
          <c:order val="0"/>
          <c:tx>
            <c:strRef>
              <c:f>Sheet1!$B$1</c:f>
              <c:strCache>
                <c:ptCount val="1"/>
                <c:pt idx="0">
                  <c:v>Medium (5-6)</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Nov '22
(S4)</c:v>
                </c:pt>
                <c:pt idx="1">
                  <c:v>Dec '22
(S5)</c:v>
                </c:pt>
                <c:pt idx="2">
                  <c:v>Mar '23 
(S6)</c:v>
                </c:pt>
                <c:pt idx="3">
                  <c:v>May '23
 (S7)</c:v>
                </c:pt>
                <c:pt idx="4">
                  <c:v>July '23
(S8)</c:v>
                </c:pt>
                <c:pt idx="5">
                  <c:v>Sept '23
(S9)</c:v>
                </c:pt>
                <c:pt idx="6">
                  <c:v>Nov '23
 (S10)</c:v>
                </c:pt>
                <c:pt idx="7">
                  <c:v>Feb '24 
(S11)</c:v>
                </c:pt>
                <c:pt idx="8">
                  <c:v>June '24 
(S12)</c:v>
                </c:pt>
                <c:pt idx="9">
                  <c:v>July '24 (S13)</c:v>
                </c:pt>
                <c:pt idx="10">
                  <c:v>Aug '24 (S14)</c:v>
                </c:pt>
                <c:pt idx="11">
                  <c:v>Oct '24 (S15)</c:v>
                </c:pt>
                <c:pt idx="12">
                  <c:v>Dec '24 (S16)</c:v>
                </c:pt>
                <c:pt idx="13">
                  <c:v>Feb '25 (S17)</c:v>
                </c:pt>
              </c:strCache>
            </c:strRef>
          </c:cat>
          <c:val>
            <c:numRef>
              <c:f>Sheet1!$B$2:$B$15</c:f>
              <c:numCache>
                <c:formatCode>0%</c:formatCode>
                <c:ptCount val="14"/>
                <c:pt idx="0">
                  <c:v>0.23</c:v>
                </c:pt>
                <c:pt idx="1">
                  <c:v>0.23</c:v>
                </c:pt>
                <c:pt idx="2">
                  <c:v>0.21</c:v>
                </c:pt>
                <c:pt idx="3">
                  <c:v>0.23</c:v>
                </c:pt>
                <c:pt idx="4">
                  <c:v>0.22</c:v>
                </c:pt>
                <c:pt idx="5">
                  <c:v>0.23</c:v>
                </c:pt>
                <c:pt idx="6">
                  <c:v>0.24</c:v>
                </c:pt>
                <c:pt idx="7">
                  <c:v>0.22</c:v>
                </c:pt>
                <c:pt idx="8">
                  <c:v>0.23</c:v>
                </c:pt>
                <c:pt idx="9">
                  <c:v>0.26</c:v>
                </c:pt>
                <c:pt idx="10">
                  <c:v>0.22</c:v>
                </c:pt>
                <c:pt idx="11">
                  <c:v>0.2</c:v>
                </c:pt>
                <c:pt idx="12">
                  <c:v>0.21</c:v>
                </c:pt>
                <c:pt idx="13">
                  <c:v>0.21</c:v>
                </c:pt>
              </c:numCache>
            </c:numRef>
          </c:val>
          <c:smooth val="0"/>
          <c:extLst>
            <c:ext xmlns:c16="http://schemas.microsoft.com/office/drawing/2014/chart" uri="{C3380CC4-5D6E-409C-BE32-E72D297353CC}">
              <c16:uniqueId val="{00000000-BAD6-47E3-ABFC-E955BEA80D08}"/>
            </c:ext>
          </c:extLst>
        </c:ser>
        <c:dLbls>
          <c:showLegendKey val="0"/>
          <c:showVal val="0"/>
          <c:showCatName val="0"/>
          <c:showSerName val="0"/>
          <c:showPercent val="0"/>
          <c:showBubbleSize val="0"/>
        </c:dLbls>
        <c:marker val="1"/>
        <c:smooth val="0"/>
        <c:axId val="10674208"/>
        <c:axId val="10676608"/>
      </c:lineChart>
      <c:catAx>
        <c:axId val="10674208"/>
        <c:scaling>
          <c:orientation val="minMax"/>
        </c:scaling>
        <c:delete val="1"/>
        <c:axPos val="b"/>
        <c:numFmt formatCode="General" sourceLinked="1"/>
        <c:majorTickMark val="none"/>
        <c:minorTickMark val="none"/>
        <c:tickLblPos val="nextTo"/>
        <c:crossAx val="10676608"/>
        <c:crosses val="autoZero"/>
        <c:auto val="1"/>
        <c:lblAlgn val="ctr"/>
        <c:lblOffset val="100"/>
        <c:noMultiLvlLbl val="0"/>
      </c:catAx>
      <c:valAx>
        <c:axId val="10676608"/>
        <c:scaling>
          <c:orientation val="minMax"/>
          <c:max val="0.5"/>
        </c:scaling>
        <c:delete val="1"/>
        <c:axPos val="l"/>
        <c:numFmt formatCode="0%" sourceLinked="1"/>
        <c:majorTickMark val="none"/>
        <c:minorTickMark val="none"/>
        <c:tickLblPos val="nextTo"/>
        <c:crossAx val="1067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077052362311272"/>
          <c:y val="0"/>
          <c:w val="0.57932372957837319"/>
          <c:h val="0.96753307486846962"/>
        </c:manualLayout>
      </c:layout>
      <c:barChart>
        <c:barDir val="bar"/>
        <c:grouping val="clustered"/>
        <c:varyColors val="0"/>
        <c:ser>
          <c:idx val="0"/>
          <c:order val="0"/>
          <c:tx>
            <c:strRef>
              <c:f>Sheet1!$B$1</c:f>
              <c:strCache>
                <c:ptCount val="1"/>
                <c:pt idx="0">
                  <c:v>All employed respondents</c:v>
                </c:pt>
              </c:strCache>
            </c:strRef>
          </c:tx>
          <c:spPr>
            <a:solidFill>
              <a:srgbClr val="009690"/>
            </a:solidFill>
            <a:ln>
              <a:noFill/>
            </a:ln>
            <a:effectLst/>
          </c:spPr>
          <c:invertIfNegative val="0"/>
          <c:dPt>
            <c:idx val="0"/>
            <c:invertIfNegative val="0"/>
            <c:bubble3D val="0"/>
            <c:spPr>
              <a:solidFill>
                <a:srgbClr val="009690"/>
              </a:solidFill>
              <a:ln>
                <a:noFill/>
              </a:ln>
              <a:effectLst/>
            </c:spPr>
            <c:extLst>
              <c:ext xmlns:c16="http://schemas.microsoft.com/office/drawing/2014/chart" uri="{C3380CC4-5D6E-409C-BE32-E72D297353CC}">
                <c16:uniqueId val="{00000000-25BB-4934-ACDA-A3D6C89B9B7C}"/>
              </c:ext>
            </c:extLst>
          </c:dPt>
          <c:dPt>
            <c:idx val="5"/>
            <c:invertIfNegative val="0"/>
            <c:bubble3D val="0"/>
            <c:spPr>
              <a:solidFill>
                <a:srgbClr val="009690"/>
              </a:solidFill>
              <a:ln>
                <a:noFill/>
              </a:ln>
              <a:effectLst/>
            </c:spPr>
            <c:extLst>
              <c:ext xmlns:c16="http://schemas.microsoft.com/office/drawing/2014/chart" uri="{C3380CC4-5D6E-409C-BE32-E72D297353CC}">
                <c16:uniqueId val="{00000001-25BB-4934-ACDA-A3D6C89B9B7C}"/>
              </c:ext>
            </c:extLst>
          </c:dPt>
          <c:dPt>
            <c:idx val="6"/>
            <c:invertIfNegative val="0"/>
            <c:bubble3D val="0"/>
            <c:spPr>
              <a:solidFill>
                <a:srgbClr val="009690"/>
              </a:solidFill>
              <a:ln>
                <a:noFill/>
              </a:ln>
              <a:effectLst/>
            </c:spPr>
            <c:extLst>
              <c:ext xmlns:c16="http://schemas.microsoft.com/office/drawing/2014/chart" uri="{C3380CC4-5D6E-409C-BE32-E72D297353CC}">
                <c16:uniqueId val="{00000002-25BB-4934-ACDA-A3D6C89B9B7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None</c:v>
                </c:pt>
                <c:pt idx="1">
                  <c:v>1-2 opportunities</c:v>
                </c:pt>
                <c:pt idx="2">
                  <c:v>3-4 opportunities </c:v>
                </c:pt>
                <c:pt idx="3">
                  <c:v>5-6 opportunities </c:v>
                </c:pt>
                <c:pt idx="4">
                  <c:v>More than 6 opportunities </c:v>
                </c:pt>
                <c:pt idx="5">
                  <c:v>Can't remember </c:v>
                </c:pt>
                <c:pt idx="6">
                  <c:v>Prefer not to say</c:v>
                </c:pt>
              </c:strCache>
            </c:strRef>
          </c:cat>
          <c:val>
            <c:numRef>
              <c:f>Sheet1!$B$2:$B$8</c:f>
              <c:numCache>
                <c:formatCode>0%</c:formatCode>
                <c:ptCount val="7"/>
                <c:pt idx="0">
                  <c:v>0.22</c:v>
                </c:pt>
                <c:pt idx="1">
                  <c:v>0.34</c:v>
                </c:pt>
                <c:pt idx="2">
                  <c:v>0.22</c:v>
                </c:pt>
                <c:pt idx="3">
                  <c:v>0.09</c:v>
                </c:pt>
                <c:pt idx="4">
                  <c:v>0.08</c:v>
                </c:pt>
                <c:pt idx="5">
                  <c:v>0.05</c:v>
                </c:pt>
                <c:pt idx="6">
                  <c:v>0.01</c:v>
                </c:pt>
              </c:numCache>
            </c:numRef>
          </c:val>
          <c:extLst>
            <c:ext xmlns:c16="http://schemas.microsoft.com/office/drawing/2014/chart" uri="{C3380CC4-5D6E-409C-BE32-E72D297353CC}">
              <c16:uniqueId val="{00000000-4CCC-4D74-BBA8-0B3CAC9E922B}"/>
            </c:ext>
          </c:extLst>
        </c:ser>
        <c:ser>
          <c:idx val="1"/>
          <c:order val="1"/>
          <c:tx>
            <c:strRef>
              <c:f>Sheet1!$C$1</c:f>
              <c:strCache>
                <c:ptCount val="1"/>
                <c:pt idx="0">
                  <c:v>Full time permanent</c:v>
                </c:pt>
              </c:strCache>
            </c:strRef>
          </c:tx>
          <c:spPr>
            <a:solidFill>
              <a:srgbClr val="9F5FC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None</c:v>
                </c:pt>
                <c:pt idx="1">
                  <c:v>1-2 opportunities</c:v>
                </c:pt>
                <c:pt idx="2">
                  <c:v>3-4 opportunities </c:v>
                </c:pt>
                <c:pt idx="3">
                  <c:v>5-6 opportunities </c:v>
                </c:pt>
                <c:pt idx="4">
                  <c:v>More than 6 opportunities </c:v>
                </c:pt>
                <c:pt idx="5">
                  <c:v>Can't remember </c:v>
                </c:pt>
                <c:pt idx="6">
                  <c:v>Prefer not to say</c:v>
                </c:pt>
              </c:strCache>
            </c:strRef>
          </c:cat>
          <c:val>
            <c:numRef>
              <c:f>Sheet1!$C$2:$C$8</c:f>
              <c:numCache>
                <c:formatCode>0%</c:formatCode>
                <c:ptCount val="7"/>
                <c:pt idx="0">
                  <c:v>0.18</c:v>
                </c:pt>
                <c:pt idx="1">
                  <c:v>0.35</c:v>
                </c:pt>
                <c:pt idx="2">
                  <c:v>0.23</c:v>
                </c:pt>
                <c:pt idx="3">
                  <c:v>0.1</c:v>
                </c:pt>
                <c:pt idx="4">
                  <c:v>0.08</c:v>
                </c:pt>
                <c:pt idx="5">
                  <c:v>0.05</c:v>
                </c:pt>
                <c:pt idx="6">
                  <c:v>0.01</c:v>
                </c:pt>
              </c:numCache>
            </c:numRef>
          </c:val>
          <c:extLst>
            <c:ext xmlns:c16="http://schemas.microsoft.com/office/drawing/2014/chart" uri="{C3380CC4-5D6E-409C-BE32-E72D297353CC}">
              <c16:uniqueId val="{00000006-AD71-40FD-A57C-47CF7540B619}"/>
            </c:ext>
          </c:extLst>
        </c:ser>
        <c:ser>
          <c:idx val="2"/>
          <c:order val="2"/>
          <c:tx>
            <c:strRef>
              <c:f>Sheet1!$D$1</c:f>
              <c:strCache>
                <c:ptCount val="1"/>
                <c:pt idx="0">
                  <c:v>Part time permanent</c:v>
                </c:pt>
              </c:strCache>
            </c:strRef>
          </c:tx>
          <c:spPr>
            <a:solidFill>
              <a:srgbClr val="97E1D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None</c:v>
                </c:pt>
                <c:pt idx="1">
                  <c:v>1-2 opportunities</c:v>
                </c:pt>
                <c:pt idx="2">
                  <c:v>3-4 opportunities </c:v>
                </c:pt>
                <c:pt idx="3">
                  <c:v>5-6 opportunities </c:v>
                </c:pt>
                <c:pt idx="4">
                  <c:v>More than 6 opportunities </c:v>
                </c:pt>
                <c:pt idx="5">
                  <c:v>Can't remember </c:v>
                </c:pt>
                <c:pt idx="6">
                  <c:v>Prefer not to say</c:v>
                </c:pt>
              </c:strCache>
            </c:strRef>
          </c:cat>
          <c:val>
            <c:numRef>
              <c:f>Sheet1!$D$2:$D$8</c:f>
              <c:numCache>
                <c:formatCode>0%</c:formatCode>
                <c:ptCount val="7"/>
                <c:pt idx="0">
                  <c:v>0.31</c:v>
                </c:pt>
                <c:pt idx="1">
                  <c:v>0.33</c:v>
                </c:pt>
                <c:pt idx="2">
                  <c:v>0.17</c:v>
                </c:pt>
                <c:pt idx="3">
                  <c:v>0.06</c:v>
                </c:pt>
                <c:pt idx="4">
                  <c:v>7.0000000000000007E-2</c:v>
                </c:pt>
                <c:pt idx="5">
                  <c:v>0.05</c:v>
                </c:pt>
                <c:pt idx="6">
                  <c:v>0.01</c:v>
                </c:pt>
              </c:numCache>
            </c:numRef>
          </c:val>
          <c:extLst>
            <c:ext xmlns:c16="http://schemas.microsoft.com/office/drawing/2014/chart" uri="{C3380CC4-5D6E-409C-BE32-E72D297353CC}">
              <c16:uniqueId val="{00000007-AD71-40FD-A57C-47CF7540B619}"/>
            </c:ext>
          </c:extLst>
        </c:ser>
        <c:dLbls>
          <c:dLblPos val="outEnd"/>
          <c:showLegendKey val="0"/>
          <c:showVal val="1"/>
          <c:showCatName val="0"/>
          <c:showSerName val="0"/>
          <c:showPercent val="0"/>
          <c:showBubbleSize val="0"/>
        </c:dLbls>
        <c:gapWidth val="51"/>
        <c:axId val="1529270912"/>
        <c:axId val="1529269952"/>
      </c:barChart>
      <c:catAx>
        <c:axId val="1529270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29269952"/>
        <c:crosses val="autoZero"/>
        <c:auto val="1"/>
        <c:lblAlgn val="ctr"/>
        <c:lblOffset val="100"/>
        <c:noMultiLvlLbl val="0"/>
      </c:catAx>
      <c:valAx>
        <c:axId val="1529269952"/>
        <c:scaling>
          <c:orientation val="minMax"/>
        </c:scaling>
        <c:delete val="1"/>
        <c:axPos val="t"/>
        <c:numFmt formatCode="0%" sourceLinked="1"/>
        <c:majorTickMark val="none"/>
        <c:minorTickMark val="none"/>
        <c:tickLblPos val="nextTo"/>
        <c:crossAx val="1529270912"/>
        <c:crosses val="autoZero"/>
        <c:crossBetween val="between"/>
      </c:valAx>
      <c:spPr>
        <a:noFill/>
        <a:ln>
          <a:noFill/>
        </a:ln>
        <a:effectLst/>
      </c:spPr>
    </c:plotArea>
    <c:legend>
      <c:legendPos val="l"/>
      <c:layout>
        <c:manualLayout>
          <c:xMode val="edge"/>
          <c:yMode val="edge"/>
          <c:x val="7.8893326339824141E-2"/>
          <c:y val="0.10572629248159546"/>
          <c:w val="0.15203103974881202"/>
          <c:h val="0.2763244152306944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322676404409822E-3"/>
          <c:y val="0.10938249268718256"/>
          <c:w val="0.98835902383723606"/>
          <c:h val="0.65871365998486131"/>
        </c:manualLayout>
      </c:layout>
      <c:barChart>
        <c:barDir val="col"/>
        <c:grouping val="percentStacked"/>
        <c:varyColors val="0"/>
        <c:ser>
          <c:idx val="0"/>
          <c:order val="0"/>
          <c:tx>
            <c:strRef>
              <c:f>Sheet1!$F$1</c:f>
              <c:strCache>
                <c:ptCount val="1"/>
                <c:pt idx="0">
                  <c:v>Very dissatisfied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4"/>
                <c:pt idx="0">
                  <c:v>GM Oct '24 
(S15)</c:v>
                </c:pt>
                <c:pt idx="1">
                  <c:v>GM Dec '24 (S16)</c:v>
                </c:pt>
                <c:pt idx="2">
                  <c:v>GM Feb'25 (S17)</c:v>
                </c:pt>
                <c:pt idx="3">
                  <c:v>England benchmarking**</c:v>
                </c:pt>
              </c:strCache>
              <c:extLst/>
            </c:strRef>
          </c:cat>
          <c:val>
            <c:numRef>
              <c:f>Sheet1!$F$2:$F$13</c:f>
              <c:numCache>
                <c:formatCode>0%</c:formatCode>
                <c:ptCount val="4"/>
                <c:pt idx="0">
                  <c:v>0.03</c:v>
                </c:pt>
                <c:pt idx="1">
                  <c:v>0.04</c:v>
                </c:pt>
                <c:pt idx="2">
                  <c:v>0.03</c:v>
                </c:pt>
                <c:pt idx="3">
                  <c:v>0.03</c:v>
                </c:pt>
              </c:numCache>
              <c:extLst/>
            </c:numRef>
          </c:val>
          <c:extLst>
            <c:ext xmlns:c16="http://schemas.microsoft.com/office/drawing/2014/chart" uri="{C3380CC4-5D6E-409C-BE32-E72D297353CC}">
              <c16:uniqueId val="{00000000-1AF1-4A51-8229-C953295E402F}"/>
            </c:ext>
          </c:extLst>
        </c:ser>
        <c:ser>
          <c:idx val="1"/>
          <c:order val="1"/>
          <c:tx>
            <c:strRef>
              <c:f>Sheet1!$E$1</c:f>
              <c:strCache>
                <c:ptCount val="1"/>
                <c:pt idx="0">
                  <c:v>Fairly dissatisfied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4"/>
                <c:pt idx="0">
                  <c:v>GM Oct '24 
(S15)</c:v>
                </c:pt>
                <c:pt idx="1">
                  <c:v>GM Dec '24 (S16)</c:v>
                </c:pt>
                <c:pt idx="2">
                  <c:v>GM Feb'25 (S17)</c:v>
                </c:pt>
                <c:pt idx="3">
                  <c:v>England benchmarking**</c:v>
                </c:pt>
              </c:strCache>
              <c:extLst/>
            </c:strRef>
          </c:cat>
          <c:val>
            <c:numRef>
              <c:f>Sheet1!$E$2:$E$13</c:f>
              <c:numCache>
                <c:formatCode>0%</c:formatCode>
                <c:ptCount val="4"/>
                <c:pt idx="0">
                  <c:v>0.09</c:v>
                </c:pt>
                <c:pt idx="1">
                  <c:v>7.0000000000000007E-2</c:v>
                </c:pt>
                <c:pt idx="2">
                  <c:v>0.09</c:v>
                </c:pt>
                <c:pt idx="3">
                  <c:v>0.08</c:v>
                </c:pt>
              </c:numCache>
              <c:extLst/>
            </c:numRef>
          </c:val>
          <c:extLst>
            <c:ext xmlns:c16="http://schemas.microsoft.com/office/drawing/2014/chart" uri="{C3380CC4-5D6E-409C-BE32-E72D297353CC}">
              <c16:uniqueId val="{00000001-1AF1-4A51-8229-C953295E402F}"/>
            </c:ext>
          </c:extLst>
        </c:ser>
        <c:ser>
          <c:idx val="2"/>
          <c:order val="2"/>
          <c:tx>
            <c:strRef>
              <c:f>Sheet1!$D$1</c:f>
              <c:strCache>
                <c:ptCount val="1"/>
                <c:pt idx="0">
                  <c:v>Neither satisfied nor dissatisfied</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4"/>
                <c:pt idx="0">
                  <c:v>GM Oct '24 
(S15)</c:v>
                </c:pt>
                <c:pt idx="1">
                  <c:v>GM Dec '24 (S16)</c:v>
                </c:pt>
                <c:pt idx="2">
                  <c:v>GM Feb'25 (S17)</c:v>
                </c:pt>
                <c:pt idx="3">
                  <c:v>England benchmarking**</c:v>
                </c:pt>
              </c:strCache>
              <c:extLst/>
            </c:strRef>
          </c:cat>
          <c:val>
            <c:numRef>
              <c:f>Sheet1!$D$2:$D$13</c:f>
              <c:numCache>
                <c:formatCode>0%</c:formatCode>
                <c:ptCount val="4"/>
                <c:pt idx="0">
                  <c:v>0.15</c:v>
                </c:pt>
                <c:pt idx="1">
                  <c:v>0.13</c:v>
                </c:pt>
                <c:pt idx="2">
                  <c:v>0.14000000000000001</c:v>
                </c:pt>
                <c:pt idx="3">
                  <c:v>0.16</c:v>
                </c:pt>
              </c:numCache>
              <c:extLst/>
            </c:numRef>
          </c:val>
          <c:extLst>
            <c:ext xmlns:c16="http://schemas.microsoft.com/office/drawing/2014/chart" uri="{C3380CC4-5D6E-409C-BE32-E72D297353CC}">
              <c16:uniqueId val="{00000002-1AF1-4A51-8229-C953295E402F}"/>
            </c:ext>
          </c:extLst>
        </c:ser>
        <c:ser>
          <c:idx val="3"/>
          <c:order val="3"/>
          <c:tx>
            <c:strRef>
              <c:f>Sheet1!$C$1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4"/>
                <c:pt idx="0">
                  <c:v>GM Oct '24 
(S15)</c:v>
                </c:pt>
                <c:pt idx="1">
                  <c:v>GM Dec '24 (S16)</c:v>
                </c:pt>
                <c:pt idx="2">
                  <c:v>GM Feb'25 (S17)</c:v>
                </c:pt>
                <c:pt idx="3">
                  <c:v>England benchmarking**</c:v>
                </c:pt>
              </c:strCache>
              <c:extLst/>
            </c:strRef>
          </c:cat>
          <c:val>
            <c:numRef>
              <c:f>Sheet1!$C$2:$C$13</c:f>
              <c:numCache>
                <c:formatCode>0%</c:formatCode>
                <c:ptCount val="4"/>
                <c:pt idx="0">
                  <c:v>0.5</c:v>
                </c:pt>
                <c:pt idx="1">
                  <c:v>0.51</c:v>
                </c:pt>
                <c:pt idx="2">
                  <c:v>0.48</c:v>
                </c:pt>
                <c:pt idx="3">
                  <c:v>0.46</c:v>
                </c:pt>
              </c:numCache>
              <c:extLst/>
            </c:numRef>
          </c:val>
          <c:extLst>
            <c:ext xmlns:c16="http://schemas.microsoft.com/office/drawing/2014/chart" uri="{C3380CC4-5D6E-409C-BE32-E72D297353CC}">
              <c16:uniqueId val="{00000003-1AF1-4A51-8229-C953295E402F}"/>
            </c:ext>
          </c:extLst>
        </c:ser>
        <c:ser>
          <c:idx val="4"/>
          <c:order val="4"/>
          <c:tx>
            <c:strRef>
              <c:f>Sheet1!$B$1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4"/>
                <c:pt idx="0">
                  <c:v>GM Oct '24 
(S15)</c:v>
                </c:pt>
                <c:pt idx="1">
                  <c:v>GM Dec '24 (S16)</c:v>
                </c:pt>
                <c:pt idx="2">
                  <c:v>GM Feb'25 (S17)</c:v>
                </c:pt>
                <c:pt idx="3">
                  <c:v>England benchmarking**</c:v>
                </c:pt>
              </c:strCache>
              <c:extLst/>
            </c:strRef>
          </c:cat>
          <c:val>
            <c:numRef>
              <c:f>Sheet1!$B$2:$B$13</c:f>
              <c:numCache>
                <c:formatCode>0%</c:formatCode>
                <c:ptCount val="4"/>
                <c:pt idx="0">
                  <c:v>0.22</c:v>
                </c:pt>
                <c:pt idx="1">
                  <c:v>0.25</c:v>
                </c:pt>
                <c:pt idx="2">
                  <c:v>0.26</c:v>
                </c:pt>
                <c:pt idx="3">
                  <c:v>0.28000000000000003</c:v>
                </c:pt>
              </c:numCache>
              <c:extLst/>
            </c:numRef>
          </c:val>
          <c:extLst>
            <c:ext xmlns:c16="http://schemas.microsoft.com/office/drawing/2014/chart" uri="{C3380CC4-5D6E-409C-BE32-E72D297353CC}">
              <c16:uniqueId val="{00000004-1AF1-4A51-8229-C953295E402F}"/>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b"/>
      <c:layout>
        <c:manualLayout>
          <c:xMode val="edge"/>
          <c:yMode val="edge"/>
          <c:x val="8.6521782764240246E-2"/>
          <c:y val="0.88972880847608504"/>
          <c:w val="0.85592333123874542"/>
          <c:h val="0.11027127054783485"/>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323036729120966E-3"/>
          <c:y val="0.11503856842555316"/>
          <c:w val="0.98835902383723606"/>
          <c:h val="0.64212993371297444"/>
        </c:manualLayout>
      </c:layout>
      <c:barChart>
        <c:barDir val="col"/>
        <c:grouping val="percentStacked"/>
        <c:varyColors val="0"/>
        <c:ser>
          <c:idx val="0"/>
          <c:order val="0"/>
          <c:tx>
            <c:strRef>
              <c:f>Sheet1!$F$1</c:f>
              <c:strCache>
                <c:ptCount val="1"/>
                <c:pt idx="0">
                  <c:v>Don't know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3"/>
                <c:pt idx="0">
                  <c:v>Oct '24 
(S15)</c:v>
                </c:pt>
                <c:pt idx="1">
                  <c:v>Dec '24 (S16)</c:v>
                </c:pt>
                <c:pt idx="2">
                  <c:v>Feb'25 (S17)</c:v>
                </c:pt>
              </c:strCache>
              <c:extLst/>
            </c:strRef>
          </c:cat>
          <c:val>
            <c:numRef>
              <c:f>Sheet1!$F$2:$F$12</c:f>
              <c:numCache>
                <c:formatCode>0%</c:formatCode>
                <c:ptCount val="3"/>
                <c:pt idx="0">
                  <c:v>0.03</c:v>
                </c:pt>
                <c:pt idx="1">
                  <c:v>0.02</c:v>
                </c:pt>
                <c:pt idx="2">
                  <c:v>0.03</c:v>
                </c:pt>
              </c:numCache>
              <c:extLst/>
            </c:numRef>
          </c:val>
          <c:extLst>
            <c:ext xmlns:c16="http://schemas.microsoft.com/office/drawing/2014/chart" uri="{C3380CC4-5D6E-409C-BE32-E72D297353CC}">
              <c16:uniqueId val="{00000000-69D0-40F3-836A-E3A1BE7498A3}"/>
            </c:ext>
          </c:extLst>
        </c:ser>
        <c:ser>
          <c:idx val="1"/>
          <c:order val="1"/>
          <c:tx>
            <c:strRef>
              <c:f>Sheet1!$E$1</c:f>
              <c:strCache>
                <c:ptCount val="1"/>
                <c:pt idx="0">
                  <c:v>Definitely 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3"/>
                <c:pt idx="0">
                  <c:v>Oct '24 
(S15)</c:v>
                </c:pt>
                <c:pt idx="1">
                  <c:v>Dec '24 (S16)</c:v>
                </c:pt>
                <c:pt idx="2">
                  <c:v>Feb'25 (S17)</c:v>
                </c:pt>
              </c:strCache>
              <c:extLst/>
            </c:strRef>
          </c:cat>
          <c:val>
            <c:numRef>
              <c:f>Sheet1!$E$2:$E$12</c:f>
              <c:numCache>
                <c:formatCode>0%</c:formatCode>
                <c:ptCount val="3"/>
                <c:pt idx="0">
                  <c:v>0.06</c:v>
                </c:pt>
                <c:pt idx="1">
                  <c:v>0.06</c:v>
                </c:pt>
                <c:pt idx="2">
                  <c:v>0.06</c:v>
                </c:pt>
              </c:numCache>
              <c:extLst/>
            </c:numRef>
          </c:val>
          <c:extLst>
            <c:ext xmlns:c16="http://schemas.microsoft.com/office/drawing/2014/chart" uri="{C3380CC4-5D6E-409C-BE32-E72D297353CC}">
              <c16:uniqueId val="{00000001-69D0-40F3-836A-E3A1BE7498A3}"/>
            </c:ext>
          </c:extLst>
        </c:ser>
        <c:ser>
          <c:idx val="2"/>
          <c:order val="2"/>
          <c:tx>
            <c:strRef>
              <c:f>Sheet1!$D$1</c:f>
              <c:strCache>
                <c:ptCount val="1"/>
                <c:pt idx="0">
                  <c:v>Tend to disagree</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3"/>
                <c:pt idx="0">
                  <c:v>Oct '24 
(S15)</c:v>
                </c:pt>
                <c:pt idx="1">
                  <c:v>Dec '24 (S16)</c:v>
                </c:pt>
                <c:pt idx="2">
                  <c:v>Feb'25 (S17)</c:v>
                </c:pt>
              </c:strCache>
              <c:extLst/>
            </c:strRef>
          </c:cat>
          <c:val>
            <c:numRef>
              <c:f>Sheet1!$D$2:$D$12</c:f>
              <c:numCache>
                <c:formatCode>0%</c:formatCode>
                <c:ptCount val="3"/>
                <c:pt idx="0">
                  <c:v>0.13</c:v>
                </c:pt>
                <c:pt idx="1">
                  <c:v>0.12</c:v>
                </c:pt>
                <c:pt idx="2">
                  <c:v>0.14000000000000001</c:v>
                </c:pt>
              </c:numCache>
              <c:extLst/>
            </c:numRef>
          </c:val>
          <c:extLst>
            <c:ext xmlns:c16="http://schemas.microsoft.com/office/drawing/2014/chart" uri="{C3380CC4-5D6E-409C-BE32-E72D297353CC}">
              <c16:uniqueId val="{00000002-69D0-40F3-836A-E3A1BE7498A3}"/>
            </c:ext>
          </c:extLst>
        </c:ser>
        <c:ser>
          <c:idx val="3"/>
          <c:order val="3"/>
          <c:tx>
            <c:strRef>
              <c:f>Sheet1!$C$1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3"/>
                <c:pt idx="0">
                  <c:v>Oct '24 
(S15)</c:v>
                </c:pt>
                <c:pt idx="1">
                  <c:v>Dec '24 (S16)</c:v>
                </c:pt>
                <c:pt idx="2">
                  <c:v>Feb'25 (S17)</c:v>
                </c:pt>
              </c:strCache>
              <c:extLst/>
            </c:strRef>
          </c:cat>
          <c:val>
            <c:numRef>
              <c:f>Sheet1!$C$2:$C$12</c:f>
              <c:numCache>
                <c:formatCode>0%</c:formatCode>
                <c:ptCount val="3"/>
                <c:pt idx="0">
                  <c:v>0.53</c:v>
                </c:pt>
                <c:pt idx="1">
                  <c:v>0.52</c:v>
                </c:pt>
                <c:pt idx="2">
                  <c:v>0.49</c:v>
                </c:pt>
              </c:numCache>
              <c:extLst/>
            </c:numRef>
          </c:val>
          <c:extLst>
            <c:ext xmlns:c16="http://schemas.microsoft.com/office/drawing/2014/chart" uri="{C3380CC4-5D6E-409C-BE32-E72D297353CC}">
              <c16:uniqueId val="{00000003-69D0-40F3-836A-E3A1BE7498A3}"/>
            </c:ext>
          </c:extLst>
        </c:ser>
        <c:ser>
          <c:idx val="4"/>
          <c:order val="4"/>
          <c:tx>
            <c:strRef>
              <c:f>Sheet1!$B$1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3"/>
                <c:pt idx="0">
                  <c:v>Oct '24 
(S15)</c:v>
                </c:pt>
                <c:pt idx="1">
                  <c:v>Dec '24 (S16)</c:v>
                </c:pt>
                <c:pt idx="2">
                  <c:v>Feb'25 (S17)</c:v>
                </c:pt>
              </c:strCache>
              <c:extLst/>
            </c:strRef>
          </c:cat>
          <c:val>
            <c:numRef>
              <c:f>Sheet1!$B$2:$B$12</c:f>
              <c:numCache>
                <c:formatCode>0%</c:formatCode>
                <c:ptCount val="3"/>
                <c:pt idx="0">
                  <c:v>0.25</c:v>
                </c:pt>
                <c:pt idx="1">
                  <c:v>0.28000000000000003</c:v>
                </c:pt>
                <c:pt idx="2">
                  <c:v>0.28999999999999998</c:v>
                </c:pt>
              </c:numCache>
              <c:extLst/>
            </c:numRef>
          </c:val>
          <c:extLst>
            <c:ext xmlns:c16="http://schemas.microsoft.com/office/drawing/2014/chart" uri="{C3380CC4-5D6E-409C-BE32-E72D297353CC}">
              <c16:uniqueId val="{00000004-69D0-40F3-836A-E3A1BE7498A3}"/>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b"/>
      <c:layout>
        <c:manualLayout>
          <c:xMode val="edge"/>
          <c:yMode val="edge"/>
          <c:x val="0.11618913097343267"/>
          <c:y val="0.85745864496966862"/>
          <c:w val="0.77151670528842597"/>
          <c:h val="9.1856868078416212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68077888500117E-3"/>
          <c:y val="2.5778830969162253E-2"/>
          <c:w val="0.98926576072237282"/>
          <c:h val="0.70470954093402971"/>
        </c:manualLayout>
      </c:layout>
      <c:lineChart>
        <c:grouping val="standard"/>
        <c:varyColors val="0"/>
        <c:ser>
          <c:idx val="2"/>
          <c:order val="0"/>
          <c:tx>
            <c:strRef>
              <c:f>Sheet1!$D$1</c:f>
              <c:strCache>
                <c:ptCount val="1"/>
                <c:pt idx="0">
                  <c:v>I am proud of my local area</c:v>
                </c:pt>
              </c:strCache>
            </c:strRef>
          </c:tx>
          <c:spPr>
            <a:ln w="28575" cap="rnd">
              <a:solidFill>
                <a:srgbClr val="009690"/>
              </a:solidFill>
              <a:round/>
            </a:ln>
            <a:effectLst/>
          </c:spPr>
          <c:marker>
            <c:symbol val="none"/>
          </c:marker>
          <c:dLbls>
            <c:dLbl>
              <c:idx val="1"/>
              <c:layout>
                <c:manualLayout>
                  <c:x val="-2.6182310372135927E-2"/>
                  <c:y val="-4.10146849790417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0A-4C33-8C04-7AC9C3D03449}"/>
                </c:ext>
              </c:extLst>
            </c:dLbl>
            <c:dLbl>
              <c:idx val="3"/>
              <c:layout>
                <c:manualLayout>
                  <c:x val="-2.3673224567427185E-2"/>
                  <c:y val="-2.98351837828571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0A-4C33-8C04-7AC9C3D0344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1"/>
                <c:pt idx="0">
                  <c:v>May '23 
(S7)</c:v>
                </c:pt>
                <c:pt idx="1">
                  <c:v>July '23 
(S8)</c:v>
                </c:pt>
                <c:pt idx="2">
                  <c:v>Sept '23 
(S9)</c:v>
                </c:pt>
                <c:pt idx="3">
                  <c:v>Nov '23
(S10)</c:v>
                </c:pt>
                <c:pt idx="4">
                  <c:v>Feb '24 
(S11)</c:v>
                </c:pt>
                <c:pt idx="5">
                  <c:v>May '24 
(S12)</c:v>
                </c:pt>
                <c:pt idx="6">
                  <c:v>July '24 
(S13)</c:v>
                </c:pt>
                <c:pt idx="7">
                  <c:v>Aug '24 
(S14)</c:v>
                </c:pt>
                <c:pt idx="8">
                  <c:v>Oct '24 
(S15)</c:v>
                </c:pt>
                <c:pt idx="9">
                  <c:v>Dec '24
(S16)</c:v>
                </c:pt>
                <c:pt idx="10">
                  <c:v>Feb '25
(S17)</c:v>
                </c:pt>
              </c:strCache>
            </c:strRef>
          </c:cat>
          <c:val>
            <c:numRef>
              <c:f>Sheet1!$D$2:$D$16</c:f>
              <c:numCache>
                <c:formatCode>0%</c:formatCode>
                <c:ptCount val="11"/>
                <c:pt idx="0">
                  <c:v>0.69</c:v>
                </c:pt>
                <c:pt idx="1">
                  <c:v>0.69</c:v>
                </c:pt>
                <c:pt idx="2">
                  <c:v>0.66</c:v>
                </c:pt>
                <c:pt idx="3">
                  <c:v>0.68</c:v>
                </c:pt>
                <c:pt idx="4">
                  <c:v>0.69</c:v>
                </c:pt>
                <c:pt idx="5">
                  <c:v>0.71</c:v>
                </c:pt>
                <c:pt idx="6">
                  <c:v>0.69</c:v>
                </c:pt>
                <c:pt idx="7">
                  <c:v>0.68</c:v>
                </c:pt>
                <c:pt idx="8">
                  <c:v>0.69</c:v>
                </c:pt>
                <c:pt idx="9">
                  <c:v>0.75</c:v>
                </c:pt>
                <c:pt idx="10">
                  <c:v>0.7</c:v>
                </c:pt>
              </c:numCache>
            </c:numRef>
          </c:val>
          <c:smooth val="1"/>
          <c:extLst>
            <c:ext xmlns:c16="http://schemas.microsoft.com/office/drawing/2014/chart" uri="{C3380CC4-5D6E-409C-BE32-E72D297353CC}">
              <c16:uniqueId val="{00000002-F9C8-4CE9-B20D-1AE29F857F71}"/>
            </c:ext>
          </c:extLst>
        </c:ser>
        <c:ser>
          <c:idx val="1"/>
          <c:order val="1"/>
          <c:tx>
            <c:strRef>
              <c:f>Sheet1!$C$1</c:f>
              <c:strCache>
                <c:ptCount val="1"/>
                <c:pt idx="0">
                  <c:v>My local area is a place where people look out for each other</c:v>
                </c:pt>
              </c:strCache>
            </c:strRef>
          </c:tx>
          <c:spPr>
            <a:ln w="28575" cap="rnd">
              <a:solidFill>
                <a:schemeClr val="accent5"/>
              </a:solidFill>
              <a:round/>
            </a:ln>
            <a:effectLst/>
          </c:spPr>
          <c:marker>
            <c:symbol val="none"/>
          </c:marker>
          <c:dLbls>
            <c:dLbl>
              <c:idx val="1"/>
              <c:layout>
                <c:manualLayout>
                  <c:x val="-2.4927767469781568E-2"/>
                  <c:y val="1.86559026555936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4E-49B8-A0F5-4A5C70C2B893}"/>
                </c:ext>
              </c:extLst>
            </c:dLbl>
            <c:dLbl>
              <c:idx val="3"/>
              <c:layout>
                <c:manualLayout>
                  <c:x val="-2.3673224567427185E-2"/>
                  <c:y val="2.70405285527321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0A-4C33-8C04-7AC9C3D0344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1"/>
                <c:pt idx="0">
                  <c:v>May '23 
(S7)</c:v>
                </c:pt>
                <c:pt idx="1">
                  <c:v>July '23 
(S8)</c:v>
                </c:pt>
                <c:pt idx="2">
                  <c:v>Sept '23 
(S9)</c:v>
                </c:pt>
                <c:pt idx="3">
                  <c:v>Nov '23
(S10)</c:v>
                </c:pt>
                <c:pt idx="4">
                  <c:v>Feb '24 
(S11)</c:v>
                </c:pt>
                <c:pt idx="5">
                  <c:v>May '24 
(S12)</c:v>
                </c:pt>
                <c:pt idx="6">
                  <c:v>July '24 
(S13)</c:v>
                </c:pt>
                <c:pt idx="7">
                  <c:v>Aug '24 
(S14)</c:v>
                </c:pt>
                <c:pt idx="8">
                  <c:v>Oct '24 
(S15)</c:v>
                </c:pt>
                <c:pt idx="9">
                  <c:v>Dec '24
(S16)</c:v>
                </c:pt>
                <c:pt idx="10">
                  <c:v>Feb '25
(S17)</c:v>
                </c:pt>
              </c:strCache>
            </c:strRef>
          </c:cat>
          <c:val>
            <c:numRef>
              <c:f>Sheet1!$C$2:$C$16</c:f>
              <c:numCache>
                <c:formatCode>0%</c:formatCode>
                <c:ptCount val="11"/>
                <c:pt idx="0">
                  <c:v>0.71</c:v>
                </c:pt>
                <c:pt idx="1">
                  <c:v>0.67</c:v>
                </c:pt>
                <c:pt idx="2">
                  <c:v>0.68</c:v>
                </c:pt>
                <c:pt idx="3">
                  <c:v>0.66</c:v>
                </c:pt>
                <c:pt idx="4">
                  <c:v>0.69</c:v>
                </c:pt>
                <c:pt idx="5">
                  <c:v>0.72</c:v>
                </c:pt>
                <c:pt idx="6">
                  <c:v>0.72</c:v>
                </c:pt>
                <c:pt idx="7">
                  <c:v>0.71</c:v>
                </c:pt>
                <c:pt idx="8">
                  <c:v>0.72</c:v>
                </c:pt>
                <c:pt idx="9">
                  <c:v>0.76</c:v>
                </c:pt>
                <c:pt idx="10">
                  <c:v>0.74</c:v>
                </c:pt>
              </c:numCache>
            </c:numRef>
          </c:val>
          <c:smooth val="1"/>
          <c:extLst>
            <c:ext xmlns:c16="http://schemas.microsoft.com/office/drawing/2014/chart" uri="{C3380CC4-5D6E-409C-BE32-E72D297353CC}">
              <c16:uniqueId val="{00000001-F9C8-4CE9-B20D-1AE29F857F71}"/>
            </c:ext>
          </c:extLst>
        </c:ser>
        <c:ser>
          <c:idx val="0"/>
          <c:order val="2"/>
          <c:tx>
            <c:strRef>
              <c:f>Sheet1!$B$1</c:f>
              <c:strCache>
                <c:ptCount val="1"/>
                <c:pt idx="0">
                  <c:v>My local area is a place where people from different backgrounds get on well together</c:v>
                </c:pt>
              </c:strCache>
            </c:strRef>
          </c:tx>
          <c:spPr>
            <a:ln w="28575" cap="rnd">
              <a:solidFill>
                <a:srgbClr val="7030A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1"/>
                <c:pt idx="0">
                  <c:v>May '23 
(S7)</c:v>
                </c:pt>
                <c:pt idx="1">
                  <c:v>July '23 
(S8)</c:v>
                </c:pt>
                <c:pt idx="2">
                  <c:v>Sept '23 
(S9)</c:v>
                </c:pt>
                <c:pt idx="3">
                  <c:v>Nov '23
(S10)</c:v>
                </c:pt>
                <c:pt idx="4">
                  <c:v>Feb '24 
(S11)</c:v>
                </c:pt>
                <c:pt idx="5">
                  <c:v>May '24 
(S12)</c:v>
                </c:pt>
                <c:pt idx="6">
                  <c:v>July '24 
(S13)</c:v>
                </c:pt>
                <c:pt idx="7">
                  <c:v>Aug '24 
(S14)</c:v>
                </c:pt>
                <c:pt idx="8">
                  <c:v>Oct '24 
(S15)</c:v>
                </c:pt>
                <c:pt idx="9">
                  <c:v>Dec '24
(S16)</c:v>
                </c:pt>
                <c:pt idx="10">
                  <c:v>Feb '25
(S17)</c:v>
                </c:pt>
              </c:strCache>
            </c:strRef>
          </c:cat>
          <c:val>
            <c:numRef>
              <c:f>Sheet1!$B$2:$B$16</c:f>
              <c:numCache>
                <c:formatCode>0%</c:formatCode>
                <c:ptCount val="11"/>
                <c:pt idx="0">
                  <c:v>0.79</c:v>
                </c:pt>
                <c:pt idx="1">
                  <c:v>0.77</c:v>
                </c:pt>
                <c:pt idx="2">
                  <c:v>0.72</c:v>
                </c:pt>
                <c:pt idx="3">
                  <c:v>0.75</c:v>
                </c:pt>
                <c:pt idx="4">
                  <c:v>0.78</c:v>
                </c:pt>
                <c:pt idx="5">
                  <c:v>0.79</c:v>
                </c:pt>
                <c:pt idx="6">
                  <c:v>0.77</c:v>
                </c:pt>
                <c:pt idx="7">
                  <c:v>0.78</c:v>
                </c:pt>
                <c:pt idx="8">
                  <c:v>0.8</c:v>
                </c:pt>
                <c:pt idx="9">
                  <c:v>0.82</c:v>
                </c:pt>
                <c:pt idx="10">
                  <c:v>0.8</c:v>
                </c:pt>
              </c:numCache>
            </c:numRef>
          </c:val>
          <c:smooth val="1"/>
          <c:extLst>
            <c:ext xmlns:c16="http://schemas.microsoft.com/office/drawing/2014/chart" uri="{C3380CC4-5D6E-409C-BE32-E72D297353CC}">
              <c16:uniqueId val="{00000000-F9C8-4CE9-B20D-1AE29F857F71}"/>
            </c:ext>
          </c:extLst>
        </c:ser>
        <c:ser>
          <c:idx val="3"/>
          <c:order val="3"/>
          <c:tx>
            <c:strRef>
              <c:f>Sheet1!$E$1</c:f>
              <c:strCache>
                <c:ptCount val="1"/>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Sheet1!$E$2:$E$13</c:f>
              <c:numCache>
                <c:formatCode>General</c:formatCode>
                <c:ptCount val="8"/>
              </c:numCache>
            </c:numRef>
          </c:val>
          <c:smooth val="1"/>
          <c:extLst>
            <c:ext xmlns:c16="http://schemas.microsoft.com/office/drawing/2014/chart" uri="{C3380CC4-5D6E-409C-BE32-E72D297353CC}">
              <c16:uniqueId val="{00000001-CB09-4A62-9848-27637BB1B734}"/>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min val="0.4"/>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r"/>
      <c:layout>
        <c:manualLayout>
          <c:xMode val="edge"/>
          <c:yMode val="edge"/>
          <c:x val="2.0103309138436239E-3"/>
          <c:y val="0.85552079200163911"/>
          <c:w val="0.98795332586732132"/>
          <c:h val="0.1364797027132957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68077888500117E-3"/>
          <c:y val="2.5778830969162253E-2"/>
          <c:w val="0.98926576072237282"/>
          <c:h val="0.72427360965774468"/>
        </c:manualLayout>
      </c:layout>
      <c:lineChart>
        <c:grouping val="standard"/>
        <c:varyColors val="0"/>
        <c:ser>
          <c:idx val="2"/>
          <c:order val="0"/>
          <c:tx>
            <c:strRef>
              <c:f>Sheet1!$D$1</c:f>
              <c:strCache>
                <c:ptCount val="1"/>
                <c:pt idx="0">
                  <c:v>Train services</c:v>
                </c:pt>
              </c:strCache>
            </c:strRef>
          </c:tx>
          <c:spPr>
            <a:ln w="28575" cap="rnd">
              <a:solidFill>
                <a:srgbClr val="009690"/>
              </a:solidFill>
              <a:round/>
            </a:ln>
            <a:effectLst/>
          </c:spPr>
          <c:marker>
            <c:symbol val="none"/>
          </c:marker>
          <c:dLbls>
            <c:dLbl>
              <c:idx val="2"/>
              <c:layout>
                <c:manualLayout>
                  <c:x val="-2.3673224567427233E-2"/>
                  <c:y val="2.76867452070450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75-400F-A03A-81D602A7B414}"/>
                </c:ext>
              </c:extLst>
            </c:dLbl>
            <c:dLbl>
              <c:idx val="4"/>
              <c:layout>
                <c:manualLayout>
                  <c:x val="-2.1546127425938644E-2"/>
                  <c:y val="4.1995082438555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B09-4A62-9848-27637BB1B73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1"/>
                <c:pt idx="0">
                  <c:v>May '23 
(S7)</c:v>
                </c:pt>
                <c:pt idx="1">
                  <c:v>July '23 
(S8)</c:v>
                </c:pt>
                <c:pt idx="2">
                  <c:v>Sept '23 
(S9)</c:v>
                </c:pt>
                <c:pt idx="3">
                  <c:v>Nov '23
(S10)</c:v>
                </c:pt>
                <c:pt idx="4">
                  <c:v>Feb '24 
(S11)</c:v>
                </c:pt>
                <c:pt idx="5">
                  <c:v>May '24 
(S12)</c:v>
                </c:pt>
                <c:pt idx="6">
                  <c:v>July '24 
(S13)</c:v>
                </c:pt>
                <c:pt idx="7">
                  <c:v>Aug '24 
(S14)</c:v>
                </c:pt>
                <c:pt idx="8">
                  <c:v>Oct '24 
(S15)</c:v>
                </c:pt>
                <c:pt idx="9">
                  <c:v>Dec '24 
(S16)</c:v>
                </c:pt>
                <c:pt idx="10">
                  <c:v>Feb '25
(S17)</c:v>
                </c:pt>
              </c:strCache>
            </c:strRef>
          </c:cat>
          <c:val>
            <c:numRef>
              <c:f>Sheet1!$D$2:$D$16</c:f>
              <c:numCache>
                <c:formatCode>0%</c:formatCode>
                <c:ptCount val="11"/>
                <c:pt idx="0">
                  <c:v>0.46</c:v>
                </c:pt>
                <c:pt idx="1">
                  <c:v>0.44</c:v>
                </c:pt>
                <c:pt idx="2">
                  <c:v>0.42</c:v>
                </c:pt>
                <c:pt idx="3">
                  <c:v>0.44</c:v>
                </c:pt>
                <c:pt idx="4">
                  <c:v>0.43</c:v>
                </c:pt>
                <c:pt idx="5">
                  <c:v>0.46</c:v>
                </c:pt>
                <c:pt idx="6">
                  <c:v>0.47</c:v>
                </c:pt>
                <c:pt idx="7">
                  <c:v>0.44</c:v>
                </c:pt>
                <c:pt idx="8">
                  <c:v>0.45</c:v>
                </c:pt>
                <c:pt idx="9">
                  <c:v>0.46</c:v>
                </c:pt>
                <c:pt idx="10">
                  <c:v>0.46</c:v>
                </c:pt>
              </c:numCache>
            </c:numRef>
          </c:val>
          <c:smooth val="1"/>
          <c:extLst>
            <c:ext xmlns:c16="http://schemas.microsoft.com/office/drawing/2014/chart" uri="{C3380CC4-5D6E-409C-BE32-E72D297353CC}">
              <c16:uniqueId val="{00000002-F9C8-4CE9-B20D-1AE29F857F71}"/>
            </c:ext>
          </c:extLst>
        </c:ser>
        <c:ser>
          <c:idx val="1"/>
          <c:order val="1"/>
          <c:tx>
            <c:strRef>
              <c:f>Sheet1!$C$1</c:f>
              <c:strCache>
                <c:ptCount val="1"/>
                <c:pt idx="0">
                  <c:v>Bus services</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1"/>
                <c:pt idx="0">
                  <c:v>May '23 
(S7)</c:v>
                </c:pt>
                <c:pt idx="1">
                  <c:v>July '23 
(S8)</c:v>
                </c:pt>
                <c:pt idx="2">
                  <c:v>Sept '23 
(S9)</c:v>
                </c:pt>
                <c:pt idx="3">
                  <c:v>Nov '23
(S10)</c:v>
                </c:pt>
                <c:pt idx="4">
                  <c:v>Feb '24 
(S11)</c:v>
                </c:pt>
                <c:pt idx="5">
                  <c:v>May '24 
(S12)</c:v>
                </c:pt>
                <c:pt idx="6">
                  <c:v>July '24 
(S13)</c:v>
                </c:pt>
                <c:pt idx="7">
                  <c:v>Aug '24 
(S14)</c:v>
                </c:pt>
                <c:pt idx="8">
                  <c:v>Oct '24 
(S15)</c:v>
                </c:pt>
                <c:pt idx="9">
                  <c:v>Dec '24 
(S16)</c:v>
                </c:pt>
                <c:pt idx="10">
                  <c:v>Feb '25
(S17)</c:v>
                </c:pt>
              </c:strCache>
            </c:strRef>
          </c:cat>
          <c:val>
            <c:numRef>
              <c:f>Sheet1!$C$2:$C$16</c:f>
              <c:numCache>
                <c:formatCode>0%</c:formatCode>
                <c:ptCount val="11"/>
                <c:pt idx="0">
                  <c:v>0.56999999999999995</c:v>
                </c:pt>
                <c:pt idx="1">
                  <c:v>0.56999999999999995</c:v>
                </c:pt>
                <c:pt idx="2">
                  <c:v>0.54</c:v>
                </c:pt>
                <c:pt idx="3">
                  <c:v>0.55000000000000004</c:v>
                </c:pt>
                <c:pt idx="4">
                  <c:v>0.55000000000000004</c:v>
                </c:pt>
                <c:pt idx="5">
                  <c:v>0.57999999999999996</c:v>
                </c:pt>
                <c:pt idx="6">
                  <c:v>0.59</c:v>
                </c:pt>
                <c:pt idx="7">
                  <c:v>0.6</c:v>
                </c:pt>
                <c:pt idx="8">
                  <c:v>0.61</c:v>
                </c:pt>
                <c:pt idx="9">
                  <c:v>0.59</c:v>
                </c:pt>
                <c:pt idx="10">
                  <c:v>0.59</c:v>
                </c:pt>
              </c:numCache>
            </c:numRef>
          </c:val>
          <c:smooth val="1"/>
          <c:extLst>
            <c:ext xmlns:c16="http://schemas.microsoft.com/office/drawing/2014/chart" uri="{C3380CC4-5D6E-409C-BE32-E72D297353CC}">
              <c16:uniqueId val="{00000001-F9C8-4CE9-B20D-1AE29F857F71}"/>
            </c:ext>
          </c:extLst>
        </c:ser>
        <c:ser>
          <c:idx val="0"/>
          <c:order val="2"/>
          <c:tx>
            <c:strRef>
              <c:f>Sheet1!$B$1</c:f>
              <c:strCache>
                <c:ptCount val="1"/>
                <c:pt idx="0">
                  <c:v>Availability of public transport</c:v>
                </c:pt>
              </c:strCache>
            </c:strRef>
          </c:tx>
          <c:spPr>
            <a:ln w="28575" cap="rnd">
              <a:solidFill>
                <a:srgbClr val="5C5B5A"/>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1"/>
                <c:pt idx="0">
                  <c:v>May '23 
(S7)</c:v>
                </c:pt>
                <c:pt idx="1">
                  <c:v>July '23 
(S8)</c:v>
                </c:pt>
                <c:pt idx="2">
                  <c:v>Sept '23 
(S9)</c:v>
                </c:pt>
                <c:pt idx="3">
                  <c:v>Nov '23
(S10)</c:v>
                </c:pt>
                <c:pt idx="4">
                  <c:v>Feb '24 
(S11)</c:v>
                </c:pt>
                <c:pt idx="5">
                  <c:v>May '24 
(S12)</c:v>
                </c:pt>
                <c:pt idx="6">
                  <c:v>July '24 
(S13)</c:v>
                </c:pt>
                <c:pt idx="7">
                  <c:v>Aug '24 
(S14)</c:v>
                </c:pt>
                <c:pt idx="8">
                  <c:v>Oct '24 
(S15)</c:v>
                </c:pt>
                <c:pt idx="9">
                  <c:v>Dec '24 
(S16)</c:v>
                </c:pt>
                <c:pt idx="10">
                  <c:v>Feb '25
(S17)</c:v>
                </c:pt>
              </c:strCache>
            </c:strRef>
          </c:cat>
          <c:val>
            <c:numRef>
              <c:f>Sheet1!$B$2:$B$16</c:f>
              <c:numCache>
                <c:formatCode>0%</c:formatCode>
                <c:ptCount val="11"/>
                <c:pt idx="0">
                  <c:v>0.65</c:v>
                </c:pt>
                <c:pt idx="1">
                  <c:v>0.63</c:v>
                </c:pt>
                <c:pt idx="2">
                  <c:v>0.63</c:v>
                </c:pt>
                <c:pt idx="3">
                  <c:v>0.62</c:v>
                </c:pt>
                <c:pt idx="4">
                  <c:v>0.63</c:v>
                </c:pt>
                <c:pt idx="5">
                  <c:v>0.65</c:v>
                </c:pt>
                <c:pt idx="6">
                  <c:v>0.64</c:v>
                </c:pt>
                <c:pt idx="7">
                  <c:v>0.65</c:v>
                </c:pt>
                <c:pt idx="8">
                  <c:v>0.66</c:v>
                </c:pt>
                <c:pt idx="9">
                  <c:v>0.66</c:v>
                </c:pt>
                <c:pt idx="10">
                  <c:v>0.67</c:v>
                </c:pt>
              </c:numCache>
            </c:numRef>
          </c:val>
          <c:smooth val="1"/>
          <c:extLst>
            <c:ext xmlns:c16="http://schemas.microsoft.com/office/drawing/2014/chart" uri="{C3380CC4-5D6E-409C-BE32-E72D297353CC}">
              <c16:uniqueId val="{00000000-F9C8-4CE9-B20D-1AE29F857F71}"/>
            </c:ext>
          </c:extLst>
        </c:ser>
        <c:ser>
          <c:idx val="3"/>
          <c:order val="3"/>
          <c:tx>
            <c:strRef>
              <c:f>Sheet1!$E$1</c:f>
              <c:strCache>
                <c:ptCount val="1"/>
                <c:pt idx="0">
                  <c:v>Metrolink (Tram)</c:v>
                </c:pt>
              </c:strCache>
            </c:strRef>
          </c:tx>
          <c:spPr>
            <a:ln w="28575" cap="rnd">
              <a:solidFill>
                <a:schemeClr val="accent4"/>
              </a:solidFill>
              <a:round/>
            </a:ln>
            <a:effectLst/>
          </c:spPr>
          <c:marker>
            <c:symbol val="none"/>
          </c:marker>
          <c:dLbls>
            <c:dLbl>
              <c:idx val="2"/>
              <c:layout>
                <c:manualLayout>
                  <c:x val="-2.151471929503777E-2"/>
                  <c:y val="-2.48820857815236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09-4A62-9848-27637BB1B734}"/>
                </c:ext>
              </c:extLst>
            </c:dLbl>
            <c:dLbl>
              <c:idx val="4"/>
              <c:layout>
                <c:manualLayout>
                  <c:x val="-2.2656569029441215E-2"/>
                  <c:y val="-3.34670881204297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B09-4A62-9848-27637BB1B73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Sheet1!$E$2:$E$16</c:f>
              <c:numCache>
                <c:formatCode>0%</c:formatCode>
                <c:ptCount val="11"/>
                <c:pt idx="0">
                  <c:v>0.45</c:v>
                </c:pt>
                <c:pt idx="1">
                  <c:v>0.44</c:v>
                </c:pt>
                <c:pt idx="2">
                  <c:v>0.47</c:v>
                </c:pt>
                <c:pt idx="3">
                  <c:v>0.44</c:v>
                </c:pt>
                <c:pt idx="4">
                  <c:v>0.45</c:v>
                </c:pt>
                <c:pt idx="5">
                  <c:v>0.43</c:v>
                </c:pt>
                <c:pt idx="6">
                  <c:v>0.44</c:v>
                </c:pt>
                <c:pt idx="7">
                  <c:v>0.42</c:v>
                </c:pt>
                <c:pt idx="8">
                  <c:v>0.42</c:v>
                </c:pt>
                <c:pt idx="9">
                  <c:v>0.46</c:v>
                </c:pt>
                <c:pt idx="10">
                  <c:v>0.44</c:v>
                </c:pt>
              </c:numCache>
            </c:numRef>
          </c:val>
          <c:smooth val="1"/>
          <c:extLst>
            <c:ext xmlns:c16="http://schemas.microsoft.com/office/drawing/2014/chart" uri="{C3380CC4-5D6E-409C-BE32-E72D297353CC}">
              <c16:uniqueId val="{00000001-CB09-4A62-9848-27637BB1B734}"/>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min val="0.35000000000000003"/>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b"/>
      <c:layout>
        <c:manualLayout>
          <c:xMode val="edge"/>
          <c:yMode val="edge"/>
          <c:x val="5.4203168185108098E-2"/>
          <c:y val="0.92426901296357888"/>
          <c:w val="0.93550256642928142"/>
          <c:h val="5.856098235860884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68077888500117E-3"/>
          <c:y val="2.5778830969162253E-2"/>
          <c:w val="0.98926576072237282"/>
          <c:h val="0.72427360965774468"/>
        </c:manualLayout>
      </c:layout>
      <c:lineChart>
        <c:grouping val="standard"/>
        <c:varyColors val="0"/>
        <c:ser>
          <c:idx val="2"/>
          <c:order val="0"/>
          <c:tx>
            <c:strRef>
              <c:f>Sheet1!$D$1</c:f>
              <c:strCache>
                <c:ptCount val="1"/>
                <c:pt idx="0">
                  <c:v>Conditions of roads</c:v>
                </c:pt>
              </c:strCache>
            </c:strRef>
          </c:tx>
          <c:spPr>
            <a:ln w="28575" cap="rnd">
              <a:solidFill>
                <a:srgbClr val="009690"/>
              </a:solidFill>
              <a:round/>
            </a:ln>
            <a:effectLst/>
          </c:spPr>
          <c:marker>
            <c:symbol val="none"/>
          </c:marker>
          <c:dLbls>
            <c:dLbl>
              <c:idx val="2"/>
              <c:layout>
                <c:manualLayout>
                  <c:x val="-2.3673224567427185E-2"/>
                  <c:y val="3.34100800996491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4E-49B8-A0F5-4A5C70C2B893}"/>
                </c:ext>
              </c:extLst>
            </c:dLbl>
            <c:dLbl>
              <c:idx val="4"/>
              <c:layout>
                <c:manualLayout>
                  <c:x val="-2.1546127425938644E-2"/>
                  <c:y val="4.1995082438555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B09-4A62-9848-27637BB1B734}"/>
                </c:ext>
              </c:extLst>
            </c:dLbl>
            <c:dLbl>
              <c:idx val="5"/>
              <c:layout>
                <c:manualLayout>
                  <c:x val="-2.1164138762718422E-2"/>
                  <c:y val="3.05484126533469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24E-49B8-A0F5-4A5C70C2B893}"/>
                </c:ext>
              </c:extLst>
            </c:dLbl>
            <c:dLbl>
              <c:idx val="10"/>
              <c:layout>
                <c:manualLayout>
                  <c:x val="-2.3673224567427185E-2"/>
                  <c:y val="3.05484126533470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9A-4633-8A73-61D2C84ACE2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1"/>
                <c:pt idx="0">
                  <c:v>May '23 
(S7)</c:v>
                </c:pt>
                <c:pt idx="1">
                  <c:v>July '23 
(S8)</c:v>
                </c:pt>
                <c:pt idx="2">
                  <c:v>Sept '23 
(S9)</c:v>
                </c:pt>
                <c:pt idx="3">
                  <c:v>Nov '23
(S10)</c:v>
                </c:pt>
                <c:pt idx="4">
                  <c:v>Feb '24 
(S11)</c:v>
                </c:pt>
                <c:pt idx="5">
                  <c:v>May '24 
(S12)</c:v>
                </c:pt>
                <c:pt idx="6">
                  <c:v>July '24 
(S13)</c:v>
                </c:pt>
                <c:pt idx="7">
                  <c:v>Aug '24 
(S14)</c:v>
                </c:pt>
                <c:pt idx="8">
                  <c:v>Oct '24 
(S15)</c:v>
                </c:pt>
                <c:pt idx="9">
                  <c:v>Dec '24 
(S16)</c:v>
                </c:pt>
                <c:pt idx="10">
                  <c:v>Feb '25
(S17)</c:v>
                </c:pt>
              </c:strCache>
            </c:strRef>
          </c:cat>
          <c:val>
            <c:numRef>
              <c:f>Sheet1!$D$2:$D$16</c:f>
              <c:numCache>
                <c:formatCode>0%</c:formatCode>
                <c:ptCount val="11"/>
                <c:pt idx="0">
                  <c:v>0.31</c:v>
                </c:pt>
                <c:pt idx="1">
                  <c:v>0.31</c:v>
                </c:pt>
                <c:pt idx="2">
                  <c:v>0.33</c:v>
                </c:pt>
                <c:pt idx="3">
                  <c:v>0.35</c:v>
                </c:pt>
                <c:pt idx="4">
                  <c:v>0.33</c:v>
                </c:pt>
                <c:pt idx="5">
                  <c:v>0.31</c:v>
                </c:pt>
                <c:pt idx="6">
                  <c:v>0.3</c:v>
                </c:pt>
                <c:pt idx="7">
                  <c:v>0.32</c:v>
                </c:pt>
                <c:pt idx="8">
                  <c:v>0.35</c:v>
                </c:pt>
                <c:pt idx="9">
                  <c:v>0.37</c:v>
                </c:pt>
                <c:pt idx="10">
                  <c:v>0.3</c:v>
                </c:pt>
              </c:numCache>
            </c:numRef>
          </c:val>
          <c:smooth val="1"/>
          <c:extLst>
            <c:ext xmlns:c16="http://schemas.microsoft.com/office/drawing/2014/chart" uri="{C3380CC4-5D6E-409C-BE32-E72D297353CC}">
              <c16:uniqueId val="{00000002-F9C8-4CE9-B20D-1AE29F857F71}"/>
            </c:ext>
          </c:extLst>
        </c:ser>
        <c:ser>
          <c:idx val="1"/>
          <c:order val="1"/>
          <c:tx>
            <c:strRef>
              <c:f>Sheet1!$C$1</c:f>
              <c:strCache>
                <c:ptCount val="1"/>
                <c:pt idx="0">
                  <c:v>Cycle lanes</c:v>
                </c:pt>
              </c:strCache>
            </c:strRef>
          </c:tx>
          <c:spPr>
            <a:ln w="28575" cap="rnd">
              <a:solidFill>
                <a:srgbClr val="FF0000"/>
              </a:solidFill>
              <a:round/>
            </a:ln>
            <a:effectLst/>
          </c:spPr>
          <c:marker>
            <c:symbol val="none"/>
          </c:marker>
          <c:dLbls>
            <c:dLbl>
              <c:idx val="1"/>
              <c:layout>
                <c:manualLayout>
                  <c:x val="-2.3673224567427185E-2"/>
                  <c:y val="2.76867452070450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4E-49B8-A0F5-4A5C70C2B893}"/>
                </c:ext>
              </c:extLst>
            </c:dLbl>
            <c:dLbl>
              <c:idx val="6"/>
              <c:layout>
                <c:manualLayout>
                  <c:x val="-2.3673224567427278E-2"/>
                  <c:y val="2.76867452070450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4E-49B8-A0F5-4A5C70C2B893}"/>
                </c:ext>
              </c:extLst>
            </c:dLbl>
            <c:dLbl>
              <c:idx val="7"/>
              <c:layout>
                <c:manualLayout>
                  <c:x val="-2.6182310372135951E-2"/>
                  <c:y val="3.34100800996491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24E-49B8-A0F5-4A5C70C2B893}"/>
                </c:ext>
              </c:extLst>
            </c:dLbl>
            <c:dLbl>
              <c:idx val="8"/>
              <c:layout>
                <c:manualLayout>
                  <c:x val="-2.3673224567427185E-2"/>
                  <c:y val="3.62717475459511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40-40F1-80DE-995B2029F08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1"/>
                <c:pt idx="0">
                  <c:v>May '23 
(S7)</c:v>
                </c:pt>
                <c:pt idx="1">
                  <c:v>July '23 
(S8)</c:v>
                </c:pt>
                <c:pt idx="2">
                  <c:v>Sept '23 
(S9)</c:v>
                </c:pt>
                <c:pt idx="3">
                  <c:v>Nov '23
(S10)</c:v>
                </c:pt>
                <c:pt idx="4">
                  <c:v>Feb '24 
(S11)</c:v>
                </c:pt>
                <c:pt idx="5">
                  <c:v>May '24 
(S12)</c:v>
                </c:pt>
                <c:pt idx="6">
                  <c:v>July '24 
(S13)</c:v>
                </c:pt>
                <c:pt idx="7">
                  <c:v>Aug '24 
(S14)</c:v>
                </c:pt>
                <c:pt idx="8">
                  <c:v>Oct '24 
(S15)</c:v>
                </c:pt>
                <c:pt idx="9">
                  <c:v>Dec '24 
(S16)</c:v>
                </c:pt>
                <c:pt idx="10">
                  <c:v>Feb '25
(S17)</c:v>
                </c:pt>
              </c:strCache>
            </c:strRef>
          </c:cat>
          <c:val>
            <c:numRef>
              <c:f>Sheet1!$C$2:$C$16</c:f>
              <c:numCache>
                <c:formatCode>0%</c:formatCode>
                <c:ptCount val="11"/>
                <c:pt idx="0">
                  <c:v>0.34</c:v>
                </c:pt>
                <c:pt idx="1">
                  <c:v>0.31</c:v>
                </c:pt>
                <c:pt idx="2">
                  <c:v>0.34</c:v>
                </c:pt>
                <c:pt idx="3">
                  <c:v>0.3</c:v>
                </c:pt>
                <c:pt idx="4">
                  <c:v>0.34</c:v>
                </c:pt>
                <c:pt idx="5">
                  <c:v>0.32</c:v>
                </c:pt>
                <c:pt idx="6">
                  <c:v>0.3</c:v>
                </c:pt>
                <c:pt idx="7">
                  <c:v>0.32</c:v>
                </c:pt>
                <c:pt idx="8">
                  <c:v>0.34</c:v>
                </c:pt>
                <c:pt idx="9">
                  <c:v>0.33</c:v>
                </c:pt>
                <c:pt idx="10">
                  <c:v>0.31</c:v>
                </c:pt>
              </c:numCache>
            </c:numRef>
          </c:val>
          <c:smooth val="1"/>
          <c:extLst>
            <c:ext xmlns:c16="http://schemas.microsoft.com/office/drawing/2014/chart" uri="{C3380CC4-5D6E-409C-BE32-E72D297353CC}">
              <c16:uniqueId val="{00000001-F9C8-4CE9-B20D-1AE29F857F71}"/>
            </c:ext>
          </c:extLst>
        </c:ser>
        <c:ser>
          <c:idx val="0"/>
          <c:order val="2"/>
          <c:tx>
            <c:strRef>
              <c:f>Sheet1!$B$1</c:f>
              <c:strCache>
                <c:ptCount val="1"/>
                <c:pt idx="0">
                  <c:v>Condition of paved areas</c:v>
                </c:pt>
              </c:strCache>
            </c:strRef>
          </c:tx>
          <c:spPr>
            <a:ln w="28575" cap="rnd">
              <a:solidFill>
                <a:srgbClr val="5C5B5A"/>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1"/>
                <c:pt idx="0">
                  <c:v>May '23 
(S7)</c:v>
                </c:pt>
                <c:pt idx="1">
                  <c:v>July '23 
(S8)</c:v>
                </c:pt>
                <c:pt idx="2">
                  <c:v>Sept '23 
(S9)</c:v>
                </c:pt>
                <c:pt idx="3">
                  <c:v>Nov '23
(S10)</c:v>
                </c:pt>
                <c:pt idx="4">
                  <c:v>Feb '24 
(S11)</c:v>
                </c:pt>
                <c:pt idx="5">
                  <c:v>May '24 
(S12)</c:v>
                </c:pt>
                <c:pt idx="6">
                  <c:v>July '24 
(S13)</c:v>
                </c:pt>
                <c:pt idx="7">
                  <c:v>Aug '24 
(S14)</c:v>
                </c:pt>
                <c:pt idx="8">
                  <c:v>Oct '24 
(S15)</c:v>
                </c:pt>
                <c:pt idx="9">
                  <c:v>Dec '24 
(S16)</c:v>
                </c:pt>
                <c:pt idx="10">
                  <c:v>Feb '25
(S17)</c:v>
                </c:pt>
              </c:strCache>
            </c:strRef>
          </c:cat>
          <c:val>
            <c:numRef>
              <c:f>Sheet1!$B$2:$B$16</c:f>
              <c:numCache>
                <c:formatCode>0%</c:formatCode>
                <c:ptCount val="11"/>
                <c:pt idx="0">
                  <c:v>0.48</c:v>
                </c:pt>
                <c:pt idx="1">
                  <c:v>0.46</c:v>
                </c:pt>
                <c:pt idx="2">
                  <c:v>0.46</c:v>
                </c:pt>
                <c:pt idx="3">
                  <c:v>0.47</c:v>
                </c:pt>
                <c:pt idx="4">
                  <c:v>0.46</c:v>
                </c:pt>
                <c:pt idx="5">
                  <c:v>0.47</c:v>
                </c:pt>
                <c:pt idx="6">
                  <c:v>0.41</c:v>
                </c:pt>
                <c:pt idx="7">
                  <c:v>0.47</c:v>
                </c:pt>
                <c:pt idx="8">
                  <c:v>0.46</c:v>
                </c:pt>
                <c:pt idx="9">
                  <c:v>0.47</c:v>
                </c:pt>
                <c:pt idx="10">
                  <c:v>0.44</c:v>
                </c:pt>
              </c:numCache>
            </c:numRef>
          </c:val>
          <c:smooth val="1"/>
          <c:extLst>
            <c:ext xmlns:c16="http://schemas.microsoft.com/office/drawing/2014/chart" uri="{C3380CC4-5D6E-409C-BE32-E72D297353CC}">
              <c16:uniqueId val="{00000000-F9C8-4CE9-B20D-1AE29F857F71}"/>
            </c:ext>
          </c:extLst>
        </c:ser>
        <c:ser>
          <c:idx val="3"/>
          <c:order val="3"/>
          <c:tx>
            <c:strRef>
              <c:f>Sheet1!$E$1</c:f>
              <c:strCache>
                <c:ptCount val="1"/>
              </c:strCache>
            </c:strRef>
          </c:tx>
          <c:spPr>
            <a:ln w="28575" cap="rnd">
              <a:solidFill>
                <a:schemeClr val="accent4"/>
              </a:solidFill>
              <a:round/>
            </a:ln>
            <a:effectLst/>
          </c:spPr>
          <c:marker>
            <c:symbol val="none"/>
          </c:marker>
          <c:dLbls>
            <c:dLbl>
              <c:idx val="2"/>
              <c:layout>
                <c:manualLayout>
                  <c:x val="-2.1514749875973266E-2"/>
                  <c:y val="-4.77754253519400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09-4A62-9848-27637BB1B734}"/>
                </c:ext>
              </c:extLst>
            </c:dLbl>
            <c:dLbl>
              <c:idx val="4"/>
              <c:layout>
                <c:manualLayout>
                  <c:x val="-2.2656569029441215E-2"/>
                  <c:y val="-3.34670881204297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B09-4A62-9848-27637BB1B73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Sheet1!$E$2:$E$13</c:f>
              <c:numCache>
                <c:formatCode>General</c:formatCode>
                <c:ptCount val="8"/>
              </c:numCache>
            </c:numRef>
          </c:val>
          <c:smooth val="1"/>
          <c:extLst>
            <c:ext xmlns:c16="http://schemas.microsoft.com/office/drawing/2014/chart" uri="{C3380CC4-5D6E-409C-BE32-E72D297353CC}">
              <c16:uniqueId val="{00000001-CB09-4A62-9848-27637BB1B734}"/>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min val="0.25"/>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b"/>
      <c:legendEntry>
        <c:idx val="3"/>
        <c:delete val="1"/>
      </c:legendEntry>
      <c:layout>
        <c:manualLayout>
          <c:xMode val="edge"/>
          <c:yMode val="edge"/>
          <c:x val="5.4203168185108098E-2"/>
          <c:y val="0.92426901296357888"/>
          <c:w val="0.93550256642928142"/>
          <c:h val="5.856098235860884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00470891998209"/>
          <c:y val="2.5759145808463273E-2"/>
          <c:w val="0.66825183848933856"/>
          <c:h val="0.83398571110357722"/>
        </c:manualLayout>
      </c:layout>
      <c:barChart>
        <c:barDir val="col"/>
        <c:grouping val="percentStacked"/>
        <c:varyColors val="0"/>
        <c:ser>
          <c:idx val="0"/>
          <c:order val="0"/>
          <c:tx>
            <c:strRef>
              <c:f>Sheet1!$B$1</c:f>
              <c:strCache>
                <c:ptCount val="1"/>
                <c:pt idx="0">
                  <c:v>Don't know / Prefer not to say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Sheet1!$A$3:$A$6</c:f>
              <c:strCache>
                <c:ptCount val="4"/>
                <c:pt idx="0">
                  <c:v>October '24 
(S15)</c:v>
                </c:pt>
                <c:pt idx="1">
                  <c:v>December '24 (S16)</c:v>
                </c:pt>
                <c:pt idx="2">
                  <c:v>Feb '25 (S17)</c:v>
                </c:pt>
                <c:pt idx="3">
                  <c:v>GB Benchmarking</c:v>
                </c:pt>
              </c:strCache>
            </c:strRef>
          </c:cat>
          <c:val>
            <c:numRef>
              <c:f>Sheet1!$B$3:$B$6</c:f>
            </c:numRef>
          </c:val>
          <c:extLst xmlns:c15="http://schemas.microsoft.com/office/drawing/2012/chart">
            <c:ext xmlns:c16="http://schemas.microsoft.com/office/drawing/2014/chart" uri="{C3380CC4-5D6E-409C-BE32-E72D297353CC}">
              <c16:uniqueId val="{00000000-007F-47BB-9AE9-6617E8F68E54}"/>
            </c:ext>
          </c:extLst>
        </c:ser>
        <c:ser>
          <c:idx val="1"/>
          <c:order val="1"/>
          <c:tx>
            <c:strRef>
              <c:f>Sheet1!$C$1</c:f>
              <c:strCache>
                <c:ptCount val="1"/>
                <c:pt idx="0">
                  <c:v>Often/Always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Sheet1!$A$3:$A$6</c:f>
              <c:strCache>
                <c:ptCount val="4"/>
                <c:pt idx="0">
                  <c:v>October '24 
(S15)</c:v>
                </c:pt>
                <c:pt idx="1">
                  <c:v>December '24 (S16)</c:v>
                </c:pt>
                <c:pt idx="2">
                  <c:v>Feb '25 (S17)</c:v>
                </c:pt>
                <c:pt idx="3">
                  <c:v>GB Benchmarking</c:v>
                </c:pt>
              </c:strCache>
            </c:strRef>
          </c:cat>
          <c:val>
            <c:numRef>
              <c:f>Sheet1!$C$3:$C$6</c:f>
              <c:numCache>
                <c:formatCode>0%</c:formatCode>
                <c:ptCount val="4"/>
                <c:pt idx="0">
                  <c:v>0.09</c:v>
                </c:pt>
                <c:pt idx="1">
                  <c:v>0.08</c:v>
                </c:pt>
                <c:pt idx="2">
                  <c:v>0.1</c:v>
                </c:pt>
                <c:pt idx="3">
                  <c:v>0.06</c:v>
                </c:pt>
              </c:numCache>
            </c:numRef>
          </c:val>
          <c:extLst>
            <c:ext xmlns:c16="http://schemas.microsoft.com/office/drawing/2014/chart" uri="{C3380CC4-5D6E-409C-BE32-E72D297353CC}">
              <c16:uniqueId val="{00000001-007F-47BB-9AE9-6617E8F68E54}"/>
            </c:ext>
          </c:extLst>
        </c:ser>
        <c:ser>
          <c:idx val="2"/>
          <c:order val="2"/>
          <c:tx>
            <c:strRef>
              <c:f>Sheet1!$D$1</c:f>
              <c:strCache>
                <c:ptCount val="1"/>
                <c:pt idx="0">
                  <c:v>Some of the time</c:v>
                </c:pt>
              </c:strCache>
            </c:strRef>
          </c:tx>
          <c:spPr>
            <a:solidFill>
              <a:srgbClr val="FF0000"/>
            </a:solidFill>
            <a:ln>
              <a:solidFill>
                <a:srgbClr val="FFC5C5"/>
              </a:solidFill>
            </a:ln>
            <a:effectLst/>
          </c:spPr>
          <c:invertIfNegative val="0"/>
          <c:dPt>
            <c:idx val="2"/>
            <c:invertIfNegative val="0"/>
            <c:bubble3D val="0"/>
            <c:spPr>
              <a:solidFill>
                <a:srgbClr val="FF0000"/>
              </a:solidFill>
              <a:ln>
                <a:solidFill>
                  <a:srgbClr val="FFC5C5"/>
                </a:solidFill>
              </a:ln>
              <a:effectLst/>
            </c:spPr>
            <c:extLst>
              <c:ext xmlns:c16="http://schemas.microsoft.com/office/drawing/2014/chart" uri="{C3380CC4-5D6E-409C-BE32-E72D297353CC}">
                <c16:uniqueId val="{00000001-52CB-4653-8A02-F67E0BCCFA0A}"/>
              </c:ext>
            </c:extLst>
          </c:dPt>
          <c:dPt>
            <c:idx val="3"/>
            <c:invertIfNegative val="0"/>
            <c:bubble3D val="0"/>
            <c:spPr>
              <a:solidFill>
                <a:srgbClr val="FF0000"/>
              </a:solidFill>
              <a:ln>
                <a:solidFill>
                  <a:srgbClr val="FFC5C5"/>
                </a:solidFill>
              </a:ln>
              <a:effectLst/>
            </c:spPr>
            <c:extLst>
              <c:ext xmlns:c16="http://schemas.microsoft.com/office/drawing/2014/chart" uri="{C3380CC4-5D6E-409C-BE32-E72D297353CC}">
                <c16:uniqueId val="{00000009-007F-47BB-9AE9-6617E8F68E54}"/>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Sheet1!$A$3:$A$6</c:f>
              <c:strCache>
                <c:ptCount val="4"/>
                <c:pt idx="0">
                  <c:v>October '24 
(S15)</c:v>
                </c:pt>
                <c:pt idx="1">
                  <c:v>December '24 (S16)</c:v>
                </c:pt>
                <c:pt idx="2">
                  <c:v>Feb '25 (S17)</c:v>
                </c:pt>
                <c:pt idx="3">
                  <c:v>GB Benchmarking</c:v>
                </c:pt>
              </c:strCache>
            </c:strRef>
          </c:cat>
          <c:val>
            <c:numRef>
              <c:f>Sheet1!$D$3:$D$6</c:f>
              <c:numCache>
                <c:formatCode>0%</c:formatCode>
                <c:ptCount val="4"/>
                <c:pt idx="0">
                  <c:v>0.22</c:v>
                </c:pt>
                <c:pt idx="1">
                  <c:v>0.19</c:v>
                </c:pt>
                <c:pt idx="2">
                  <c:v>0.17</c:v>
                </c:pt>
                <c:pt idx="3">
                  <c:v>0.19</c:v>
                </c:pt>
              </c:numCache>
            </c:numRef>
          </c:val>
          <c:extLst>
            <c:ext xmlns:c16="http://schemas.microsoft.com/office/drawing/2014/chart" uri="{C3380CC4-5D6E-409C-BE32-E72D297353CC}">
              <c16:uniqueId val="{0000000C-007F-47BB-9AE9-6617E8F68E54}"/>
            </c:ext>
          </c:extLst>
        </c:ser>
        <c:ser>
          <c:idx val="3"/>
          <c:order val="3"/>
          <c:tx>
            <c:strRef>
              <c:f>Sheet1!$E$1</c:f>
              <c:strCache>
                <c:ptCount val="1"/>
                <c:pt idx="0">
                  <c:v>Occasionally</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Sheet1!$A$3:$A$6</c:f>
              <c:strCache>
                <c:ptCount val="4"/>
                <c:pt idx="0">
                  <c:v>October '24 
(S15)</c:v>
                </c:pt>
                <c:pt idx="1">
                  <c:v>December '24 (S16)</c:v>
                </c:pt>
                <c:pt idx="2">
                  <c:v>Feb '25 (S17)</c:v>
                </c:pt>
                <c:pt idx="3">
                  <c:v>GB Benchmarking</c:v>
                </c:pt>
              </c:strCache>
            </c:strRef>
          </c:cat>
          <c:val>
            <c:numRef>
              <c:f>Sheet1!$E$3:$E$6</c:f>
              <c:numCache>
                <c:formatCode>0%</c:formatCode>
                <c:ptCount val="4"/>
                <c:pt idx="0">
                  <c:v>0.23</c:v>
                </c:pt>
                <c:pt idx="1">
                  <c:v>0.26</c:v>
                </c:pt>
                <c:pt idx="2">
                  <c:v>0.26</c:v>
                </c:pt>
                <c:pt idx="3">
                  <c:v>0.25</c:v>
                </c:pt>
              </c:numCache>
            </c:numRef>
          </c:val>
          <c:extLst>
            <c:ext xmlns:c16="http://schemas.microsoft.com/office/drawing/2014/chart" uri="{C3380CC4-5D6E-409C-BE32-E72D297353CC}">
              <c16:uniqueId val="{0000000D-007F-47BB-9AE9-6617E8F68E54}"/>
            </c:ext>
          </c:extLst>
        </c:ser>
        <c:ser>
          <c:idx val="4"/>
          <c:order val="4"/>
          <c:tx>
            <c:strRef>
              <c:f>Sheet1!$F$1</c:f>
              <c:strCache>
                <c:ptCount val="1"/>
                <c:pt idx="0">
                  <c:v>Hardly ever</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Sheet1!$A$3:$A$6</c:f>
              <c:strCache>
                <c:ptCount val="4"/>
                <c:pt idx="0">
                  <c:v>October '24 
(S15)</c:v>
                </c:pt>
                <c:pt idx="1">
                  <c:v>December '24 (S16)</c:v>
                </c:pt>
                <c:pt idx="2">
                  <c:v>Feb '25 (S17)</c:v>
                </c:pt>
                <c:pt idx="3">
                  <c:v>GB Benchmarking</c:v>
                </c:pt>
              </c:strCache>
            </c:strRef>
          </c:cat>
          <c:val>
            <c:numRef>
              <c:f>Sheet1!$F$3:$F$6</c:f>
              <c:numCache>
                <c:formatCode>0%</c:formatCode>
                <c:ptCount val="4"/>
                <c:pt idx="0">
                  <c:v>0.27</c:v>
                </c:pt>
                <c:pt idx="1">
                  <c:v>0.26</c:v>
                </c:pt>
                <c:pt idx="2">
                  <c:v>0.23</c:v>
                </c:pt>
                <c:pt idx="3">
                  <c:v>0.28999999999999998</c:v>
                </c:pt>
              </c:numCache>
            </c:numRef>
          </c:val>
          <c:extLst>
            <c:ext xmlns:c16="http://schemas.microsoft.com/office/drawing/2014/chart" uri="{C3380CC4-5D6E-409C-BE32-E72D297353CC}">
              <c16:uniqueId val="{00000006-7D6E-48DA-A76D-F9AA857F9E84}"/>
            </c:ext>
          </c:extLst>
        </c:ser>
        <c:ser>
          <c:idx val="5"/>
          <c:order val="5"/>
          <c:tx>
            <c:strRef>
              <c:f>Sheet1!$G$1</c:f>
              <c:strCache>
                <c:ptCount val="1"/>
                <c:pt idx="0">
                  <c:v>Never</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Sheet1!$A$3:$A$6</c:f>
              <c:strCache>
                <c:ptCount val="4"/>
                <c:pt idx="0">
                  <c:v>October '24 
(S15)</c:v>
                </c:pt>
                <c:pt idx="1">
                  <c:v>December '24 (S16)</c:v>
                </c:pt>
                <c:pt idx="2">
                  <c:v>Feb '25 (S17)</c:v>
                </c:pt>
                <c:pt idx="3">
                  <c:v>GB Benchmarking</c:v>
                </c:pt>
              </c:strCache>
            </c:strRef>
          </c:cat>
          <c:val>
            <c:numRef>
              <c:f>Sheet1!$G$3:$G$6</c:f>
              <c:numCache>
                <c:formatCode>0%</c:formatCode>
                <c:ptCount val="4"/>
                <c:pt idx="0">
                  <c:v>0.19</c:v>
                </c:pt>
                <c:pt idx="1">
                  <c:v>0.2</c:v>
                </c:pt>
                <c:pt idx="2">
                  <c:v>0.24</c:v>
                </c:pt>
                <c:pt idx="3">
                  <c:v>0.19</c:v>
                </c:pt>
              </c:numCache>
            </c:numRef>
          </c:val>
          <c:extLst>
            <c:ext xmlns:c16="http://schemas.microsoft.com/office/drawing/2014/chart" uri="{C3380CC4-5D6E-409C-BE32-E72D297353CC}">
              <c16:uniqueId val="{00000007-7D6E-48DA-A76D-F9AA857F9E84}"/>
            </c:ext>
          </c:extLst>
        </c:ser>
        <c:ser>
          <c:idx val="6"/>
          <c:order val="6"/>
          <c:tx>
            <c:strRef>
              <c:f>Sheet1!$H$1</c:f>
              <c:strCache>
                <c:ptCount val="1"/>
                <c:pt idx="0">
                  <c:v>Don't know</c:v>
                </c:pt>
              </c:strCache>
            </c:strRef>
          </c:tx>
          <c:spPr>
            <a:solidFill>
              <a:schemeClr val="bg1">
                <a:lumMod val="50000"/>
              </a:schemeClr>
            </a:solidFill>
            <a:ln>
              <a:noFill/>
            </a:ln>
            <a:effectLst/>
          </c:spPr>
          <c:invertIfNegative val="0"/>
          <c:dLbls>
            <c:delete val="1"/>
          </c:dLbls>
          <c:cat>
            <c:strRef>
              <c:f>Sheet1!$A$3:$A$6</c:f>
              <c:strCache>
                <c:ptCount val="4"/>
                <c:pt idx="0">
                  <c:v>October '24 
(S15)</c:v>
                </c:pt>
                <c:pt idx="1">
                  <c:v>December '24 (S16)</c:v>
                </c:pt>
                <c:pt idx="2">
                  <c:v>Feb '25 (S17)</c:v>
                </c:pt>
                <c:pt idx="3">
                  <c:v>GB Benchmarking</c:v>
                </c:pt>
              </c:strCache>
            </c:strRef>
          </c:cat>
          <c:val>
            <c:numRef>
              <c:f>Sheet1!$H$3:$H$6</c:f>
              <c:numCache>
                <c:formatCode>0%</c:formatCode>
                <c:ptCount val="4"/>
                <c:pt idx="0">
                  <c:v>0.01</c:v>
                </c:pt>
                <c:pt idx="1">
                  <c:v>0</c:v>
                </c:pt>
                <c:pt idx="2">
                  <c:v>0</c:v>
                </c:pt>
                <c:pt idx="3">
                  <c:v>0.01</c:v>
                </c:pt>
              </c:numCache>
            </c:numRef>
          </c:val>
          <c:extLst>
            <c:ext xmlns:c16="http://schemas.microsoft.com/office/drawing/2014/chart" uri="{C3380CC4-5D6E-409C-BE32-E72D297353CC}">
              <c16:uniqueId val="{00000008-7D6E-48DA-A76D-F9AA857F9E84}"/>
            </c:ext>
          </c:extLst>
        </c:ser>
        <c:dLbls>
          <c:dLblPos val="ctr"/>
          <c:showLegendKey val="0"/>
          <c:showVal val="1"/>
          <c:showCatName val="0"/>
          <c:showSerName val="0"/>
          <c:showPercent val="0"/>
          <c:showBubbleSize val="0"/>
        </c:dLbls>
        <c:gapWidth val="75"/>
        <c:overlap val="100"/>
        <c:axId val="1948619855"/>
        <c:axId val="1948612367"/>
        <c:extLst/>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legend>
      <c:legendPos val="r"/>
      <c:layout>
        <c:manualLayout>
          <c:xMode val="edge"/>
          <c:yMode val="edge"/>
          <c:x val="4.777060836790175E-2"/>
          <c:y val="4.8745393836783259E-2"/>
          <c:w val="0.24143809095733734"/>
          <c:h val="0.82506014876007061"/>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985774926282371E-2"/>
          <c:y val="6.0258246318511934E-2"/>
          <c:w val="0.96880310836566308"/>
          <c:h val="0.76029408111127439"/>
        </c:manualLayout>
      </c:layout>
      <c:barChart>
        <c:barDir val="col"/>
        <c:grouping val="percentStacked"/>
        <c:varyColors val="0"/>
        <c:ser>
          <c:idx val="6"/>
          <c:order val="0"/>
          <c:tx>
            <c:strRef>
              <c:f>Sheet1!$B$1</c:f>
              <c:strCache>
                <c:ptCount val="1"/>
                <c:pt idx="0">
                  <c:v>Definitely disagree</c:v>
                </c:pt>
              </c:strCache>
            </c:strRef>
          </c:tx>
          <c:spPr>
            <a:solidFill>
              <a:srgbClr val="FF0101"/>
            </a:solidFill>
            <a:ln>
              <a:noFill/>
            </a:ln>
            <a:effectLst/>
          </c:spPr>
          <c:invertIfNegative val="0"/>
          <c:dLbls>
            <c:dLbl>
              <c:idx val="0"/>
              <c:layout>
                <c:manualLayout>
                  <c:x val="6.4165757651766595E-5"/>
                  <c:y val="-2.67392401929089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EB-49FE-984C-62C002566BE3}"/>
                </c:ext>
              </c:extLst>
            </c:dLbl>
            <c:dLbl>
              <c:idx val="1"/>
              <c:layout>
                <c:manualLayout>
                  <c:x val="1.0831677152332347E-3"/>
                  <c:y val="-2.67392401929109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EB-49FE-984C-62C002566BE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Sheet1!$B$3:$B$4</c:f>
              <c:numCache>
                <c:formatCode>0%</c:formatCode>
                <c:ptCount val="2"/>
                <c:pt idx="0">
                  <c:v>7.0000000000000007E-2</c:v>
                </c:pt>
                <c:pt idx="1">
                  <c:v>0.08</c:v>
                </c:pt>
              </c:numCache>
            </c:numRef>
          </c:val>
          <c:extLst xmlns:c15="http://schemas.microsoft.com/office/drawing/2012/chart">
            <c:ext xmlns:c16="http://schemas.microsoft.com/office/drawing/2014/chart" uri="{C3380CC4-5D6E-409C-BE32-E72D297353CC}">
              <c16:uniqueId val="{00000000-7C0F-4784-9585-3F12DBB0A2DB}"/>
            </c:ext>
          </c:extLst>
        </c:ser>
        <c:ser>
          <c:idx val="0"/>
          <c:order val="1"/>
          <c:tx>
            <c:strRef>
              <c:f>Sheet1!$C$1</c:f>
              <c:strCache>
                <c:ptCount val="1"/>
                <c:pt idx="0">
                  <c:v>Tend to disagree</c:v>
                </c:pt>
              </c:strCache>
            </c:strRef>
          </c:tx>
          <c:spPr>
            <a:solidFill>
              <a:srgbClr val="FF9999"/>
            </a:solidFill>
            <a:ln>
              <a:noFill/>
            </a:ln>
            <a:effectLst/>
          </c:spPr>
          <c:invertIfNegative val="0"/>
          <c:dLbls>
            <c:dLbl>
              <c:idx val="0"/>
              <c:layout>
                <c:manualLayout>
                  <c:x val="0"/>
                  <c:y val="-1.33696200964550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EB-49FE-984C-62C002566BE3}"/>
                </c:ext>
              </c:extLst>
            </c:dLbl>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Sheet1!$C$3:$C$4</c:f>
              <c:numCache>
                <c:formatCode>0%</c:formatCode>
                <c:ptCount val="2"/>
                <c:pt idx="0">
                  <c:v>0.11</c:v>
                </c:pt>
                <c:pt idx="1">
                  <c:v>0.14000000000000001</c:v>
                </c:pt>
              </c:numCache>
            </c:numRef>
          </c:val>
          <c:extLst>
            <c:ext xmlns:c16="http://schemas.microsoft.com/office/drawing/2014/chart" uri="{C3380CC4-5D6E-409C-BE32-E72D297353CC}">
              <c16:uniqueId val="{00000000-1DEB-49FE-984C-62C002566BE3}"/>
            </c:ext>
          </c:extLst>
        </c:ser>
        <c:ser>
          <c:idx val="1"/>
          <c:order val="2"/>
          <c:tx>
            <c:strRef>
              <c:f>Sheet1!$D$1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Sheet1!$D$3:$D$4</c:f>
              <c:numCache>
                <c:formatCode>0%</c:formatCode>
                <c:ptCount val="2"/>
                <c:pt idx="0">
                  <c:v>0.5</c:v>
                </c:pt>
                <c:pt idx="1">
                  <c:v>0.49</c:v>
                </c:pt>
              </c:numCache>
            </c:numRef>
          </c:val>
          <c:extLst>
            <c:ext xmlns:c16="http://schemas.microsoft.com/office/drawing/2014/chart" uri="{C3380CC4-5D6E-409C-BE32-E72D297353CC}">
              <c16:uniqueId val="{00000001-1DEB-49FE-984C-62C002566BE3}"/>
            </c:ext>
          </c:extLst>
        </c:ser>
        <c:ser>
          <c:idx val="2"/>
          <c:order val="3"/>
          <c:tx>
            <c:strRef>
              <c:f>Sheet1!$E$1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Sheet1!$E$3:$E$4</c:f>
              <c:numCache>
                <c:formatCode>0%</c:formatCode>
                <c:ptCount val="2"/>
                <c:pt idx="0">
                  <c:v>0.33</c:v>
                </c:pt>
                <c:pt idx="1">
                  <c:v>0.28999999999999998</c:v>
                </c:pt>
              </c:numCache>
            </c:numRef>
          </c:val>
          <c:extLst>
            <c:ext xmlns:c16="http://schemas.microsoft.com/office/drawing/2014/chart" uri="{C3380CC4-5D6E-409C-BE32-E72D297353CC}">
              <c16:uniqueId val="{00000000-029E-4A67-831A-C4A489C03D99}"/>
            </c:ext>
          </c:extLst>
        </c:ser>
        <c:dLbls>
          <c:showLegendKey val="0"/>
          <c:showVal val="0"/>
          <c:showCatName val="0"/>
          <c:showSerName val="0"/>
          <c:showPercent val="0"/>
          <c:showBubbleSize val="0"/>
        </c:dLbls>
        <c:gapWidth val="150"/>
        <c:overlap val="100"/>
        <c:axId val="542284431"/>
        <c:axId val="542308143"/>
        <c:extLst/>
      </c:bar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1.2144636694149565E-3"/>
          <c:y val="6.069933850909575E-2"/>
          <c:w val="0.1338162053633202"/>
          <c:h val="0.7300191554021476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12257094566118"/>
          <c:y val="3.2466957975940014E-2"/>
          <c:w val="0.59287742905433893"/>
          <c:h val="0.95383167598736451"/>
        </c:manualLayout>
      </c:layout>
      <c:barChart>
        <c:barDir val="bar"/>
        <c:grouping val="clustered"/>
        <c:varyColors val="0"/>
        <c:ser>
          <c:idx val="0"/>
          <c:order val="0"/>
          <c:tx>
            <c:strRef>
              <c:f>Sheet1!$B$1</c:f>
              <c:strCache>
                <c:ptCount val="1"/>
                <c:pt idx="0">
                  <c:v>Column3</c:v>
                </c:pt>
              </c:strCache>
            </c:strRef>
          </c:tx>
          <c:spPr>
            <a:solidFill>
              <a:srgbClr val="009690"/>
            </a:solidFill>
            <a:ln>
              <a:noFill/>
            </a:ln>
            <a:effectLst/>
          </c:spPr>
          <c:invertIfNegative val="0"/>
          <c:dPt>
            <c:idx val="15"/>
            <c:invertIfNegative val="0"/>
            <c:bubble3D val="0"/>
            <c:spPr>
              <a:solidFill>
                <a:srgbClr val="6F7170"/>
              </a:solidFill>
              <a:ln>
                <a:noFill/>
              </a:ln>
              <a:effectLst/>
            </c:spPr>
            <c:extLst>
              <c:ext xmlns:c16="http://schemas.microsoft.com/office/drawing/2014/chart" uri="{C3380CC4-5D6E-409C-BE32-E72D297353CC}">
                <c16:uniqueId val="{00000000-A9F8-4BE0-AD03-1C26FB04ED9F}"/>
              </c:ext>
            </c:extLst>
          </c:dPt>
          <c:dPt>
            <c:idx val="16"/>
            <c:invertIfNegative val="0"/>
            <c:bubble3D val="0"/>
            <c:spPr>
              <a:solidFill>
                <a:srgbClr val="6F7170"/>
              </a:solidFill>
              <a:ln>
                <a:noFill/>
              </a:ln>
              <a:effectLst/>
            </c:spPr>
            <c:extLst>
              <c:ext xmlns:c16="http://schemas.microsoft.com/office/drawing/2014/chart" uri="{C3380CC4-5D6E-409C-BE32-E72D297353CC}">
                <c16:uniqueId val="{00000001-A9F8-4BE0-AD03-1C26FB04ED9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Sport/exercise</c:v>
                </c:pt>
                <c:pt idx="1">
                  <c:v>Religion</c:v>
                </c:pt>
                <c:pt idx="2">
                  <c:v>Hobbies or Recreation/Arts/Social </c:v>
                </c:pt>
                <c:pt idx="3">
                  <c:v>Children's education/schools </c:v>
                </c:pt>
                <c:pt idx="4">
                  <c:v>Local community or neighbourhood </c:v>
                </c:pt>
                <c:pt idx="5">
                  <c:v>Health, Disability and Social welfare </c:v>
                </c:pt>
                <c:pt idx="6">
                  <c:v>Youth/children's activities, outside of school</c:v>
                </c:pt>
                <c:pt idx="7">
                  <c:v>Environmental or animals </c:v>
                </c:pt>
                <c:pt idx="8">
                  <c:v>Older people </c:v>
                </c:pt>
                <c:pt idx="9">
                  <c:v>Safety, First Aid </c:v>
                </c:pt>
                <c:pt idx="10">
                  <c:v>Education for adults </c:v>
                </c:pt>
                <c:pt idx="11">
                  <c:v>Politics</c:v>
                </c:pt>
                <c:pt idx="12">
                  <c:v>Trade union activity </c:v>
                </c:pt>
                <c:pt idx="13">
                  <c:v>Justice and Human Rights </c:v>
                </c:pt>
                <c:pt idx="14">
                  <c:v>Citizens' groups </c:v>
                </c:pt>
                <c:pt idx="15">
                  <c:v>None of the above</c:v>
                </c:pt>
                <c:pt idx="16">
                  <c:v>Don't know</c:v>
                </c:pt>
              </c:strCache>
            </c:strRef>
          </c:cat>
          <c:val>
            <c:numRef>
              <c:f>Sheet1!$B$2:$B$18</c:f>
              <c:numCache>
                <c:formatCode>0%</c:formatCode>
                <c:ptCount val="17"/>
                <c:pt idx="0">
                  <c:v>0.24</c:v>
                </c:pt>
                <c:pt idx="1">
                  <c:v>0.15</c:v>
                </c:pt>
                <c:pt idx="2">
                  <c:v>0.15</c:v>
                </c:pt>
                <c:pt idx="3">
                  <c:v>0.11</c:v>
                </c:pt>
                <c:pt idx="4">
                  <c:v>0.09</c:v>
                </c:pt>
                <c:pt idx="5">
                  <c:v>0.09</c:v>
                </c:pt>
                <c:pt idx="6">
                  <c:v>0.09</c:v>
                </c:pt>
                <c:pt idx="7">
                  <c:v>0.08</c:v>
                </c:pt>
                <c:pt idx="8">
                  <c:v>0.06</c:v>
                </c:pt>
                <c:pt idx="9">
                  <c:v>0.06</c:v>
                </c:pt>
                <c:pt idx="10">
                  <c:v>0.06</c:v>
                </c:pt>
                <c:pt idx="11">
                  <c:v>0.05</c:v>
                </c:pt>
                <c:pt idx="12">
                  <c:v>0.05</c:v>
                </c:pt>
                <c:pt idx="13">
                  <c:v>0.05</c:v>
                </c:pt>
                <c:pt idx="14">
                  <c:v>0.04</c:v>
                </c:pt>
                <c:pt idx="15">
                  <c:v>0.44</c:v>
                </c:pt>
                <c:pt idx="16">
                  <c:v>0.02</c:v>
                </c:pt>
              </c:numCache>
            </c:numRef>
          </c:val>
          <c:extLst>
            <c:ext xmlns:c16="http://schemas.microsoft.com/office/drawing/2014/chart" uri="{C3380CC4-5D6E-409C-BE32-E72D297353CC}">
              <c16:uniqueId val="{00000000-F025-4A9B-A748-0F1FD1277795}"/>
            </c:ext>
          </c:extLst>
        </c:ser>
        <c:dLbls>
          <c:dLblPos val="outEnd"/>
          <c:showLegendKey val="0"/>
          <c:showVal val="1"/>
          <c:showCatName val="0"/>
          <c:showSerName val="0"/>
          <c:showPercent val="0"/>
          <c:showBubbleSize val="0"/>
        </c:dLbls>
        <c:gapWidth val="51"/>
        <c:axId val="1529270912"/>
        <c:axId val="1529269952"/>
      </c:barChart>
      <c:catAx>
        <c:axId val="1529270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29269952"/>
        <c:crosses val="autoZero"/>
        <c:auto val="1"/>
        <c:lblAlgn val="ctr"/>
        <c:lblOffset val="100"/>
        <c:noMultiLvlLbl val="0"/>
      </c:catAx>
      <c:valAx>
        <c:axId val="1529269952"/>
        <c:scaling>
          <c:orientation val="minMax"/>
        </c:scaling>
        <c:delete val="1"/>
        <c:axPos val="t"/>
        <c:numFmt formatCode="0%" sourceLinked="1"/>
        <c:majorTickMark val="none"/>
        <c:minorTickMark val="none"/>
        <c:tickLblPos val="nextTo"/>
        <c:crossAx val="1529270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69778586620776"/>
          <c:y val="6.8360290014375658E-2"/>
          <c:w val="0.58419310418787918"/>
          <c:h val="0.61212140285984284"/>
        </c:manualLayout>
      </c:layout>
      <c:doughnutChart>
        <c:varyColors val="1"/>
        <c:ser>
          <c:idx val="4"/>
          <c:order val="0"/>
          <c:tx>
            <c:strRef>
              <c:f>Sheet1!$B$1</c:f>
              <c:strCache>
                <c:ptCount val="1"/>
                <c:pt idx="0">
                  <c:v>Greater Manchester </c:v>
                </c:pt>
              </c:strCache>
            </c:strRef>
          </c:tx>
          <c:spPr>
            <a:solidFill>
              <a:srgbClr val="009690"/>
            </a:solidFill>
          </c:spPr>
          <c:dPt>
            <c:idx val="0"/>
            <c:bubble3D val="0"/>
            <c:spPr>
              <a:solidFill>
                <a:srgbClr val="FF0000"/>
              </a:solidFill>
              <a:ln>
                <a:noFill/>
              </a:ln>
              <a:effectLst/>
            </c:spPr>
            <c:extLst>
              <c:ext xmlns:c16="http://schemas.microsoft.com/office/drawing/2014/chart" uri="{C3380CC4-5D6E-409C-BE32-E72D297353CC}">
                <c16:uniqueId val="{00000001-C58E-4652-8D2A-D82321BBDB5E}"/>
              </c:ext>
            </c:extLst>
          </c:dPt>
          <c:dPt>
            <c:idx val="1"/>
            <c:bubble3D val="0"/>
            <c:spPr>
              <a:solidFill>
                <a:srgbClr val="009690"/>
              </a:solidFill>
              <a:ln>
                <a:noFill/>
              </a:ln>
              <a:effectLst/>
            </c:spPr>
            <c:extLst>
              <c:ext xmlns:c16="http://schemas.microsoft.com/office/drawing/2014/chart" uri="{C3380CC4-5D6E-409C-BE32-E72D297353CC}">
                <c16:uniqueId val="{00000003-C58E-4652-8D2A-D82321BBDB5E}"/>
              </c:ext>
            </c:extLst>
          </c:dPt>
          <c:dPt>
            <c:idx val="2"/>
            <c:bubble3D val="0"/>
            <c:spPr>
              <a:solidFill>
                <a:srgbClr val="00C0B7"/>
              </a:solidFill>
              <a:ln>
                <a:noFill/>
              </a:ln>
              <a:effectLst/>
            </c:spPr>
            <c:extLst>
              <c:ext xmlns:c16="http://schemas.microsoft.com/office/drawing/2014/chart" uri="{C3380CC4-5D6E-409C-BE32-E72D297353CC}">
                <c16:uniqueId val="{00000005-C58E-4652-8D2A-D82321BBDB5E}"/>
              </c:ext>
            </c:extLst>
          </c:dPt>
          <c:dPt>
            <c:idx val="3"/>
            <c:bubble3D val="0"/>
            <c:spPr>
              <a:solidFill>
                <a:srgbClr val="A3E5E0"/>
              </a:solidFill>
              <a:ln>
                <a:noFill/>
              </a:ln>
              <a:effectLst/>
            </c:spPr>
            <c:extLst>
              <c:ext xmlns:c16="http://schemas.microsoft.com/office/drawing/2014/chart" uri="{C3380CC4-5D6E-409C-BE32-E72D297353CC}">
                <c16:uniqueId val="{00000007-C58E-4652-8D2A-D82321BBDB5E}"/>
              </c:ext>
            </c:extLst>
          </c:dPt>
          <c:dLbls>
            <c:dLbl>
              <c:idx val="3"/>
              <c:spPr>
                <a:noFill/>
                <a:ln>
                  <a:noFill/>
                </a:ln>
                <a:effectLst/>
              </c:spPr>
              <c:txPr>
                <a:bodyPr rot="0" spcFirstLastPara="1" vertOverflow="ellipsis" vert="horz" wrap="square" lIns="38100" tIns="19050" rIns="38100" bIns="19050" anchor="ctr" anchorCtr="0">
                  <a:spAutoFit/>
                </a:bodyPr>
                <a:lstStyle/>
                <a:p>
                  <a:pPr algn="ctr" rtl="0">
                    <a:defRPr lang="en-US" sz="14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C58E-4652-8D2A-D82321BBDB5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c:v>
                </c:pt>
                <c:pt idx="1">
                  <c:v>Yes, at least once a week</c:v>
                </c:pt>
                <c:pt idx="2">
                  <c:v>Yes, less than once a week but at least once a month</c:v>
                </c:pt>
                <c:pt idx="3">
                  <c:v>Yes, less often</c:v>
                </c:pt>
              </c:strCache>
            </c:strRef>
          </c:cat>
          <c:val>
            <c:numRef>
              <c:f>Sheet1!$B$2:$B$5</c:f>
              <c:numCache>
                <c:formatCode>0%</c:formatCode>
                <c:ptCount val="4"/>
                <c:pt idx="0">
                  <c:v>0.69</c:v>
                </c:pt>
                <c:pt idx="1">
                  <c:v>0.14000000000000001</c:v>
                </c:pt>
                <c:pt idx="2">
                  <c:v>0.08</c:v>
                </c:pt>
                <c:pt idx="3">
                  <c:v>0.08</c:v>
                </c:pt>
              </c:numCache>
            </c:numRef>
          </c:val>
          <c:extLst>
            <c:ext xmlns:c16="http://schemas.microsoft.com/office/drawing/2014/chart" uri="{C3380CC4-5D6E-409C-BE32-E72D297353CC}">
              <c16:uniqueId val="{00000008-C58E-4652-8D2A-D82321BBDB5E}"/>
            </c:ext>
          </c:extLst>
        </c:ser>
        <c:dLbls>
          <c:showLegendKey val="0"/>
          <c:showVal val="0"/>
          <c:showCatName val="0"/>
          <c:showSerName val="0"/>
          <c:showPercent val="0"/>
          <c:showBubbleSize val="0"/>
          <c:showLeaderLines val="1"/>
        </c:dLbls>
        <c:firstSliceAng val="117"/>
        <c:holeSize val="50"/>
      </c:doughnutChart>
      <c:spPr>
        <a:noFill/>
        <a:ln>
          <a:noFill/>
        </a:ln>
        <a:effectLst/>
      </c:spPr>
    </c:plotArea>
    <c:legend>
      <c:legendPos val="b"/>
      <c:layout>
        <c:manualLayout>
          <c:xMode val="edge"/>
          <c:yMode val="edge"/>
          <c:x val="0.19498072961571514"/>
          <c:y val="0.72476557678229026"/>
          <c:w val="0.80460683033776748"/>
          <c:h val="0.20280686872595516"/>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780498832131845E-2"/>
          <c:y val="0.17527404940237251"/>
          <c:w val="0.74519335045269786"/>
          <c:h val="0.56522872939509339"/>
        </c:manualLayout>
      </c:layout>
      <c:lineChart>
        <c:grouping val="stacked"/>
        <c:varyColors val="0"/>
        <c:ser>
          <c:idx val="0"/>
          <c:order val="0"/>
          <c:tx>
            <c:strRef>
              <c:f>Sheet1!$B$1</c:f>
              <c:strCache>
                <c:ptCount val="1"/>
                <c:pt idx="0">
                  <c:v>Very worthwhile (9-10)</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May '23
 (S7)</c:v>
                </c:pt>
                <c:pt idx="1">
                  <c:v>July '23 
(S8)</c:v>
                </c:pt>
                <c:pt idx="2">
                  <c:v>November '23
(S10)</c:v>
                </c:pt>
                <c:pt idx="3">
                  <c:v>February '24 
(S11)</c:v>
                </c:pt>
                <c:pt idx="4">
                  <c:v>May '24 
(S12)</c:v>
                </c:pt>
                <c:pt idx="5">
                  <c:v>July '24 
(S12)</c:v>
                </c:pt>
                <c:pt idx="6">
                  <c:v>Aug '24 (S14)</c:v>
                </c:pt>
                <c:pt idx="7">
                  <c:v>Oct '24
(S15)</c:v>
                </c:pt>
                <c:pt idx="8">
                  <c:v>Dec '24 (S16)</c:v>
                </c:pt>
                <c:pt idx="9">
                  <c:v>Feb '25 (S17)</c:v>
                </c:pt>
              </c:strCache>
            </c:strRef>
          </c:cat>
          <c:val>
            <c:numRef>
              <c:f>Sheet1!$B$2:$B$11</c:f>
              <c:numCache>
                <c:formatCode>0%</c:formatCode>
                <c:ptCount val="10"/>
                <c:pt idx="0">
                  <c:v>0.24</c:v>
                </c:pt>
                <c:pt idx="1">
                  <c:v>0.28000000000000003</c:v>
                </c:pt>
                <c:pt idx="2">
                  <c:v>0.23</c:v>
                </c:pt>
                <c:pt idx="3">
                  <c:v>0.25</c:v>
                </c:pt>
                <c:pt idx="4">
                  <c:v>0.25</c:v>
                </c:pt>
                <c:pt idx="5">
                  <c:v>0.23</c:v>
                </c:pt>
                <c:pt idx="6">
                  <c:v>0.23</c:v>
                </c:pt>
                <c:pt idx="7">
                  <c:v>0.26</c:v>
                </c:pt>
                <c:pt idx="8">
                  <c:v>0.28000000000000003</c:v>
                </c:pt>
                <c:pt idx="9">
                  <c:v>0.28000000000000003</c:v>
                </c:pt>
              </c:numCache>
            </c:numRef>
          </c:val>
          <c:smooth val="0"/>
          <c:extLst>
            <c:ext xmlns:c16="http://schemas.microsoft.com/office/drawing/2014/chart" uri="{C3380CC4-5D6E-409C-BE32-E72D297353CC}">
              <c16:uniqueId val="{00000000-249B-4C00-8BF7-95D845038AA9}"/>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87919808488571E-2"/>
          <c:y val="0.14037862083704733"/>
          <c:w val="0.96669059282455483"/>
          <c:h val="0.63092700031102145"/>
        </c:manualLayout>
      </c:layout>
      <c:lineChart>
        <c:grouping val="standard"/>
        <c:varyColors val="0"/>
        <c:ser>
          <c:idx val="0"/>
          <c:order val="0"/>
          <c:tx>
            <c:strRef>
              <c:f>Sheet1!$B$1</c:f>
              <c:strCache>
                <c:ptCount val="1"/>
                <c:pt idx="0">
                  <c:v>Yes</c:v>
                </c:pt>
              </c:strCache>
            </c:strRef>
          </c:tx>
          <c:spPr>
            <a:ln w="28575" cap="rnd">
              <a:solidFill>
                <a:srgbClr val="FF0000"/>
              </a:solidFill>
              <a:round/>
            </a:ln>
            <a:effectLst/>
          </c:spPr>
          <c:marker>
            <c:symbol val="none"/>
          </c:marker>
          <c:dLbls>
            <c:dLbl>
              <c:idx val="7"/>
              <c:tx>
                <c:rich>
                  <a:bodyPr/>
                  <a:lstStyle/>
                  <a:p>
                    <a:fld id="{263732DF-D504-498C-954E-8051380343F7}" type="VALUE">
                      <a:rPr lang="en-US" b="0"/>
                      <a:pPr/>
                      <a:t>[VALUE]</a:t>
                    </a:fld>
                    <a:endParaRPr lang="en-GB"/>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B4E-40D4-AD68-40A46559D4C2}"/>
                </c:ext>
              </c:extLst>
            </c:dLbl>
            <c:dLbl>
              <c:idx val="8"/>
              <c:tx>
                <c:rich>
                  <a:bodyPr/>
                  <a:lstStyle/>
                  <a:p>
                    <a:fld id="{C54A52DB-857A-44C9-B539-A82394CE7F58}" type="VALUE">
                      <a:rPr lang="en-US" b="0"/>
                      <a:pPr/>
                      <a:t>[VALUE]</a:t>
                    </a:fld>
                    <a:endParaRPr lang="en-GB"/>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285-49DE-9349-7767E0B05550}"/>
                </c:ext>
              </c:extLst>
            </c:dLbl>
            <c:dLbl>
              <c:idx val="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9DA9-42AF-8F65-CC497CDF11A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Sheet1!$A$7:$A$16</c:f>
              <c:strCache>
                <c:ptCount val="10"/>
                <c:pt idx="0">
                  <c:v>July '23 
(S8)</c:v>
                </c:pt>
                <c:pt idx="1">
                  <c:v>Sept '23 
(S9)</c:v>
                </c:pt>
                <c:pt idx="2">
                  <c:v>Nov '23 
(S10)</c:v>
                </c:pt>
                <c:pt idx="3">
                  <c:v>Feb '24
(S11)</c:v>
                </c:pt>
                <c:pt idx="4">
                  <c:v>May '24
(S12)</c:v>
                </c:pt>
                <c:pt idx="5">
                  <c:v>July '24 
(S13)</c:v>
                </c:pt>
                <c:pt idx="6">
                  <c:v>Aug '24
(S14)</c:v>
                </c:pt>
                <c:pt idx="7">
                  <c:v>Oct '24 (S15)</c:v>
                </c:pt>
                <c:pt idx="8">
                  <c:v>Dec '24 (S16)</c:v>
                </c:pt>
                <c:pt idx="9">
                  <c:v>Feb '25 (S17)</c:v>
                </c:pt>
              </c:strCache>
            </c:strRef>
          </c:cat>
          <c:val>
            <c:numRef>
              <c:f>Sheet1!$B$7:$B$16</c:f>
              <c:numCache>
                <c:formatCode>0%</c:formatCode>
                <c:ptCount val="10"/>
                <c:pt idx="0">
                  <c:v>0.37457561697522901</c:v>
                </c:pt>
                <c:pt idx="1">
                  <c:v>0.34</c:v>
                </c:pt>
                <c:pt idx="2">
                  <c:v>0.33</c:v>
                </c:pt>
                <c:pt idx="3">
                  <c:v>0.28999999999999998</c:v>
                </c:pt>
                <c:pt idx="4">
                  <c:v>0.26</c:v>
                </c:pt>
                <c:pt idx="5">
                  <c:v>0.31</c:v>
                </c:pt>
                <c:pt idx="6">
                  <c:v>0.31</c:v>
                </c:pt>
                <c:pt idx="7">
                  <c:v>0.28999999999999998</c:v>
                </c:pt>
                <c:pt idx="8">
                  <c:v>0.28999999999999998</c:v>
                </c:pt>
                <c:pt idx="9">
                  <c:v>0.31</c:v>
                </c:pt>
              </c:numCache>
            </c:numRef>
          </c:val>
          <c:smooth val="0"/>
          <c:extLst>
            <c:ext xmlns:c16="http://schemas.microsoft.com/office/drawing/2014/chart" uri="{C3380CC4-5D6E-409C-BE32-E72D297353CC}">
              <c16:uniqueId val="{00000000-98A6-4FFF-B3C9-8F6E37B0FCCD}"/>
            </c:ext>
          </c:extLst>
        </c:ser>
        <c:ser>
          <c:idx val="4"/>
          <c:order val="1"/>
          <c:tx>
            <c:strRef>
              <c:f>Sheet1!$C$1</c:f>
              <c:strCache>
                <c:ptCount val="1"/>
                <c:pt idx="0">
                  <c:v>No</c:v>
                </c:pt>
              </c:strCache>
            </c:strRef>
          </c:tx>
          <c:spPr>
            <a:ln w="28575" cap="rnd">
              <a:solidFill>
                <a:srgbClr val="009690"/>
              </a:solidFill>
              <a:round/>
            </a:ln>
            <a:effectLst/>
          </c:spPr>
          <c:marker>
            <c:symbol val="none"/>
          </c:marker>
          <c:dLbls>
            <c:dLbl>
              <c:idx val="7"/>
              <c:tx>
                <c:rich>
                  <a:bodyPr/>
                  <a:lstStyle/>
                  <a:p>
                    <a:fld id="{D6089B84-9E9B-47A4-8D90-2EA898161AD3}" type="VALUE">
                      <a:rPr lang="en-US" b="0"/>
                      <a:pPr/>
                      <a:t>[VALUE]</a:t>
                    </a:fld>
                    <a:endParaRPr lang="en-GB"/>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B4E-40D4-AD68-40A46559D4C2}"/>
                </c:ext>
              </c:extLst>
            </c:dLbl>
            <c:dLbl>
              <c:idx val="8"/>
              <c:tx>
                <c:rich>
                  <a:bodyPr/>
                  <a:lstStyle/>
                  <a:p>
                    <a:fld id="{1433C822-6B68-4C55-AE41-611E7EFEAAEF}" type="VALUE">
                      <a:rPr lang="en-US" b="0"/>
                      <a:pPr/>
                      <a:t>[VALUE]</a:t>
                    </a:fld>
                    <a:endParaRPr lang="en-GB"/>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285-49DE-9349-7767E0B05550}"/>
                </c:ext>
              </c:extLst>
            </c:dLbl>
            <c:dLbl>
              <c:idx val="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9DA9-42AF-8F65-CC497CDF11A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Sheet1!$A$7:$A$16</c:f>
              <c:strCache>
                <c:ptCount val="10"/>
                <c:pt idx="0">
                  <c:v>July '23 
(S8)</c:v>
                </c:pt>
                <c:pt idx="1">
                  <c:v>Sept '23 
(S9)</c:v>
                </c:pt>
                <c:pt idx="2">
                  <c:v>Nov '23 
(S10)</c:v>
                </c:pt>
                <c:pt idx="3">
                  <c:v>Feb '24
(S11)</c:v>
                </c:pt>
                <c:pt idx="4">
                  <c:v>May '24
(S12)</c:v>
                </c:pt>
                <c:pt idx="5">
                  <c:v>July '24 
(S13)</c:v>
                </c:pt>
                <c:pt idx="6">
                  <c:v>Aug '24
(S14)</c:v>
                </c:pt>
                <c:pt idx="7">
                  <c:v>Oct '24 (S15)</c:v>
                </c:pt>
                <c:pt idx="8">
                  <c:v>Dec '24 (S16)</c:v>
                </c:pt>
                <c:pt idx="9">
                  <c:v>Feb '25 (S17)</c:v>
                </c:pt>
              </c:strCache>
            </c:strRef>
          </c:cat>
          <c:val>
            <c:numRef>
              <c:f>Sheet1!$C$7:$C$16</c:f>
              <c:numCache>
                <c:formatCode>0%</c:formatCode>
                <c:ptCount val="10"/>
                <c:pt idx="0">
                  <c:v>0.58564387464373502</c:v>
                </c:pt>
                <c:pt idx="1">
                  <c:v>0.61</c:v>
                </c:pt>
                <c:pt idx="2">
                  <c:v>0.63</c:v>
                </c:pt>
                <c:pt idx="3">
                  <c:v>0.67</c:v>
                </c:pt>
                <c:pt idx="4">
                  <c:v>0.69</c:v>
                </c:pt>
                <c:pt idx="5">
                  <c:v>0.63</c:v>
                </c:pt>
                <c:pt idx="6">
                  <c:v>0.63</c:v>
                </c:pt>
                <c:pt idx="7">
                  <c:v>0.66</c:v>
                </c:pt>
                <c:pt idx="8">
                  <c:v>0.65</c:v>
                </c:pt>
                <c:pt idx="9">
                  <c:v>0.63</c:v>
                </c:pt>
              </c:numCache>
            </c:numRef>
          </c:val>
          <c:smooth val="0"/>
          <c:extLst>
            <c:ext xmlns:c16="http://schemas.microsoft.com/office/drawing/2014/chart" uri="{C3380CC4-5D6E-409C-BE32-E72D297353CC}">
              <c16:uniqueId val="{00000001-0ACF-467D-82FE-A4E4C31C039B}"/>
            </c:ext>
          </c:extLst>
        </c:ser>
        <c:ser>
          <c:idx val="1"/>
          <c:order val="2"/>
          <c:tx>
            <c:strRef>
              <c:f>Sheet1!$D$1</c:f>
              <c:strCache>
                <c:ptCount val="1"/>
                <c:pt idx="0">
                  <c:v>Don't know</c:v>
                </c:pt>
              </c:strCache>
            </c:strRef>
          </c:tx>
          <c:spPr>
            <a:ln w="28575" cap="rnd">
              <a:solidFill>
                <a:schemeClr val="bg1">
                  <a:lumMod val="50000"/>
                </a:schemeClr>
              </a:solidFill>
              <a:round/>
            </a:ln>
            <a:effectLst/>
          </c:spPr>
          <c:marker>
            <c:symbol val="none"/>
          </c:marker>
          <c:dLbls>
            <c:dLbl>
              <c:idx val="7"/>
              <c:tx>
                <c:rich>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fld id="{607BC71D-AB6F-4FAB-B273-8B323A9E26A2}" type="VALUE">
                      <a:rPr lang="en-US" b="0"/>
                      <a:pPr>
                        <a:defRPr sz="1200" b="1"/>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GB"/>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B4E-40D4-AD68-40A46559D4C2}"/>
                </c:ext>
              </c:extLst>
            </c:dLbl>
            <c:dLbl>
              <c:idx val="8"/>
              <c:tx>
                <c:rich>
                  <a:bodyPr/>
                  <a:lstStyle/>
                  <a:p>
                    <a:fld id="{AA3428FA-C78E-409D-83EF-55EDEDA80195}" type="VALUE">
                      <a:rPr lang="en-US" b="0"/>
                      <a:pPr/>
                      <a:t>[VALUE]</a:t>
                    </a:fld>
                    <a:endParaRPr lang="en-GB"/>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285-49DE-9349-7767E0B05550}"/>
                </c:ext>
              </c:extLst>
            </c:dLbl>
            <c:dLbl>
              <c:idx val="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9DA9-42AF-8F65-CC497CDF11A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Sheet1!$A$7:$A$16</c:f>
              <c:strCache>
                <c:ptCount val="10"/>
                <c:pt idx="0">
                  <c:v>July '23 
(S8)</c:v>
                </c:pt>
                <c:pt idx="1">
                  <c:v>Sept '23 
(S9)</c:v>
                </c:pt>
                <c:pt idx="2">
                  <c:v>Nov '23 
(S10)</c:v>
                </c:pt>
                <c:pt idx="3">
                  <c:v>Feb '24
(S11)</c:v>
                </c:pt>
                <c:pt idx="4">
                  <c:v>May '24
(S12)</c:v>
                </c:pt>
                <c:pt idx="5">
                  <c:v>July '24 
(S13)</c:v>
                </c:pt>
                <c:pt idx="6">
                  <c:v>Aug '24
(S14)</c:v>
                </c:pt>
                <c:pt idx="7">
                  <c:v>Oct '24 (S15)</c:v>
                </c:pt>
                <c:pt idx="8">
                  <c:v>Dec '24 (S16)</c:v>
                </c:pt>
                <c:pt idx="9">
                  <c:v>Feb '25 (S17)</c:v>
                </c:pt>
              </c:strCache>
            </c:strRef>
          </c:cat>
          <c:val>
            <c:numRef>
              <c:f>Sheet1!$D$7:$D$16</c:f>
              <c:numCache>
                <c:formatCode>0%</c:formatCode>
                <c:ptCount val="10"/>
                <c:pt idx="0">
                  <c:v>0.04</c:v>
                </c:pt>
                <c:pt idx="1">
                  <c:v>0.04</c:v>
                </c:pt>
                <c:pt idx="2">
                  <c:v>0.02</c:v>
                </c:pt>
                <c:pt idx="3">
                  <c:v>0.03</c:v>
                </c:pt>
                <c:pt idx="4">
                  <c:v>0.03</c:v>
                </c:pt>
                <c:pt idx="5">
                  <c:v>0.03</c:v>
                </c:pt>
                <c:pt idx="6">
                  <c:v>0.03</c:v>
                </c:pt>
                <c:pt idx="7">
                  <c:v>0.05</c:v>
                </c:pt>
                <c:pt idx="8">
                  <c:v>0.03</c:v>
                </c:pt>
                <c:pt idx="9">
                  <c:v>0.03</c:v>
                </c:pt>
              </c:numCache>
            </c:numRef>
          </c:val>
          <c:smooth val="0"/>
          <c:extLst>
            <c:ext xmlns:c16="http://schemas.microsoft.com/office/drawing/2014/chart" uri="{C3380CC4-5D6E-409C-BE32-E72D297353CC}">
              <c16:uniqueId val="{00000001-98A6-4FFF-B3C9-8F6E37B0FCCD}"/>
            </c:ext>
          </c:extLst>
        </c:ser>
        <c:dLbls>
          <c:dLblPos val="t"/>
          <c:showLegendKey val="0"/>
          <c:showVal val="1"/>
          <c:showCatName val="0"/>
          <c:showSerName val="0"/>
          <c:showPercent val="0"/>
          <c:showBubbleSize val="0"/>
        </c:dLbls>
        <c:smooth val="0"/>
        <c:axId val="397232120"/>
        <c:axId val="397228184"/>
        <c:extLst/>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tr"/>
      <c:layout>
        <c:manualLayout>
          <c:xMode val="edge"/>
          <c:yMode val="edge"/>
          <c:x val="1.0042458457771627E-2"/>
          <c:y val="1.5948692929266289E-2"/>
          <c:w val="0.97757869825253618"/>
          <c:h val="9.238792367985294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68077888500117E-3"/>
          <c:y val="2.5778830969162253E-2"/>
          <c:w val="0.98926576072237282"/>
          <c:h val="0.72427360965774468"/>
        </c:manualLayout>
      </c:layout>
      <c:lineChart>
        <c:grouping val="standard"/>
        <c:varyColors val="0"/>
        <c:ser>
          <c:idx val="2"/>
          <c:order val="0"/>
          <c:tx>
            <c:strRef>
              <c:f>Sheet1!$D$1</c:f>
              <c:strCache>
                <c:ptCount val="1"/>
                <c:pt idx="0">
                  <c:v>Yes</c:v>
                </c:pt>
              </c:strCache>
            </c:strRef>
          </c:tx>
          <c:spPr>
            <a:ln w="28575" cap="rnd">
              <a:solidFill>
                <a:srgbClr val="009690"/>
              </a:solidFill>
              <a:round/>
            </a:ln>
            <a:effectLst/>
          </c:spPr>
          <c:marker>
            <c:symbol val="none"/>
          </c:marker>
          <c:dLbls>
            <c:dLbl>
              <c:idx val="3"/>
              <c:layout>
                <c:manualLayout>
                  <c:x val="-2.1135072530690212E-2"/>
                  <c:y val="3.1757298153300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7B-425B-8A27-215A55008B77}"/>
                </c:ext>
              </c:extLst>
            </c:dLbl>
            <c:dLbl>
              <c:idx val="1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0B2F-4185-9BE1-2A85D2C913C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pt idx="11">
                  <c:v>Aug '24 
(S14)</c:v>
                </c:pt>
                <c:pt idx="12">
                  <c:v>Oct '24 
(S15)</c:v>
                </c:pt>
                <c:pt idx="13">
                  <c:v>Dec '24 (S16)</c:v>
                </c:pt>
                <c:pt idx="14">
                  <c:v>Feb '25 (S17)</c:v>
                </c:pt>
              </c:strCache>
            </c:strRef>
          </c:cat>
          <c:val>
            <c:numRef>
              <c:f>Sheet1!$D$2:$D$16</c:f>
              <c:numCache>
                <c:formatCode>0%</c:formatCode>
                <c:ptCount val="15"/>
                <c:pt idx="0">
                  <c:v>0.32735926097486301</c:v>
                </c:pt>
                <c:pt idx="1">
                  <c:v>0.35812234905838503</c:v>
                </c:pt>
                <c:pt idx="2">
                  <c:v>0.41433127012023402</c:v>
                </c:pt>
                <c:pt idx="3">
                  <c:v>0.40099475791007599</c:v>
                </c:pt>
                <c:pt idx="4">
                  <c:v>0.42618708578974202</c:v>
                </c:pt>
                <c:pt idx="5">
                  <c:v>0.42745889169775703</c:v>
                </c:pt>
                <c:pt idx="6">
                  <c:v>0.44</c:v>
                </c:pt>
                <c:pt idx="7">
                  <c:v>0.44</c:v>
                </c:pt>
                <c:pt idx="8">
                  <c:v>0.46</c:v>
                </c:pt>
                <c:pt idx="9">
                  <c:v>0.44</c:v>
                </c:pt>
                <c:pt idx="10">
                  <c:v>0.45</c:v>
                </c:pt>
                <c:pt idx="11">
                  <c:v>0.47</c:v>
                </c:pt>
                <c:pt idx="12">
                  <c:v>0.44</c:v>
                </c:pt>
                <c:pt idx="13">
                  <c:v>0.48</c:v>
                </c:pt>
                <c:pt idx="14">
                  <c:v>0.46</c:v>
                </c:pt>
              </c:numCache>
            </c:numRef>
          </c:val>
          <c:smooth val="1"/>
          <c:extLst>
            <c:ext xmlns:c16="http://schemas.microsoft.com/office/drawing/2014/chart" uri="{C3380CC4-5D6E-409C-BE32-E72D297353CC}">
              <c16:uniqueId val="{00000002-F9C8-4CE9-B20D-1AE29F857F71}"/>
            </c:ext>
          </c:extLst>
        </c:ser>
        <c:ser>
          <c:idx val="1"/>
          <c:order val="1"/>
          <c:tx>
            <c:strRef>
              <c:f>Sheet1!$C$1</c:f>
              <c:strCache>
                <c:ptCount val="1"/>
                <c:pt idx="0">
                  <c:v>No</c:v>
                </c:pt>
              </c:strCache>
            </c:strRef>
          </c:tx>
          <c:spPr>
            <a:ln w="28575" cap="rnd">
              <a:solidFill>
                <a:srgbClr val="FF0000"/>
              </a:solidFill>
              <a:round/>
            </a:ln>
            <a:effectLst/>
          </c:spPr>
          <c:marker>
            <c:symbol val="none"/>
          </c:marker>
          <c:dLbls>
            <c:dLbl>
              <c:idx val="3"/>
              <c:layout>
                <c:manualLayout>
                  <c:x val="-2.3418710837625943E-2"/>
                  <c:y val="-2.60339632606965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7B-425B-8A27-215A55008B77}"/>
                </c:ext>
              </c:extLst>
            </c:dLbl>
            <c:dLbl>
              <c:idx val="13"/>
              <c:layout>
                <c:manualLayout>
                  <c:x val="-1.0276372381210966E-2"/>
                  <c:y val="2.73147284390257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C2-4878-B417-AEB45948FF64}"/>
                </c:ext>
              </c:extLst>
            </c:dLbl>
            <c:dLbl>
              <c:idx val="1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C5B5A"/>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1-0B2F-4185-9BE1-2A85D2C913C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pt idx="11">
                  <c:v>Aug '24 
(S14)</c:v>
                </c:pt>
                <c:pt idx="12">
                  <c:v>Oct '24 
(S15)</c:v>
                </c:pt>
                <c:pt idx="13">
                  <c:v>Dec '24 (S16)</c:v>
                </c:pt>
                <c:pt idx="14">
                  <c:v>Feb '25 (S17)</c:v>
                </c:pt>
              </c:strCache>
            </c:strRef>
          </c:cat>
          <c:val>
            <c:numRef>
              <c:f>Sheet1!$C$2:$C$16</c:f>
              <c:numCache>
                <c:formatCode>0%</c:formatCode>
                <c:ptCount val="15"/>
                <c:pt idx="0">
                  <c:v>0.47608166223217901</c:v>
                </c:pt>
                <c:pt idx="1">
                  <c:v>0.46045657647573601</c:v>
                </c:pt>
                <c:pt idx="2">
                  <c:v>0.41197454529507999</c:v>
                </c:pt>
                <c:pt idx="3">
                  <c:v>0.43531949142632897</c:v>
                </c:pt>
                <c:pt idx="4">
                  <c:v>0.41439183327433399</c:v>
                </c:pt>
                <c:pt idx="5">
                  <c:v>0.41390486132459597</c:v>
                </c:pt>
                <c:pt idx="6">
                  <c:v>0.39</c:v>
                </c:pt>
                <c:pt idx="7">
                  <c:v>0.4</c:v>
                </c:pt>
                <c:pt idx="8">
                  <c:v>0.38</c:v>
                </c:pt>
                <c:pt idx="9">
                  <c:v>0.39</c:v>
                </c:pt>
                <c:pt idx="10">
                  <c:v>0.35</c:v>
                </c:pt>
                <c:pt idx="11">
                  <c:v>0.37</c:v>
                </c:pt>
                <c:pt idx="12">
                  <c:v>0.4</c:v>
                </c:pt>
                <c:pt idx="13">
                  <c:v>0.36</c:v>
                </c:pt>
                <c:pt idx="14">
                  <c:v>0.39</c:v>
                </c:pt>
              </c:numCache>
            </c:numRef>
          </c:val>
          <c:smooth val="1"/>
          <c:extLst>
            <c:ext xmlns:c16="http://schemas.microsoft.com/office/drawing/2014/chart" uri="{C3380CC4-5D6E-409C-BE32-E72D297353CC}">
              <c16:uniqueId val="{00000001-F9C8-4CE9-B20D-1AE29F857F71}"/>
            </c:ext>
          </c:extLst>
        </c:ser>
        <c:ser>
          <c:idx val="0"/>
          <c:order val="2"/>
          <c:tx>
            <c:strRef>
              <c:f>Sheet1!$B$1</c:f>
              <c:strCache>
                <c:ptCount val="1"/>
                <c:pt idx="0">
                  <c:v>Don't know</c:v>
                </c:pt>
              </c:strCache>
            </c:strRef>
          </c:tx>
          <c:spPr>
            <a:ln w="28575" cap="rnd">
              <a:solidFill>
                <a:srgbClr val="5C5B5A"/>
              </a:solidFill>
              <a:round/>
            </a:ln>
            <a:effectLst/>
          </c:spPr>
          <c:marker>
            <c:symbol val="none"/>
          </c:marker>
          <c:dLbls>
            <c:dLbl>
              <c:idx val="13"/>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2-50C2-4878-B417-AEB45948FF64}"/>
                </c:ext>
              </c:extLst>
            </c:dLbl>
            <c:dLbl>
              <c:idx val="1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2-0B2F-4185-9BE1-2A85D2C913C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pt idx="11">
                  <c:v>Aug '24 
(S14)</c:v>
                </c:pt>
                <c:pt idx="12">
                  <c:v>Oct '24 
(S15)</c:v>
                </c:pt>
                <c:pt idx="13">
                  <c:v>Dec '24 (S16)</c:v>
                </c:pt>
                <c:pt idx="14">
                  <c:v>Feb '25 (S17)</c:v>
                </c:pt>
              </c:strCache>
            </c:strRef>
          </c:cat>
          <c:val>
            <c:numRef>
              <c:f>Sheet1!$B$2:$B$16</c:f>
              <c:numCache>
                <c:formatCode>0%</c:formatCode>
                <c:ptCount val="15"/>
                <c:pt idx="0">
                  <c:v>0.2</c:v>
                </c:pt>
                <c:pt idx="1">
                  <c:v>0.17171669201439901</c:v>
                </c:pt>
                <c:pt idx="2">
                  <c:v>0.17171669201439901</c:v>
                </c:pt>
                <c:pt idx="3">
                  <c:v>0.16</c:v>
                </c:pt>
                <c:pt idx="4">
                  <c:v>0.16</c:v>
                </c:pt>
                <c:pt idx="5">
                  <c:v>0.16</c:v>
                </c:pt>
                <c:pt idx="6">
                  <c:v>0.17</c:v>
                </c:pt>
                <c:pt idx="7">
                  <c:v>0.15</c:v>
                </c:pt>
                <c:pt idx="8">
                  <c:v>0.16</c:v>
                </c:pt>
                <c:pt idx="9">
                  <c:v>0.15</c:v>
                </c:pt>
                <c:pt idx="10">
                  <c:v>0.18</c:v>
                </c:pt>
                <c:pt idx="11">
                  <c:v>0.15</c:v>
                </c:pt>
                <c:pt idx="12">
                  <c:v>0.14000000000000001</c:v>
                </c:pt>
                <c:pt idx="13">
                  <c:v>0.14000000000000001</c:v>
                </c:pt>
                <c:pt idx="14">
                  <c:v>0.13</c:v>
                </c:pt>
              </c:numCache>
            </c:numRef>
          </c:val>
          <c:smooth val="1"/>
          <c:extLst>
            <c:ext xmlns:c16="http://schemas.microsoft.com/office/drawing/2014/chart" uri="{C3380CC4-5D6E-409C-BE32-E72D297353CC}">
              <c16:uniqueId val="{00000000-F9C8-4CE9-B20D-1AE29F857F71}"/>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b"/>
      <c:layout>
        <c:manualLayout>
          <c:xMode val="edge"/>
          <c:yMode val="edge"/>
          <c:x val="0.39146766197334043"/>
          <c:y val="0.92426901296357888"/>
          <c:w val="0.29699201679606985"/>
          <c:h val="5.856098235860884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548188477485444E-4"/>
          <c:y val="4.0087229031638777E-2"/>
          <c:w val="0.986739830304462"/>
          <c:h val="0.72999694455034869"/>
        </c:manualLayout>
      </c:layout>
      <c:lineChart>
        <c:grouping val="standard"/>
        <c:varyColors val="0"/>
        <c:ser>
          <c:idx val="2"/>
          <c:order val="0"/>
          <c:tx>
            <c:strRef>
              <c:f>Sheet1!$B$1</c:f>
              <c:strCache>
                <c:ptCount val="1"/>
                <c:pt idx="0">
                  <c:v>Don't know</c:v>
                </c:pt>
              </c:strCache>
            </c:strRef>
          </c:tx>
          <c:spPr>
            <a:ln w="28575" cap="rnd">
              <a:solidFill>
                <a:schemeClr val="bg1">
                  <a:lumMod val="50000"/>
                </a:schemeClr>
              </a:solidFill>
              <a:round/>
            </a:ln>
            <a:effectLst/>
          </c:spPr>
          <c:marker>
            <c:symbol val="none"/>
          </c:marker>
          <c:dLbls>
            <c:dLbl>
              <c:idx val="12"/>
              <c:layout>
                <c:manualLayout>
                  <c:x val="-2.420068809863048E-2"/>
                  <c:y val="-2.95466037189959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D7-45B1-A025-19702690A1A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pt idx="11">
                  <c:v>Aug '24 
(S14)</c:v>
                </c:pt>
                <c:pt idx="12">
                  <c:v>Oct '24 
(S15)</c:v>
                </c:pt>
                <c:pt idx="13">
                  <c:v>Dec '24 (S16)</c:v>
                </c:pt>
                <c:pt idx="14">
                  <c:v>Feb '25 (S17)</c:v>
                </c:pt>
              </c:strCache>
            </c:strRef>
          </c:cat>
          <c:val>
            <c:numRef>
              <c:f>Sheet1!$B$2:$B$16</c:f>
              <c:numCache>
                <c:formatCode>0%</c:formatCode>
                <c:ptCount val="15"/>
                <c:pt idx="0">
                  <c:v>8.5642561321656901E-2</c:v>
                </c:pt>
                <c:pt idx="1">
                  <c:v>0.1</c:v>
                </c:pt>
                <c:pt idx="2">
                  <c:v>0.08</c:v>
                </c:pt>
                <c:pt idx="3">
                  <c:v>0.11</c:v>
                </c:pt>
                <c:pt idx="4">
                  <c:v>0.1</c:v>
                </c:pt>
                <c:pt idx="5">
                  <c:v>0.1</c:v>
                </c:pt>
                <c:pt idx="6">
                  <c:v>0.1</c:v>
                </c:pt>
                <c:pt idx="7">
                  <c:v>7.0000000000000007E-2</c:v>
                </c:pt>
                <c:pt idx="8">
                  <c:v>0.08</c:v>
                </c:pt>
                <c:pt idx="9">
                  <c:v>0.08</c:v>
                </c:pt>
                <c:pt idx="10">
                  <c:v>0.13</c:v>
                </c:pt>
                <c:pt idx="11">
                  <c:v>0.09</c:v>
                </c:pt>
                <c:pt idx="12">
                  <c:v>0.09</c:v>
                </c:pt>
                <c:pt idx="13">
                  <c:v>0.08</c:v>
                </c:pt>
                <c:pt idx="14">
                  <c:v>0.08</c:v>
                </c:pt>
              </c:numCache>
            </c:numRef>
          </c:val>
          <c:smooth val="1"/>
          <c:extLst>
            <c:ext xmlns:c16="http://schemas.microsoft.com/office/drawing/2014/chart" uri="{C3380CC4-5D6E-409C-BE32-E72D297353CC}">
              <c16:uniqueId val="{00000002-50B8-4C46-A94B-6A09DE5AE81A}"/>
            </c:ext>
          </c:extLst>
        </c:ser>
        <c:ser>
          <c:idx val="1"/>
          <c:order val="1"/>
          <c:tx>
            <c:strRef>
              <c:f>Sheet1!$C$1</c:f>
              <c:strCache>
                <c:ptCount val="1"/>
                <c:pt idx="0">
                  <c:v>No</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pt idx="11">
                  <c:v>Aug '24 
(S14)</c:v>
                </c:pt>
                <c:pt idx="12">
                  <c:v>Oct '24 
(S15)</c:v>
                </c:pt>
                <c:pt idx="13">
                  <c:v>Dec '24 (S16)</c:v>
                </c:pt>
                <c:pt idx="14">
                  <c:v>Feb '25 (S17)</c:v>
                </c:pt>
              </c:strCache>
            </c:strRef>
          </c:cat>
          <c:val>
            <c:numRef>
              <c:f>Sheet1!$C$2:$C$16</c:f>
              <c:numCache>
                <c:formatCode>0%</c:formatCode>
                <c:ptCount val="15"/>
                <c:pt idx="0">
                  <c:v>0.43125620067057602</c:v>
                </c:pt>
                <c:pt idx="1">
                  <c:v>0.41303099817740302</c:v>
                </c:pt>
                <c:pt idx="2">
                  <c:v>0.39070608306839</c:v>
                </c:pt>
                <c:pt idx="3">
                  <c:v>0.40253008802643098</c:v>
                </c:pt>
                <c:pt idx="4">
                  <c:v>0.418501898502665</c:v>
                </c:pt>
                <c:pt idx="5">
                  <c:v>0.39394008668154901</c:v>
                </c:pt>
                <c:pt idx="6">
                  <c:v>0.38718135530606002</c:v>
                </c:pt>
                <c:pt idx="7">
                  <c:v>0.39</c:v>
                </c:pt>
                <c:pt idx="8">
                  <c:v>0.39</c:v>
                </c:pt>
                <c:pt idx="9">
                  <c:v>0.38</c:v>
                </c:pt>
                <c:pt idx="10">
                  <c:v>0.38</c:v>
                </c:pt>
                <c:pt idx="11">
                  <c:v>0.38</c:v>
                </c:pt>
                <c:pt idx="12">
                  <c:v>0.4</c:v>
                </c:pt>
                <c:pt idx="13">
                  <c:v>0.36</c:v>
                </c:pt>
                <c:pt idx="14">
                  <c:v>0.39</c:v>
                </c:pt>
              </c:numCache>
            </c:numRef>
          </c:val>
          <c:smooth val="1"/>
          <c:extLst>
            <c:ext xmlns:c16="http://schemas.microsoft.com/office/drawing/2014/chart" uri="{C3380CC4-5D6E-409C-BE32-E72D297353CC}">
              <c16:uniqueId val="{00000001-50B8-4C46-A94B-6A09DE5AE81A}"/>
            </c:ext>
          </c:extLst>
        </c:ser>
        <c:ser>
          <c:idx val="0"/>
          <c:order val="2"/>
          <c:tx>
            <c:strRef>
              <c:f>Sheet1!$D$1</c:f>
              <c:strCache>
                <c:ptCount val="1"/>
                <c:pt idx="0">
                  <c:v>Yes</c:v>
                </c:pt>
              </c:strCache>
            </c:strRef>
          </c:tx>
          <c:spPr>
            <a:ln w="28575" cap="rnd">
              <a:solidFill>
                <a:srgbClr val="00969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pt idx="11">
                  <c:v>Aug '24 
(S14)</c:v>
                </c:pt>
                <c:pt idx="12">
                  <c:v>Oct '24 
(S15)</c:v>
                </c:pt>
                <c:pt idx="13">
                  <c:v>Dec '24 (S16)</c:v>
                </c:pt>
                <c:pt idx="14">
                  <c:v>Feb '25 (S17)</c:v>
                </c:pt>
              </c:strCache>
            </c:strRef>
          </c:cat>
          <c:val>
            <c:numRef>
              <c:f>Sheet1!$D$2:$D$16</c:f>
              <c:numCache>
                <c:formatCode>0%</c:formatCode>
                <c:ptCount val="15"/>
                <c:pt idx="0">
                  <c:v>0.46664580157220398</c:v>
                </c:pt>
                <c:pt idx="1">
                  <c:v>0.48533339661461999</c:v>
                </c:pt>
                <c:pt idx="2">
                  <c:v>0.52971149417984298</c:v>
                </c:pt>
                <c:pt idx="3">
                  <c:v>0.48893158824072203</c:v>
                </c:pt>
                <c:pt idx="4">
                  <c:v>0.48103447973746699</c:v>
                </c:pt>
                <c:pt idx="5">
                  <c:v>0.49878089068915199</c:v>
                </c:pt>
                <c:pt idx="6">
                  <c:v>0.51949643212732299</c:v>
                </c:pt>
                <c:pt idx="7">
                  <c:v>0.52</c:v>
                </c:pt>
                <c:pt idx="8">
                  <c:v>0.52</c:v>
                </c:pt>
                <c:pt idx="9">
                  <c:v>0.51</c:v>
                </c:pt>
                <c:pt idx="10">
                  <c:v>0.49</c:v>
                </c:pt>
                <c:pt idx="11">
                  <c:v>0.53</c:v>
                </c:pt>
                <c:pt idx="12">
                  <c:v>0.51</c:v>
                </c:pt>
                <c:pt idx="13">
                  <c:v>0.54</c:v>
                </c:pt>
                <c:pt idx="14">
                  <c:v>0.51</c:v>
                </c:pt>
              </c:numCache>
            </c:numRef>
          </c:val>
          <c:smooth val="1"/>
          <c:extLst>
            <c:ext xmlns:c16="http://schemas.microsoft.com/office/drawing/2014/chart" uri="{C3380CC4-5D6E-409C-BE32-E72D297353CC}">
              <c16:uniqueId val="{00000000-50B8-4C46-A94B-6A09DE5AE81A}"/>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max val="0.70000000000000007"/>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l"/>
      <c:layout>
        <c:manualLayout>
          <c:xMode val="edge"/>
          <c:yMode val="edge"/>
          <c:x val="0.41997992188813049"/>
          <c:y val="0.88101795144268591"/>
          <c:w val="0.33235213821705328"/>
          <c:h val="0.118982048557314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60712180475051E-2"/>
          <c:y val="0"/>
          <c:w val="0.97924327988417381"/>
          <c:h val="0.77611602301172022"/>
        </c:manualLayout>
      </c:layout>
      <c:barChart>
        <c:barDir val="col"/>
        <c:grouping val="percentStacked"/>
        <c:varyColors val="0"/>
        <c:ser>
          <c:idx val="2"/>
          <c:order val="0"/>
          <c:tx>
            <c:strRef>
              <c:f>Sheet1!$B$1</c:f>
              <c:strCache>
                <c:ptCount val="1"/>
                <c:pt idx="0">
                  <c:v>Don't know</c:v>
                </c:pt>
              </c:strCache>
            </c:strRef>
          </c:tx>
          <c:spPr>
            <a:solidFill>
              <a:schemeClr val="accent3"/>
            </a:solidFill>
            <a:ln>
              <a:noFill/>
            </a:ln>
            <a:effectLst/>
          </c:spPr>
          <c:invertIfNegative val="0"/>
          <c:dPt>
            <c:idx val="0"/>
            <c:invertIfNegative val="0"/>
            <c:bubble3D val="0"/>
            <c:extLst>
              <c:ext xmlns:c16="http://schemas.microsoft.com/office/drawing/2014/chart" uri="{C3380CC4-5D6E-409C-BE32-E72D297353CC}">
                <c16:uniqueId val="{0000000A-1AAB-462A-9928-A620CFBCE177}"/>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40707109161350097"/>
                      <c:h val="8.6846619235662142E-2"/>
                    </c:manualLayout>
                  </c15:layout>
                </c:ext>
                <c:ext xmlns:c16="http://schemas.microsoft.com/office/drawing/2014/chart" uri="{C3380CC4-5D6E-409C-BE32-E72D297353CC}">
                  <c16:uniqueId val="{0000000A-1AAB-462A-9928-A620CFBCE1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GB Benchmarking</c:v>
                </c:pt>
              </c:strCache>
            </c:strRef>
          </c:cat>
          <c:val>
            <c:numRef>
              <c:f>Sheet1!$B$2:$B$2</c:f>
              <c:numCache>
                <c:formatCode>0%</c:formatCode>
                <c:ptCount val="1"/>
                <c:pt idx="0">
                  <c:v>0.12</c:v>
                </c:pt>
              </c:numCache>
            </c:numRef>
          </c:val>
          <c:extLst>
            <c:ext xmlns:c16="http://schemas.microsoft.com/office/drawing/2014/chart" uri="{C3380CC4-5D6E-409C-BE32-E72D297353CC}">
              <c16:uniqueId val="{00000004-1AAB-462A-9928-A620CFBCE177}"/>
            </c:ext>
          </c:extLst>
        </c:ser>
        <c:ser>
          <c:idx val="3"/>
          <c:order val="1"/>
          <c:tx>
            <c:strRef>
              <c:f>Sheet1!$C$1</c:f>
              <c:strCache>
                <c:ptCount val="1"/>
                <c:pt idx="0">
                  <c:v>No</c:v>
                </c:pt>
              </c:strCache>
            </c:strRef>
          </c:tx>
          <c:spPr>
            <a:solidFill>
              <a:srgbClr val="FF0000"/>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15:layout>
                    <c:manualLayout>
                      <c:w val="0.40707109161350097"/>
                      <c:h val="8.6846619235662142E-2"/>
                    </c:manualLayout>
                  </c15:layout>
                </c:ext>
                <c:ext xmlns:c16="http://schemas.microsoft.com/office/drawing/2014/chart" uri="{C3380CC4-5D6E-409C-BE32-E72D297353CC}">
                  <c16:uniqueId val="{00000009-1AAB-462A-9928-A620CFBCE1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GB Benchmarking</c:v>
                </c:pt>
              </c:strCache>
            </c:strRef>
          </c:cat>
          <c:val>
            <c:numRef>
              <c:f>Sheet1!$C$2:$C$2</c:f>
              <c:numCache>
                <c:formatCode>0%</c:formatCode>
                <c:ptCount val="1"/>
                <c:pt idx="0">
                  <c:v>0.24</c:v>
                </c:pt>
              </c:numCache>
            </c:numRef>
          </c:val>
          <c:extLst>
            <c:ext xmlns:c16="http://schemas.microsoft.com/office/drawing/2014/chart" uri="{C3380CC4-5D6E-409C-BE32-E72D297353CC}">
              <c16:uniqueId val="{00000005-1AAB-462A-9928-A620CFBCE177}"/>
            </c:ext>
          </c:extLst>
        </c:ser>
        <c:ser>
          <c:idx val="4"/>
          <c:order val="2"/>
          <c:tx>
            <c:strRef>
              <c:f>Sheet1!$D$1</c:f>
              <c:strCache>
                <c:ptCount val="1"/>
                <c:pt idx="0">
                  <c:v>Yes</c:v>
                </c:pt>
              </c:strCache>
            </c:strRef>
          </c:tx>
          <c:spPr>
            <a:solidFill>
              <a:srgbClr val="009690"/>
            </a:solidFill>
            <a:ln>
              <a:no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41621719678987806"/>
                      <c:h val="7.8760341839417991E-2"/>
                    </c:manualLayout>
                  </c15:layout>
                </c:ext>
                <c:ext xmlns:c16="http://schemas.microsoft.com/office/drawing/2014/chart" uri="{C3380CC4-5D6E-409C-BE32-E72D297353CC}">
                  <c16:uniqueId val="{00000008-1AAB-462A-9928-A620CFBCE1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GB Benchmarking</c:v>
                </c:pt>
              </c:strCache>
            </c:strRef>
          </c:cat>
          <c:val>
            <c:numRef>
              <c:f>Sheet1!$D$2:$D$2</c:f>
              <c:numCache>
                <c:formatCode>0%</c:formatCode>
                <c:ptCount val="1"/>
                <c:pt idx="0">
                  <c:v>0.64</c:v>
                </c:pt>
              </c:numCache>
            </c:numRef>
          </c:val>
          <c:extLst>
            <c:ext xmlns:c16="http://schemas.microsoft.com/office/drawing/2014/chart" uri="{C3380CC4-5D6E-409C-BE32-E72D297353CC}">
              <c16:uniqueId val="{00000006-1AAB-462A-9928-A620CFBCE177}"/>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373412740736404E-3"/>
          <c:y val="7.5289008050761349E-3"/>
          <c:w val="0.99202963734764493"/>
          <c:h val="0.70102266544532466"/>
        </c:manualLayout>
      </c:layout>
      <c:barChart>
        <c:barDir val="col"/>
        <c:grouping val="percentStacked"/>
        <c:varyColors val="0"/>
        <c:ser>
          <c:idx val="0"/>
          <c:order val="0"/>
          <c:tx>
            <c:strRef>
              <c:f>Sheet1!$B$1</c:f>
              <c:strCache>
                <c:ptCount val="1"/>
                <c:pt idx="0">
                  <c:v>Very easy</c:v>
                </c:pt>
              </c:strCache>
            </c:strRef>
          </c:tx>
          <c:spPr>
            <a:solidFill>
              <a:srgbClr val="33B0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Sheet1!$A$14:$A$17</c:f>
              <c:strCache>
                <c:ptCount val="4"/>
                <c:pt idx="0">
                  <c:v>GM October '24 
(S15)</c:v>
                </c:pt>
                <c:pt idx="1">
                  <c:v>GM December '24 
(S16)</c:v>
                </c:pt>
                <c:pt idx="2">
                  <c:v>GM February '25 
(S17)</c:v>
                </c:pt>
                <c:pt idx="3">
                  <c:v>GB Benchmarking</c:v>
                </c:pt>
              </c:strCache>
            </c:strRef>
          </c:cat>
          <c:val>
            <c:numRef>
              <c:f>Sheet1!$B$14:$B$17</c:f>
              <c:numCache>
                <c:formatCode>0%</c:formatCode>
                <c:ptCount val="4"/>
                <c:pt idx="0">
                  <c:v>0.12</c:v>
                </c:pt>
                <c:pt idx="1">
                  <c:v>0.14000000000000001</c:v>
                </c:pt>
                <c:pt idx="2">
                  <c:v>0.16</c:v>
                </c:pt>
                <c:pt idx="3">
                  <c:v>0.16</c:v>
                </c:pt>
              </c:numCache>
            </c:numRef>
          </c:val>
          <c:extLst>
            <c:ext xmlns:c16="http://schemas.microsoft.com/office/drawing/2014/chart" uri="{C3380CC4-5D6E-409C-BE32-E72D297353CC}">
              <c16:uniqueId val="{00000000-EC9E-4300-B0E4-1B3E8E66DAE1}"/>
            </c:ext>
          </c:extLst>
        </c:ser>
        <c:ser>
          <c:idx val="1"/>
          <c:order val="1"/>
          <c:tx>
            <c:strRef>
              <c:f>Sheet1!$C$1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Sheet1!$A$14:$A$17</c:f>
              <c:strCache>
                <c:ptCount val="4"/>
                <c:pt idx="0">
                  <c:v>GM October '24 
(S15)</c:v>
                </c:pt>
                <c:pt idx="1">
                  <c:v>GM December '24 
(S16)</c:v>
                </c:pt>
                <c:pt idx="2">
                  <c:v>GM February '25 
(S17)</c:v>
                </c:pt>
                <c:pt idx="3">
                  <c:v>GB Benchmarking</c:v>
                </c:pt>
              </c:strCache>
            </c:strRef>
          </c:cat>
          <c:val>
            <c:numRef>
              <c:f>Sheet1!$C$14:$C$17</c:f>
              <c:numCache>
                <c:formatCode>0%</c:formatCode>
                <c:ptCount val="4"/>
                <c:pt idx="0">
                  <c:v>0.37</c:v>
                </c:pt>
                <c:pt idx="1">
                  <c:v>0.37</c:v>
                </c:pt>
                <c:pt idx="2">
                  <c:v>0.34</c:v>
                </c:pt>
                <c:pt idx="3">
                  <c:v>0.41</c:v>
                </c:pt>
              </c:numCache>
            </c:numRef>
          </c:val>
          <c:extLst>
            <c:ext xmlns:c16="http://schemas.microsoft.com/office/drawing/2014/chart" uri="{C3380CC4-5D6E-409C-BE32-E72D297353CC}">
              <c16:uniqueId val="{00000001-EC9E-4300-B0E4-1B3E8E66DAE1}"/>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Sheet1!$A$14:$A$17</c:f>
              <c:strCache>
                <c:ptCount val="4"/>
                <c:pt idx="0">
                  <c:v>GM October '24 
(S15)</c:v>
                </c:pt>
                <c:pt idx="1">
                  <c:v>GM December '24 
(S16)</c:v>
                </c:pt>
                <c:pt idx="2">
                  <c:v>GM February '25 
(S17)</c:v>
                </c:pt>
                <c:pt idx="3">
                  <c:v>GB Benchmarking</c:v>
                </c:pt>
              </c:strCache>
            </c:strRef>
          </c:cat>
          <c:val>
            <c:numRef>
              <c:f>Sheet1!$D$14:$D$17</c:f>
              <c:numCache>
                <c:formatCode>0%</c:formatCode>
                <c:ptCount val="4"/>
                <c:pt idx="0">
                  <c:v>0.37</c:v>
                </c:pt>
                <c:pt idx="1">
                  <c:v>0.37</c:v>
                </c:pt>
                <c:pt idx="2">
                  <c:v>0.32</c:v>
                </c:pt>
                <c:pt idx="3">
                  <c:v>0.28999999999999998</c:v>
                </c:pt>
              </c:numCache>
            </c:numRef>
          </c:val>
          <c:extLst>
            <c:ext xmlns:c16="http://schemas.microsoft.com/office/drawing/2014/chart" uri="{C3380CC4-5D6E-409C-BE32-E72D297353CC}">
              <c16:uniqueId val="{00000002-EC9E-4300-B0E4-1B3E8E66DAE1}"/>
            </c:ext>
          </c:extLst>
        </c:ser>
        <c:ser>
          <c:idx val="3"/>
          <c:order val="3"/>
          <c:tx>
            <c:strRef>
              <c:f>Sheet1!$E$1</c:f>
              <c:strCache>
                <c:ptCount val="1"/>
                <c:pt idx="0">
                  <c:v>Very difficult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Sheet1!$A$14:$A$17</c:f>
              <c:strCache>
                <c:ptCount val="4"/>
                <c:pt idx="0">
                  <c:v>GM October '24 
(S15)</c:v>
                </c:pt>
                <c:pt idx="1">
                  <c:v>GM December '24 
(S16)</c:v>
                </c:pt>
                <c:pt idx="2">
                  <c:v>GM February '25 
(S17)</c:v>
                </c:pt>
                <c:pt idx="3">
                  <c:v>GB Benchmarking</c:v>
                </c:pt>
              </c:strCache>
            </c:strRef>
          </c:cat>
          <c:val>
            <c:numRef>
              <c:f>Sheet1!$E$14:$E$17</c:f>
              <c:numCache>
                <c:formatCode>0%</c:formatCode>
                <c:ptCount val="4"/>
                <c:pt idx="0">
                  <c:v>0.1</c:v>
                </c:pt>
                <c:pt idx="1">
                  <c:v>0.1</c:v>
                </c:pt>
                <c:pt idx="2">
                  <c:v>0.14000000000000001</c:v>
                </c:pt>
                <c:pt idx="3">
                  <c:v>7.0000000000000007E-2</c:v>
                </c:pt>
              </c:numCache>
            </c:numRef>
          </c:val>
          <c:extLst>
            <c:ext xmlns:c16="http://schemas.microsoft.com/office/drawing/2014/chart" uri="{C3380CC4-5D6E-409C-BE32-E72D297353CC}">
              <c16:uniqueId val="{00000004-EC9E-4300-B0E4-1B3E8E66DAE1}"/>
            </c:ext>
          </c:extLst>
        </c:ser>
        <c:ser>
          <c:idx val="4"/>
          <c:order val="4"/>
          <c:tx>
            <c:strRef>
              <c:f>Sheet1!$F$1</c:f>
              <c:strCache>
                <c:ptCount val="1"/>
                <c:pt idx="0">
                  <c:v>Don't know / Prefer not to say</c:v>
                </c:pt>
              </c:strCache>
            </c:strRef>
          </c:tx>
          <c:spPr>
            <a:solidFill>
              <a:schemeClr val="bg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E397-4A0C-BD32-4A644C0C283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Sheet1!$A$14:$A$17</c:f>
              <c:strCache>
                <c:ptCount val="4"/>
                <c:pt idx="0">
                  <c:v>GM October '24 
(S15)</c:v>
                </c:pt>
                <c:pt idx="1">
                  <c:v>GM December '24 
(S16)</c:v>
                </c:pt>
                <c:pt idx="2">
                  <c:v>GM February '25 
(S17)</c:v>
                </c:pt>
                <c:pt idx="3">
                  <c:v>GB Benchmarking</c:v>
                </c:pt>
              </c:strCache>
            </c:strRef>
          </c:cat>
          <c:val>
            <c:numRef>
              <c:f>Sheet1!$F$14:$F$17</c:f>
              <c:numCache>
                <c:formatCode>0%</c:formatCode>
                <c:ptCount val="4"/>
                <c:pt idx="0">
                  <c:v>0.03</c:v>
                </c:pt>
                <c:pt idx="1">
                  <c:v>0.02</c:v>
                </c:pt>
                <c:pt idx="2">
                  <c:v>0.04</c:v>
                </c:pt>
                <c:pt idx="3">
                  <c:v>7.0000000000000007E-2</c:v>
                </c:pt>
              </c:numCache>
            </c:numRef>
          </c:val>
          <c:extLst>
            <c:ext xmlns:c16="http://schemas.microsoft.com/office/drawing/2014/chart" uri="{C3380CC4-5D6E-409C-BE32-E72D297353CC}">
              <c16:uniqueId val="{00000005-EC9E-4300-B0E4-1B3E8E66DAE1}"/>
            </c:ext>
          </c:extLst>
        </c:ser>
        <c:dLbls>
          <c:dLblPos val="ctr"/>
          <c:showLegendKey val="0"/>
          <c:showVal val="1"/>
          <c:showCatName val="0"/>
          <c:showSerName val="0"/>
          <c:showPercent val="0"/>
          <c:showBubbleSize val="0"/>
        </c:dLbls>
        <c:gapWidth val="80"/>
        <c:overlap val="100"/>
        <c:axId val="478529208"/>
        <c:axId val="478528880"/>
      </c:barChart>
      <c:catAx>
        <c:axId val="478529208"/>
        <c:scaling>
          <c:orientation val="minMax"/>
        </c:scaling>
        <c:delete val="0"/>
        <c:axPos val="t"/>
        <c:numFmt formatCode="General" sourceLinked="1"/>
        <c:majorTickMark val="none"/>
        <c:minorTickMark val="none"/>
        <c:tickLblPos val="high"/>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crossAx val="478528880"/>
        <c:crosses val="autoZero"/>
        <c:auto val="1"/>
        <c:lblAlgn val="ctr"/>
        <c:lblOffset val="100"/>
        <c:noMultiLvlLbl val="0"/>
      </c:catAx>
      <c:valAx>
        <c:axId val="478528880"/>
        <c:scaling>
          <c:orientation val="maxMin"/>
        </c:scaling>
        <c:delete val="1"/>
        <c:axPos val="l"/>
        <c:numFmt formatCode="0%" sourceLinked="1"/>
        <c:majorTickMark val="none"/>
        <c:minorTickMark val="none"/>
        <c:tickLblPos val="nextTo"/>
        <c:crossAx val="478529208"/>
        <c:crosses val="autoZero"/>
        <c:crossBetween val="between"/>
      </c:valAx>
      <c:spPr>
        <a:noFill/>
        <a:ln>
          <a:noFill/>
        </a:ln>
        <a:effectLst/>
      </c:spPr>
    </c:plotArea>
    <c:legend>
      <c:legendPos val="b"/>
      <c:layout>
        <c:manualLayout>
          <c:xMode val="edge"/>
          <c:yMode val="edge"/>
          <c:x val="8.8374543955300252E-4"/>
          <c:y val="0.81356073710266663"/>
          <c:w val="0.99911632170979348"/>
          <c:h val="0.14042527392487653"/>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68077888500117E-3"/>
          <c:y val="2.5778830969162253E-2"/>
          <c:w val="0.98926576072237282"/>
          <c:h val="0.72427360965774468"/>
        </c:manualLayout>
      </c:layout>
      <c:lineChart>
        <c:grouping val="standard"/>
        <c:varyColors val="0"/>
        <c:ser>
          <c:idx val="2"/>
          <c:order val="0"/>
          <c:tx>
            <c:strRef>
              <c:f>Sheet1!$D$1</c:f>
              <c:strCache>
                <c:ptCount val="1"/>
                <c:pt idx="0">
                  <c:v>Easy</c:v>
                </c:pt>
              </c:strCache>
            </c:strRef>
          </c:tx>
          <c:spPr>
            <a:ln w="28575" cap="rnd">
              <a:solidFill>
                <a:srgbClr val="009690"/>
              </a:solidFill>
              <a:round/>
            </a:ln>
            <a:effectLst/>
          </c:spPr>
          <c:marker>
            <c:symbol val="none"/>
          </c:marker>
          <c:dLbls>
            <c:dLbl>
              <c:idx val="1"/>
              <c:layout>
                <c:manualLayout>
                  <c:x val="-2.268794657940653E-2"/>
                  <c:y val="2.48250777607429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45-46B7-989C-0434D4353B65}"/>
                </c:ext>
              </c:extLst>
            </c:dLbl>
            <c:dLbl>
              <c:idx val="2"/>
              <c:layout>
                <c:manualLayout>
                  <c:x val="-2.1135072530690212E-2"/>
                  <c:y val="3.1757298153300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89-4CF5-8C67-6059ECB2140E}"/>
                </c:ext>
              </c:extLst>
            </c:dLbl>
            <c:dLbl>
              <c:idx val="5"/>
              <c:layout>
                <c:manualLayout>
                  <c:x val="-1.805459295268105E-2"/>
                  <c:y val="2.1963410314440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CD-4357-8AE9-9A47519FD881}"/>
                </c:ext>
              </c:extLst>
            </c:dLbl>
            <c:dLbl>
              <c:idx val="10"/>
              <c:layout>
                <c:manualLayout>
                  <c:x val="-1.4695212505131443E-2"/>
                  <c:y val="4.48567498848573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C45-46B7-989C-0434D4353B6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4"/>
                <c:pt idx="0">
                  <c:v>Nov '22
(S4)</c:v>
                </c:pt>
                <c:pt idx="1">
                  <c:v>Dec '22 
(S5)</c:v>
                </c:pt>
                <c:pt idx="2">
                  <c:v>March '23 
(S6)</c:v>
                </c:pt>
                <c:pt idx="3">
                  <c:v>May '23 
(S7)</c:v>
                </c:pt>
                <c:pt idx="4">
                  <c:v>July '23 
(S8)</c:v>
                </c:pt>
                <c:pt idx="5">
                  <c:v>Sept '23 
(S9)</c:v>
                </c:pt>
                <c:pt idx="6">
                  <c:v>Nov '23
(S10)</c:v>
                </c:pt>
                <c:pt idx="7">
                  <c:v>Feb '24 
(S11)</c:v>
                </c:pt>
                <c:pt idx="8">
                  <c:v>May '24 
(S12)</c:v>
                </c:pt>
                <c:pt idx="9">
                  <c:v>July '24 
(S13)</c:v>
                </c:pt>
                <c:pt idx="10">
                  <c:v>Aug '24 
(S14)</c:v>
                </c:pt>
                <c:pt idx="11">
                  <c:v>Oct '24 
(S15)</c:v>
                </c:pt>
                <c:pt idx="12">
                  <c:v>Dec '24 
(S16)</c:v>
                </c:pt>
                <c:pt idx="13">
                  <c:v>Feb '25 
(S17)</c:v>
                </c:pt>
              </c:strCache>
            </c:strRef>
          </c:cat>
          <c:val>
            <c:numRef>
              <c:f>Sheet1!$D$2:$D$16</c:f>
              <c:numCache>
                <c:formatCode>0%</c:formatCode>
                <c:ptCount val="14"/>
                <c:pt idx="0">
                  <c:v>0.39</c:v>
                </c:pt>
                <c:pt idx="1">
                  <c:v>0.43</c:v>
                </c:pt>
                <c:pt idx="2">
                  <c:v>0.41</c:v>
                </c:pt>
                <c:pt idx="3">
                  <c:v>0.41</c:v>
                </c:pt>
                <c:pt idx="4">
                  <c:v>0.44</c:v>
                </c:pt>
                <c:pt idx="5">
                  <c:v>0.47</c:v>
                </c:pt>
                <c:pt idx="6">
                  <c:v>0.5</c:v>
                </c:pt>
                <c:pt idx="7">
                  <c:v>0.5</c:v>
                </c:pt>
                <c:pt idx="8">
                  <c:v>0.53</c:v>
                </c:pt>
                <c:pt idx="9">
                  <c:v>0.49</c:v>
                </c:pt>
                <c:pt idx="10">
                  <c:v>0.52</c:v>
                </c:pt>
                <c:pt idx="11">
                  <c:v>0.49</c:v>
                </c:pt>
                <c:pt idx="12">
                  <c:v>0.51</c:v>
                </c:pt>
                <c:pt idx="13">
                  <c:v>0.5</c:v>
                </c:pt>
              </c:numCache>
            </c:numRef>
          </c:val>
          <c:smooth val="1"/>
          <c:extLst>
            <c:ext xmlns:c16="http://schemas.microsoft.com/office/drawing/2014/chart" uri="{C3380CC4-5D6E-409C-BE32-E72D297353CC}">
              <c16:uniqueId val="{00000002-F9C8-4CE9-B20D-1AE29F857F71}"/>
            </c:ext>
          </c:extLst>
        </c:ser>
        <c:ser>
          <c:idx val="1"/>
          <c:order val="1"/>
          <c:tx>
            <c:strRef>
              <c:f>Sheet1!$C$1</c:f>
              <c:strCache>
                <c:ptCount val="1"/>
                <c:pt idx="0">
                  <c:v>Difficult</c:v>
                </c:pt>
              </c:strCache>
            </c:strRef>
          </c:tx>
          <c:spPr>
            <a:ln w="28575" cap="rnd">
              <a:solidFill>
                <a:srgbClr val="FF0000"/>
              </a:solidFill>
              <a:round/>
            </a:ln>
            <a:effectLst/>
          </c:spPr>
          <c:marker>
            <c:symbol val="none"/>
          </c:marker>
          <c:dLbls>
            <c:dLbl>
              <c:idx val="1"/>
              <c:layout>
                <c:manualLayout>
                  <c:x val="-2.1546127425938644E-2"/>
                  <c:y val="-3.34098547715037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45-46B7-989C-0434D4353B65}"/>
                </c:ext>
              </c:extLst>
            </c:dLbl>
            <c:dLbl>
              <c:idx val="2"/>
              <c:layout>
                <c:manualLayout>
                  <c:x val="-2.3418710837625943E-2"/>
                  <c:y val="-2.60339632606965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89-4CF5-8C67-6059ECB2140E}"/>
                </c:ext>
              </c:extLst>
            </c:dLbl>
            <c:dLbl>
              <c:idx val="3"/>
              <c:layout>
                <c:manualLayout>
                  <c:x val="-2.1467559484378691E-2"/>
                  <c:y val="-3.05481873252017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CD-4357-8AE9-9A47519FD881}"/>
                </c:ext>
              </c:extLst>
            </c:dLbl>
            <c:dLbl>
              <c:idx val="4"/>
              <c:layout>
                <c:manualLayout>
                  <c:x val="-2.1467559484378691E-2"/>
                  <c:y val="-3.05481873252017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CD-4357-8AE9-9A47519FD881}"/>
                </c:ext>
              </c:extLst>
            </c:dLbl>
            <c:dLbl>
              <c:idx val="5"/>
              <c:layout>
                <c:manualLayout>
                  <c:x val="-1.805459295268105E-2"/>
                  <c:y val="-4.19948571104099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CD-4357-8AE9-9A47519FD881}"/>
                </c:ext>
              </c:extLst>
            </c:dLbl>
            <c:dLbl>
              <c:idx val="9"/>
              <c:layout>
                <c:manualLayout>
                  <c:x val="-1.9270809398897765E-2"/>
                  <c:y val="2.38234941545372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C45-46B7-989C-0434D4353B65}"/>
                </c:ext>
              </c:extLst>
            </c:dLbl>
            <c:dLbl>
              <c:idx val="10"/>
              <c:layout>
                <c:manualLayout>
                  <c:x val="-1.9270809398897932E-2"/>
                  <c:y val="2.66851616008392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C45-46B7-989C-0434D4353B65}"/>
                </c:ext>
              </c:extLst>
            </c:dLbl>
            <c:dLbl>
              <c:idx val="11"/>
              <c:layout>
                <c:manualLayout>
                  <c:x val="-1.5874504593575256E-2"/>
                  <c:y val="2.38234941545372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31-4953-B89C-54D1E5A6201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4"/>
                <c:pt idx="0">
                  <c:v>Nov '22
(S4)</c:v>
                </c:pt>
                <c:pt idx="1">
                  <c:v>Dec '22 
(S5)</c:v>
                </c:pt>
                <c:pt idx="2">
                  <c:v>March '23 
(S6)</c:v>
                </c:pt>
                <c:pt idx="3">
                  <c:v>May '23 
(S7)</c:v>
                </c:pt>
                <c:pt idx="4">
                  <c:v>July '23 
(S8)</c:v>
                </c:pt>
                <c:pt idx="5">
                  <c:v>Sept '23 
(S9)</c:v>
                </c:pt>
                <c:pt idx="6">
                  <c:v>Nov '23
(S10)</c:v>
                </c:pt>
                <c:pt idx="7">
                  <c:v>Feb '24 
(S11)</c:v>
                </c:pt>
                <c:pt idx="8">
                  <c:v>May '24 
(S12)</c:v>
                </c:pt>
                <c:pt idx="9">
                  <c:v>July '24 
(S13)</c:v>
                </c:pt>
                <c:pt idx="10">
                  <c:v>Aug '24 
(S14)</c:v>
                </c:pt>
                <c:pt idx="11">
                  <c:v>Oct '24 
(S15)</c:v>
                </c:pt>
                <c:pt idx="12">
                  <c:v>Dec '24 
(S16)</c:v>
                </c:pt>
                <c:pt idx="13">
                  <c:v>Feb '25 
(S17)</c:v>
                </c:pt>
              </c:strCache>
            </c:strRef>
          </c:cat>
          <c:val>
            <c:numRef>
              <c:f>Sheet1!$C$2:$C$16</c:f>
              <c:numCache>
                <c:formatCode>0%</c:formatCode>
                <c:ptCount val="14"/>
                <c:pt idx="0">
                  <c:v>0.56999999999999995</c:v>
                </c:pt>
                <c:pt idx="1">
                  <c:v>0.53</c:v>
                </c:pt>
                <c:pt idx="2">
                  <c:v>0.55000000000000004</c:v>
                </c:pt>
                <c:pt idx="3">
                  <c:v>0.55000000000000004</c:v>
                </c:pt>
                <c:pt idx="4">
                  <c:v>0.54</c:v>
                </c:pt>
                <c:pt idx="5">
                  <c:v>0.49</c:v>
                </c:pt>
                <c:pt idx="6">
                  <c:v>0.47</c:v>
                </c:pt>
                <c:pt idx="7">
                  <c:v>0.47</c:v>
                </c:pt>
                <c:pt idx="8">
                  <c:v>0.43</c:v>
                </c:pt>
                <c:pt idx="9">
                  <c:v>0.47</c:v>
                </c:pt>
                <c:pt idx="10">
                  <c:v>0.45</c:v>
                </c:pt>
                <c:pt idx="11">
                  <c:v>0.47</c:v>
                </c:pt>
                <c:pt idx="12">
                  <c:v>0.46</c:v>
                </c:pt>
                <c:pt idx="13">
                  <c:v>0.45</c:v>
                </c:pt>
              </c:numCache>
            </c:numRef>
          </c:val>
          <c:smooth val="1"/>
          <c:extLst>
            <c:ext xmlns:c16="http://schemas.microsoft.com/office/drawing/2014/chart" uri="{C3380CC4-5D6E-409C-BE32-E72D297353CC}">
              <c16:uniqueId val="{00000001-F9C8-4CE9-B20D-1AE29F857F71}"/>
            </c:ext>
          </c:extLst>
        </c:ser>
        <c:ser>
          <c:idx val="0"/>
          <c:order val="2"/>
          <c:tx>
            <c:strRef>
              <c:f>Sheet1!$B$1</c:f>
              <c:strCache>
                <c:ptCount val="1"/>
                <c:pt idx="0">
                  <c:v>Don't know</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4"/>
                <c:pt idx="0">
                  <c:v>Nov '22
(S4)</c:v>
                </c:pt>
                <c:pt idx="1">
                  <c:v>Dec '22 
(S5)</c:v>
                </c:pt>
                <c:pt idx="2">
                  <c:v>March '23 
(S6)</c:v>
                </c:pt>
                <c:pt idx="3">
                  <c:v>May '23 
(S7)</c:v>
                </c:pt>
                <c:pt idx="4">
                  <c:v>July '23 
(S8)</c:v>
                </c:pt>
                <c:pt idx="5">
                  <c:v>Sept '23 
(S9)</c:v>
                </c:pt>
                <c:pt idx="6">
                  <c:v>Nov '23
(S10)</c:v>
                </c:pt>
                <c:pt idx="7">
                  <c:v>Feb '24 
(S11)</c:v>
                </c:pt>
                <c:pt idx="8">
                  <c:v>May '24 
(S12)</c:v>
                </c:pt>
                <c:pt idx="9">
                  <c:v>July '24 
(S13)</c:v>
                </c:pt>
                <c:pt idx="10">
                  <c:v>Aug '24 
(S14)</c:v>
                </c:pt>
                <c:pt idx="11">
                  <c:v>Oct '24 
(S15)</c:v>
                </c:pt>
                <c:pt idx="12">
                  <c:v>Dec '24 
(S16)</c:v>
                </c:pt>
                <c:pt idx="13">
                  <c:v>Feb '25 
(S17)</c:v>
                </c:pt>
              </c:strCache>
            </c:strRef>
          </c:cat>
          <c:val>
            <c:numRef>
              <c:f>Sheet1!$B$2:$B$16</c:f>
            </c:numRef>
          </c:val>
          <c:smooth val="1"/>
          <c:extLst>
            <c:ext xmlns:c16="http://schemas.microsoft.com/office/drawing/2014/chart" uri="{C3380CC4-5D6E-409C-BE32-E72D297353CC}">
              <c16:uniqueId val="{00000000-F9C8-4CE9-B20D-1AE29F857F71}"/>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min val="0.30000000000000004"/>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b"/>
      <c:layout>
        <c:manualLayout>
          <c:xMode val="edge"/>
          <c:yMode val="edge"/>
          <c:x val="0.38194526372064053"/>
          <c:y val="0.92426901296357888"/>
          <c:w val="0.30436871361349938"/>
          <c:h val="5.856098235860884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68077888500117E-3"/>
          <c:y val="2.5778830969162253E-2"/>
          <c:w val="0.98926576072237282"/>
          <c:h val="0.72427360965774468"/>
        </c:manualLayout>
      </c:layout>
      <c:lineChart>
        <c:grouping val="standard"/>
        <c:varyColors val="0"/>
        <c:ser>
          <c:idx val="2"/>
          <c:order val="0"/>
          <c:tx>
            <c:strRef>
              <c:f>Sheet1!$D$1</c:f>
              <c:strCache>
                <c:ptCount val="1"/>
                <c:pt idx="0">
                  <c:v>Easy</c:v>
                </c:pt>
              </c:strCache>
            </c:strRef>
          </c:tx>
          <c:spPr>
            <a:ln w="28575" cap="rnd">
              <a:solidFill>
                <a:srgbClr val="009690"/>
              </a:solidFill>
              <a:round/>
            </a:ln>
            <a:effectLst/>
          </c:spPr>
          <c:marker>
            <c:symbol val="none"/>
          </c:marker>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1F6-40B8-A9C6-F9FC31FEE0F7}"/>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1F6-40B8-A9C6-F9FC31FEE0F7}"/>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1F6-40B8-A9C6-F9FC31FEE0F7}"/>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1F6-40B8-A9C6-F9FC31FEE0F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4"/>
                <c:pt idx="0">
                  <c:v>Nov '22
(S4)</c:v>
                </c:pt>
                <c:pt idx="1">
                  <c:v>Dec '22 
(S5)</c:v>
                </c:pt>
                <c:pt idx="2">
                  <c:v>March '23 
(S6)</c:v>
                </c:pt>
                <c:pt idx="3">
                  <c:v>May '23 
(S7)</c:v>
                </c:pt>
                <c:pt idx="4">
                  <c:v>July '23 
(S8)</c:v>
                </c:pt>
                <c:pt idx="5">
                  <c:v>Sept '23 
(S9)</c:v>
                </c:pt>
                <c:pt idx="6">
                  <c:v>Nov '23
(S10)</c:v>
                </c:pt>
                <c:pt idx="7">
                  <c:v>Feb '24 
(S11)</c:v>
                </c:pt>
                <c:pt idx="8">
                  <c:v>May '24 
(S12)</c:v>
                </c:pt>
                <c:pt idx="9">
                  <c:v>July '24 
(S13)</c:v>
                </c:pt>
                <c:pt idx="10">
                  <c:v>Aug '24 
(S14)</c:v>
                </c:pt>
                <c:pt idx="11">
                  <c:v>Oct '24 
(S15)</c:v>
                </c:pt>
                <c:pt idx="12">
                  <c:v>Dec '24 (S16)</c:v>
                </c:pt>
                <c:pt idx="13">
                  <c:v>Feb '25 (S17)</c:v>
                </c:pt>
              </c:strCache>
            </c:strRef>
          </c:cat>
          <c:val>
            <c:numRef>
              <c:f>Sheet1!$D$2:$D$16</c:f>
              <c:numCache>
                <c:formatCode>0%</c:formatCode>
                <c:ptCount val="14"/>
                <c:pt idx="0">
                  <c:v>0.43</c:v>
                </c:pt>
                <c:pt idx="1">
                  <c:v>0.47</c:v>
                </c:pt>
                <c:pt idx="2">
                  <c:v>0.42</c:v>
                </c:pt>
                <c:pt idx="3">
                  <c:v>0.39</c:v>
                </c:pt>
                <c:pt idx="4">
                  <c:v>0.44</c:v>
                </c:pt>
                <c:pt idx="5">
                  <c:v>0.5</c:v>
                </c:pt>
                <c:pt idx="6">
                  <c:v>0.49</c:v>
                </c:pt>
                <c:pt idx="7">
                  <c:v>0.49</c:v>
                </c:pt>
                <c:pt idx="8">
                  <c:v>0.49</c:v>
                </c:pt>
                <c:pt idx="9">
                  <c:v>0.42</c:v>
                </c:pt>
                <c:pt idx="10">
                  <c:v>0.48</c:v>
                </c:pt>
                <c:pt idx="11">
                  <c:v>0.45</c:v>
                </c:pt>
                <c:pt idx="12">
                  <c:v>0.41</c:v>
                </c:pt>
                <c:pt idx="13">
                  <c:v>0.43</c:v>
                </c:pt>
              </c:numCache>
            </c:numRef>
          </c:val>
          <c:smooth val="1"/>
          <c:extLst>
            <c:ext xmlns:c16="http://schemas.microsoft.com/office/drawing/2014/chart" uri="{C3380CC4-5D6E-409C-BE32-E72D297353CC}">
              <c16:uniqueId val="{00000002-F9C8-4CE9-B20D-1AE29F857F71}"/>
            </c:ext>
          </c:extLst>
        </c:ser>
        <c:ser>
          <c:idx val="1"/>
          <c:order val="1"/>
          <c:tx>
            <c:strRef>
              <c:f>Sheet1!$C$1</c:f>
              <c:strCache>
                <c:ptCount val="1"/>
                <c:pt idx="0">
                  <c:v>Difficult</c:v>
                </c:pt>
              </c:strCache>
            </c:strRef>
          </c:tx>
          <c:spPr>
            <a:ln w="28575" cap="rnd">
              <a:solidFill>
                <a:srgbClr val="FF0000"/>
              </a:solidFill>
              <a:round/>
            </a:ln>
            <a:effectLst/>
          </c:spPr>
          <c:marker>
            <c:symbol val="none"/>
          </c:marker>
          <c:dLbls>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F6-40B8-A9C6-F9FC31FEE0F7}"/>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F6-40B8-A9C6-F9FC31FEE0F7}"/>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F6-40B8-A9C6-F9FC31FEE0F7}"/>
                </c:ext>
              </c:extLst>
            </c:dLbl>
            <c:dLbl>
              <c:idx val="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1F6-40B8-A9C6-F9FC31FEE0F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4"/>
                <c:pt idx="0">
                  <c:v>Nov '22
(S4)</c:v>
                </c:pt>
                <c:pt idx="1">
                  <c:v>Dec '22 
(S5)</c:v>
                </c:pt>
                <c:pt idx="2">
                  <c:v>March '23 
(S6)</c:v>
                </c:pt>
                <c:pt idx="3">
                  <c:v>May '23 
(S7)</c:v>
                </c:pt>
                <c:pt idx="4">
                  <c:v>July '23 
(S8)</c:v>
                </c:pt>
                <c:pt idx="5">
                  <c:v>Sept '23 
(S9)</c:v>
                </c:pt>
                <c:pt idx="6">
                  <c:v>Nov '23
(S10)</c:v>
                </c:pt>
                <c:pt idx="7">
                  <c:v>Feb '24 
(S11)</c:v>
                </c:pt>
                <c:pt idx="8">
                  <c:v>May '24 
(S12)</c:v>
                </c:pt>
                <c:pt idx="9">
                  <c:v>July '24 
(S13)</c:v>
                </c:pt>
                <c:pt idx="10">
                  <c:v>Aug '24 
(S14)</c:v>
                </c:pt>
                <c:pt idx="11">
                  <c:v>Oct '24 
(S15)</c:v>
                </c:pt>
                <c:pt idx="12">
                  <c:v>Dec '24 (S16)</c:v>
                </c:pt>
                <c:pt idx="13">
                  <c:v>Feb '25 (S17)</c:v>
                </c:pt>
              </c:strCache>
            </c:strRef>
          </c:cat>
          <c:val>
            <c:numRef>
              <c:f>Sheet1!$C$2:$C$16</c:f>
              <c:numCache>
                <c:formatCode>0%</c:formatCode>
                <c:ptCount val="14"/>
                <c:pt idx="0">
                  <c:v>0.53</c:v>
                </c:pt>
                <c:pt idx="1">
                  <c:v>0.49</c:v>
                </c:pt>
                <c:pt idx="2">
                  <c:v>0.53</c:v>
                </c:pt>
                <c:pt idx="3">
                  <c:v>0.55000000000000004</c:v>
                </c:pt>
                <c:pt idx="4">
                  <c:v>0.52</c:v>
                </c:pt>
                <c:pt idx="5">
                  <c:v>0.44</c:v>
                </c:pt>
                <c:pt idx="6">
                  <c:v>0.46</c:v>
                </c:pt>
                <c:pt idx="7">
                  <c:v>0.47</c:v>
                </c:pt>
                <c:pt idx="8">
                  <c:v>0.46</c:v>
                </c:pt>
                <c:pt idx="9">
                  <c:v>0.53</c:v>
                </c:pt>
                <c:pt idx="10">
                  <c:v>0.49</c:v>
                </c:pt>
                <c:pt idx="11">
                  <c:v>0.51</c:v>
                </c:pt>
                <c:pt idx="12">
                  <c:v>0.56000000000000005</c:v>
                </c:pt>
                <c:pt idx="13">
                  <c:v>0.51</c:v>
                </c:pt>
              </c:numCache>
            </c:numRef>
          </c:val>
          <c:smooth val="1"/>
          <c:extLst>
            <c:ext xmlns:c16="http://schemas.microsoft.com/office/drawing/2014/chart" uri="{C3380CC4-5D6E-409C-BE32-E72D297353CC}">
              <c16:uniqueId val="{00000001-F9C8-4CE9-B20D-1AE29F857F71}"/>
            </c:ext>
          </c:extLst>
        </c:ser>
        <c:ser>
          <c:idx val="0"/>
          <c:order val="2"/>
          <c:tx>
            <c:strRef>
              <c:f>Sheet1!$B$1</c:f>
              <c:strCache>
                <c:ptCount val="1"/>
                <c:pt idx="0">
                  <c:v>Don't know</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4"/>
                <c:pt idx="0">
                  <c:v>Nov '22
(S4)</c:v>
                </c:pt>
                <c:pt idx="1">
                  <c:v>Dec '22 
(S5)</c:v>
                </c:pt>
                <c:pt idx="2">
                  <c:v>March '23 
(S6)</c:v>
                </c:pt>
                <c:pt idx="3">
                  <c:v>May '23 
(S7)</c:v>
                </c:pt>
                <c:pt idx="4">
                  <c:v>July '23 
(S8)</c:v>
                </c:pt>
                <c:pt idx="5">
                  <c:v>Sept '23 
(S9)</c:v>
                </c:pt>
                <c:pt idx="6">
                  <c:v>Nov '23
(S10)</c:v>
                </c:pt>
                <c:pt idx="7">
                  <c:v>Feb '24 
(S11)</c:v>
                </c:pt>
                <c:pt idx="8">
                  <c:v>May '24 
(S12)</c:v>
                </c:pt>
                <c:pt idx="9">
                  <c:v>July '24 
(S13)</c:v>
                </c:pt>
                <c:pt idx="10">
                  <c:v>Aug '24 
(S14)</c:v>
                </c:pt>
                <c:pt idx="11">
                  <c:v>Oct '24 
(S15)</c:v>
                </c:pt>
                <c:pt idx="12">
                  <c:v>Dec '24 (S16)</c:v>
                </c:pt>
                <c:pt idx="13">
                  <c:v>Feb '25 (S17)</c:v>
                </c:pt>
              </c:strCache>
            </c:strRef>
          </c:cat>
          <c:val>
            <c:numRef>
              <c:f>Sheet1!$B$2:$B$16</c:f>
            </c:numRef>
          </c:val>
          <c:smooth val="1"/>
          <c:extLst>
            <c:ext xmlns:c16="http://schemas.microsoft.com/office/drawing/2014/chart" uri="{C3380CC4-5D6E-409C-BE32-E72D297353CC}">
              <c16:uniqueId val="{00000000-F9C8-4CE9-B20D-1AE29F857F71}"/>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max val="0.75000000000000011"/>
          <c:min val="0"/>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68077888500117E-3"/>
          <c:y val="2.5778830969162253E-2"/>
          <c:w val="0.98926576072237282"/>
          <c:h val="0.72427360965774468"/>
        </c:manualLayout>
      </c:layout>
      <c:lineChart>
        <c:grouping val="standard"/>
        <c:varyColors val="0"/>
        <c:ser>
          <c:idx val="2"/>
          <c:order val="0"/>
          <c:tx>
            <c:strRef>
              <c:f>Sheet1!$D$1</c:f>
              <c:strCache>
                <c:ptCount val="1"/>
                <c:pt idx="0">
                  <c:v>Easy</c:v>
                </c:pt>
              </c:strCache>
            </c:strRef>
          </c:tx>
          <c:spPr>
            <a:ln w="28575" cap="rnd">
              <a:solidFill>
                <a:srgbClr val="00969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4"/>
                <c:pt idx="0">
                  <c:v>Nov '22
(S4)</c:v>
                </c:pt>
                <c:pt idx="1">
                  <c:v>Dec '22 
(S5)</c:v>
                </c:pt>
                <c:pt idx="2">
                  <c:v>March '23 
(S6)</c:v>
                </c:pt>
                <c:pt idx="3">
                  <c:v>May '23 
(S7)</c:v>
                </c:pt>
                <c:pt idx="4">
                  <c:v>July '23 
(S8)</c:v>
                </c:pt>
                <c:pt idx="5">
                  <c:v>Sept '23 
(S9)</c:v>
                </c:pt>
                <c:pt idx="6">
                  <c:v>Nov '23
(S10)</c:v>
                </c:pt>
                <c:pt idx="7">
                  <c:v>Feb '24 
(S11)</c:v>
                </c:pt>
                <c:pt idx="8">
                  <c:v>May '24 
(S12)</c:v>
                </c:pt>
                <c:pt idx="9">
                  <c:v>July '24 
(S13)</c:v>
                </c:pt>
                <c:pt idx="10">
                  <c:v>Aug '24 
(S14)</c:v>
                </c:pt>
                <c:pt idx="11">
                  <c:v>Oct '24 
(S15)</c:v>
                </c:pt>
                <c:pt idx="12">
                  <c:v>December '24 (S16)</c:v>
                </c:pt>
                <c:pt idx="13">
                  <c:v>Feb '25 (S17)</c:v>
                </c:pt>
              </c:strCache>
            </c:strRef>
          </c:cat>
          <c:val>
            <c:numRef>
              <c:f>Sheet1!$D$2:$D$16</c:f>
              <c:numCache>
                <c:formatCode>0%</c:formatCode>
                <c:ptCount val="14"/>
                <c:pt idx="0">
                  <c:v>0.6</c:v>
                </c:pt>
                <c:pt idx="1">
                  <c:v>0.64</c:v>
                </c:pt>
                <c:pt idx="2">
                  <c:v>0.63</c:v>
                </c:pt>
                <c:pt idx="3">
                  <c:v>0.59</c:v>
                </c:pt>
                <c:pt idx="4">
                  <c:v>0.56999999999999995</c:v>
                </c:pt>
                <c:pt idx="5">
                  <c:v>0.59</c:v>
                </c:pt>
                <c:pt idx="6">
                  <c:v>0.63</c:v>
                </c:pt>
                <c:pt idx="7">
                  <c:v>0.62</c:v>
                </c:pt>
                <c:pt idx="8">
                  <c:v>0.62</c:v>
                </c:pt>
                <c:pt idx="9">
                  <c:v>0.56000000000000005</c:v>
                </c:pt>
                <c:pt idx="10">
                  <c:v>0.59</c:v>
                </c:pt>
                <c:pt idx="11">
                  <c:v>0.56999999999999995</c:v>
                </c:pt>
                <c:pt idx="12">
                  <c:v>0.56000000000000005</c:v>
                </c:pt>
                <c:pt idx="13">
                  <c:v>0.6</c:v>
                </c:pt>
              </c:numCache>
            </c:numRef>
          </c:val>
          <c:smooth val="1"/>
          <c:extLst>
            <c:ext xmlns:c16="http://schemas.microsoft.com/office/drawing/2014/chart" uri="{C3380CC4-5D6E-409C-BE32-E72D297353CC}">
              <c16:uniqueId val="{00000002-F9C8-4CE9-B20D-1AE29F857F71}"/>
            </c:ext>
          </c:extLst>
        </c:ser>
        <c:ser>
          <c:idx val="1"/>
          <c:order val="1"/>
          <c:tx>
            <c:strRef>
              <c:f>Sheet1!$C$1</c:f>
              <c:strCache>
                <c:ptCount val="1"/>
                <c:pt idx="0">
                  <c:v>Difficult</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4"/>
                <c:pt idx="0">
                  <c:v>Nov '22
(S4)</c:v>
                </c:pt>
                <c:pt idx="1">
                  <c:v>Dec '22 
(S5)</c:v>
                </c:pt>
                <c:pt idx="2">
                  <c:v>March '23 
(S6)</c:v>
                </c:pt>
                <c:pt idx="3">
                  <c:v>May '23 
(S7)</c:v>
                </c:pt>
                <c:pt idx="4">
                  <c:v>July '23 
(S8)</c:v>
                </c:pt>
                <c:pt idx="5">
                  <c:v>Sept '23 
(S9)</c:v>
                </c:pt>
                <c:pt idx="6">
                  <c:v>Nov '23
(S10)</c:v>
                </c:pt>
                <c:pt idx="7">
                  <c:v>Feb '24 
(S11)</c:v>
                </c:pt>
                <c:pt idx="8">
                  <c:v>May '24 
(S12)</c:v>
                </c:pt>
                <c:pt idx="9">
                  <c:v>July '24 
(S13)</c:v>
                </c:pt>
                <c:pt idx="10">
                  <c:v>Aug '24 
(S14)</c:v>
                </c:pt>
                <c:pt idx="11">
                  <c:v>Oct '24 
(S15)</c:v>
                </c:pt>
                <c:pt idx="12">
                  <c:v>December '24 (S16)</c:v>
                </c:pt>
                <c:pt idx="13">
                  <c:v>Feb '25 (S17)</c:v>
                </c:pt>
              </c:strCache>
            </c:strRef>
          </c:cat>
          <c:val>
            <c:numRef>
              <c:f>Sheet1!$C$2:$C$16</c:f>
              <c:numCache>
                <c:formatCode>0%</c:formatCode>
                <c:ptCount val="14"/>
                <c:pt idx="0">
                  <c:v>0.36</c:v>
                </c:pt>
                <c:pt idx="1">
                  <c:v>0.33</c:v>
                </c:pt>
                <c:pt idx="2">
                  <c:v>0.35</c:v>
                </c:pt>
                <c:pt idx="3">
                  <c:v>0.38</c:v>
                </c:pt>
                <c:pt idx="4">
                  <c:v>0.41</c:v>
                </c:pt>
                <c:pt idx="5">
                  <c:v>0.37</c:v>
                </c:pt>
                <c:pt idx="6">
                  <c:v>0.34</c:v>
                </c:pt>
                <c:pt idx="7">
                  <c:v>0.35</c:v>
                </c:pt>
                <c:pt idx="8">
                  <c:v>0.33</c:v>
                </c:pt>
                <c:pt idx="9">
                  <c:v>0.39</c:v>
                </c:pt>
                <c:pt idx="10">
                  <c:v>0.38</c:v>
                </c:pt>
                <c:pt idx="11">
                  <c:v>0.4</c:v>
                </c:pt>
                <c:pt idx="12">
                  <c:v>0.43</c:v>
                </c:pt>
                <c:pt idx="13">
                  <c:v>0.37</c:v>
                </c:pt>
              </c:numCache>
            </c:numRef>
          </c:val>
          <c:smooth val="1"/>
          <c:extLst>
            <c:ext xmlns:c16="http://schemas.microsoft.com/office/drawing/2014/chart" uri="{C3380CC4-5D6E-409C-BE32-E72D297353CC}">
              <c16:uniqueId val="{00000001-F9C8-4CE9-B20D-1AE29F857F71}"/>
            </c:ext>
          </c:extLst>
        </c:ser>
        <c:ser>
          <c:idx val="0"/>
          <c:order val="2"/>
          <c:tx>
            <c:strRef>
              <c:f>Sheet1!$B$1</c:f>
              <c:strCache>
                <c:ptCount val="1"/>
                <c:pt idx="0">
                  <c:v>Don't know</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4"/>
                <c:pt idx="0">
                  <c:v>Nov '22
(S4)</c:v>
                </c:pt>
                <c:pt idx="1">
                  <c:v>Dec '22 
(S5)</c:v>
                </c:pt>
                <c:pt idx="2">
                  <c:v>March '23 
(S6)</c:v>
                </c:pt>
                <c:pt idx="3">
                  <c:v>May '23 
(S7)</c:v>
                </c:pt>
                <c:pt idx="4">
                  <c:v>July '23 
(S8)</c:v>
                </c:pt>
                <c:pt idx="5">
                  <c:v>Sept '23 
(S9)</c:v>
                </c:pt>
                <c:pt idx="6">
                  <c:v>Nov '23
(S10)</c:v>
                </c:pt>
                <c:pt idx="7">
                  <c:v>Feb '24 
(S11)</c:v>
                </c:pt>
                <c:pt idx="8">
                  <c:v>May '24 
(S12)</c:v>
                </c:pt>
                <c:pt idx="9">
                  <c:v>July '24 
(S13)</c:v>
                </c:pt>
                <c:pt idx="10">
                  <c:v>Aug '24 
(S14)</c:v>
                </c:pt>
                <c:pt idx="11">
                  <c:v>Oct '24 
(S15)</c:v>
                </c:pt>
                <c:pt idx="12">
                  <c:v>December '24 (S16)</c:v>
                </c:pt>
                <c:pt idx="13">
                  <c:v>Feb '25 (S17)</c:v>
                </c:pt>
              </c:strCache>
            </c:strRef>
          </c:cat>
          <c:val>
            <c:numRef>
              <c:f>Sheet1!$B$2:$B$16</c:f>
            </c:numRef>
          </c:val>
          <c:smooth val="1"/>
          <c:extLst>
            <c:ext xmlns:c16="http://schemas.microsoft.com/office/drawing/2014/chart" uri="{C3380CC4-5D6E-409C-BE32-E72D297353CC}">
              <c16:uniqueId val="{00000000-F9C8-4CE9-B20D-1AE29F857F71}"/>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min val="0.30000000000000004"/>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01453865343445"/>
          <c:y val="0.11940274042597447"/>
          <c:w val="0.5720603035140146"/>
          <c:h val="0.71261814568503301"/>
        </c:manualLayout>
      </c:layout>
      <c:doughnutChart>
        <c:varyColors val="1"/>
        <c:ser>
          <c:idx val="4"/>
          <c:order val="0"/>
          <c:tx>
            <c:strRef>
              <c:f>Sheet1!$B$1</c:f>
              <c:strCache>
                <c:ptCount val="1"/>
                <c:pt idx="0">
                  <c:v>Greater Manchester </c:v>
                </c:pt>
              </c:strCache>
            </c:strRef>
          </c:tx>
          <c:spPr>
            <a:solidFill>
              <a:srgbClr val="BEECE9"/>
            </a:solidFill>
          </c:spPr>
          <c:dPt>
            <c:idx val="0"/>
            <c:bubble3D val="0"/>
            <c:spPr>
              <a:solidFill>
                <a:srgbClr val="009690"/>
              </a:solidFill>
              <a:ln>
                <a:noFill/>
              </a:ln>
              <a:effectLst/>
            </c:spPr>
            <c:extLst>
              <c:ext xmlns:c16="http://schemas.microsoft.com/office/drawing/2014/chart" uri="{C3380CC4-5D6E-409C-BE32-E72D297353CC}">
                <c16:uniqueId val="{00000001-ECCC-412F-8F91-19EA43851EE7}"/>
              </c:ext>
            </c:extLst>
          </c:dPt>
          <c:dPt>
            <c:idx val="1"/>
            <c:bubble3D val="0"/>
            <c:spPr>
              <a:solidFill>
                <a:srgbClr val="BEECE9"/>
              </a:solidFill>
              <a:ln>
                <a:noFill/>
              </a:ln>
              <a:effectLst/>
            </c:spPr>
            <c:extLst>
              <c:ext xmlns:c16="http://schemas.microsoft.com/office/drawing/2014/chart" uri="{C3380CC4-5D6E-409C-BE32-E72D297353CC}">
                <c16:uniqueId val="{00000003-ECCC-412F-8F91-19EA43851EE7}"/>
              </c:ext>
            </c:extLst>
          </c:dPt>
          <c:dPt>
            <c:idx val="2"/>
            <c:bubble3D val="0"/>
            <c:spPr>
              <a:solidFill>
                <a:srgbClr val="FF9999"/>
              </a:solidFill>
              <a:ln>
                <a:noFill/>
              </a:ln>
              <a:effectLst/>
            </c:spPr>
            <c:extLst>
              <c:ext xmlns:c16="http://schemas.microsoft.com/office/drawing/2014/chart" uri="{C3380CC4-5D6E-409C-BE32-E72D297353CC}">
                <c16:uniqueId val="{00000005-ECCC-412F-8F91-19EA43851EE7}"/>
              </c:ext>
            </c:extLst>
          </c:dPt>
          <c:dPt>
            <c:idx val="3"/>
            <c:bubble3D val="0"/>
            <c:spPr>
              <a:solidFill>
                <a:srgbClr val="FF0000"/>
              </a:solidFill>
              <a:ln>
                <a:noFill/>
              </a:ln>
              <a:effectLst/>
            </c:spPr>
            <c:extLst>
              <c:ext xmlns:c16="http://schemas.microsoft.com/office/drawing/2014/chart" uri="{C3380CC4-5D6E-409C-BE32-E72D297353CC}">
                <c16:uniqueId val="{00000006-2E19-4860-8355-FD41F324BA86}"/>
              </c:ext>
            </c:extLst>
          </c:dPt>
          <c:dLbls>
            <c:dLbl>
              <c:idx val="1"/>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ECCC-412F-8F91-19EA43851EE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Yes, definitely</c:v>
                </c:pt>
                <c:pt idx="1">
                  <c:v>Yes, I think so </c:v>
                </c:pt>
                <c:pt idx="2">
                  <c:v>No, I don’t think so </c:v>
                </c:pt>
                <c:pt idx="3">
                  <c:v>Definitely not </c:v>
                </c:pt>
              </c:strCache>
            </c:strRef>
          </c:cat>
          <c:val>
            <c:numRef>
              <c:f>Sheet1!$B$2:$B$5</c:f>
              <c:numCache>
                <c:formatCode>0%</c:formatCode>
                <c:ptCount val="4"/>
                <c:pt idx="0">
                  <c:v>0.1</c:v>
                </c:pt>
                <c:pt idx="1">
                  <c:v>0.15</c:v>
                </c:pt>
                <c:pt idx="2">
                  <c:v>0.48</c:v>
                </c:pt>
                <c:pt idx="3">
                  <c:v>0.27</c:v>
                </c:pt>
              </c:numCache>
            </c:numRef>
          </c:val>
          <c:extLst>
            <c:ext xmlns:c16="http://schemas.microsoft.com/office/drawing/2014/chart" uri="{C3380CC4-5D6E-409C-BE32-E72D297353CC}">
              <c16:uniqueId val="{00000006-ECCC-412F-8F91-19EA43851EE7}"/>
            </c:ext>
          </c:extLst>
        </c:ser>
        <c:dLbls>
          <c:showLegendKey val="0"/>
          <c:showVal val="0"/>
          <c:showCatName val="0"/>
          <c:showSerName val="0"/>
          <c:showPercent val="0"/>
          <c:showBubbleSize val="0"/>
          <c:showLeaderLines val="1"/>
        </c:dLbls>
        <c:firstSliceAng val="117"/>
        <c:holeSize val="50"/>
      </c:doughnutChart>
      <c:spPr>
        <a:noFill/>
        <a:ln>
          <a:noFill/>
        </a:ln>
        <a:effectLst/>
      </c:spPr>
    </c:plotArea>
    <c:legend>
      <c:legendPos val="l"/>
      <c:layout>
        <c:manualLayout>
          <c:xMode val="edge"/>
          <c:yMode val="edge"/>
          <c:x val="1.5733597569675371E-2"/>
          <c:y val="0.23466070243622308"/>
          <c:w val="0.23958098249916016"/>
          <c:h val="0.5306785951275537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636299961910149"/>
          <c:y val="2.1114244521969281E-2"/>
          <c:w val="0.58165685476948881"/>
          <c:h val="0.97050905098045603"/>
        </c:manualLayout>
      </c:layout>
      <c:barChart>
        <c:barDir val="bar"/>
        <c:grouping val="clustered"/>
        <c:varyColors val="0"/>
        <c:ser>
          <c:idx val="0"/>
          <c:order val="0"/>
          <c:tx>
            <c:strRef>
              <c:f>Sheet1!$B$1</c:f>
              <c:strCache>
                <c:ptCount val="1"/>
                <c:pt idx="0">
                  <c:v>Total</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On social media</c:v>
                </c:pt>
                <c:pt idx="1">
                  <c:v>On a bus or a tram</c:v>
                </c:pt>
                <c:pt idx="2">
                  <c:v>At a bus or a tram stop </c:v>
                </c:pt>
                <c:pt idx="3">
                  <c:v>Out and about (e.g., on a billboard)</c:v>
                </c:pt>
                <c:pt idx="4">
                  <c:v>At a lesuire centre </c:v>
                </c:pt>
                <c:pt idx="5">
                  <c:v>Can't remember exactly where </c:v>
                </c:pt>
                <c:pt idx="6">
                  <c:v>Somewhere else</c:v>
                </c:pt>
              </c:strCache>
            </c:strRef>
          </c:cat>
          <c:val>
            <c:numRef>
              <c:f>Sheet1!$B$2:$B$9</c:f>
              <c:numCache>
                <c:formatCode>0%</c:formatCode>
                <c:ptCount val="7"/>
                <c:pt idx="0">
                  <c:v>0.33</c:v>
                </c:pt>
                <c:pt idx="1">
                  <c:v>0.28000000000000003</c:v>
                </c:pt>
                <c:pt idx="2">
                  <c:v>0.28000000000000003</c:v>
                </c:pt>
                <c:pt idx="3">
                  <c:v>0.26</c:v>
                </c:pt>
                <c:pt idx="4">
                  <c:v>0.14000000000000001</c:v>
                </c:pt>
                <c:pt idx="5">
                  <c:v>0.11</c:v>
                </c:pt>
                <c:pt idx="6">
                  <c:v>0.02</c:v>
                </c:pt>
              </c:numCache>
            </c:numRef>
          </c:val>
          <c:extLst>
            <c:ext xmlns:c16="http://schemas.microsoft.com/office/drawing/2014/chart" uri="{C3380CC4-5D6E-409C-BE32-E72D297353CC}">
              <c16:uniqueId val="{00000004-4E3A-451E-9740-FD57C1459F63}"/>
            </c:ext>
          </c:extLst>
        </c:ser>
        <c:dLbls>
          <c:dLblPos val="ctr"/>
          <c:showLegendKey val="0"/>
          <c:showVal val="1"/>
          <c:showCatName val="0"/>
          <c:showSerName val="0"/>
          <c:showPercent val="0"/>
          <c:showBubbleSize val="0"/>
        </c:dLbls>
        <c:gapWidth val="95"/>
        <c:axId val="846722160"/>
        <c:axId val="846725040"/>
      </c:barChart>
      <c:catAx>
        <c:axId val="846722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6725040"/>
        <c:crosses val="autoZero"/>
        <c:auto val="1"/>
        <c:lblAlgn val="ctr"/>
        <c:lblOffset val="100"/>
        <c:noMultiLvlLbl val="0"/>
      </c:catAx>
      <c:valAx>
        <c:axId val="846725040"/>
        <c:scaling>
          <c:orientation val="minMax"/>
        </c:scaling>
        <c:delete val="1"/>
        <c:axPos val="t"/>
        <c:numFmt formatCode="0%" sourceLinked="1"/>
        <c:majorTickMark val="none"/>
        <c:minorTickMark val="none"/>
        <c:tickLblPos val="nextTo"/>
        <c:crossAx val="846722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31337898322626E-2"/>
          <c:y val="0.2543523195737788"/>
          <c:w val="0.74519335045269786"/>
          <c:h val="0.2955402998595128"/>
        </c:manualLayout>
      </c:layout>
      <c:lineChart>
        <c:grouping val="stacked"/>
        <c:varyColors val="0"/>
        <c:ser>
          <c:idx val="0"/>
          <c:order val="0"/>
          <c:tx>
            <c:strRef>
              <c:f>Sheet1!$B$1</c:f>
              <c:strCache>
                <c:ptCount val="1"/>
                <c:pt idx="0">
                  <c:v>Not worthwhile (0-4)</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May '23
 (S7)</c:v>
                </c:pt>
                <c:pt idx="1">
                  <c:v>July '23 
(S8)</c:v>
                </c:pt>
                <c:pt idx="2">
                  <c:v>November '23
(S10)</c:v>
                </c:pt>
                <c:pt idx="3">
                  <c:v>February '24 
(S11)</c:v>
                </c:pt>
                <c:pt idx="4">
                  <c:v>May '24 
(S12)</c:v>
                </c:pt>
                <c:pt idx="5">
                  <c:v>July '24 
(S13)</c:v>
                </c:pt>
                <c:pt idx="6">
                  <c:v>August '24
(S14)</c:v>
                </c:pt>
                <c:pt idx="7">
                  <c:v>October '24
(S15)</c:v>
                </c:pt>
                <c:pt idx="8">
                  <c:v>December '24 (S16)</c:v>
                </c:pt>
                <c:pt idx="9">
                  <c:v>February
'25 (S17)</c:v>
                </c:pt>
              </c:strCache>
            </c:strRef>
          </c:cat>
          <c:val>
            <c:numRef>
              <c:f>Sheet1!$B$2:$B$11</c:f>
              <c:numCache>
                <c:formatCode>0%</c:formatCode>
                <c:ptCount val="10"/>
                <c:pt idx="0">
                  <c:v>0.14000000000000001</c:v>
                </c:pt>
                <c:pt idx="1">
                  <c:v>0.13</c:v>
                </c:pt>
                <c:pt idx="2">
                  <c:v>0.15</c:v>
                </c:pt>
                <c:pt idx="3">
                  <c:v>0.12</c:v>
                </c:pt>
                <c:pt idx="4">
                  <c:v>0.13</c:v>
                </c:pt>
                <c:pt idx="5">
                  <c:v>0.14000000000000001</c:v>
                </c:pt>
                <c:pt idx="6">
                  <c:v>0.12</c:v>
                </c:pt>
                <c:pt idx="7">
                  <c:v>0.11</c:v>
                </c:pt>
                <c:pt idx="8">
                  <c:v>0.12</c:v>
                </c:pt>
                <c:pt idx="9">
                  <c:v>0.12</c:v>
                </c:pt>
              </c:numCache>
            </c:numRef>
          </c:val>
          <c:smooth val="0"/>
          <c:extLst>
            <c:ext xmlns:c16="http://schemas.microsoft.com/office/drawing/2014/chart" uri="{C3380CC4-5D6E-409C-BE32-E72D297353CC}">
              <c16:uniqueId val="{00000000-007F-47BB-9AE9-6617E8F68E54}"/>
            </c:ext>
          </c:extLst>
        </c:ser>
        <c:dLbls>
          <c:dLblPos val="ctr"/>
          <c:showLegendKey val="0"/>
          <c:showVal val="1"/>
          <c:showCatName val="0"/>
          <c:showSerName val="0"/>
          <c:showPercent val="0"/>
          <c:showBubbleSize val="0"/>
        </c:dLbls>
        <c:marker val="1"/>
        <c:smooth val="0"/>
        <c:axId val="1948619855"/>
        <c:axId val="1948612367"/>
      </c:line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2150590551181"/>
          <c:y val="2.3802764489437672E-2"/>
          <c:w val="0.48159744094488188"/>
          <c:h val="0.96741336513270437"/>
        </c:manualLayout>
      </c:layout>
      <c:barChart>
        <c:barDir val="bar"/>
        <c:grouping val="clustered"/>
        <c:varyColors val="0"/>
        <c:ser>
          <c:idx val="0"/>
          <c:order val="0"/>
          <c:tx>
            <c:strRef>
              <c:f>Sheet1!$B$1</c:f>
              <c:strCache>
                <c:ptCount val="1"/>
                <c:pt idx="0">
                  <c:v>Series 1</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The message that 'quality early education and childcare is important' is clear in the advertising</c:v>
                </c:pt>
                <c:pt idx="1">
                  <c:v>The campaign messages are believable</c:v>
                </c:pt>
                <c:pt idx="2">
                  <c:v>The campaign messages are engaging </c:v>
                </c:pt>
                <c:pt idx="3">
                  <c:v>The campaign feels relevant to my community</c:v>
                </c:pt>
                <c:pt idx="4">
                  <c:v>Don't know</c:v>
                </c:pt>
                <c:pt idx="5">
                  <c:v>None of the above </c:v>
                </c:pt>
              </c:strCache>
            </c:strRef>
          </c:cat>
          <c:val>
            <c:numRef>
              <c:f>Sheet1!$B$2:$B$7</c:f>
              <c:numCache>
                <c:formatCode>0%</c:formatCode>
                <c:ptCount val="6"/>
                <c:pt idx="0">
                  <c:v>0.39</c:v>
                </c:pt>
                <c:pt idx="1">
                  <c:v>0.26</c:v>
                </c:pt>
                <c:pt idx="2">
                  <c:v>0.23</c:v>
                </c:pt>
                <c:pt idx="3">
                  <c:v>0.22</c:v>
                </c:pt>
                <c:pt idx="4">
                  <c:v>0.18</c:v>
                </c:pt>
                <c:pt idx="5">
                  <c:v>0.16</c:v>
                </c:pt>
              </c:numCache>
            </c:numRef>
          </c:val>
          <c:extLst>
            <c:ext xmlns:c16="http://schemas.microsoft.com/office/drawing/2014/chart" uri="{C3380CC4-5D6E-409C-BE32-E72D297353CC}">
              <c16:uniqueId val="{00000000-AEEF-42A9-84AB-1F168793E6F7}"/>
            </c:ext>
          </c:extLst>
        </c:ser>
        <c:dLbls>
          <c:showLegendKey val="0"/>
          <c:showVal val="0"/>
          <c:showCatName val="0"/>
          <c:showSerName val="0"/>
          <c:showPercent val="0"/>
          <c:showBubbleSize val="0"/>
        </c:dLbls>
        <c:gapWidth val="75"/>
        <c:axId val="1740035791"/>
        <c:axId val="1740025711"/>
      </c:barChart>
      <c:catAx>
        <c:axId val="174003579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0025711"/>
        <c:crosses val="autoZero"/>
        <c:auto val="1"/>
        <c:lblAlgn val="ctr"/>
        <c:lblOffset val="100"/>
        <c:noMultiLvlLbl val="0"/>
      </c:catAx>
      <c:valAx>
        <c:axId val="1740025711"/>
        <c:scaling>
          <c:orientation val="minMax"/>
        </c:scaling>
        <c:delete val="1"/>
        <c:axPos val="t"/>
        <c:numFmt formatCode="0%" sourceLinked="1"/>
        <c:majorTickMark val="none"/>
        <c:minorTickMark val="none"/>
        <c:tickLblPos val="nextTo"/>
        <c:crossAx val="1740035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2150590551181"/>
          <c:y val="2.3802764489437672E-2"/>
          <c:w val="0.42222520193263741"/>
          <c:h val="0.96741336513270437"/>
        </c:manualLayout>
      </c:layout>
      <c:barChart>
        <c:barDir val="bar"/>
        <c:grouping val="clustered"/>
        <c:varyColors val="0"/>
        <c:ser>
          <c:idx val="0"/>
          <c:order val="0"/>
          <c:tx>
            <c:strRef>
              <c:f>Sheet1!$B$1</c:f>
              <c:strCache>
                <c:ptCount val="1"/>
                <c:pt idx="0">
                  <c:v>All respondents</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The message that 'quality early education and childcare is important' is clear in the advertising</c:v>
                </c:pt>
                <c:pt idx="1">
                  <c:v>The campaign messages are believable</c:v>
                </c:pt>
                <c:pt idx="2">
                  <c:v>The campaign messages are engaging </c:v>
                </c:pt>
                <c:pt idx="3">
                  <c:v>The campaign feels relevant to my community</c:v>
                </c:pt>
                <c:pt idx="4">
                  <c:v>Don't know</c:v>
                </c:pt>
                <c:pt idx="5">
                  <c:v>None of the above </c:v>
                </c:pt>
              </c:strCache>
            </c:strRef>
          </c:cat>
          <c:val>
            <c:numRef>
              <c:f>Sheet1!$B$2:$B$7</c:f>
              <c:numCache>
                <c:formatCode>0%</c:formatCode>
                <c:ptCount val="6"/>
                <c:pt idx="0">
                  <c:v>0.39</c:v>
                </c:pt>
                <c:pt idx="1">
                  <c:v>0.26</c:v>
                </c:pt>
                <c:pt idx="2">
                  <c:v>0.23</c:v>
                </c:pt>
                <c:pt idx="3">
                  <c:v>0.22</c:v>
                </c:pt>
                <c:pt idx="4">
                  <c:v>0.18</c:v>
                </c:pt>
                <c:pt idx="5">
                  <c:v>0.16</c:v>
                </c:pt>
              </c:numCache>
            </c:numRef>
          </c:val>
          <c:extLst>
            <c:ext xmlns:c16="http://schemas.microsoft.com/office/drawing/2014/chart" uri="{C3380CC4-5D6E-409C-BE32-E72D297353CC}">
              <c16:uniqueId val="{00000000-AEEF-42A9-84AB-1F168793E6F7}"/>
            </c:ext>
          </c:extLst>
        </c:ser>
        <c:ser>
          <c:idx val="1"/>
          <c:order val="1"/>
          <c:tx>
            <c:strRef>
              <c:f>Sheet1!$C$1</c:f>
              <c:strCache>
                <c:ptCount val="1"/>
                <c:pt idx="0">
                  <c:v>All who had seen ads before </c:v>
                </c:pt>
              </c:strCache>
            </c:strRef>
          </c:tx>
          <c:spPr>
            <a:solidFill>
              <a:srgbClr val="97E1D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The message that 'quality early education and childcare is important' is clear in the advertising</c:v>
                </c:pt>
                <c:pt idx="1">
                  <c:v>The campaign messages are believable</c:v>
                </c:pt>
                <c:pt idx="2">
                  <c:v>The campaign messages are engaging </c:v>
                </c:pt>
                <c:pt idx="3">
                  <c:v>The campaign feels relevant to my community</c:v>
                </c:pt>
                <c:pt idx="4">
                  <c:v>Don't know</c:v>
                </c:pt>
                <c:pt idx="5">
                  <c:v>None of the above </c:v>
                </c:pt>
              </c:strCache>
            </c:strRef>
          </c:cat>
          <c:val>
            <c:numRef>
              <c:f>Sheet1!$C$2:$C$7</c:f>
              <c:numCache>
                <c:formatCode>0%</c:formatCode>
                <c:ptCount val="6"/>
                <c:pt idx="0">
                  <c:v>0.51</c:v>
                </c:pt>
                <c:pt idx="1">
                  <c:v>0.37</c:v>
                </c:pt>
                <c:pt idx="2">
                  <c:v>0.28999999999999998</c:v>
                </c:pt>
                <c:pt idx="3">
                  <c:v>0.37</c:v>
                </c:pt>
                <c:pt idx="4">
                  <c:v>7.0000000000000007E-2</c:v>
                </c:pt>
                <c:pt idx="5">
                  <c:v>0.06</c:v>
                </c:pt>
              </c:numCache>
            </c:numRef>
          </c:val>
          <c:extLst>
            <c:ext xmlns:c16="http://schemas.microsoft.com/office/drawing/2014/chart" uri="{C3380CC4-5D6E-409C-BE32-E72D297353CC}">
              <c16:uniqueId val="{00000000-0316-4D84-9318-3BEEEA8079BB}"/>
            </c:ext>
          </c:extLst>
        </c:ser>
        <c:dLbls>
          <c:showLegendKey val="0"/>
          <c:showVal val="0"/>
          <c:showCatName val="0"/>
          <c:showSerName val="0"/>
          <c:showPercent val="0"/>
          <c:showBubbleSize val="0"/>
        </c:dLbls>
        <c:gapWidth val="75"/>
        <c:axId val="1740035791"/>
        <c:axId val="1740025711"/>
      </c:barChart>
      <c:catAx>
        <c:axId val="174003579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0025711"/>
        <c:crosses val="autoZero"/>
        <c:auto val="1"/>
        <c:lblAlgn val="ctr"/>
        <c:lblOffset val="100"/>
        <c:noMultiLvlLbl val="0"/>
      </c:catAx>
      <c:valAx>
        <c:axId val="1740025711"/>
        <c:scaling>
          <c:orientation val="minMax"/>
        </c:scaling>
        <c:delete val="1"/>
        <c:axPos val="t"/>
        <c:numFmt formatCode="0%" sourceLinked="1"/>
        <c:majorTickMark val="none"/>
        <c:minorTickMark val="none"/>
        <c:tickLblPos val="nextTo"/>
        <c:crossAx val="1740035791"/>
        <c:crosses val="autoZero"/>
        <c:crossBetween val="between"/>
      </c:valAx>
      <c:spPr>
        <a:noFill/>
        <a:ln>
          <a:noFill/>
        </a:ln>
        <a:effectLst/>
      </c:spPr>
    </c:plotArea>
    <c:legend>
      <c:legendPos val="r"/>
      <c:layout>
        <c:manualLayout>
          <c:xMode val="edge"/>
          <c:yMode val="edge"/>
          <c:x val="0.76578332183358722"/>
          <c:y val="0.85091929264448884"/>
          <c:w val="0.2148058363318735"/>
          <c:h val="0.1126142697374607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dirty="0">
                <a:solidFill>
                  <a:srgbClr val="5C5B5A"/>
                </a:solidFill>
              </a:rPr>
              <a:t>Number of aspects of digital exclusion experienced</a:t>
            </a:r>
            <a:r>
              <a:rPr lang="en-GB" sz="1400" b="1" baseline="0" dirty="0">
                <a:solidFill>
                  <a:srgbClr val="5C5B5A"/>
                </a:solidFill>
              </a:rPr>
              <a:t> (October 2024 – February 2025)</a:t>
            </a:r>
            <a:endParaRPr lang="en-GB" sz="1400" b="1" dirty="0">
              <a:solidFill>
                <a:srgbClr val="5C5B5A"/>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GB"/>
        </a:p>
      </c:txPr>
    </c:title>
    <c:autoTitleDeleted val="0"/>
    <c:plotArea>
      <c:layout>
        <c:manualLayout>
          <c:layoutTarget val="inner"/>
          <c:xMode val="edge"/>
          <c:yMode val="edge"/>
          <c:x val="3.0323533866623526E-2"/>
          <c:y val="8.0873239504943489E-2"/>
          <c:w val="0.95188820681363329"/>
          <c:h val="0.70431151902700995"/>
        </c:manualLayout>
      </c:layout>
      <c:barChart>
        <c:barDir val="col"/>
        <c:grouping val="clustered"/>
        <c:varyColors val="0"/>
        <c:ser>
          <c:idx val="0"/>
          <c:order val="0"/>
          <c:tx>
            <c:strRef>
              <c:f>Sheet1!$B$1</c:f>
              <c:strCache>
                <c:ptCount val="1"/>
                <c:pt idx="0">
                  <c:v>Spring (S1+S2): Total</c:v>
                </c:pt>
              </c:strCache>
              <c:extLst xmlns:c15="http://schemas.microsoft.com/office/drawing/2012/chart"/>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extLst xmlns:c15="http://schemas.microsoft.com/office/drawing/2012/chart"/>
            </c:strRef>
          </c:cat>
          <c:val>
            <c:numRef>
              <c:f>Sheet1!$B$2:$B$7</c:f>
              <c:extLst xmlns:c15="http://schemas.microsoft.com/office/drawing/2012/chart"/>
            </c:numRef>
          </c:val>
          <c:extLst xmlns:c15="http://schemas.microsoft.com/office/drawing/2012/chart">
            <c:ext xmlns:c16="http://schemas.microsoft.com/office/drawing/2014/chart" uri="{C3380CC4-5D6E-409C-BE32-E72D297353CC}">
              <c16:uniqueId val="{00000000-7FB1-4EB6-9246-DEE6481016AD}"/>
            </c:ext>
          </c:extLst>
        </c:ser>
        <c:ser>
          <c:idx val="1"/>
          <c:order val="1"/>
          <c:tx>
            <c:strRef>
              <c:f>Sheet1!$C$1</c:f>
              <c:strCache>
                <c:ptCount val="1"/>
                <c:pt idx="0">
                  <c:v>S15+S16+S17: Total</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Cache>
                <c:formatCode>0%</c:formatCode>
                <c:ptCount val="6"/>
                <c:pt idx="0">
                  <c:v>0.69</c:v>
                </c:pt>
                <c:pt idx="1">
                  <c:v>0.08</c:v>
                </c:pt>
                <c:pt idx="2">
                  <c:v>0.09</c:v>
                </c:pt>
                <c:pt idx="3">
                  <c:v>0.03</c:v>
                </c:pt>
                <c:pt idx="4">
                  <c:v>0.02</c:v>
                </c:pt>
                <c:pt idx="5">
                  <c:v>0.09</c:v>
                </c:pt>
              </c:numCache>
            </c:numRef>
          </c:val>
          <c:extLst>
            <c:ext xmlns:c16="http://schemas.microsoft.com/office/drawing/2014/chart" uri="{C3380CC4-5D6E-409C-BE32-E72D297353CC}">
              <c16:uniqueId val="{00000002-7FB1-4EB6-9246-DEE6481016AD}"/>
            </c:ext>
          </c:extLst>
        </c:ser>
        <c:ser>
          <c:idx val="2"/>
          <c:order val="2"/>
          <c:tx>
            <c:strRef>
              <c:f>Sheet1!$D$1</c:f>
              <c:strCache>
                <c:ptCount val="1"/>
                <c:pt idx="0">
                  <c:v>16-24 (n=84)</c:v>
                </c:pt>
              </c:strCache>
            </c:strRef>
          </c:tx>
          <c:spPr>
            <a:solidFill>
              <a:srgbClr val="D7AFF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Cache>
                <c:formatCode>0%</c:formatCode>
                <c:ptCount val="6"/>
                <c:pt idx="0">
                  <c:v>0.76</c:v>
                </c:pt>
                <c:pt idx="1">
                  <c:v>0.09</c:v>
                </c:pt>
                <c:pt idx="2">
                  <c:v>0.04</c:v>
                </c:pt>
                <c:pt idx="3">
                  <c:v>0.01</c:v>
                </c:pt>
                <c:pt idx="4">
                  <c:v>0.02</c:v>
                </c:pt>
                <c:pt idx="5">
                  <c:v>0.08</c:v>
                </c:pt>
              </c:numCache>
            </c:numRef>
          </c:val>
          <c:extLst>
            <c:ext xmlns:c16="http://schemas.microsoft.com/office/drawing/2014/chart" uri="{C3380CC4-5D6E-409C-BE32-E72D297353CC}">
              <c16:uniqueId val="{00000000-1D26-42E5-99A3-C4BC608D1098}"/>
            </c:ext>
          </c:extLst>
        </c:ser>
        <c:ser>
          <c:idx val="3"/>
          <c:order val="3"/>
          <c:tx>
            <c:strRef>
              <c:f>Sheet1!$E$1</c:f>
              <c:strCache>
                <c:ptCount val="1"/>
                <c:pt idx="0">
                  <c:v>75+ (n=52)</c:v>
                </c:pt>
              </c:strCache>
            </c:strRef>
          </c:tx>
          <c:spPr>
            <a:solidFill>
              <a:srgbClr val="9A57CD"/>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Sheet1!$E$2:$E$7</c:f>
              <c:numCache>
                <c:formatCode>0%</c:formatCode>
                <c:ptCount val="6"/>
                <c:pt idx="0">
                  <c:v>0.21</c:v>
                </c:pt>
                <c:pt idx="1">
                  <c:v>0.13</c:v>
                </c:pt>
                <c:pt idx="2">
                  <c:v>0.24</c:v>
                </c:pt>
                <c:pt idx="3">
                  <c:v>0.04</c:v>
                </c:pt>
                <c:pt idx="4">
                  <c:v>0.04</c:v>
                </c:pt>
                <c:pt idx="5">
                  <c:v>0.33</c:v>
                </c:pt>
              </c:numCache>
            </c:numRef>
          </c:val>
          <c:extLst>
            <c:ext xmlns:c16="http://schemas.microsoft.com/office/drawing/2014/chart" uri="{C3380CC4-5D6E-409C-BE32-E72D297353CC}">
              <c16:uniqueId val="{00000001-13FD-495C-B1CA-D8CAF4617FBA}"/>
            </c:ext>
          </c:extLst>
        </c:ser>
        <c:ser>
          <c:idx val="4"/>
          <c:order val="4"/>
          <c:tx>
            <c:strRef>
              <c:f>Sheet1!$F$1</c:f>
              <c:strCache>
                <c:ptCount val="1"/>
                <c:pt idx="0">
                  <c:v>Disabled (n=149)</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Sheet1!$F$2:$F$7</c:f>
              <c:numCache>
                <c:formatCode>0%</c:formatCode>
                <c:ptCount val="6"/>
                <c:pt idx="0">
                  <c:v>0.43</c:v>
                </c:pt>
                <c:pt idx="1">
                  <c:v>0.12</c:v>
                </c:pt>
                <c:pt idx="2">
                  <c:v>0.18</c:v>
                </c:pt>
                <c:pt idx="3">
                  <c:v>0.08</c:v>
                </c:pt>
                <c:pt idx="4">
                  <c:v>0.04</c:v>
                </c:pt>
                <c:pt idx="5">
                  <c:v>0.15</c:v>
                </c:pt>
              </c:numCache>
            </c:numRef>
          </c:val>
          <c:extLst>
            <c:ext xmlns:c16="http://schemas.microsoft.com/office/drawing/2014/chart" uri="{C3380CC4-5D6E-409C-BE32-E72D297353CC}">
              <c16:uniqueId val="{00000003-2A69-4A3D-9464-D1086846F46B}"/>
            </c:ext>
          </c:extLst>
        </c:ser>
        <c:dLbls>
          <c:dLblPos val="outEnd"/>
          <c:showLegendKey val="0"/>
          <c:showVal val="1"/>
          <c:showCatName val="0"/>
          <c:showSerName val="0"/>
          <c:showPercent val="0"/>
          <c:showBubbleSize val="0"/>
        </c:dLbls>
        <c:gapWidth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8.5970332724033593E-2"/>
          <c:y val="0.9434195568864483"/>
          <c:w val="0.75556137029352011"/>
          <c:h val="5.014143011345133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dirty="0">
                <a:solidFill>
                  <a:srgbClr val="5C5B5A"/>
                </a:solidFill>
              </a:rPr>
              <a:t>Number of aspects of digital exclusion experienced**</a:t>
            </a:r>
          </a:p>
        </c:rich>
      </c:tx>
      <c:layout>
        <c:manualLayout>
          <c:xMode val="edge"/>
          <c:yMode val="edge"/>
          <c:x val="0.30107451948487818"/>
          <c:y val="5.628176928610785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2320610443850534E-3"/>
          <c:y val="8.0873239504943489E-2"/>
          <c:w val="0.99389396795199259"/>
          <c:h val="0.71953375835334554"/>
        </c:manualLayout>
      </c:layout>
      <c:barChart>
        <c:barDir val="col"/>
        <c:grouping val="clustered"/>
        <c:varyColors val="0"/>
        <c:ser>
          <c:idx val="1"/>
          <c:order val="1"/>
          <c:tx>
            <c:strRef>
              <c:f>Sheet1!$C$1</c:f>
              <c:strCache>
                <c:ptCount val="1"/>
                <c:pt idx="0">
                  <c:v>Sept (S3)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Ref>
          </c:val>
          <c:extLst>
            <c:ext xmlns:c16="http://schemas.microsoft.com/office/drawing/2014/chart" uri="{C3380CC4-5D6E-409C-BE32-E72D297353CC}">
              <c16:uniqueId val="{00000001-B8C7-46A5-B84E-F69ECA0E8571}"/>
            </c:ext>
          </c:extLst>
        </c:ser>
        <c:ser>
          <c:idx val="2"/>
          <c:order val="2"/>
          <c:tx>
            <c:strRef>
              <c:f>Sheet1!$D$1</c:f>
              <c:strCache>
                <c:ptCount val="1"/>
                <c:pt idx="0">
                  <c:v>Oct (S4)</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Ref>
          </c:val>
          <c:extLst>
            <c:ext xmlns:c16="http://schemas.microsoft.com/office/drawing/2014/chart" uri="{C3380CC4-5D6E-409C-BE32-E72D297353CC}">
              <c16:uniqueId val="{00000002-B8C7-46A5-B84E-F69ECA0E8571}"/>
            </c:ext>
          </c:extLst>
        </c:ser>
        <c:ser>
          <c:idx val="3"/>
          <c:order val="3"/>
          <c:tx>
            <c:strRef>
              <c:f>Sheet1!$E$1</c:f>
              <c:strCache>
                <c:ptCount val="1"/>
                <c:pt idx="0">
                  <c:v>Mar (S6)</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Sheet1!$E$2:$E$7</c:f>
            </c:numRef>
          </c:val>
          <c:extLst>
            <c:ext xmlns:c16="http://schemas.microsoft.com/office/drawing/2014/chart" uri="{C3380CC4-5D6E-409C-BE32-E72D297353CC}">
              <c16:uniqueId val="{00000004-B8C7-46A5-B84E-F69ECA0E8571}"/>
            </c:ext>
          </c:extLst>
        </c:ser>
        <c:ser>
          <c:idx val="4"/>
          <c:order val="4"/>
          <c:tx>
            <c:strRef>
              <c:f>Sheet1!$F$1</c:f>
              <c:strCache>
                <c:ptCount val="1"/>
                <c:pt idx="0">
                  <c:v>May (S7)</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Sheet1!$F$2:$F$7</c:f>
            </c:numRef>
          </c:val>
          <c:extLst>
            <c:ext xmlns:c16="http://schemas.microsoft.com/office/drawing/2014/chart" uri="{C3380CC4-5D6E-409C-BE32-E72D297353CC}">
              <c16:uniqueId val="{00000001-ADAF-4C6C-821C-AE915BD6E796}"/>
            </c:ext>
          </c:extLst>
        </c:ser>
        <c:ser>
          <c:idx val="5"/>
          <c:order val="5"/>
          <c:tx>
            <c:strRef>
              <c:f>Sheet1!$G$1</c:f>
              <c:strCache>
                <c:ptCount val="1"/>
                <c:pt idx="0">
                  <c:v>July (S8)</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Sheet1!$G$2:$G$7</c:f>
            </c:numRef>
          </c:val>
          <c:extLst>
            <c:ext xmlns:c16="http://schemas.microsoft.com/office/drawing/2014/chart" uri="{C3380CC4-5D6E-409C-BE32-E72D297353CC}">
              <c16:uniqueId val="{00000000-4E33-43A0-900F-CFCBAB16377D}"/>
            </c:ext>
          </c:extLst>
        </c:ser>
        <c:ser>
          <c:idx val="6"/>
          <c:order val="6"/>
          <c:tx>
            <c:strRef>
              <c:f>Sheet1!$H$1</c:f>
              <c:strCache>
                <c:ptCount val="1"/>
                <c:pt idx="0">
                  <c:v>November (S10)</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Sheet1!$H$2:$H$7</c:f>
            </c:numRef>
          </c:val>
          <c:extLst>
            <c:ext xmlns:c16="http://schemas.microsoft.com/office/drawing/2014/chart" uri="{C3380CC4-5D6E-409C-BE32-E72D297353CC}">
              <c16:uniqueId val="{00000000-3871-4303-8AAC-000309872BA0}"/>
            </c:ext>
          </c:extLst>
        </c:ser>
        <c:ser>
          <c:idx val="7"/>
          <c:order val="7"/>
          <c:tx>
            <c:strRef>
              <c:f>Sheet1!$I$1</c:f>
              <c:strCache>
                <c:ptCount val="1"/>
                <c:pt idx="0">
                  <c:v>February (S11)</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Sheet1!$I$2:$I$7</c:f>
            </c:numRef>
          </c:val>
          <c:extLst>
            <c:ext xmlns:c16="http://schemas.microsoft.com/office/drawing/2014/chart" uri="{C3380CC4-5D6E-409C-BE32-E72D297353CC}">
              <c16:uniqueId val="{00000000-617B-4705-8B88-3ECFB2B69DAA}"/>
            </c:ext>
          </c:extLst>
        </c:ser>
        <c:ser>
          <c:idx val="8"/>
          <c:order val="8"/>
          <c:tx>
            <c:strRef>
              <c:f>Sheet1!$J$1</c:f>
              <c:strCache>
                <c:ptCount val="1"/>
                <c:pt idx="0">
                  <c:v>May (S12)</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Sheet1!$J$2:$J$7</c:f>
            </c:numRef>
          </c:val>
          <c:extLst>
            <c:ext xmlns:c16="http://schemas.microsoft.com/office/drawing/2014/chart" uri="{C3380CC4-5D6E-409C-BE32-E72D297353CC}">
              <c16:uniqueId val="{00000000-3F28-4E85-B179-2D6B993DD4EF}"/>
            </c:ext>
          </c:extLst>
        </c:ser>
        <c:ser>
          <c:idx val="9"/>
          <c:order val="9"/>
          <c:tx>
            <c:strRef>
              <c:f>Sheet1!$K$1</c:f>
              <c:strCache>
                <c:ptCount val="1"/>
                <c:pt idx="0">
                  <c:v>July (S13)</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Sheet1!$K$2:$K$7</c:f>
            </c:numRef>
          </c:val>
          <c:extLst>
            <c:ext xmlns:c16="http://schemas.microsoft.com/office/drawing/2014/chart" uri="{C3380CC4-5D6E-409C-BE32-E72D297353CC}">
              <c16:uniqueId val="{00000000-71D4-41BB-BE23-A5A2DBFDC79C}"/>
            </c:ext>
          </c:extLst>
        </c:ser>
        <c:ser>
          <c:idx val="10"/>
          <c:order val="10"/>
          <c:tx>
            <c:strRef>
              <c:f>Sheet1!$L$1</c:f>
              <c:strCache>
                <c:ptCount val="1"/>
                <c:pt idx="0">
                  <c:v>August (S14)</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Sheet1!$L$2:$L$7</c:f>
            </c:numRef>
          </c:val>
          <c:extLst>
            <c:ext xmlns:c16="http://schemas.microsoft.com/office/drawing/2014/chart" uri="{C3380CC4-5D6E-409C-BE32-E72D297353CC}">
              <c16:uniqueId val="{00000000-E4CA-4ED8-AA4C-C35E3434EFB2}"/>
            </c:ext>
          </c:extLst>
        </c:ser>
        <c:ser>
          <c:idx val="11"/>
          <c:order val="11"/>
          <c:tx>
            <c:strRef>
              <c:f>Sheet1!$M$1</c:f>
              <c:strCache>
                <c:ptCount val="1"/>
                <c:pt idx="0">
                  <c:v>October '24 (S15)</c:v>
                </c:pt>
              </c:strCache>
            </c:strRef>
          </c:tx>
          <c:spPr>
            <a:solidFill>
              <a:srgbClr val="9F5FC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Sheet1!$M$2:$M$7</c:f>
              <c:numCache>
                <c:formatCode>0%</c:formatCode>
                <c:ptCount val="6"/>
                <c:pt idx="0">
                  <c:v>0.65</c:v>
                </c:pt>
                <c:pt idx="1">
                  <c:v>0.06</c:v>
                </c:pt>
                <c:pt idx="2">
                  <c:v>0.08</c:v>
                </c:pt>
                <c:pt idx="3">
                  <c:v>0.04</c:v>
                </c:pt>
                <c:pt idx="4">
                  <c:v>0.05</c:v>
                </c:pt>
                <c:pt idx="5">
                  <c:v>0.13</c:v>
                </c:pt>
              </c:numCache>
            </c:numRef>
          </c:val>
          <c:extLst>
            <c:ext xmlns:c16="http://schemas.microsoft.com/office/drawing/2014/chart" uri="{C3380CC4-5D6E-409C-BE32-E72D297353CC}">
              <c16:uniqueId val="{00000000-B1AC-4420-BEB8-CDD200AFAB24}"/>
            </c:ext>
          </c:extLst>
        </c:ser>
        <c:ser>
          <c:idx val="12"/>
          <c:order val="12"/>
          <c:tx>
            <c:strRef>
              <c:f>Sheet1!$N$1</c:f>
              <c:strCache>
                <c:ptCount val="1"/>
                <c:pt idx="0">
                  <c:v>December '24 (S16)</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Sheet1!$N$2:$N$7</c:f>
              <c:numCache>
                <c:formatCode>0%</c:formatCode>
                <c:ptCount val="6"/>
                <c:pt idx="0">
                  <c:v>0.72</c:v>
                </c:pt>
                <c:pt idx="1">
                  <c:v>0.09</c:v>
                </c:pt>
                <c:pt idx="2">
                  <c:v>7.0000000000000007E-2</c:v>
                </c:pt>
                <c:pt idx="3">
                  <c:v>0.02</c:v>
                </c:pt>
                <c:pt idx="4">
                  <c:v>0.01</c:v>
                </c:pt>
                <c:pt idx="5">
                  <c:v>0.09</c:v>
                </c:pt>
              </c:numCache>
            </c:numRef>
          </c:val>
          <c:extLst>
            <c:ext xmlns:c16="http://schemas.microsoft.com/office/drawing/2014/chart" uri="{C3380CC4-5D6E-409C-BE32-E72D297353CC}">
              <c16:uniqueId val="{00000000-097E-4CAF-9DDB-ED8AAAC1F99D}"/>
            </c:ext>
          </c:extLst>
        </c:ser>
        <c:ser>
          <c:idx val="13"/>
          <c:order val="13"/>
          <c:tx>
            <c:strRef>
              <c:f>Sheet1!$O$1</c:f>
              <c:strCache>
                <c:ptCount val="1"/>
                <c:pt idx="0">
                  <c:v>Februrary '25 (S17)</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Sheet1!$O$2:$O$7</c:f>
              <c:numCache>
                <c:formatCode>0%</c:formatCode>
                <c:ptCount val="6"/>
                <c:pt idx="0">
                  <c:v>0.71</c:v>
                </c:pt>
                <c:pt idx="1">
                  <c:v>0.08</c:v>
                </c:pt>
                <c:pt idx="2">
                  <c:v>0.12</c:v>
                </c:pt>
                <c:pt idx="3">
                  <c:v>0.02</c:v>
                </c:pt>
                <c:pt idx="4">
                  <c:v>0.01</c:v>
                </c:pt>
                <c:pt idx="5">
                  <c:v>0.06</c:v>
                </c:pt>
              </c:numCache>
            </c:numRef>
          </c:val>
          <c:extLst>
            <c:ext xmlns:c16="http://schemas.microsoft.com/office/drawing/2014/chart" uri="{C3380CC4-5D6E-409C-BE32-E72D297353CC}">
              <c16:uniqueId val="{00000000-EDAF-4AF3-8CB2-18050822F587}"/>
            </c:ext>
          </c:extLst>
        </c:ser>
        <c:dLbls>
          <c:dLblPos val="outEnd"/>
          <c:showLegendKey val="0"/>
          <c:showVal val="1"/>
          <c:showCatName val="0"/>
          <c:showSerName val="0"/>
          <c:showPercent val="0"/>
          <c:showBubbleSize val="0"/>
        </c:dLbls>
        <c:gapWidth val="100"/>
        <c:axId val="2068775232"/>
        <c:axId val="2068776896"/>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Sheet1!$A$2:$A$7</c15:sqref>
                        </c15:formulaRef>
                      </c:ext>
                    </c:extLst>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extLst>
                      <c:ext uri="{02D57815-91ED-43cb-92C2-25804820EDAC}">
                        <c15:formulaRef>
                          <c15:sqref>Sheet1!$B$2:$B$7</c15:sqref>
                        </c15:formulaRef>
                      </c:ext>
                    </c:extLst>
                    <c:numCache>
                      <c:formatCode>0%</c:formatCode>
                      <c:ptCount val="6"/>
                      <c:pt idx="0">
                        <c:v>0.64</c:v>
                      </c:pt>
                      <c:pt idx="1">
                        <c:v>0.16</c:v>
                      </c:pt>
                      <c:pt idx="2">
                        <c:v>0.1</c:v>
                      </c:pt>
                      <c:pt idx="3">
                        <c:v>0.04</c:v>
                      </c:pt>
                      <c:pt idx="4">
                        <c:v>0.02</c:v>
                      </c:pt>
                      <c:pt idx="5">
                        <c:v>0.04</c:v>
                      </c:pt>
                    </c:numCache>
                  </c:numRef>
                </c:val>
                <c:extLst>
                  <c:ext xmlns:c16="http://schemas.microsoft.com/office/drawing/2014/chart" uri="{C3380CC4-5D6E-409C-BE32-E72D297353CC}">
                    <c16:uniqueId val="{00000000-B8C7-46A5-B84E-F69ECA0E8571}"/>
                  </c:ext>
                </c:extLst>
              </c15:ser>
            </c15:filteredBarSeries>
          </c:ext>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0.34267758903218759"/>
          <c:y val="0.24383870788706588"/>
          <c:w val="0.45357372492063952"/>
          <c:h val="5.1661050799836329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dirty="0">
                <a:solidFill>
                  <a:srgbClr val="5C5B5A"/>
                </a:solidFill>
              </a:rPr>
              <a:t>Number of aspects of digital exclusion experienced</a:t>
            </a:r>
          </a:p>
          <a:p>
            <a:pPr>
              <a:defRPr sz="1400" b="1"/>
            </a:pPr>
            <a:r>
              <a:rPr lang="en-GB" sz="1400" b="1" baseline="0" dirty="0">
                <a:solidFill>
                  <a:srgbClr val="5C5B5A"/>
                </a:solidFill>
              </a:rPr>
              <a:t>Sep ‘23 – Feb ‘24 vs. Oct ‘24 – Feb ‘25</a:t>
            </a:r>
            <a:endParaRPr lang="en-GB" sz="1400" b="1" dirty="0">
              <a:solidFill>
                <a:srgbClr val="5C5B5A"/>
              </a:solidFill>
            </a:endParaRPr>
          </a:p>
        </c:rich>
      </c:tx>
      <c:layout>
        <c:manualLayout>
          <c:xMode val="edge"/>
          <c:yMode val="edge"/>
          <c:x val="0.29808780434895932"/>
          <c:y val="5.722747820173812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0323533866623526E-2"/>
          <c:y val="8.0873239504943489E-2"/>
          <c:w val="0.95188820681363329"/>
          <c:h val="0.70431151902700995"/>
        </c:manualLayout>
      </c:layout>
      <c:barChart>
        <c:barDir val="col"/>
        <c:grouping val="clustered"/>
        <c:varyColors val="0"/>
        <c:ser>
          <c:idx val="0"/>
          <c:order val="0"/>
          <c:tx>
            <c:strRef>
              <c:f>Sheet1!$B$1</c:f>
              <c:strCache>
                <c:ptCount val="1"/>
                <c:pt idx="0">
                  <c:v>S1+S2: Total</c:v>
                </c:pt>
              </c:strCache>
              <c:extLst xmlns:c15="http://schemas.microsoft.com/office/drawing/2012/chart"/>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extLst xmlns:c15="http://schemas.microsoft.com/office/drawing/2012/chart"/>
            </c:strRef>
          </c:cat>
          <c:val>
            <c:numRef>
              <c:f>Sheet1!$B$2:$B$7</c:f>
              <c:extLst xmlns:c15="http://schemas.microsoft.com/office/drawing/2012/chart"/>
            </c:numRef>
          </c:val>
          <c:extLst xmlns:c15="http://schemas.microsoft.com/office/drawing/2012/chart">
            <c:ext xmlns:c16="http://schemas.microsoft.com/office/drawing/2014/chart" uri="{C3380CC4-5D6E-409C-BE32-E72D297353CC}">
              <c16:uniqueId val="{00000000-7FB1-4EB6-9246-DEE6481016AD}"/>
            </c:ext>
          </c:extLst>
        </c:ser>
        <c:ser>
          <c:idx val="1"/>
          <c:order val="1"/>
          <c:tx>
            <c:strRef>
              <c:f>Sheet1!$C$1</c:f>
              <c:strCache>
                <c:ptCount val="1"/>
                <c:pt idx="0">
                  <c:v>S9+S10+S11: Total</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Cache>
                <c:formatCode>0%</c:formatCode>
                <c:ptCount val="6"/>
                <c:pt idx="0">
                  <c:v>0.67</c:v>
                </c:pt>
                <c:pt idx="1">
                  <c:v>0.17</c:v>
                </c:pt>
                <c:pt idx="2">
                  <c:v>0.08</c:v>
                </c:pt>
                <c:pt idx="3">
                  <c:v>0.04</c:v>
                </c:pt>
                <c:pt idx="4">
                  <c:v>0.02</c:v>
                </c:pt>
                <c:pt idx="5">
                  <c:v>0.02</c:v>
                </c:pt>
              </c:numCache>
            </c:numRef>
          </c:val>
          <c:extLst>
            <c:ext xmlns:c16="http://schemas.microsoft.com/office/drawing/2014/chart" uri="{C3380CC4-5D6E-409C-BE32-E72D297353CC}">
              <c16:uniqueId val="{00000002-7FB1-4EB6-9246-DEE6481016AD}"/>
            </c:ext>
          </c:extLst>
        </c:ser>
        <c:ser>
          <c:idx val="2"/>
          <c:order val="2"/>
          <c:tx>
            <c:strRef>
              <c:f>Sheet1!$D$1</c:f>
              <c:strCache>
                <c:ptCount val="1"/>
                <c:pt idx="0">
                  <c:v>S15+S16+S17: Total</c:v>
                </c:pt>
              </c:strCache>
            </c:strRef>
          </c:tx>
          <c:spPr>
            <a:solidFill>
              <a:srgbClr val="5B9BD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Cache>
                <c:formatCode>0%</c:formatCode>
                <c:ptCount val="6"/>
                <c:pt idx="0">
                  <c:v>0.69</c:v>
                </c:pt>
                <c:pt idx="1">
                  <c:v>0.08</c:v>
                </c:pt>
                <c:pt idx="2">
                  <c:v>0.09</c:v>
                </c:pt>
                <c:pt idx="3">
                  <c:v>0.03</c:v>
                </c:pt>
                <c:pt idx="4">
                  <c:v>0.02</c:v>
                </c:pt>
                <c:pt idx="5">
                  <c:v>0.09</c:v>
                </c:pt>
              </c:numCache>
            </c:numRef>
          </c:val>
          <c:extLst>
            <c:ext xmlns:c16="http://schemas.microsoft.com/office/drawing/2014/chart" uri="{C3380CC4-5D6E-409C-BE32-E72D297353CC}">
              <c16:uniqueId val="{00000000-1D26-42E5-99A3-C4BC608D1098}"/>
            </c:ext>
          </c:extLst>
        </c:ser>
        <c:dLbls>
          <c:dLblPos val="outEnd"/>
          <c:showLegendKey val="0"/>
          <c:showVal val="1"/>
          <c:showCatName val="0"/>
          <c:showSerName val="0"/>
          <c:showPercent val="0"/>
          <c:showBubbleSize val="0"/>
        </c:dLbls>
        <c:gapWidth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0.33062451959557054"/>
          <c:y val="0.94862205490478813"/>
          <c:w val="0.41936905377989503"/>
          <c:h val="5.014143011345133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dirty="0"/>
              <a:t>How often…? (Respondents reporting</a:t>
            </a:r>
            <a:r>
              <a:rPr lang="en-GB" sz="1400" b="1" baseline="0" dirty="0"/>
              <a:t> digital exclusion)*</a:t>
            </a:r>
          </a:p>
          <a:p>
            <a:pPr>
              <a:defRPr sz="1400" b="1"/>
            </a:pPr>
            <a:r>
              <a:rPr lang="en-GB" sz="1400" b="1" baseline="0" dirty="0"/>
              <a:t>(October 2024 - February 2025)</a:t>
            </a:r>
            <a:r>
              <a:rPr lang="en-GB" sz="1400" b="1" dirty="0"/>
              <a:t> </a:t>
            </a:r>
          </a:p>
        </c:rich>
      </c:tx>
      <c:layout>
        <c:manualLayout>
          <c:xMode val="edge"/>
          <c:yMode val="edge"/>
          <c:x val="0.25179384293743262"/>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1.131189269686533E-2"/>
          <c:y val="7.8524060926427289E-2"/>
          <c:w val="0.98524573650591662"/>
          <c:h val="0.33653513396054818"/>
        </c:manualLayout>
      </c:layout>
      <c:barChart>
        <c:barDir val="col"/>
        <c:grouping val="stacked"/>
        <c:varyColors val="0"/>
        <c:ser>
          <c:idx val="1"/>
          <c:order val="0"/>
          <c:tx>
            <c:strRef>
              <c:f>Sheet1!$B$1</c:f>
              <c:strCache>
                <c:ptCount val="1"/>
                <c:pt idx="0">
                  <c:v>1 - Never do / Never have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you have access to an internet connection? </c:v>
                </c:pt>
                <c:pt idx="1">
                  <c:v>….do you have access to devices that allow you to access the internet? </c:v>
                </c:pt>
                <c:pt idx="2">
                  <c:v>…can you afford access to the internet? </c:v>
                </c:pt>
                <c:pt idx="3">
                  <c:v>…do you have the skills you need to access / use digital services online? </c:v>
                </c:pt>
                <c:pt idx="4">
                  <c:v>…do you have the support you need to access / use digital services online? </c:v>
                </c:pt>
              </c:strCache>
            </c:strRef>
          </c:cat>
          <c:val>
            <c:numRef>
              <c:f>Sheet1!$B$2:$B$6</c:f>
              <c:numCache>
                <c:formatCode>0%</c:formatCode>
                <c:ptCount val="5"/>
                <c:pt idx="0">
                  <c:v>0.05</c:v>
                </c:pt>
                <c:pt idx="1">
                  <c:v>0.05</c:v>
                </c:pt>
                <c:pt idx="2">
                  <c:v>0.05</c:v>
                </c:pt>
                <c:pt idx="3">
                  <c:v>0.06</c:v>
                </c:pt>
                <c:pt idx="4">
                  <c:v>0.05</c:v>
                </c:pt>
              </c:numCache>
            </c:numRef>
          </c:val>
          <c:extLst>
            <c:ext xmlns:c16="http://schemas.microsoft.com/office/drawing/2014/chart" uri="{C3380CC4-5D6E-409C-BE32-E72D297353CC}">
              <c16:uniqueId val="{00000000-001D-4847-9005-795B68A78725}"/>
            </c:ext>
          </c:extLst>
        </c:ser>
        <c:ser>
          <c:idx val="2"/>
          <c:order val="1"/>
          <c:tx>
            <c:strRef>
              <c:f>Sheet1!$C$1</c:f>
              <c:strCache>
                <c:ptCount val="1"/>
                <c:pt idx="0">
                  <c:v>2 - Rarely do / Rarely have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you have access to an internet connection? </c:v>
                </c:pt>
                <c:pt idx="1">
                  <c:v>….do you have access to devices that allow you to access the internet? </c:v>
                </c:pt>
                <c:pt idx="2">
                  <c:v>…can you afford access to the internet? </c:v>
                </c:pt>
                <c:pt idx="3">
                  <c:v>…do you have the skills you need to access / use digital services online? </c:v>
                </c:pt>
                <c:pt idx="4">
                  <c:v>…do you have the support you need to access / use digital services online? </c:v>
                </c:pt>
              </c:strCache>
            </c:strRef>
          </c:cat>
          <c:val>
            <c:numRef>
              <c:f>Sheet1!$C$2:$C$6</c:f>
              <c:numCache>
                <c:formatCode>0%</c:formatCode>
                <c:ptCount val="5"/>
                <c:pt idx="0">
                  <c:v>0.01</c:v>
                </c:pt>
                <c:pt idx="1">
                  <c:v>0.01</c:v>
                </c:pt>
                <c:pt idx="2">
                  <c:v>0.01</c:v>
                </c:pt>
                <c:pt idx="3">
                  <c:v>0.04</c:v>
                </c:pt>
                <c:pt idx="4">
                  <c:v>0.04</c:v>
                </c:pt>
              </c:numCache>
            </c:numRef>
          </c:val>
          <c:extLst>
            <c:ext xmlns:c16="http://schemas.microsoft.com/office/drawing/2014/chart" uri="{C3380CC4-5D6E-409C-BE32-E72D297353CC}">
              <c16:uniqueId val="{00000001-001D-4847-9005-795B68A78725}"/>
            </c:ext>
          </c:extLst>
        </c:ser>
        <c:ser>
          <c:idx val="0"/>
          <c:order val="2"/>
          <c:tx>
            <c:strRef>
              <c:f>Sheet1!$D$1</c:f>
              <c:strCache>
                <c:ptCount val="1"/>
                <c:pt idx="0">
                  <c:v>3 - Usually do / Usually have</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you have access to an internet connection? </c:v>
                </c:pt>
                <c:pt idx="1">
                  <c:v>….do you have access to devices that allow you to access the internet? </c:v>
                </c:pt>
                <c:pt idx="2">
                  <c:v>…can you afford access to the internet? </c:v>
                </c:pt>
                <c:pt idx="3">
                  <c:v>…do you have the skills you need to access / use digital services online? </c:v>
                </c:pt>
                <c:pt idx="4">
                  <c:v>…do you have the support you need to access / use digital services online? </c:v>
                </c:pt>
              </c:strCache>
            </c:strRef>
          </c:cat>
          <c:val>
            <c:numRef>
              <c:f>Sheet1!$D$2:$D$6</c:f>
              <c:numCache>
                <c:formatCode>0%</c:formatCode>
                <c:ptCount val="5"/>
                <c:pt idx="0">
                  <c:v>0.06</c:v>
                </c:pt>
                <c:pt idx="1">
                  <c:v>0.06</c:v>
                </c:pt>
                <c:pt idx="2">
                  <c:v>0.08</c:v>
                </c:pt>
                <c:pt idx="3">
                  <c:v>0.11</c:v>
                </c:pt>
                <c:pt idx="4">
                  <c:v>0.1</c:v>
                </c:pt>
              </c:numCache>
            </c:numRef>
          </c:val>
          <c:extLst>
            <c:ext xmlns:c16="http://schemas.microsoft.com/office/drawing/2014/chart" uri="{C3380CC4-5D6E-409C-BE32-E72D297353CC}">
              <c16:uniqueId val="{00000002-001D-4847-9005-795B68A78725}"/>
            </c:ext>
          </c:extLst>
        </c:ser>
        <c:dLbls>
          <c:dLblPos val="ctr"/>
          <c:showLegendKey val="0"/>
          <c:showVal val="1"/>
          <c:showCatName val="0"/>
          <c:showSerName val="0"/>
          <c:showPercent val="0"/>
          <c:showBubbleSize val="0"/>
        </c:dLbls>
        <c:gapWidth val="65"/>
        <c:overlap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max val="0.35000000000000003"/>
        </c:scaling>
        <c:delete val="1"/>
        <c:axPos val="l"/>
        <c:numFmt formatCode="0%" sourceLinked="1"/>
        <c:majorTickMark val="out"/>
        <c:minorTickMark val="none"/>
        <c:tickLblPos val="nextTo"/>
        <c:crossAx val="2068775232"/>
        <c:crosses val="autoZero"/>
        <c:crossBetween val="between"/>
      </c:valAx>
      <c:spPr>
        <a:noFill/>
        <a:ln>
          <a:noFill/>
        </a:ln>
        <a:effectLst/>
      </c:spPr>
    </c:plotArea>
    <c:legend>
      <c:legendPos val="b"/>
      <c:layout>
        <c:manualLayout>
          <c:xMode val="edge"/>
          <c:yMode val="edge"/>
          <c:x val="1.085397808730171E-2"/>
          <c:y val="0.9287081089891922"/>
          <c:w val="0.98527499083268111"/>
          <c:h val="5.6803752634420231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198083965459608E-3"/>
          <c:y val="0.17523364426370835"/>
          <c:w val="0.98524573650591662"/>
          <c:h val="0.47102443738747052"/>
        </c:manualLayout>
      </c:layout>
      <c:barChart>
        <c:barDir val="col"/>
        <c:grouping val="stacked"/>
        <c:varyColors val="0"/>
        <c:ser>
          <c:idx val="1"/>
          <c:order val="0"/>
          <c:tx>
            <c:strRef>
              <c:f>Sheet1!$B$1</c:f>
              <c:strCache>
                <c:ptCount val="1"/>
                <c:pt idx="0">
                  <c:v>1 - Never do / Never have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other members of your HH have access to an internet connection? </c:v>
                </c:pt>
                <c:pt idx="1">
                  <c:v>…do other members of your HH have access to devices that allow you to access the internet? </c:v>
                </c:pt>
                <c:pt idx="2">
                  <c:v>…can other members of your HH afford access to the internet? </c:v>
                </c:pt>
                <c:pt idx="3">
                  <c:v>…do other members of your HH have the skills they need to access / use digital services online? </c:v>
                </c:pt>
                <c:pt idx="4">
                  <c:v>…do other members of your HH have the support it needs to access / use digital services online? </c:v>
                </c:pt>
              </c:strCache>
            </c:strRef>
          </c:cat>
          <c:val>
            <c:numRef>
              <c:f>Sheet1!$B$2:$B$6</c:f>
              <c:numCache>
                <c:formatCode>0%</c:formatCode>
                <c:ptCount val="5"/>
                <c:pt idx="0">
                  <c:v>0.02</c:v>
                </c:pt>
                <c:pt idx="1">
                  <c:v>0.01</c:v>
                </c:pt>
                <c:pt idx="2">
                  <c:v>0.02</c:v>
                </c:pt>
                <c:pt idx="3">
                  <c:v>0.02</c:v>
                </c:pt>
                <c:pt idx="4">
                  <c:v>0.02</c:v>
                </c:pt>
              </c:numCache>
            </c:numRef>
          </c:val>
          <c:extLst>
            <c:ext xmlns:c16="http://schemas.microsoft.com/office/drawing/2014/chart" uri="{C3380CC4-5D6E-409C-BE32-E72D297353CC}">
              <c16:uniqueId val="{00000000-C273-43FB-B818-A3C153A09CA9}"/>
            </c:ext>
          </c:extLst>
        </c:ser>
        <c:ser>
          <c:idx val="2"/>
          <c:order val="1"/>
          <c:tx>
            <c:strRef>
              <c:f>Sheet1!$C$1</c:f>
              <c:strCache>
                <c:ptCount val="1"/>
                <c:pt idx="0">
                  <c:v>2 - Rarely do / Rarely have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other members of your HH have access to an internet connection? </c:v>
                </c:pt>
                <c:pt idx="1">
                  <c:v>…do other members of your HH have access to devices that allow you to access the internet? </c:v>
                </c:pt>
                <c:pt idx="2">
                  <c:v>…can other members of your HH afford access to the internet? </c:v>
                </c:pt>
                <c:pt idx="3">
                  <c:v>…do other members of your HH have the skills they need to access / use digital services online? </c:v>
                </c:pt>
                <c:pt idx="4">
                  <c:v>…do other members of your HH have the support it needs to access / use digital services online? </c:v>
                </c:pt>
              </c:strCache>
            </c:strRef>
          </c:cat>
          <c:val>
            <c:numRef>
              <c:f>Sheet1!$C$2:$C$6</c:f>
              <c:numCache>
                <c:formatCode>0%</c:formatCode>
                <c:ptCount val="5"/>
                <c:pt idx="0">
                  <c:v>0.01</c:v>
                </c:pt>
                <c:pt idx="1">
                  <c:v>0.01</c:v>
                </c:pt>
                <c:pt idx="3">
                  <c:v>0.03</c:v>
                </c:pt>
                <c:pt idx="4">
                  <c:v>0.02</c:v>
                </c:pt>
              </c:numCache>
            </c:numRef>
          </c:val>
          <c:extLst>
            <c:ext xmlns:c16="http://schemas.microsoft.com/office/drawing/2014/chart" uri="{C3380CC4-5D6E-409C-BE32-E72D297353CC}">
              <c16:uniqueId val="{00000001-C273-43FB-B818-A3C153A09CA9}"/>
            </c:ext>
          </c:extLst>
        </c:ser>
        <c:ser>
          <c:idx val="0"/>
          <c:order val="2"/>
          <c:tx>
            <c:strRef>
              <c:f>Sheet1!$D$1</c:f>
              <c:strCache>
                <c:ptCount val="1"/>
                <c:pt idx="0">
                  <c:v>3 - Usually do / Usually have</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other members of your HH have access to an internet connection? </c:v>
                </c:pt>
                <c:pt idx="1">
                  <c:v>…do other members of your HH have access to devices that allow you to access the internet? </c:v>
                </c:pt>
                <c:pt idx="2">
                  <c:v>…can other members of your HH afford access to the internet? </c:v>
                </c:pt>
                <c:pt idx="3">
                  <c:v>…do other members of your HH have the skills they need to access / use digital services online? </c:v>
                </c:pt>
                <c:pt idx="4">
                  <c:v>…do other members of your HH have the support it needs to access / use digital services online? </c:v>
                </c:pt>
              </c:strCache>
            </c:strRef>
          </c:cat>
          <c:val>
            <c:numRef>
              <c:f>Sheet1!$D$2:$D$6</c:f>
              <c:numCache>
                <c:formatCode>0%</c:formatCode>
                <c:ptCount val="5"/>
                <c:pt idx="0">
                  <c:v>0.06</c:v>
                </c:pt>
                <c:pt idx="1">
                  <c:v>0.04</c:v>
                </c:pt>
                <c:pt idx="2">
                  <c:v>7.0000000000000007E-2</c:v>
                </c:pt>
                <c:pt idx="3">
                  <c:v>0.11</c:v>
                </c:pt>
                <c:pt idx="4">
                  <c:v>0.12</c:v>
                </c:pt>
              </c:numCache>
            </c:numRef>
          </c:val>
          <c:extLst>
            <c:ext xmlns:c16="http://schemas.microsoft.com/office/drawing/2014/chart" uri="{C3380CC4-5D6E-409C-BE32-E72D297353CC}">
              <c16:uniqueId val="{00000002-C273-43FB-B818-A3C153A09CA9}"/>
            </c:ext>
          </c:extLst>
        </c:ser>
        <c:dLbls>
          <c:dLblPos val="ctr"/>
          <c:showLegendKey val="0"/>
          <c:showVal val="1"/>
          <c:showCatName val="0"/>
          <c:showSerName val="0"/>
          <c:showPercent val="0"/>
          <c:showBubbleSize val="0"/>
        </c:dLbls>
        <c:gapWidth val="65"/>
        <c:overlap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max val="0.35000000000000003"/>
        </c:scaling>
        <c:delete val="1"/>
        <c:axPos val="l"/>
        <c:numFmt formatCode="0%" sourceLinked="1"/>
        <c:majorTickMark val="out"/>
        <c:minorTickMark val="none"/>
        <c:tickLblPos val="nextTo"/>
        <c:crossAx val="206877523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400" b="1" u="none" dirty="0">
                <a:latin typeface="Arial" panose="020B0604020202020204" pitchFamily="34" charset="0"/>
                <a:cs typeface="Arial" panose="020B0604020202020204" pitchFamily="34" charset="0"/>
              </a:rPr>
              <a:t>How confident</a:t>
            </a:r>
            <a:r>
              <a:rPr lang="en-GB" sz="1400" b="1" u="none" baseline="0" dirty="0">
                <a:latin typeface="Arial" panose="020B0604020202020204" pitchFamily="34" charset="0"/>
                <a:cs typeface="Arial" panose="020B0604020202020204" pitchFamily="34" charset="0"/>
              </a:rPr>
              <a:t> are you in using digital services online? </a:t>
            </a:r>
          </a:p>
          <a:p>
            <a:pPr algn="ctr">
              <a:defRPr sz="1400">
                <a:latin typeface="Arial" panose="020B0604020202020204" pitchFamily="34" charset="0"/>
                <a:cs typeface="Arial" panose="020B0604020202020204" pitchFamily="34" charset="0"/>
              </a:defRPr>
            </a:pPr>
            <a:r>
              <a:rPr lang="en-GB" sz="1400" b="1" u="none" baseline="0" dirty="0">
                <a:latin typeface="Arial" panose="020B0604020202020204" pitchFamily="34" charset="0"/>
                <a:cs typeface="Arial" panose="020B0604020202020204" pitchFamily="34" charset="0"/>
              </a:rPr>
              <a:t>(October 2024 – February 2025)</a:t>
            </a:r>
            <a:endParaRPr lang="en-GB" sz="1400" b="1" u="none" dirty="0">
              <a:latin typeface="Arial" panose="020B0604020202020204" pitchFamily="34" charset="0"/>
              <a:cs typeface="Arial" panose="020B0604020202020204" pitchFamily="34" charset="0"/>
            </a:endParaRPr>
          </a:p>
        </c:rich>
      </c:tx>
      <c:layout>
        <c:manualLayout>
          <c:xMode val="edge"/>
          <c:yMode val="edge"/>
          <c:x val="0.24960317792448269"/>
          <c:y val="1.3032491219966169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3199983500999374"/>
          <c:y val="1.2241700661844676E-2"/>
          <c:w val="0.763890946304011"/>
          <c:h val="0.8744225536611695"/>
        </c:manualLayout>
      </c:layout>
      <c:barChart>
        <c:barDir val="col"/>
        <c:grouping val="stacked"/>
        <c:varyColors val="0"/>
        <c:ser>
          <c:idx val="0"/>
          <c:order val="0"/>
          <c:tx>
            <c:strRef>
              <c:f>Sheet1!$B$1</c:f>
              <c:strCache>
                <c:ptCount val="1"/>
                <c:pt idx="0">
                  <c:v>Prefer not to say</c:v>
                </c:pt>
              </c:strCache>
            </c:strRef>
          </c:tx>
          <c:spPr>
            <a:solidFill>
              <a:schemeClr val="bg2"/>
            </a:solidFill>
            <a:ln>
              <a:noFill/>
            </a:ln>
            <a:effectLst/>
          </c:spPr>
          <c:invertIfNegative val="0"/>
          <c:dLbls>
            <c:delete val="1"/>
          </c:dLbls>
          <c:cat>
            <c:strRef>
              <c:f>Sheet1!$A$2:$A$3</c:f>
              <c:strCache>
                <c:ptCount val="2"/>
                <c:pt idx="0">
                  <c:v>Someone else in
 your household</c:v>
                </c:pt>
                <c:pt idx="1">
                  <c:v>You</c:v>
                </c:pt>
              </c:strCache>
            </c:strRef>
          </c:cat>
          <c:val>
            <c:numRef>
              <c:f>Sheet1!$B$2:$B$3</c:f>
              <c:numCache>
                <c:formatCode>0%</c:formatCode>
                <c:ptCount val="2"/>
                <c:pt idx="0">
                  <c:v>0.03</c:v>
                </c:pt>
                <c:pt idx="1">
                  <c:v>0.02</c:v>
                </c:pt>
              </c:numCache>
            </c:numRef>
          </c:val>
          <c:extLst>
            <c:ext xmlns:c16="http://schemas.microsoft.com/office/drawing/2014/chart" uri="{C3380CC4-5D6E-409C-BE32-E72D297353CC}">
              <c16:uniqueId val="{00000000-6BA3-45A5-B382-40D7FC9AED71}"/>
            </c:ext>
          </c:extLst>
        </c:ser>
        <c:ser>
          <c:idx val="1"/>
          <c:order val="1"/>
          <c:tx>
            <c:strRef>
              <c:f>Sheet1!$C$1</c:f>
              <c:strCache>
                <c:ptCount val="1"/>
                <c:pt idx="0">
                  <c:v>Not at all confident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Sheet1!$C$2:$C$3</c:f>
              <c:numCache>
                <c:formatCode>0%</c:formatCode>
                <c:ptCount val="2"/>
                <c:pt idx="0">
                  <c:v>0.03</c:v>
                </c:pt>
                <c:pt idx="1">
                  <c:v>0.06</c:v>
                </c:pt>
              </c:numCache>
            </c:numRef>
          </c:val>
          <c:extLst>
            <c:ext xmlns:c16="http://schemas.microsoft.com/office/drawing/2014/chart" uri="{C3380CC4-5D6E-409C-BE32-E72D297353CC}">
              <c16:uniqueId val="{00000001-6BA3-45A5-B382-40D7FC9AED71}"/>
            </c:ext>
          </c:extLst>
        </c:ser>
        <c:ser>
          <c:idx val="2"/>
          <c:order val="2"/>
          <c:tx>
            <c:strRef>
              <c:f>Sheet1!$D$1</c:f>
              <c:strCache>
                <c:ptCount val="1"/>
                <c:pt idx="0">
                  <c:v>Not very confident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Sheet1!$D$2:$D$3</c:f>
              <c:numCache>
                <c:formatCode>0%</c:formatCode>
                <c:ptCount val="2"/>
                <c:pt idx="0">
                  <c:v>0.08</c:v>
                </c:pt>
                <c:pt idx="1">
                  <c:v>0.1</c:v>
                </c:pt>
              </c:numCache>
            </c:numRef>
          </c:val>
          <c:extLst>
            <c:ext xmlns:c16="http://schemas.microsoft.com/office/drawing/2014/chart" uri="{C3380CC4-5D6E-409C-BE32-E72D297353CC}">
              <c16:uniqueId val="{00000002-6BA3-45A5-B382-40D7FC9AED71}"/>
            </c:ext>
          </c:extLst>
        </c:ser>
        <c:ser>
          <c:idx val="3"/>
          <c:order val="3"/>
          <c:tx>
            <c:strRef>
              <c:f>Sheet1!$E$1</c:f>
              <c:strCache>
                <c:ptCount val="1"/>
                <c:pt idx="0">
                  <c:v>Quite confident </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Sheet1!$E$2:$E$3</c:f>
              <c:numCache>
                <c:formatCode>0%</c:formatCode>
                <c:ptCount val="2"/>
                <c:pt idx="0">
                  <c:v>0.41</c:v>
                </c:pt>
                <c:pt idx="1">
                  <c:v>0.37</c:v>
                </c:pt>
              </c:numCache>
            </c:numRef>
          </c:val>
          <c:extLst>
            <c:ext xmlns:c16="http://schemas.microsoft.com/office/drawing/2014/chart" uri="{C3380CC4-5D6E-409C-BE32-E72D297353CC}">
              <c16:uniqueId val="{00000003-6BA3-45A5-B382-40D7FC9AED71}"/>
            </c:ext>
          </c:extLst>
        </c:ser>
        <c:ser>
          <c:idx val="4"/>
          <c:order val="4"/>
          <c:tx>
            <c:strRef>
              <c:f>Sheet1!$F$1</c:f>
              <c:strCache>
                <c:ptCount val="1"/>
                <c:pt idx="0">
                  <c:v>Very confident</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Sheet1!$F$2:$F$3</c:f>
              <c:numCache>
                <c:formatCode>0%</c:formatCode>
                <c:ptCount val="2"/>
                <c:pt idx="0">
                  <c:v>0.44</c:v>
                </c:pt>
                <c:pt idx="1">
                  <c:v>0.45</c:v>
                </c:pt>
              </c:numCache>
            </c:numRef>
          </c:val>
          <c:extLst>
            <c:ext xmlns:c16="http://schemas.microsoft.com/office/drawing/2014/chart" uri="{C3380CC4-5D6E-409C-BE32-E72D297353CC}">
              <c16:uniqueId val="{00000004-6BA3-45A5-B382-40D7FC9AED71}"/>
            </c:ext>
          </c:extLst>
        </c:ser>
        <c:dLbls>
          <c:dLblPos val="ctr"/>
          <c:showLegendKey val="0"/>
          <c:showVal val="1"/>
          <c:showCatName val="0"/>
          <c:showSerName val="0"/>
          <c:showPercent val="0"/>
          <c:showBubbleSize val="0"/>
        </c:dLbls>
        <c:gapWidth val="66"/>
        <c:overlap val="100"/>
        <c:axId val="676988536"/>
        <c:axId val="676986568"/>
      </c:barChart>
      <c:catAx>
        <c:axId val="67698853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6986568"/>
        <c:crosses val="autoZero"/>
        <c:auto val="1"/>
        <c:lblAlgn val="ctr"/>
        <c:lblOffset val="100"/>
        <c:noMultiLvlLbl val="0"/>
      </c:catAx>
      <c:valAx>
        <c:axId val="676986568"/>
        <c:scaling>
          <c:orientation val="minMax"/>
        </c:scaling>
        <c:delete val="1"/>
        <c:axPos val="r"/>
        <c:numFmt formatCode="0%" sourceLinked="1"/>
        <c:majorTickMark val="none"/>
        <c:minorTickMark val="none"/>
        <c:tickLblPos val="nextTo"/>
        <c:crossAx val="676988536"/>
        <c:crosses val="autoZero"/>
        <c:crossBetween val="between"/>
      </c:valAx>
      <c:spPr>
        <a:noFill/>
        <a:ln>
          <a:noFill/>
        </a:ln>
        <a:effectLst/>
      </c:spPr>
    </c:plotArea>
    <c:legend>
      <c:legendPos val="l"/>
      <c:layout>
        <c:manualLayout>
          <c:xMode val="edge"/>
          <c:yMode val="edge"/>
          <c:x val="1.0616302437517686E-2"/>
          <c:y val="0.14305669546654592"/>
          <c:w val="0.23343706746298529"/>
          <c:h val="0.7570536793631411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72466608014076"/>
          <c:y val="1.0425828279980137E-3"/>
          <c:w val="0.78916156613640798"/>
          <c:h val="0.92371344647794273"/>
        </c:manualLayout>
      </c:layout>
      <c:barChart>
        <c:barDir val="col"/>
        <c:grouping val="percentStacked"/>
        <c:varyColors val="0"/>
        <c:ser>
          <c:idx val="5"/>
          <c:order val="0"/>
          <c:tx>
            <c:strRef>
              <c:f>Sheet1!$B$1</c:f>
              <c:strCache>
                <c:ptCount val="1"/>
                <c:pt idx="0">
                  <c:v>Prefer not to say</c:v>
                </c:pt>
              </c:strCache>
            </c:strRef>
          </c:tx>
          <c:spPr>
            <a:solidFill>
              <a:srgbClr val="5C5B5A"/>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Sheet1!$B$2:$B$4</c:f>
              <c:numCache>
                <c:formatCode>0%</c:formatCode>
                <c:ptCount val="3"/>
                <c:pt idx="0">
                  <c:v>0.03</c:v>
                </c:pt>
                <c:pt idx="1">
                  <c:v>0.05</c:v>
                </c:pt>
                <c:pt idx="2">
                  <c:v>0.03</c:v>
                </c:pt>
              </c:numCache>
              <c:extLst/>
            </c:numRef>
          </c:val>
          <c:extLst>
            <c:ext xmlns:c16="http://schemas.microsoft.com/office/drawing/2014/chart" uri="{C3380CC4-5D6E-409C-BE32-E72D297353CC}">
              <c16:uniqueId val="{00000000-840A-43A9-AEA4-4C11B00C3399}"/>
            </c:ext>
          </c:extLst>
        </c:ser>
        <c:ser>
          <c:idx val="0"/>
          <c:order val="1"/>
          <c:tx>
            <c:strRef>
              <c:f>Sheet1!$C$1</c:f>
              <c:strCache>
                <c:ptCount val="1"/>
                <c:pt idx="0">
                  <c:v>I do not use digital services online and do not want to use them</c:v>
                </c:pt>
              </c:strCache>
            </c:strRef>
          </c:tx>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Sheet1!$C$2:$C$4</c:f>
              <c:numCache>
                <c:formatCode>0%</c:formatCode>
                <c:ptCount val="3"/>
                <c:pt idx="0">
                  <c:v>0.06</c:v>
                </c:pt>
                <c:pt idx="1">
                  <c:v>0.03</c:v>
                </c:pt>
                <c:pt idx="2">
                  <c:v>0.05</c:v>
                </c:pt>
              </c:numCache>
              <c:extLst/>
            </c:numRef>
          </c:val>
          <c:extLst>
            <c:ext xmlns:c16="http://schemas.microsoft.com/office/drawing/2014/chart" uri="{C3380CC4-5D6E-409C-BE32-E72D297353CC}">
              <c16:uniqueId val="{00000001-840A-43A9-AEA4-4C11B00C3399}"/>
            </c:ext>
          </c:extLst>
        </c:ser>
        <c:ser>
          <c:idx val="1"/>
          <c:order val="2"/>
          <c:tx>
            <c:strRef>
              <c:f>Sheet1!$D$1</c:f>
              <c:strCache>
                <c:ptCount val="1"/>
                <c:pt idx="0">
                  <c:v>I do not use digital services online, but want to use them</c:v>
                </c:pt>
              </c:strCache>
            </c:strRef>
          </c:tx>
          <c:spPr>
            <a:solidFill>
              <a:srgbClr val="A568D2"/>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Sheet1!$D$2:$D$4</c:f>
              <c:numCache>
                <c:formatCode>General</c:formatCode>
                <c:ptCount val="3"/>
                <c:pt idx="0" formatCode="0%">
                  <c:v>0.01</c:v>
                </c:pt>
                <c:pt idx="2" formatCode="0%">
                  <c:v>0.01</c:v>
                </c:pt>
              </c:numCache>
              <c:extLst/>
            </c:numRef>
          </c:val>
          <c:extLst>
            <c:ext xmlns:c16="http://schemas.microsoft.com/office/drawing/2014/chart" uri="{C3380CC4-5D6E-409C-BE32-E72D297353CC}">
              <c16:uniqueId val="{00000004-840A-43A9-AEA4-4C11B00C3399}"/>
            </c:ext>
          </c:extLst>
        </c:ser>
        <c:ser>
          <c:idx val="2"/>
          <c:order val="3"/>
          <c:tx>
            <c:strRef>
              <c:f>Sheet1!$E$1</c:f>
              <c:strCache>
                <c:ptCount val="1"/>
                <c:pt idx="0">
                  <c:v>I use digital services online, but want to use them less</c:v>
                </c:pt>
              </c:strCache>
            </c:strRef>
          </c:tx>
          <c:spPr>
            <a:solidFill>
              <a:srgbClr val="9DC3E6"/>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40A-43A9-AEA4-4C11B00C3399}"/>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Sheet1!$E$2:$E$4</c:f>
              <c:numCache>
                <c:formatCode>0%</c:formatCode>
                <c:ptCount val="3"/>
                <c:pt idx="0">
                  <c:v>0.09</c:v>
                </c:pt>
                <c:pt idx="1">
                  <c:v>0.08</c:v>
                </c:pt>
                <c:pt idx="2">
                  <c:v>7.0000000000000007E-2</c:v>
                </c:pt>
              </c:numCache>
              <c:extLst/>
            </c:numRef>
          </c:val>
          <c:extLst>
            <c:ext xmlns:c16="http://schemas.microsoft.com/office/drawing/2014/chart" uri="{C3380CC4-5D6E-409C-BE32-E72D297353CC}">
              <c16:uniqueId val="{00000008-840A-43A9-AEA4-4C11B00C3399}"/>
            </c:ext>
          </c:extLst>
        </c:ser>
        <c:ser>
          <c:idx val="3"/>
          <c:order val="4"/>
          <c:tx>
            <c:strRef>
              <c:f>Sheet1!$F$1</c:f>
              <c:strCache>
                <c:ptCount val="1"/>
                <c:pt idx="0">
                  <c:v>Column1</c:v>
                </c:pt>
              </c:strCache>
            </c:strRef>
          </c:tx>
          <c:spPr>
            <a:solidFill>
              <a:schemeClr val="bg1">
                <a:lumMod val="95000"/>
              </a:schemeClr>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Sheet1!$F$2:$F$4</c:f>
              <c:extLst/>
            </c:numRef>
          </c:val>
          <c:extLst xmlns:c15="http://schemas.microsoft.com/office/drawing/2012/chart">
            <c:ext xmlns:c16="http://schemas.microsoft.com/office/drawing/2014/chart" uri="{C3380CC4-5D6E-409C-BE32-E72D297353CC}">
              <c16:uniqueId val="{00000009-840A-43A9-AEA4-4C11B00C3399}"/>
            </c:ext>
          </c:extLst>
        </c:ser>
        <c:ser>
          <c:idx val="4"/>
          <c:order val="5"/>
          <c:tx>
            <c:strRef>
              <c:f>Sheet1!$G$1</c:f>
              <c:strCache>
                <c:ptCount val="1"/>
                <c:pt idx="0">
                  <c:v>I use digital services online, and want to use them more</c:v>
                </c:pt>
              </c:strCache>
            </c:strRef>
          </c:tx>
          <c:spPr>
            <a:solidFill>
              <a:srgbClr val="5B9BD5"/>
            </a:solidFill>
            <a:ln>
              <a:noFill/>
            </a:ln>
            <a:effectLst/>
          </c:spPr>
          <c:invertIfNegative val="0"/>
          <c:dPt>
            <c:idx val="0"/>
            <c:invertIfNegative val="0"/>
            <c:bubble3D val="0"/>
            <c:spPr>
              <a:solidFill>
                <a:srgbClr val="5B9BD5"/>
              </a:solidFill>
              <a:ln>
                <a:noFill/>
              </a:ln>
              <a:effectLst/>
            </c:spPr>
            <c:extLst xmlns:c15="http://schemas.microsoft.com/office/drawing/2012/chart">
              <c:ext xmlns:c16="http://schemas.microsoft.com/office/drawing/2014/chart" uri="{C3380CC4-5D6E-409C-BE32-E72D297353CC}">
                <c16:uniqueId val="{0000000D-840A-43A9-AEA4-4C11B00C339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Sheet1!$G$2:$G$4</c:f>
              <c:numCache>
                <c:formatCode>0%</c:formatCode>
                <c:ptCount val="3"/>
                <c:pt idx="0">
                  <c:v>0.15</c:v>
                </c:pt>
                <c:pt idx="1">
                  <c:v>0.13</c:v>
                </c:pt>
                <c:pt idx="2">
                  <c:v>0.16</c:v>
                </c:pt>
              </c:numCache>
              <c:extLst/>
            </c:numRef>
          </c:val>
          <c:extLst xmlns:c15="http://schemas.microsoft.com/office/drawing/2012/chart">
            <c:ext xmlns:c16="http://schemas.microsoft.com/office/drawing/2014/chart" uri="{C3380CC4-5D6E-409C-BE32-E72D297353CC}">
              <c16:uniqueId val="{0000000E-840A-43A9-AEA4-4C11B00C3399}"/>
            </c:ext>
          </c:extLst>
        </c:ser>
        <c:ser>
          <c:idx val="6"/>
          <c:order val="6"/>
          <c:tx>
            <c:strRef>
              <c:f>Sheet1!$H$1</c:f>
              <c:strCache>
                <c:ptCount val="1"/>
                <c:pt idx="0">
                  <c:v>I use digital services online, and am happy with my level of use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Sheet1!$H$2:$H$4</c:f>
              <c:numCache>
                <c:formatCode>0%</c:formatCode>
                <c:ptCount val="3"/>
                <c:pt idx="0">
                  <c:v>0.66</c:v>
                </c:pt>
                <c:pt idx="1">
                  <c:v>0.71</c:v>
                </c:pt>
                <c:pt idx="2">
                  <c:v>0.67</c:v>
                </c:pt>
              </c:numCache>
              <c:extLst/>
            </c:numRef>
          </c:val>
          <c:extLst>
            <c:ext xmlns:c16="http://schemas.microsoft.com/office/drawing/2014/chart" uri="{C3380CC4-5D6E-409C-BE32-E72D297353CC}">
              <c16:uniqueId val="{0000000F-840A-43A9-AEA4-4C11B00C3399}"/>
            </c:ext>
          </c:extLst>
        </c:ser>
        <c:dLbls>
          <c:dLblPos val="ctr"/>
          <c:showLegendKey val="0"/>
          <c:showVal val="1"/>
          <c:showCatName val="0"/>
          <c:showSerName val="0"/>
          <c:showPercent val="0"/>
          <c:showBubbleSize val="0"/>
        </c:dLbls>
        <c:gapWidth val="75"/>
        <c:overlap val="100"/>
        <c:axId val="477871824"/>
        <c:axId val="477869856"/>
        <c:extLst/>
      </c:barChart>
      <c:catAx>
        <c:axId val="4778718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7869856"/>
        <c:crosses val="autoZero"/>
        <c:auto val="1"/>
        <c:lblAlgn val="ctr"/>
        <c:lblOffset val="100"/>
        <c:noMultiLvlLbl val="0"/>
      </c:catAx>
      <c:valAx>
        <c:axId val="477869856"/>
        <c:scaling>
          <c:orientation val="minMax"/>
          <c:max val="1"/>
        </c:scaling>
        <c:delete val="1"/>
        <c:axPos val="l"/>
        <c:numFmt formatCode="0%" sourceLinked="1"/>
        <c:majorTickMark val="out"/>
        <c:minorTickMark val="none"/>
        <c:tickLblPos val="nextTo"/>
        <c:crossAx val="477871824"/>
        <c:crosses val="autoZero"/>
        <c:crossBetween val="between"/>
      </c:valAx>
      <c:spPr>
        <a:noFill/>
        <a:ln>
          <a:noFill/>
        </a:ln>
        <a:effectLst/>
      </c:spPr>
    </c:plotArea>
    <c:legend>
      <c:legendPos val="l"/>
      <c:layout>
        <c:manualLayout>
          <c:xMode val="edge"/>
          <c:yMode val="edge"/>
          <c:x val="7.096980935101891E-3"/>
          <c:y val="9.1233887834499326E-4"/>
          <c:w val="0.23047722932461118"/>
          <c:h val="0.9562317206088430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12257094566118"/>
          <c:y val="3.2466957975940014E-2"/>
          <c:w val="0.57932372957837319"/>
          <c:h val="0.96753307486846962"/>
        </c:manualLayout>
      </c:layout>
      <c:barChart>
        <c:barDir val="bar"/>
        <c:grouping val="clustered"/>
        <c:varyColors val="0"/>
        <c:ser>
          <c:idx val="2"/>
          <c:order val="0"/>
          <c:tx>
            <c:strRef>
              <c:f>Sheet1!$D$1</c:f>
              <c:strCache>
                <c:ptCount val="1"/>
                <c:pt idx="0">
                  <c:v>Feb 25 (S17)</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Permanent - full-time </c:v>
                </c:pt>
                <c:pt idx="1">
                  <c:v>Permanent - part-time </c:v>
                </c:pt>
                <c:pt idx="2">
                  <c:v>Self-employed - Sole Trader</c:v>
                </c:pt>
                <c:pt idx="3">
                  <c:v>Fixed-term contract (i.e. has an end date)</c:v>
                </c:pt>
                <c:pt idx="4">
                  <c:v>Self-employed - Business owner with employees</c:v>
                </c:pt>
                <c:pt idx="5">
                  <c:v>Temporary (e.g. employed through an agency)</c:v>
                </c:pt>
                <c:pt idx="6">
                  <c:v>Zero hours </c:v>
                </c:pt>
                <c:pt idx="7">
                  <c:v>Casual (e.g. no requirement to accept work/shifts offered)</c:v>
                </c:pt>
                <c:pt idx="8">
                  <c:v>Don't know / Prefer not to say </c:v>
                </c:pt>
              </c:strCache>
            </c:strRef>
          </c:cat>
          <c:val>
            <c:numRef>
              <c:f>Sheet1!$D$2:$D$10</c:f>
              <c:numCache>
                <c:formatCode>0%</c:formatCode>
                <c:ptCount val="9"/>
                <c:pt idx="0">
                  <c:v>0.65</c:v>
                </c:pt>
                <c:pt idx="1">
                  <c:v>0.14000000000000001</c:v>
                </c:pt>
                <c:pt idx="2">
                  <c:v>0.05</c:v>
                </c:pt>
                <c:pt idx="3">
                  <c:v>0.05</c:v>
                </c:pt>
                <c:pt idx="4">
                  <c:v>0.03</c:v>
                </c:pt>
                <c:pt idx="5">
                  <c:v>0.01</c:v>
                </c:pt>
                <c:pt idx="6">
                  <c:v>0.03</c:v>
                </c:pt>
                <c:pt idx="7">
                  <c:v>0.02</c:v>
                </c:pt>
                <c:pt idx="8">
                  <c:v>0.01</c:v>
                </c:pt>
              </c:numCache>
            </c:numRef>
          </c:val>
          <c:extLst>
            <c:ext xmlns:c16="http://schemas.microsoft.com/office/drawing/2014/chart" uri="{C3380CC4-5D6E-409C-BE32-E72D297353CC}">
              <c16:uniqueId val="{00000000-B856-4A91-80D1-6A10A2ABE0CE}"/>
            </c:ext>
          </c:extLst>
        </c:ser>
        <c:ser>
          <c:idx val="0"/>
          <c:order val="1"/>
          <c:tx>
            <c:strRef>
              <c:f>Sheet1!$C$1</c:f>
              <c:strCache>
                <c:ptCount val="1"/>
                <c:pt idx="0">
                  <c:v>Dec 24 (S16)</c:v>
                </c:pt>
              </c:strCache>
            </c:strRef>
          </c:tx>
          <c:spPr>
            <a:solidFill>
              <a:srgbClr val="97E1DC"/>
            </a:solidFill>
            <a:ln>
              <a:noFill/>
            </a:ln>
            <a:effectLst/>
          </c:spPr>
          <c:invertIfNegative val="0"/>
          <c:dPt>
            <c:idx val="8"/>
            <c:invertIfNegative val="0"/>
            <c:bubble3D val="0"/>
            <c:spPr>
              <a:solidFill>
                <a:srgbClr val="97E1DC"/>
              </a:solidFill>
              <a:ln>
                <a:noFill/>
              </a:ln>
              <a:effectLst/>
            </c:spPr>
            <c:extLst>
              <c:ext xmlns:c16="http://schemas.microsoft.com/office/drawing/2014/chart" uri="{C3380CC4-5D6E-409C-BE32-E72D297353CC}">
                <c16:uniqueId val="{00000000-8AB5-433D-BC74-24F45BB98EA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Permanent - full-time </c:v>
                </c:pt>
                <c:pt idx="1">
                  <c:v>Permanent - part-time </c:v>
                </c:pt>
                <c:pt idx="2">
                  <c:v>Self-employed - Sole Trader</c:v>
                </c:pt>
                <c:pt idx="3">
                  <c:v>Fixed-term contract (i.e. has an end date)</c:v>
                </c:pt>
                <c:pt idx="4">
                  <c:v>Self-employed - Business owner with employees</c:v>
                </c:pt>
                <c:pt idx="5">
                  <c:v>Temporary (e.g. employed through an agency)</c:v>
                </c:pt>
                <c:pt idx="6">
                  <c:v>Zero hours </c:v>
                </c:pt>
                <c:pt idx="7">
                  <c:v>Casual (e.g. no requirement to accept work/shifts offered)</c:v>
                </c:pt>
                <c:pt idx="8">
                  <c:v>Don't know / Prefer not to say </c:v>
                </c:pt>
              </c:strCache>
            </c:strRef>
          </c:cat>
          <c:val>
            <c:numRef>
              <c:f>Sheet1!$C$2:$C$10</c:f>
              <c:numCache>
                <c:formatCode>0%</c:formatCode>
                <c:ptCount val="9"/>
                <c:pt idx="0">
                  <c:v>0.57999999999999996</c:v>
                </c:pt>
                <c:pt idx="1">
                  <c:v>0.18</c:v>
                </c:pt>
                <c:pt idx="2">
                  <c:v>0.09</c:v>
                </c:pt>
                <c:pt idx="3">
                  <c:v>7.0000000000000007E-2</c:v>
                </c:pt>
                <c:pt idx="4">
                  <c:v>0.02</c:v>
                </c:pt>
                <c:pt idx="5">
                  <c:v>0.01</c:v>
                </c:pt>
                <c:pt idx="6">
                  <c:v>0.03</c:v>
                </c:pt>
                <c:pt idx="7">
                  <c:v>0.02</c:v>
                </c:pt>
                <c:pt idx="8">
                  <c:v>0.01</c:v>
                </c:pt>
              </c:numCache>
            </c:numRef>
          </c:val>
          <c:extLst>
            <c:ext xmlns:c16="http://schemas.microsoft.com/office/drawing/2014/chart" uri="{C3380CC4-5D6E-409C-BE32-E72D297353CC}">
              <c16:uniqueId val="{00000000-F025-4A9B-A748-0F1FD1277795}"/>
            </c:ext>
          </c:extLst>
        </c:ser>
        <c:ser>
          <c:idx val="1"/>
          <c:order val="2"/>
          <c:tx>
            <c:strRef>
              <c:f>Sheet1!$B$1</c:f>
              <c:strCache>
                <c:ptCount val="1"/>
                <c:pt idx="0">
                  <c:v>Oct 24 (S15)</c:v>
                </c:pt>
              </c:strCache>
            </c:strRef>
          </c:tx>
          <c:spPr>
            <a:solidFill>
              <a:srgbClr val="BEECE9"/>
            </a:solidFill>
            <a:ln>
              <a:noFill/>
            </a:ln>
            <a:effectLst/>
          </c:spPr>
          <c:invertIfNegative val="0"/>
          <c:dPt>
            <c:idx val="8"/>
            <c:invertIfNegative val="0"/>
            <c:bubble3D val="0"/>
            <c:spPr>
              <a:solidFill>
                <a:srgbClr val="BEECE9"/>
              </a:solidFill>
              <a:ln>
                <a:noFill/>
              </a:ln>
              <a:effectLst/>
            </c:spPr>
            <c:extLst>
              <c:ext xmlns:c16="http://schemas.microsoft.com/office/drawing/2014/chart" uri="{C3380CC4-5D6E-409C-BE32-E72D297353CC}">
                <c16:uniqueId val="{00000003-9BB6-4334-A649-CCACBFE1AA6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Permanent - full-time </c:v>
                </c:pt>
                <c:pt idx="1">
                  <c:v>Permanent - part-time </c:v>
                </c:pt>
                <c:pt idx="2">
                  <c:v>Self-employed - Sole Trader</c:v>
                </c:pt>
                <c:pt idx="3">
                  <c:v>Fixed-term contract (i.e. has an end date)</c:v>
                </c:pt>
                <c:pt idx="4">
                  <c:v>Self-employed - Business owner with employees</c:v>
                </c:pt>
                <c:pt idx="5">
                  <c:v>Temporary (e.g. employed through an agency)</c:v>
                </c:pt>
                <c:pt idx="6">
                  <c:v>Zero hours </c:v>
                </c:pt>
                <c:pt idx="7">
                  <c:v>Casual (e.g. no requirement to accept work/shifts offered)</c:v>
                </c:pt>
                <c:pt idx="8">
                  <c:v>Don't know / Prefer not to say </c:v>
                </c:pt>
              </c:strCache>
            </c:strRef>
          </c:cat>
          <c:val>
            <c:numRef>
              <c:f>Sheet1!$B$2:$B$10</c:f>
              <c:numCache>
                <c:formatCode>0%</c:formatCode>
                <c:ptCount val="9"/>
                <c:pt idx="0">
                  <c:v>0.63</c:v>
                </c:pt>
                <c:pt idx="1">
                  <c:v>0.17</c:v>
                </c:pt>
                <c:pt idx="2">
                  <c:v>0.06</c:v>
                </c:pt>
                <c:pt idx="3">
                  <c:v>0.05</c:v>
                </c:pt>
                <c:pt idx="4">
                  <c:v>0.02</c:v>
                </c:pt>
                <c:pt idx="5">
                  <c:v>0.02</c:v>
                </c:pt>
                <c:pt idx="6">
                  <c:v>0.02</c:v>
                </c:pt>
                <c:pt idx="7">
                  <c:v>0.02</c:v>
                </c:pt>
                <c:pt idx="8">
                  <c:v>0.02</c:v>
                </c:pt>
              </c:numCache>
            </c:numRef>
          </c:val>
          <c:extLst>
            <c:ext xmlns:c16="http://schemas.microsoft.com/office/drawing/2014/chart" uri="{C3380CC4-5D6E-409C-BE32-E72D297353CC}">
              <c16:uniqueId val="{00000002-9BB6-4334-A649-CCACBFE1AA61}"/>
            </c:ext>
          </c:extLst>
        </c:ser>
        <c:dLbls>
          <c:dLblPos val="outEnd"/>
          <c:showLegendKey val="0"/>
          <c:showVal val="1"/>
          <c:showCatName val="0"/>
          <c:showSerName val="0"/>
          <c:showPercent val="0"/>
          <c:showBubbleSize val="0"/>
        </c:dLbls>
        <c:gapWidth val="51"/>
        <c:axId val="1529270912"/>
        <c:axId val="1529269952"/>
      </c:barChart>
      <c:catAx>
        <c:axId val="1529270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29269952"/>
        <c:crosses val="autoZero"/>
        <c:auto val="1"/>
        <c:lblAlgn val="ctr"/>
        <c:lblOffset val="100"/>
        <c:noMultiLvlLbl val="0"/>
      </c:catAx>
      <c:valAx>
        <c:axId val="1529269952"/>
        <c:scaling>
          <c:orientation val="minMax"/>
        </c:scaling>
        <c:delete val="1"/>
        <c:axPos val="t"/>
        <c:numFmt formatCode="0%" sourceLinked="1"/>
        <c:majorTickMark val="none"/>
        <c:minorTickMark val="none"/>
        <c:tickLblPos val="nextTo"/>
        <c:crossAx val="1529270912"/>
        <c:crosses val="autoZero"/>
        <c:crossBetween val="between"/>
      </c:valAx>
      <c:spPr>
        <a:noFill/>
        <a:ln>
          <a:noFill/>
        </a:ln>
        <a:effectLst/>
      </c:spPr>
    </c:plotArea>
    <c:legend>
      <c:legendPos val="r"/>
      <c:layout>
        <c:manualLayout>
          <c:xMode val="edge"/>
          <c:yMode val="edge"/>
          <c:x val="0.82330698400111935"/>
          <c:y val="0.63764568772712127"/>
          <c:w val="0.16593398773398166"/>
          <c:h val="0.3399372147993088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31337898322626E-2"/>
          <c:y val="0.39765289014322674"/>
          <c:w val="0.74519335045269786"/>
          <c:h val="0.15223945373350684"/>
        </c:manualLayout>
      </c:layout>
      <c:lineChart>
        <c:grouping val="stacked"/>
        <c:varyColors val="0"/>
        <c:ser>
          <c:idx val="0"/>
          <c:order val="0"/>
          <c:tx>
            <c:strRef>
              <c:f>Sheet1!$B$1</c:f>
              <c:strCache>
                <c:ptCount val="1"/>
                <c:pt idx="0">
                  <c:v>Neither/nor (5-6)</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May '23
 (S7)</c:v>
                </c:pt>
                <c:pt idx="1">
                  <c:v>July '23 
(S8)</c:v>
                </c:pt>
                <c:pt idx="2">
                  <c:v>November '23
(S10)</c:v>
                </c:pt>
                <c:pt idx="3">
                  <c:v>February '24 
(S11)</c:v>
                </c:pt>
                <c:pt idx="4">
                  <c:v>June '24 
(S12)</c:v>
                </c:pt>
                <c:pt idx="5">
                  <c:v>July '24 
(S13)</c:v>
                </c:pt>
                <c:pt idx="6">
                  <c:v>Aug '24 (S14)</c:v>
                </c:pt>
                <c:pt idx="7">
                  <c:v>Oct '24
(S15)</c:v>
                </c:pt>
                <c:pt idx="8">
                  <c:v>Dec  '24 (S16)</c:v>
                </c:pt>
                <c:pt idx="9">
                  <c:v>Feb '25 (S17)</c:v>
                </c:pt>
              </c:strCache>
            </c:strRef>
          </c:cat>
          <c:val>
            <c:numRef>
              <c:f>Sheet1!$B$2:$B$11</c:f>
              <c:numCache>
                <c:formatCode>0%</c:formatCode>
                <c:ptCount val="10"/>
                <c:pt idx="0">
                  <c:v>0.24</c:v>
                </c:pt>
                <c:pt idx="1">
                  <c:v>0.21</c:v>
                </c:pt>
                <c:pt idx="2">
                  <c:v>0.22</c:v>
                </c:pt>
                <c:pt idx="3">
                  <c:v>0.22</c:v>
                </c:pt>
                <c:pt idx="4">
                  <c:v>0.23</c:v>
                </c:pt>
                <c:pt idx="5">
                  <c:v>0.22</c:v>
                </c:pt>
                <c:pt idx="6">
                  <c:v>0.23</c:v>
                </c:pt>
                <c:pt idx="7">
                  <c:v>0.22</c:v>
                </c:pt>
                <c:pt idx="8">
                  <c:v>0.21</c:v>
                </c:pt>
                <c:pt idx="9">
                  <c:v>0.22</c:v>
                </c:pt>
              </c:numCache>
            </c:numRef>
          </c:val>
          <c:smooth val="0"/>
          <c:extLst>
            <c:ext xmlns:c16="http://schemas.microsoft.com/office/drawing/2014/chart" uri="{C3380CC4-5D6E-409C-BE32-E72D297353CC}">
              <c16:uniqueId val="{00000000-375D-4A34-9550-AEACD3465588}"/>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82720558472883E-2"/>
          <c:y val="3.2666365802500603E-2"/>
          <c:w val="0.9783312127950089"/>
          <c:h val="0.72848661427265304"/>
        </c:manualLayout>
      </c:layout>
      <c:barChart>
        <c:barDir val="col"/>
        <c:grouping val="percentStacked"/>
        <c:varyColors val="0"/>
        <c:ser>
          <c:idx val="0"/>
          <c:order val="0"/>
          <c:tx>
            <c:strRef>
              <c:f>Sheet1!$B$1</c:f>
              <c:strCache>
                <c:ptCount val="1"/>
                <c:pt idx="0">
                  <c:v>Don’t know </c:v>
                </c:pt>
              </c:strCache>
            </c:strRef>
          </c:tx>
          <c:spPr>
            <a:solidFill>
              <a:srgbClr val="5C5B5A"/>
            </a:solidFill>
            <a:ln>
              <a:noFill/>
            </a:ln>
            <a:effectLst/>
          </c:spPr>
          <c:invertIfNegative val="0"/>
          <c:cat>
            <c:strRef>
              <c:f>Sheet1!$A$2:$A$5</c:f>
              <c:strCache>
                <c:ptCount val="4"/>
                <c:pt idx="0">
                  <c:v> Availability of public transport</c:v>
                </c:pt>
                <c:pt idx="1">
                  <c:v>Bus services</c:v>
                </c:pt>
                <c:pt idx="2">
                  <c:v>Train services</c:v>
                </c:pt>
                <c:pt idx="3">
                  <c:v>Metrolink (Tram)</c:v>
                </c:pt>
              </c:strCache>
            </c:strRef>
          </c:cat>
          <c:val>
            <c:numRef>
              <c:f>Sheet1!$B$2:$B$5</c:f>
              <c:numCache>
                <c:formatCode>0%</c:formatCode>
                <c:ptCount val="4"/>
                <c:pt idx="0">
                  <c:v>0.02</c:v>
                </c:pt>
                <c:pt idx="1">
                  <c:v>0.05</c:v>
                </c:pt>
                <c:pt idx="2">
                  <c:v>0.04</c:v>
                </c:pt>
                <c:pt idx="3">
                  <c:v>0.03</c:v>
                </c:pt>
              </c:numCache>
            </c:numRef>
          </c:val>
          <c:extLst>
            <c:ext xmlns:c16="http://schemas.microsoft.com/office/drawing/2014/chart" uri="{C3380CC4-5D6E-409C-BE32-E72D297353CC}">
              <c16:uniqueId val="{00000000-D0C3-4EB8-BC07-BA15F6BB2083}"/>
            </c:ext>
          </c:extLst>
        </c:ser>
        <c:ser>
          <c:idx val="1"/>
          <c:order val="1"/>
          <c:tx>
            <c:strRef>
              <c:f>Sheet1!$C$1</c:f>
              <c:strCache>
                <c:ptCount val="1"/>
                <c:pt idx="0">
                  <c:v>Not available in my local area</c:v>
                </c:pt>
              </c:strCache>
            </c:strRef>
          </c:tx>
          <c:spPr>
            <a:solidFill>
              <a:srgbClr val="00B0F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009E-4662-BF82-79F523E5EBB0}"/>
                </c:ext>
              </c:extLst>
            </c:dLbl>
            <c:dLbl>
              <c:idx val="1"/>
              <c:delete val="1"/>
              <c:extLst>
                <c:ext xmlns:c15="http://schemas.microsoft.com/office/drawing/2012/chart" uri="{CE6537A1-D6FC-4f65-9D91-7224C49458BB}"/>
                <c:ext xmlns:c16="http://schemas.microsoft.com/office/drawing/2014/chart" uri="{C3380CC4-5D6E-409C-BE32-E72D297353CC}">
                  <c16:uniqueId val="{00000001-C44E-4D40-AC44-B18DD0293547}"/>
                </c:ext>
              </c:extLst>
            </c:dLbl>
            <c:dLbl>
              <c:idx val="2"/>
              <c:layout>
                <c:manualLayout>
                  <c:x val="0"/>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4E-46C6-BAA3-C8FB9A2EBF3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Train services</c:v>
                </c:pt>
                <c:pt idx="3">
                  <c:v>Metrolink (Tram)</c:v>
                </c:pt>
              </c:strCache>
            </c:strRef>
          </c:cat>
          <c:val>
            <c:numRef>
              <c:f>Sheet1!$C$2:$C$5</c:f>
              <c:numCache>
                <c:formatCode>General</c:formatCode>
                <c:ptCount val="4"/>
                <c:pt idx="2" formatCode="0%">
                  <c:v>0.06</c:v>
                </c:pt>
                <c:pt idx="3" formatCode="0%">
                  <c:v>0.2</c:v>
                </c:pt>
              </c:numCache>
            </c:numRef>
          </c:val>
          <c:extLst>
            <c:ext xmlns:c16="http://schemas.microsoft.com/office/drawing/2014/chart" uri="{C3380CC4-5D6E-409C-BE32-E72D297353CC}">
              <c16:uniqueId val="{00000001-D0C3-4EB8-BC07-BA15F6BB2083}"/>
            </c:ext>
          </c:extLst>
        </c:ser>
        <c:ser>
          <c:idx val="2"/>
          <c:order val="2"/>
          <c:tx>
            <c:strRef>
              <c:f>Sheet1!$D$1</c:f>
              <c:strCache>
                <c:ptCount val="1"/>
                <c:pt idx="0">
                  <c:v>I have no experience of this in my local area</c:v>
                </c:pt>
              </c:strCache>
            </c:strRef>
          </c:tx>
          <c:spPr>
            <a:solidFill>
              <a:srgbClr val="0070C0"/>
            </a:solidFill>
            <a:ln>
              <a:noFill/>
            </a:ln>
            <a:effectLst/>
          </c:spPr>
          <c:invertIfNegative val="0"/>
          <c:dLbls>
            <c:dLbl>
              <c:idx val="0"/>
              <c:layout>
                <c:manualLayout>
                  <c:x val="-1.6064258382760092E-2"/>
                  <c:y val="5.6500643751429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4E-469E-A25F-96C2A3C25C39}"/>
                </c:ext>
              </c:extLst>
            </c:dLbl>
            <c:dLbl>
              <c:idx val="1"/>
              <c:layout>
                <c:manualLayout>
                  <c:x val="-1.0709505588506728E-3"/>
                  <c:y val="2.825032187571356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4E-469E-A25F-96C2A3C25C39}"/>
                </c:ext>
              </c:extLst>
            </c:dLbl>
            <c:dLbl>
              <c:idx val="2"/>
              <c:layout>
                <c:manualLayout>
                  <c:x val="0"/>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9B-4610-8D6F-3BB2F441661D}"/>
                </c:ext>
              </c:extLst>
            </c:dLbl>
            <c:dLbl>
              <c:idx val="3"/>
              <c:layout>
                <c:manualLayout>
                  <c:x val="-3.9267733533649371E-17"/>
                  <c:y val="-1.13001287502859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DC-429C-B932-B789C8BCB26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Train services</c:v>
                </c:pt>
                <c:pt idx="3">
                  <c:v>Metrolink (Tram)</c:v>
                </c:pt>
              </c:strCache>
            </c:strRef>
          </c:cat>
          <c:val>
            <c:numRef>
              <c:f>Sheet1!$D$2:$D$5</c:f>
              <c:numCache>
                <c:formatCode>0%</c:formatCode>
                <c:ptCount val="4"/>
                <c:pt idx="0">
                  <c:v>0.03</c:v>
                </c:pt>
                <c:pt idx="1">
                  <c:v>0.08</c:v>
                </c:pt>
                <c:pt idx="2">
                  <c:v>0.08</c:v>
                </c:pt>
                <c:pt idx="3">
                  <c:v>0.11</c:v>
                </c:pt>
              </c:numCache>
            </c:numRef>
          </c:val>
          <c:extLst>
            <c:ext xmlns:c16="http://schemas.microsoft.com/office/drawing/2014/chart" uri="{C3380CC4-5D6E-409C-BE32-E72D297353CC}">
              <c16:uniqueId val="{00000002-D0C3-4EB8-BC07-BA15F6BB2083}"/>
            </c:ext>
          </c:extLst>
        </c:ser>
        <c:ser>
          <c:idx val="3"/>
          <c:order val="3"/>
          <c:tx>
            <c:strRef>
              <c:f>Sheet1!$E$1</c:f>
              <c:strCache>
                <c:ptCount val="1"/>
                <c:pt idx="0">
                  <c:v>Very dissatisfied </c:v>
                </c:pt>
              </c:strCache>
            </c:strRef>
          </c:tx>
          <c:spPr>
            <a:solidFill>
              <a:srgbClr val="FF0000"/>
            </a:solidFill>
            <a:ln>
              <a:noFill/>
            </a:ln>
            <a:effectLst/>
          </c:spPr>
          <c:invertIfNegative val="0"/>
          <c:dLbls>
            <c:dLbl>
              <c:idx val="0"/>
              <c:layout>
                <c:manualLayout>
                  <c:x val="-1.392235726505874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4E-469E-A25F-96C2A3C25C39}"/>
                </c:ext>
              </c:extLst>
            </c:dLbl>
            <c:dLbl>
              <c:idx val="1"/>
              <c:layout>
                <c:manualLayout>
                  <c:x val="-1.0709505588506728E-3"/>
                  <c:y val="1.4458826156861802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F9-4B2B-BD2B-EBE053CCE7A1}"/>
                </c:ext>
              </c:extLst>
            </c:dLbl>
            <c:dLbl>
              <c:idx val="2"/>
              <c:layout>
                <c:manualLayout>
                  <c:x val="-1.5707093413459748E-16"/>
                  <c:y val="-2.825032187571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9A-430B-89E4-077A6682AF6D}"/>
                </c:ext>
              </c:extLst>
            </c:dLbl>
            <c:dLbl>
              <c:idx val="3"/>
              <c:layout>
                <c:manualLayout>
                  <c:x val="-7.8535467067298742E-17"/>
                  <c:y val="-2.53585566443422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C4-4ED8-9638-DB2865A3C59D}"/>
                </c:ext>
              </c:extLst>
            </c:dLbl>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Train services</c:v>
                </c:pt>
                <c:pt idx="3">
                  <c:v>Metrolink (Tram)</c:v>
                </c:pt>
              </c:strCache>
            </c:strRef>
          </c:cat>
          <c:val>
            <c:numRef>
              <c:f>Sheet1!$E$2:$E$5</c:f>
              <c:numCache>
                <c:formatCode>0%</c:formatCode>
                <c:ptCount val="4"/>
                <c:pt idx="0">
                  <c:v>0.06</c:v>
                </c:pt>
                <c:pt idx="1">
                  <c:v>7.0000000000000007E-2</c:v>
                </c:pt>
                <c:pt idx="2">
                  <c:v>0.08</c:v>
                </c:pt>
                <c:pt idx="3">
                  <c:v>0.04</c:v>
                </c:pt>
              </c:numCache>
            </c:numRef>
          </c:val>
          <c:extLst>
            <c:ext xmlns:c16="http://schemas.microsoft.com/office/drawing/2014/chart" uri="{C3380CC4-5D6E-409C-BE32-E72D297353CC}">
              <c16:uniqueId val="{00000003-D0C3-4EB8-BC07-BA15F6BB2083}"/>
            </c:ext>
          </c:extLst>
        </c:ser>
        <c:ser>
          <c:idx val="4"/>
          <c:order val="4"/>
          <c:tx>
            <c:strRef>
              <c:f>Sheet1!$F$1</c:f>
              <c:strCache>
                <c:ptCount val="1"/>
                <c:pt idx="0">
                  <c:v>Fairly dissatisfied</c:v>
                </c:pt>
              </c:strCache>
            </c:strRef>
          </c:tx>
          <c:spPr>
            <a:solidFill>
              <a:srgbClr val="FF9999"/>
            </a:solidFill>
            <a:ln>
              <a:noFill/>
            </a:ln>
            <a:effectLst/>
          </c:spPr>
          <c:invertIfNegative val="0"/>
          <c:dLbls>
            <c:dLbl>
              <c:idx val="0"/>
              <c:layout>
                <c:manualLayout>
                  <c:x val="0"/>
                  <c:y val="-1.130012875028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25-42D7-805B-3E4DCAF917E2}"/>
                </c:ext>
              </c:extLst>
            </c:dLbl>
            <c:dLbl>
              <c:idx val="1"/>
              <c:layout>
                <c:manualLayout>
                  <c:x val="0"/>
                  <c:y val="-8.18592003957714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F9-4B2B-BD2B-EBE053CCE7A1}"/>
                </c:ext>
              </c:extLst>
            </c:dLbl>
            <c:dLbl>
              <c:idx val="2"/>
              <c:layout>
                <c:manualLayout>
                  <c:x val="-1.0709505588506728E-3"/>
                  <c:y val="-1.6950193125428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9A-430B-89E4-077A6682AF6D}"/>
                </c:ext>
              </c:extLst>
            </c:dLbl>
            <c:dLbl>
              <c:idx val="3"/>
              <c:layout>
                <c:manualLayout>
                  <c:x val="-7.8535467067298742E-17"/>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4C4-4ED8-9638-DB2865A3C59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Train services</c:v>
                </c:pt>
                <c:pt idx="3">
                  <c:v>Metrolink (Tram)</c:v>
                </c:pt>
              </c:strCache>
            </c:strRef>
          </c:cat>
          <c:val>
            <c:numRef>
              <c:f>Sheet1!$F$2:$F$5</c:f>
              <c:numCache>
                <c:formatCode>0%</c:formatCode>
                <c:ptCount val="4"/>
                <c:pt idx="0">
                  <c:v>0.08</c:v>
                </c:pt>
                <c:pt idx="1">
                  <c:v>0.08</c:v>
                </c:pt>
                <c:pt idx="2">
                  <c:v>0.1</c:v>
                </c:pt>
                <c:pt idx="3">
                  <c:v>0.06</c:v>
                </c:pt>
              </c:numCache>
            </c:numRef>
          </c:val>
          <c:extLst>
            <c:ext xmlns:c16="http://schemas.microsoft.com/office/drawing/2014/chart" uri="{C3380CC4-5D6E-409C-BE32-E72D297353CC}">
              <c16:uniqueId val="{00000004-D0C3-4EB8-BC07-BA15F6BB2083}"/>
            </c:ext>
          </c:extLst>
        </c:ser>
        <c:ser>
          <c:idx val="5"/>
          <c:order val="5"/>
          <c:tx>
            <c:strRef>
              <c:f>Sheet1!$G$1</c:f>
              <c:strCache>
                <c:ptCount val="1"/>
                <c:pt idx="0">
                  <c:v>Neither satisfied nor dissatisfied</c:v>
                </c:pt>
              </c:strCache>
            </c:strRef>
          </c:tx>
          <c:spPr>
            <a:solidFill>
              <a:srgbClr val="A5A5A5"/>
            </a:solidFill>
            <a:ln>
              <a:noFill/>
            </a:ln>
            <a:effectLst/>
          </c:spPr>
          <c:invertIfNegative val="0"/>
          <c:dLbls>
            <c:dLbl>
              <c:idx val="3"/>
              <c:layout>
                <c:manualLayout>
                  <c:x val="-7.8535467067298742E-17"/>
                  <c:y val="-1.1300128750285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4E-46C6-BAA3-C8FB9A2EBF3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Train services</c:v>
                </c:pt>
                <c:pt idx="3">
                  <c:v>Metrolink (Tram)</c:v>
                </c:pt>
              </c:strCache>
            </c:strRef>
          </c:cat>
          <c:val>
            <c:numRef>
              <c:f>Sheet1!$G$2:$G$5</c:f>
              <c:numCache>
                <c:formatCode>0%</c:formatCode>
                <c:ptCount val="4"/>
                <c:pt idx="0">
                  <c:v>0.13</c:v>
                </c:pt>
                <c:pt idx="1">
                  <c:v>0.13</c:v>
                </c:pt>
                <c:pt idx="2">
                  <c:v>0.17</c:v>
                </c:pt>
                <c:pt idx="3">
                  <c:v>0.12</c:v>
                </c:pt>
              </c:numCache>
            </c:numRef>
          </c:val>
          <c:extLst>
            <c:ext xmlns:c16="http://schemas.microsoft.com/office/drawing/2014/chart" uri="{C3380CC4-5D6E-409C-BE32-E72D297353CC}">
              <c16:uniqueId val="{00000005-D0C3-4EB8-BC07-BA15F6BB2083}"/>
            </c:ext>
          </c:extLst>
        </c:ser>
        <c:ser>
          <c:idx val="6"/>
          <c:order val="6"/>
          <c:tx>
            <c:strRef>
              <c:f>Sheet1!$H$1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Train services</c:v>
                </c:pt>
                <c:pt idx="3">
                  <c:v>Metrolink (Tram)</c:v>
                </c:pt>
              </c:strCache>
            </c:strRef>
          </c:cat>
          <c:val>
            <c:numRef>
              <c:f>Sheet1!$H$2:$H$5</c:f>
              <c:numCache>
                <c:formatCode>0%</c:formatCode>
                <c:ptCount val="4"/>
                <c:pt idx="0">
                  <c:v>0.41</c:v>
                </c:pt>
                <c:pt idx="1">
                  <c:v>0.38</c:v>
                </c:pt>
                <c:pt idx="2">
                  <c:v>0.31</c:v>
                </c:pt>
                <c:pt idx="3">
                  <c:v>0.22</c:v>
                </c:pt>
              </c:numCache>
            </c:numRef>
          </c:val>
          <c:extLst>
            <c:ext xmlns:c16="http://schemas.microsoft.com/office/drawing/2014/chart" uri="{C3380CC4-5D6E-409C-BE32-E72D297353CC}">
              <c16:uniqueId val="{00000000-31A5-454F-8C34-2E6ACBB57389}"/>
            </c:ext>
          </c:extLst>
        </c:ser>
        <c:ser>
          <c:idx val="7"/>
          <c:order val="7"/>
          <c:tx>
            <c:strRef>
              <c:f>Sheet1!$I$1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Train services</c:v>
                </c:pt>
                <c:pt idx="3">
                  <c:v>Metrolink (Tram)</c:v>
                </c:pt>
              </c:strCache>
            </c:strRef>
          </c:cat>
          <c:val>
            <c:numRef>
              <c:f>Sheet1!$I$2:$I$5</c:f>
              <c:numCache>
                <c:formatCode>0%</c:formatCode>
                <c:ptCount val="4"/>
                <c:pt idx="0">
                  <c:v>0.25</c:v>
                </c:pt>
                <c:pt idx="1">
                  <c:v>0.22</c:v>
                </c:pt>
                <c:pt idx="2">
                  <c:v>0.15</c:v>
                </c:pt>
                <c:pt idx="3">
                  <c:v>0.22</c:v>
                </c:pt>
              </c:numCache>
            </c:numRef>
          </c:val>
          <c:extLst>
            <c:ext xmlns:c16="http://schemas.microsoft.com/office/drawing/2014/chart" uri="{C3380CC4-5D6E-409C-BE32-E72D297353CC}">
              <c16:uniqueId val="{00000001-31A5-454F-8C34-2E6ACBB57389}"/>
            </c:ext>
          </c:extLst>
        </c:ser>
        <c:dLbls>
          <c:showLegendKey val="0"/>
          <c:showVal val="0"/>
          <c:showCatName val="0"/>
          <c:showSerName val="0"/>
          <c:showPercent val="0"/>
          <c:showBubbleSize val="0"/>
        </c:dLbls>
        <c:gapWidth val="85"/>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r"/>
      <c:layout>
        <c:manualLayout>
          <c:xMode val="edge"/>
          <c:yMode val="edge"/>
          <c:x val="2.9512698943823497E-3"/>
          <c:y val="0.81854150928790503"/>
          <c:w val="0.97773527518875714"/>
          <c:h val="0.1814584907120949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82720558472883E-2"/>
          <c:y val="3.2666365802500603E-2"/>
          <c:w val="0.9783312127950089"/>
          <c:h val="0.67183063465269932"/>
        </c:manualLayout>
      </c:layout>
      <c:barChart>
        <c:barDir val="col"/>
        <c:grouping val="percentStacked"/>
        <c:varyColors val="0"/>
        <c:ser>
          <c:idx val="0"/>
          <c:order val="0"/>
          <c:tx>
            <c:strRef>
              <c:f>Sheet1!$B$1</c:f>
              <c:strCache>
                <c:ptCount val="1"/>
                <c:pt idx="0">
                  <c:v>Don’t know </c:v>
                </c:pt>
              </c:strCache>
            </c:strRef>
          </c:tx>
          <c:spPr>
            <a:solidFill>
              <a:srgbClr val="5C5B5A"/>
            </a:solidFill>
            <a:ln>
              <a:noFill/>
            </a:ln>
            <a:effectLst/>
          </c:spPr>
          <c:invertIfNegative val="0"/>
          <c:dLbls>
            <c:dLbl>
              <c:idx val="2"/>
              <c:layout>
                <c:manualLayout>
                  <c:x val="-1.0709505588506728E-3"/>
                  <c:y val="2.825032187571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2B-47F2-93EB-F8CDFAFA6B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Conditions of roads</c:v>
                </c:pt>
                <c:pt idx="2">
                  <c:v>Cycle lanes / routes</c:v>
                </c:pt>
              </c:strCache>
            </c:strRef>
          </c:cat>
          <c:val>
            <c:numRef>
              <c:f>Sheet1!$B$2:$B$4</c:f>
              <c:numCache>
                <c:formatCode>0%</c:formatCode>
                <c:ptCount val="3"/>
                <c:pt idx="0">
                  <c:v>0.01</c:v>
                </c:pt>
                <c:pt idx="1">
                  <c:v>0.01</c:v>
                </c:pt>
                <c:pt idx="2">
                  <c:v>7.0000000000000007E-2</c:v>
                </c:pt>
              </c:numCache>
            </c:numRef>
          </c:val>
          <c:extLst>
            <c:ext xmlns:c16="http://schemas.microsoft.com/office/drawing/2014/chart" uri="{C3380CC4-5D6E-409C-BE32-E72D297353CC}">
              <c16:uniqueId val="{00000000-D0C3-4EB8-BC07-BA15F6BB2083}"/>
            </c:ext>
          </c:extLst>
        </c:ser>
        <c:ser>
          <c:idx val="1"/>
          <c:order val="1"/>
          <c:tx>
            <c:strRef>
              <c:f>Sheet1!$C$1</c:f>
              <c:strCache>
                <c:ptCount val="1"/>
                <c:pt idx="0">
                  <c:v>Not available in my local area</c:v>
                </c:pt>
              </c:strCache>
            </c:strRef>
          </c:tx>
          <c:spPr>
            <a:solidFill>
              <a:srgbClr val="00B0F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009E-4662-BF82-79F523E5EBB0}"/>
                </c:ext>
              </c:extLst>
            </c:dLbl>
            <c:dLbl>
              <c:idx val="1"/>
              <c:delete val="1"/>
              <c:extLst>
                <c:ext xmlns:c15="http://schemas.microsoft.com/office/drawing/2012/chart" uri="{CE6537A1-D6FC-4f65-9D91-7224C49458BB}"/>
                <c:ext xmlns:c16="http://schemas.microsoft.com/office/drawing/2014/chart" uri="{C3380CC4-5D6E-409C-BE32-E72D297353CC}">
                  <c16:uniqueId val="{00000001-C44E-4D40-AC44-B18DD0293547}"/>
                </c:ext>
              </c:extLst>
            </c:dLbl>
            <c:dLbl>
              <c:idx val="2"/>
              <c:layout>
                <c:manualLayout>
                  <c:x val="-1.0709505588506728E-3"/>
                  <c:y val="-5.6500643751429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C4-4ED8-9638-DB2865A3C59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Conditions of roads</c:v>
                </c:pt>
                <c:pt idx="2">
                  <c:v>Cycle lanes / routes</c:v>
                </c:pt>
              </c:strCache>
            </c:strRef>
          </c:cat>
          <c:val>
            <c:numRef>
              <c:f>Sheet1!$C$2:$C$4</c:f>
              <c:numCache>
                <c:formatCode>General</c:formatCode>
                <c:ptCount val="3"/>
                <c:pt idx="2" formatCode="0%">
                  <c:v>0.04</c:v>
                </c:pt>
              </c:numCache>
            </c:numRef>
          </c:val>
          <c:extLst>
            <c:ext xmlns:c16="http://schemas.microsoft.com/office/drawing/2014/chart" uri="{C3380CC4-5D6E-409C-BE32-E72D297353CC}">
              <c16:uniqueId val="{00000001-D0C3-4EB8-BC07-BA15F6BB2083}"/>
            </c:ext>
          </c:extLst>
        </c:ser>
        <c:ser>
          <c:idx val="2"/>
          <c:order val="2"/>
          <c:tx>
            <c:strRef>
              <c:f>Sheet1!$D$1</c:f>
              <c:strCache>
                <c:ptCount val="1"/>
                <c:pt idx="0">
                  <c:v>I have no experience of this in my local area</c:v>
                </c:pt>
              </c:strCache>
            </c:strRef>
          </c:tx>
          <c:spPr>
            <a:solidFill>
              <a:srgbClr val="0070C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7B4E-469E-A25F-96C2A3C25C39}"/>
                </c:ext>
              </c:extLst>
            </c:dLbl>
            <c:dLbl>
              <c:idx val="1"/>
              <c:delete val="1"/>
              <c:extLst>
                <c:ext xmlns:c15="http://schemas.microsoft.com/office/drawing/2012/chart" uri="{CE6537A1-D6FC-4f65-9D91-7224C49458BB}"/>
                <c:ext xmlns:c16="http://schemas.microsoft.com/office/drawing/2014/chart" uri="{C3380CC4-5D6E-409C-BE32-E72D297353CC}">
                  <c16:uniqueId val="{00000001-402B-47F2-93EB-F8CDFAFA6B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Conditions of roads</c:v>
                </c:pt>
                <c:pt idx="2">
                  <c:v>Cycle lanes / routes</c:v>
                </c:pt>
              </c:strCache>
            </c:strRef>
          </c:cat>
          <c:val>
            <c:numRef>
              <c:f>Sheet1!$D$2:$D$4</c:f>
              <c:numCache>
                <c:formatCode>0%</c:formatCode>
                <c:ptCount val="3"/>
                <c:pt idx="0">
                  <c:v>0.01</c:v>
                </c:pt>
                <c:pt idx="1">
                  <c:v>0.01</c:v>
                </c:pt>
                <c:pt idx="2">
                  <c:v>0.2</c:v>
                </c:pt>
              </c:numCache>
            </c:numRef>
          </c:val>
          <c:extLst>
            <c:ext xmlns:c16="http://schemas.microsoft.com/office/drawing/2014/chart" uri="{C3380CC4-5D6E-409C-BE32-E72D297353CC}">
              <c16:uniqueId val="{00000002-D0C3-4EB8-BC07-BA15F6BB2083}"/>
            </c:ext>
          </c:extLst>
        </c:ser>
        <c:ser>
          <c:idx val="3"/>
          <c:order val="3"/>
          <c:tx>
            <c:strRef>
              <c:f>Sheet1!$E$1</c:f>
              <c:strCache>
                <c:ptCount val="1"/>
                <c:pt idx="0">
                  <c:v>Very dissatisfied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Conditions of roads</c:v>
                </c:pt>
                <c:pt idx="2">
                  <c:v>Cycle lanes / routes</c:v>
                </c:pt>
              </c:strCache>
            </c:strRef>
          </c:cat>
          <c:val>
            <c:numRef>
              <c:f>Sheet1!$E$2:$E$4</c:f>
              <c:numCache>
                <c:formatCode>0%</c:formatCode>
                <c:ptCount val="3"/>
                <c:pt idx="0">
                  <c:v>0.16</c:v>
                </c:pt>
                <c:pt idx="1">
                  <c:v>0.26</c:v>
                </c:pt>
                <c:pt idx="2">
                  <c:v>0.08</c:v>
                </c:pt>
              </c:numCache>
            </c:numRef>
          </c:val>
          <c:extLst>
            <c:ext xmlns:c16="http://schemas.microsoft.com/office/drawing/2014/chart" uri="{C3380CC4-5D6E-409C-BE32-E72D297353CC}">
              <c16:uniqueId val="{00000003-D0C3-4EB8-BC07-BA15F6BB2083}"/>
            </c:ext>
          </c:extLst>
        </c:ser>
        <c:ser>
          <c:idx val="4"/>
          <c:order val="4"/>
          <c:tx>
            <c:strRef>
              <c:f>Sheet1!$F$1</c:f>
              <c:strCache>
                <c:ptCount val="1"/>
                <c:pt idx="0">
                  <c:v>Fairly dissatisfied</c:v>
                </c:pt>
              </c:strCache>
            </c:strRef>
          </c:tx>
          <c:spPr>
            <a:solidFill>
              <a:srgbClr val="FF9999"/>
            </a:solidFill>
            <a:ln>
              <a:noFill/>
            </a:ln>
            <a:effectLst/>
          </c:spPr>
          <c:invertIfNegative val="0"/>
          <c:dLbls>
            <c:dLbl>
              <c:idx val="2"/>
              <c:layout>
                <c:manualLayout>
                  <c:x val="0"/>
                  <c:y val="-5.650064375142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2B-47F2-93EB-F8CDFAFA6BB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Conditions of roads</c:v>
                </c:pt>
                <c:pt idx="2">
                  <c:v>Cycle lanes / routes</c:v>
                </c:pt>
              </c:strCache>
            </c:strRef>
          </c:cat>
          <c:val>
            <c:numRef>
              <c:f>Sheet1!$F$2:$F$4</c:f>
              <c:numCache>
                <c:formatCode>0%</c:formatCode>
                <c:ptCount val="3"/>
                <c:pt idx="0">
                  <c:v>0.21</c:v>
                </c:pt>
                <c:pt idx="1">
                  <c:v>0.27</c:v>
                </c:pt>
                <c:pt idx="2">
                  <c:v>0.09</c:v>
                </c:pt>
              </c:numCache>
            </c:numRef>
          </c:val>
          <c:extLst>
            <c:ext xmlns:c16="http://schemas.microsoft.com/office/drawing/2014/chart" uri="{C3380CC4-5D6E-409C-BE32-E72D297353CC}">
              <c16:uniqueId val="{00000004-D0C3-4EB8-BC07-BA15F6BB2083}"/>
            </c:ext>
          </c:extLst>
        </c:ser>
        <c:ser>
          <c:idx val="5"/>
          <c:order val="5"/>
          <c:tx>
            <c:strRef>
              <c:f>Sheet1!$G$1</c:f>
              <c:strCache>
                <c:ptCount val="1"/>
                <c:pt idx="0">
                  <c:v>Neither satisfied nor dissatisfied</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Conditions of roads</c:v>
                </c:pt>
                <c:pt idx="2">
                  <c:v>Cycle lanes / routes</c:v>
                </c:pt>
              </c:strCache>
            </c:strRef>
          </c:cat>
          <c:val>
            <c:numRef>
              <c:f>Sheet1!$G$2:$G$4</c:f>
              <c:numCache>
                <c:formatCode>0%</c:formatCode>
                <c:ptCount val="3"/>
                <c:pt idx="0">
                  <c:v>0.17</c:v>
                </c:pt>
                <c:pt idx="1">
                  <c:v>0.14000000000000001</c:v>
                </c:pt>
                <c:pt idx="2">
                  <c:v>0.22</c:v>
                </c:pt>
              </c:numCache>
            </c:numRef>
          </c:val>
          <c:extLst>
            <c:ext xmlns:c16="http://schemas.microsoft.com/office/drawing/2014/chart" uri="{C3380CC4-5D6E-409C-BE32-E72D297353CC}">
              <c16:uniqueId val="{00000005-D0C3-4EB8-BC07-BA15F6BB2083}"/>
            </c:ext>
          </c:extLst>
        </c:ser>
        <c:ser>
          <c:idx val="6"/>
          <c:order val="6"/>
          <c:tx>
            <c:strRef>
              <c:f>Sheet1!$H$1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Conditions of roads</c:v>
                </c:pt>
                <c:pt idx="2">
                  <c:v>Cycle lanes / routes</c:v>
                </c:pt>
              </c:strCache>
            </c:strRef>
          </c:cat>
          <c:val>
            <c:numRef>
              <c:f>Sheet1!$H$2:$H$4</c:f>
              <c:numCache>
                <c:formatCode>0%</c:formatCode>
                <c:ptCount val="3"/>
                <c:pt idx="0">
                  <c:v>0.32</c:v>
                </c:pt>
                <c:pt idx="1">
                  <c:v>0.2</c:v>
                </c:pt>
                <c:pt idx="2">
                  <c:v>0.19</c:v>
                </c:pt>
              </c:numCache>
            </c:numRef>
          </c:val>
          <c:extLst>
            <c:ext xmlns:c16="http://schemas.microsoft.com/office/drawing/2014/chart" uri="{C3380CC4-5D6E-409C-BE32-E72D297353CC}">
              <c16:uniqueId val="{00000000-31A5-454F-8C34-2E6ACBB57389}"/>
            </c:ext>
          </c:extLst>
        </c:ser>
        <c:ser>
          <c:idx val="7"/>
          <c:order val="7"/>
          <c:tx>
            <c:strRef>
              <c:f>Sheet1!$I$1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Conditions of roads</c:v>
                </c:pt>
                <c:pt idx="2">
                  <c:v>Cycle lanes / routes</c:v>
                </c:pt>
              </c:strCache>
            </c:strRef>
          </c:cat>
          <c:val>
            <c:numRef>
              <c:f>Sheet1!$I$2:$I$4</c:f>
              <c:numCache>
                <c:formatCode>0%</c:formatCode>
                <c:ptCount val="3"/>
                <c:pt idx="0">
                  <c:v>0.13</c:v>
                </c:pt>
                <c:pt idx="1">
                  <c:v>0.1</c:v>
                </c:pt>
                <c:pt idx="2">
                  <c:v>0.12</c:v>
                </c:pt>
              </c:numCache>
            </c:numRef>
          </c:val>
          <c:extLst>
            <c:ext xmlns:c16="http://schemas.microsoft.com/office/drawing/2014/chart" uri="{C3380CC4-5D6E-409C-BE32-E72D297353CC}">
              <c16:uniqueId val="{00000001-31A5-454F-8C34-2E6ACBB57389}"/>
            </c:ext>
          </c:extLst>
        </c:ser>
        <c:dLbls>
          <c:showLegendKey val="0"/>
          <c:showVal val="0"/>
          <c:showCatName val="0"/>
          <c:showSerName val="0"/>
          <c:showPercent val="0"/>
          <c:showBubbleSize val="0"/>
        </c:dLbls>
        <c:gapWidth val="85"/>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r"/>
      <c:layout>
        <c:manualLayout>
          <c:xMode val="edge"/>
          <c:yMode val="edge"/>
          <c:x val="5.0931710120836957E-3"/>
          <c:y val="0.79118113287229674"/>
          <c:w val="0.99383587842906562"/>
          <c:h val="0.11518101115687515"/>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68077888500117E-3"/>
          <c:y val="2.5778830969162253E-2"/>
          <c:w val="0.98926576072237282"/>
          <c:h val="0.72427360965774468"/>
        </c:manualLayout>
      </c:layout>
      <c:lineChart>
        <c:grouping val="standard"/>
        <c:varyColors val="0"/>
        <c:ser>
          <c:idx val="2"/>
          <c:order val="0"/>
          <c:tx>
            <c:strRef>
              <c:f>Sheet1!$D$1</c:f>
              <c:strCache>
                <c:ptCount val="1"/>
                <c:pt idx="0">
                  <c:v>Nearest town centre</c:v>
                </c:pt>
              </c:strCache>
            </c:strRef>
          </c:tx>
          <c:spPr>
            <a:ln w="28575" cap="rnd">
              <a:solidFill>
                <a:srgbClr val="00969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1"/>
                <c:pt idx="0">
                  <c:v>May '23 
(S7)</c:v>
                </c:pt>
                <c:pt idx="1">
                  <c:v>July '23 
(S8)</c:v>
                </c:pt>
                <c:pt idx="2">
                  <c:v>Sept '23 
(S9)</c:v>
                </c:pt>
                <c:pt idx="3">
                  <c:v>Nov '23
(S10)</c:v>
                </c:pt>
                <c:pt idx="4">
                  <c:v>Feb '24 
(S11)</c:v>
                </c:pt>
                <c:pt idx="5">
                  <c:v>May '24 
(S12)</c:v>
                </c:pt>
                <c:pt idx="6">
                  <c:v>July '24 
(S13)</c:v>
                </c:pt>
                <c:pt idx="7">
                  <c:v>Aug '24 
(S14)</c:v>
                </c:pt>
                <c:pt idx="8">
                  <c:v>Oct '24 
(S15)</c:v>
                </c:pt>
                <c:pt idx="9">
                  <c:v>Dec '24 
(S16)</c:v>
                </c:pt>
                <c:pt idx="10">
                  <c:v>Feb '25 
(S17)</c:v>
                </c:pt>
              </c:strCache>
            </c:strRef>
          </c:cat>
          <c:val>
            <c:numRef>
              <c:f>Sheet1!$D$2:$D$16</c:f>
              <c:numCache>
                <c:formatCode>0%</c:formatCode>
                <c:ptCount val="11"/>
                <c:pt idx="0">
                  <c:v>0.57999999999999996</c:v>
                </c:pt>
                <c:pt idx="1">
                  <c:v>0.59</c:v>
                </c:pt>
                <c:pt idx="2">
                  <c:v>0.56000000000000005</c:v>
                </c:pt>
                <c:pt idx="3">
                  <c:v>0.55000000000000004</c:v>
                </c:pt>
                <c:pt idx="4">
                  <c:v>0.56999999999999995</c:v>
                </c:pt>
                <c:pt idx="5">
                  <c:v>0.59</c:v>
                </c:pt>
                <c:pt idx="6">
                  <c:v>0.56999999999999995</c:v>
                </c:pt>
                <c:pt idx="7">
                  <c:v>0.59</c:v>
                </c:pt>
                <c:pt idx="8">
                  <c:v>0.6</c:v>
                </c:pt>
                <c:pt idx="9">
                  <c:v>0.61</c:v>
                </c:pt>
                <c:pt idx="10">
                  <c:v>0.57999999999999996</c:v>
                </c:pt>
              </c:numCache>
            </c:numRef>
          </c:val>
          <c:smooth val="1"/>
          <c:extLst>
            <c:ext xmlns:c16="http://schemas.microsoft.com/office/drawing/2014/chart" uri="{C3380CC4-5D6E-409C-BE32-E72D297353CC}">
              <c16:uniqueId val="{00000002-F9C8-4CE9-B20D-1AE29F857F71}"/>
            </c:ext>
          </c:extLst>
        </c:ser>
        <c:ser>
          <c:idx val="1"/>
          <c:order val="1"/>
          <c:tx>
            <c:strRef>
              <c:f>Sheet1!$C$1</c:f>
              <c:strCache>
                <c:ptCount val="1"/>
                <c:pt idx="0">
                  <c:v>Local services and amenities</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1"/>
                <c:pt idx="0">
                  <c:v>May '23 
(S7)</c:v>
                </c:pt>
                <c:pt idx="1">
                  <c:v>July '23 
(S8)</c:v>
                </c:pt>
                <c:pt idx="2">
                  <c:v>Sept '23 
(S9)</c:v>
                </c:pt>
                <c:pt idx="3">
                  <c:v>Nov '23
(S10)</c:v>
                </c:pt>
                <c:pt idx="4">
                  <c:v>Feb '24 
(S11)</c:v>
                </c:pt>
                <c:pt idx="5">
                  <c:v>May '24 
(S12)</c:v>
                </c:pt>
                <c:pt idx="6">
                  <c:v>July '24 
(S13)</c:v>
                </c:pt>
                <c:pt idx="7">
                  <c:v>Aug '24 
(S14)</c:v>
                </c:pt>
                <c:pt idx="8">
                  <c:v>Oct '24 
(S15)</c:v>
                </c:pt>
                <c:pt idx="9">
                  <c:v>Dec '24 
(S16)</c:v>
                </c:pt>
                <c:pt idx="10">
                  <c:v>Feb '25 
(S17)</c:v>
                </c:pt>
              </c:strCache>
            </c:strRef>
          </c:cat>
          <c:val>
            <c:numRef>
              <c:f>Sheet1!$C$2:$C$16</c:f>
              <c:numCache>
                <c:formatCode>0%</c:formatCode>
                <c:ptCount val="11"/>
                <c:pt idx="0">
                  <c:v>0.65</c:v>
                </c:pt>
                <c:pt idx="1">
                  <c:v>0.62</c:v>
                </c:pt>
                <c:pt idx="2">
                  <c:v>0.62</c:v>
                </c:pt>
                <c:pt idx="3">
                  <c:v>0.63</c:v>
                </c:pt>
                <c:pt idx="4">
                  <c:v>0.62</c:v>
                </c:pt>
                <c:pt idx="5">
                  <c:v>0.67</c:v>
                </c:pt>
                <c:pt idx="6">
                  <c:v>0.63</c:v>
                </c:pt>
                <c:pt idx="7">
                  <c:v>0.66</c:v>
                </c:pt>
                <c:pt idx="8">
                  <c:v>0.65</c:v>
                </c:pt>
                <c:pt idx="9">
                  <c:v>0.67</c:v>
                </c:pt>
                <c:pt idx="10">
                  <c:v>0.62</c:v>
                </c:pt>
              </c:numCache>
            </c:numRef>
          </c:val>
          <c:smooth val="1"/>
          <c:extLst>
            <c:ext xmlns:c16="http://schemas.microsoft.com/office/drawing/2014/chart" uri="{C3380CC4-5D6E-409C-BE32-E72D297353CC}">
              <c16:uniqueId val="{00000001-F9C8-4CE9-B20D-1AE29F857F71}"/>
            </c:ext>
          </c:extLst>
        </c:ser>
        <c:ser>
          <c:idx val="0"/>
          <c:order val="2"/>
          <c:tx>
            <c:strRef>
              <c:f>Sheet1!$B$1</c:f>
              <c:strCache>
                <c:ptCount val="1"/>
                <c:pt idx="0">
                  <c:v>Parks and other green spaces</c:v>
                </c:pt>
              </c:strCache>
            </c:strRef>
          </c:tx>
          <c:spPr>
            <a:ln w="28575" cap="rnd">
              <a:solidFill>
                <a:srgbClr val="7030A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1"/>
                <c:pt idx="0">
                  <c:v>May '23 
(S7)</c:v>
                </c:pt>
                <c:pt idx="1">
                  <c:v>July '23 
(S8)</c:v>
                </c:pt>
                <c:pt idx="2">
                  <c:v>Sept '23 
(S9)</c:v>
                </c:pt>
                <c:pt idx="3">
                  <c:v>Nov '23
(S10)</c:v>
                </c:pt>
                <c:pt idx="4">
                  <c:v>Feb '24 
(S11)</c:v>
                </c:pt>
                <c:pt idx="5">
                  <c:v>May '24 
(S12)</c:v>
                </c:pt>
                <c:pt idx="6">
                  <c:v>July '24 
(S13)</c:v>
                </c:pt>
                <c:pt idx="7">
                  <c:v>Aug '24 
(S14)</c:v>
                </c:pt>
                <c:pt idx="8">
                  <c:v>Oct '24 
(S15)</c:v>
                </c:pt>
                <c:pt idx="9">
                  <c:v>Dec '24 
(S16)</c:v>
                </c:pt>
                <c:pt idx="10">
                  <c:v>Feb '25 
(S17)</c:v>
                </c:pt>
              </c:strCache>
            </c:strRef>
          </c:cat>
          <c:val>
            <c:numRef>
              <c:f>Sheet1!$B$2:$B$16</c:f>
              <c:numCache>
                <c:formatCode>0%</c:formatCode>
                <c:ptCount val="11"/>
                <c:pt idx="0">
                  <c:v>0.75</c:v>
                </c:pt>
                <c:pt idx="1">
                  <c:v>0.76</c:v>
                </c:pt>
                <c:pt idx="2">
                  <c:v>0.73</c:v>
                </c:pt>
                <c:pt idx="3">
                  <c:v>0.71</c:v>
                </c:pt>
                <c:pt idx="4">
                  <c:v>0.69</c:v>
                </c:pt>
                <c:pt idx="5">
                  <c:v>0.76</c:v>
                </c:pt>
                <c:pt idx="6">
                  <c:v>0.74</c:v>
                </c:pt>
                <c:pt idx="7">
                  <c:v>0.74</c:v>
                </c:pt>
                <c:pt idx="8">
                  <c:v>0.75</c:v>
                </c:pt>
                <c:pt idx="9">
                  <c:v>0.74</c:v>
                </c:pt>
                <c:pt idx="10">
                  <c:v>0.71</c:v>
                </c:pt>
              </c:numCache>
            </c:numRef>
          </c:val>
          <c:smooth val="1"/>
          <c:extLst>
            <c:ext xmlns:c16="http://schemas.microsoft.com/office/drawing/2014/chart" uri="{C3380CC4-5D6E-409C-BE32-E72D297353CC}">
              <c16:uniqueId val="{00000000-F9C8-4CE9-B20D-1AE29F857F71}"/>
            </c:ext>
          </c:extLst>
        </c:ser>
        <c:ser>
          <c:idx val="3"/>
          <c:order val="3"/>
          <c:tx>
            <c:strRef>
              <c:f>Sheet1!$E$1</c:f>
              <c:strCache>
                <c:ptCount val="1"/>
                <c:pt idx="0">
                  <c:v>Cultural facilities</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Sheet1!$E$2:$E$16</c:f>
              <c:numCache>
                <c:formatCode>0%</c:formatCode>
                <c:ptCount val="11"/>
                <c:pt idx="0">
                  <c:v>0.41</c:v>
                </c:pt>
                <c:pt idx="1">
                  <c:v>0.43</c:v>
                </c:pt>
                <c:pt idx="2">
                  <c:v>0.45</c:v>
                </c:pt>
                <c:pt idx="3">
                  <c:v>0.42</c:v>
                </c:pt>
                <c:pt idx="4">
                  <c:v>0.45</c:v>
                </c:pt>
                <c:pt idx="5">
                  <c:v>0.46</c:v>
                </c:pt>
                <c:pt idx="6">
                  <c:v>0.4</c:v>
                </c:pt>
                <c:pt idx="7">
                  <c:v>0.46</c:v>
                </c:pt>
                <c:pt idx="8">
                  <c:v>0.47</c:v>
                </c:pt>
                <c:pt idx="9">
                  <c:v>0.46</c:v>
                </c:pt>
                <c:pt idx="10">
                  <c:v>0.43</c:v>
                </c:pt>
              </c:numCache>
            </c:numRef>
          </c:val>
          <c:smooth val="1"/>
          <c:extLst>
            <c:ext xmlns:c16="http://schemas.microsoft.com/office/drawing/2014/chart" uri="{C3380CC4-5D6E-409C-BE32-E72D297353CC}">
              <c16:uniqueId val="{00000001-CB09-4A62-9848-27637BB1B734}"/>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min val="0.30000000000000004"/>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r"/>
      <c:layout>
        <c:manualLayout>
          <c:xMode val="edge"/>
          <c:yMode val="edge"/>
          <c:x val="2.0103309138436239E-3"/>
          <c:y val="0.8750848360467347"/>
          <c:w val="0.98795332586732132"/>
          <c:h val="0.1169155641360513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10772936559479E-3"/>
          <c:y val="8.5691402543347818E-3"/>
          <c:w val="0.99398174847961962"/>
          <c:h val="0.3084868632491885"/>
        </c:manualLayout>
      </c:layout>
      <c:lineChart>
        <c:grouping val="stacked"/>
        <c:varyColors val="0"/>
        <c:ser>
          <c:idx val="6"/>
          <c:order val="0"/>
          <c:tx>
            <c:strRef>
              <c:f>Sheet1!$G$1</c:f>
              <c:strCache>
                <c:ptCount val="1"/>
                <c:pt idx="0">
                  <c:v>Definitely agree</c:v>
                </c:pt>
              </c:strCache>
            </c:strRef>
          </c:tx>
          <c:spPr>
            <a:ln w="28575" cap="rnd">
              <a:solidFill>
                <a:srgbClr val="00969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Sheet1!$A$5:$A$16</c:f>
              <c:strCache>
                <c:ptCount val="12"/>
                <c:pt idx="0">
                  <c:v>Mar '23 
(S6)</c:v>
                </c:pt>
                <c:pt idx="1">
                  <c:v>May '23
(S7)</c:v>
                </c:pt>
                <c:pt idx="2">
                  <c:v>July '23 
(S8)</c:v>
                </c:pt>
                <c:pt idx="3">
                  <c:v>Sep '23 
(S9)</c:v>
                </c:pt>
                <c:pt idx="4">
                  <c:v>Nov '23
(S10)</c:v>
                </c:pt>
                <c:pt idx="5">
                  <c:v>Feb '24
(S11)</c:v>
                </c:pt>
                <c:pt idx="6">
                  <c:v>May '24 
(S12)</c:v>
                </c:pt>
                <c:pt idx="7">
                  <c:v>July '24 
(S13)</c:v>
                </c:pt>
                <c:pt idx="8">
                  <c:v>Aug '24 
(S14)</c:v>
                </c:pt>
                <c:pt idx="9">
                  <c:v>Oct '24 
(S15)</c:v>
                </c:pt>
                <c:pt idx="10">
                  <c:v>Dec' 24 (S16)</c:v>
                </c:pt>
                <c:pt idx="11">
                  <c:v>Feb '25 (S17)</c:v>
                </c:pt>
              </c:strCache>
            </c:strRef>
          </c:cat>
          <c:val>
            <c:numRef>
              <c:f>Sheet1!$G$5:$G$16</c:f>
              <c:numCache>
                <c:formatCode>0%</c:formatCode>
                <c:ptCount val="12"/>
                <c:pt idx="0">
                  <c:v>0.14000000000000001</c:v>
                </c:pt>
                <c:pt idx="1">
                  <c:v>0.13</c:v>
                </c:pt>
                <c:pt idx="2">
                  <c:v>0.13</c:v>
                </c:pt>
                <c:pt idx="3">
                  <c:v>0.12</c:v>
                </c:pt>
                <c:pt idx="4">
                  <c:v>0.11</c:v>
                </c:pt>
                <c:pt idx="5">
                  <c:v>0.11</c:v>
                </c:pt>
                <c:pt idx="6">
                  <c:v>0.11</c:v>
                </c:pt>
                <c:pt idx="7">
                  <c:v>0.13</c:v>
                </c:pt>
                <c:pt idx="8">
                  <c:v>0.14000000000000001</c:v>
                </c:pt>
                <c:pt idx="9">
                  <c:v>0.13</c:v>
                </c:pt>
                <c:pt idx="10">
                  <c:v>0.14000000000000001</c:v>
                </c:pt>
                <c:pt idx="11">
                  <c:v>0.14000000000000001</c:v>
                </c:pt>
              </c:numCache>
            </c:numRef>
          </c:val>
          <c:smooth val="0"/>
          <c:extLst xmlns:c15="http://schemas.microsoft.com/office/drawing/2012/chart">
            <c:ext xmlns:c16="http://schemas.microsoft.com/office/drawing/2014/chart" uri="{C3380CC4-5D6E-409C-BE32-E72D297353CC}">
              <c16:uniqueId val="{00000000-E1A1-4C78-A654-2E51798D5249}"/>
            </c:ext>
          </c:extLst>
        </c:ser>
        <c:dLbls>
          <c:showLegendKey val="0"/>
          <c:showVal val="0"/>
          <c:showCatName val="0"/>
          <c:showSerName val="0"/>
          <c:showPercent val="0"/>
          <c:showBubbleSize val="0"/>
        </c:dLbls>
        <c:smooth val="0"/>
        <c:axId val="542284431"/>
        <c:axId val="542308143"/>
        <c:extLst/>
      </c:lineChart>
      <c:catAx>
        <c:axId val="542284431"/>
        <c:scaling>
          <c:orientation val="minMax"/>
        </c:scaling>
        <c:delete val="1"/>
        <c:axPos val="b"/>
        <c:numFmt formatCode="General" sourceLinked="1"/>
        <c:majorTickMark val="out"/>
        <c:minorTickMark val="none"/>
        <c:tickLblPos val="nextTo"/>
        <c:crossAx val="542308143"/>
        <c:crosses val="autoZero"/>
        <c:auto val="1"/>
        <c:lblAlgn val="ctr"/>
        <c:lblOffset val="100"/>
        <c:noMultiLvlLbl val="0"/>
      </c:catAx>
      <c:valAx>
        <c:axId val="542308143"/>
        <c:scaling>
          <c:orientation val="minMax"/>
          <c:max val="0.25"/>
        </c:scaling>
        <c:delete val="1"/>
        <c:axPos val="l"/>
        <c:numFmt formatCode="0%" sourceLinked="1"/>
        <c:majorTickMark val="out"/>
        <c:minorTickMark val="none"/>
        <c:tickLblPos val="nextTo"/>
        <c:crossAx val="542284431"/>
        <c:crosses val="autoZero"/>
        <c:crossBetween val="between"/>
        <c:minorUnit val="0.25"/>
      </c:valAx>
      <c:spPr>
        <a:noFill/>
        <a:ln w="25400">
          <a:noFill/>
        </a:ln>
        <a:effectLst/>
      </c:spPr>
    </c:plotArea>
    <c:legend>
      <c:legendPos val="l"/>
      <c:layout>
        <c:manualLayout>
          <c:xMode val="edge"/>
          <c:yMode val="edge"/>
          <c:x val="5.4195486207179018E-2"/>
          <c:y val="0.8002290501951449"/>
          <c:w val="0.16293567048528176"/>
          <c:h val="0.19691453460741215"/>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85607652090001E-3"/>
          <c:y val="6.0827109493015161E-2"/>
          <c:w val="0.99398174847961962"/>
          <c:h val="0.53676557465960106"/>
        </c:manualLayout>
      </c:layout>
      <c:lineChart>
        <c:grouping val="stacked"/>
        <c:varyColors val="0"/>
        <c:ser>
          <c:idx val="6"/>
          <c:order val="0"/>
          <c:tx>
            <c:strRef>
              <c:f>Sheet1!$F$1</c:f>
              <c:strCache>
                <c:ptCount val="1"/>
                <c:pt idx="0">
                  <c:v>Tend to agree</c:v>
                </c:pt>
              </c:strCache>
            </c:strRef>
          </c:tx>
          <c:spPr>
            <a:ln w="28575" cap="rnd">
              <a:solidFill>
                <a:srgbClr val="6DD5CE"/>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Sheet1!$A$5:$A$16</c:f>
              <c:strCache>
                <c:ptCount val="12"/>
                <c:pt idx="0">
                  <c:v>Mar '23 
(S6)</c:v>
                </c:pt>
                <c:pt idx="1">
                  <c:v>May '23
(S7)</c:v>
                </c:pt>
                <c:pt idx="2">
                  <c:v>July '23 
(S8)</c:v>
                </c:pt>
                <c:pt idx="3">
                  <c:v>Sep '23 
(S9)</c:v>
                </c:pt>
                <c:pt idx="4">
                  <c:v>Nov '23
(S10)</c:v>
                </c:pt>
                <c:pt idx="5">
                  <c:v>Feb '24
(S11)</c:v>
                </c:pt>
                <c:pt idx="6">
                  <c:v>May '24 
(S12)</c:v>
                </c:pt>
                <c:pt idx="7">
                  <c:v>July '24 
(S13)</c:v>
                </c:pt>
                <c:pt idx="8">
                  <c:v>Aug '24 
(S14)</c:v>
                </c:pt>
                <c:pt idx="9">
                  <c:v>Oct '24 
(S15)</c:v>
                </c:pt>
                <c:pt idx="10">
                  <c:v>Dec' 24 (S16)</c:v>
                </c:pt>
                <c:pt idx="11">
                  <c:v>feb '25 s17 </c:v>
                </c:pt>
              </c:strCache>
            </c:strRef>
          </c:cat>
          <c:val>
            <c:numRef>
              <c:f>Sheet1!$F$5:$F$16</c:f>
              <c:numCache>
                <c:formatCode>0%</c:formatCode>
                <c:ptCount val="12"/>
                <c:pt idx="0">
                  <c:v>0.43</c:v>
                </c:pt>
                <c:pt idx="1">
                  <c:v>0.44</c:v>
                </c:pt>
                <c:pt idx="2">
                  <c:v>0.41</c:v>
                </c:pt>
                <c:pt idx="3">
                  <c:v>0.43</c:v>
                </c:pt>
                <c:pt idx="4">
                  <c:v>0.43</c:v>
                </c:pt>
                <c:pt idx="5">
                  <c:v>0.44</c:v>
                </c:pt>
                <c:pt idx="6">
                  <c:v>0.52</c:v>
                </c:pt>
                <c:pt idx="7">
                  <c:v>0.45</c:v>
                </c:pt>
                <c:pt idx="8">
                  <c:v>0.45</c:v>
                </c:pt>
                <c:pt idx="9">
                  <c:v>0.49</c:v>
                </c:pt>
                <c:pt idx="10">
                  <c:v>0.47</c:v>
                </c:pt>
                <c:pt idx="11">
                  <c:v>0.44</c:v>
                </c:pt>
              </c:numCache>
            </c:numRef>
          </c:val>
          <c:smooth val="0"/>
          <c:extLst xmlns:c15="http://schemas.microsoft.com/office/drawing/2012/chart">
            <c:ext xmlns:c16="http://schemas.microsoft.com/office/drawing/2014/chart" uri="{C3380CC4-5D6E-409C-BE32-E72D297353CC}">
              <c16:uniqueId val="{00000006-4594-4650-A839-65958FBF1A68}"/>
            </c:ext>
          </c:extLst>
        </c:ser>
        <c:ser>
          <c:idx val="5"/>
          <c:order val="1"/>
          <c:tx>
            <c:strRef>
              <c:f>Sheet1!$G$1</c:f>
              <c:strCache>
                <c:ptCount val="1"/>
                <c:pt idx="0">
                  <c:v>Definitely agree</c:v>
                </c:pt>
              </c:strCache>
            </c:strRef>
          </c:tx>
          <c:spPr>
            <a:ln w="28575" cap="rnd">
              <a:solidFill>
                <a:schemeClr val="accent6"/>
              </a:solidFill>
              <a:round/>
            </a:ln>
            <a:effectLst/>
          </c:spPr>
          <c:marker>
            <c:symbol val="none"/>
          </c:marker>
          <c:cat>
            <c:strRef>
              <c:f>Sheet1!$A$5:$A$16</c:f>
              <c:strCache>
                <c:ptCount val="12"/>
                <c:pt idx="0">
                  <c:v>Mar '23 
(S6)</c:v>
                </c:pt>
                <c:pt idx="1">
                  <c:v>May '23
(S7)</c:v>
                </c:pt>
                <c:pt idx="2">
                  <c:v>July '23 
(S8)</c:v>
                </c:pt>
                <c:pt idx="3">
                  <c:v>Sep '23 
(S9)</c:v>
                </c:pt>
                <c:pt idx="4">
                  <c:v>Nov '23
(S10)</c:v>
                </c:pt>
                <c:pt idx="5">
                  <c:v>Feb '24
(S11)</c:v>
                </c:pt>
                <c:pt idx="6">
                  <c:v>May '24 
(S12)</c:v>
                </c:pt>
                <c:pt idx="7">
                  <c:v>July '24 
(S13)</c:v>
                </c:pt>
                <c:pt idx="8">
                  <c:v>Aug '24 
(S14)</c:v>
                </c:pt>
                <c:pt idx="9">
                  <c:v>Oct '24 
(S15)</c:v>
                </c:pt>
                <c:pt idx="10">
                  <c:v>Dec' 24 (S16)</c:v>
                </c:pt>
                <c:pt idx="11">
                  <c:v>feb '25 s17 </c:v>
                </c:pt>
              </c:strCache>
            </c:strRef>
          </c:cat>
          <c:val>
            <c:numRef>
              <c:f>Sheet1!$G$5:$G$16</c:f>
            </c:numRef>
          </c:val>
          <c:smooth val="0"/>
          <c:extLst xmlns:c15="http://schemas.microsoft.com/office/drawing/2012/chart">
            <c:ext xmlns:c16="http://schemas.microsoft.com/office/drawing/2014/chart" uri="{C3380CC4-5D6E-409C-BE32-E72D297353CC}">
              <c16:uniqueId val="{00000007-4594-4650-A839-65958FBF1A68}"/>
            </c:ext>
          </c:extLst>
        </c:ser>
        <c:dLbls>
          <c:showLegendKey val="0"/>
          <c:showVal val="0"/>
          <c:showCatName val="0"/>
          <c:showSerName val="0"/>
          <c:showPercent val="0"/>
          <c:showBubbleSize val="0"/>
        </c:dLbls>
        <c:smooth val="0"/>
        <c:axId val="542284431"/>
        <c:axId val="542308143"/>
        <c:extLst/>
      </c:lineChart>
      <c:catAx>
        <c:axId val="542284431"/>
        <c:scaling>
          <c:orientation val="minMax"/>
        </c:scaling>
        <c:delete val="1"/>
        <c:axPos val="b"/>
        <c:numFmt formatCode="General" sourceLinked="1"/>
        <c:majorTickMark val="out"/>
        <c:minorTickMark val="none"/>
        <c:tickLblPos val="nextTo"/>
        <c:crossAx val="542308143"/>
        <c:crosses val="autoZero"/>
        <c:auto val="1"/>
        <c:lblAlgn val="ctr"/>
        <c:lblOffset val="100"/>
        <c:noMultiLvlLbl val="0"/>
      </c:catAx>
      <c:valAx>
        <c:axId val="542308143"/>
        <c:scaling>
          <c:orientation val="minMax"/>
          <c:max val="0.60000000000000009"/>
        </c:scaling>
        <c:delete val="1"/>
        <c:axPos val="l"/>
        <c:numFmt formatCode="0%" sourceLinked="1"/>
        <c:majorTickMark val="out"/>
        <c:minorTickMark val="none"/>
        <c:tickLblPos val="nextTo"/>
        <c:crossAx val="542284431"/>
        <c:crosses val="autoZero"/>
        <c:crossBetween val="between"/>
      </c:valAx>
      <c:spPr>
        <a:noFill/>
        <a:ln w="25400">
          <a:noFill/>
        </a:ln>
        <a:effectLst/>
      </c:spPr>
    </c:plotArea>
    <c:legend>
      <c:legendPos val="l"/>
      <c:layout>
        <c:manualLayout>
          <c:xMode val="edge"/>
          <c:yMode val="edge"/>
          <c:x val="0.25567077662423682"/>
          <c:y val="0.73307999389339484"/>
          <c:w val="0.16293567048528176"/>
          <c:h val="0.15430250847746849"/>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3977640909078934E-2"/>
          <c:w val="0.99398174847961962"/>
          <c:h val="0.29022456633635552"/>
        </c:manualLayout>
      </c:layout>
      <c:lineChart>
        <c:grouping val="stacked"/>
        <c:varyColors val="0"/>
        <c:ser>
          <c:idx val="4"/>
          <c:order val="2"/>
          <c:tx>
            <c:strRef>
              <c:f>Sheet1!$D$1</c:f>
              <c:strCache>
                <c:ptCount val="1"/>
                <c:pt idx="0">
                  <c:v>Definitely disagree</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Sheet1!$A$5:$A$16</c:f>
              <c:strCache>
                <c:ptCount val="12"/>
                <c:pt idx="0">
                  <c:v>Mar '23 
(S6)</c:v>
                </c:pt>
                <c:pt idx="1">
                  <c:v>May '23
(S7)</c:v>
                </c:pt>
                <c:pt idx="2">
                  <c:v>July '23 
(S8)</c:v>
                </c:pt>
                <c:pt idx="3">
                  <c:v>Sep '23 
(S9)</c:v>
                </c:pt>
                <c:pt idx="4">
                  <c:v>Nov '23
(S10)</c:v>
                </c:pt>
                <c:pt idx="5">
                  <c:v>Feb '24
(S11)</c:v>
                </c:pt>
                <c:pt idx="6">
                  <c:v>May '24 
(S12)</c:v>
                </c:pt>
                <c:pt idx="7">
                  <c:v>July '24 
(S13)</c:v>
                </c:pt>
                <c:pt idx="8">
                  <c:v>Aug '24
(S14)</c:v>
                </c:pt>
                <c:pt idx="9">
                  <c:v>Oct '24
(S15)</c:v>
                </c:pt>
                <c:pt idx="10">
                  <c:v>Dec '24 (S16)</c:v>
                </c:pt>
                <c:pt idx="11">
                  <c:v>Feb '25 (S17)</c:v>
                </c:pt>
              </c:strCache>
            </c:strRef>
          </c:cat>
          <c:val>
            <c:numRef>
              <c:f>Sheet1!$D$5:$D$16</c:f>
              <c:numCache>
                <c:formatCode>0%</c:formatCode>
                <c:ptCount val="12"/>
                <c:pt idx="0">
                  <c:v>0.19</c:v>
                </c:pt>
                <c:pt idx="1">
                  <c:v>0.15</c:v>
                </c:pt>
                <c:pt idx="2">
                  <c:v>0.17</c:v>
                </c:pt>
                <c:pt idx="3">
                  <c:v>0.17</c:v>
                </c:pt>
                <c:pt idx="4">
                  <c:v>0.15</c:v>
                </c:pt>
                <c:pt idx="5">
                  <c:v>0.16</c:v>
                </c:pt>
                <c:pt idx="6">
                  <c:v>0.13</c:v>
                </c:pt>
                <c:pt idx="7">
                  <c:v>0.15</c:v>
                </c:pt>
                <c:pt idx="8">
                  <c:v>0.14000000000000001</c:v>
                </c:pt>
                <c:pt idx="9">
                  <c:v>0.14000000000000001</c:v>
                </c:pt>
                <c:pt idx="10">
                  <c:v>0.13</c:v>
                </c:pt>
                <c:pt idx="11">
                  <c:v>0.16</c:v>
                </c:pt>
              </c:numCache>
            </c:numRef>
          </c:val>
          <c:smooth val="0"/>
          <c:extLst xmlns:c15="http://schemas.microsoft.com/office/drawing/2012/chart">
            <c:ext xmlns:c16="http://schemas.microsoft.com/office/drawing/2014/chart" uri="{C3380CC4-5D6E-409C-BE32-E72D297353CC}">
              <c16:uniqueId val="{00000001-80E3-462A-AF04-AC9E5E743791}"/>
            </c:ext>
          </c:extLst>
        </c:ser>
        <c:ser>
          <c:idx val="3"/>
          <c:order val="3"/>
          <c:tx>
            <c:strRef>
              <c:f>Sheet1!$E$1</c:f>
              <c:strCache>
                <c:ptCount val="1"/>
                <c:pt idx="0">
                  <c:v>Tend to disagree</c:v>
                </c:pt>
              </c:strCache>
            </c:strRef>
          </c:tx>
          <c:spPr>
            <a:ln w="28575" cap="rnd">
              <a:solidFill>
                <a:srgbClr val="FF9999"/>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Sheet1!$A$5:$A$16</c:f>
              <c:strCache>
                <c:ptCount val="12"/>
                <c:pt idx="0">
                  <c:v>Mar '23 
(S6)</c:v>
                </c:pt>
                <c:pt idx="1">
                  <c:v>May '23
(S7)</c:v>
                </c:pt>
                <c:pt idx="2">
                  <c:v>July '23 
(S8)</c:v>
                </c:pt>
                <c:pt idx="3">
                  <c:v>Sep '23 
(S9)</c:v>
                </c:pt>
                <c:pt idx="4">
                  <c:v>Nov '23
(S10)</c:v>
                </c:pt>
                <c:pt idx="5">
                  <c:v>Feb '24
(S11)</c:v>
                </c:pt>
                <c:pt idx="6">
                  <c:v>May '24 
(S12)</c:v>
                </c:pt>
                <c:pt idx="7">
                  <c:v>July '24 
(S13)</c:v>
                </c:pt>
                <c:pt idx="8">
                  <c:v>Aug '24
(S14)</c:v>
                </c:pt>
                <c:pt idx="9">
                  <c:v>Oct '24
(S15)</c:v>
                </c:pt>
                <c:pt idx="10">
                  <c:v>Dec '24 (S16)</c:v>
                </c:pt>
                <c:pt idx="11">
                  <c:v>Feb '25 (S17)</c:v>
                </c:pt>
              </c:strCache>
            </c:strRef>
          </c:cat>
          <c:val>
            <c:numRef>
              <c:f>Sheet1!$E$5:$E$16</c:f>
              <c:numCache>
                <c:formatCode>0%</c:formatCode>
                <c:ptCount val="12"/>
                <c:pt idx="0">
                  <c:v>0.25</c:v>
                </c:pt>
                <c:pt idx="1">
                  <c:v>0.28000000000000003</c:v>
                </c:pt>
                <c:pt idx="2">
                  <c:v>0.28999999999999998</c:v>
                </c:pt>
                <c:pt idx="3">
                  <c:v>0.28000000000000003</c:v>
                </c:pt>
                <c:pt idx="4">
                  <c:v>0.31</c:v>
                </c:pt>
                <c:pt idx="5">
                  <c:v>0.28999999999999998</c:v>
                </c:pt>
                <c:pt idx="6">
                  <c:v>0.24</c:v>
                </c:pt>
                <c:pt idx="7">
                  <c:v>0.27</c:v>
                </c:pt>
                <c:pt idx="8">
                  <c:v>0.26</c:v>
                </c:pt>
                <c:pt idx="9">
                  <c:v>0.25</c:v>
                </c:pt>
                <c:pt idx="10">
                  <c:v>0.26</c:v>
                </c:pt>
                <c:pt idx="11">
                  <c:v>0.27</c:v>
                </c:pt>
              </c:numCache>
            </c:numRef>
          </c:val>
          <c:smooth val="0"/>
          <c:extLst>
            <c:ext xmlns:c16="http://schemas.microsoft.com/office/drawing/2014/chart" uri="{C3380CC4-5D6E-409C-BE32-E72D297353CC}">
              <c16:uniqueId val="{00000002-80E3-462A-AF04-AC9E5E743791}"/>
            </c:ext>
          </c:extLst>
        </c:ser>
        <c:dLbls>
          <c:showLegendKey val="0"/>
          <c:showVal val="0"/>
          <c:showCatName val="0"/>
          <c:showSerName val="0"/>
          <c:showPercent val="0"/>
          <c:showBubbleSize val="0"/>
        </c:dLbls>
        <c:smooth val="0"/>
        <c:axId val="542284431"/>
        <c:axId val="542308143"/>
        <c:extLst>
          <c:ext xmlns:c15="http://schemas.microsoft.com/office/drawing/2012/chart" uri="{02D57815-91ED-43cb-92C2-25804820EDAC}">
            <c15:filteredLineSeries>
              <c15:ser>
                <c:idx val="6"/>
                <c:order val="0"/>
                <c:tx>
                  <c:strRef>
                    <c:extLst>
                      <c:ext uri="{02D57815-91ED-43cb-92C2-25804820EDAC}">
                        <c15:formulaRef>
                          <c15:sqref>Sheet1!$B$1</c15:sqref>
                        </c15:formulaRef>
                      </c:ext>
                    </c:extLst>
                    <c:strCache>
                      <c:ptCount val="1"/>
                      <c:pt idx="0">
                        <c:v>People in this area are all of the same background </c:v>
                      </c:pt>
                    </c:strCache>
                  </c:strRef>
                </c:tx>
                <c:spPr>
                  <a:ln w="28575" cap="rnd">
                    <a:solidFill>
                      <a:schemeClr val="accent1">
                        <a:lumMod val="60000"/>
                      </a:schemeClr>
                    </a:solidFill>
                    <a:round/>
                  </a:ln>
                  <a:effectLst/>
                </c:spPr>
                <c:marker>
                  <c:symbol val="none"/>
                </c:marker>
                <c:cat>
                  <c:strRef>
                    <c:extLst>
                      <c:ext uri="{02D57815-91ED-43cb-92C2-25804820EDAC}">
                        <c15:formulaRef>
                          <c15:sqref>Sheet1!$A$5:$A$16</c15:sqref>
                        </c15:formulaRef>
                      </c:ext>
                    </c:extLst>
                    <c:strCache>
                      <c:ptCount val="12"/>
                      <c:pt idx="0">
                        <c:v>Mar '23 
(S6)</c:v>
                      </c:pt>
                      <c:pt idx="1">
                        <c:v>May '23
(S7)</c:v>
                      </c:pt>
                      <c:pt idx="2">
                        <c:v>July '23 
(S8)</c:v>
                      </c:pt>
                      <c:pt idx="3">
                        <c:v>Sep '23 
(S9)</c:v>
                      </c:pt>
                      <c:pt idx="4">
                        <c:v>Nov '23
(S10)</c:v>
                      </c:pt>
                      <c:pt idx="5">
                        <c:v>Feb '24
(S11)</c:v>
                      </c:pt>
                      <c:pt idx="6">
                        <c:v>May '24 
(S12)</c:v>
                      </c:pt>
                      <c:pt idx="7">
                        <c:v>July '24 
(S13)</c:v>
                      </c:pt>
                      <c:pt idx="8">
                        <c:v>Aug '24
(S14)</c:v>
                      </c:pt>
                      <c:pt idx="9">
                        <c:v>Oct '24
(S15)</c:v>
                      </c:pt>
                      <c:pt idx="10">
                        <c:v>Dec '24 (S16)</c:v>
                      </c:pt>
                      <c:pt idx="11">
                        <c:v>Feb '25 (S17)</c:v>
                      </c:pt>
                    </c:strCache>
                  </c:strRef>
                </c:cat>
                <c:val>
                  <c:numRef>
                    <c:extLst>
                      <c:ext uri="{02D57815-91ED-43cb-92C2-25804820EDAC}">
                        <c15:formulaRef>
                          <c15:sqref>Sheet1!$B$5:$B$16</c15:sqref>
                        </c15:formulaRef>
                      </c:ext>
                    </c:extLst>
                    <c:numCache>
                      <c:formatCode>General</c:formatCode>
                      <c:ptCount val="12"/>
                    </c:numCache>
                  </c:numRef>
                </c:val>
                <c:smooth val="0"/>
                <c:extLst>
                  <c:ext xmlns:c16="http://schemas.microsoft.com/office/drawing/2014/chart" uri="{C3380CC4-5D6E-409C-BE32-E72D297353CC}">
                    <c16:uniqueId val="{00000006-80E3-462A-AF04-AC9E5E743791}"/>
                  </c:ext>
                </c:extLst>
              </c15:ser>
            </c15:filteredLineSeries>
            <c15:filteredLineSeries>
              <c15:ser>
                <c:idx val="5"/>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There are too few people in the local area </c:v>
                      </c:pt>
                    </c:strCache>
                  </c:strRef>
                </c:tx>
                <c:spPr>
                  <a:ln w="2857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Sheet1!$A$5:$A$16</c15:sqref>
                        </c15:formulaRef>
                      </c:ext>
                    </c:extLst>
                    <c:strCache>
                      <c:ptCount val="12"/>
                      <c:pt idx="0">
                        <c:v>Mar '23 
(S6)</c:v>
                      </c:pt>
                      <c:pt idx="1">
                        <c:v>May '23
(S7)</c:v>
                      </c:pt>
                      <c:pt idx="2">
                        <c:v>July '23 
(S8)</c:v>
                      </c:pt>
                      <c:pt idx="3">
                        <c:v>Sep '23 
(S9)</c:v>
                      </c:pt>
                      <c:pt idx="4">
                        <c:v>Nov '23
(S10)</c:v>
                      </c:pt>
                      <c:pt idx="5">
                        <c:v>Feb '24
(S11)</c:v>
                      </c:pt>
                      <c:pt idx="6">
                        <c:v>May '24 
(S12)</c:v>
                      </c:pt>
                      <c:pt idx="7">
                        <c:v>July '24 
(S13)</c:v>
                      </c:pt>
                      <c:pt idx="8">
                        <c:v>Aug '24
(S14)</c:v>
                      </c:pt>
                      <c:pt idx="9">
                        <c:v>Oct '24
(S15)</c:v>
                      </c:pt>
                      <c:pt idx="10">
                        <c:v>Dec '24 (S16)</c:v>
                      </c:pt>
                      <c:pt idx="11">
                        <c:v>Feb '25 (S17)</c:v>
                      </c:pt>
                    </c:strCache>
                  </c:strRef>
                </c:cat>
                <c:val>
                  <c:numRef>
                    <c:extLst xmlns:c15="http://schemas.microsoft.com/office/drawing/2012/chart">
                      <c:ext xmlns:c15="http://schemas.microsoft.com/office/drawing/2012/chart" uri="{02D57815-91ED-43cb-92C2-25804820EDAC}">
                        <c15:formulaRef>
                          <c15:sqref>Sheet1!$C$5:$C$16</c15:sqref>
                        </c15:formulaRef>
                      </c:ext>
                    </c:extLst>
                    <c:numCache>
                      <c:formatCode>General</c:formatCode>
                      <c:ptCount val="12"/>
                    </c:numCache>
                  </c:numRef>
                </c:val>
                <c:smooth val="0"/>
                <c:extLst xmlns:c15="http://schemas.microsoft.com/office/drawing/2012/chart">
                  <c:ext xmlns:c16="http://schemas.microsoft.com/office/drawing/2014/chart" uri="{C3380CC4-5D6E-409C-BE32-E72D297353CC}">
                    <c16:uniqueId val="{00000007-80E3-462A-AF04-AC9E5E743791}"/>
                  </c:ext>
                </c:extLst>
              </c15:ser>
            </c15:filteredLineSeries>
          </c:ext>
        </c:extLst>
      </c:line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max val="0.60000000000000009"/>
        </c:scaling>
        <c:delete val="1"/>
        <c:axPos val="l"/>
        <c:numFmt formatCode="0%" sourceLinked="1"/>
        <c:majorTickMark val="out"/>
        <c:minorTickMark val="none"/>
        <c:tickLblPos val="nextTo"/>
        <c:crossAx val="542284431"/>
        <c:crosses val="autoZero"/>
        <c:crossBetween val="between"/>
        <c:minorUnit val="0.1"/>
      </c:valAx>
      <c:spPr>
        <a:noFill/>
        <a:ln w="25400">
          <a:noFill/>
        </a:ln>
        <a:effectLst/>
      </c:spPr>
    </c:plotArea>
    <c:legend>
      <c:legendPos val="l"/>
      <c:layout>
        <c:manualLayout>
          <c:xMode val="edge"/>
          <c:yMode val="edge"/>
          <c:x val="0.42166614168483157"/>
          <c:y val="0.46558363554055554"/>
          <c:w val="0.52280348481512073"/>
          <c:h val="0.18438889705294947"/>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51653711154389"/>
          <c:y val="0.13246633155308193"/>
          <c:w val="0.71247528408192584"/>
          <c:h val="0.65235884892162732"/>
        </c:manualLayout>
      </c:layout>
      <c:barChart>
        <c:barDir val="col"/>
        <c:grouping val="percentStacked"/>
        <c:varyColors val="0"/>
        <c:ser>
          <c:idx val="3"/>
          <c:order val="0"/>
          <c:tx>
            <c:strRef>
              <c:f>Sheet1!$B$1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Sheet1!$B$2</c:f>
              <c:numCache>
                <c:formatCode>0%</c:formatCode>
                <c:ptCount val="1"/>
                <c:pt idx="0">
                  <c:v>0.18</c:v>
                </c:pt>
              </c:numCache>
            </c:numRef>
          </c:val>
          <c:extLst>
            <c:ext xmlns:c16="http://schemas.microsoft.com/office/drawing/2014/chart" uri="{C3380CC4-5D6E-409C-BE32-E72D297353CC}">
              <c16:uniqueId val="{00000001-0313-49CE-8109-413038663535}"/>
            </c:ext>
          </c:extLst>
        </c:ser>
        <c:ser>
          <c:idx val="2"/>
          <c:order val="1"/>
          <c:tx>
            <c:strRef>
              <c:f>Sheet1!$C$1</c:f>
              <c:strCache>
                <c:ptCount val="1"/>
                <c:pt idx="0">
                  <c:v>Definitely disagree</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Sheet1!$C$2</c:f>
              <c:numCache>
                <c:formatCode>0%</c:formatCode>
                <c:ptCount val="1"/>
                <c:pt idx="0">
                  <c:v>7.0000000000000007E-2</c:v>
                </c:pt>
              </c:numCache>
            </c:numRef>
          </c:val>
          <c:extLst>
            <c:ext xmlns:c16="http://schemas.microsoft.com/office/drawing/2014/chart" uri="{C3380CC4-5D6E-409C-BE32-E72D297353CC}">
              <c16:uniqueId val="{00000002-0313-49CE-8109-413038663535}"/>
            </c:ext>
          </c:extLst>
        </c:ser>
        <c:ser>
          <c:idx val="1"/>
          <c:order val="2"/>
          <c:tx>
            <c:strRef>
              <c:f>Sheet1!$D$1</c:f>
              <c:strCache>
                <c:ptCount val="1"/>
                <c:pt idx="0">
                  <c:v>Tend to 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Sheet1!$D$2</c:f>
              <c:numCache>
                <c:formatCode>0%</c:formatCode>
                <c:ptCount val="1"/>
                <c:pt idx="0">
                  <c:v>0.22</c:v>
                </c:pt>
              </c:numCache>
            </c:numRef>
          </c:val>
          <c:extLst>
            <c:ext xmlns:c16="http://schemas.microsoft.com/office/drawing/2014/chart" uri="{C3380CC4-5D6E-409C-BE32-E72D297353CC}">
              <c16:uniqueId val="{00000003-0313-49CE-8109-413038663535}"/>
            </c:ext>
          </c:extLst>
        </c:ser>
        <c:ser>
          <c:idx val="0"/>
          <c:order val="3"/>
          <c:tx>
            <c:strRef>
              <c:f>Sheet1!$E$1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Sheet1!$E$2</c:f>
              <c:numCache>
                <c:formatCode>0%</c:formatCode>
                <c:ptCount val="1"/>
                <c:pt idx="0">
                  <c:v>0.39</c:v>
                </c:pt>
              </c:numCache>
            </c:numRef>
          </c:val>
          <c:extLst>
            <c:ext xmlns:c16="http://schemas.microsoft.com/office/drawing/2014/chart" uri="{C3380CC4-5D6E-409C-BE32-E72D297353CC}">
              <c16:uniqueId val="{00000004-0313-49CE-8109-413038663535}"/>
            </c:ext>
          </c:extLst>
        </c:ser>
        <c:ser>
          <c:idx val="5"/>
          <c:order val="4"/>
          <c:tx>
            <c:strRef>
              <c:f>Sheet1!$F$1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Sheet1!$F$2</c:f>
              <c:numCache>
                <c:formatCode>0%</c:formatCode>
                <c:ptCount val="1"/>
                <c:pt idx="0">
                  <c:v>0.13</c:v>
                </c:pt>
              </c:numCache>
            </c:numRef>
          </c:val>
          <c:extLst>
            <c:ext xmlns:c16="http://schemas.microsoft.com/office/drawing/2014/chart" uri="{C3380CC4-5D6E-409C-BE32-E72D297353CC}">
              <c16:uniqueId val="{00000005-0313-49CE-8109-413038663535}"/>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l"/>
      <c:layout>
        <c:manualLayout>
          <c:xMode val="edge"/>
          <c:yMode val="edge"/>
          <c:x val="0"/>
          <c:y val="0.18006962968975382"/>
          <c:w val="0.3600279199194954"/>
          <c:h val="0.61336747430987615"/>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51653711154389"/>
          <c:y val="0.13246633155308193"/>
          <c:w val="0.71247528408192584"/>
          <c:h val="0.65235884892162732"/>
        </c:manualLayout>
      </c:layout>
      <c:barChart>
        <c:barDir val="col"/>
        <c:grouping val="percentStacked"/>
        <c:varyColors val="0"/>
        <c:ser>
          <c:idx val="3"/>
          <c:order val="0"/>
          <c:tx>
            <c:strRef>
              <c:f>Sheet1!$B$1</c:f>
              <c:strCache>
                <c:ptCount val="1"/>
                <c:pt idx="0">
                  <c:v>Don’t know </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Sheet1!$B$2</c:f>
              <c:numCache>
                <c:formatCode>0%</c:formatCode>
                <c:ptCount val="1"/>
                <c:pt idx="0">
                  <c:v>0.06</c:v>
                </c:pt>
              </c:numCache>
            </c:numRef>
          </c:val>
          <c:extLst>
            <c:ext xmlns:c16="http://schemas.microsoft.com/office/drawing/2014/chart" uri="{C3380CC4-5D6E-409C-BE32-E72D297353CC}">
              <c16:uniqueId val="{00000000-DC18-467B-BA14-A392591B6CD2}"/>
            </c:ext>
          </c:extLst>
        </c:ser>
        <c:ser>
          <c:idx val="2"/>
          <c:order val="1"/>
          <c:tx>
            <c:strRef>
              <c:f>Sheet1!$C$1</c:f>
              <c:strCache>
                <c:ptCount val="1"/>
                <c:pt idx="0">
                  <c:v>Very dissatisfied </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Sheet1!$C$2</c:f>
              <c:numCache>
                <c:formatCode>0%</c:formatCode>
                <c:ptCount val="1"/>
                <c:pt idx="0">
                  <c:v>0.09</c:v>
                </c:pt>
              </c:numCache>
            </c:numRef>
          </c:val>
          <c:extLst>
            <c:ext xmlns:c16="http://schemas.microsoft.com/office/drawing/2014/chart" uri="{C3380CC4-5D6E-409C-BE32-E72D297353CC}">
              <c16:uniqueId val="{00000001-DC18-467B-BA14-A392591B6CD2}"/>
            </c:ext>
          </c:extLst>
        </c:ser>
        <c:ser>
          <c:idx val="1"/>
          <c:order val="2"/>
          <c:tx>
            <c:strRef>
              <c:f>Sheet1!$D$1</c:f>
              <c:strCache>
                <c:ptCount val="1"/>
                <c:pt idx="0">
                  <c:v>Fairly dissatisfied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Sheet1!$D$2</c:f>
              <c:numCache>
                <c:formatCode>0%</c:formatCode>
                <c:ptCount val="1"/>
                <c:pt idx="0">
                  <c:v>0.16</c:v>
                </c:pt>
              </c:numCache>
            </c:numRef>
          </c:val>
          <c:extLst>
            <c:ext xmlns:c16="http://schemas.microsoft.com/office/drawing/2014/chart" uri="{C3380CC4-5D6E-409C-BE32-E72D297353CC}">
              <c16:uniqueId val="{00000002-DC18-467B-BA14-A392591B6CD2}"/>
            </c:ext>
          </c:extLst>
        </c:ser>
        <c:ser>
          <c:idx val="0"/>
          <c:order val="3"/>
          <c:tx>
            <c:strRef>
              <c:f>Sheet1!$E$1</c:f>
              <c:strCache>
                <c:ptCount val="1"/>
                <c:pt idx="0">
                  <c:v>Neither satisfied nor dissatisfied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Sheet1!$E$2</c:f>
              <c:numCache>
                <c:formatCode>0%</c:formatCode>
                <c:ptCount val="1"/>
                <c:pt idx="0">
                  <c:v>0.26</c:v>
                </c:pt>
              </c:numCache>
            </c:numRef>
          </c:val>
          <c:extLst>
            <c:ext xmlns:c16="http://schemas.microsoft.com/office/drawing/2014/chart" uri="{C3380CC4-5D6E-409C-BE32-E72D297353CC}">
              <c16:uniqueId val="{00000003-DC18-467B-BA14-A392591B6CD2}"/>
            </c:ext>
          </c:extLst>
        </c:ser>
        <c:ser>
          <c:idx val="5"/>
          <c:order val="4"/>
          <c:tx>
            <c:strRef>
              <c:f>Sheet1!$F$1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Sheet1!$F$2</c:f>
              <c:numCache>
                <c:formatCode>0%</c:formatCode>
                <c:ptCount val="1"/>
                <c:pt idx="0">
                  <c:v>0.26</c:v>
                </c:pt>
              </c:numCache>
            </c:numRef>
          </c:val>
          <c:extLst>
            <c:ext xmlns:c16="http://schemas.microsoft.com/office/drawing/2014/chart" uri="{C3380CC4-5D6E-409C-BE32-E72D297353CC}">
              <c16:uniqueId val="{00000004-DC18-467B-BA14-A392591B6CD2}"/>
            </c:ext>
          </c:extLst>
        </c:ser>
        <c:ser>
          <c:idx val="4"/>
          <c:order val="5"/>
          <c:tx>
            <c:strRef>
              <c:f>Sheet1!$G$1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Sheet1!$G$2</c:f>
              <c:numCache>
                <c:formatCode>0%</c:formatCode>
                <c:ptCount val="1"/>
                <c:pt idx="0">
                  <c:v>0.17</c:v>
                </c:pt>
              </c:numCache>
            </c:numRef>
          </c:val>
          <c:extLst>
            <c:ext xmlns:c16="http://schemas.microsoft.com/office/drawing/2014/chart" uri="{C3380CC4-5D6E-409C-BE32-E72D297353CC}">
              <c16:uniqueId val="{00000005-DC18-467B-BA14-A392591B6CD2}"/>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l"/>
      <c:layout>
        <c:manualLayout>
          <c:xMode val="edge"/>
          <c:yMode val="edge"/>
          <c:x val="0"/>
          <c:y val="0.18006962968975382"/>
          <c:w val="0.29974037823027516"/>
          <c:h val="0.56704010098163515"/>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10772936559479E-3"/>
          <c:y val="8.5691402543347818E-3"/>
          <c:w val="0.99398174847961962"/>
          <c:h val="0.3084868632491885"/>
        </c:manualLayout>
      </c:layout>
      <c:lineChart>
        <c:grouping val="stacked"/>
        <c:varyColors val="0"/>
        <c:ser>
          <c:idx val="6"/>
          <c:order val="0"/>
          <c:tx>
            <c:strRef>
              <c:f>Sheet1!$G$1</c:f>
              <c:strCache>
                <c:ptCount val="1"/>
                <c:pt idx="0">
                  <c:v>Definitely agree</c:v>
                </c:pt>
              </c:strCache>
            </c:strRef>
          </c:tx>
          <c:spPr>
            <a:ln w="28575" cap="rnd">
              <a:solidFill>
                <a:srgbClr val="00969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Sheet1!$A$5:$A$16</c:f>
              <c:strCache>
                <c:ptCount val="12"/>
                <c:pt idx="0">
                  <c:v>Mar '23 
(S6)</c:v>
                </c:pt>
                <c:pt idx="1">
                  <c:v>May '23
(S7)</c:v>
                </c:pt>
                <c:pt idx="2">
                  <c:v>July '23 
(S8)</c:v>
                </c:pt>
                <c:pt idx="3">
                  <c:v>Sep '23 
(S9)</c:v>
                </c:pt>
                <c:pt idx="4">
                  <c:v>Nov '23
(S10)</c:v>
                </c:pt>
                <c:pt idx="5">
                  <c:v>Feb '24
(S11)</c:v>
                </c:pt>
                <c:pt idx="6">
                  <c:v>May '24 
(S12)</c:v>
                </c:pt>
                <c:pt idx="7">
                  <c:v>July '24 
(S13)</c:v>
                </c:pt>
                <c:pt idx="8">
                  <c:v>Aug '24 
(S14)</c:v>
                </c:pt>
                <c:pt idx="9">
                  <c:v>Oct '24 
(S15)</c:v>
                </c:pt>
                <c:pt idx="10">
                  <c:v>Dec '24 (S16)</c:v>
                </c:pt>
                <c:pt idx="11">
                  <c:v>Feb 25 s17</c:v>
                </c:pt>
              </c:strCache>
            </c:strRef>
          </c:cat>
          <c:val>
            <c:numRef>
              <c:f>Sheet1!$G$5:$G$16</c:f>
              <c:numCache>
                <c:formatCode>0%</c:formatCode>
                <c:ptCount val="12"/>
                <c:pt idx="0">
                  <c:v>0.14000000000000001</c:v>
                </c:pt>
                <c:pt idx="1">
                  <c:v>0.14000000000000001</c:v>
                </c:pt>
                <c:pt idx="2">
                  <c:v>0.13</c:v>
                </c:pt>
                <c:pt idx="3">
                  <c:v>0.13</c:v>
                </c:pt>
                <c:pt idx="4">
                  <c:v>0.11</c:v>
                </c:pt>
                <c:pt idx="5">
                  <c:v>0.13</c:v>
                </c:pt>
                <c:pt idx="6">
                  <c:v>0.13</c:v>
                </c:pt>
                <c:pt idx="7">
                  <c:v>0.12</c:v>
                </c:pt>
                <c:pt idx="8">
                  <c:v>0.16</c:v>
                </c:pt>
                <c:pt idx="9">
                  <c:v>0.12</c:v>
                </c:pt>
                <c:pt idx="10">
                  <c:v>0.15</c:v>
                </c:pt>
                <c:pt idx="11">
                  <c:v>0.13</c:v>
                </c:pt>
              </c:numCache>
            </c:numRef>
          </c:val>
          <c:smooth val="0"/>
          <c:extLst xmlns:c15="http://schemas.microsoft.com/office/drawing/2012/chart">
            <c:ext xmlns:c16="http://schemas.microsoft.com/office/drawing/2014/chart" uri="{C3380CC4-5D6E-409C-BE32-E72D297353CC}">
              <c16:uniqueId val="{00000000-AE0F-4CEB-BEAE-C042B1C228C7}"/>
            </c:ext>
          </c:extLst>
        </c:ser>
        <c:dLbls>
          <c:showLegendKey val="0"/>
          <c:showVal val="0"/>
          <c:showCatName val="0"/>
          <c:showSerName val="0"/>
          <c:showPercent val="0"/>
          <c:showBubbleSize val="0"/>
        </c:dLbls>
        <c:smooth val="0"/>
        <c:axId val="542284431"/>
        <c:axId val="542308143"/>
        <c:extLst/>
      </c:lineChart>
      <c:catAx>
        <c:axId val="542284431"/>
        <c:scaling>
          <c:orientation val="minMax"/>
        </c:scaling>
        <c:delete val="1"/>
        <c:axPos val="b"/>
        <c:numFmt formatCode="General" sourceLinked="1"/>
        <c:majorTickMark val="out"/>
        <c:minorTickMark val="none"/>
        <c:tickLblPos val="nextTo"/>
        <c:crossAx val="542308143"/>
        <c:crosses val="autoZero"/>
        <c:auto val="1"/>
        <c:lblAlgn val="ctr"/>
        <c:lblOffset val="100"/>
        <c:noMultiLvlLbl val="0"/>
      </c:catAx>
      <c:valAx>
        <c:axId val="542308143"/>
        <c:scaling>
          <c:orientation val="minMax"/>
          <c:max val="0.25"/>
        </c:scaling>
        <c:delete val="1"/>
        <c:axPos val="l"/>
        <c:numFmt formatCode="0%" sourceLinked="1"/>
        <c:majorTickMark val="out"/>
        <c:minorTickMark val="none"/>
        <c:tickLblPos val="nextTo"/>
        <c:crossAx val="542284431"/>
        <c:crosses val="autoZero"/>
        <c:crossBetween val="between"/>
        <c:minorUnit val="0.25"/>
      </c:valAx>
      <c:spPr>
        <a:noFill/>
        <a:ln w="25400">
          <a:noFill/>
        </a:ln>
        <a:effectLst/>
      </c:spPr>
    </c:plotArea>
    <c:legend>
      <c:legendPos val="l"/>
      <c:layout>
        <c:manualLayout>
          <c:xMode val="edge"/>
          <c:yMode val="edge"/>
          <c:x val="5.4195486207179018E-2"/>
          <c:y val="0.8002290501951449"/>
          <c:w val="0.16293567048528176"/>
          <c:h val="0.19691453460741215"/>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85607652090001E-3"/>
          <c:y val="6.0827109493015161E-2"/>
          <c:w val="0.99398174847961962"/>
          <c:h val="0.53676557465960106"/>
        </c:manualLayout>
      </c:layout>
      <c:lineChart>
        <c:grouping val="stacked"/>
        <c:varyColors val="0"/>
        <c:ser>
          <c:idx val="6"/>
          <c:order val="0"/>
          <c:tx>
            <c:strRef>
              <c:f>Sheet1!$F$1</c:f>
              <c:strCache>
                <c:ptCount val="1"/>
                <c:pt idx="0">
                  <c:v>Tend to agree</c:v>
                </c:pt>
              </c:strCache>
            </c:strRef>
          </c:tx>
          <c:spPr>
            <a:ln w="28575" cap="rnd">
              <a:solidFill>
                <a:srgbClr val="6DD5CE"/>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Sheet1!$A$5:$A$16</c:f>
              <c:strCache>
                <c:ptCount val="12"/>
                <c:pt idx="0">
                  <c:v>Mar '23 
(S6)</c:v>
                </c:pt>
                <c:pt idx="1">
                  <c:v>May '23
(S7)</c:v>
                </c:pt>
                <c:pt idx="2">
                  <c:v>July '23 
(S8)</c:v>
                </c:pt>
                <c:pt idx="3">
                  <c:v>Sep '23 
(S9)</c:v>
                </c:pt>
                <c:pt idx="4">
                  <c:v>Nov '23
(S10)</c:v>
                </c:pt>
                <c:pt idx="5">
                  <c:v>Feb '24
(S11)</c:v>
                </c:pt>
                <c:pt idx="6">
                  <c:v>May '24 
(S12)</c:v>
                </c:pt>
                <c:pt idx="7">
                  <c:v>July '24 
(S13)</c:v>
                </c:pt>
                <c:pt idx="8">
                  <c:v>Aug '24 
(S14)</c:v>
                </c:pt>
                <c:pt idx="9">
                  <c:v>Oct '24 
(S15)</c:v>
                </c:pt>
                <c:pt idx="10">
                  <c:v>Dec '24 (S16)</c:v>
                </c:pt>
                <c:pt idx="11">
                  <c:v>Feb 25 s17</c:v>
                </c:pt>
              </c:strCache>
            </c:strRef>
          </c:cat>
          <c:val>
            <c:numRef>
              <c:f>Sheet1!$F$5:$F$16</c:f>
              <c:numCache>
                <c:formatCode>0%</c:formatCode>
                <c:ptCount val="12"/>
                <c:pt idx="0">
                  <c:v>0.39</c:v>
                </c:pt>
                <c:pt idx="1">
                  <c:v>0.42</c:v>
                </c:pt>
                <c:pt idx="2">
                  <c:v>0.39</c:v>
                </c:pt>
                <c:pt idx="3">
                  <c:v>0.4</c:v>
                </c:pt>
                <c:pt idx="4">
                  <c:v>0.42</c:v>
                </c:pt>
                <c:pt idx="5">
                  <c:v>0.41</c:v>
                </c:pt>
                <c:pt idx="6">
                  <c:v>0.43</c:v>
                </c:pt>
                <c:pt idx="7">
                  <c:v>0.44</c:v>
                </c:pt>
                <c:pt idx="8">
                  <c:v>0.42</c:v>
                </c:pt>
                <c:pt idx="9">
                  <c:v>0.46</c:v>
                </c:pt>
                <c:pt idx="10">
                  <c:v>0.44</c:v>
                </c:pt>
                <c:pt idx="11">
                  <c:v>0.39</c:v>
                </c:pt>
              </c:numCache>
            </c:numRef>
          </c:val>
          <c:smooth val="0"/>
          <c:extLst xmlns:c15="http://schemas.microsoft.com/office/drawing/2012/chart">
            <c:ext xmlns:c16="http://schemas.microsoft.com/office/drawing/2014/chart" uri="{C3380CC4-5D6E-409C-BE32-E72D297353CC}">
              <c16:uniqueId val="{00000006-4594-4650-A839-65958FBF1A68}"/>
            </c:ext>
          </c:extLst>
        </c:ser>
        <c:dLbls>
          <c:showLegendKey val="0"/>
          <c:showVal val="0"/>
          <c:showCatName val="0"/>
          <c:showSerName val="0"/>
          <c:showPercent val="0"/>
          <c:showBubbleSize val="0"/>
        </c:dLbls>
        <c:smooth val="0"/>
        <c:axId val="542284431"/>
        <c:axId val="542308143"/>
        <c:extLst/>
      </c:lineChart>
      <c:catAx>
        <c:axId val="542284431"/>
        <c:scaling>
          <c:orientation val="minMax"/>
        </c:scaling>
        <c:delete val="1"/>
        <c:axPos val="b"/>
        <c:numFmt formatCode="General" sourceLinked="1"/>
        <c:majorTickMark val="out"/>
        <c:minorTickMark val="none"/>
        <c:tickLblPos val="nextTo"/>
        <c:crossAx val="542308143"/>
        <c:crosses val="autoZero"/>
        <c:auto val="1"/>
        <c:lblAlgn val="ctr"/>
        <c:lblOffset val="100"/>
        <c:noMultiLvlLbl val="0"/>
      </c:catAx>
      <c:valAx>
        <c:axId val="542308143"/>
        <c:scaling>
          <c:orientation val="minMax"/>
          <c:max val="0.60000000000000009"/>
        </c:scaling>
        <c:delete val="1"/>
        <c:axPos val="l"/>
        <c:numFmt formatCode="0%" sourceLinked="1"/>
        <c:majorTickMark val="out"/>
        <c:minorTickMark val="none"/>
        <c:tickLblPos val="nextTo"/>
        <c:crossAx val="542284431"/>
        <c:crosses val="autoZero"/>
        <c:crossBetween val="between"/>
      </c:valAx>
      <c:spPr>
        <a:noFill/>
        <a:ln w="25400">
          <a:noFill/>
        </a:ln>
        <a:effectLst/>
      </c:spPr>
    </c:plotArea>
    <c:legend>
      <c:legendPos val="l"/>
      <c:layout>
        <c:manualLayout>
          <c:xMode val="edge"/>
          <c:yMode val="edge"/>
          <c:x val="0.25567077662423682"/>
          <c:y val="0.73307999389339484"/>
          <c:w val="0.16293567048528176"/>
          <c:h val="0.15430250847746849"/>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31337898322626E-2"/>
          <c:y val="0.35794241945018079"/>
          <c:w val="0.74519335045269786"/>
          <c:h val="0.19195019998311083"/>
        </c:manualLayout>
      </c:layout>
      <c:lineChart>
        <c:grouping val="stacked"/>
        <c:varyColors val="0"/>
        <c:ser>
          <c:idx val="0"/>
          <c:order val="0"/>
          <c:tx>
            <c:strRef>
              <c:f>Sheet1!$B$1</c:f>
              <c:strCache>
                <c:ptCount val="1"/>
                <c:pt idx="0">
                  <c:v>Quite worthwhile (7-8)</c:v>
                </c:pt>
              </c:strCache>
            </c:strRef>
          </c:tx>
          <c:spPr>
            <a:ln w="28575" cap="rnd">
              <a:solidFill>
                <a:srgbClr val="6DD5CE"/>
              </a:solidFill>
              <a:round/>
            </a:ln>
            <a:effectLst/>
          </c:spPr>
          <c:marker>
            <c:symbol val="circle"/>
            <c:size val="5"/>
            <c:spPr>
              <a:solidFill>
                <a:srgbClr val="6DD5CE"/>
              </a:solidFill>
              <a:ln w="9525">
                <a:solidFill>
                  <a:srgbClr val="6DD5CE"/>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May '23
 (S7)</c:v>
                </c:pt>
                <c:pt idx="1">
                  <c:v>July '23 
(S8)</c:v>
                </c:pt>
                <c:pt idx="2">
                  <c:v>November '23
(S10)</c:v>
                </c:pt>
                <c:pt idx="3">
                  <c:v>February '24 
(S11)</c:v>
                </c:pt>
                <c:pt idx="4">
                  <c:v>May '24 
(S12)</c:v>
                </c:pt>
                <c:pt idx="5">
                  <c:v>July '24 
(S13)</c:v>
                </c:pt>
                <c:pt idx="6">
                  <c:v>Aug '24 (S14)</c:v>
                </c:pt>
                <c:pt idx="7">
                  <c:v>Oct '24
(S15)</c:v>
                </c:pt>
                <c:pt idx="8">
                  <c:v>Dec '24 (S16)</c:v>
                </c:pt>
                <c:pt idx="9">
                  <c:v>Feb '25 (S17)</c:v>
                </c:pt>
              </c:strCache>
            </c:strRef>
          </c:cat>
          <c:val>
            <c:numRef>
              <c:f>Sheet1!$B$2:$B$11</c:f>
              <c:numCache>
                <c:formatCode>0%</c:formatCode>
                <c:ptCount val="10"/>
                <c:pt idx="0">
                  <c:v>0.38</c:v>
                </c:pt>
                <c:pt idx="1">
                  <c:v>0.38</c:v>
                </c:pt>
                <c:pt idx="2">
                  <c:v>0.4</c:v>
                </c:pt>
                <c:pt idx="3">
                  <c:v>0.41</c:v>
                </c:pt>
                <c:pt idx="4">
                  <c:v>0.4</c:v>
                </c:pt>
                <c:pt idx="5">
                  <c:v>0.41</c:v>
                </c:pt>
                <c:pt idx="6">
                  <c:v>0.41</c:v>
                </c:pt>
                <c:pt idx="7">
                  <c:v>0.41</c:v>
                </c:pt>
                <c:pt idx="8">
                  <c:v>0.39</c:v>
                </c:pt>
                <c:pt idx="9">
                  <c:v>0.38</c:v>
                </c:pt>
              </c:numCache>
            </c:numRef>
          </c:val>
          <c:smooth val="0"/>
          <c:extLst>
            <c:ext xmlns:c16="http://schemas.microsoft.com/office/drawing/2014/chart" uri="{C3380CC4-5D6E-409C-BE32-E72D297353CC}">
              <c16:uniqueId val="{00000000-4453-42A5-98C4-8BEBC407972A}"/>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3977640909078934E-2"/>
          <c:w val="0.99398174847961962"/>
          <c:h val="0.29022456633635552"/>
        </c:manualLayout>
      </c:layout>
      <c:lineChart>
        <c:grouping val="stacked"/>
        <c:varyColors val="0"/>
        <c:ser>
          <c:idx val="4"/>
          <c:order val="2"/>
          <c:tx>
            <c:strRef>
              <c:f>Sheet1!$D$1</c:f>
              <c:strCache>
                <c:ptCount val="1"/>
                <c:pt idx="0">
                  <c:v>Definitely disagree</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Sheet1!$A$5:$A$16</c:f>
              <c:strCache>
                <c:ptCount val="12"/>
                <c:pt idx="0">
                  <c:v>Mar '23 
(S6)</c:v>
                </c:pt>
                <c:pt idx="1">
                  <c:v>May '23
(S7)</c:v>
                </c:pt>
                <c:pt idx="2">
                  <c:v>July '23 
(S8)</c:v>
                </c:pt>
                <c:pt idx="3">
                  <c:v>Sep '23 
(S9)</c:v>
                </c:pt>
                <c:pt idx="4">
                  <c:v>Nov '23
(S10)</c:v>
                </c:pt>
                <c:pt idx="5">
                  <c:v>Feb '24
(S11)</c:v>
                </c:pt>
                <c:pt idx="6">
                  <c:v>May '24 
(S12)</c:v>
                </c:pt>
                <c:pt idx="7">
                  <c:v>July '24 
(S13)</c:v>
                </c:pt>
                <c:pt idx="8">
                  <c:v>Aug '24
(S14)</c:v>
                </c:pt>
                <c:pt idx="9">
                  <c:v>Oct '24
(S15)</c:v>
                </c:pt>
                <c:pt idx="10">
                  <c:v>Dec '24 (S16)</c:v>
                </c:pt>
                <c:pt idx="11">
                  <c:v>Feb '25 (S17)</c:v>
                </c:pt>
              </c:strCache>
            </c:strRef>
          </c:cat>
          <c:val>
            <c:numRef>
              <c:f>Sheet1!$D$5:$D$16</c:f>
              <c:numCache>
                <c:formatCode>0%</c:formatCode>
                <c:ptCount val="12"/>
                <c:pt idx="0">
                  <c:v>0.11</c:v>
                </c:pt>
                <c:pt idx="1">
                  <c:v>7.0000000000000007E-2</c:v>
                </c:pt>
                <c:pt idx="2">
                  <c:v>0.09</c:v>
                </c:pt>
                <c:pt idx="3">
                  <c:v>0.09</c:v>
                </c:pt>
                <c:pt idx="4">
                  <c:v>0.08</c:v>
                </c:pt>
                <c:pt idx="5">
                  <c:v>0.08</c:v>
                </c:pt>
                <c:pt idx="6">
                  <c:v>0.06</c:v>
                </c:pt>
                <c:pt idx="7">
                  <c:v>0.08</c:v>
                </c:pt>
                <c:pt idx="8">
                  <c:v>7.0000000000000007E-2</c:v>
                </c:pt>
                <c:pt idx="9">
                  <c:v>0.08</c:v>
                </c:pt>
                <c:pt idx="10">
                  <c:v>0.06</c:v>
                </c:pt>
                <c:pt idx="11">
                  <c:v>7.0000000000000007E-2</c:v>
                </c:pt>
              </c:numCache>
            </c:numRef>
          </c:val>
          <c:smooth val="0"/>
          <c:extLst xmlns:c15="http://schemas.microsoft.com/office/drawing/2012/chart">
            <c:ext xmlns:c16="http://schemas.microsoft.com/office/drawing/2014/chart" uri="{C3380CC4-5D6E-409C-BE32-E72D297353CC}">
              <c16:uniqueId val="{00000001-80E3-462A-AF04-AC9E5E743791}"/>
            </c:ext>
          </c:extLst>
        </c:ser>
        <c:ser>
          <c:idx val="3"/>
          <c:order val="3"/>
          <c:tx>
            <c:strRef>
              <c:f>Sheet1!$E$1</c:f>
              <c:strCache>
                <c:ptCount val="1"/>
                <c:pt idx="0">
                  <c:v>Tend to disagree</c:v>
                </c:pt>
              </c:strCache>
            </c:strRef>
          </c:tx>
          <c:spPr>
            <a:ln w="28575" cap="rnd">
              <a:solidFill>
                <a:srgbClr val="FF9999"/>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Sheet1!$A$5:$A$16</c:f>
              <c:strCache>
                <c:ptCount val="12"/>
                <c:pt idx="0">
                  <c:v>Mar '23 
(S6)</c:v>
                </c:pt>
                <c:pt idx="1">
                  <c:v>May '23
(S7)</c:v>
                </c:pt>
                <c:pt idx="2">
                  <c:v>July '23 
(S8)</c:v>
                </c:pt>
                <c:pt idx="3">
                  <c:v>Sep '23 
(S9)</c:v>
                </c:pt>
                <c:pt idx="4">
                  <c:v>Nov '23
(S10)</c:v>
                </c:pt>
                <c:pt idx="5">
                  <c:v>Feb '24
(S11)</c:v>
                </c:pt>
                <c:pt idx="6">
                  <c:v>May '24 
(S12)</c:v>
                </c:pt>
                <c:pt idx="7">
                  <c:v>July '24 
(S13)</c:v>
                </c:pt>
                <c:pt idx="8">
                  <c:v>Aug '24
(S14)</c:v>
                </c:pt>
                <c:pt idx="9">
                  <c:v>Oct '24
(S15)</c:v>
                </c:pt>
                <c:pt idx="10">
                  <c:v>Dec '24 (S16)</c:v>
                </c:pt>
                <c:pt idx="11">
                  <c:v>Feb '25 (S17)</c:v>
                </c:pt>
              </c:strCache>
            </c:strRef>
          </c:cat>
          <c:val>
            <c:numRef>
              <c:f>Sheet1!$E$5:$E$16</c:f>
              <c:numCache>
                <c:formatCode>0%</c:formatCode>
                <c:ptCount val="12"/>
                <c:pt idx="0">
                  <c:v>0.28000000000000003</c:v>
                </c:pt>
                <c:pt idx="1">
                  <c:v>0.22</c:v>
                </c:pt>
                <c:pt idx="2">
                  <c:v>0.23</c:v>
                </c:pt>
                <c:pt idx="3">
                  <c:v>0.21</c:v>
                </c:pt>
                <c:pt idx="4">
                  <c:v>0.23</c:v>
                </c:pt>
                <c:pt idx="5">
                  <c:v>0.23</c:v>
                </c:pt>
                <c:pt idx="6">
                  <c:v>0.22</c:v>
                </c:pt>
                <c:pt idx="7">
                  <c:v>0.2</c:v>
                </c:pt>
                <c:pt idx="8">
                  <c:v>0.21</c:v>
                </c:pt>
                <c:pt idx="9">
                  <c:v>0.19</c:v>
                </c:pt>
                <c:pt idx="10">
                  <c:v>0.2</c:v>
                </c:pt>
                <c:pt idx="11">
                  <c:v>0.22</c:v>
                </c:pt>
              </c:numCache>
            </c:numRef>
          </c:val>
          <c:smooth val="0"/>
          <c:extLst>
            <c:ext xmlns:c16="http://schemas.microsoft.com/office/drawing/2014/chart" uri="{C3380CC4-5D6E-409C-BE32-E72D297353CC}">
              <c16:uniqueId val="{00000002-80E3-462A-AF04-AC9E5E743791}"/>
            </c:ext>
          </c:extLst>
        </c:ser>
        <c:dLbls>
          <c:showLegendKey val="0"/>
          <c:showVal val="0"/>
          <c:showCatName val="0"/>
          <c:showSerName val="0"/>
          <c:showPercent val="0"/>
          <c:showBubbleSize val="0"/>
        </c:dLbls>
        <c:smooth val="0"/>
        <c:axId val="542284431"/>
        <c:axId val="542308143"/>
        <c:extLst>
          <c:ext xmlns:c15="http://schemas.microsoft.com/office/drawing/2012/chart" uri="{02D57815-91ED-43cb-92C2-25804820EDAC}">
            <c15:filteredLineSeries>
              <c15:ser>
                <c:idx val="6"/>
                <c:order val="0"/>
                <c:tx>
                  <c:strRef>
                    <c:extLst>
                      <c:ext uri="{02D57815-91ED-43cb-92C2-25804820EDAC}">
                        <c15:formulaRef>
                          <c15:sqref>Sheet1!$B$1</c15:sqref>
                        </c15:formulaRef>
                      </c:ext>
                    </c:extLst>
                    <c:strCache>
                      <c:ptCount val="1"/>
                      <c:pt idx="0">
                        <c:v>People in this area are all of the same background </c:v>
                      </c:pt>
                    </c:strCache>
                  </c:strRef>
                </c:tx>
                <c:spPr>
                  <a:ln w="28575" cap="rnd">
                    <a:solidFill>
                      <a:schemeClr val="accent1">
                        <a:lumMod val="60000"/>
                      </a:schemeClr>
                    </a:solidFill>
                    <a:round/>
                  </a:ln>
                  <a:effectLst/>
                </c:spPr>
                <c:marker>
                  <c:symbol val="none"/>
                </c:marker>
                <c:cat>
                  <c:strRef>
                    <c:extLst>
                      <c:ext uri="{02D57815-91ED-43cb-92C2-25804820EDAC}">
                        <c15:formulaRef>
                          <c15:sqref>Sheet1!$A$5:$A$16</c15:sqref>
                        </c15:formulaRef>
                      </c:ext>
                    </c:extLst>
                    <c:strCache>
                      <c:ptCount val="12"/>
                      <c:pt idx="0">
                        <c:v>Mar '23 
(S6)</c:v>
                      </c:pt>
                      <c:pt idx="1">
                        <c:v>May '23
(S7)</c:v>
                      </c:pt>
                      <c:pt idx="2">
                        <c:v>July '23 
(S8)</c:v>
                      </c:pt>
                      <c:pt idx="3">
                        <c:v>Sep '23 
(S9)</c:v>
                      </c:pt>
                      <c:pt idx="4">
                        <c:v>Nov '23
(S10)</c:v>
                      </c:pt>
                      <c:pt idx="5">
                        <c:v>Feb '24
(S11)</c:v>
                      </c:pt>
                      <c:pt idx="6">
                        <c:v>May '24 
(S12)</c:v>
                      </c:pt>
                      <c:pt idx="7">
                        <c:v>July '24 
(S13)</c:v>
                      </c:pt>
                      <c:pt idx="8">
                        <c:v>Aug '24
(S14)</c:v>
                      </c:pt>
                      <c:pt idx="9">
                        <c:v>Oct '24
(S15)</c:v>
                      </c:pt>
                      <c:pt idx="10">
                        <c:v>Dec '24 (S16)</c:v>
                      </c:pt>
                      <c:pt idx="11">
                        <c:v>Feb '25 (S17)</c:v>
                      </c:pt>
                    </c:strCache>
                  </c:strRef>
                </c:cat>
                <c:val>
                  <c:numRef>
                    <c:extLst>
                      <c:ext uri="{02D57815-91ED-43cb-92C2-25804820EDAC}">
                        <c15:formulaRef>
                          <c15:sqref>Sheet1!$B$5:$B$16</c15:sqref>
                        </c15:formulaRef>
                      </c:ext>
                    </c:extLst>
                    <c:numCache>
                      <c:formatCode>General</c:formatCode>
                      <c:ptCount val="12"/>
                    </c:numCache>
                  </c:numRef>
                </c:val>
                <c:smooth val="0"/>
                <c:extLst>
                  <c:ext xmlns:c16="http://schemas.microsoft.com/office/drawing/2014/chart" uri="{C3380CC4-5D6E-409C-BE32-E72D297353CC}">
                    <c16:uniqueId val="{00000006-80E3-462A-AF04-AC9E5E743791}"/>
                  </c:ext>
                </c:extLst>
              </c15:ser>
            </c15:filteredLineSeries>
            <c15:filteredLineSeries>
              <c15:ser>
                <c:idx val="5"/>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There are too few people in the local area </c:v>
                      </c:pt>
                    </c:strCache>
                  </c:strRef>
                </c:tx>
                <c:spPr>
                  <a:ln w="2857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Sheet1!$A$5:$A$16</c15:sqref>
                        </c15:formulaRef>
                      </c:ext>
                    </c:extLst>
                    <c:strCache>
                      <c:ptCount val="12"/>
                      <c:pt idx="0">
                        <c:v>Mar '23 
(S6)</c:v>
                      </c:pt>
                      <c:pt idx="1">
                        <c:v>May '23
(S7)</c:v>
                      </c:pt>
                      <c:pt idx="2">
                        <c:v>July '23 
(S8)</c:v>
                      </c:pt>
                      <c:pt idx="3">
                        <c:v>Sep '23 
(S9)</c:v>
                      </c:pt>
                      <c:pt idx="4">
                        <c:v>Nov '23
(S10)</c:v>
                      </c:pt>
                      <c:pt idx="5">
                        <c:v>Feb '24
(S11)</c:v>
                      </c:pt>
                      <c:pt idx="6">
                        <c:v>May '24 
(S12)</c:v>
                      </c:pt>
                      <c:pt idx="7">
                        <c:v>July '24 
(S13)</c:v>
                      </c:pt>
                      <c:pt idx="8">
                        <c:v>Aug '24
(S14)</c:v>
                      </c:pt>
                      <c:pt idx="9">
                        <c:v>Oct '24
(S15)</c:v>
                      </c:pt>
                      <c:pt idx="10">
                        <c:v>Dec '24 (S16)</c:v>
                      </c:pt>
                      <c:pt idx="11">
                        <c:v>Feb '25 (S17)</c:v>
                      </c:pt>
                    </c:strCache>
                  </c:strRef>
                </c:cat>
                <c:val>
                  <c:numRef>
                    <c:extLst xmlns:c15="http://schemas.microsoft.com/office/drawing/2012/chart">
                      <c:ext xmlns:c15="http://schemas.microsoft.com/office/drawing/2012/chart" uri="{02D57815-91ED-43cb-92C2-25804820EDAC}">
                        <c15:formulaRef>
                          <c15:sqref>Sheet1!$C$5:$C$16</c15:sqref>
                        </c15:formulaRef>
                      </c:ext>
                    </c:extLst>
                    <c:numCache>
                      <c:formatCode>General</c:formatCode>
                      <c:ptCount val="12"/>
                    </c:numCache>
                  </c:numRef>
                </c:val>
                <c:smooth val="0"/>
                <c:extLst xmlns:c15="http://schemas.microsoft.com/office/drawing/2012/chart">
                  <c:ext xmlns:c16="http://schemas.microsoft.com/office/drawing/2014/chart" uri="{C3380CC4-5D6E-409C-BE32-E72D297353CC}">
                    <c16:uniqueId val="{00000007-80E3-462A-AF04-AC9E5E743791}"/>
                  </c:ext>
                </c:extLst>
              </c15:ser>
            </c15:filteredLineSeries>
          </c:ext>
        </c:extLst>
      </c:line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max val="0.60000000000000009"/>
        </c:scaling>
        <c:delete val="1"/>
        <c:axPos val="l"/>
        <c:numFmt formatCode="0%" sourceLinked="1"/>
        <c:majorTickMark val="out"/>
        <c:minorTickMark val="none"/>
        <c:tickLblPos val="nextTo"/>
        <c:crossAx val="542284431"/>
        <c:crosses val="autoZero"/>
        <c:crossBetween val="between"/>
        <c:minorUnit val="0.1"/>
      </c:valAx>
      <c:spPr>
        <a:noFill/>
        <a:ln w="25400">
          <a:noFill/>
        </a:ln>
        <a:effectLst/>
      </c:spPr>
    </c:plotArea>
    <c:legend>
      <c:legendPos val="l"/>
      <c:layout>
        <c:manualLayout>
          <c:xMode val="edge"/>
          <c:yMode val="edge"/>
          <c:x val="0.42166614168483157"/>
          <c:y val="0.46558363554055554"/>
          <c:w val="0.52280348481512073"/>
          <c:h val="0.18438889705294947"/>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212757245318782E-2"/>
          <c:w val="0.99398174847961962"/>
          <c:h val="0.70692882920938527"/>
        </c:manualLayout>
      </c:layout>
      <c:barChart>
        <c:barDir val="col"/>
        <c:grouping val="percentStacked"/>
        <c:varyColors val="0"/>
        <c:ser>
          <c:idx val="6"/>
          <c:order val="0"/>
          <c:tx>
            <c:strRef>
              <c:f>Sheet1!$D$1</c:f>
              <c:strCache>
                <c:ptCount val="1"/>
                <c:pt idx="0">
                  <c:v>Definitely disagree</c:v>
                </c:pt>
              </c:strCache>
            </c:strRef>
          </c:tx>
          <c:spPr>
            <a:solidFill>
              <a:srgbClr val="FF0101"/>
            </a:solidFill>
            <a:ln>
              <a:noFill/>
            </a:ln>
            <a:effectLst/>
          </c:spPr>
          <c:invertIfNegative val="0"/>
          <c:dLbls>
            <c:dLbl>
              <c:idx val="0"/>
              <c:layout>
                <c:manualLayout>
                  <c:x val="-2.573530529265804E-2"/>
                  <c:y val="-6.08743230427766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05-454A-836F-0E77E8901BC0}"/>
                </c:ext>
              </c:extLst>
            </c:dLbl>
            <c:dLbl>
              <c:idx val="1"/>
              <c:layout>
                <c:manualLayout>
                  <c:x val="-2.2875826926807147E-2"/>
                  <c:y val="-3.04371615213883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05-454A-836F-0E77E8901BC0}"/>
                </c:ext>
              </c:extLst>
            </c:dLbl>
            <c:dLbl>
              <c:idx val="2"/>
              <c:layout>
                <c:manualLayout>
                  <c:x val="-2.144608774388170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05-454A-836F-0E77E8901BC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The 10 councils in Greater Manchester should work together when there are issues affecting everyone in the region</c:v>
                </c:pt>
                <c:pt idx="1">
                  <c:v>It's important that services in my local area are developed and influenced by the people who live and work here</c:v>
                </c:pt>
                <c:pt idx="2">
                  <c:v>I want to have a say about what happens in my local area</c:v>
                </c:pt>
              </c:strCache>
            </c:strRef>
          </c:cat>
          <c:val>
            <c:numRef>
              <c:f>Sheet1!$D$2:$D$4</c:f>
              <c:numCache>
                <c:formatCode>0%</c:formatCode>
                <c:ptCount val="3"/>
                <c:pt idx="0">
                  <c:v>0.04</c:v>
                </c:pt>
                <c:pt idx="1">
                  <c:v>0.03</c:v>
                </c:pt>
                <c:pt idx="2">
                  <c:v>0.06</c:v>
                </c:pt>
              </c:numCache>
            </c:numRef>
          </c:val>
          <c:extLst xmlns:c15="http://schemas.microsoft.com/office/drawing/2012/chart">
            <c:ext xmlns:c16="http://schemas.microsoft.com/office/drawing/2014/chart" uri="{C3380CC4-5D6E-409C-BE32-E72D297353CC}">
              <c16:uniqueId val="{00000002-7464-4AAE-908E-E85B3EB92856}"/>
            </c:ext>
          </c:extLst>
        </c:ser>
        <c:ser>
          <c:idx val="5"/>
          <c:order val="1"/>
          <c:tx>
            <c:strRef>
              <c:f>Sheet1!$E$1</c:f>
              <c:strCache>
                <c:ptCount val="1"/>
                <c:pt idx="0">
                  <c:v>Tend to disagree</c:v>
                </c:pt>
              </c:strCache>
            </c:strRef>
          </c:tx>
          <c:spPr>
            <a:solidFill>
              <a:srgbClr val="FF9999"/>
            </a:solidFill>
            <a:ln>
              <a:noFill/>
            </a:ln>
            <a:effectLst/>
          </c:spPr>
          <c:invertIfNegative val="0"/>
          <c:dLbls>
            <c:dLbl>
              <c:idx val="2"/>
              <c:layout>
                <c:manualLayout>
                  <c:x val="-1.3105791110932654E-17"/>
                  <c:y val="-1.521858076069428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05-454A-836F-0E77E8901BC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The 10 councils in Greater Manchester should work together when there are issues affecting everyone in the region</c:v>
                </c:pt>
                <c:pt idx="1">
                  <c:v>It's important that services in my local area are developed and influenced by the people who live and work here</c:v>
                </c:pt>
                <c:pt idx="2">
                  <c:v>I want to have a say about what happens in my local area</c:v>
                </c:pt>
              </c:strCache>
            </c:strRef>
          </c:cat>
          <c:val>
            <c:numRef>
              <c:f>Sheet1!$E$2:$E$4</c:f>
              <c:numCache>
                <c:formatCode>0%</c:formatCode>
                <c:ptCount val="3"/>
                <c:pt idx="0">
                  <c:v>0.06</c:v>
                </c:pt>
                <c:pt idx="1">
                  <c:v>0.06</c:v>
                </c:pt>
                <c:pt idx="2">
                  <c:v>0.15</c:v>
                </c:pt>
              </c:numCache>
            </c:numRef>
          </c:val>
          <c:extLst xmlns:c15="http://schemas.microsoft.com/office/drawing/2012/chart">
            <c:ext xmlns:c16="http://schemas.microsoft.com/office/drawing/2014/chart" uri="{C3380CC4-5D6E-409C-BE32-E72D297353CC}">
              <c16:uniqueId val="{00000001-7464-4AAE-908E-E85B3EB92856}"/>
            </c:ext>
          </c:extLst>
        </c:ser>
        <c:ser>
          <c:idx val="4"/>
          <c:order val="2"/>
          <c:tx>
            <c:strRef>
              <c:f>Sheet1!$F$1</c:f>
              <c:strCache>
                <c:ptCount val="1"/>
                <c:pt idx="0">
                  <c:v>Tend to agree</c:v>
                </c:pt>
              </c:strCache>
            </c:strRef>
          </c:tx>
          <c:spPr>
            <a:solidFill>
              <a:srgbClr val="6DD5CE"/>
            </a:solidFill>
            <a:ln>
              <a:noFill/>
            </a:ln>
            <a:effectLst/>
          </c:spPr>
          <c:invertIfNegative val="0"/>
          <c:dLbls>
            <c:dLbl>
              <c:idx val="1"/>
              <c:layout>
                <c:manualLayout>
                  <c:x val="4.28921754877628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4B-4CE6-98D9-360211DFE8E6}"/>
                </c:ext>
              </c:extLst>
            </c:dLbl>
            <c:dLbl>
              <c:idx val="2"/>
              <c:layout>
                <c:manualLayout>
                  <c:x val="-1.3105791110932654E-17"/>
                  <c:y val="-2.73934453692495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4B-4CE6-98D9-360211DFE8E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The 10 councils in Greater Manchester should work together when there are issues affecting everyone in the region</c:v>
                </c:pt>
                <c:pt idx="1">
                  <c:v>It's important that services in my local area are developed and influenced by the people who live and work here</c:v>
                </c:pt>
                <c:pt idx="2">
                  <c:v>I want to have a say about what happens in my local area</c:v>
                </c:pt>
              </c:strCache>
            </c:strRef>
          </c:cat>
          <c:val>
            <c:numRef>
              <c:f>Sheet1!$F$2:$F$4</c:f>
              <c:numCache>
                <c:formatCode>0%</c:formatCode>
                <c:ptCount val="3"/>
                <c:pt idx="0">
                  <c:v>0.37</c:v>
                </c:pt>
                <c:pt idx="1">
                  <c:v>0.53</c:v>
                </c:pt>
                <c:pt idx="2">
                  <c:v>0.51</c:v>
                </c:pt>
              </c:numCache>
            </c:numRef>
          </c:val>
          <c:extLst xmlns:c15="http://schemas.microsoft.com/office/drawing/2012/chart">
            <c:ext xmlns:c16="http://schemas.microsoft.com/office/drawing/2014/chart" uri="{C3380CC4-5D6E-409C-BE32-E72D297353CC}">
              <c16:uniqueId val="{00000000-7464-4AAE-908E-E85B3EB92856}"/>
            </c:ext>
          </c:extLst>
        </c:ser>
        <c:ser>
          <c:idx val="3"/>
          <c:order val="3"/>
          <c:tx>
            <c:strRef>
              <c:f>Sheet1!$G$1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The 10 councils in Greater Manchester should work together when there are issues affecting everyone in the region</c:v>
                </c:pt>
                <c:pt idx="1">
                  <c:v>It's important that services in my local area are developed and influenced by the people who live and work here</c:v>
                </c:pt>
                <c:pt idx="2">
                  <c:v>I want to have a say about what happens in my local area</c:v>
                </c:pt>
              </c:strCache>
            </c:strRef>
          </c:cat>
          <c:val>
            <c:numRef>
              <c:f>Sheet1!$G$2:$G$4</c:f>
              <c:numCache>
                <c:formatCode>0%</c:formatCode>
                <c:ptCount val="3"/>
                <c:pt idx="0">
                  <c:v>0.53</c:v>
                </c:pt>
                <c:pt idx="1">
                  <c:v>0.37</c:v>
                </c:pt>
                <c:pt idx="2">
                  <c:v>0.28000000000000003</c:v>
                </c:pt>
              </c:numCache>
            </c:numRef>
          </c:val>
          <c:extLst>
            <c:ext xmlns:c16="http://schemas.microsoft.com/office/drawing/2014/chart" uri="{C3380CC4-5D6E-409C-BE32-E72D297353CC}">
              <c16:uniqueId val="{00000003-2D59-47C5-AEF5-8C77A3583080}"/>
            </c:ext>
          </c:extLst>
        </c:ser>
        <c:dLbls>
          <c:showLegendKey val="0"/>
          <c:showVal val="0"/>
          <c:showCatName val="0"/>
          <c:showSerName val="0"/>
          <c:showPercent val="0"/>
          <c:showBubbleSize val="0"/>
        </c:dLbls>
        <c:gapWidth val="150"/>
        <c:overlap val="100"/>
        <c:axId val="542284431"/>
        <c:axId val="542308143"/>
        <c:extLst/>
      </c:bar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8.57843509755268E-3"/>
          <c:y val="0.80308546539258785"/>
          <c:w val="0.98490206680619574"/>
          <c:h val="0.19128246141250957"/>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85186955385135E-3"/>
          <c:y val="0.1614309379221191"/>
          <c:w val="0.97135669433759309"/>
          <c:h val="0.1484180571198557"/>
        </c:manualLayout>
      </c:layout>
      <c:lineChart>
        <c:grouping val="stacked"/>
        <c:varyColors val="0"/>
        <c:ser>
          <c:idx val="0"/>
          <c:order val="0"/>
          <c:tx>
            <c:strRef>
              <c:f>Sheet1!$B$1</c:f>
              <c:strCache>
                <c:ptCount val="1"/>
                <c:pt idx="0">
                  <c:v>Quite happy (7-8)</c:v>
                </c:pt>
              </c:strCache>
            </c:strRef>
          </c:tx>
          <c:spPr>
            <a:ln w="28575" cap="rnd">
              <a:solidFill>
                <a:srgbClr val="6DD5CE"/>
              </a:solidFill>
              <a:round/>
            </a:ln>
            <a:effectLst/>
          </c:spPr>
          <c:marker>
            <c:symbol val="circle"/>
            <c:size val="5"/>
            <c:spPr>
              <a:solidFill>
                <a:srgbClr val="6DD5CE"/>
              </a:solidFill>
              <a:ln w="9525">
                <a:solidFill>
                  <a:srgbClr val="6DD5CE"/>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May '23
 (S7)</c:v>
                </c:pt>
                <c:pt idx="1">
                  <c:v>July '23 
(S8)</c:v>
                </c:pt>
                <c:pt idx="2">
                  <c:v>November '23
(S10)</c:v>
                </c:pt>
                <c:pt idx="3">
                  <c:v>February '24 
(S11)</c:v>
                </c:pt>
                <c:pt idx="4">
                  <c:v>June '24 
(S12)</c:v>
                </c:pt>
                <c:pt idx="5">
                  <c:v>July '24 
(S13)</c:v>
                </c:pt>
                <c:pt idx="6">
                  <c:v>Aug '24 S14</c:v>
                </c:pt>
                <c:pt idx="7">
                  <c:v>Oct '24 (S15)</c:v>
                </c:pt>
                <c:pt idx="8">
                  <c:v>Dec '24 (S16)</c:v>
                </c:pt>
                <c:pt idx="9">
                  <c:v>Feb '25 
(S17)</c:v>
                </c:pt>
              </c:strCache>
            </c:strRef>
          </c:cat>
          <c:val>
            <c:numRef>
              <c:f>Sheet1!$B$2:$B$11</c:f>
              <c:numCache>
                <c:formatCode>0%</c:formatCode>
                <c:ptCount val="10"/>
                <c:pt idx="0">
                  <c:v>0.38</c:v>
                </c:pt>
                <c:pt idx="1">
                  <c:v>0.35</c:v>
                </c:pt>
                <c:pt idx="2">
                  <c:v>0.36</c:v>
                </c:pt>
                <c:pt idx="3">
                  <c:v>0.38</c:v>
                </c:pt>
                <c:pt idx="4">
                  <c:v>0.38</c:v>
                </c:pt>
                <c:pt idx="5">
                  <c:v>0.38</c:v>
                </c:pt>
                <c:pt idx="6">
                  <c:v>0.4</c:v>
                </c:pt>
                <c:pt idx="7">
                  <c:v>0.37</c:v>
                </c:pt>
                <c:pt idx="8">
                  <c:v>0.38</c:v>
                </c:pt>
                <c:pt idx="9">
                  <c:v>0.38</c:v>
                </c:pt>
              </c:numCache>
            </c:numRef>
          </c:val>
          <c:smooth val="0"/>
          <c:extLst>
            <c:ext xmlns:c16="http://schemas.microsoft.com/office/drawing/2014/chart" uri="{C3380CC4-5D6E-409C-BE32-E72D297353CC}">
              <c16:uniqueId val="{00000000-D1AE-4EB9-A4C9-2002F4EE0DA0}"/>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E37_D66253D0.xml><?xml version="1.0" encoding="utf-8"?>
<p188:cmLst xmlns:a="http://schemas.openxmlformats.org/drawingml/2006/main" xmlns:r="http://schemas.openxmlformats.org/officeDocument/2006/relationships" xmlns:p188="http://schemas.microsoft.com/office/powerpoint/2018/8/main">
  <p188:cm id="{58E0A781-988C-40C8-ADAB-5AE57FB7F441}" authorId="{87383E45-BAC1-9ECB-D59A-2EC83B9E947A}" status="resolved" created="2025-04-01T10:03:31.079" complete="100000">
    <ac:txMkLst xmlns:ac="http://schemas.microsoft.com/office/drawing/2013/main/command">
      <pc:docMk xmlns:pc="http://schemas.microsoft.com/office/powerpoint/2013/main/command"/>
      <pc:sldMk xmlns:pc="http://schemas.microsoft.com/office/powerpoint/2013/main/command" cId="3596768208" sldId="3639"/>
      <ac:spMk id="17" creationId="{3AD86FDB-9E32-FE92-D832-E826A9B75EFD}"/>
      <ac:txMk cp="270" len="468">
        <ac:context len="968" hash="1676249059"/>
      </ac:txMk>
    </ac:txMkLst>
    <p188:pos x="5486400" y="1971827"/>
    <p188:txBody>
      <a:bodyPr/>
      <a:lstStyle/>
      <a:p>
        <a:r>
          <a:rPr lang="en-GB"/>
          <a:t>ACTION BMG - If the italics are to denote sub groups not prominent in past survey reports, then the slide needs a small note to explain this</a:t>
        </a:r>
      </a:p>
    </p188:txBody>
  </p188:cm>
</p188:cmLst>
</file>

<file path=ppt/drawings/drawing1.xml><?xml version="1.0" encoding="utf-8"?>
<c:userShapes xmlns:c="http://schemas.openxmlformats.org/drawingml/2006/chart">
  <cdr:relSizeAnchor xmlns:cdr="http://schemas.openxmlformats.org/drawingml/2006/chartDrawing">
    <cdr:from>
      <cdr:x>0.67658</cdr:x>
      <cdr:y>0.67251</cdr:y>
    </cdr:from>
    <cdr:to>
      <cdr:x>0.71027</cdr:x>
      <cdr:y>0.83569</cdr:y>
    </cdr:to>
    <cdr:sp macro="" textlink="">
      <cdr:nvSpPr>
        <cdr:cNvPr id="2" name="Right Brace 1" descr="Combined somewhat unfairly and very unfairly">
          <a:extLst xmlns:a="http://schemas.openxmlformats.org/drawingml/2006/main">
            <a:ext uri="{FF2B5EF4-FFF2-40B4-BE49-F238E27FC236}">
              <a16:creationId xmlns:a16="http://schemas.microsoft.com/office/drawing/2014/main" id="{927BB36C-B75F-3488-877A-5BD5FFCE52BB}"/>
            </a:ext>
          </a:extLst>
        </cdr:cNvPr>
        <cdr:cNvSpPr/>
      </cdr:nvSpPr>
      <cdr:spPr>
        <a:xfrm xmlns:a="http://schemas.openxmlformats.org/drawingml/2006/main">
          <a:off x="3407818" y="3233627"/>
          <a:ext cx="169694" cy="784614"/>
        </a:xfrm>
        <a:prstGeom xmlns:a="http://schemas.openxmlformats.org/drawingml/2006/main" prst="rightBrace">
          <a:avLst/>
        </a:prstGeom>
        <a:ln xmlns:a="http://schemas.openxmlformats.org/drawingml/2006/main" w="19050">
          <a:solidFill>
            <a:srgbClr val="FF0000"/>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GB" dirty="0"/>
        </a:p>
      </cdr:txBody>
    </cdr:sp>
  </cdr:relSizeAnchor>
  <cdr:relSizeAnchor xmlns:cdr="http://schemas.openxmlformats.org/drawingml/2006/chartDrawing">
    <cdr:from>
      <cdr:x>0.68058</cdr:x>
      <cdr:y>0.74668</cdr:y>
    </cdr:from>
    <cdr:to>
      <cdr:x>0.79257</cdr:x>
      <cdr:y>0.81069</cdr:y>
    </cdr:to>
    <cdr:sp macro="" textlink="">
      <cdr:nvSpPr>
        <cdr:cNvPr id="3" name="TextBox 9">
          <a:extLst xmlns:a="http://schemas.openxmlformats.org/drawingml/2006/main">
            <a:ext uri="{FF2B5EF4-FFF2-40B4-BE49-F238E27FC236}">
              <a16:creationId xmlns:a16="http://schemas.microsoft.com/office/drawing/2014/main" id="{0170DE8E-0B0C-60F7-F918-CC590CBCEE74}"/>
            </a:ext>
          </a:extLst>
        </cdr:cNvPr>
        <cdr:cNvSpPr txBox="1"/>
      </cdr:nvSpPr>
      <cdr:spPr>
        <a:xfrm xmlns:a="http://schemas.openxmlformats.org/drawingml/2006/main">
          <a:off x="3427989" y="3590254"/>
          <a:ext cx="564075"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defRPr lang="en-US" sz="1400" b="0" i="0" u="none" strike="noStrike" kern="1200" baseline="0">
              <a:solidFill>
                <a:srgbClr val="5C5B5A"/>
              </a:solidFill>
              <a:latin typeface="+mn-lt"/>
              <a:ea typeface="+mn-ea"/>
              <a:cs typeface="+mn-cs"/>
            </a:defRPr>
          </a:pPr>
          <a:r>
            <a:rPr lang="en-GB" sz="1400" b="1" dirty="0">
              <a:solidFill>
                <a:srgbClr val="5C5B5A"/>
              </a:solidFill>
            </a:rPr>
            <a:t>18%</a:t>
          </a:r>
        </a:p>
      </cdr:txBody>
    </cdr:sp>
  </cdr:relSizeAnchor>
</c:userShapes>
</file>

<file path=ppt/drawings/drawing2.xml><?xml version="1.0" encoding="utf-8"?>
<c:userShapes xmlns:c="http://schemas.openxmlformats.org/drawingml/2006/chart">
  <cdr:relSizeAnchor xmlns:cdr="http://schemas.openxmlformats.org/drawingml/2006/chartDrawing">
    <cdr:from>
      <cdr:x>0.47892</cdr:x>
      <cdr:y>0.15384</cdr:y>
    </cdr:from>
    <cdr:to>
      <cdr:x>0.65706</cdr:x>
      <cdr:y>0.18025</cdr:y>
    </cdr:to>
    <cdr:sp macro="" textlink="">
      <cdr:nvSpPr>
        <cdr:cNvPr id="3" name="TextBox 2">
          <a:extLst xmlns:a="http://schemas.openxmlformats.org/drawingml/2006/main">
            <a:ext uri="{FF2B5EF4-FFF2-40B4-BE49-F238E27FC236}">
              <a16:creationId xmlns:a16="http://schemas.microsoft.com/office/drawing/2014/main" id="{772B1C89-F09E-782C-CC5F-706051743AE1}"/>
            </a:ext>
          </a:extLst>
        </cdr:cNvPr>
        <cdr:cNvSpPr txBox="1"/>
      </cdr:nvSpPr>
      <cdr:spPr>
        <a:xfrm xmlns:a="http://schemas.openxmlformats.org/drawingml/2006/main">
          <a:off x="1806096" y="717358"/>
          <a:ext cx="671801" cy="123147"/>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nchor="t">
          <a:spAutoFit/>
        </a:bodyPr>
        <a:lstStyle xmlns:a="http://schemas.openxmlformats.org/drawingml/2006/main"/>
        <a:p xmlns:a="http://schemas.openxmlformats.org/drawingml/2006/main">
          <a:pPr marL="0" marR="0" indent="0" algn="l" defTabSz="914400" rtl="0" eaLnBrk="1" fontAlgn="auto" latinLnBrk="0" hangingPunct="1">
            <a:lnSpc>
              <a:spcPct val="100000"/>
            </a:lnSpc>
            <a:spcBef>
              <a:spcPts val="0"/>
            </a:spcBef>
            <a:spcAft>
              <a:spcPts val="0"/>
            </a:spcAft>
            <a:buClrTx/>
            <a:buSzTx/>
            <a:buFontTx/>
            <a:buNone/>
            <a:tabLst/>
          </a:pPr>
          <a:r>
            <a:rPr lang="en-GB" sz="800" kern="1200" dirty="0">
              <a:solidFill>
                <a:schemeClr val="bg1"/>
              </a:solidFill>
              <a:latin typeface="Arial"/>
            </a:rPr>
            <a:t>(-3pp)</a:t>
          </a:r>
        </a:p>
      </cdr:txBody>
    </cdr:sp>
  </cdr:relSizeAnchor>
  <cdr:relSizeAnchor xmlns:cdr="http://schemas.openxmlformats.org/drawingml/2006/chartDrawing">
    <cdr:from>
      <cdr:x>0.47641</cdr:x>
      <cdr:y>0.41173</cdr:y>
    </cdr:from>
    <cdr:to>
      <cdr:x>0.65229</cdr:x>
      <cdr:y>0.43813</cdr:y>
    </cdr:to>
    <cdr:sp macro="" textlink="">
      <cdr:nvSpPr>
        <cdr:cNvPr id="4" name="TextBox 3">
          <a:extLst xmlns:a="http://schemas.openxmlformats.org/drawingml/2006/main">
            <a:ext uri="{FF2B5EF4-FFF2-40B4-BE49-F238E27FC236}">
              <a16:creationId xmlns:a16="http://schemas.microsoft.com/office/drawing/2014/main" id="{EF0B0D35-12FB-8F42-94EE-47297A5245BC}"/>
            </a:ext>
          </a:extLst>
        </cdr:cNvPr>
        <cdr:cNvSpPr txBox="1"/>
      </cdr:nvSpPr>
      <cdr:spPr>
        <a:xfrm xmlns:a="http://schemas.openxmlformats.org/drawingml/2006/main">
          <a:off x="1796654" y="1919851"/>
          <a:ext cx="663279" cy="123100"/>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nchor="t">
          <a:spAutoFit/>
        </a:bodyPr>
        <a:lstStyle xmlns:a="http://schemas.openxmlformats.org/drawingml/2006/main"/>
        <a:p xmlns:a="http://schemas.openxmlformats.org/drawingml/2006/main">
          <a:pPr marL="0" marR="0" indent="0" algn="l" defTabSz="914400" rtl="0" eaLnBrk="1" fontAlgn="auto" latinLnBrk="0" hangingPunct="1">
            <a:lnSpc>
              <a:spcPct val="100000"/>
            </a:lnSpc>
            <a:spcBef>
              <a:spcPts val="0"/>
            </a:spcBef>
            <a:spcAft>
              <a:spcPts val="0"/>
            </a:spcAft>
            <a:buClrTx/>
            <a:buSzTx/>
            <a:buFontTx/>
            <a:buNone/>
            <a:tabLst/>
          </a:pPr>
          <a:r>
            <a:rPr lang="en-GB" sz="800" kern="1200" dirty="0">
              <a:solidFill>
                <a:srgbClr val="5C5B5A"/>
              </a:solidFill>
              <a:latin typeface="Arial"/>
            </a:rPr>
            <a:t>(-1pp)</a:t>
          </a:r>
        </a:p>
      </cdr:txBody>
    </cdr:sp>
  </cdr:relSizeAnchor>
  <cdr:relSizeAnchor xmlns:cdr="http://schemas.openxmlformats.org/drawingml/2006/chartDrawing">
    <cdr:from>
      <cdr:x>0.46575</cdr:x>
      <cdr:y>0.69914</cdr:y>
    </cdr:from>
    <cdr:to>
      <cdr:x>0.67508</cdr:x>
      <cdr:y>0.72555</cdr:y>
    </cdr:to>
    <cdr:sp macro="" textlink="">
      <cdr:nvSpPr>
        <cdr:cNvPr id="5" name="TextBox 4">
          <a:extLst xmlns:a="http://schemas.openxmlformats.org/drawingml/2006/main">
            <a:ext uri="{FF2B5EF4-FFF2-40B4-BE49-F238E27FC236}">
              <a16:creationId xmlns:a16="http://schemas.microsoft.com/office/drawing/2014/main" id="{E66B5A6D-50BF-7732-1351-FDA74CCC7FC4}"/>
            </a:ext>
          </a:extLst>
        </cdr:cNvPr>
        <cdr:cNvSpPr txBox="1"/>
      </cdr:nvSpPr>
      <cdr:spPr>
        <a:xfrm xmlns:a="http://schemas.openxmlformats.org/drawingml/2006/main">
          <a:off x="1756450" y="3260011"/>
          <a:ext cx="789425" cy="123147"/>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nchor="t">
          <a:spAutoFit/>
        </a:bodyPr>
        <a:lstStyle xmlns:a="http://schemas.openxmlformats.org/drawingml/2006/main"/>
        <a:p xmlns:a="http://schemas.openxmlformats.org/drawingml/2006/main">
          <a:pPr marL="0" marR="0" indent="0" algn="l" defTabSz="914400" rtl="0" eaLnBrk="1" fontAlgn="auto" latinLnBrk="0" hangingPunct="1">
            <a:lnSpc>
              <a:spcPct val="100000"/>
            </a:lnSpc>
            <a:spcBef>
              <a:spcPts val="0"/>
            </a:spcBef>
            <a:spcAft>
              <a:spcPts val="0"/>
            </a:spcAft>
            <a:buClrTx/>
            <a:buSzTx/>
            <a:buFontTx/>
            <a:buNone/>
            <a:tabLst/>
          </a:pPr>
          <a:r>
            <a:rPr lang="en-GB" sz="800" kern="1200" dirty="0">
              <a:solidFill>
                <a:srgbClr val="5C5B5A"/>
              </a:solidFill>
              <a:latin typeface="Arial"/>
            </a:rPr>
            <a:t>(+/-0pp)</a:t>
          </a:r>
        </a:p>
      </cdr:txBody>
    </cdr:sp>
  </cdr:relSizeAnchor>
  <cdr:relSizeAnchor xmlns:cdr="http://schemas.openxmlformats.org/drawingml/2006/chartDrawing">
    <cdr:from>
      <cdr:x>0.47337</cdr:x>
      <cdr:y>0.03351</cdr:y>
    </cdr:from>
    <cdr:to>
      <cdr:x>0.56898</cdr:x>
      <cdr:y>0.05992</cdr:y>
    </cdr:to>
    <cdr:sp macro="" textlink="">
      <cdr:nvSpPr>
        <cdr:cNvPr id="8" name="TextBox 7">
          <a:extLst xmlns:a="http://schemas.openxmlformats.org/drawingml/2006/main">
            <a:ext uri="{FF2B5EF4-FFF2-40B4-BE49-F238E27FC236}">
              <a16:creationId xmlns:a16="http://schemas.microsoft.com/office/drawing/2014/main" id="{59CEA713-B9DE-C935-D35F-11D0086FDA6C}"/>
            </a:ext>
          </a:extLst>
        </cdr:cNvPr>
        <cdr:cNvSpPr txBox="1"/>
      </cdr:nvSpPr>
      <cdr:spPr>
        <a:xfrm xmlns:a="http://schemas.openxmlformats.org/drawingml/2006/main">
          <a:off x="1785178" y="156251"/>
          <a:ext cx="360577" cy="123147"/>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nchor="t">
          <a:spAutoFit/>
        </a:bodyPr>
        <a:lstStyle xmlns:a="http://schemas.openxmlformats.org/drawingml/2006/main"/>
        <a:p xmlns:a="http://schemas.openxmlformats.org/drawingml/2006/main">
          <a:pPr marL="0" marR="0" indent="0" algn="l" defTabSz="914400" rtl="0" eaLnBrk="1" fontAlgn="auto" latinLnBrk="0" hangingPunct="1">
            <a:lnSpc>
              <a:spcPct val="100000"/>
            </a:lnSpc>
            <a:spcBef>
              <a:spcPts val="0"/>
            </a:spcBef>
            <a:spcAft>
              <a:spcPts val="0"/>
            </a:spcAft>
            <a:buClrTx/>
            <a:buSzTx/>
            <a:buFontTx/>
            <a:buNone/>
            <a:tabLst/>
          </a:pPr>
          <a:r>
            <a:rPr lang="en-GB" sz="800" kern="1200" dirty="0">
              <a:solidFill>
                <a:schemeClr val="bg1"/>
              </a:solidFill>
              <a:latin typeface="Arial"/>
            </a:rPr>
            <a:t>(+2pp)</a:t>
          </a:r>
        </a:p>
      </cdr:txBody>
    </cdr:sp>
  </cdr:relSizeAnchor>
  <cdr:relSizeAnchor xmlns:cdr="http://schemas.openxmlformats.org/drawingml/2006/chartDrawing">
    <cdr:from>
      <cdr:x>0.47641</cdr:x>
      <cdr:y>0.87774</cdr:y>
    </cdr:from>
    <cdr:to>
      <cdr:x>0.65229</cdr:x>
      <cdr:y>0.90414</cdr:y>
    </cdr:to>
    <cdr:sp macro="" textlink="">
      <cdr:nvSpPr>
        <cdr:cNvPr id="9" name="TextBox 8">
          <a:extLst xmlns:a="http://schemas.openxmlformats.org/drawingml/2006/main">
            <a:ext uri="{FF2B5EF4-FFF2-40B4-BE49-F238E27FC236}">
              <a16:creationId xmlns:a16="http://schemas.microsoft.com/office/drawing/2014/main" id="{D86312E6-6EF3-68DB-C404-167F99550EA5}"/>
            </a:ext>
          </a:extLst>
        </cdr:cNvPr>
        <cdr:cNvSpPr txBox="1"/>
      </cdr:nvSpPr>
      <cdr:spPr>
        <a:xfrm xmlns:a="http://schemas.openxmlformats.org/drawingml/2006/main">
          <a:off x="1796654" y="4092782"/>
          <a:ext cx="663279" cy="123100"/>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nchor="t">
          <a:spAutoFit/>
        </a:bodyPr>
        <a:lstStyle xmlns:a="http://schemas.openxmlformats.org/drawingml/2006/main"/>
        <a:p xmlns:a="http://schemas.openxmlformats.org/drawingml/2006/main">
          <a:pPr marL="0" marR="0" indent="0" algn="l" defTabSz="914400" rtl="0" eaLnBrk="1" fontAlgn="auto" latinLnBrk="0" hangingPunct="1">
            <a:lnSpc>
              <a:spcPct val="100000"/>
            </a:lnSpc>
            <a:spcBef>
              <a:spcPts val="0"/>
            </a:spcBef>
            <a:spcAft>
              <a:spcPts val="0"/>
            </a:spcAft>
            <a:buClrTx/>
            <a:buSzTx/>
            <a:buFontTx/>
            <a:buNone/>
            <a:tabLst/>
          </a:pPr>
          <a:r>
            <a:rPr lang="en-GB" sz="800" kern="1200" dirty="0">
              <a:solidFill>
                <a:schemeClr val="bg1"/>
              </a:solidFill>
              <a:latin typeface="Arial"/>
            </a:rPr>
            <a:t>(-1pp)</a:t>
          </a:r>
        </a:p>
      </cdr:txBody>
    </cdr:sp>
  </cdr:relSizeAnchor>
</c:userShapes>
</file>

<file path=ppt/drawings/drawing3.xml><?xml version="1.0" encoding="utf-8"?>
<c:userShapes xmlns:c="http://schemas.openxmlformats.org/drawingml/2006/chart">
  <cdr:relSizeAnchor xmlns:cdr="http://schemas.openxmlformats.org/drawingml/2006/chartDrawing">
    <cdr:from>
      <cdr:x>0.48689</cdr:x>
      <cdr:y>0.6221</cdr:y>
    </cdr:from>
    <cdr:to>
      <cdr:x>0.56701</cdr:x>
      <cdr:y>0.67718</cdr:y>
    </cdr:to>
    <cdr:sp macro="" textlink="">
      <cdr:nvSpPr>
        <cdr:cNvPr id="2" name="TextBox 6">
          <a:extLst xmlns:a="http://schemas.openxmlformats.org/drawingml/2006/main">
            <a:ext uri="{FF2B5EF4-FFF2-40B4-BE49-F238E27FC236}">
              <a16:creationId xmlns:a16="http://schemas.microsoft.com/office/drawing/2014/main" id="{B31E4CBD-3AF4-4322-0AB1-85762EB8CFD4}"/>
            </a:ext>
          </a:extLst>
        </cdr:cNvPr>
        <cdr:cNvSpPr txBox="1"/>
      </cdr:nvSpPr>
      <cdr:spPr>
        <a:xfrm xmlns:a="http://schemas.openxmlformats.org/drawingml/2006/main">
          <a:off x="4132126" y="2954710"/>
          <a:ext cx="679994"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(+/-0pp)</a:t>
          </a:r>
        </a:p>
      </cdr:txBody>
    </cdr:sp>
  </cdr:relSizeAnchor>
</c:userShapes>
</file>

<file path=ppt/drawings/drawing4.xml><?xml version="1.0" encoding="utf-8"?>
<c:userShapes xmlns:c="http://schemas.openxmlformats.org/drawingml/2006/chart">
  <cdr:relSizeAnchor xmlns:cdr="http://schemas.openxmlformats.org/drawingml/2006/chartDrawing">
    <cdr:from>
      <cdr:x>0.06481</cdr:x>
      <cdr:y>0.08018</cdr:y>
    </cdr:from>
    <cdr:to>
      <cdr:x>0.13864</cdr:x>
      <cdr:y>0.15674</cdr:y>
    </cdr:to>
    <cdr:sp macro="" textlink="">
      <cdr:nvSpPr>
        <cdr:cNvPr id="2" name="TextBox 1">
          <a:extLst xmlns:a="http://schemas.openxmlformats.org/drawingml/2006/main">
            <a:ext uri="{FF2B5EF4-FFF2-40B4-BE49-F238E27FC236}">
              <a16:creationId xmlns:a16="http://schemas.microsoft.com/office/drawing/2014/main" id="{03200984-8A2E-6F60-2399-3708CAC09613}"/>
            </a:ext>
          </a:extLst>
        </cdr:cNvPr>
        <cdr:cNvSpPr txBox="1"/>
      </cdr:nvSpPr>
      <cdr:spPr>
        <a:xfrm xmlns:a="http://schemas.openxmlformats.org/drawingml/2006/main">
          <a:off x="710326" y="428422"/>
          <a:ext cx="809186" cy="4091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400" b="1" dirty="0">
              <a:solidFill>
                <a:srgbClr val="5C5B5A"/>
              </a:solidFill>
            </a:rPr>
            <a:t>Connectivity</a:t>
          </a:r>
        </a:p>
      </cdr:txBody>
    </cdr:sp>
  </cdr:relSizeAnchor>
  <cdr:relSizeAnchor xmlns:cdr="http://schemas.openxmlformats.org/drawingml/2006/chartDrawing">
    <cdr:from>
      <cdr:x>0.26587</cdr:x>
      <cdr:y>0.08018</cdr:y>
    </cdr:from>
    <cdr:to>
      <cdr:x>0.3397</cdr:x>
      <cdr:y>0.15674</cdr:y>
    </cdr:to>
    <cdr:sp macro="" textlink="">
      <cdr:nvSpPr>
        <cdr:cNvPr id="3" name="TextBox 1">
          <a:extLst xmlns:a="http://schemas.openxmlformats.org/drawingml/2006/main">
            <a:ext uri="{FF2B5EF4-FFF2-40B4-BE49-F238E27FC236}">
              <a16:creationId xmlns:a16="http://schemas.microsoft.com/office/drawing/2014/main" id="{3CD55C8D-4060-E312-ED37-D8042BF6C257}"/>
            </a:ext>
          </a:extLst>
        </cdr:cNvPr>
        <cdr:cNvSpPr txBox="1"/>
      </cdr:nvSpPr>
      <cdr:spPr>
        <a:xfrm xmlns:a="http://schemas.openxmlformats.org/drawingml/2006/main">
          <a:off x="2913969" y="428422"/>
          <a:ext cx="809187" cy="4091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Devices</a:t>
          </a:r>
        </a:p>
      </cdr:txBody>
    </cdr:sp>
  </cdr:relSizeAnchor>
  <cdr:relSizeAnchor xmlns:cdr="http://schemas.openxmlformats.org/drawingml/2006/chartDrawing">
    <cdr:from>
      <cdr:x>0.46484</cdr:x>
      <cdr:y>0.08018</cdr:y>
    </cdr:from>
    <cdr:to>
      <cdr:x>0.53866</cdr:x>
      <cdr:y>0.15674</cdr:y>
    </cdr:to>
    <cdr:sp macro="" textlink="">
      <cdr:nvSpPr>
        <cdr:cNvPr id="4" name="TextBox 1">
          <a:extLst xmlns:a="http://schemas.openxmlformats.org/drawingml/2006/main">
            <a:ext uri="{FF2B5EF4-FFF2-40B4-BE49-F238E27FC236}">
              <a16:creationId xmlns:a16="http://schemas.microsoft.com/office/drawing/2014/main" id="{92A61911-E61D-16E7-A727-6FE425EC4FB4}"/>
            </a:ext>
          </a:extLst>
        </cdr:cNvPr>
        <cdr:cNvSpPr txBox="1"/>
      </cdr:nvSpPr>
      <cdr:spPr>
        <a:xfrm xmlns:a="http://schemas.openxmlformats.org/drawingml/2006/main">
          <a:off x="5094706" y="428422"/>
          <a:ext cx="809077" cy="4091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Affordability</a:t>
          </a:r>
        </a:p>
      </cdr:txBody>
    </cdr:sp>
  </cdr:relSizeAnchor>
  <cdr:relSizeAnchor xmlns:cdr="http://schemas.openxmlformats.org/drawingml/2006/chartDrawing">
    <cdr:from>
      <cdr:x>0.65832</cdr:x>
      <cdr:y>0.08018</cdr:y>
    </cdr:from>
    <cdr:to>
      <cdr:x>0.73215</cdr:x>
      <cdr:y>0.15674</cdr:y>
    </cdr:to>
    <cdr:sp macro="" textlink="">
      <cdr:nvSpPr>
        <cdr:cNvPr id="5" name="TextBox 1">
          <a:extLst xmlns:a="http://schemas.openxmlformats.org/drawingml/2006/main">
            <a:ext uri="{FF2B5EF4-FFF2-40B4-BE49-F238E27FC236}">
              <a16:creationId xmlns:a16="http://schemas.microsoft.com/office/drawing/2014/main" id="{EDE1F479-1D33-0AA3-25B4-20BB7B92C61C}"/>
            </a:ext>
          </a:extLst>
        </cdr:cNvPr>
        <cdr:cNvSpPr txBox="1"/>
      </cdr:nvSpPr>
      <cdr:spPr>
        <a:xfrm xmlns:a="http://schemas.openxmlformats.org/drawingml/2006/main">
          <a:off x="7215272" y="428422"/>
          <a:ext cx="809186" cy="4091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Skills</a:t>
          </a:r>
        </a:p>
      </cdr:txBody>
    </cdr:sp>
  </cdr:relSizeAnchor>
  <cdr:relSizeAnchor xmlns:cdr="http://schemas.openxmlformats.org/drawingml/2006/chartDrawing">
    <cdr:from>
      <cdr:x>0.85897</cdr:x>
      <cdr:y>0.08018</cdr:y>
    </cdr:from>
    <cdr:to>
      <cdr:x>0.9328</cdr:x>
      <cdr:y>0.15674</cdr:y>
    </cdr:to>
    <cdr:sp macro="" textlink="">
      <cdr:nvSpPr>
        <cdr:cNvPr id="6" name="TextBox 1">
          <a:extLst xmlns:a="http://schemas.openxmlformats.org/drawingml/2006/main">
            <a:ext uri="{FF2B5EF4-FFF2-40B4-BE49-F238E27FC236}">
              <a16:creationId xmlns:a16="http://schemas.microsoft.com/office/drawing/2014/main" id="{8E21955C-77B2-D8FE-D89C-123ED73BE1CA}"/>
            </a:ext>
          </a:extLst>
        </cdr:cNvPr>
        <cdr:cNvSpPr txBox="1"/>
      </cdr:nvSpPr>
      <cdr:spPr>
        <a:xfrm xmlns:a="http://schemas.openxmlformats.org/drawingml/2006/main">
          <a:off x="9414422" y="428422"/>
          <a:ext cx="809186" cy="4091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Support</a:t>
          </a:r>
        </a:p>
      </cdr:txBody>
    </cdr:sp>
  </cdr:relSizeAnchor>
</c:userShapes>
</file>

<file path=ppt/drawings/drawing5.xml><?xml version="1.0" encoding="utf-8"?>
<c:userShapes xmlns:c="http://schemas.openxmlformats.org/drawingml/2006/chart">
  <cdr:relSizeAnchor xmlns:cdr="http://schemas.openxmlformats.org/drawingml/2006/chartDrawing">
    <cdr:from>
      <cdr:x>0.60881</cdr:x>
      <cdr:y>0.16798</cdr:y>
    </cdr:from>
    <cdr:to>
      <cdr:x>0.6895</cdr:x>
      <cdr:y>0.16798</cdr:y>
    </cdr:to>
    <cdr:cxnSp macro="">
      <cdr:nvCxnSpPr>
        <cdr:cNvPr id="4" name="Straight Arrow Connector 3">
          <a:extLst xmlns:a="http://schemas.openxmlformats.org/drawingml/2006/main">
            <a:ext uri="{FF2B5EF4-FFF2-40B4-BE49-F238E27FC236}">
              <a16:creationId xmlns:a16="http://schemas.microsoft.com/office/drawing/2014/main" id="{B711CFA6-CB4F-13A8-B72D-8935572A693C}"/>
            </a:ext>
          </a:extLst>
        </cdr:cNvPr>
        <cdr:cNvCxnSpPr>
          <a:cxnSpLocks xmlns:a="http://schemas.openxmlformats.org/drawingml/2006/main"/>
        </cdr:cNvCxnSpPr>
      </cdr:nvCxnSpPr>
      <cdr:spPr>
        <a:xfrm xmlns:a="http://schemas.openxmlformats.org/drawingml/2006/main">
          <a:off x="5030465" y="721248"/>
          <a:ext cx="666728" cy="0"/>
        </a:xfrm>
        <a:prstGeom xmlns:a="http://schemas.openxmlformats.org/drawingml/2006/main" prst="straightConnector1">
          <a:avLst/>
        </a:prstGeom>
        <a:ln xmlns:a="http://schemas.openxmlformats.org/drawingml/2006/main">
          <a:solidFill>
            <a:schemeClr val="tx1">
              <a:lumMod val="50000"/>
              <a:lumOff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0.69399</cdr:x>
      <cdr:y>0.14829</cdr:y>
    </cdr:from>
    <cdr:to>
      <cdr:x>0.98995</cdr:x>
      <cdr:y>0.18772</cdr:y>
    </cdr:to>
    <cdr:sp macro="" textlink="">
      <cdr:nvSpPr>
        <cdr:cNvPr id="5" name="TextBox 4">
          <a:extLst xmlns:a="http://schemas.openxmlformats.org/drawingml/2006/main">
            <a:ext uri="{FF2B5EF4-FFF2-40B4-BE49-F238E27FC236}">
              <a16:creationId xmlns:a16="http://schemas.microsoft.com/office/drawing/2014/main" id="{66C8ED7D-F6D6-ED71-4B05-43805B62D56A}"/>
            </a:ext>
          </a:extLst>
        </cdr:cNvPr>
        <cdr:cNvSpPr txBox="1"/>
      </cdr:nvSpPr>
      <cdr:spPr>
        <a:xfrm xmlns:a="http://schemas.openxmlformats.org/drawingml/2006/main">
          <a:off x="5734319" y="636721"/>
          <a:ext cx="2445467" cy="169277"/>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nchor="t">
          <a:spAutoFit/>
        </a:bodyPr>
        <a:lstStyle xmlns:a="http://schemas.openxmlformats.org/drawingml/2006/main"/>
        <a:p xmlns:a="http://schemas.openxmlformats.org/drawingml/2006/main">
          <a:pPr marL="0" marR="0" indent="0" algn="l" defTabSz="914400" rtl="0" eaLnBrk="1" fontAlgn="auto" latinLnBrk="0" hangingPunct="1">
            <a:lnSpc>
              <a:spcPct val="100000"/>
            </a:lnSpc>
            <a:spcBef>
              <a:spcPts val="0"/>
            </a:spcBef>
            <a:spcAft>
              <a:spcPts val="0"/>
            </a:spcAft>
            <a:buClrTx/>
            <a:buSzTx/>
            <a:buFontTx/>
            <a:buNone/>
            <a:tabLst/>
          </a:pPr>
          <a:r>
            <a:rPr lang="en-GB" b="1" kern="1200" dirty="0">
              <a:solidFill>
                <a:srgbClr val="5C5B5A"/>
              </a:solidFill>
              <a:latin typeface="Arial"/>
            </a:rPr>
            <a:t>18% </a:t>
          </a:r>
          <a:r>
            <a:rPr lang="en-GB" sz="1050" kern="1200" dirty="0">
              <a:solidFill>
                <a:srgbClr val="5C5B5A"/>
              </a:solidFill>
              <a:latin typeface="Arial"/>
            </a:rPr>
            <a:t>Those working in the public sector </a:t>
          </a:r>
          <a:endParaRPr lang="en-GB" sz="1000" kern="1200" dirty="0">
            <a:solidFill>
              <a:srgbClr val="5C5B5A"/>
            </a:solidFill>
            <a:latin typeface="Arial"/>
          </a:endParaRPr>
        </a:p>
      </cdr:txBody>
    </cdr:sp>
  </cdr:relSizeAnchor>
  <cdr:relSizeAnchor xmlns:cdr="http://schemas.openxmlformats.org/drawingml/2006/chartDrawing">
    <cdr:from>
      <cdr:x>0.48344</cdr:x>
      <cdr:y>0.25077</cdr:y>
    </cdr:from>
    <cdr:to>
      <cdr:x>0.50354</cdr:x>
      <cdr:y>0.28597</cdr:y>
    </cdr:to>
    <cdr:sp macro="" textlink="">
      <cdr:nvSpPr>
        <cdr:cNvPr id="2" name="Arrow: Down 1">
          <a:extLst xmlns:a="http://schemas.openxmlformats.org/drawingml/2006/main">
            <a:ext uri="{FF2B5EF4-FFF2-40B4-BE49-F238E27FC236}">
              <a16:creationId xmlns:a16="http://schemas.microsoft.com/office/drawing/2014/main" id="{F6B709EE-A4CB-D2BC-845B-2796E38F69EE}"/>
            </a:ext>
            <a:ext uri="{C183D7F6-B498-43B3-948B-1728B52AA6E4}">
              <adec:decorative xmlns:adec="http://schemas.microsoft.com/office/drawing/2017/decorative" val="1"/>
            </a:ext>
          </a:extLst>
        </cdr:cNvPr>
        <cdr:cNvSpPr/>
      </cdr:nvSpPr>
      <cdr:spPr>
        <a:xfrm xmlns:a="http://schemas.openxmlformats.org/drawingml/2006/main">
          <a:off x="3994594" y="1076733"/>
          <a:ext cx="166083" cy="151137"/>
        </a:xfrm>
        <a:prstGeom xmlns:a="http://schemas.openxmlformats.org/drawingml/2006/main" prst="downArrow">
          <a:avLst/>
        </a:prstGeom>
        <a:solidFill xmlns:a="http://schemas.openxmlformats.org/drawingml/2006/main">
          <a:schemeClr val="accent1"/>
        </a:solidFill>
        <a:ln xmlns:a="http://schemas.openxmlformats.org/drawingml/2006/main">
          <a:solidFill>
            <a:schemeClr val="bg1"/>
          </a:solidFill>
        </a:ln>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cdr:txBody>
    </cdr:sp>
  </cdr:relSizeAnchor>
  <cdr:relSizeAnchor xmlns:cdr="http://schemas.openxmlformats.org/drawingml/2006/chartDrawing">
    <cdr:from>
      <cdr:x>0.568</cdr:x>
      <cdr:y>0.14075</cdr:y>
    </cdr:from>
    <cdr:to>
      <cdr:x>0.5881</cdr:x>
      <cdr:y>0.17595</cdr:y>
    </cdr:to>
    <cdr:sp macro="" textlink="">
      <cdr:nvSpPr>
        <cdr:cNvPr id="3" name="Arrow: Down 2">
          <a:extLst xmlns:a="http://schemas.openxmlformats.org/drawingml/2006/main">
            <a:ext uri="{FF2B5EF4-FFF2-40B4-BE49-F238E27FC236}">
              <a16:creationId xmlns:a16="http://schemas.microsoft.com/office/drawing/2014/main" id="{0B9A8A95-564F-3979-7656-3E330A496F44}"/>
            </a:ext>
            <a:ext uri="{C183D7F6-B498-43B3-948B-1728B52AA6E4}">
              <adec:decorative xmlns:adec="http://schemas.microsoft.com/office/drawing/2017/decorative" val="1"/>
            </a:ext>
          </a:extLst>
        </cdr:cNvPr>
        <cdr:cNvSpPr/>
      </cdr:nvSpPr>
      <cdr:spPr>
        <a:xfrm xmlns:a="http://schemas.openxmlformats.org/drawingml/2006/main">
          <a:off x="4693295" y="604335"/>
          <a:ext cx="166083" cy="151137"/>
        </a:xfrm>
        <a:prstGeom xmlns:a="http://schemas.openxmlformats.org/drawingml/2006/main" prst="downArrow">
          <a:avLst/>
        </a:prstGeom>
        <a:solidFill xmlns:a="http://schemas.openxmlformats.org/drawingml/2006/main">
          <a:schemeClr val="accent1"/>
        </a:solidFill>
        <a:ln xmlns:a="http://schemas.openxmlformats.org/drawingml/2006/main">
          <a:solidFill>
            <a:schemeClr val="bg1"/>
          </a:solidFill>
        </a:ln>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94C56-12D3-48EE-9703-4C50371FEE35}" type="datetimeFigureOut">
              <a:rPr lang="en-GB" smtClean="0"/>
              <a:t>16/04/2025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D56AD6-0BA7-4D54-8FF8-0C6644A05EEC}" type="slidenum">
              <a:rPr lang="en-GB" smtClean="0"/>
              <a:t>‹#›</a:t>
            </a:fld>
            <a:endParaRPr lang="en-GB"/>
          </a:p>
        </p:txBody>
      </p:sp>
    </p:spTree>
    <p:extLst>
      <p:ext uri="{BB962C8B-B14F-4D97-AF65-F5344CB8AC3E}">
        <p14:creationId xmlns:p14="http://schemas.microsoft.com/office/powerpoint/2010/main" val="2278439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238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13</a:t>
            </a:fld>
            <a:endParaRPr lang="en-GB" dirty="0"/>
          </a:p>
        </p:txBody>
      </p:sp>
    </p:spTree>
    <p:extLst>
      <p:ext uri="{BB962C8B-B14F-4D97-AF65-F5344CB8AC3E}">
        <p14:creationId xmlns:p14="http://schemas.microsoft.com/office/powerpoint/2010/main" val="1771849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9C3250-6B3B-5E49-8010-DD707763E9F6}" type="slidenum">
              <a:rPr lang="en-US" smtClean="0"/>
              <a:t>14</a:t>
            </a:fld>
            <a:endParaRPr lang="en-US" dirty="0"/>
          </a:p>
        </p:txBody>
      </p:sp>
    </p:spTree>
    <p:extLst>
      <p:ext uri="{BB962C8B-B14F-4D97-AF65-F5344CB8AC3E}">
        <p14:creationId xmlns:p14="http://schemas.microsoft.com/office/powerpoint/2010/main" val="4172893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9C3250-6B3B-5E49-8010-DD707763E9F6}" type="slidenum">
              <a:rPr lang="en-US" smtClean="0"/>
              <a:t>15</a:t>
            </a:fld>
            <a:endParaRPr lang="en-US" dirty="0"/>
          </a:p>
        </p:txBody>
      </p:sp>
    </p:spTree>
    <p:extLst>
      <p:ext uri="{BB962C8B-B14F-4D97-AF65-F5344CB8AC3E}">
        <p14:creationId xmlns:p14="http://schemas.microsoft.com/office/powerpoint/2010/main" val="4048156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64FAA-3FCB-09E7-74E2-D62F49097A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14C999-187F-BCF3-B4B8-BE2E6300E5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C080D-A4BC-717B-05A5-5DD82316C9E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E3BE2F4-BCBF-28CD-1149-EBB9E722C5B9}"/>
              </a:ext>
            </a:extLst>
          </p:cNvPr>
          <p:cNvSpPr>
            <a:spLocks noGrp="1"/>
          </p:cNvSpPr>
          <p:nvPr>
            <p:ph type="sldNum" sz="quarter" idx="5"/>
          </p:nvPr>
        </p:nvSpPr>
        <p:spPr/>
        <p:txBody>
          <a:bodyPr/>
          <a:lstStyle/>
          <a:p>
            <a:fld id="{629C3250-6B3B-5E49-8010-DD707763E9F6}" type="slidenum">
              <a:rPr lang="en-US" smtClean="0"/>
              <a:t>16</a:t>
            </a:fld>
            <a:endParaRPr lang="en-US" dirty="0"/>
          </a:p>
        </p:txBody>
      </p:sp>
    </p:spTree>
    <p:extLst>
      <p:ext uri="{BB962C8B-B14F-4D97-AF65-F5344CB8AC3E}">
        <p14:creationId xmlns:p14="http://schemas.microsoft.com/office/powerpoint/2010/main" val="2303801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D56AD6-0BA7-4D54-8FF8-0C6644A05EEC}" type="slidenum">
              <a:rPr lang="en-GB" smtClean="0"/>
              <a:t>17</a:t>
            </a:fld>
            <a:endParaRPr lang="en-GB" dirty="0"/>
          </a:p>
        </p:txBody>
      </p:sp>
    </p:spTree>
    <p:extLst>
      <p:ext uri="{BB962C8B-B14F-4D97-AF65-F5344CB8AC3E}">
        <p14:creationId xmlns:p14="http://schemas.microsoft.com/office/powerpoint/2010/main" val="1451299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9C3250-6B3B-5E49-8010-DD707763E9F6}" type="slidenum">
              <a:rPr lang="en-US" smtClean="0"/>
              <a:t>19</a:t>
            </a:fld>
            <a:endParaRPr lang="en-US" dirty="0"/>
          </a:p>
        </p:txBody>
      </p:sp>
    </p:spTree>
    <p:extLst>
      <p:ext uri="{BB962C8B-B14F-4D97-AF65-F5344CB8AC3E}">
        <p14:creationId xmlns:p14="http://schemas.microsoft.com/office/powerpoint/2010/main" val="3446685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D56AD6-0BA7-4D54-8FF8-0C6644A05EEC}" type="slidenum">
              <a:rPr lang="en-GB" smtClean="0"/>
              <a:t>20</a:t>
            </a:fld>
            <a:endParaRPr lang="en-GB" dirty="0"/>
          </a:p>
        </p:txBody>
      </p:sp>
    </p:spTree>
    <p:extLst>
      <p:ext uri="{BB962C8B-B14F-4D97-AF65-F5344CB8AC3E}">
        <p14:creationId xmlns:p14="http://schemas.microsoft.com/office/powerpoint/2010/main" val="1527121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9C3250-6B3B-5E49-8010-DD707763E9F6}" type="slidenum">
              <a:rPr lang="en-US" smtClean="0"/>
              <a:t>21</a:t>
            </a:fld>
            <a:endParaRPr lang="en-US" dirty="0"/>
          </a:p>
        </p:txBody>
      </p:sp>
    </p:spTree>
    <p:extLst>
      <p:ext uri="{BB962C8B-B14F-4D97-AF65-F5344CB8AC3E}">
        <p14:creationId xmlns:p14="http://schemas.microsoft.com/office/powerpoint/2010/main" val="3699630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E29D0-4B8B-A0DF-EAE4-8A0498DE42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F60836-24B1-A447-C2E9-4824391890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843413-B78D-9952-1276-FD991E0BA5E8}"/>
              </a:ext>
            </a:extLst>
          </p:cNvPr>
          <p:cNvSpPr>
            <a:spLocks noGrp="1"/>
          </p:cNvSpPr>
          <p:nvPr>
            <p:ph type="body" idx="1"/>
          </p:nvPr>
        </p:nvSpPr>
        <p:spPr/>
        <p:txBody>
          <a:bodyPr/>
          <a:lstStyle/>
          <a:p>
            <a:r>
              <a:rPr lang="en-GB" dirty="0"/>
              <a:t>W14</a:t>
            </a:r>
          </a:p>
          <a:p>
            <a:r>
              <a:rPr lang="en-GB" dirty="0"/>
              <a:t>Awareness</a:t>
            </a:r>
          </a:p>
          <a:p>
            <a:pPr marL="171450" indent="-171450">
              <a:buFont typeface="Arial" panose="020B0604020202020204" pitchFamily="34" charset="0"/>
              <a:buChar char="•"/>
            </a:pPr>
            <a:r>
              <a:rPr lang="en-GB" dirty="0"/>
              <a:t>Covid – 95%</a:t>
            </a:r>
          </a:p>
          <a:p>
            <a:pPr marL="171450" indent="-171450">
              <a:buFont typeface="Arial" panose="020B0604020202020204" pitchFamily="34" charset="0"/>
              <a:buChar char="•"/>
            </a:pPr>
            <a:r>
              <a:rPr lang="en-GB" dirty="0"/>
              <a:t>Flu – 91%</a:t>
            </a:r>
          </a:p>
          <a:p>
            <a:pPr marL="171450" indent="-171450">
              <a:buFont typeface="Arial" panose="020B0604020202020204" pitchFamily="34" charset="0"/>
              <a:buChar char="•"/>
            </a:pPr>
            <a:r>
              <a:rPr lang="en-GB" dirty="0"/>
              <a:t>RSV – 23%</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Think eligible</a:t>
            </a:r>
          </a:p>
          <a:p>
            <a:pPr marL="171450" indent="-171450">
              <a:buFont typeface="Arial" panose="020B0604020202020204" pitchFamily="34" charset="0"/>
              <a:buChar char="•"/>
            </a:pPr>
            <a:r>
              <a:rPr lang="en-GB" dirty="0"/>
              <a:t>Covid – 73%</a:t>
            </a:r>
          </a:p>
          <a:p>
            <a:pPr marL="171450" indent="-171450">
              <a:buFont typeface="Arial" panose="020B0604020202020204" pitchFamily="34" charset="0"/>
              <a:buChar char="•"/>
            </a:pPr>
            <a:r>
              <a:rPr lang="en-GB" dirty="0"/>
              <a:t>Flu – 71%</a:t>
            </a:r>
          </a:p>
          <a:p>
            <a:pPr marL="171450" indent="-171450">
              <a:buFont typeface="Arial" panose="020B0604020202020204" pitchFamily="34" charset="0"/>
              <a:buChar char="•"/>
            </a:pPr>
            <a:r>
              <a:rPr lang="en-GB" dirty="0"/>
              <a:t>RSV – 12%</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Would take up</a:t>
            </a:r>
          </a:p>
          <a:p>
            <a:pPr marL="171450" indent="-171450">
              <a:buFont typeface="Arial" panose="020B0604020202020204" pitchFamily="34" charset="0"/>
              <a:buChar char="•"/>
            </a:pPr>
            <a:r>
              <a:rPr lang="en-GB" dirty="0"/>
              <a:t>Covid – 63% </a:t>
            </a:r>
          </a:p>
          <a:p>
            <a:pPr marL="171450" indent="-171450">
              <a:buFont typeface="Arial" panose="020B0604020202020204" pitchFamily="34" charset="0"/>
              <a:buChar char="•"/>
            </a:pPr>
            <a:r>
              <a:rPr lang="en-GB" dirty="0"/>
              <a:t>Flu – 70%</a:t>
            </a:r>
          </a:p>
          <a:p>
            <a:pPr marL="171450" indent="-171450">
              <a:buFont typeface="Arial" panose="020B0604020202020204" pitchFamily="34" charset="0"/>
              <a:buChar char="•"/>
            </a:pPr>
            <a:r>
              <a:rPr lang="en-GB" dirty="0"/>
              <a:t>RSV – 35%</a:t>
            </a:r>
          </a:p>
        </p:txBody>
      </p:sp>
      <p:sp>
        <p:nvSpPr>
          <p:cNvPr id="4" name="Slide Number Placeholder 3">
            <a:extLst>
              <a:ext uri="{FF2B5EF4-FFF2-40B4-BE49-F238E27FC236}">
                <a16:creationId xmlns:a16="http://schemas.microsoft.com/office/drawing/2014/main" id="{2473B812-EE98-6452-F43F-2E38217961C7}"/>
              </a:ext>
            </a:extLst>
          </p:cNvPr>
          <p:cNvSpPr>
            <a:spLocks noGrp="1"/>
          </p:cNvSpPr>
          <p:nvPr>
            <p:ph type="sldNum" sz="quarter" idx="5"/>
          </p:nvPr>
        </p:nvSpPr>
        <p:spPr/>
        <p:txBody>
          <a:bodyPr/>
          <a:lstStyle/>
          <a:p>
            <a:fld id="{629C3250-6B3B-5E49-8010-DD707763E9F6}" type="slidenum">
              <a:rPr lang="en-US" smtClean="0"/>
              <a:t>22</a:t>
            </a:fld>
            <a:endParaRPr lang="en-US" dirty="0"/>
          </a:p>
        </p:txBody>
      </p:sp>
    </p:spTree>
    <p:extLst>
      <p:ext uri="{BB962C8B-B14F-4D97-AF65-F5344CB8AC3E}">
        <p14:creationId xmlns:p14="http://schemas.microsoft.com/office/powerpoint/2010/main" val="556006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BD811-C184-AF89-3632-18457D6B14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03C2B4-ABCE-4E42-1187-DD71AFCAF7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8DDB8E-F93B-A5C6-4662-79423ED7198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976FAAF-D90B-D42D-D49B-9D7A4F9FE7F6}"/>
              </a:ext>
            </a:extLst>
          </p:cNvPr>
          <p:cNvSpPr>
            <a:spLocks noGrp="1"/>
          </p:cNvSpPr>
          <p:nvPr>
            <p:ph type="sldNum" sz="quarter" idx="5"/>
          </p:nvPr>
        </p:nvSpPr>
        <p:spPr/>
        <p:txBody>
          <a:bodyPr/>
          <a:lstStyle/>
          <a:p>
            <a:fld id="{64D56AD6-0BA7-4D54-8FF8-0C6644A05EEC}" type="slidenum">
              <a:rPr lang="en-GB" smtClean="0"/>
              <a:t>23</a:t>
            </a:fld>
            <a:endParaRPr lang="en-GB" dirty="0"/>
          </a:p>
        </p:txBody>
      </p:sp>
    </p:spTree>
    <p:extLst>
      <p:ext uri="{BB962C8B-B14F-4D97-AF65-F5344CB8AC3E}">
        <p14:creationId xmlns:p14="http://schemas.microsoft.com/office/powerpoint/2010/main" val="3321813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D56AD6-0BA7-4D54-8FF8-0C6644A05EEC}" type="slidenum">
              <a:rPr lang="en-GB" smtClean="0"/>
              <a:t>2</a:t>
            </a:fld>
            <a:endParaRPr lang="en-GB" dirty="0"/>
          </a:p>
        </p:txBody>
      </p:sp>
    </p:spTree>
    <p:extLst>
      <p:ext uri="{BB962C8B-B14F-4D97-AF65-F5344CB8AC3E}">
        <p14:creationId xmlns:p14="http://schemas.microsoft.com/office/powerpoint/2010/main" val="1171598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023C5-686F-D621-280B-507E8B7204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C7D1FA-D6A9-BDF7-58AD-8C39305C87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092B0B-C7F8-DF65-FAB1-CCE81FBDE63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2D72F18-7FF6-1095-9A45-C95D3C65962D}"/>
              </a:ext>
            </a:extLst>
          </p:cNvPr>
          <p:cNvSpPr>
            <a:spLocks noGrp="1"/>
          </p:cNvSpPr>
          <p:nvPr>
            <p:ph type="sldNum" sz="quarter" idx="5"/>
          </p:nvPr>
        </p:nvSpPr>
        <p:spPr/>
        <p:txBody>
          <a:bodyPr/>
          <a:lstStyle/>
          <a:p>
            <a:fld id="{629C3250-6B3B-5E49-8010-DD707763E9F6}" type="slidenum">
              <a:rPr lang="en-US" smtClean="0"/>
              <a:t>24</a:t>
            </a:fld>
            <a:endParaRPr lang="en-US" dirty="0"/>
          </a:p>
        </p:txBody>
      </p:sp>
    </p:spTree>
    <p:extLst>
      <p:ext uri="{BB962C8B-B14F-4D97-AF65-F5344CB8AC3E}">
        <p14:creationId xmlns:p14="http://schemas.microsoft.com/office/powerpoint/2010/main" val="2153210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CB10FE-945D-410D-898A-FE70916EFDF3}" type="slidenum">
              <a:rPr lang="en-GB" smtClean="0"/>
              <a:t>26</a:t>
            </a:fld>
            <a:endParaRPr lang="en-GB" dirty="0"/>
          </a:p>
        </p:txBody>
      </p:sp>
    </p:spTree>
    <p:extLst>
      <p:ext uri="{BB962C8B-B14F-4D97-AF65-F5344CB8AC3E}">
        <p14:creationId xmlns:p14="http://schemas.microsoft.com/office/powerpoint/2010/main" val="2230297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4828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3BE10-A4B2-6DB7-9DBA-76B81F6C1F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03F65F-4545-7734-13EE-C8D26140B6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3E3B72-7F19-019E-0B09-ADB8A3D08E8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3579BEC-7078-050D-6F49-23C88C66A8B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078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C21B8-7E78-8F3D-483D-DB3FFA4439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29040F-B7D6-4A7D-F7DC-A4EEAA029B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F696DD-844C-2039-6C06-30D4472B566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7B25A4B-6573-A4C8-6D8B-8778295F54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57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D56AD6-0BA7-4D54-8FF8-0C6644A05EEC}" type="slidenum">
              <a:rPr lang="en-GB" smtClean="0"/>
              <a:t>30</a:t>
            </a:fld>
            <a:endParaRPr lang="en-GB" dirty="0"/>
          </a:p>
        </p:txBody>
      </p:sp>
    </p:spTree>
    <p:extLst>
      <p:ext uri="{BB962C8B-B14F-4D97-AF65-F5344CB8AC3E}">
        <p14:creationId xmlns:p14="http://schemas.microsoft.com/office/powerpoint/2010/main" val="2988368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7FB09A-0C13-4F14-85F9-FA2791441898}" type="slidenum">
              <a:rPr lang="en-GB" smtClean="0"/>
              <a:t>31</a:t>
            </a:fld>
            <a:endParaRPr lang="en-GB" dirty="0"/>
          </a:p>
        </p:txBody>
      </p:sp>
    </p:spTree>
    <p:extLst>
      <p:ext uri="{BB962C8B-B14F-4D97-AF65-F5344CB8AC3E}">
        <p14:creationId xmlns:p14="http://schemas.microsoft.com/office/powerpoint/2010/main" val="1261577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CB754-B4FE-19C4-03F8-00572BF2D9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3500B8-3F01-F18D-1A48-0932EE6B4B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418DB2-A1C0-A29F-DFE0-702D661197C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81B1A0-B570-FBA2-8B70-E89FEA275E86}"/>
              </a:ext>
            </a:extLst>
          </p:cNvPr>
          <p:cNvSpPr>
            <a:spLocks noGrp="1"/>
          </p:cNvSpPr>
          <p:nvPr>
            <p:ph type="sldNum" sz="quarter" idx="5"/>
          </p:nvPr>
        </p:nvSpPr>
        <p:spPr/>
        <p:txBody>
          <a:bodyPr/>
          <a:lstStyle/>
          <a:p>
            <a:fld id="{6D7FB09A-0C13-4F14-85F9-FA2791441898}" type="slidenum">
              <a:rPr lang="en-GB" smtClean="0"/>
              <a:t>32</a:t>
            </a:fld>
            <a:endParaRPr lang="en-GB" dirty="0"/>
          </a:p>
        </p:txBody>
      </p:sp>
    </p:spTree>
    <p:extLst>
      <p:ext uri="{BB962C8B-B14F-4D97-AF65-F5344CB8AC3E}">
        <p14:creationId xmlns:p14="http://schemas.microsoft.com/office/powerpoint/2010/main" val="159542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A6C35-E060-5248-1313-AEFF74DEA3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2B027E-25E4-EDDC-FDA1-D171C27B37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394EC0-8797-41FE-85B3-9763FF32676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7F9353C-92CF-925A-EFDC-B45073F9EDFB}"/>
              </a:ext>
            </a:extLst>
          </p:cNvPr>
          <p:cNvSpPr>
            <a:spLocks noGrp="1"/>
          </p:cNvSpPr>
          <p:nvPr>
            <p:ph type="sldNum" sz="quarter" idx="5"/>
          </p:nvPr>
        </p:nvSpPr>
        <p:spPr/>
        <p:txBody>
          <a:bodyPr/>
          <a:lstStyle/>
          <a:p>
            <a:fld id="{6D7FB09A-0C13-4F14-85F9-FA2791441898}" type="slidenum">
              <a:rPr lang="en-GB" smtClean="0"/>
              <a:t>33</a:t>
            </a:fld>
            <a:endParaRPr lang="en-GB" dirty="0"/>
          </a:p>
        </p:txBody>
      </p:sp>
    </p:spTree>
    <p:extLst>
      <p:ext uri="{BB962C8B-B14F-4D97-AF65-F5344CB8AC3E}">
        <p14:creationId xmlns:p14="http://schemas.microsoft.com/office/powerpoint/2010/main" val="329277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D591F-4800-2FBB-5A5A-28B94BEEF1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C0D951-6147-F1CD-FFB3-38CB0AD417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DBE92E-1D8A-9538-7590-99FABB9BA4C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3D40D39-A8BE-8DC2-B141-28EB189A5B91}"/>
              </a:ext>
            </a:extLst>
          </p:cNvPr>
          <p:cNvSpPr>
            <a:spLocks noGrp="1"/>
          </p:cNvSpPr>
          <p:nvPr>
            <p:ph type="sldNum" sz="quarter" idx="5"/>
          </p:nvPr>
        </p:nvSpPr>
        <p:spPr/>
        <p:txBody>
          <a:bodyPr/>
          <a:lstStyle/>
          <a:p>
            <a:fld id="{6D7FB09A-0C13-4F14-85F9-FA2791441898}" type="slidenum">
              <a:rPr lang="en-GB" smtClean="0"/>
              <a:t>34</a:t>
            </a:fld>
            <a:endParaRPr lang="en-GB" dirty="0"/>
          </a:p>
        </p:txBody>
      </p:sp>
    </p:spTree>
    <p:extLst>
      <p:ext uri="{BB962C8B-B14F-4D97-AF65-F5344CB8AC3E}">
        <p14:creationId xmlns:p14="http://schemas.microsoft.com/office/powerpoint/2010/main" val="216518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34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DEE06-101B-8634-8476-699712F8C7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6437B9-93D8-9BBA-9346-D0D8FBDA11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0D7118-1711-EF2A-E574-1D4BCDF8E1E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9E20FDD-7233-8A43-0C26-B64D8CF3DA0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49452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0E825-6349-3F7E-66F5-09AF57A2EC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E5010C-8B81-6407-9FEC-D7DEC9E588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47C428-8B79-BF68-2B54-AC8B584A8AD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85B521E-F97C-0A87-50A6-60F6B19CAFA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84332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B1FAA-7117-E70A-F762-06A6E826C6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213377-6A9A-255A-AEF4-FFDC900BBF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6C9DC6-2818-C04A-6712-9BD77656F4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8BA8984-3C2F-F35A-D68D-036EE1D44FB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07665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41</a:t>
            </a:fld>
            <a:endParaRPr lang="en-GB" dirty="0"/>
          </a:p>
        </p:txBody>
      </p:sp>
    </p:spTree>
    <p:extLst>
      <p:ext uri="{BB962C8B-B14F-4D97-AF65-F5344CB8AC3E}">
        <p14:creationId xmlns:p14="http://schemas.microsoft.com/office/powerpoint/2010/main" val="20068458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endParaRPr lang="en-GB" sz="1800" dirty="0">
              <a:solidFill>
                <a:srgbClr val="156082"/>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42</a:t>
            </a:fld>
            <a:endParaRPr lang="en-GB" dirty="0"/>
          </a:p>
        </p:txBody>
      </p:sp>
    </p:spTree>
    <p:extLst>
      <p:ext uri="{BB962C8B-B14F-4D97-AF65-F5344CB8AC3E}">
        <p14:creationId xmlns:p14="http://schemas.microsoft.com/office/powerpoint/2010/main" val="26723927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Font typeface="Arial" panose="020B0604020202020204" pitchFamily="34" charset="0"/>
              <a:buNone/>
              <a:defRPr/>
            </a:pPr>
            <a:endParaRPr lang="en-GB" b="1" dirty="0">
              <a:ea typeface="Calibri"/>
              <a:cs typeface="Calibri"/>
            </a:endParaRPr>
          </a:p>
        </p:txBody>
      </p:sp>
      <p:sp>
        <p:nvSpPr>
          <p:cNvPr id="4" name="Slide Number Placeholder 3"/>
          <p:cNvSpPr>
            <a:spLocks noGrp="1"/>
          </p:cNvSpPr>
          <p:nvPr>
            <p:ph type="sldNum" sz="quarter" idx="5"/>
          </p:nvPr>
        </p:nvSpPr>
        <p:spPr/>
        <p:txBody>
          <a:bodyPr/>
          <a:lstStyle/>
          <a:p>
            <a:fld id="{64D56AD6-0BA7-4D54-8FF8-0C6644A05EEC}" type="slidenum">
              <a:rPr lang="en-GB" smtClean="0"/>
              <a:t>43</a:t>
            </a:fld>
            <a:endParaRPr lang="en-GB" dirty="0"/>
          </a:p>
        </p:txBody>
      </p:sp>
    </p:spTree>
    <p:extLst>
      <p:ext uri="{BB962C8B-B14F-4D97-AF65-F5344CB8AC3E}">
        <p14:creationId xmlns:p14="http://schemas.microsoft.com/office/powerpoint/2010/main" val="6978154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22714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3485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4759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0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81651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09793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9C3250-6B3B-5E49-8010-DD707763E9F6}" type="slidenum">
              <a:rPr lang="en-US" smtClean="0"/>
              <a:t>49</a:t>
            </a:fld>
            <a:endParaRPr lang="en-US" dirty="0"/>
          </a:p>
        </p:txBody>
      </p:sp>
    </p:spTree>
    <p:extLst>
      <p:ext uri="{BB962C8B-B14F-4D97-AF65-F5344CB8AC3E}">
        <p14:creationId xmlns:p14="http://schemas.microsoft.com/office/powerpoint/2010/main" val="15833549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C58EB-D70E-37B3-3CAB-A8592768EE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ACDCCB-71ED-10A0-ED7C-21793A4CD9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B7389E-9B42-3768-5A01-D832D3AD306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268CD1-9CFB-4507-D59A-D4E2FE6D8AE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28283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7FB09A-0C13-4F14-85F9-FA2791441898}" type="slidenum">
              <a:rPr lang="en-GB" smtClean="0"/>
              <a:t>52</a:t>
            </a:fld>
            <a:endParaRPr lang="en-GB" dirty="0"/>
          </a:p>
        </p:txBody>
      </p:sp>
    </p:spTree>
    <p:extLst>
      <p:ext uri="{BB962C8B-B14F-4D97-AF65-F5344CB8AC3E}">
        <p14:creationId xmlns:p14="http://schemas.microsoft.com/office/powerpoint/2010/main" val="13860208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CB10FE-945D-410D-898A-FE70916EFDF3}" type="slidenum">
              <a:rPr lang="en-GB" smtClean="0"/>
              <a:t>54</a:t>
            </a:fld>
            <a:endParaRPr lang="en-GB" dirty="0"/>
          </a:p>
        </p:txBody>
      </p:sp>
    </p:spTree>
    <p:extLst>
      <p:ext uri="{BB962C8B-B14F-4D97-AF65-F5344CB8AC3E}">
        <p14:creationId xmlns:p14="http://schemas.microsoft.com/office/powerpoint/2010/main" val="9228883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defRPr/>
            </a:pPr>
            <a:endParaRPr lang="en-GB" b="1" dirty="0">
              <a:ea typeface="Calibri"/>
              <a:cs typeface="Calibri"/>
            </a:endParaRPr>
          </a:p>
          <a:p>
            <a:pPr marL="285750" indent="-285750">
              <a:spcAft>
                <a:spcPts val="600"/>
              </a:spcAft>
              <a:buFont typeface="Arial,Sans-Serif"/>
              <a:buChar char="•"/>
              <a:defRPr/>
            </a:pPr>
            <a:endParaRPr lang="en-GB" dirty="0">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55</a:t>
            </a:fld>
            <a:endParaRPr lang="en-GB" dirty="0"/>
          </a:p>
        </p:txBody>
      </p:sp>
    </p:spTree>
    <p:extLst>
      <p:ext uri="{BB962C8B-B14F-4D97-AF65-F5344CB8AC3E}">
        <p14:creationId xmlns:p14="http://schemas.microsoft.com/office/powerpoint/2010/main" val="837153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5541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45412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6674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551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628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35E0A-DFF3-A903-1F37-D8952398AE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D16F20-9813-75BC-1E10-99124907B6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4B03EE-7C45-089A-7FF2-30FEF1AF4E7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E42D57B-21A2-7531-708C-D0089615AFA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7966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750C2-8898-80EB-83BD-69A392483A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28F47-9101-0262-DDE6-ABCA8B2703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57B767-4798-E3CE-BCD7-D954D02E9A4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50640A-7449-D44D-5FB9-3171183D905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21482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82162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0CFE9-0F14-32FD-28E9-92AACE0B6B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73D884-1E84-B952-3056-5370FB192B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0E3A38-AFE6-28A5-CCD6-CB5D770D17D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A2F532E-FCE9-9538-70A8-B75733532908}"/>
              </a:ext>
            </a:extLst>
          </p:cNvPr>
          <p:cNvSpPr>
            <a:spLocks noGrp="1"/>
          </p:cNvSpPr>
          <p:nvPr>
            <p:ph type="sldNum" sz="quarter" idx="5"/>
          </p:nvPr>
        </p:nvSpPr>
        <p:spPr/>
        <p:txBody>
          <a:bodyPr/>
          <a:lstStyle/>
          <a:p>
            <a:fld id="{C6CB10FE-945D-410D-898A-FE70916EFDF3}" type="slidenum">
              <a:rPr lang="en-GB" smtClean="0"/>
              <a:t>65</a:t>
            </a:fld>
            <a:endParaRPr lang="en-GB" dirty="0"/>
          </a:p>
        </p:txBody>
      </p:sp>
    </p:spTree>
    <p:extLst>
      <p:ext uri="{BB962C8B-B14F-4D97-AF65-F5344CB8AC3E}">
        <p14:creationId xmlns:p14="http://schemas.microsoft.com/office/powerpoint/2010/main" val="12471736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28507-4BB0-FA46-4073-051CD9DAF9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FEA377-EAC1-806A-D525-29D9D4EB4D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9426EB-77C6-9618-0FC9-6790650EB34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690BAD-1ED0-41E6-1A97-6B7D1F801198}"/>
              </a:ext>
            </a:extLst>
          </p:cNvPr>
          <p:cNvSpPr>
            <a:spLocks noGrp="1"/>
          </p:cNvSpPr>
          <p:nvPr>
            <p:ph type="sldNum" sz="quarter" idx="5"/>
          </p:nvPr>
        </p:nvSpPr>
        <p:spPr/>
        <p:txBody>
          <a:bodyPr/>
          <a:lstStyle/>
          <a:p>
            <a:fld id="{629C3250-6B3B-5E49-8010-DD707763E9F6}" type="slidenum">
              <a:rPr lang="en-US" smtClean="0"/>
              <a:t>66</a:t>
            </a:fld>
            <a:endParaRPr lang="en-US" dirty="0"/>
          </a:p>
        </p:txBody>
      </p:sp>
    </p:spTree>
    <p:extLst>
      <p:ext uri="{BB962C8B-B14F-4D97-AF65-F5344CB8AC3E}">
        <p14:creationId xmlns:p14="http://schemas.microsoft.com/office/powerpoint/2010/main" val="25021937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A6C4B-DAEC-3D55-9540-F643C37E4E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067C6D-8C9A-B631-C0D4-67B3DC6D88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DDCD35-AFD8-C8FA-B2F6-3AA6230227B1}"/>
              </a:ext>
            </a:extLst>
          </p:cNvPr>
          <p:cNvSpPr>
            <a:spLocks noGrp="1"/>
          </p:cNvSpPr>
          <p:nvPr>
            <p:ph type="body" idx="1"/>
          </p:nvPr>
        </p:nvSpPr>
        <p:spPr/>
        <p:txBody>
          <a:bodyPr/>
          <a:lstStyle/>
          <a:p>
            <a:endParaRPr lang="en-GB" b="1" u="sng" dirty="0"/>
          </a:p>
        </p:txBody>
      </p:sp>
      <p:sp>
        <p:nvSpPr>
          <p:cNvPr id="4" name="Slide Number Placeholder 3">
            <a:extLst>
              <a:ext uri="{FF2B5EF4-FFF2-40B4-BE49-F238E27FC236}">
                <a16:creationId xmlns:a16="http://schemas.microsoft.com/office/drawing/2014/main" id="{062E8EC6-B740-2277-1C23-07E5DB3C04A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322280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0C331-20EF-6CC7-FF70-494750D760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637583-5E51-04FC-254D-65FA131338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415621-3EB2-3D8E-3B4A-46B8C94D4FAA}"/>
              </a:ext>
            </a:extLst>
          </p:cNvPr>
          <p:cNvSpPr>
            <a:spLocks noGrp="1"/>
          </p:cNvSpPr>
          <p:nvPr>
            <p:ph type="body" idx="1"/>
          </p:nvPr>
        </p:nvSpPr>
        <p:spPr/>
        <p:txBody>
          <a:bodyPr/>
          <a:lstStyle/>
          <a:p>
            <a:endParaRPr lang="en-GB" b="1" u="sng"/>
          </a:p>
        </p:txBody>
      </p:sp>
      <p:sp>
        <p:nvSpPr>
          <p:cNvPr id="4" name="Slide Number Placeholder 3">
            <a:extLst>
              <a:ext uri="{FF2B5EF4-FFF2-40B4-BE49-F238E27FC236}">
                <a16:creationId xmlns:a16="http://schemas.microsoft.com/office/drawing/2014/main" id="{95B033C7-728D-57B2-C637-DB4D34EADC1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180750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CB10FE-945D-410D-898A-FE70916EFDF3}" type="slidenum">
              <a:rPr lang="en-GB" smtClean="0"/>
              <a:t>70</a:t>
            </a:fld>
            <a:endParaRPr lang="en-GB" dirty="0"/>
          </a:p>
        </p:txBody>
      </p:sp>
    </p:spTree>
    <p:extLst>
      <p:ext uri="{BB962C8B-B14F-4D97-AF65-F5344CB8AC3E}">
        <p14:creationId xmlns:p14="http://schemas.microsoft.com/office/powerpoint/2010/main" val="9189737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CB10FE-945D-410D-898A-FE70916EFDF3}" type="slidenum">
              <a:rPr lang="en-GB" smtClean="0"/>
              <a:t>71</a:t>
            </a:fld>
            <a:endParaRPr lang="en-GB" dirty="0"/>
          </a:p>
        </p:txBody>
      </p:sp>
    </p:spTree>
    <p:extLst>
      <p:ext uri="{BB962C8B-B14F-4D97-AF65-F5344CB8AC3E}">
        <p14:creationId xmlns:p14="http://schemas.microsoft.com/office/powerpoint/2010/main" val="7366168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W15 slides the reported figures were: 36%; 32%; 73%; 59%</a:t>
            </a:r>
          </a:p>
        </p:txBody>
      </p:sp>
      <p:sp>
        <p:nvSpPr>
          <p:cNvPr id="4" name="Slide Number Placeholder 3"/>
          <p:cNvSpPr>
            <a:spLocks noGrp="1"/>
          </p:cNvSpPr>
          <p:nvPr>
            <p:ph type="sldNum" sz="quarter" idx="5"/>
          </p:nvPr>
        </p:nvSpPr>
        <p:spPr/>
        <p:txBody>
          <a:bodyPr/>
          <a:lstStyle/>
          <a:p>
            <a:fld id="{64D56AD6-0BA7-4D54-8FF8-0C6644A05EEC}" type="slidenum">
              <a:rPr lang="en-GB" smtClean="0"/>
              <a:t>72</a:t>
            </a:fld>
            <a:endParaRPr lang="en-GB" dirty="0"/>
          </a:p>
        </p:txBody>
      </p:sp>
    </p:spTree>
    <p:extLst>
      <p:ext uri="{BB962C8B-B14F-4D97-AF65-F5344CB8AC3E}">
        <p14:creationId xmlns:p14="http://schemas.microsoft.com/office/powerpoint/2010/main" val="2629181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6AA7A-3580-26EE-E615-2C97D68FB5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9EB442-4E01-052E-98D1-4C47F98933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F053B9-42A4-E27E-73E9-36729265A3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76F98CD-56A7-8681-891D-79E1592152C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9761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9C3250-6B3B-5E49-8010-DD707763E9F6}" type="slidenum">
              <a:rPr lang="en-US" smtClean="0"/>
              <a:t>73</a:t>
            </a:fld>
            <a:endParaRPr lang="en-US" dirty="0"/>
          </a:p>
        </p:txBody>
      </p:sp>
    </p:spTree>
    <p:extLst>
      <p:ext uri="{BB962C8B-B14F-4D97-AF65-F5344CB8AC3E}">
        <p14:creationId xmlns:p14="http://schemas.microsoft.com/office/powerpoint/2010/main" val="23438522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S10-S12 Was 36,27,70,56</a:t>
            </a:r>
          </a:p>
          <a:p>
            <a:r>
              <a:rPr lang="en-GB" dirty="0"/>
              <a:t>S13-S15 Was 36,32,73,59</a:t>
            </a:r>
          </a:p>
        </p:txBody>
      </p:sp>
      <p:sp>
        <p:nvSpPr>
          <p:cNvPr id="4" name="Slide Number Placeholder 3"/>
          <p:cNvSpPr>
            <a:spLocks noGrp="1"/>
          </p:cNvSpPr>
          <p:nvPr>
            <p:ph type="sldNum" sz="quarter" idx="5"/>
          </p:nvPr>
        </p:nvSpPr>
        <p:spPr/>
        <p:txBody>
          <a:bodyPr/>
          <a:lstStyle/>
          <a:p>
            <a:fld id="{64D56AD6-0BA7-4D54-8FF8-0C6644A05EEC}" type="slidenum">
              <a:rPr lang="en-GB" smtClean="0"/>
              <a:t>74</a:t>
            </a:fld>
            <a:endParaRPr lang="en-GB" dirty="0"/>
          </a:p>
        </p:txBody>
      </p:sp>
    </p:spTree>
    <p:extLst>
      <p:ext uri="{BB962C8B-B14F-4D97-AF65-F5344CB8AC3E}">
        <p14:creationId xmlns:p14="http://schemas.microsoft.com/office/powerpoint/2010/main" val="1652224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8926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4792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58291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5BCC5-7AA6-B832-8E8E-A9EFDC6E59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E5DF1-B9F7-27F3-ED7C-ED0C4A646E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7A3CB6-F41C-6C78-8FCA-AC2001BC62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A3A369-8900-112C-5BC1-DD7407A2B3C5}"/>
              </a:ext>
            </a:extLst>
          </p:cNvPr>
          <p:cNvSpPr>
            <a:spLocks noGrp="1"/>
          </p:cNvSpPr>
          <p:nvPr>
            <p:ph type="sldNum" sz="quarter" idx="5"/>
          </p:nvPr>
        </p:nvSpPr>
        <p:spPr/>
        <p:txBody>
          <a:bodyPr/>
          <a:lstStyle/>
          <a:p>
            <a:fld id="{629C3250-6B3B-5E49-8010-DD707763E9F6}" type="slidenum">
              <a:rPr lang="en-US" smtClean="0"/>
              <a:t>81</a:t>
            </a:fld>
            <a:endParaRPr lang="en-US" dirty="0"/>
          </a:p>
        </p:txBody>
      </p:sp>
    </p:spTree>
    <p:extLst>
      <p:ext uri="{BB962C8B-B14F-4D97-AF65-F5344CB8AC3E}">
        <p14:creationId xmlns:p14="http://schemas.microsoft.com/office/powerpoint/2010/main" val="16637239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99646-84F3-2B27-0F46-878E637C29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77A08F-2894-B98E-2D99-121A4BFE0B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500259-9EF0-CCD4-4A32-195F4D30F1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5CD0EF1-66D2-3698-88B9-06EAD7E2B851}"/>
              </a:ext>
            </a:extLst>
          </p:cNvPr>
          <p:cNvSpPr>
            <a:spLocks noGrp="1"/>
          </p:cNvSpPr>
          <p:nvPr>
            <p:ph type="sldNum" sz="quarter" idx="5"/>
          </p:nvPr>
        </p:nvSpPr>
        <p:spPr/>
        <p:txBody>
          <a:bodyPr/>
          <a:lstStyle/>
          <a:p>
            <a:fld id="{629C3250-6B3B-5E49-8010-DD707763E9F6}" type="slidenum">
              <a:rPr lang="en-US" smtClean="0"/>
              <a:t>82</a:t>
            </a:fld>
            <a:endParaRPr lang="en-US" dirty="0"/>
          </a:p>
        </p:txBody>
      </p:sp>
    </p:spTree>
    <p:extLst>
      <p:ext uri="{BB962C8B-B14F-4D97-AF65-F5344CB8AC3E}">
        <p14:creationId xmlns:p14="http://schemas.microsoft.com/office/powerpoint/2010/main" val="9339188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432CC-CCFF-704E-F679-39DBFCC88B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43B669-0A62-6FC4-67F4-5F2906D3F8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CD9BC5-FD72-42D8-8A85-48CDE1C8D0D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AB5F527-3E63-663C-9464-FAEE06EC0C5A}"/>
              </a:ext>
            </a:extLst>
          </p:cNvPr>
          <p:cNvSpPr>
            <a:spLocks noGrp="1"/>
          </p:cNvSpPr>
          <p:nvPr>
            <p:ph type="sldNum" sz="quarter" idx="5"/>
          </p:nvPr>
        </p:nvSpPr>
        <p:spPr/>
        <p:txBody>
          <a:bodyPr/>
          <a:lstStyle/>
          <a:p>
            <a:fld id="{629C3250-6B3B-5E49-8010-DD707763E9F6}" type="slidenum">
              <a:rPr lang="en-US" smtClean="0"/>
              <a:t>83</a:t>
            </a:fld>
            <a:endParaRPr lang="en-US" dirty="0"/>
          </a:p>
        </p:txBody>
      </p:sp>
    </p:spTree>
    <p:extLst>
      <p:ext uri="{BB962C8B-B14F-4D97-AF65-F5344CB8AC3E}">
        <p14:creationId xmlns:p14="http://schemas.microsoft.com/office/powerpoint/2010/main" val="28396029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D56AD6-0BA7-4D54-8FF8-0C6644A05EEC}" type="slidenum">
              <a:rPr lang="en-GB" smtClean="0"/>
              <a:t>86</a:t>
            </a:fld>
            <a:endParaRPr lang="en-GB" dirty="0"/>
          </a:p>
        </p:txBody>
      </p:sp>
    </p:spTree>
    <p:extLst>
      <p:ext uri="{BB962C8B-B14F-4D97-AF65-F5344CB8AC3E}">
        <p14:creationId xmlns:p14="http://schemas.microsoft.com/office/powerpoint/2010/main" val="40311575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D56AD6-0BA7-4D54-8FF8-0C6644A05E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3900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CA39D-D00F-8766-D6C7-F28B319D78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D73982-D16D-E613-ED4F-01D9C173BA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F00EDA-B061-6F47-7149-CF44C7A70F7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24EF867-632A-7E8B-20E1-C35EEDBE23A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578552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37565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a:p>
        </p:txBody>
      </p:sp>
      <p:sp>
        <p:nvSpPr>
          <p:cNvPr id="4" name="Slide Number Placeholder 3"/>
          <p:cNvSpPr>
            <a:spLocks noGrp="1"/>
          </p:cNvSpPr>
          <p:nvPr>
            <p:ph type="sldNum" sz="quarter" idx="5"/>
          </p:nvPr>
        </p:nvSpPr>
        <p:spPr/>
        <p:txBody>
          <a:bodyPr/>
          <a:lstStyle/>
          <a:p>
            <a:fld id="{C6CB10FE-945D-410D-898A-FE70916EFDF3}" type="slidenum">
              <a:rPr lang="en-GB" smtClean="0"/>
              <a:t>89</a:t>
            </a:fld>
            <a:endParaRPr lang="en-GB"/>
          </a:p>
        </p:txBody>
      </p:sp>
    </p:spTree>
    <p:extLst>
      <p:ext uri="{BB962C8B-B14F-4D97-AF65-F5344CB8AC3E}">
        <p14:creationId xmlns:p14="http://schemas.microsoft.com/office/powerpoint/2010/main" val="128621027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3945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a:p>
        </p:txBody>
      </p:sp>
      <p:sp>
        <p:nvSpPr>
          <p:cNvPr id="4" name="Slide Number Placeholder 3"/>
          <p:cNvSpPr>
            <a:spLocks noGrp="1"/>
          </p:cNvSpPr>
          <p:nvPr>
            <p:ph type="sldNum" sz="quarter" idx="5"/>
          </p:nvPr>
        </p:nvSpPr>
        <p:spPr/>
        <p:txBody>
          <a:bodyPr/>
          <a:lstStyle/>
          <a:p>
            <a:fld id="{C6CB10FE-945D-410D-898A-FE70916EFDF3}" type="slidenum">
              <a:rPr lang="en-GB" smtClean="0"/>
              <a:t>91</a:t>
            </a:fld>
            <a:endParaRPr lang="en-GB"/>
          </a:p>
        </p:txBody>
      </p:sp>
    </p:spTree>
    <p:extLst>
      <p:ext uri="{BB962C8B-B14F-4D97-AF65-F5344CB8AC3E}">
        <p14:creationId xmlns:p14="http://schemas.microsoft.com/office/powerpoint/2010/main" val="425650478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a:p>
        </p:txBody>
      </p:sp>
      <p:sp>
        <p:nvSpPr>
          <p:cNvPr id="4" name="Slide Number Placeholder 3"/>
          <p:cNvSpPr>
            <a:spLocks noGrp="1"/>
          </p:cNvSpPr>
          <p:nvPr>
            <p:ph type="sldNum" sz="quarter" idx="5"/>
          </p:nvPr>
        </p:nvSpPr>
        <p:spPr/>
        <p:txBody>
          <a:bodyPr/>
          <a:lstStyle/>
          <a:p>
            <a:fld id="{C6CB10FE-945D-410D-898A-FE70916EFDF3}" type="slidenum">
              <a:rPr lang="en-GB" smtClean="0"/>
              <a:t>92</a:t>
            </a:fld>
            <a:endParaRPr lang="en-GB"/>
          </a:p>
        </p:txBody>
      </p:sp>
    </p:spTree>
    <p:extLst>
      <p:ext uri="{BB962C8B-B14F-4D97-AF65-F5344CB8AC3E}">
        <p14:creationId xmlns:p14="http://schemas.microsoft.com/office/powerpoint/2010/main" val="3844468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11</a:t>
            </a:fld>
            <a:endParaRPr lang="en-GB" dirty="0"/>
          </a:p>
        </p:txBody>
      </p:sp>
    </p:spTree>
    <p:extLst>
      <p:ext uri="{BB962C8B-B14F-4D97-AF65-F5344CB8AC3E}">
        <p14:creationId xmlns:p14="http://schemas.microsoft.com/office/powerpoint/2010/main" val="1771849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12</a:t>
            </a:fld>
            <a:endParaRPr lang="en-GB" dirty="0"/>
          </a:p>
        </p:txBody>
      </p:sp>
    </p:spTree>
    <p:extLst>
      <p:ext uri="{BB962C8B-B14F-4D97-AF65-F5344CB8AC3E}">
        <p14:creationId xmlns:p14="http://schemas.microsoft.com/office/powerpoint/2010/main" val="3806083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4.xml"/><Relationship Id="rId5" Type="http://schemas.openxmlformats.org/officeDocument/2006/relationships/image" Target="../media/image10.jpeg"/><Relationship Id="rId4" Type="http://schemas.openxmlformats.org/officeDocument/2006/relationships/image" Target="../media/image9.emf"/></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14.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9.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14.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9.xml"/><Relationship Id="rId5" Type="http://schemas.openxmlformats.org/officeDocument/2006/relationships/image" Target="../media/image10.jpeg"/><Relationship Id="rId4" Type="http://schemas.openxmlformats.org/officeDocument/2006/relationships/image" Target="../media/image9.emf"/></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FFE03-029D-2468-5140-D09DDB9710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50CF073-6D85-1695-4D0E-F796C8A37B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E22D521-C8AB-A606-B03D-45FD5125CF8C}"/>
              </a:ext>
            </a:extLst>
          </p:cNvPr>
          <p:cNvSpPr>
            <a:spLocks noGrp="1"/>
          </p:cNvSpPr>
          <p:nvPr>
            <p:ph type="dt" sz="half" idx="10"/>
          </p:nvPr>
        </p:nvSpPr>
        <p:spPr/>
        <p:txBody>
          <a:bodyPr/>
          <a:lstStyle/>
          <a:p>
            <a:fld id="{E4CF0BE3-6A8D-4984-B760-ED0626AB0082}" type="datetimeFigureOut">
              <a:rPr lang="en-GB" smtClean="0"/>
              <a:t>16/04/2025</a:t>
            </a:fld>
            <a:endParaRPr lang="en-GB"/>
          </a:p>
        </p:txBody>
      </p:sp>
      <p:sp>
        <p:nvSpPr>
          <p:cNvPr id="5" name="Footer Placeholder 4">
            <a:extLst>
              <a:ext uri="{FF2B5EF4-FFF2-40B4-BE49-F238E27FC236}">
                <a16:creationId xmlns:a16="http://schemas.microsoft.com/office/drawing/2014/main" id="{A6495C2B-A9CA-DA34-9986-46D6E7D850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C60E7D-C661-9C41-EC32-D5846D6513E6}"/>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2919380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E317-C7A2-CCF6-2D6C-1D0D2EDBF38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2EC9E1-BE82-7157-4141-C6C8EFAD0F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5BAD99-2072-E804-E3D4-5A5A63353417}"/>
              </a:ext>
            </a:extLst>
          </p:cNvPr>
          <p:cNvSpPr>
            <a:spLocks noGrp="1"/>
          </p:cNvSpPr>
          <p:nvPr>
            <p:ph type="dt" sz="half" idx="10"/>
          </p:nvPr>
        </p:nvSpPr>
        <p:spPr/>
        <p:txBody>
          <a:bodyPr/>
          <a:lstStyle/>
          <a:p>
            <a:fld id="{E4CF0BE3-6A8D-4984-B760-ED0626AB0082}" type="datetimeFigureOut">
              <a:rPr lang="en-GB" smtClean="0"/>
              <a:t>16/04/2025</a:t>
            </a:fld>
            <a:endParaRPr lang="en-GB"/>
          </a:p>
        </p:txBody>
      </p:sp>
      <p:sp>
        <p:nvSpPr>
          <p:cNvPr id="5" name="Footer Placeholder 4">
            <a:extLst>
              <a:ext uri="{FF2B5EF4-FFF2-40B4-BE49-F238E27FC236}">
                <a16:creationId xmlns:a16="http://schemas.microsoft.com/office/drawing/2014/main" id="{3BC901BC-8ECE-4DFE-8DC1-DE28ABF376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B93EDE-7FA8-A0FE-A7E1-E55D09A54259}"/>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3916185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CDF737-0357-5856-5DCC-C0837E7EA4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DB28B0-DFCC-7903-7BEB-C3FA01997A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B70900-BF9D-E6CE-6147-BA242AF2735F}"/>
              </a:ext>
            </a:extLst>
          </p:cNvPr>
          <p:cNvSpPr>
            <a:spLocks noGrp="1"/>
          </p:cNvSpPr>
          <p:nvPr>
            <p:ph type="dt" sz="half" idx="10"/>
          </p:nvPr>
        </p:nvSpPr>
        <p:spPr/>
        <p:txBody>
          <a:bodyPr/>
          <a:lstStyle/>
          <a:p>
            <a:fld id="{E4CF0BE3-6A8D-4984-B760-ED0626AB0082}" type="datetimeFigureOut">
              <a:rPr lang="en-GB" smtClean="0"/>
              <a:t>16/04/2025</a:t>
            </a:fld>
            <a:endParaRPr lang="en-GB"/>
          </a:p>
        </p:txBody>
      </p:sp>
      <p:sp>
        <p:nvSpPr>
          <p:cNvPr id="5" name="Footer Placeholder 4">
            <a:extLst>
              <a:ext uri="{FF2B5EF4-FFF2-40B4-BE49-F238E27FC236}">
                <a16:creationId xmlns:a16="http://schemas.microsoft.com/office/drawing/2014/main" id="{C8D1C756-7BB5-6559-1932-A152111817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722FFC-BC9E-8D21-BFDA-813690484EDD}"/>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4208629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g pip on grey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pic>
        <p:nvPicPr>
          <p:cNvPr id="8" name="Picture 7"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10"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68663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ip background, turquoise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68911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2342549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36665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a:t>Click to edit Master title style</a:t>
            </a:r>
          </a:p>
        </p:txBody>
      </p:sp>
      <p:cxnSp>
        <p:nvCxnSpPr>
          <p:cNvPr id="6" name="Straight Connector 5" descr="Line" title="Line"/>
          <p:cNvCxnSpPr/>
          <p:nvPr userDrawn="1"/>
        </p:nvCxnSpPr>
        <p:spPr>
          <a:xfrm>
            <a:off x="587375" y="6341482"/>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321117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Four Graphics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6E37D-816C-4903-ABEF-B020CEF75A42}"/>
              </a:ext>
            </a:extLst>
          </p:cNvPr>
          <p:cNvSpPr>
            <a:spLocks noGrp="1"/>
          </p:cNvSpPr>
          <p:nvPr>
            <p:ph type="title"/>
          </p:nvPr>
        </p:nvSpPr>
        <p:spPr>
          <a:xfrm>
            <a:off x="838200" y="655191"/>
            <a:ext cx="11018520" cy="332399"/>
          </a:xfrm>
        </p:spPr>
        <p:txBody>
          <a:bodyPr>
            <a:spAutoFit/>
          </a:bodyPr>
          <a:lstStyle/>
          <a:p>
            <a:r>
              <a:rPr lang="en-US"/>
              <a:t>Click to edit Master title style</a:t>
            </a:r>
            <a:endParaRPr lang="en-GB"/>
          </a:p>
        </p:txBody>
      </p:sp>
      <p:sp>
        <p:nvSpPr>
          <p:cNvPr id="9" name="Text Placeholder 8">
            <a:extLst>
              <a:ext uri="{FF2B5EF4-FFF2-40B4-BE49-F238E27FC236}">
                <a16:creationId xmlns:a16="http://schemas.microsoft.com/office/drawing/2014/main" id="{4E9ADEBA-0462-4218-94D7-C1485357518E}"/>
              </a:ext>
            </a:extLst>
          </p:cNvPr>
          <p:cNvSpPr>
            <a:spLocks noGrp="1"/>
          </p:cNvSpPr>
          <p:nvPr>
            <p:ph type="body" sz="quarter" idx="14"/>
          </p:nvPr>
        </p:nvSpPr>
        <p:spPr>
          <a:xfrm>
            <a:off x="838200" y="1902507"/>
            <a:ext cx="2630004" cy="193899"/>
          </a:xfrm>
        </p:spPr>
        <p:txBody>
          <a:bodyPr anchor="ctr">
            <a:spAutoFit/>
          </a:bodyPr>
          <a:lstStyle>
            <a:lvl1pPr>
              <a:defRPr sz="1400" b="1"/>
            </a:lvl1pPr>
            <a:lvl2pPr>
              <a:buFontTx/>
              <a:buNone/>
              <a:defRPr/>
            </a:lvl2pPr>
            <a:lvl3pPr marL="0" indent="0">
              <a:buFontTx/>
              <a:buNone/>
              <a:defRPr/>
            </a:lvl3pPr>
            <a:lvl4pPr marL="182880" indent="0">
              <a:buFontTx/>
              <a:buNone/>
              <a:defRPr/>
            </a:lvl4pPr>
            <a:lvl5pPr marL="365760" indent="0">
              <a:buFontTx/>
              <a:buNone/>
              <a:defRPr/>
            </a:lvl5pPr>
          </a:lstStyle>
          <a:p>
            <a:pPr lvl="0"/>
            <a:r>
              <a:rPr lang="en-US"/>
              <a:t>Click to edit Master text styles</a:t>
            </a:r>
          </a:p>
        </p:txBody>
      </p:sp>
      <p:sp>
        <p:nvSpPr>
          <p:cNvPr id="20" name="Slide Number Placeholder 19">
            <a:extLst>
              <a:ext uri="{FF2B5EF4-FFF2-40B4-BE49-F238E27FC236}">
                <a16:creationId xmlns:a16="http://schemas.microsoft.com/office/drawing/2014/main" id="{F3701513-8CB0-4CB9-8345-8D2561075790}"/>
              </a:ext>
            </a:extLst>
          </p:cNvPr>
          <p:cNvSpPr>
            <a:spLocks noGrp="1"/>
          </p:cNvSpPr>
          <p:nvPr>
            <p:ph type="sldNum" sz="quarter" idx="20"/>
          </p:nvPr>
        </p:nvSpPr>
        <p:spPr/>
        <p:txBody>
          <a:bodyPr/>
          <a:lstStyle/>
          <a:p>
            <a:fld id="{AC5FC5F6-5F46-4FEB-B7D8-53847FDFFF58}" type="slidenum">
              <a:rPr lang="en-GB" smtClean="0"/>
              <a:pPr/>
              <a:t>‹#›</a:t>
            </a:fld>
            <a:endParaRPr lang="en-GB"/>
          </a:p>
        </p:txBody>
      </p:sp>
      <p:sp>
        <p:nvSpPr>
          <p:cNvPr id="10" name="Text Placeholder 8">
            <a:extLst>
              <a:ext uri="{FF2B5EF4-FFF2-40B4-BE49-F238E27FC236}">
                <a16:creationId xmlns:a16="http://schemas.microsoft.com/office/drawing/2014/main" id="{52837399-06BE-4384-A01F-A0892E72BC4F}"/>
              </a:ext>
            </a:extLst>
          </p:cNvPr>
          <p:cNvSpPr>
            <a:spLocks noGrp="1"/>
          </p:cNvSpPr>
          <p:nvPr>
            <p:ph type="body" sz="quarter" idx="21"/>
          </p:nvPr>
        </p:nvSpPr>
        <p:spPr>
          <a:xfrm>
            <a:off x="3634372" y="1902507"/>
            <a:ext cx="2630004" cy="193899"/>
          </a:xfrm>
        </p:spPr>
        <p:txBody>
          <a:bodyPr anchor="ctr">
            <a:spAutoFit/>
          </a:bodyPr>
          <a:lstStyle>
            <a:lvl1pPr>
              <a:defRPr sz="1400" b="1"/>
            </a:lvl1pPr>
            <a:lvl2pPr>
              <a:buFontTx/>
              <a:buNone/>
              <a:defRPr/>
            </a:lvl2pPr>
            <a:lvl3pPr marL="0" indent="0">
              <a:buFontTx/>
              <a:buNone/>
              <a:defRPr/>
            </a:lvl3pPr>
            <a:lvl4pPr marL="182880" indent="0">
              <a:buFontTx/>
              <a:buNone/>
              <a:defRPr/>
            </a:lvl4pPr>
            <a:lvl5pPr marL="365760" indent="0">
              <a:buFontTx/>
              <a:buNone/>
              <a:defRPr/>
            </a:lvl5pPr>
          </a:lstStyle>
          <a:p>
            <a:pPr lvl="0"/>
            <a:r>
              <a:rPr lang="en-US"/>
              <a:t>Click to edit Master text styles</a:t>
            </a:r>
          </a:p>
        </p:txBody>
      </p:sp>
      <p:sp>
        <p:nvSpPr>
          <p:cNvPr id="16" name="Text Placeholder 8">
            <a:extLst>
              <a:ext uri="{FF2B5EF4-FFF2-40B4-BE49-F238E27FC236}">
                <a16:creationId xmlns:a16="http://schemas.microsoft.com/office/drawing/2014/main" id="{626107A2-A045-4FFE-A2D1-A3A1357DD001}"/>
              </a:ext>
            </a:extLst>
          </p:cNvPr>
          <p:cNvSpPr>
            <a:spLocks noGrp="1"/>
          </p:cNvSpPr>
          <p:nvPr>
            <p:ph type="body" sz="quarter" idx="23"/>
          </p:nvPr>
        </p:nvSpPr>
        <p:spPr>
          <a:xfrm>
            <a:off x="6430544" y="1902507"/>
            <a:ext cx="2630004" cy="193899"/>
          </a:xfrm>
        </p:spPr>
        <p:txBody>
          <a:bodyPr anchor="ctr">
            <a:spAutoFit/>
          </a:bodyPr>
          <a:lstStyle>
            <a:lvl1pPr>
              <a:defRPr sz="1400" b="1"/>
            </a:lvl1pPr>
            <a:lvl2pPr>
              <a:buFontTx/>
              <a:buNone/>
              <a:defRPr/>
            </a:lvl2pPr>
            <a:lvl3pPr marL="0" indent="0">
              <a:buFontTx/>
              <a:buNone/>
              <a:defRPr/>
            </a:lvl3pPr>
            <a:lvl4pPr marL="182880" indent="0">
              <a:buFontTx/>
              <a:buNone/>
              <a:defRPr/>
            </a:lvl4pPr>
            <a:lvl5pPr marL="365760" indent="0">
              <a:buFontTx/>
              <a:buNone/>
              <a:defRPr/>
            </a:lvl5pPr>
          </a:lstStyle>
          <a:p>
            <a:pPr lvl="0"/>
            <a:r>
              <a:rPr lang="en-US"/>
              <a:t>Click to edit Master text styles</a:t>
            </a:r>
          </a:p>
        </p:txBody>
      </p:sp>
      <p:sp>
        <p:nvSpPr>
          <p:cNvPr id="18" name="Text Placeholder 8">
            <a:extLst>
              <a:ext uri="{FF2B5EF4-FFF2-40B4-BE49-F238E27FC236}">
                <a16:creationId xmlns:a16="http://schemas.microsoft.com/office/drawing/2014/main" id="{C5755FEE-6BD0-4958-9B4E-84F6D87CAA66}"/>
              </a:ext>
            </a:extLst>
          </p:cNvPr>
          <p:cNvSpPr>
            <a:spLocks noGrp="1"/>
          </p:cNvSpPr>
          <p:nvPr>
            <p:ph type="body" sz="quarter" idx="25"/>
          </p:nvPr>
        </p:nvSpPr>
        <p:spPr>
          <a:xfrm>
            <a:off x="9226716" y="1902507"/>
            <a:ext cx="2630004" cy="193899"/>
          </a:xfrm>
        </p:spPr>
        <p:txBody>
          <a:bodyPr anchor="ctr">
            <a:spAutoFit/>
          </a:bodyPr>
          <a:lstStyle>
            <a:lvl1pPr>
              <a:defRPr sz="1400" b="1"/>
            </a:lvl1pPr>
            <a:lvl2pPr>
              <a:buFontTx/>
              <a:buNone/>
              <a:defRPr/>
            </a:lvl2pPr>
            <a:lvl3pPr marL="0" indent="0">
              <a:buFontTx/>
              <a:buNone/>
              <a:defRPr/>
            </a:lvl3pPr>
            <a:lvl4pPr marL="182880" indent="0">
              <a:buFontTx/>
              <a:buNone/>
              <a:defRPr/>
            </a:lvl4pPr>
            <a:lvl5pPr marL="365760" indent="0">
              <a:buFontTx/>
              <a:buNone/>
              <a:defRPr/>
            </a:lvl5pPr>
          </a:lstStyle>
          <a:p>
            <a:pPr lvl="0"/>
            <a:r>
              <a:rPr lang="en-US"/>
              <a:t>Click to edit Master text styles</a:t>
            </a:r>
          </a:p>
        </p:txBody>
      </p:sp>
      <p:sp>
        <p:nvSpPr>
          <p:cNvPr id="14" name="Content Placeholder 2">
            <a:extLst>
              <a:ext uri="{FF2B5EF4-FFF2-40B4-BE49-F238E27FC236}">
                <a16:creationId xmlns:a16="http://schemas.microsoft.com/office/drawing/2014/main" id="{7D87F9C0-5FE6-4789-954D-9B3549C5FAE3}"/>
              </a:ext>
            </a:extLst>
          </p:cNvPr>
          <p:cNvSpPr>
            <a:spLocks noGrp="1"/>
          </p:cNvSpPr>
          <p:nvPr>
            <p:ph sz="half" idx="36"/>
          </p:nvPr>
        </p:nvSpPr>
        <p:spPr>
          <a:xfrm>
            <a:off x="838200" y="2308224"/>
            <a:ext cx="2630004" cy="38830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2">
            <a:extLst>
              <a:ext uri="{FF2B5EF4-FFF2-40B4-BE49-F238E27FC236}">
                <a16:creationId xmlns:a16="http://schemas.microsoft.com/office/drawing/2014/main" id="{5B76B37A-80E8-42C2-BACA-8F8CEC2D569A}"/>
              </a:ext>
            </a:extLst>
          </p:cNvPr>
          <p:cNvSpPr>
            <a:spLocks noGrp="1"/>
          </p:cNvSpPr>
          <p:nvPr>
            <p:ph sz="half" idx="37"/>
          </p:nvPr>
        </p:nvSpPr>
        <p:spPr>
          <a:xfrm>
            <a:off x="3634372" y="2308224"/>
            <a:ext cx="2630004" cy="38830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a:extLst>
              <a:ext uri="{FF2B5EF4-FFF2-40B4-BE49-F238E27FC236}">
                <a16:creationId xmlns:a16="http://schemas.microsoft.com/office/drawing/2014/main" id="{7484334D-62EB-4F51-BA00-F35C0FED8FEA}"/>
              </a:ext>
            </a:extLst>
          </p:cNvPr>
          <p:cNvSpPr>
            <a:spLocks noGrp="1"/>
          </p:cNvSpPr>
          <p:nvPr>
            <p:ph sz="half" idx="38"/>
          </p:nvPr>
        </p:nvSpPr>
        <p:spPr>
          <a:xfrm>
            <a:off x="6430544" y="2308224"/>
            <a:ext cx="2630004" cy="38830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
            <a:extLst>
              <a:ext uri="{FF2B5EF4-FFF2-40B4-BE49-F238E27FC236}">
                <a16:creationId xmlns:a16="http://schemas.microsoft.com/office/drawing/2014/main" id="{297DBD86-6269-418F-A5C4-280F18A7ECB1}"/>
              </a:ext>
            </a:extLst>
          </p:cNvPr>
          <p:cNvSpPr>
            <a:spLocks noGrp="1"/>
          </p:cNvSpPr>
          <p:nvPr>
            <p:ph sz="half" idx="39"/>
          </p:nvPr>
        </p:nvSpPr>
        <p:spPr>
          <a:xfrm>
            <a:off x="9226716" y="2308224"/>
            <a:ext cx="2630004" cy="38830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3">
            <a:extLst>
              <a:ext uri="{FF2B5EF4-FFF2-40B4-BE49-F238E27FC236}">
                <a16:creationId xmlns:a16="http://schemas.microsoft.com/office/drawing/2014/main" id="{73DEC320-82B8-4B20-8BCA-0F764300E67C}"/>
              </a:ext>
            </a:extLst>
          </p:cNvPr>
          <p:cNvSpPr>
            <a:spLocks noGrp="1"/>
          </p:cNvSpPr>
          <p:nvPr>
            <p:ph type="body" sz="quarter" idx="32" hasCustomPrompt="1"/>
          </p:nvPr>
        </p:nvSpPr>
        <p:spPr>
          <a:xfrm>
            <a:off x="2324100" y="6337300"/>
            <a:ext cx="7289800" cy="520699"/>
          </a:xfrm>
        </p:spPr>
        <p:txBody>
          <a:bodyPr anchor="ctr"/>
          <a:lstStyle>
            <a:lvl1pPr>
              <a:spcBef>
                <a:spcPts val="0"/>
              </a:spcBef>
              <a:buFontTx/>
              <a:buNone/>
              <a:defRPr sz="800"/>
            </a:lvl1pPr>
            <a:lvl2pPr>
              <a:buFontTx/>
              <a:buNone/>
              <a:defRPr/>
            </a:lvl2pPr>
            <a:lvl3pPr marL="0" indent="0">
              <a:buFontTx/>
              <a:buNone/>
              <a:defRPr/>
            </a:lvl3pPr>
            <a:lvl4pPr>
              <a:buFontTx/>
              <a:buNone/>
              <a:defRPr/>
            </a:lvl4pPr>
            <a:lvl5pPr marL="182880" indent="0">
              <a:buFontTx/>
              <a:buNone/>
              <a:defRPr/>
            </a:lvl5pPr>
          </a:lstStyle>
          <a:p>
            <a:pPr lvl="0"/>
            <a:r>
              <a:rPr lang="en-US"/>
              <a:t>Source:</a:t>
            </a:r>
          </a:p>
        </p:txBody>
      </p:sp>
    </p:spTree>
    <p:extLst>
      <p:ext uri="{BB962C8B-B14F-4D97-AF65-F5344CB8AC3E}">
        <p14:creationId xmlns:p14="http://schemas.microsoft.com/office/powerpoint/2010/main" val="1257134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eater Manchester – Going Things Differently" titl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pic>
        <p:nvPicPr>
          <p:cNvPr id="10" name="Picture 9" descr="Decorative pattern" title="Decorative patter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
        <p:nvSpPr>
          <p:cNvPr id="2" name="Title 1"/>
          <p:cNvSpPr>
            <a:spLocks noGrp="1"/>
          </p:cNvSpPr>
          <p:nvPr>
            <p:ph type="title"/>
          </p:nvPr>
        </p:nvSpPr>
        <p:spPr>
          <a:xfrm>
            <a:off x="586800" y="1807200"/>
            <a:ext cx="10515600" cy="1116000"/>
          </a:xfrm>
        </p:spPr>
        <p:txBody>
          <a:bodyPr/>
          <a:lstStyle>
            <a:lvl1pPr>
              <a:defRPr>
                <a:solidFill>
                  <a:schemeClr val="bg1"/>
                </a:solidFill>
              </a:defRPr>
            </a:lvl1pPr>
          </a:lstStyle>
          <a:p>
            <a:r>
              <a:rPr lang="en-US"/>
              <a:t>Click to edit Master title style</a:t>
            </a:r>
          </a:p>
        </p:txBody>
      </p:sp>
      <p:sp>
        <p:nvSpPr>
          <p:cNvPr id="6" name="Text Placeholder 5"/>
          <p:cNvSpPr>
            <a:spLocks noGrp="1"/>
          </p:cNvSpPr>
          <p:nvPr>
            <p:ph type="body" sz="quarter" idx="10" hasCustomPrompt="1"/>
          </p:nvPr>
        </p:nvSpPr>
        <p:spPr>
          <a:xfrm>
            <a:off x="586800" y="2678400"/>
            <a:ext cx="5278438" cy="742950"/>
          </a:xfrm>
        </p:spPr>
        <p:txBody>
          <a:bodyPr>
            <a:normAutofit/>
          </a:bodyPr>
          <a:lstStyle>
            <a:lvl1pPr marL="0" indent="0">
              <a:buNone/>
              <a:defRPr sz="2400" b="1">
                <a:solidFill>
                  <a:schemeClr val="bg1"/>
                </a:solidFill>
              </a:defRPr>
            </a:lvl1pPr>
          </a:lstStyle>
          <a:p>
            <a:pPr lvl="0"/>
            <a:r>
              <a:rPr lang="en-US"/>
              <a:t>Sub-heading</a:t>
            </a:r>
          </a:p>
        </p:txBody>
      </p:sp>
    </p:spTree>
    <p:extLst>
      <p:ext uri="{BB962C8B-B14F-4D97-AF65-F5344CB8AC3E}">
        <p14:creationId xmlns:p14="http://schemas.microsoft.com/office/powerpoint/2010/main" val="1386801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702558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6876-4492-40F4-9593-50CDF23D9E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50C26B-DAE0-E0F4-3435-FC2C2EC952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4F1646-EF59-AAEA-F8D4-DE2581C54ADB}"/>
              </a:ext>
            </a:extLst>
          </p:cNvPr>
          <p:cNvSpPr>
            <a:spLocks noGrp="1"/>
          </p:cNvSpPr>
          <p:nvPr>
            <p:ph type="dt" sz="half" idx="10"/>
          </p:nvPr>
        </p:nvSpPr>
        <p:spPr/>
        <p:txBody>
          <a:bodyPr/>
          <a:lstStyle/>
          <a:p>
            <a:fld id="{E4CF0BE3-6A8D-4984-B760-ED0626AB0082}" type="datetimeFigureOut">
              <a:rPr lang="en-GB" smtClean="0"/>
              <a:t>16/04/2025</a:t>
            </a:fld>
            <a:endParaRPr lang="en-GB"/>
          </a:p>
        </p:txBody>
      </p:sp>
      <p:sp>
        <p:nvSpPr>
          <p:cNvPr id="5" name="Footer Placeholder 4">
            <a:extLst>
              <a:ext uri="{FF2B5EF4-FFF2-40B4-BE49-F238E27FC236}">
                <a16:creationId xmlns:a16="http://schemas.microsoft.com/office/drawing/2014/main" id="{3261367D-9F00-5A88-BBDC-53E046A1B7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5BF9FC-5FB4-33BD-084F-C5D70E1CF40A}"/>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4020153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6800" y="1710000"/>
            <a:ext cx="10515600" cy="2852737"/>
          </a:xfrm>
          <a:prstGeom prst="rect">
            <a:avLst/>
          </a:prstGeom>
        </p:spPr>
        <p:txBody>
          <a:bodyPr anchor="t" anchorCtr="0"/>
          <a:lstStyle>
            <a:lvl1pPr>
              <a:defRPr sz="6000"/>
            </a:lvl1pPr>
          </a:lstStyle>
          <a:p>
            <a:r>
              <a:rPr lang="en-US"/>
              <a:t>Click to edit Master title style</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3270001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86800" y="1807200"/>
            <a:ext cx="5292000" cy="3671999"/>
          </a:xfrm>
          <a:prstGeom prst="rect">
            <a:avLst/>
          </a:prstGeom>
        </p:spPr>
        <p:txBody>
          <a:bodyPr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0800" y="1807200"/>
            <a:ext cx="5292000" cy="36719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215453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6800" y="586800"/>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586799" y="1807200"/>
            <a:ext cx="5292000" cy="823912"/>
          </a:xfrm>
          <a:prstGeom prst="rect">
            <a:avLst/>
          </a:prstGeo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6799" y="2520000"/>
            <a:ext cx="5292000" cy="296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0800" y="1807200"/>
            <a:ext cx="5292000" cy="823912"/>
          </a:xfrm>
          <a:prstGeom prst="rect">
            <a:avLst/>
          </a:prstGeo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10800" y="2520000"/>
            <a:ext cx="5292000" cy="296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472832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a:t>Click to edit Master title style</a:t>
            </a:r>
          </a:p>
        </p:txBody>
      </p:sp>
      <p:cxnSp>
        <p:nvCxnSpPr>
          <p:cNvPr id="6" name="Straight Connector 5" descr="Line" title="Line"/>
          <p:cNvCxnSpPr/>
          <p:nvPr userDrawn="1"/>
        </p:nvCxnSpPr>
        <p:spPr>
          <a:xfrm>
            <a:off x="587375" y="6341482"/>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4006944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18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type, grey background">
    <p:spTree>
      <p:nvGrpSpPr>
        <p:cNvPr id="1" name=""/>
        <p:cNvGrpSpPr/>
        <p:nvPr/>
      </p:nvGrpSpPr>
      <p:grpSpPr>
        <a:xfrm>
          <a:off x="0" y="0"/>
          <a:ext cx="0" cy="0"/>
          <a:chOff x="0" y="0"/>
          <a:chExt cx="0" cy="0"/>
        </a:xfrm>
      </p:grpSpPr>
      <p:sp>
        <p:nvSpPr>
          <p:cNvPr id="5" name="Rectangle 4"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3" name="Straight Connector 2"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2618026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335600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g pip on grey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pic>
        <p:nvPicPr>
          <p:cNvPr id="8" name="Picture 7"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10"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1655957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pip on white background">
    <p:spTree>
      <p:nvGrpSpPr>
        <p:cNvPr id="1" name=""/>
        <p:cNvGrpSpPr/>
        <p:nvPr/>
      </p:nvGrpSpPr>
      <p:grpSpPr>
        <a:xfrm>
          <a:off x="0" y="0"/>
          <a:ext cx="0" cy="0"/>
          <a:chOff x="0" y="0"/>
          <a:chExt cx="0" cy="0"/>
        </a:xfrm>
      </p:grpSpPr>
      <p:sp>
        <p:nvSpPr>
          <p:cNvPr id="4" name="Title 1"/>
          <p:cNvSpPr>
            <a:spLocks noGrp="1"/>
          </p:cNvSpPr>
          <p:nvPr>
            <p:ph type="title"/>
          </p:nvPr>
        </p:nvSpPr>
        <p:spPr>
          <a:xfrm>
            <a:off x="586800" y="583200"/>
            <a:ext cx="5495023" cy="1116000"/>
          </a:xfrm>
        </p:spPr>
        <p:txBody>
          <a:bodyPr>
            <a:normAutofit/>
          </a:bodyPr>
          <a:lstStyle>
            <a:lvl1pPr>
              <a:defRPr sz="3600">
                <a:solidFill>
                  <a:srgbClr val="5C5B5A"/>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pic>
        <p:nvPicPr>
          <p:cNvPr id="7" name="Picture 6"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8"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2772108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g pip on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625" y="585637"/>
            <a:ext cx="4896000" cy="4896000"/>
          </a:xfrm>
          <a:prstGeom prst="rect">
            <a:avLst/>
          </a:prstGeom>
        </p:spPr>
      </p:pic>
      <p:sp>
        <p:nvSpPr>
          <p:cNvPr id="5"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6" name="Straight Connector 5"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
        <p:nvSpPr>
          <p:cNvPr id="8"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1207072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D2DBC-4754-2A37-4928-6BF0AEB30E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D5CCEC2-4B5B-374C-1FC0-46B4D756BC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2B927B-5964-7196-EC6F-C0B7FA0A8450}"/>
              </a:ext>
            </a:extLst>
          </p:cNvPr>
          <p:cNvSpPr>
            <a:spLocks noGrp="1"/>
          </p:cNvSpPr>
          <p:nvPr>
            <p:ph type="dt" sz="half" idx="10"/>
          </p:nvPr>
        </p:nvSpPr>
        <p:spPr/>
        <p:txBody>
          <a:bodyPr/>
          <a:lstStyle/>
          <a:p>
            <a:fld id="{E4CF0BE3-6A8D-4984-B760-ED0626AB0082}" type="datetimeFigureOut">
              <a:rPr lang="en-GB" smtClean="0"/>
              <a:t>16/04/2025</a:t>
            </a:fld>
            <a:endParaRPr lang="en-GB"/>
          </a:p>
        </p:txBody>
      </p:sp>
      <p:sp>
        <p:nvSpPr>
          <p:cNvPr id="5" name="Footer Placeholder 4">
            <a:extLst>
              <a:ext uri="{FF2B5EF4-FFF2-40B4-BE49-F238E27FC236}">
                <a16:creationId xmlns:a16="http://schemas.microsoft.com/office/drawing/2014/main" id="{EBE7518F-139E-3F3C-CD79-31E90672AA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0A66CA-328C-FC4D-CA1D-493309B986D8}"/>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20934690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rge type with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706800" y="583200"/>
            <a:ext cx="4896000" cy="4896000"/>
          </a:xfrm>
          <a:noFill/>
        </p:spPr>
        <p:txBody>
          <a:bodyPr/>
          <a:lstStyle/>
          <a:p>
            <a:endParaRPr lang="en-US"/>
          </a:p>
        </p:txBody>
      </p:sp>
      <p:sp>
        <p:nvSpPr>
          <p:cNvPr id="5" name="Title 1"/>
          <p:cNvSpPr>
            <a:spLocks noGrp="1"/>
          </p:cNvSpPr>
          <p:nvPr>
            <p:ph type="title"/>
          </p:nvPr>
        </p:nvSpPr>
        <p:spPr>
          <a:xfrm>
            <a:off x="586800" y="583200"/>
            <a:ext cx="5495023" cy="1116000"/>
          </a:xfrm>
        </p:spPr>
        <p:txBody>
          <a:bodyPr>
            <a:normAutofit/>
          </a:bodyPr>
          <a:lstStyle>
            <a:lvl1pPr>
              <a:defRPr sz="3600">
                <a:solidFill>
                  <a:srgbClr val="5C5B5A"/>
                </a:solidFill>
              </a:defRPr>
            </a:lvl1pPr>
          </a:lstStyle>
          <a:p>
            <a:r>
              <a:rPr lang="en-US"/>
              <a:t>Click to edit Master title style</a:t>
            </a:r>
          </a:p>
        </p:txBody>
      </p:sp>
      <p:cxnSp>
        <p:nvCxnSpPr>
          <p:cNvPr id="6" name="Straight Connector 5"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spTree>
    <p:extLst>
      <p:ext uri="{BB962C8B-B14F-4D97-AF65-F5344CB8AC3E}">
        <p14:creationId xmlns:p14="http://schemas.microsoft.com/office/powerpoint/2010/main" val="6825602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p background, turquoise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5542117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p background, grey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rgbClr val="33B0A6"/>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481279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5484624" y="0"/>
            <a:ext cx="6707375" cy="6858000"/>
          </a:xfrm>
          <a:noFill/>
        </p:spPr>
        <p:txBody>
          <a:bodyPr/>
          <a:lstStyle/>
          <a:p>
            <a:endParaRPr lang="en-US"/>
          </a:p>
        </p:txBody>
      </p:sp>
      <p:sp>
        <p:nvSpPr>
          <p:cNvPr id="4" name="Title 1"/>
          <p:cNvSpPr>
            <a:spLocks noGrp="1"/>
          </p:cNvSpPr>
          <p:nvPr>
            <p:ph type="title"/>
          </p:nvPr>
        </p:nvSpPr>
        <p:spPr>
          <a:xfrm>
            <a:off x="586800" y="583200"/>
            <a:ext cx="4320000" cy="1116000"/>
          </a:xfrm>
        </p:spPr>
        <p:txBody>
          <a:bodyPr>
            <a:normAutofit/>
          </a:bodyPr>
          <a:lstStyle>
            <a:lvl1pPr>
              <a:defRPr sz="3600">
                <a:solidFill>
                  <a:srgbClr val="5C5B5A"/>
                </a:solidFill>
              </a:defRPr>
            </a:lvl1pPr>
          </a:lstStyle>
          <a:p>
            <a:r>
              <a:rPr lang="en-US"/>
              <a:t>Click to edit Master title style</a:t>
            </a:r>
          </a:p>
        </p:txBody>
      </p: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8601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p pattern on whi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587375" y="2136267"/>
            <a:ext cx="11024774" cy="4137533"/>
          </a:xfrm>
          <a:prstGeom prst="rect">
            <a:avLst/>
          </a:prstGeom>
        </p:spPr>
      </p:pic>
      <p:sp>
        <p:nvSpPr>
          <p:cNvPr id="5" name="Title 1"/>
          <p:cNvSpPr>
            <a:spLocks noGrp="1"/>
          </p:cNvSpPr>
          <p:nvPr>
            <p:ph type="title"/>
          </p:nvPr>
        </p:nvSpPr>
        <p:spPr>
          <a:xfrm>
            <a:off x="586800" y="583200"/>
            <a:ext cx="10515600" cy="586800"/>
          </a:xfrm>
          <a:prstGeom prst="rect">
            <a:avLst/>
          </a:prstGeo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42677134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9E9FAB8-EBFA-425C-9C6D-0243AE8AABF0}"/>
              </a:ext>
            </a:extLst>
          </p:cNvPr>
          <p:cNvGraphicFramePr>
            <a:graphicFrameLocks noChangeAspect="1"/>
          </p:cNvGraphicFramePr>
          <p:nvPr userDrawn="1">
            <p:custDataLst>
              <p:tags r:id="rId1"/>
            </p:custDataLst>
            <p:extLst>
              <p:ext uri="{D42A27DB-BD31-4B8C-83A1-F6EECF244321}">
                <p14:modId xmlns:p14="http://schemas.microsoft.com/office/powerpoint/2010/main" val="4140268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8" name="Object 7" hidden="1">
                        <a:extLst>
                          <a:ext uri="{FF2B5EF4-FFF2-40B4-BE49-F238E27FC236}">
                            <a16:creationId xmlns:a16="http://schemas.microsoft.com/office/drawing/2014/main" id="{79E9FAB8-EBFA-425C-9C6D-0243AE8AAB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AA1876-46FA-440E-A015-60CCD9D877B1}"/>
              </a:ext>
            </a:extLst>
          </p:cNvPr>
          <p:cNvSpPr>
            <a:spLocks noGrp="1" noChangeAspect="1"/>
          </p:cNvSpPr>
          <p:nvPr>
            <p:ph type="title"/>
          </p:nvPr>
        </p:nvSpPr>
        <p:spPr>
          <a:xfrm>
            <a:off x="359757" y="136525"/>
            <a:ext cx="28678937" cy="923330"/>
          </a:xfrm>
        </p:spPr>
        <p:txBody>
          <a:bodyPr vert="horz">
            <a:noAutofit/>
          </a:bodyPr>
          <a:lstStyle>
            <a:lvl1pPr>
              <a:lnSpc>
                <a:spcPct val="100000"/>
              </a:lnSpc>
              <a:defRPr/>
            </a:lvl1pPr>
          </a:lstStyle>
          <a:p>
            <a:r>
              <a:rPr lang="en-US"/>
              <a:t>Click to edit Master title style</a:t>
            </a:r>
            <a:endParaRPr lang="en-IN"/>
          </a:p>
        </p:txBody>
      </p:sp>
      <p:sp>
        <p:nvSpPr>
          <p:cNvPr id="5" name="Text Placeholder 4">
            <a:extLst>
              <a:ext uri="{FF2B5EF4-FFF2-40B4-BE49-F238E27FC236}">
                <a16:creationId xmlns:a16="http://schemas.microsoft.com/office/drawing/2014/main" id="{802D3927-608A-4226-8AE9-B31DBD09E932}"/>
              </a:ext>
            </a:extLst>
          </p:cNvPr>
          <p:cNvSpPr>
            <a:spLocks noGrp="1"/>
          </p:cNvSpPr>
          <p:nvPr>
            <p:ph type="body" sz="quarter" idx="11"/>
          </p:nvPr>
        </p:nvSpPr>
        <p:spPr>
          <a:xfrm>
            <a:off x="359756" y="1141730"/>
            <a:ext cx="5317144" cy="5068570"/>
          </a:xfrm>
        </p:spPr>
        <p:txBody>
          <a:bodyPr>
            <a:normAutofit/>
          </a:bodyPr>
          <a:lstStyle>
            <a:lvl1pPr marL="0" indent="0">
              <a:lnSpc>
                <a:spcPct val="130000"/>
              </a:lnSpc>
              <a:spcBef>
                <a:spcPts val="1000"/>
              </a:spcBef>
              <a:spcAft>
                <a:spcPts val="1000"/>
              </a:spcAft>
              <a:buNone/>
              <a:defRPr lang="en-IN" sz="1800" kern="1200" dirty="0">
                <a:solidFill>
                  <a:schemeClr val="tx1"/>
                </a:solidFill>
                <a:latin typeface="+mn-lt"/>
                <a:ea typeface="+mn-ea"/>
                <a:cs typeface="+mn-cs"/>
              </a:defRPr>
            </a:lvl1pPr>
            <a:lvl2pPr marL="457200" indent="0">
              <a:spcBef>
                <a:spcPts val="600"/>
              </a:spcBef>
              <a:spcAft>
                <a:spcPts val="600"/>
              </a:spcAft>
              <a:buNone/>
              <a:defRPr sz="1800"/>
            </a:lvl2pPr>
            <a:lvl3pPr marL="914400" indent="0">
              <a:spcBef>
                <a:spcPts val="600"/>
              </a:spcBef>
              <a:spcAft>
                <a:spcPts val="600"/>
              </a:spcAft>
              <a:buNone/>
              <a:defRPr sz="1800"/>
            </a:lvl3pPr>
            <a:lvl4pPr marL="1371600" indent="0">
              <a:spcBef>
                <a:spcPts val="600"/>
              </a:spcBef>
              <a:spcAft>
                <a:spcPts val="600"/>
              </a:spcAft>
              <a:buNone/>
              <a:defRPr sz="1800"/>
            </a:lvl4pPr>
            <a:lvl5pPr marL="1828800" indent="0">
              <a:spcBef>
                <a:spcPts val="600"/>
              </a:spcBef>
              <a:spcAft>
                <a:spcPts val="600"/>
              </a:spcAft>
              <a:buNone/>
              <a:defRPr sz="1800"/>
            </a:lvl5pPr>
          </a:lstStyle>
          <a:p>
            <a:pPr lvl="0"/>
            <a:r>
              <a:rPr lang="en-US"/>
              <a:t>Click to edit Master text styles</a:t>
            </a:r>
          </a:p>
        </p:txBody>
      </p:sp>
      <p:pic>
        <p:nvPicPr>
          <p:cNvPr id="7" name="Picture 2" descr="people walking on sidewalk near buildings">
            <a:extLst>
              <a:ext uri="{FF2B5EF4-FFF2-40B4-BE49-F238E27FC236}">
                <a16:creationId xmlns:a16="http://schemas.microsoft.com/office/drawing/2014/main" id="{435550B5-4B18-4032-9598-BB900CA034EE}"/>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3398"/>
          <a:stretch/>
        </p:blipFill>
        <p:spPr bwMode="auto">
          <a:xfrm>
            <a:off x="6832600" y="0"/>
            <a:ext cx="5359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818251D-E5FA-45AA-8053-90F45DC4B338}"/>
              </a:ext>
            </a:extLst>
          </p:cNvPr>
          <p:cNvSpPr>
            <a:spLocks noGrp="1"/>
          </p:cNvSpPr>
          <p:nvPr>
            <p:ph type="sldNum" sz="quarter" idx="10"/>
          </p:nvPr>
        </p:nvSpPr>
        <p:spPr>
          <a:xfrm>
            <a:off x="11312769" y="6356350"/>
            <a:ext cx="482356" cy="365125"/>
          </a:xfrm>
          <a:prstGeom prst="rect">
            <a:avLst/>
          </a:prstGeom>
        </p:spPr>
        <p:txBody>
          <a:bodyPr/>
          <a:lstStyle>
            <a:lvl1pPr>
              <a:defRPr>
                <a:solidFill>
                  <a:schemeClr val="bg1"/>
                </a:solidFill>
              </a:defRPr>
            </a:lvl1pPr>
          </a:lstStyle>
          <a:p>
            <a:fld id="{FD5D5F4F-603C-4AB0-922F-C42AF3B2CB87}" type="slidenum">
              <a:rPr lang="en-GB" smtClean="0"/>
              <a:pPr/>
              <a:t>‹#›</a:t>
            </a:fld>
            <a:endParaRPr lang="en-GB">
              <a:solidFill>
                <a:schemeClr val="bg1"/>
              </a:solidFill>
            </a:endParaRPr>
          </a:p>
        </p:txBody>
      </p:sp>
    </p:spTree>
    <p:extLst>
      <p:ext uri="{BB962C8B-B14F-4D97-AF65-F5344CB8AC3E}">
        <p14:creationId xmlns:p14="http://schemas.microsoft.com/office/powerpoint/2010/main" val="1058974543"/>
      </p:ext>
    </p:extLst>
  </p:cSld>
  <p:clrMapOvr>
    <a:masterClrMapping/>
  </p:clrMapOvr>
  <p:hf hdr="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47913" y="3860800"/>
            <a:ext cx="6687075" cy="935789"/>
          </a:xfrm>
          <a:prstGeom prst="rect">
            <a:avLst/>
          </a:prstGeom>
        </p:spPr>
        <p:txBody>
          <a:bodyPr>
            <a:normAutofit/>
          </a:bodyPr>
          <a:lstStyle>
            <a:lvl1pPr>
              <a:defRPr sz="3600" b="1">
                <a:latin typeface="+mn-lt"/>
              </a:defRPr>
            </a:lvl1pPr>
          </a:lstStyle>
          <a:p>
            <a:r>
              <a:rPr lang="en-US"/>
              <a:t>Click to edit Master title style</a:t>
            </a:r>
            <a:endParaRPr lang="en-GB"/>
          </a:p>
        </p:txBody>
      </p:sp>
      <p:sp>
        <p:nvSpPr>
          <p:cNvPr id="11" name="Text Placeholder 10"/>
          <p:cNvSpPr>
            <a:spLocks noGrp="1"/>
          </p:cNvSpPr>
          <p:nvPr>
            <p:ph type="body" sz="quarter" idx="14"/>
          </p:nvPr>
        </p:nvSpPr>
        <p:spPr>
          <a:xfrm>
            <a:off x="547688" y="5214438"/>
            <a:ext cx="3559175" cy="368216"/>
          </a:xfrm>
        </p:spPr>
        <p:txBody>
          <a:bodyPr>
            <a:normAutofit/>
          </a:bodyPr>
          <a:lstStyle>
            <a:lvl1pPr>
              <a:defRPr sz="1400"/>
            </a:lvl1pPr>
          </a:lstStyle>
          <a:p>
            <a:pPr lvl="0"/>
            <a:r>
              <a:rPr lang="en-US"/>
              <a:t>Click to edit Master text styles</a:t>
            </a:r>
          </a:p>
        </p:txBody>
      </p:sp>
      <p:sp>
        <p:nvSpPr>
          <p:cNvPr id="12" name="Text Placeholder 10"/>
          <p:cNvSpPr>
            <a:spLocks noGrp="1"/>
          </p:cNvSpPr>
          <p:nvPr>
            <p:ph type="body" sz="quarter" idx="15" hasCustomPrompt="1"/>
          </p:nvPr>
        </p:nvSpPr>
        <p:spPr>
          <a:xfrm>
            <a:off x="6192253" y="5214438"/>
            <a:ext cx="1042736" cy="368216"/>
          </a:xfrm>
        </p:spPr>
        <p:txBody>
          <a:bodyPr>
            <a:normAutofit/>
          </a:bodyPr>
          <a:lstStyle>
            <a:lvl1pPr marL="0" indent="0" algn="l">
              <a:buNone/>
              <a:defRPr sz="1400">
                <a:solidFill>
                  <a:schemeClr val="accent3"/>
                </a:solidFill>
              </a:defRPr>
            </a:lvl1pPr>
          </a:lstStyle>
          <a:p>
            <a:pPr lvl="0"/>
            <a:r>
              <a:rPr lang="en-US"/>
              <a:t>Page No.</a:t>
            </a:r>
            <a:endParaRPr lang="en-GB"/>
          </a:p>
        </p:txBody>
      </p:sp>
      <p:pic>
        <p:nvPicPr>
          <p:cNvPr id="6" name="Picture 5">
            <a:extLst>
              <a:ext uri="{FF2B5EF4-FFF2-40B4-BE49-F238E27FC236}">
                <a16:creationId xmlns:a16="http://schemas.microsoft.com/office/drawing/2014/main" id="{9250EF83-1BE8-417E-AA12-66A0194DC02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7688" y="6201451"/>
            <a:ext cx="2452024" cy="295737"/>
          </a:xfrm>
          <a:prstGeom prst="rect">
            <a:avLst/>
          </a:prstGeom>
        </p:spPr>
      </p:pic>
      <p:pic>
        <p:nvPicPr>
          <p:cNvPr id="7" name="Picture 2" descr="GMCA Logo">
            <a:extLst>
              <a:ext uri="{FF2B5EF4-FFF2-40B4-BE49-F238E27FC236}">
                <a16:creationId xmlns:a16="http://schemas.microsoft.com/office/drawing/2014/main" id="{5462AAB3-A01E-4400-AA29-7E8E11359DDE}"/>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5473"/>
          <a:stretch/>
        </p:blipFill>
        <p:spPr bwMode="auto">
          <a:xfrm>
            <a:off x="3138045" y="6087845"/>
            <a:ext cx="1987826" cy="770155"/>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a:extLst>
              <a:ext uri="{FF2B5EF4-FFF2-40B4-BE49-F238E27FC236}">
                <a16:creationId xmlns:a16="http://schemas.microsoft.com/office/drawing/2014/main" id="{15A34A5F-5B16-4B7D-9DAE-217742250DA9}"/>
              </a:ext>
            </a:extLst>
          </p:cNvPr>
          <p:cNvSpPr txBox="1">
            <a:spLocks/>
          </p:cNvSpPr>
          <p:nvPr userDrawn="1"/>
        </p:nvSpPr>
        <p:spPr>
          <a:xfrm>
            <a:off x="5142339" y="6357356"/>
            <a:ext cx="4152134" cy="516554"/>
          </a:xfrm>
          <a:prstGeom prst="rect">
            <a:avLst/>
          </a:prstGeom>
        </p:spPr>
        <p:txBody>
          <a:bodyPr vert="horz" lIns="91440" tIns="45720" rIns="91440" bIns="45720" rtlCol="0">
            <a:normAutofit/>
          </a:bodyPr>
          <a:lstStyle>
            <a:lvl1pPr marL="0" indent="0" algn="r" defTabSz="914400" rtl="0" eaLnBrk="1" latinLnBrk="0" hangingPunct="1">
              <a:lnSpc>
                <a:spcPct val="80000"/>
              </a:lnSpc>
              <a:spcBef>
                <a:spcPts val="0"/>
              </a:spcBef>
              <a:buFont typeface="Arial" panose="020B0604020202020204" pitchFamily="34" charset="0"/>
              <a:buNone/>
              <a:defRPr sz="4000" b="1" kern="1200" spc="-100" baseline="0">
                <a:solidFill>
                  <a:schemeClr val="bg1"/>
                </a:solidFill>
                <a:effectLst>
                  <a:outerShdw blurRad="127000" algn="ctr" rotWithShape="0">
                    <a:schemeClr val="tx2">
                      <a:alpha val="60000"/>
                    </a:schemeClr>
                  </a:outerShdw>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400">
                <a:solidFill>
                  <a:srgbClr val="5C5B5A"/>
                </a:solidFill>
                <a:effectLst/>
                <a:latin typeface="Arial" panose="020B0604020202020204" pitchFamily="34" charset="0"/>
                <a:cs typeface="Arial" panose="020B0604020202020204" pitchFamily="34" charset="0"/>
              </a:rPr>
              <a:t>Carried out on behalf of Greater Manchester partners</a:t>
            </a:r>
            <a:endParaRPr lang="en-US" sz="1400">
              <a:solidFill>
                <a:srgbClr val="5C5B5A"/>
              </a:solidFill>
              <a:effectLst/>
              <a:latin typeface="Arial" panose="020B0604020202020204" pitchFamily="34" charset="0"/>
              <a:cs typeface="Arial" panose="020B0604020202020204" pitchFamily="34" charset="0"/>
            </a:endParaRPr>
          </a:p>
        </p:txBody>
      </p:sp>
      <p:sp>
        <p:nvSpPr>
          <p:cNvPr id="10" name="Slide Number Placeholder 2">
            <a:extLst>
              <a:ext uri="{FF2B5EF4-FFF2-40B4-BE49-F238E27FC236}">
                <a16:creationId xmlns:a16="http://schemas.microsoft.com/office/drawing/2014/main" id="{7B922843-66D3-4D71-B6B9-31D805CF522E}"/>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pic>
        <p:nvPicPr>
          <p:cNvPr id="15" name="Picture 2" descr="yellow and black tram on road during daytime">
            <a:extLst>
              <a:ext uri="{FF2B5EF4-FFF2-40B4-BE49-F238E27FC236}">
                <a16:creationId xmlns:a16="http://schemas.microsoft.com/office/drawing/2014/main" id="{DB174E63-639E-4A2B-BFF6-93C4CFDC6A3E}"/>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11" b="43669"/>
          <a:stretch/>
        </p:blipFill>
        <p:spPr bwMode="auto">
          <a:xfrm>
            <a:off x="1" y="0"/>
            <a:ext cx="12192000" cy="3755254"/>
          </a:xfrm>
          <a:prstGeom prst="rect">
            <a:avLst/>
          </a:prstGeom>
          <a:noFill/>
          <a:effectLst>
            <a:glow>
              <a:schemeClr val="accent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5695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3F1D219-95D4-4F62-B058-7C495178AF59}"/>
              </a:ext>
            </a:extLst>
          </p:cNvPr>
          <p:cNvGraphicFramePr>
            <a:graphicFrameLocks noChangeAspect="1"/>
          </p:cNvGraphicFramePr>
          <p:nvPr userDrawn="1">
            <p:custDataLst>
              <p:tags r:id="rId1"/>
            </p:custDataLst>
            <p:extLst>
              <p:ext uri="{D42A27DB-BD31-4B8C-83A1-F6EECF244321}">
                <p14:modId xmlns:p14="http://schemas.microsoft.com/office/powerpoint/2010/main" val="3080478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6" name="Object 5" hidden="1">
                        <a:extLst>
                          <a:ext uri="{FF2B5EF4-FFF2-40B4-BE49-F238E27FC236}">
                            <a16:creationId xmlns:a16="http://schemas.microsoft.com/office/drawing/2014/main" id="{B3F1D219-95D4-4F62-B058-7C495178AF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6" y="2021305"/>
            <a:ext cx="5394960"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endParaRPr lang="en-US"/>
          </a:p>
        </p:txBody>
      </p:sp>
      <p:sp>
        <p:nvSpPr>
          <p:cNvPr id="24" name="Text Placeholder 2">
            <a:extLst>
              <a:ext uri="{FF2B5EF4-FFF2-40B4-BE49-F238E27FC236}">
                <a16:creationId xmlns:a16="http://schemas.microsoft.com/office/drawing/2014/main" id="{4830DF0B-A43F-40DE-BF5E-109F76A239FC}"/>
              </a:ext>
            </a:extLst>
          </p:cNvPr>
          <p:cNvSpPr>
            <a:spLocks noGrp="1"/>
          </p:cNvSpPr>
          <p:nvPr>
            <p:ph type="body" sz="quarter" idx="19" hasCustomPrompt="1"/>
          </p:nvPr>
        </p:nvSpPr>
        <p:spPr>
          <a:xfrm>
            <a:off x="6412229" y="2021305"/>
            <a:ext cx="5394960"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endParaRPr lang="en-US"/>
          </a:p>
        </p:txBody>
      </p:sp>
      <p:sp>
        <p:nvSpPr>
          <p:cNvPr id="3" name="Text Placeholder 2"/>
          <p:cNvSpPr>
            <a:spLocks noGrp="1"/>
          </p:cNvSpPr>
          <p:nvPr>
            <p:ph type="body" sz="quarter" idx="20"/>
          </p:nvPr>
        </p:nvSpPr>
        <p:spPr>
          <a:xfrm>
            <a:off x="360362" y="1571625"/>
            <a:ext cx="5394960"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10" name="Text Placeholder 2"/>
          <p:cNvSpPr>
            <a:spLocks noGrp="1"/>
          </p:cNvSpPr>
          <p:nvPr>
            <p:ph type="body" sz="quarter" idx="21"/>
          </p:nvPr>
        </p:nvSpPr>
        <p:spPr>
          <a:xfrm>
            <a:off x="6412229" y="1571625"/>
            <a:ext cx="5394960"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9" name="Footer Placeholder 7">
            <a:extLst>
              <a:ext uri="{FF2B5EF4-FFF2-40B4-BE49-F238E27FC236}">
                <a16:creationId xmlns:a16="http://schemas.microsoft.com/office/drawing/2014/main" id="{74D47C3D-5FA2-46D3-AB67-566A2C6AE2DB}"/>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4" name="Title 3">
            <a:extLst>
              <a:ext uri="{FF2B5EF4-FFF2-40B4-BE49-F238E27FC236}">
                <a16:creationId xmlns:a16="http://schemas.microsoft.com/office/drawing/2014/main" id="{FC025EA1-5069-4E21-B647-BB16DFF9572F}"/>
              </a:ext>
            </a:extLst>
          </p:cNvPr>
          <p:cNvSpPr>
            <a:spLocks noGrp="1"/>
          </p:cNvSpPr>
          <p:nvPr>
            <p:ph type="title"/>
          </p:nvPr>
        </p:nvSpPr>
        <p:spPr>
          <a:xfrm>
            <a:off x="359757" y="136525"/>
            <a:ext cx="11447432" cy="923330"/>
          </a:xfrm>
        </p:spPr>
        <p:txBody>
          <a:bodyPr vert="horz">
            <a:noAutofit/>
          </a:bodyPr>
          <a:lstStyle/>
          <a:p>
            <a:r>
              <a:rPr lang="en-US"/>
              <a:t>Click to edit Master title style</a:t>
            </a:r>
            <a:endParaRPr lang="en-GB"/>
          </a:p>
        </p:txBody>
      </p:sp>
      <p:sp>
        <p:nvSpPr>
          <p:cNvPr id="11" name="Slide Number Placeholder 2">
            <a:extLst>
              <a:ext uri="{FF2B5EF4-FFF2-40B4-BE49-F238E27FC236}">
                <a16:creationId xmlns:a16="http://schemas.microsoft.com/office/drawing/2014/main" id="{88B84EA7-AE4B-4E84-AE24-26C6D808C121}"/>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7" name="Text Placeholder 2">
            <a:extLst>
              <a:ext uri="{FF2B5EF4-FFF2-40B4-BE49-F238E27FC236}">
                <a16:creationId xmlns:a16="http://schemas.microsoft.com/office/drawing/2014/main" id="{895D7087-56EE-4579-AA47-34E0A7A0C67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40793605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3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F7EE146-F018-4D9E-8213-73F745069F42}"/>
              </a:ext>
            </a:extLst>
          </p:cNvPr>
          <p:cNvGraphicFramePr>
            <a:graphicFrameLocks noChangeAspect="1"/>
          </p:cNvGraphicFramePr>
          <p:nvPr userDrawn="1">
            <p:custDataLst>
              <p:tags r:id="rId1"/>
            </p:custDataLst>
            <p:extLst>
              <p:ext uri="{D42A27DB-BD31-4B8C-83A1-F6EECF244321}">
                <p14:modId xmlns:p14="http://schemas.microsoft.com/office/powerpoint/2010/main" val="14415441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5" name="Object 4" hidden="1">
                        <a:extLst>
                          <a:ext uri="{FF2B5EF4-FFF2-40B4-BE49-F238E27FC236}">
                            <a16:creationId xmlns:a16="http://schemas.microsoft.com/office/drawing/2014/main" id="{FF7EE146-F018-4D9E-8213-73F745069F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5" y="2021305"/>
            <a:ext cx="11447433"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endParaRPr lang="en-US"/>
          </a:p>
        </p:txBody>
      </p:sp>
      <p:sp>
        <p:nvSpPr>
          <p:cNvPr id="3" name="Text Placeholder 2"/>
          <p:cNvSpPr>
            <a:spLocks noGrp="1"/>
          </p:cNvSpPr>
          <p:nvPr>
            <p:ph type="body" sz="quarter" idx="20"/>
          </p:nvPr>
        </p:nvSpPr>
        <p:spPr>
          <a:xfrm>
            <a:off x="360361" y="1571625"/>
            <a:ext cx="11447433"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2" name="Title 1"/>
          <p:cNvSpPr>
            <a:spLocks noGrp="1"/>
          </p:cNvSpPr>
          <p:nvPr>
            <p:ph type="title"/>
          </p:nvPr>
        </p:nvSpPr>
        <p:spPr>
          <a:xfrm>
            <a:off x="359757" y="136525"/>
            <a:ext cx="11447432" cy="923330"/>
          </a:xfrm>
        </p:spPr>
        <p:txBody>
          <a:bodyPr vert="horz">
            <a:noAutofit/>
          </a:bodyPr>
          <a:lstStyle/>
          <a:p>
            <a:r>
              <a:rPr lang="en-US"/>
              <a:t>Click to edit Master title style</a:t>
            </a:r>
            <a:endParaRPr lang="en-GB"/>
          </a:p>
        </p:txBody>
      </p:sp>
      <p:sp>
        <p:nvSpPr>
          <p:cNvPr id="7" name="Slide Number Placeholder 2">
            <a:extLst>
              <a:ext uri="{FF2B5EF4-FFF2-40B4-BE49-F238E27FC236}">
                <a16:creationId xmlns:a16="http://schemas.microsoft.com/office/drawing/2014/main" id="{E127B7E4-942E-4131-908A-7C79C106E205}"/>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8" name="Text Placeholder 2">
            <a:extLst>
              <a:ext uri="{FF2B5EF4-FFF2-40B4-BE49-F238E27FC236}">
                <a16:creationId xmlns:a16="http://schemas.microsoft.com/office/drawing/2014/main" id="{BF0E14AB-A6AB-4230-BC67-4367126A332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40225939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F247C84-751B-410E-908A-F215AC753BDF}"/>
              </a:ext>
            </a:extLst>
          </p:cNvPr>
          <p:cNvGraphicFramePr>
            <a:graphicFrameLocks noChangeAspect="1"/>
          </p:cNvGraphicFramePr>
          <p:nvPr userDrawn="1">
            <p:custDataLst>
              <p:tags r:id="rId1"/>
            </p:custDataLst>
            <p:extLst>
              <p:ext uri="{D42A27DB-BD31-4B8C-83A1-F6EECF244321}">
                <p14:modId xmlns:p14="http://schemas.microsoft.com/office/powerpoint/2010/main" val="4137901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6" name="Object 5" hidden="1">
                        <a:extLst>
                          <a:ext uri="{FF2B5EF4-FFF2-40B4-BE49-F238E27FC236}">
                            <a16:creationId xmlns:a16="http://schemas.microsoft.com/office/drawing/2014/main" id="{7F247C84-751B-410E-908A-F215AC753B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5" y="4944175"/>
            <a:ext cx="11447433" cy="802104"/>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p:txBody>
      </p:sp>
      <p:sp>
        <p:nvSpPr>
          <p:cNvPr id="4" name="Chart Placeholder 3"/>
          <p:cNvSpPr>
            <a:spLocks noGrp="1"/>
          </p:cNvSpPr>
          <p:nvPr>
            <p:ph type="chart" sz="quarter" idx="18"/>
          </p:nvPr>
        </p:nvSpPr>
        <p:spPr>
          <a:xfrm>
            <a:off x="360363" y="1562099"/>
            <a:ext cx="11447462" cy="3218448"/>
          </a:xfrm>
        </p:spPr>
        <p:txBody>
          <a:bodyPr anchor="ctr"/>
          <a:lstStyle>
            <a:lvl1pPr marL="0" indent="0" algn="ctr">
              <a:buNone/>
              <a:defRPr/>
            </a:lvl1pPr>
          </a:lstStyle>
          <a:p>
            <a:r>
              <a:rPr lang="en-US"/>
              <a:t>Click icon to add chart</a:t>
            </a:r>
            <a:endParaRPr lang="en-GB"/>
          </a:p>
        </p:txBody>
      </p:sp>
      <p:sp>
        <p:nvSpPr>
          <p:cNvPr id="8" name="Footer Placeholder 7"/>
          <p:cNvSpPr>
            <a:spLocks noGrp="1"/>
          </p:cNvSpPr>
          <p:nvPr>
            <p:ph type="ftr" sz="quarter" idx="20"/>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3" name="Title 2">
            <a:extLst>
              <a:ext uri="{FF2B5EF4-FFF2-40B4-BE49-F238E27FC236}">
                <a16:creationId xmlns:a16="http://schemas.microsoft.com/office/drawing/2014/main" id="{C3A453A8-E7E4-4918-81D3-0F4D17232DC5}"/>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9" name="Slide Number Placeholder 2">
            <a:extLst>
              <a:ext uri="{FF2B5EF4-FFF2-40B4-BE49-F238E27FC236}">
                <a16:creationId xmlns:a16="http://schemas.microsoft.com/office/drawing/2014/main" id="{CA275456-D477-418B-AC25-5997EFCB34A7}"/>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2" name="Text Placeholder 2">
            <a:extLst>
              <a:ext uri="{FF2B5EF4-FFF2-40B4-BE49-F238E27FC236}">
                <a16:creationId xmlns:a16="http://schemas.microsoft.com/office/drawing/2014/main" id="{20278B90-98F1-48FD-86E9-81942CB8EA0D}"/>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22021511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91987-3379-1915-4010-6771F38954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85292E-78A9-CCD0-0F7A-411EA06F98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402810C-618A-B166-147C-682DE6785C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9F2C195-71EB-47ED-26B8-EB80FB3284EA}"/>
              </a:ext>
            </a:extLst>
          </p:cNvPr>
          <p:cNvSpPr>
            <a:spLocks noGrp="1"/>
          </p:cNvSpPr>
          <p:nvPr>
            <p:ph type="dt" sz="half" idx="10"/>
          </p:nvPr>
        </p:nvSpPr>
        <p:spPr/>
        <p:txBody>
          <a:bodyPr/>
          <a:lstStyle/>
          <a:p>
            <a:fld id="{E4CF0BE3-6A8D-4984-B760-ED0626AB0082}" type="datetimeFigureOut">
              <a:rPr lang="en-GB" smtClean="0"/>
              <a:t>16/04/2025</a:t>
            </a:fld>
            <a:endParaRPr lang="en-GB"/>
          </a:p>
        </p:txBody>
      </p:sp>
      <p:sp>
        <p:nvSpPr>
          <p:cNvPr id="6" name="Footer Placeholder 5">
            <a:extLst>
              <a:ext uri="{FF2B5EF4-FFF2-40B4-BE49-F238E27FC236}">
                <a16:creationId xmlns:a16="http://schemas.microsoft.com/office/drawing/2014/main" id="{EE6AB00E-9427-3415-3916-EC6350F08A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221FFF-3D5C-6C9A-571A-18E38C47A709}"/>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3094925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7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860F676-46E0-438C-B037-841D5882557C}"/>
              </a:ext>
            </a:extLst>
          </p:cNvPr>
          <p:cNvGraphicFramePr>
            <a:graphicFrameLocks noChangeAspect="1"/>
          </p:cNvGraphicFramePr>
          <p:nvPr userDrawn="1">
            <p:custDataLst>
              <p:tags r:id="rId1"/>
            </p:custDataLst>
            <p:extLst>
              <p:ext uri="{D42A27DB-BD31-4B8C-83A1-F6EECF244321}">
                <p14:modId xmlns:p14="http://schemas.microsoft.com/office/powerpoint/2010/main" val="3468934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5" name="Object 4" hidden="1">
                        <a:extLst>
                          <a:ext uri="{FF2B5EF4-FFF2-40B4-BE49-F238E27FC236}">
                            <a16:creationId xmlns:a16="http://schemas.microsoft.com/office/drawing/2014/main" id="{F860F676-46E0-438C-B037-841D5882557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ntent Placeholder 6">
            <a:extLst>
              <a:ext uri="{FF2B5EF4-FFF2-40B4-BE49-F238E27FC236}">
                <a16:creationId xmlns:a16="http://schemas.microsoft.com/office/drawing/2014/main" id="{E02FE020-A694-4C84-8422-D3433E953E9A}"/>
              </a:ext>
            </a:extLst>
          </p:cNvPr>
          <p:cNvSpPr>
            <a:spLocks noGrp="1"/>
          </p:cNvSpPr>
          <p:nvPr>
            <p:ph sz="quarter" idx="19"/>
          </p:nvPr>
        </p:nvSpPr>
        <p:spPr>
          <a:xfrm>
            <a:off x="359757" y="1571625"/>
            <a:ext cx="11447433" cy="4267701"/>
          </a:xfrm>
        </p:spPr>
        <p:txBody>
          <a:bodyPr>
            <a:normAutofit/>
          </a:bodyPr>
          <a:lstStyle>
            <a:lvl1pPr>
              <a:spcAft>
                <a:spcPts val="500"/>
              </a:spcAft>
              <a:defRPr sz="1600"/>
            </a:lvl1pPr>
            <a:lvl2pPr marL="232200" indent="0">
              <a:buNone/>
              <a:defRPr sz="1600" i="1">
                <a:solidFill>
                  <a:schemeClr val="accent3"/>
                </a:solidFill>
              </a:defRPr>
            </a:lvl2pPr>
            <a:lvl3pPr>
              <a:defRPr sz="1600"/>
            </a:lvl3pPr>
            <a:lvl4pPr>
              <a:defRPr sz="1600"/>
            </a:lvl4pPr>
            <a:lvl5pPr>
              <a:defRPr sz="1600"/>
            </a:lvl5pPr>
          </a:lstStyle>
          <a:p>
            <a:pPr lvl="0"/>
            <a:r>
              <a:rPr lang="en-US"/>
              <a:t>Click to edit Master text styles</a:t>
            </a:r>
          </a:p>
          <a:p>
            <a:pPr lvl="1"/>
            <a:r>
              <a:rPr lang="en-US"/>
              <a:t>Second level</a:t>
            </a:r>
          </a:p>
        </p:txBody>
      </p:sp>
      <p:sp>
        <p:nvSpPr>
          <p:cNvPr id="6" name="Footer Placeholder 7">
            <a:extLst>
              <a:ext uri="{FF2B5EF4-FFF2-40B4-BE49-F238E27FC236}">
                <a16:creationId xmlns:a16="http://schemas.microsoft.com/office/drawing/2014/main" id="{B184FE6C-20FA-4D22-A7BC-73EDB0A5B1F2}"/>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7" name="Title 6">
            <a:extLst>
              <a:ext uri="{FF2B5EF4-FFF2-40B4-BE49-F238E27FC236}">
                <a16:creationId xmlns:a16="http://schemas.microsoft.com/office/drawing/2014/main" id="{8DDA2FF5-0D09-4E2D-8764-9E5053B66EE7}"/>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8" name="Slide Number Placeholder 2">
            <a:extLst>
              <a:ext uri="{FF2B5EF4-FFF2-40B4-BE49-F238E27FC236}">
                <a16:creationId xmlns:a16="http://schemas.microsoft.com/office/drawing/2014/main" id="{6FD16114-C781-4653-99A1-C04F1819A6C9}"/>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2" name="Text Placeholder 2">
            <a:extLst>
              <a:ext uri="{FF2B5EF4-FFF2-40B4-BE49-F238E27FC236}">
                <a16:creationId xmlns:a16="http://schemas.microsoft.com/office/drawing/2014/main" id="{4C152CD8-BB04-42DE-ABF2-7F147980075F}"/>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23544365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27891438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FA9DD-44DA-F579-248D-CF414D8562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30CA0AB-55EA-94D7-ACA3-D94BDF30B0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2146EE1-16CC-205F-8E34-03AA44CF5711}"/>
              </a:ext>
            </a:extLst>
          </p:cNvPr>
          <p:cNvSpPr>
            <a:spLocks noGrp="1"/>
          </p:cNvSpPr>
          <p:nvPr>
            <p:ph type="dt" sz="half" idx="10"/>
          </p:nvPr>
        </p:nvSpPr>
        <p:spPr/>
        <p:txBody>
          <a:bodyPr/>
          <a:lstStyle/>
          <a:p>
            <a:fld id="{2668A448-6430-4ACF-9084-E2F2FCE1F64F}" type="datetimeFigureOut">
              <a:rPr lang="en-GB" smtClean="0"/>
              <a:t>16/04/2025</a:t>
            </a:fld>
            <a:endParaRPr lang="en-GB"/>
          </a:p>
        </p:txBody>
      </p:sp>
      <p:sp>
        <p:nvSpPr>
          <p:cNvPr id="5" name="Footer Placeholder 4">
            <a:extLst>
              <a:ext uri="{FF2B5EF4-FFF2-40B4-BE49-F238E27FC236}">
                <a16:creationId xmlns:a16="http://schemas.microsoft.com/office/drawing/2014/main" id="{F14781EA-36D3-A48A-958C-7DFBFBE4AD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AD8B1B-4ECB-4593-BF7A-C455931BE8E9}"/>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5187406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6B9E8-19BA-CA30-D9EA-C8FE84CDA2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6BBCFC-6B0D-5222-E002-7DCEFF241F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4EC458-09E4-7BB8-6685-067FC6949E98}"/>
              </a:ext>
            </a:extLst>
          </p:cNvPr>
          <p:cNvSpPr>
            <a:spLocks noGrp="1"/>
          </p:cNvSpPr>
          <p:nvPr>
            <p:ph type="dt" sz="half" idx="10"/>
          </p:nvPr>
        </p:nvSpPr>
        <p:spPr/>
        <p:txBody>
          <a:bodyPr/>
          <a:lstStyle/>
          <a:p>
            <a:fld id="{2668A448-6430-4ACF-9084-E2F2FCE1F64F}" type="datetimeFigureOut">
              <a:rPr lang="en-GB" smtClean="0"/>
              <a:t>16/04/2025</a:t>
            </a:fld>
            <a:endParaRPr lang="en-GB"/>
          </a:p>
        </p:txBody>
      </p:sp>
      <p:sp>
        <p:nvSpPr>
          <p:cNvPr id="5" name="Footer Placeholder 4">
            <a:extLst>
              <a:ext uri="{FF2B5EF4-FFF2-40B4-BE49-F238E27FC236}">
                <a16:creationId xmlns:a16="http://schemas.microsoft.com/office/drawing/2014/main" id="{6CD43D1B-739C-1DE0-D807-038ECDDEC9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AD2356-F0CB-C54A-2E67-08DB1CABE528}"/>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36408909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F5E1E-5A16-EA38-EB9B-24B24682AF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FC0DB3-6274-3670-014C-1E8A9FD52DB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0618DC-5F9D-677F-0D11-6140E8B374A4}"/>
              </a:ext>
            </a:extLst>
          </p:cNvPr>
          <p:cNvSpPr>
            <a:spLocks noGrp="1"/>
          </p:cNvSpPr>
          <p:nvPr>
            <p:ph type="dt" sz="half" idx="10"/>
          </p:nvPr>
        </p:nvSpPr>
        <p:spPr/>
        <p:txBody>
          <a:bodyPr/>
          <a:lstStyle/>
          <a:p>
            <a:fld id="{2668A448-6430-4ACF-9084-E2F2FCE1F64F}" type="datetimeFigureOut">
              <a:rPr lang="en-GB" smtClean="0"/>
              <a:t>16/04/2025</a:t>
            </a:fld>
            <a:endParaRPr lang="en-GB"/>
          </a:p>
        </p:txBody>
      </p:sp>
      <p:sp>
        <p:nvSpPr>
          <p:cNvPr id="5" name="Footer Placeholder 4">
            <a:extLst>
              <a:ext uri="{FF2B5EF4-FFF2-40B4-BE49-F238E27FC236}">
                <a16:creationId xmlns:a16="http://schemas.microsoft.com/office/drawing/2014/main" id="{6B15E1A1-D5D9-FA6F-A872-75F5F94F08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851EB0-12E4-579D-0D39-381BD6462A1F}"/>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14532721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AAA7C-89B5-4892-1226-C448A31D59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569DE13-8AA5-989E-7ED6-726AB27E6E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0AA9EAE-7530-F6E3-CCA5-982EAF302E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5CEA6B9-B200-5C73-5DB8-20D9D266B117}"/>
              </a:ext>
            </a:extLst>
          </p:cNvPr>
          <p:cNvSpPr>
            <a:spLocks noGrp="1"/>
          </p:cNvSpPr>
          <p:nvPr>
            <p:ph type="dt" sz="half" idx="10"/>
          </p:nvPr>
        </p:nvSpPr>
        <p:spPr/>
        <p:txBody>
          <a:bodyPr/>
          <a:lstStyle/>
          <a:p>
            <a:fld id="{2668A448-6430-4ACF-9084-E2F2FCE1F64F}" type="datetimeFigureOut">
              <a:rPr lang="en-GB" smtClean="0"/>
              <a:t>16/04/2025</a:t>
            </a:fld>
            <a:endParaRPr lang="en-GB"/>
          </a:p>
        </p:txBody>
      </p:sp>
      <p:sp>
        <p:nvSpPr>
          <p:cNvPr id="6" name="Footer Placeholder 5">
            <a:extLst>
              <a:ext uri="{FF2B5EF4-FFF2-40B4-BE49-F238E27FC236}">
                <a16:creationId xmlns:a16="http://schemas.microsoft.com/office/drawing/2014/main" id="{CC01CCC7-DA87-9559-10F8-0B827DB7AB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9F5A57-B9F0-A0BD-68F4-CB5F1413FDFF}"/>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28240605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AC3FB-358E-ACC7-0C10-1CF75A9E9F1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F96A2F-A6F3-DE7E-5E03-5D0E337E86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3E1145-60D5-4C2A-7A58-3AF2B50849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03F0E4-1403-B2FC-38FB-12ADCDFA6F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1DF3B1-DA31-28C3-4A34-6D6B4CDA57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3C3DD87-5722-3C75-1011-0DDE0FB63DE2}"/>
              </a:ext>
            </a:extLst>
          </p:cNvPr>
          <p:cNvSpPr>
            <a:spLocks noGrp="1"/>
          </p:cNvSpPr>
          <p:nvPr>
            <p:ph type="dt" sz="half" idx="10"/>
          </p:nvPr>
        </p:nvSpPr>
        <p:spPr/>
        <p:txBody>
          <a:bodyPr/>
          <a:lstStyle/>
          <a:p>
            <a:fld id="{2668A448-6430-4ACF-9084-E2F2FCE1F64F}" type="datetimeFigureOut">
              <a:rPr lang="en-GB" smtClean="0"/>
              <a:t>16/04/2025</a:t>
            </a:fld>
            <a:endParaRPr lang="en-GB"/>
          </a:p>
        </p:txBody>
      </p:sp>
      <p:sp>
        <p:nvSpPr>
          <p:cNvPr id="8" name="Footer Placeholder 7">
            <a:extLst>
              <a:ext uri="{FF2B5EF4-FFF2-40B4-BE49-F238E27FC236}">
                <a16:creationId xmlns:a16="http://schemas.microsoft.com/office/drawing/2014/main" id="{FE6AFB0B-493A-E787-91BE-F18041E490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648F5A4-172B-E532-063E-8440B38C9614}"/>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35968311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1C537-B822-6EDF-AA1E-5F3FB825761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9488986-A2EC-5FFA-4AD1-71BFFD807A1D}"/>
              </a:ext>
            </a:extLst>
          </p:cNvPr>
          <p:cNvSpPr>
            <a:spLocks noGrp="1"/>
          </p:cNvSpPr>
          <p:nvPr>
            <p:ph type="dt" sz="half" idx="10"/>
          </p:nvPr>
        </p:nvSpPr>
        <p:spPr/>
        <p:txBody>
          <a:bodyPr/>
          <a:lstStyle/>
          <a:p>
            <a:fld id="{2668A448-6430-4ACF-9084-E2F2FCE1F64F}" type="datetimeFigureOut">
              <a:rPr lang="en-GB" smtClean="0"/>
              <a:t>16/04/2025</a:t>
            </a:fld>
            <a:endParaRPr lang="en-GB"/>
          </a:p>
        </p:txBody>
      </p:sp>
      <p:sp>
        <p:nvSpPr>
          <p:cNvPr id="4" name="Footer Placeholder 3">
            <a:extLst>
              <a:ext uri="{FF2B5EF4-FFF2-40B4-BE49-F238E27FC236}">
                <a16:creationId xmlns:a16="http://schemas.microsoft.com/office/drawing/2014/main" id="{29D79AEA-6BE3-7CAA-733D-DBC753763D8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8C30A5B-8E91-A826-8F39-CED4241C8CF5}"/>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39698328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747F1F-1FB5-0327-9E54-231C63FEDD9F}"/>
              </a:ext>
            </a:extLst>
          </p:cNvPr>
          <p:cNvSpPr>
            <a:spLocks noGrp="1"/>
          </p:cNvSpPr>
          <p:nvPr>
            <p:ph type="dt" sz="half" idx="10"/>
          </p:nvPr>
        </p:nvSpPr>
        <p:spPr/>
        <p:txBody>
          <a:bodyPr/>
          <a:lstStyle/>
          <a:p>
            <a:fld id="{2668A448-6430-4ACF-9084-E2F2FCE1F64F}" type="datetimeFigureOut">
              <a:rPr lang="en-GB" smtClean="0"/>
              <a:t>16/04/2025</a:t>
            </a:fld>
            <a:endParaRPr lang="en-GB"/>
          </a:p>
        </p:txBody>
      </p:sp>
      <p:sp>
        <p:nvSpPr>
          <p:cNvPr id="3" name="Footer Placeholder 2">
            <a:extLst>
              <a:ext uri="{FF2B5EF4-FFF2-40B4-BE49-F238E27FC236}">
                <a16:creationId xmlns:a16="http://schemas.microsoft.com/office/drawing/2014/main" id="{A1331552-9A15-1539-0380-E1EB82FAF46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53E978E-27D7-3D9F-8454-8D4C65B984D4}"/>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27806974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9794E-331F-B27D-9A0E-093261D792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BFCB10A-22C7-F886-8733-1EEF948043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C1FE920-2218-6CC6-B986-9939D53648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75C55C-E1F3-A9A7-6134-CA30580DD1F0}"/>
              </a:ext>
            </a:extLst>
          </p:cNvPr>
          <p:cNvSpPr>
            <a:spLocks noGrp="1"/>
          </p:cNvSpPr>
          <p:nvPr>
            <p:ph type="dt" sz="half" idx="10"/>
          </p:nvPr>
        </p:nvSpPr>
        <p:spPr/>
        <p:txBody>
          <a:bodyPr/>
          <a:lstStyle/>
          <a:p>
            <a:fld id="{2668A448-6430-4ACF-9084-E2F2FCE1F64F}" type="datetimeFigureOut">
              <a:rPr lang="en-GB" smtClean="0"/>
              <a:t>16/04/2025</a:t>
            </a:fld>
            <a:endParaRPr lang="en-GB"/>
          </a:p>
        </p:txBody>
      </p:sp>
      <p:sp>
        <p:nvSpPr>
          <p:cNvPr id="6" name="Footer Placeholder 5">
            <a:extLst>
              <a:ext uri="{FF2B5EF4-FFF2-40B4-BE49-F238E27FC236}">
                <a16:creationId xmlns:a16="http://schemas.microsoft.com/office/drawing/2014/main" id="{D51C3432-F870-96E0-EFD4-081002E9E2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A6230A-B1BE-F943-D20F-305CF8173A48}"/>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101957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4ED2F-4C96-339A-4FE0-A9AB93E2A1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D05659-4BDB-CAAF-0415-B19EA5EA3F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06DC22-DA55-8A95-A156-533BEA15A0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8482BB-24BD-B8AD-7A2F-FBD3C8A21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EC2F92-3B01-795E-B4D8-798256C180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20BE1B-4172-CE66-24F9-A7913093B28B}"/>
              </a:ext>
            </a:extLst>
          </p:cNvPr>
          <p:cNvSpPr>
            <a:spLocks noGrp="1"/>
          </p:cNvSpPr>
          <p:nvPr>
            <p:ph type="dt" sz="half" idx="10"/>
          </p:nvPr>
        </p:nvSpPr>
        <p:spPr/>
        <p:txBody>
          <a:bodyPr/>
          <a:lstStyle/>
          <a:p>
            <a:fld id="{E4CF0BE3-6A8D-4984-B760-ED0626AB0082}" type="datetimeFigureOut">
              <a:rPr lang="en-GB" smtClean="0"/>
              <a:t>16/04/2025</a:t>
            </a:fld>
            <a:endParaRPr lang="en-GB"/>
          </a:p>
        </p:txBody>
      </p:sp>
      <p:sp>
        <p:nvSpPr>
          <p:cNvPr id="8" name="Footer Placeholder 7">
            <a:extLst>
              <a:ext uri="{FF2B5EF4-FFF2-40B4-BE49-F238E27FC236}">
                <a16:creationId xmlns:a16="http://schemas.microsoft.com/office/drawing/2014/main" id="{F832C750-6CBA-5ACB-3498-846D19AC49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4330FFD-61B0-36FC-74E6-563324033C27}"/>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14449466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67421-E133-9C9A-E616-2465E48D2E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BDC6E8E-55E2-2B9D-EAF8-AE8ED4F743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52E4F8-FDDA-970F-76ED-6F25025585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2ECF04-2986-CFF7-996A-0F3D5303519E}"/>
              </a:ext>
            </a:extLst>
          </p:cNvPr>
          <p:cNvSpPr>
            <a:spLocks noGrp="1"/>
          </p:cNvSpPr>
          <p:nvPr>
            <p:ph type="dt" sz="half" idx="10"/>
          </p:nvPr>
        </p:nvSpPr>
        <p:spPr/>
        <p:txBody>
          <a:bodyPr/>
          <a:lstStyle/>
          <a:p>
            <a:fld id="{2668A448-6430-4ACF-9084-E2F2FCE1F64F}" type="datetimeFigureOut">
              <a:rPr lang="en-GB" smtClean="0"/>
              <a:t>16/04/2025</a:t>
            </a:fld>
            <a:endParaRPr lang="en-GB"/>
          </a:p>
        </p:txBody>
      </p:sp>
      <p:sp>
        <p:nvSpPr>
          <p:cNvPr id="6" name="Footer Placeholder 5">
            <a:extLst>
              <a:ext uri="{FF2B5EF4-FFF2-40B4-BE49-F238E27FC236}">
                <a16:creationId xmlns:a16="http://schemas.microsoft.com/office/drawing/2014/main" id="{8B90671B-8EE1-5993-167B-C2E1C74CEF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9CC195-1A11-FEF9-4974-1D52B8684BF8}"/>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22795285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EC79C-10FA-DFA3-C167-8545241E35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6C0CD9-9C58-2AED-919E-C5415E5EF1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C602FE-AC65-CFD9-1402-8F6B1400D325}"/>
              </a:ext>
            </a:extLst>
          </p:cNvPr>
          <p:cNvSpPr>
            <a:spLocks noGrp="1"/>
          </p:cNvSpPr>
          <p:nvPr>
            <p:ph type="dt" sz="half" idx="10"/>
          </p:nvPr>
        </p:nvSpPr>
        <p:spPr/>
        <p:txBody>
          <a:bodyPr/>
          <a:lstStyle/>
          <a:p>
            <a:fld id="{2668A448-6430-4ACF-9084-E2F2FCE1F64F}" type="datetimeFigureOut">
              <a:rPr lang="en-GB" smtClean="0"/>
              <a:t>16/04/2025</a:t>
            </a:fld>
            <a:endParaRPr lang="en-GB"/>
          </a:p>
        </p:txBody>
      </p:sp>
      <p:sp>
        <p:nvSpPr>
          <p:cNvPr id="5" name="Footer Placeholder 4">
            <a:extLst>
              <a:ext uri="{FF2B5EF4-FFF2-40B4-BE49-F238E27FC236}">
                <a16:creationId xmlns:a16="http://schemas.microsoft.com/office/drawing/2014/main" id="{F6BB0883-6D57-54C8-81A4-CFD8A21043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70D3B9-20DF-A20F-97AD-7EFD484341E5}"/>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25394056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39D128-22BF-6524-7170-6EB00A3E60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187719-3394-FBD3-16EC-80EAD35D90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A9D1FF-22A8-12D1-71F1-03A92847C401}"/>
              </a:ext>
            </a:extLst>
          </p:cNvPr>
          <p:cNvSpPr>
            <a:spLocks noGrp="1"/>
          </p:cNvSpPr>
          <p:nvPr>
            <p:ph type="dt" sz="half" idx="10"/>
          </p:nvPr>
        </p:nvSpPr>
        <p:spPr/>
        <p:txBody>
          <a:bodyPr/>
          <a:lstStyle/>
          <a:p>
            <a:fld id="{2668A448-6430-4ACF-9084-E2F2FCE1F64F}" type="datetimeFigureOut">
              <a:rPr lang="en-GB" smtClean="0"/>
              <a:t>16/04/2025</a:t>
            </a:fld>
            <a:endParaRPr lang="en-GB"/>
          </a:p>
        </p:txBody>
      </p:sp>
      <p:sp>
        <p:nvSpPr>
          <p:cNvPr id="5" name="Footer Placeholder 4">
            <a:extLst>
              <a:ext uri="{FF2B5EF4-FFF2-40B4-BE49-F238E27FC236}">
                <a16:creationId xmlns:a16="http://schemas.microsoft.com/office/drawing/2014/main" id="{6342D137-3643-D56E-8F62-ECADD755A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EFB08F-93D2-7BB1-3B12-D60C2DA2FDC9}"/>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2207539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Big pip on grey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pic>
        <p:nvPicPr>
          <p:cNvPr id="8" name="Picture 7"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10"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276978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9E9FAB8-EBFA-425C-9C6D-0243AE8AABF0}"/>
              </a:ext>
            </a:extLst>
          </p:cNvPr>
          <p:cNvGraphicFramePr>
            <a:graphicFrameLocks noChangeAspect="1"/>
          </p:cNvGraphicFramePr>
          <p:nvPr userDrawn="1">
            <p:custDataLst>
              <p:tags r:id="rId1"/>
            </p:custDataLst>
            <p:extLst>
              <p:ext uri="{D42A27DB-BD31-4B8C-83A1-F6EECF244321}">
                <p14:modId xmlns:p14="http://schemas.microsoft.com/office/powerpoint/2010/main" val="4140268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8" name="Object 7" hidden="1">
                        <a:extLst>
                          <a:ext uri="{FF2B5EF4-FFF2-40B4-BE49-F238E27FC236}">
                            <a16:creationId xmlns:a16="http://schemas.microsoft.com/office/drawing/2014/main" id="{79E9FAB8-EBFA-425C-9C6D-0243AE8AAB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AA1876-46FA-440E-A015-60CCD9D877B1}"/>
              </a:ext>
            </a:extLst>
          </p:cNvPr>
          <p:cNvSpPr>
            <a:spLocks noGrp="1" noChangeAspect="1"/>
          </p:cNvSpPr>
          <p:nvPr>
            <p:ph type="title"/>
          </p:nvPr>
        </p:nvSpPr>
        <p:spPr>
          <a:xfrm>
            <a:off x="359757" y="136525"/>
            <a:ext cx="28678937" cy="923330"/>
          </a:xfrm>
        </p:spPr>
        <p:txBody>
          <a:bodyPr vert="horz">
            <a:noAutofit/>
          </a:bodyPr>
          <a:lstStyle>
            <a:lvl1pPr>
              <a:lnSpc>
                <a:spcPct val="100000"/>
              </a:lnSpc>
              <a:defRPr/>
            </a:lvl1pPr>
          </a:lstStyle>
          <a:p>
            <a:r>
              <a:rPr lang="en-US"/>
              <a:t>Click to edit Master title style</a:t>
            </a:r>
            <a:endParaRPr lang="en-IN"/>
          </a:p>
        </p:txBody>
      </p:sp>
      <p:sp>
        <p:nvSpPr>
          <p:cNvPr id="5" name="Text Placeholder 4">
            <a:extLst>
              <a:ext uri="{FF2B5EF4-FFF2-40B4-BE49-F238E27FC236}">
                <a16:creationId xmlns:a16="http://schemas.microsoft.com/office/drawing/2014/main" id="{802D3927-608A-4226-8AE9-B31DBD09E932}"/>
              </a:ext>
            </a:extLst>
          </p:cNvPr>
          <p:cNvSpPr>
            <a:spLocks noGrp="1"/>
          </p:cNvSpPr>
          <p:nvPr>
            <p:ph type="body" sz="quarter" idx="11"/>
          </p:nvPr>
        </p:nvSpPr>
        <p:spPr>
          <a:xfrm>
            <a:off x="359756" y="1141730"/>
            <a:ext cx="5317144" cy="5068570"/>
          </a:xfrm>
        </p:spPr>
        <p:txBody>
          <a:bodyPr>
            <a:normAutofit/>
          </a:bodyPr>
          <a:lstStyle>
            <a:lvl1pPr marL="0" indent="0">
              <a:lnSpc>
                <a:spcPct val="130000"/>
              </a:lnSpc>
              <a:spcBef>
                <a:spcPts val="1000"/>
              </a:spcBef>
              <a:spcAft>
                <a:spcPts val="1000"/>
              </a:spcAft>
              <a:buNone/>
              <a:defRPr lang="en-IN" sz="1800" kern="1200" dirty="0">
                <a:solidFill>
                  <a:schemeClr val="tx1"/>
                </a:solidFill>
                <a:latin typeface="+mn-lt"/>
                <a:ea typeface="+mn-ea"/>
                <a:cs typeface="+mn-cs"/>
              </a:defRPr>
            </a:lvl1pPr>
            <a:lvl2pPr marL="457200" indent="0">
              <a:spcBef>
                <a:spcPts val="600"/>
              </a:spcBef>
              <a:spcAft>
                <a:spcPts val="600"/>
              </a:spcAft>
              <a:buNone/>
              <a:defRPr sz="1800"/>
            </a:lvl2pPr>
            <a:lvl3pPr marL="914400" indent="0">
              <a:spcBef>
                <a:spcPts val="600"/>
              </a:spcBef>
              <a:spcAft>
                <a:spcPts val="600"/>
              </a:spcAft>
              <a:buNone/>
              <a:defRPr sz="1800"/>
            </a:lvl3pPr>
            <a:lvl4pPr marL="1371600" indent="0">
              <a:spcBef>
                <a:spcPts val="600"/>
              </a:spcBef>
              <a:spcAft>
                <a:spcPts val="600"/>
              </a:spcAft>
              <a:buNone/>
              <a:defRPr sz="1800"/>
            </a:lvl4pPr>
            <a:lvl5pPr marL="1828800" indent="0">
              <a:spcBef>
                <a:spcPts val="600"/>
              </a:spcBef>
              <a:spcAft>
                <a:spcPts val="600"/>
              </a:spcAft>
              <a:buNone/>
              <a:defRPr sz="1800"/>
            </a:lvl5pPr>
          </a:lstStyle>
          <a:p>
            <a:pPr lvl="0"/>
            <a:r>
              <a:rPr lang="en-US"/>
              <a:t>Click to edit Master text styles</a:t>
            </a:r>
          </a:p>
        </p:txBody>
      </p:sp>
      <p:pic>
        <p:nvPicPr>
          <p:cNvPr id="7" name="Picture 2" descr="people walking on sidewalk near buildings">
            <a:extLst>
              <a:ext uri="{FF2B5EF4-FFF2-40B4-BE49-F238E27FC236}">
                <a16:creationId xmlns:a16="http://schemas.microsoft.com/office/drawing/2014/main" id="{435550B5-4B18-4032-9598-BB900CA034EE}"/>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3398"/>
          <a:stretch/>
        </p:blipFill>
        <p:spPr bwMode="auto">
          <a:xfrm>
            <a:off x="6832600" y="0"/>
            <a:ext cx="5359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818251D-E5FA-45AA-8053-90F45DC4B338}"/>
              </a:ext>
            </a:extLst>
          </p:cNvPr>
          <p:cNvSpPr>
            <a:spLocks noGrp="1"/>
          </p:cNvSpPr>
          <p:nvPr>
            <p:ph type="sldNum" sz="quarter" idx="10"/>
          </p:nvPr>
        </p:nvSpPr>
        <p:spPr>
          <a:xfrm>
            <a:off x="11312769" y="6356350"/>
            <a:ext cx="482356" cy="365125"/>
          </a:xfrm>
          <a:prstGeom prst="rect">
            <a:avLst/>
          </a:prstGeom>
        </p:spPr>
        <p:txBody>
          <a:bodyPr/>
          <a:lstStyle>
            <a:lvl1pPr>
              <a:defRPr>
                <a:solidFill>
                  <a:schemeClr val="bg1"/>
                </a:solidFill>
              </a:defRPr>
            </a:lvl1pPr>
          </a:lstStyle>
          <a:p>
            <a:fld id="{FD5D5F4F-603C-4AB0-922F-C42AF3B2CB87}" type="slidenum">
              <a:rPr lang="en-GB" smtClean="0"/>
              <a:pPr/>
              <a:t>‹#›</a:t>
            </a:fld>
            <a:endParaRPr lang="en-GB">
              <a:solidFill>
                <a:schemeClr val="bg1"/>
              </a:solidFill>
            </a:endParaRPr>
          </a:p>
        </p:txBody>
      </p:sp>
    </p:spTree>
    <p:extLst>
      <p:ext uri="{BB962C8B-B14F-4D97-AF65-F5344CB8AC3E}">
        <p14:creationId xmlns:p14="http://schemas.microsoft.com/office/powerpoint/2010/main" val="2107781409"/>
      </p:ext>
    </p:extLst>
  </p:cSld>
  <p:clrMapOvr>
    <a:masterClrMapping/>
  </p:clrMapOvr>
  <p:hf hdr="0"/>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Pip background, turquoise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3204320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6972520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a:t>Click to edit Master title style</a:t>
            </a:r>
          </a:p>
        </p:txBody>
      </p:sp>
      <p:cxnSp>
        <p:nvCxnSpPr>
          <p:cNvPr id="6" name="Straight Connector 5" descr="Line" title="Line"/>
          <p:cNvCxnSpPr/>
          <p:nvPr userDrawn="1"/>
        </p:nvCxnSpPr>
        <p:spPr>
          <a:xfrm>
            <a:off x="587375" y="6341482"/>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1572099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6955C-281D-C8FD-A6EC-D3AF8280AA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3B1E4DD-99ED-46A6-EE17-DD309040CCBA}"/>
              </a:ext>
            </a:extLst>
          </p:cNvPr>
          <p:cNvSpPr>
            <a:spLocks noGrp="1"/>
          </p:cNvSpPr>
          <p:nvPr>
            <p:ph type="dt" sz="half" idx="10"/>
          </p:nvPr>
        </p:nvSpPr>
        <p:spPr/>
        <p:txBody>
          <a:bodyPr/>
          <a:lstStyle/>
          <a:p>
            <a:fld id="{E4CF0BE3-6A8D-4984-B760-ED0626AB0082}" type="datetimeFigureOut">
              <a:rPr lang="en-GB" smtClean="0"/>
              <a:t>16/04/2025</a:t>
            </a:fld>
            <a:endParaRPr lang="en-GB"/>
          </a:p>
        </p:txBody>
      </p:sp>
      <p:sp>
        <p:nvSpPr>
          <p:cNvPr id="4" name="Footer Placeholder 3">
            <a:extLst>
              <a:ext uri="{FF2B5EF4-FFF2-40B4-BE49-F238E27FC236}">
                <a16:creationId xmlns:a16="http://schemas.microsoft.com/office/drawing/2014/main" id="{EC9B6D82-B164-E82F-DE53-9F1AF8885D1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76D87C5-DFE5-014D-0297-F642113EA800}"/>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1158247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6209D3-4004-E967-072D-EC7AE3DBD64F}"/>
              </a:ext>
            </a:extLst>
          </p:cNvPr>
          <p:cNvSpPr>
            <a:spLocks noGrp="1"/>
          </p:cNvSpPr>
          <p:nvPr>
            <p:ph type="dt" sz="half" idx="10"/>
          </p:nvPr>
        </p:nvSpPr>
        <p:spPr/>
        <p:txBody>
          <a:bodyPr/>
          <a:lstStyle/>
          <a:p>
            <a:fld id="{E4CF0BE3-6A8D-4984-B760-ED0626AB0082}" type="datetimeFigureOut">
              <a:rPr lang="en-GB" smtClean="0"/>
              <a:t>16/04/2025</a:t>
            </a:fld>
            <a:endParaRPr lang="en-GB"/>
          </a:p>
        </p:txBody>
      </p:sp>
      <p:sp>
        <p:nvSpPr>
          <p:cNvPr id="3" name="Footer Placeholder 2">
            <a:extLst>
              <a:ext uri="{FF2B5EF4-FFF2-40B4-BE49-F238E27FC236}">
                <a16:creationId xmlns:a16="http://schemas.microsoft.com/office/drawing/2014/main" id="{3B8C67BE-313C-3693-437D-3C94FC6F3C7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53FD5D-1CD8-0501-FBAB-ABD04BC33CD0}"/>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539776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6869-C67C-2929-1AD2-C58557B36C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E620BE1-DD92-08FE-CC86-7A9809A04E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6C25E83-E7E4-DAA1-B799-88852E895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ADE391-D5B2-5099-898D-EAFD889CC7A5}"/>
              </a:ext>
            </a:extLst>
          </p:cNvPr>
          <p:cNvSpPr>
            <a:spLocks noGrp="1"/>
          </p:cNvSpPr>
          <p:nvPr>
            <p:ph type="dt" sz="half" idx="10"/>
          </p:nvPr>
        </p:nvSpPr>
        <p:spPr/>
        <p:txBody>
          <a:bodyPr/>
          <a:lstStyle/>
          <a:p>
            <a:fld id="{E4CF0BE3-6A8D-4984-B760-ED0626AB0082}" type="datetimeFigureOut">
              <a:rPr lang="en-GB" smtClean="0"/>
              <a:t>16/04/2025</a:t>
            </a:fld>
            <a:endParaRPr lang="en-GB"/>
          </a:p>
        </p:txBody>
      </p:sp>
      <p:sp>
        <p:nvSpPr>
          <p:cNvPr id="6" name="Footer Placeholder 5">
            <a:extLst>
              <a:ext uri="{FF2B5EF4-FFF2-40B4-BE49-F238E27FC236}">
                <a16:creationId xmlns:a16="http://schemas.microsoft.com/office/drawing/2014/main" id="{A9CF3308-0BDB-AA0C-88EF-8CF134AE2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51D13C-CDCB-3235-5599-4B62E9AC7E7E}"/>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3435270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A6EA-6F46-D109-DA36-CD11CE8398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734A59C-1294-B19F-6BB4-F85BACEEAC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CBBC6332-F965-EE7D-D947-AF8A3F800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63E349-5D2F-F7C2-F3AC-A55BDEAACC32}"/>
              </a:ext>
            </a:extLst>
          </p:cNvPr>
          <p:cNvSpPr>
            <a:spLocks noGrp="1"/>
          </p:cNvSpPr>
          <p:nvPr>
            <p:ph type="dt" sz="half" idx="10"/>
          </p:nvPr>
        </p:nvSpPr>
        <p:spPr/>
        <p:txBody>
          <a:bodyPr/>
          <a:lstStyle/>
          <a:p>
            <a:fld id="{E4CF0BE3-6A8D-4984-B760-ED0626AB0082}" type="datetimeFigureOut">
              <a:rPr lang="en-GB" smtClean="0"/>
              <a:t>16/04/2025</a:t>
            </a:fld>
            <a:endParaRPr lang="en-GB"/>
          </a:p>
        </p:txBody>
      </p:sp>
      <p:sp>
        <p:nvSpPr>
          <p:cNvPr id="6" name="Footer Placeholder 5">
            <a:extLst>
              <a:ext uri="{FF2B5EF4-FFF2-40B4-BE49-F238E27FC236}">
                <a16:creationId xmlns:a16="http://schemas.microsoft.com/office/drawing/2014/main" id="{DAA206A4-2D0F-FEBE-5A18-B28E3D4A53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BC34F3-B8DE-7054-235C-FD789D9458ED}"/>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2524916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tags" Target="../tags/tag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image" Target="../media/image1.emf"/><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theme" Target="../theme/theme3.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0781A38-6623-7BAD-34FD-7D0CF2648E27}"/>
              </a:ext>
            </a:extLst>
          </p:cNvPr>
          <p:cNvGraphicFramePr>
            <a:graphicFrameLocks noChangeAspect="1"/>
          </p:cNvGraphicFramePr>
          <p:nvPr userDrawn="1">
            <p:custDataLst>
              <p:tags r:id="rId19"/>
            </p:custDataLst>
            <p:extLst>
              <p:ext uri="{D42A27DB-BD31-4B8C-83A1-F6EECF244321}">
                <p14:modId xmlns:p14="http://schemas.microsoft.com/office/powerpoint/2010/main" val="3127639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395" imgH="394" progId="TCLayout.ActiveDocument.1">
                  <p:embed/>
                </p:oleObj>
              </mc:Choice>
              <mc:Fallback>
                <p:oleObj name="think-cell Slide" r:id="rId20" imgW="395" imgH="394" progId="TCLayout.ActiveDocument.1">
                  <p:embed/>
                  <p:pic>
                    <p:nvPicPr>
                      <p:cNvPr id="8" name="think-cell data - do not delete" hidden="1">
                        <a:extLst>
                          <a:ext uri="{FF2B5EF4-FFF2-40B4-BE49-F238E27FC236}">
                            <a16:creationId xmlns:a16="http://schemas.microsoft.com/office/drawing/2014/main" id="{A0781A38-6623-7BAD-34FD-7D0CF2648E27}"/>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FD593011-4E0C-5BB1-6EAA-1BEC8A6FE7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DC1D09-9020-3DF6-A36B-ADECF35FF2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F061E4-9E07-7A6E-2005-9B67D791A3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F0BE3-6A8D-4984-B760-ED0626AB0082}" type="datetimeFigureOut">
              <a:rPr lang="en-GB" smtClean="0"/>
              <a:t>16/04/2025</a:t>
            </a:fld>
            <a:endParaRPr lang="en-GB"/>
          </a:p>
        </p:txBody>
      </p:sp>
      <p:sp>
        <p:nvSpPr>
          <p:cNvPr id="5" name="Footer Placeholder 4">
            <a:extLst>
              <a:ext uri="{FF2B5EF4-FFF2-40B4-BE49-F238E27FC236}">
                <a16:creationId xmlns:a16="http://schemas.microsoft.com/office/drawing/2014/main" id="{4E62247B-0A5D-86FE-A913-A3E831A6BE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F52CA8-2673-9D6C-07A8-3AB1DEF31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0EAFD-05BE-4049-801D-226FD712920F}" type="slidenum">
              <a:rPr lang="en-GB" smtClean="0"/>
              <a:t>‹#›</a:t>
            </a:fld>
            <a:endParaRPr lang="en-GB"/>
          </a:p>
        </p:txBody>
      </p:sp>
    </p:spTree>
    <p:extLst>
      <p:ext uri="{BB962C8B-B14F-4D97-AF65-F5344CB8AC3E}">
        <p14:creationId xmlns:p14="http://schemas.microsoft.com/office/powerpoint/2010/main" val="3801332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90" r:id="rId14"/>
    <p:sldLayoutId id="2147483691" r:id="rId15"/>
    <p:sldLayoutId id="2147483692" r:id="rId16"/>
    <p:sldLayoutId id="214748372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F0635B7-71B0-D871-5B5E-41CE8F60D74C}"/>
              </a:ext>
            </a:extLst>
          </p:cNvPr>
          <p:cNvGraphicFramePr>
            <a:graphicFrameLocks noChangeAspect="1"/>
          </p:cNvGraphicFramePr>
          <p:nvPr userDrawn="1">
            <p:custDataLst>
              <p:tags r:id="rId26"/>
            </p:custDataLst>
            <p:extLst>
              <p:ext uri="{D42A27DB-BD31-4B8C-83A1-F6EECF244321}">
                <p14:modId xmlns:p14="http://schemas.microsoft.com/office/powerpoint/2010/main" val="35397511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395" imgH="394" progId="TCLayout.ActiveDocument.1">
                  <p:embed/>
                </p:oleObj>
              </mc:Choice>
              <mc:Fallback>
                <p:oleObj name="think-cell Slide" r:id="rId27" imgW="395" imgH="394" progId="TCLayout.ActiveDocument.1">
                  <p:embed/>
                  <p:pic>
                    <p:nvPicPr>
                      <p:cNvPr id="3" name="think-cell data - do not delete" hidden="1">
                        <a:extLst>
                          <a:ext uri="{FF2B5EF4-FFF2-40B4-BE49-F238E27FC236}">
                            <a16:creationId xmlns:a16="http://schemas.microsoft.com/office/drawing/2014/main" id="{9F0635B7-71B0-D871-5B5E-41CE8F60D74C}"/>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17" name="Title Placeholder 1"/>
          <p:cNvSpPr>
            <a:spLocks noGrp="1"/>
          </p:cNvSpPr>
          <p:nvPr>
            <p:ph type="title"/>
          </p:nvPr>
        </p:nvSpPr>
        <p:spPr>
          <a:xfrm>
            <a:off x="586800" y="583201"/>
            <a:ext cx="10515600" cy="1116000"/>
          </a:xfrm>
          <a:prstGeom prst="rect">
            <a:avLst/>
          </a:prstGeom>
        </p:spPr>
        <p:txBody>
          <a:bodyPr vert="horz" lIns="0" tIns="0" rIns="0" bIns="0" rtlCol="0" anchor="t" anchorCtr="0">
            <a:normAutofit/>
          </a:bodyPr>
          <a:lstStyle/>
          <a:p>
            <a:r>
              <a:rPr lang="en-US"/>
              <a:t>Click to edit Master title style</a:t>
            </a:r>
          </a:p>
        </p:txBody>
      </p:sp>
      <p:sp>
        <p:nvSpPr>
          <p:cNvPr id="18" name="Text Placeholder 2"/>
          <p:cNvSpPr>
            <a:spLocks noGrp="1"/>
          </p:cNvSpPr>
          <p:nvPr>
            <p:ph type="body" idx="1"/>
          </p:nvPr>
        </p:nvSpPr>
        <p:spPr>
          <a:xfrm>
            <a:off x="586800" y="1699200"/>
            <a:ext cx="10515600" cy="4351338"/>
          </a:xfrm>
          <a:prstGeom prst="rect">
            <a:avLst/>
          </a:prstGeom>
        </p:spPr>
        <p:txBody>
          <a:bodyPr vert="horz" lIns="0" tIns="0" rIns="0" bIns="468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525070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3" r:id="rId24"/>
  </p:sldLayoutIdLst>
  <p:txStyles>
    <p:title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C688CA-FEA7-F96F-5F7D-BDF0A1A05E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12638E-D234-5F4A-C631-71ABB07AF0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C4619F-41B1-AEF8-352B-0C8EF1E309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668A448-6430-4ACF-9084-E2F2FCE1F64F}" type="datetimeFigureOut">
              <a:rPr lang="en-GB" smtClean="0"/>
              <a:t>16/04/2025</a:t>
            </a:fld>
            <a:endParaRPr lang="en-GB"/>
          </a:p>
        </p:txBody>
      </p:sp>
      <p:sp>
        <p:nvSpPr>
          <p:cNvPr id="5" name="Footer Placeholder 4">
            <a:extLst>
              <a:ext uri="{FF2B5EF4-FFF2-40B4-BE49-F238E27FC236}">
                <a16:creationId xmlns:a16="http://schemas.microsoft.com/office/drawing/2014/main" id="{B140222F-DB92-3D3D-AF4E-7391A24648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89E63F7-5907-7F23-D0F9-6FE033A6BE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EC1DDDD-18DF-46E6-A7F3-51194B44E6FE}" type="slidenum">
              <a:rPr lang="en-GB" smtClean="0"/>
              <a:t>‹#›</a:t>
            </a:fld>
            <a:endParaRPr lang="en-GB"/>
          </a:p>
        </p:txBody>
      </p:sp>
    </p:spTree>
    <p:extLst>
      <p:ext uri="{BB962C8B-B14F-4D97-AF65-F5344CB8AC3E}">
        <p14:creationId xmlns:p14="http://schemas.microsoft.com/office/powerpoint/2010/main" val="273159026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7.emf"/><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Layout" Target="../slideLayouts/slideLayout13.xml"/><Relationship Id="rId1" Type="http://schemas.openxmlformats.org/officeDocument/2006/relationships/tags" Target="../tags/tag19.xml"/><Relationship Id="rId5" Type="http://schemas.openxmlformats.org/officeDocument/2006/relationships/slide" Target="slide14.xml"/><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20.xml"/><Relationship Id="rId6" Type="http://schemas.openxmlformats.org/officeDocument/2006/relationships/hyperlink" Target="https://bmjopenquality.bmj.com/content/bmjqir/8/2/e000411.full.pdf#:~:text=not%20present%20%20%20Table%201%20%20,%205.2%20%20%204%20more%20rows%20" TargetMode="External"/><Relationship Id="rId5" Type="http://schemas.openxmlformats.org/officeDocument/2006/relationships/hyperlink" Target="https://www.ons.gov.uk/peoplepopulationandcommunity/wellbeing/articles/ukmeasuresofnationalwellbeing/dashboard" TargetMode="External"/><Relationship Id="rId4" Type="http://schemas.openxmlformats.org/officeDocument/2006/relationships/hyperlink" Target="https://www.ons.gov.uk/employmentandlabourmarket/peopleinwork/employmentandemployeetypes/methodologies/annualpopulationsurveyapsqmi"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21.xml"/><Relationship Id="rId4" Type="http://schemas.openxmlformats.org/officeDocument/2006/relationships/hyperlink" Target="https://www.ons.gov.uk/peoplepopulationandcommunity/wellbeing/datasets/publicopinionsandsocialtrendsgreatbritainpersonalwellbeingandloneliness"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chart" Target="../charts/chart4.xml"/><Relationship Id="rId2" Type="http://schemas.openxmlformats.org/officeDocument/2006/relationships/slideLayout" Target="../slideLayouts/slideLayout16.xml"/><Relationship Id="rId1" Type="http://schemas.openxmlformats.org/officeDocument/2006/relationships/tags" Target="../tags/tag23.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chart" Target="../charts/chart8.xml"/><Relationship Id="rId2" Type="http://schemas.openxmlformats.org/officeDocument/2006/relationships/slideLayout" Target="../slideLayouts/slideLayout16.xml"/><Relationship Id="rId1" Type="http://schemas.openxmlformats.org/officeDocument/2006/relationships/tags" Target="../tags/tag24.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chart" Target="../charts/chart12.xml"/><Relationship Id="rId2" Type="http://schemas.openxmlformats.org/officeDocument/2006/relationships/slideLayout" Target="../slideLayouts/slideLayout16.xml"/><Relationship Id="rId1" Type="http://schemas.openxmlformats.org/officeDocument/2006/relationships/tags" Target="../tags/tag25.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chart" Target="../charts/chart16.xml"/><Relationship Id="rId2" Type="http://schemas.openxmlformats.org/officeDocument/2006/relationships/slideLayout" Target="../slideLayouts/slideLayout16.xml"/><Relationship Id="rId1" Type="http://schemas.openxmlformats.org/officeDocument/2006/relationships/tags" Target="../tags/tag26.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7.xml"/><Relationship Id="rId1" Type="http://schemas.openxmlformats.org/officeDocument/2006/relationships/tags" Target="../tags/tag28.xml"/><Relationship Id="rId5" Type="http://schemas.openxmlformats.org/officeDocument/2006/relationships/chart" Target="../charts/chart18.xml"/><Relationship Id="rId4" Type="http://schemas.openxmlformats.org/officeDocument/2006/relationships/chart" Target="../charts/chart17.xml"/></Relationships>
</file>

<file path=ppt/slides/_rels/slide2.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notesSlide" Target="../notesSlides/notesSlide2.xml"/><Relationship Id="rId7" Type="http://schemas.openxmlformats.org/officeDocument/2006/relationships/slide" Target="slide25.xml"/><Relationship Id="rId12" Type="http://schemas.openxmlformats.org/officeDocument/2006/relationships/slide" Target="slide79.xml"/><Relationship Id="rId2" Type="http://schemas.openxmlformats.org/officeDocument/2006/relationships/slideLayout" Target="../slideLayouts/slideLayout12.xml"/><Relationship Id="rId1" Type="http://schemas.openxmlformats.org/officeDocument/2006/relationships/tags" Target="../tags/tag11.xml"/><Relationship Id="rId6" Type="http://schemas.openxmlformats.org/officeDocument/2006/relationships/slide" Target="slide10.xml"/><Relationship Id="rId11" Type="http://schemas.openxmlformats.org/officeDocument/2006/relationships/slide" Target="slide69.xml"/><Relationship Id="rId5" Type="http://schemas.openxmlformats.org/officeDocument/2006/relationships/slide" Target="slide7.xml"/><Relationship Id="rId10" Type="http://schemas.openxmlformats.org/officeDocument/2006/relationships/slide" Target="slide64.xml"/><Relationship Id="rId4" Type="http://schemas.openxmlformats.org/officeDocument/2006/relationships/slide" Target="slide3.xml"/><Relationship Id="rId9" Type="http://schemas.openxmlformats.org/officeDocument/2006/relationships/slide" Target="slide5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tags" Target="../tags/tag2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6.xml"/><Relationship Id="rId1" Type="http://schemas.openxmlformats.org/officeDocument/2006/relationships/tags" Target="../tags/tag30.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6.xml"/><Relationship Id="rId1" Type="http://schemas.openxmlformats.org/officeDocument/2006/relationships/tags" Target="../tags/tag31.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6.xml"/><Relationship Id="rId1" Type="http://schemas.openxmlformats.org/officeDocument/2006/relationships/tags" Target="../tags/tag33.xml"/><Relationship Id="rId5" Type="http://schemas.openxmlformats.org/officeDocument/2006/relationships/chart" Target="../charts/chart24.xml"/><Relationship Id="rId4" Type="http://schemas.openxmlformats.org/officeDocument/2006/relationships/chart" Target="../charts/chart23.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Layout" Target="../slideLayouts/slideLayout13.xml"/><Relationship Id="rId1" Type="http://schemas.openxmlformats.org/officeDocument/2006/relationships/tags" Target="../tags/tag3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5.xml"/><Relationship Id="rId1" Type="http://schemas.openxmlformats.org/officeDocument/2006/relationships/tags" Target="../tags/tag3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tags" Target="../tags/tag3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5.xml"/><Relationship Id="rId1" Type="http://schemas.openxmlformats.org/officeDocument/2006/relationships/tags" Target="../tags/tag3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6.xml"/><Relationship Id="rId1" Type="http://schemas.openxmlformats.org/officeDocument/2006/relationships/tags" Target="../tags/tag38.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Layout" Target="../slideLayouts/slideLayout13.xml"/><Relationship Id="rId1" Type="http://schemas.openxmlformats.org/officeDocument/2006/relationships/tags" Target="../tags/tag12.xml"/><Relationship Id="rId4" Type="http://schemas.openxmlformats.org/officeDocument/2006/relationships/slide" Target="slide10.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6.xml"/><Relationship Id="rId1" Type="http://schemas.openxmlformats.org/officeDocument/2006/relationships/tags" Target="../tags/tag39.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6.xml"/><Relationship Id="rId1" Type="http://schemas.openxmlformats.org/officeDocument/2006/relationships/tags" Target="../tags/tag40.xml"/><Relationship Id="rId4" Type="http://schemas.openxmlformats.org/officeDocument/2006/relationships/chart" Target="../charts/chart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6.xml"/><Relationship Id="rId1" Type="http://schemas.openxmlformats.org/officeDocument/2006/relationships/tags" Target="../tags/tag41.xml"/><Relationship Id="rId4" Type="http://schemas.openxmlformats.org/officeDocument/2006/relationships/chart" Target="../charts/chart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6.xml"/><Relationship Id="rId1" Type="http://schemas.openxmlformats.org/officeDocument/2006/relationships/tags" Target="../tags/tag42.xml"/><Relationship Id="rId4" Type="http://schemas.openxmlformats.org/officeDocument/2006/relationships/chart" Target="../charts/chart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6.xml"/><Relationship Id="rId1" Type="http://schemas.openxmlformats.org/officeDocument/2006/relationships/tags" Target="../tags/tag43.xml"/><Relationship Id="rId4" Type="http://schemas.openxmlformats.org/officeDocument/2006/relationships/chart" Target="../charts/chart3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7.xml"/><Relationship Id="rId1" Type="http://schemas.openxmlformats.org/officeDocument/2006/relationships/tags" Target="../tags/tag44.xml"/><Relationship Id="rId4" Type="http://schemas.openxmlformats.org/officeDocument/2006/relationships/chart" Target="../charts/chart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7.xml"/><Relationship Id="rId1" Type="http://schemas.openxmlformats.org/officeDocument/2006/relationships/tags" Target="../tags/tag45.xml"/><Relationship Id="rId4" Type="http://schemas.openxmlformats.org/officeDocument/2006/relationships/chart" Target="../charts/chart3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7.xml"/><Relationship Id="rId1" Type="http://schemas.openxmlformats.org/officeDocument/2006/relationships/tags" Target="../tags/tag46.xml"/><Relationship Id="rId4" Type="http://schemas.openxmlformats.org/officeDocument/2006/relationships/chart" Target="../charts/chart37.xml"/></Relationships>
</file>

<file path=ppt/slides/_rels/slide38.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slideLayout" Target="../slideLayouts/slideLayout16.xml"/><Relationship Id="rId1" Type="http://schemas.openxmlformats.org/officeDocument/2006/relationships/tags" Target="../tags/tag47.xml"/><Relationship Id="rId4" Type="http://schemas.openxmlformats.org/officeDocument/2006/relationships/chart" Target="../charts/chart39.xml"/></Relationships>
</file>

<file path=ppt/slides/_rels/slide3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slideLayout" Target="../slideLayouts/slideLayout16.xml"/><Relationship Id="rId1" Type="http://schemas.openxmlformats.org/officeDocument/2006/relationships/tags" Target="../tags/tag48.xml"/></Relationships>
</file>

<file path=ppt/slides/_rels/slide4.xml.rels><?xml version="1.0" encoding="UTF-8" standalone="yes"?>
<Relationships xmlns="http://schemas.openxmlformats.org/package/2006/relationships"><Relationship Id="rId8" Type="http://schemas.openxmlformats.org/officeDocument/2006/relationships/slide" Target="slide64.xml"/><Relationship Id="rId3" Type="http://schemas.openxmlformats.org/officeDocument/2006/relationships/notesSlide" Target="../notesSlides/notesSlide3.xml"/><Relationship Id="rId7" Type="http://schemas.openxmlformats.org/officeDocument/2006/relationships/slide" Target="slide53.xml"/><Relationship Id="rId2" Type="http://schemas.openxmlformats.org/officeDocument/2006/relationships/slideLayout" Target="../slideLayouts/slideLayout14.xml"/><Relationship Id="rId1" Type="http://schemas.openxmlformats.org/officeDocument/2006/relationships/tags" Target="../tags/tag13.xml"/><Relationship Id="rId6" Type="http://schemas.openxmlformats.org/officeDocument/2006/relationships/slide" Target="slide40.xml"/><Relationship Id="rId5" Type="http://schemas.openxmlformats.org/officeDocument/2006/relationships/slide" Target="slide25.xml"/><Relationship Id="rId4" Type="http://schemas.openxmlformats.org/officeDocument/2006/relationships/slide" Target="slide10.xml"/><Relationship Id="rId9" Type="http://schemas.openxmlformats.org/officeDocument/2006/relationships/slide" Target="slide70.xml"/></Relationships>
</file>

<file path=ppt/slides/_rels/slide40.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Layout" Target="../slideLayouts/slideLayout13.xml"/><Relationship Id="rId1" Type="http://schemas.openxmlformats.org/officeDocument/2006/relationships/tags" Target="../tags/tag49.xml"/><Relationship Id="rId4" Type="http://schemas.openxmlformats.org/officeDocument/2006/relationships/slide" Target="slide4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5.xml"/><Relationship Id="rId1" Type="http://schemas.openxmlformats.org/officeDocument/2006/relationships/tags" Target="../tags/tag50.xml"/><Relationship Id="rId5" Type="http://schemas.openxmlformats.org/officeDocument/2006/relationships/hyperlink" Target="https://www.ons.gov.uk/peoplepopulationandcommunity/wellbeing/datasets/publicopinionsandsocialtrendsgreatbritainpersonalwellbeingandloneliness" TargetMode="External"/><Relationship Id="rId4" Type="http://schemas.openxmlformats.org/officeDocument/2006/relationships/hyperlink" Target="https://www.gov.uk/government/statistics/community-life-survey-202324-annual-publication" TargetMode="Externa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5.xml"/><Relationship Id="rId1" Type="http://schemas.openxmlformats.org/officeDocument/2006/relationships/tags" Target="../tags/tag5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5.xml"/><Relationship Id="rId1" Type="http://schemas.openxmlformats.org/officeDocument/2006/relationships/tags" Target="../tags/tag5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6.xml"/><Relationship Id="rId1" Type="http://schemas.openxmlformats.org/officeDocument/2006/relationships/tags" Target="../tags/tag53.xml"/><Relationship Id="rId4" Type="http://schemas.openxmlformats.org/officeDocument/2006/relationships/chart" Target="../charts/chart4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6.xml"/><Relationship Id="rId1" Type="http://schemas.openxmlformats.org/officeDocument/2006/relationships/tags" Target="../tags/tag54.xml"/><Relationship Id="rId4" Type="http://schemas.openxmlformats.org/officeDocument/2006/relationships/chart" Target="../charts/chart4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6.xml"/><Relationship Id="rId1" Type="http://schemas.openxmlformats.org/officeDocument/2006/relationships/tags" Target="../tags/tag55.xml"/><Relationship Id="rId4" Type="http://schemas.openxmlformats.org/officeDocument/2006/relationships/chart" Target="../charts/chart4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6.xml"/><Relationship Id="rId1" Type="http://schemas.openxmlformats.org/officeDocument/2006/relationships/tags" Target="../tags/tag56.xml"/><Relationship Id="rId4" Type="http://schemas.openxmlformats.org/officeDocument/2006/relationships/chart" Target="../charts/chart44.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6.xml"/><Relationship Id="rId1" Type="http://schemas.openxmlformats.org/officeDocument/2006/relationships/tags" Target="../tags/tag57.xml"/><Relationship Id="rId4" Type="http://schemas.openxmlformats.org/officeDocument/2006/relationships/chart" Target="../charts/chart4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6.xml"/><Relationship Id="rId1" Type="http://schemas.openxmlformats.org/officeDocument/2006/relationships/tags" Target="../tags/tag58.xml"/><Relationship Id="rId4" Type="http://schemas.openxmlformats.org/officeDocument/2006/relationships/chart" Target="../charts/chart4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14.xml"/><Relationship Id="rId4" Type="http://schemas.openxmlformats.org/officeDocument/2006/relationships/slide" Target="slide79.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6.xml"/><Relationship Id="rId1" Type="http://schemas.openxmlformats.org/officeDocument/2006/relationships/tags" Target="../tags/tag59.xml"/><Relationship Id="rId4" Type="http://schemas.openxmlformats.org/officeDocument/2006/relationships/chart" Target="../charts/chart47.xml"/></Relationships>
</file>

<file path=ppt/slides/_rels/slide51.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slideLayout" Target="../slideLayouts/slideLayout16.xml"/><Relationship Id="rId1" Type="http://schemas.openxmlformats.org/officeDocument/2006/relationships/tags" Target="../tags/tag60.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6.xml"/><Relationship Id="rId1" Type="http://schemas.openxmlformats.org/officeDocument/2006/relationships/tags" Target="../tags/tag61.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slideLayout" Target="../slideLayouts/slideLayout13.xml"/><Relationship Id="rId1" Type="http://schemas.openxmlformats.org/officeDocument/2006/relationships/tags" Target="../tags/tag6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5.xml"/><Relationship Id="rId1" Type="http://schemas.openxmlformats.org/officeDocument/2006/relationships/tags" Target="../tags/tag6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5.xml"/><Relationship Id="rId1" Type="http://schemas.openxmlformats.org/officeDocument/2006/relationships/tags" Target="../tags/tag64.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6.xml"/><Relationship Id="rId1" Type="http://schemas.openxmlformats.org/officeDocument/2006/relationships/tags" Target="../tags/tag65.xml"/><Relationship Id="rId5" Type="http://schemas.openxmlformats.org/officeDocument/2006/relationships/chart" Target="../charts/chart50.xml"/><Relationship Id="rId4" Type="http://schemas.microsoft.com/office/2018/10/relationships/comments" Target="../comments/modernComment_E37_D66253D0.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6.xml"/><Relationship Id="rId1" Type="http://schemas.openxmlformats.org/officeDocument/2006/relationships/tags" Target="../tags/tag66.xml"/><Relationship Id="rId4" Type="http://schemas.openxmlformats.org/officeDocument/2006/relationships/chart" Target="../charts/chart51.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6.xml"/><Relationship Id="rId1" Type="http://schemas.openxmlformats.org/officeDocument/2006/relationships/tags" Target="../tags/tag67.xml"/><Relationship Id="rId5" Type="http://schemas.openxmlformats.org/officeDocument/2006/relationships/chart" Target="../charts/chart53.xml"/><Relationship Id="rId4" Type="http://schemas.openxmlformats.org/officeDocument/2006/relationships/chart" Target="../charts/chart5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6.xml"/><Relationship Id="rId1" Type="http://schemas.openxmlformats.org/officeDocument/2006/relationships/tags" Target="../tags/tag68.xml"/><Relationship Id="rId4" Type="http://schemas.openxmlformats.org/officeDocument/2006/relationships/chart" Target="../charts/chart5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15.xml"/><Relationship Id="rId4" Type="http://schemas.openxmlformats.org/officeDocument/2006/relationships/slide" Target="slide79.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6.xml"/><Relationship Id="rId1" Type="http://schemas.openxmlformats.org/officeDocument/2006/relationships/tags" Target="../tags/tag69.xml"/><Relationship Id="rId4" Type="http://schemas.openxmlformats.org/officeDocument/2006/relationships/chart" Target="../charts/chart55.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6.xml"/><Relationship Id="rId1" Type="http://schemas.openxmlformats.org/officeDocument/2006/relationships/tags" Target="../tags/tag70.xml"/><Relationship Id="rId4" Type="http://schemas.openxmlformats.org/officeDocument/2006/relationships/chart" Target="../charts/chart56.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6.xml"/><Relationship Id="rId1" Type="http://schemas.openxmlformats.org/officeDocument/2006/relationships/tags" Target="../tags/tag71.xml"/><Relationship Id="rId4" Type="http://schemas.openxmlformats.org/officeDocument/2006/relationships/chart" Target="../charts/chart57.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72.xml"/></Relationships>
</file>

<file path=ppt/slides/_rels/slide64.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slideLayout" Target="../slideLayouts/slideLayout13.xml"/><Relationship Id="rId1" Type="http://schemas.openxmlformats.org/officeDocument/2006/relationships/tags" Target="../tags/tag73.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5.xml"/><Relationship Id="rId1" Type="http://schemas.openxmlformats.org/officeDocument/2006/relationships/tags" Target="../tags/tag74.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6.xml"/><Relationship Id="rId1" Type="http://schemas.openxmlformats.org/officeDocument/2006/relationships/tags" Target="../tags/tag75.xml"/><Relationship Id="rId5" Type="http://schemas.openxmlformats.org/officeDocument/2006/relationships/chart" Target="../charts/chart59.xml"/><Relationship Id="rId4" Type="http://schemas.openxmlformats.org/officeDocument/2006/relationships/chart" Target="../charts/chart58.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6.xml"/><Relationship Id="rId1" Type="http://schemas.openxmlformats.org/officeDocument/2006/relationships/tags" Target="../tags/tag76.xml"/><Relationship Id="rId4" Type="http://schemas.openxmlformats.org/officeDocument/2006/relationships/chart" Target="../charts/chart60.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6.xml"/><Relationship Id="rId1" Type="http://schemas.openxmlformats.org/officeDocument/2006/relationships/tags" Target="../tags/tag77.xml"/><Relationship Id="rId4" Type="http://schemas.openxmlformats.org/officeDocument/2006/relationships/chart" Target="../charts/chart61.xml"/></Relationships>
</file>

<file path=ppt/slides/_rels/slide69.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slideLayout" Target="../slideLayouts/slideLayout13.xml"/><Relationship Id="rId1" Type="http://schemas.openxmlformats.org/officeDocument/2006/relationships/tags" Target="../tags/tag7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5.xml"/><Relationship Id="rId1" Type="http://schemas.openxmlformats.org/officeDocument/2006/relationships/tags" Target="../tags/tag79.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5.xml"/><Relationship Id="rId1" Type="http://schemas.openxmlformats.org/officeDocument/2006/relationships/tags" Target="../tags/tag80.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6.xml"/><Relationship Id="rId1" Type="http://schemas.openxmlformats.org/officeDocument/2006/relationships/tags" Target="../tags/tag81.xml"/><Relationship Id="rId4" Type="http://schemas.openxmlformats.org/officeDocument/2006/relationships/chart" Target="../charts/chart6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6.xml"/><Relationship Id="rId1" Type="http://schemas.openxmlformats.org/officeDocument/2006/relationships/tags" Target="../tags/tag82.xml"/><Relationship Id="rId4" Type="http://schemas.openxmlformats.org/officeDocument/2006/relationships/chart" Target="../charts/chart63.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6.xml"/><Relationship Id="rId1" Type="http://schemas.openxmlformats.org/officeDocument/2006/relationships/tags" Target="../tags/tag83.xml"/><Relationship Id="rId4" Type="http://schemas.openxmlformats.org/officeDocument/2006/relationships/chart" Target="../charts/chart64.xml"/></Relationships>
</file>

<file path=ppt/slides/_rels/slide75.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slideLayout" Target="../slideLayouts/slideLayout16.xml"/><Relationship Id="rId1" Type="http://schemas.openxmlformats.org/officeDocument/2006/relationships/tags" Target="../tags/tag84.xml"/><Relationship Id="rId4" Type="http://schemas.openxmlformats.org/officeDocument/2006/relationships/chart" Target="../charts/chart66.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85.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6.xml"/><Relationship Id="rId1" Type="http://schemas.openxmlformats.org/officeDocument/2006/relationships/tags" Target="../tags/tag86.xml"/><Relationship Id="rId4" Type="http://schemas.openxmlformats.org/officeDocument/2006/relationships/chart" Target="../charts/chart67.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6.xml"/><Relationship Id="rId1" Type="http://schemas.openxmlformats.org/officeDocument/2006/relationships/tags" Target="../tags/tag87.xml"/><Relationship Id="rId4" Type="http://schemas.openxmlformats.org/officeDocument/2006/relationships/chart" Target="../charts/chart68.xml"/></Relationships>
</file>

<file path=ppt/slides/_rels/slide79.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slideLayout" Target="../slideLayouts/slideLayout31.xml"/><Relationship Id="rId1" Type="http://schemas.openxmlformats.org/officeDocument/2006/relationships/tags" Target="../tags/tag88.xml"/><Relationship Id="rId4" Type="http://schemas.openxmlformats.org/officeDocument/2006/relationships/slide" Target="slide82.xml"/></Relationships>
</file>

<file path=ppt/slides/_rels/slide8.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86.xml"/><Relationship Id="rId3" Type="http://schemas.openxmlformats.org/officeDocument/2006/relationships/notesSlide" Target="../notesSlides/notesSlide6.xml"/><Relationship Id="rId7" Type="http://schemas.openxmlformats.org/officeDocument/2006/relationships/slide" Target="slide29.xml"/><Relationship Id="rId12" Type="http://schemas.openxmlformats.org/officeDocument/2006/relationships/slide" Target="slide47.xml"/><Relationship Id="rId2" Type="http://schemas.openxmlformats.org/officeDocument/2006/relationships/slideLayout" Target="../slideLayouts/slideLayout17.xml"/><Relationship Id="rId16" Type="http://schemas.openxmlformats.org/officeDocument/2006/relationships/slide" Target="slide62.xml"/><Relationship Id="rId1" Type="http://schemas.openxmlformats.org/officeDocument/2006/relationships/tags" Target="../tags/tag17.xml"/><Relationship Id="rId6" Type="http://schemas.openxmlformats.org/officeDocument/2006/relationships/slide" Target="slide21.xml"/><Relationship Id="rId11" Type="http://schemas.openxmlformats.org/officeDocument/2006/relationships/slide" Target="slide46.xml"/><Relationship Id="rId5" Type="http://schemas.openxmlformats.org/officeDocument/2006/relationships/slide" Target="slide19.xml"/><Relationship Id="rId15" Type="http://schemas.openxmlformats.org/officeDocument/2006/relationships/slide" Target="slide59.xml"/><Relationship Id="rId10" Type="http://schemas.openxmlformats.org/officeDocument/2006/relationships/slide" Target="slide44.xml"/><Relationship Id="rId4" Type="http://schemas.openxmlformats.org/officeDocument/2006/relationships/slide" Target="slide14.xml"/><Relationship Id="rId9" Type="http://schemas.openxmlformats.org/officeDocument/2006/relationships/slide" Target="slide38.xml"/><Relationship Id="rId14" Type="http://schemas.openxmlformats.org/officeDocument/2006/relationships/slide" Target="slide56.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41.xml"/><Relationship Id="rId1" Type="http://schemas.openxmlformats.org/officeDocument/2006/relationships/tags" Target="../tags/tag89.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9.xml"/><Relationship Id="rId1" Type="http://schemas.openxmlformats.org/officeDocument/2006/relationships/tags" Target="../tags/tag90.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9.xml"/><Relationship Id="rId1" Type="http://schemas.openxmlformats.org/officeDocument/2006/relationships/tags" Target="../tags/tag91.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9.xml"/><Relationship Id="rId1" Type="http://schemas.openxmlformats.org/officeDocument/2006/relationships/tags" Target="../tags/tag92.xml"/></Relationships>
</file>

<file path=ppt/slides/_rels/slide84.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slideLayout" Target="../slideLayouts/slideLayout31.xml"/><Relationship Id="rId1" Type="http://schemas.openxmlformats.org/officeDocument/2006/relationships/tags" Target="../tags/tag93.xml"/></Relationships>
</file>

<file path=ppt/slides/_rels/slide85.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slideLayout" Target="../slideLayouts/slideLayout23.xml"/><Relationship Id="rId1" Type="http://schemas.openxmlformats.org/officeDocument/2006/relationships/tags" Target="../tags/tag94.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3.xml"/><Relationship Id="rId1" Type="http://schemas.openxmlformats.org/officeDocument/2006/relationships/tags" Target="../tags/tag95.xml"/><Relationship Id="rId4" Type="http://schemas.openxmlformats.org/officeDocument/2006/relationships/chart" Target="../charts/chart70.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3.xml"/><Relationship Id="rId1" Type="http://schemas.openxmlformats.org/officeDocument/2006/relationships/tags" Target="../tags/tag96.xml"/><Relationship Id="rId4" Type="http://schemas.openxmlformats.org/officeDocument/2006/relationships/chart" Target="../charts/chart71.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3.xml"/><Relationship Id="rId1" Type="http://schemas.openxmlformats.org/officeDocument/2006/relationships/tags" Target="../tags/tag97.xml"/><Relationship Id="rId4" Type="http://schemas.openxmlformats.org/officeDocument/2006/relationships/chart" Target="../charts/chart72.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3.xml"/><Relationship Id="rId1" Type="http://schemas.openxmlformats.org/officeDocument/2006/relationships/tags" Target="../tags/tag98.xml"/><Relationship Id="rId6" Type="http://schemas.openxmlformats.org/officeDocument/2006/relationships/chart" Target="../charts/chart75.xml"/><Relationship Id="rId5" Type="http://schemas.openxmlformats.org/officeDocument/2006/relationships/chart" Target="../charts/chart74.xml"/><Relationship Id="rId4" Type="http://schemas.openxmlformats.org/officeDocument/2006/relationships/chart" Target="../charts/chart7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ags" Target="../tags/tag18.xml"/><Relationship Id="rId5" Type="http://schemas.openxmlformats.org/officeDocument/2006/relationships/slide" Target="slide67.xml"/><Relationship Id="rId4" Type="http://schemas.openxmlformats.org/officeDocument/2006/relationships/slide" Target="slide66.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3.xml"/><Relationship Id="rId1" Type="http://schemas.openxmlformats.org/officeDocument/2006/relationships/tags" Target="../tags/tag99.xml"/><Relationship Id="rId5" Type="http://schemas.openxmlformats.org/officeDocument/2006/relationships/chart" Target="../charts/chart77.xml"/><Relationship Id="rId4" Type="http://schemas.openxmlformats.org/officeDocument/2006/relationships/chart" Target="../charts/chart76.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3.xml"/><Relationship Id="rId1" Type="http://schemas.openxmlformats.org/officeDocument/2006/relationships/tags" Target="../tags/tag100.xml"/><Relationship Id="rId6" Type="http://schemas.openxmlformats.org/officeDocument/2006/relationships/chart" Target="../charts/chart80.xml"/><Relationship Id="rId5" Type="http://schemas.openxmlformats.org/officeDocument/2006/relationships/chart" Target="../charts/chart79.xml"/><Relationship Id="rId4" Type="http://schemas.openxmlformats.org/officeDocument/2006/relationships/chart" Target="../charts/chart78.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3.xml"/><Relationship Id="rId1" Type="http://schemas.openxmlformats.org/officeDocument/2006/relationships/tags" Target="../tags/tag101.xml"/><Relationship Id="rId4" Type="http://schemas.openxmlformats.org/officeDocument/2006/relationships/chart" Target="../charts/chart81.xml"/></Relationships>
</file>

<file path=ppt/slides/_rels/slide9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8.xml"/><Relationship Id="rId1" Type="http://schemas.openxmlformats.org/officeDocument/2006/relationships/tags" Target="../tags/tag10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sp>
        <p:nvSpPr>
          <p:cNvPr id="4" name="Title 3"/>
          <p:cNvSpPr txBox="1">
            <a:spLocks noGrp="1"/>
          </p:cNvSpPr>
          <p:nvPr>
            <p:ph type="title" idx="4294967295"/>
          </p:nvPr>
        </p:nvSpPr>
        <p:spPr>
          <a:xfrm>
            <a:off x="587375" y="1346297"/>
            <a:ext cx="9793288"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Arial" charset="0"/>
                <a:ea typeface="Arial" charset="0"/>
                <a:cs typeface="Arial" charset="0"/>
              </a:rPr>
              <a:t>Greater Manchester Residents’ Survey</a:t>
            </a:r>
          </a:p>
        </p:txBody>
      </p:sp>
      <p:sp>
        <p:nvSpPr>
          <p:cNvPr id="9" name="TextBox 8"/>
          <p:cNvSpPr txBox="1"/>
          <p:nvPr/>
        </p:nvSpPr>
        <p:spPr>
          <a:xfrm>
            <a:off x="587375" y="2064824"/>
            <a:ext cx="9793288"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Arial" charset="0"/>
                <a:ea typeface="Arial" charset="0"/>
                <a:cs typeface="Arial" charset="0"/>
              </a:rPr>
              <a:t>Survey 17 (main report)</a:t>
            </a:r>
          </a:p>
        </p:txBody>
      </p:sp>
      <p:sp>
        <p:nvSpPr>
          <p:cNvPr id="7" name="TextBox 6">
            <a:extLst>
              <a:ext uri="{FF2B5EF4-FFF2-40B4-BE49-F238E27FC236}">
                <a16:creationId xmlns:a16="http://schemas.microsoft.com/office/drawing/2014/main" id="{FAD1713C-20AE-EE6F-ED05-DFCEF0CA1FBA}"/>
              </a:ext>
            </a:extLst>
          </p:cNvPr>
          <p:cNvSpPr txBox="1"/>
          <p:nvPr/>
        </p:nvSpPr>
        <p:spPr>
          <a:xfrm>
            <a:off x="587375" y="2520213"/>
            <a:ext cx="9793288" cy="86177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a:solidFill>
                  <a:schemeClr val="bg1"/>
                </a:solidFill>
                <a:latin typeface="Arial"/>
                <a:ea typeface="Arial" charset="0"/>
                <a:cs typeface="Arial"/>
              </a:rPr>
              <a:t>April </a:t>
            </a:r>
            <a:r>
              <a:rPr lang="en-GB" sz="2800" dirty="0">
                <a:solidFill>
                  <a:schemeClr val="bg1"/>
                </a:solidFill>
                <a:latin typeface="Arial"/>
                <a:ea typeface="Arial" charset="0"/>
                <a:cs typeface="Arial"/>
              </a:rPr>
              <a:t>2025</a:t>
            </a:r>
            <a:endParaRPr kumimoji="0" lang="en-GB" sz="2800" b="0" i="0" u="none" strike="noStrike" kern="1200" cap="none" spc="0" normalizeH="0" baseline="0" noProof="0" dirty="0">
              <a:ln>
                <a:noFill/>
              </a:ln>
              <a:solidFill>
                <a:schemeClr val="bg1"/>
              </a:solidFill>
              <a:effectLst/>
              <a:uLnTx/>
              <a:uFillTx/>
              <a:latin typeface="Arial"/>
              <a:ea typeface="Arial" charset="0"/>
              <a:cs typeface="Arial"/>
            </a:endParaRPr>
          </a:p>
          <a:p>
            <a:pPr>
              <a:defRPr/>
            </a:pPr>
            <a:r>
              <a:rPr kumimoji="0" lang="en-GB" sz="2800" b="0" i="0" u="none" strike="noStrike" kern="1200" cap="none" spc="0" normalizeH="0" baseline="0" noProof="0" dirty="0">
                <a:ln>
                  <a:noFill/>
                </a:ln>
                <a:solidFill>
                  <a:prstClr val="white"/>
                </a:solidFill>
                <a:effectLst/>
                <a:uLnTx/>
                <a:uFillTx/>
                <a:latin typeface="Arial"/>
                <a:ea typeface="Arial" charset="0"/>
                <a:cs typeface="Arial"/>
              </a:rPr>
              <a:t>Fieldwork conducted 17</a:t>
            </a:r>
            <a:r>
              <a:rPr kumimoji="0" lang="en-GB" sz="2800" b="0" i="0" u="none" strike="noStrike" kern="1200" cap="none" spc="0" normalizeH="0" baseline="30000" noProof="0" dirty="0">
                <a:ln>
                  <a:noFill/>
                </a:ln>
                <a:solidFill>
                  <a:prstClr val="white"/>
                </a:solidFill>
                <a:effectLst/>
                <a:uLnTx/>
                <a:uFillTx/>
                <a:latin typeface="Arial"/>
                <a:ea typeface="Arial" charset="0"/>
                <a:cs typeface="Arial"/>
              </a:rPr>
              <a:t>th </a:t>
            </a:r>
            <a:r>
              <a:rPr kumimoji="0" lang="en-GB" sz="2800" b="0" i="0" u="none" strike="noStrike" kern="1200" cap="none" spc="0" normalizeH="0" baseline="0" noProof="0" dirty="0">
                <a:ln>
                  <a:noFill/>
                </a:ln>
                <a:solidFill>
                  <a:prstClr val="white"/>
                </a:solidFill>
                <a:effectLst/>
                <a:uLnTx/>
                <a:uFillTx/>
                <a:latin typeface="Arial"/>
                <a:ea typeface="Arial" charset="0"/>
                <a:cs typeface="Arial"/>
              </a:rPr>
              <a:t>- 28</a:t>
            </a:r>
            <a:r>
              <a:rPr kumimoji="0" lang="en-GB" sz="2800" b="0" i="0" u="none" strike="noStrike" kern="1200" cap="none" spc="0" normalizeH="0" baseline="30000" noProof="0" dirty="0">
                <a:ln>
                  <a:noFill/>
                </a:ln>
                <a:solidFill>
                  <a:prstClr val="white"/>
                </a:solidFill>
                <a:effectLst/>
                <a:uLnTx/>
                <a:uFillTx/>
                <a:latin typeface="Arial"/>
                <a:ea typeface="Arial" charset="0"/>
                <a:cs typeface="Arial"/>
              </a:rPr>
              <a:t>th</a:t>
            </a:r>
            <a:r>
              <a:rPr kumimoji="0" lang="en-GB" sz="2800" b="0" i="0" u="none" strike="noStrike" kern="1200" cap="none" spc="0" normalizeH="0" baseline="0" noProof="0" dirty="0">
                <a:ln>
                  <a:noFill/>
                </a:ln>
                <a:solidFill>
                  <a:prstClr val="white"/>
                </a:solidFill>
                <a:effectLst/>
                <a:uLnTx/>
                <a:uFillTx/>
                <a:latin typeface="Arial"/>
                <a:ea typeface="Arial" charset="0"/>
                <a:cs typeface="Arial"/>
              </a:rPr>
              <a:t> February 2025</a:t>
            </a:r>
            <a:endParaRPr lang="en-GB" sz="2800" b="0" i="0" u="none" strike="noStrike" kern="1200" cap="none" spc="0" normalizeH="0" baseline="0" noProof="0" dirty="0">
              <a:ln>
                <a:noFill/>
              </a:ln>
              <a:solidFill>
                <a:prstClr val="white"/>
              </a:solidFill>
              <a:effectLst/>
              <a:uLnTx/>
              <a:uFillTx/>
              <a:latin typeface="Arial"/>
              <a:ea typeface="Arial" charset="0"/>
              <a:cs typeface="Arial" charset="0"/>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Tree>
    <p:custDataLst>
      <p:tags r:id="rId1"/>
    </p:custDataLst>
    <p:extLst>
      <p:ext uri="{BB962C8B-B14F-4D97-AF65-F5344CB8AC3E}">
        <p14:creationId xmlns:p14="http://schemas.microsoft.com/office/powerpoint/2010/main" val="462249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chorCtr="0">
            <a:normAutofit fontScale="90000"/>
          </a:bodyPr>
          <a:lstStyle/>
          <a:p>
            <a:r>
              <a:rPr lang="en-GB" sz="4400" b="1" dirty="0">
                <a:latin typeface="Arial" panose="020B0604020202020204" pitchFamily="34" charset="0"/>
                <a:cs typeface="Arial" panose="020B0604020202020204" pitchFamily="34" charset="0"/>
              </a:rPr>
              <a:t>Health and wellbeing</a:t>
            </a:r>
          </a:p>
        </p:txBody>
      </p:sp>
      <p:graphicFrame>
        <p:nvGraphicFramePr>
          <p:cNvPr id="2" name="Table 5">
            <a:extLst>
              <a:ext uri="{FF2B5EF4-FFF2-40B4-BE49-F238E27FC236}">
                <a16:creationId xmlns:a16="http://schemas.microsoft.com/office/drawing/2014/main" id="{36FAC488-3597-8F01-2E89-E627B012B9D6}"/>
              </a:ext>
            </a:extLst>
          </p:cNvPr>
          <p:cNvGraphicFramePr>
            <a:graphicFrameLocks noGrp="1"/>
          </p:cNvGraphicFramePr>
          <p:nvPr>
            <p:extLst>
              <p:ext uri="{D42A27DB-BD31-4B8C-83A1-F6EECF244321}">
                <p14:modId xmlns:p14="http://schemas.microsoft.com/office/powerpoint/2010/main" val="1966969276"/>
              </p:ext>
            </p:extLst>
          </p:nvPr>
        </p:nvGraphicFramePr>
        <p:xfrm>
          <a:off x="590400" y="3718800"/>
          <a:ext cx="4922631" cy="864000"/>
        </p:xfrm>
        <a:graphic>
          <a:graphicData uri="http://schemas.openxmlformats.org/drawingml/2006/table">
            <a:tbl>
              <a:tblPr firstRow="1" bandRow="1">
                <a:tableStyleId>{5C22544A-7EE6-4342-B048-85BDC9FD1C3A}</a:tableStyleId>
              </a:tblPr>
              <a:tblGrid>
                <a:gridCol w="3791183">
                  <a:extLst>
                    <a:ext uri="{9D8B030D-6E8A-4147-A177-3AD203B41FA5}">
                      <a16:colId xmlns:a16="http://schemas.microsoft.com/office/drawing/2014/main" val="4846203"/>
                    </a:ext>
                  </a:extLst>
                </a:gridCol>
                <a:gridCol w="1131448">
                  <a:extLst>
                    <a:ext uri="{9D8B030D-6E8A-4147-A177-3AD203B41FA5}">
                      <a16:colId xmlns:a16="http://schemas.microsoft.com/office/drawing/2014/main" val="4277008826"/>
                    </a:ext>
                  </a:extLst>
                </a:gridCol>
              </a:tblGrid>
              <a:tr h="288000">
                <a:tc>
                  <a:txBody>
                    <a:bodyPr/>
                    <a:lstStyle/>
                    <a:p>
                      <a:r>
                        <a:rPr lang="en-GB" sz="1400" b="1" dirty="0">
                          <a:solidFill>
                            <a:schemeClr val="bg1"/>
                          </a:solidFill>
                          <a:latin typeface="Arial"/>
                          <a:cs typeface="Arial"/>
                        </a:rPr>
                        <a:t>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kern="1200" dirty="0">
                          <a:solidFill>
                            <a:schemeClr val="bg1"/>
                          </a:solidFill>
                          <a:latin typeface="Arial"/>
                          <a:ea typeface="+mn-ea"/>
                          <a:cs typeface="Arial"/>
                          <a:hlinkClick r:id="rId3" action="ppaction://hlinksldjump">
                            <a:extLst>
                              <a:ext uri="{A12FA001-AC4F-418D-AE19-62706E023703}">
                                <ahyp:hlinkClr xmlns:ahyp="http://schemas.microsoft.com/office/drawing/2018/hyperlinkcolor" val="tx"/>
                              </a:ext>
                            </a:extLst>
                          </a:hlinkClick>
                        </a:rPr>
                        <a:t>page 11</a:t>
                      </a:r>
                      <a:endParaRPr lang="en-GB" sz="1400" b="1" u="sng" kern="1200" dirty="0">
                        <a:solidFill>
                          <a:schemeClr val="bg1"/>
                        </a:solidFill>
                        <a:latin typeface="Arial"/>
                        <a:ea typeface="+mn-ea"/>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dirty="0">
                          <a:solidFill>
                            <a:schemeClr val="bg1"/>
                          </a:solidFill>
                          <a:latin typeface="Arial"/>
                          <a:cs typeface="Arial"/>
                        </a:rPr>
                        <a:t>Health and wellbeing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kern="1200" dirty="0">
                          <a:solidFill>
                            <a:schemeClr val="bg1"/>
                          </a:solidFill>
                          <a:latin typeface="Arial"/>
                          <a:ea typeface="+mn-ea"/>
                          <a:cs typeface="Arial"/>
                          <a:hlinkClick r:id="rId4" action="ppaction://hlinksldjump">
                            <a:extLst>
                              <a:ext uri="{A12FA001-AC4F-418D-AE19-62706E023703}">
                                <ahyp:hlinkClr xmlns:ahyp="http://schemas.microsoft.com/office/drawing/2018/hyperlinkcolor" val="tx"/>
                              </a:ext>
                            </a:extLst>
                          </a:hlinkClick>
                        </a:rPr>
                        <a:t>pages 12-13</a:t>
                      </a:r>
                      <a:endParaRPr lang="en-GB" sz="1400" b="1" u="sng" kern="1200" dirty="0">
                        <a:solidFill>
                          <a:schemeClr val="bg1"/>
                        </a:solidFill>
                        <a:latin typeface="Arial"/>
                        <a:ea typeface="+mn-ea"/>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dirty="0">
                          <a:solidFill>
                            <a:schemeClr val="bg1"/>
                          </a:solidFill>
                          <a:latin typeface="Arial"/>
                          <a:cs typeface="Arial"/>
                        </a:rPr>
                        <a:t>Health and wellbeing detailed findings </a:t>
                      </a:r>
                      <a:endParaRPr lang="en-GB" sz="1400" b="1"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b="1" u="sng" dirty="0">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pages 14-24</a:t>
                      </a:r>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9329795"/>
                  </a:ext>
                </a:extLst>
              </a:tr>
            </a:tbl>
          </a:graphicData>
        </a:graphic>
      </p:graphicFrame>
    </p:spTree>
    <p:custDataLst>
      <p:tags r:id="rId1"/>
    </p:custDataLst>
    <p:extLst>
      <p:ext uri="{BB962C8B-B14F-4D97-AF65-F5344CB8AC3E}">
        <p14:creationId xmlns:p14="http://schemas.microsoft.com/office/powerpoint/2010/main" val="4237380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dirty="0">
                <a:latin typeface="Arial" panose="020B0604020202020204" pitchFamily="34" charset="0"/>
                <a:cs typeface="Arial" panose="020B0604020202020204" pitchFamily="34" charset="0"/>
              </a:rPr>
              <a:t>Health and wellbeing – context</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942848"/>
            <a:ext cx="10515600" cy="5477782"/>
          </a:xfrm>
          <a:prstGeom prst="rect">
            <a:avLst/>
          </a:prstGeom>
          <a:noFill/>
        </p:spPr>
        <p:txBody>
          <a:bodyPr wrap="square" lIns="91440" tIns="45720" rIns="91440" bIns="45720" rtlCol="0" anchor="t">
            <a:spAutoFit/>
          </a:bodyPr>
          <a:lstStyle/>
          <a:p>
            <a:pPr>
              <a:lnSpc>
                <a:spcPct val="114000"/>
              </a:lnSpc>
              <a:spcAft>
                <a:spcPts val="600"/>
              </a:spcAft>
            </a:pPr>
            <a:r>
              <a:rPr lang="en-GB" sz="1400" dirty="0">
                <a:solidFill>
                  <a:schemeClr val="bg1"/>
                </a:solidFill>
                <a:latin typeface="Arial"/>
                <a:cs typeface="Arial"/>
              </a:rPr>
              <a:t>The Greater Manchester Residents' Survey investigates the four measures of personal wellbeing commonly asked in national surveys:</a:t>
            </a:r>
          </a:p>
          <a:p>
            <a:pPr marL="742950" lvl="1" indent="-285750">
              <a:lnSpc>
                <a:spcPct val="114000"/>
              </a:lnSpc>
              <a:spcAft>
                <a:spcPts val="600"/>
              </a:spcAft>
              <a:buFont typeface="Arial" panose="020B0604020202020204" pitchFamily="34" charset="0"/>
              <a:buChar char="•"/>
            </a:pPr>
            <a:r>
              <a:rPr lang="en-GB" sz="1400" dirty="0">
                <a:solidFill>
                  <a:schemeClr val="bg1"/>
                </a:solidFill>
                <a:latin typeface="Arial"/>
                <a:cs typeface="Arial"/>
              </a:rPr>
              <a:t>life satisfaction </a:t>
            </a:r>
          </a:p>
          <a:p>
            <a:pPr marL="742950" lvl="1" indent="-285750">
              <a:lnSpc>
                <a:spcPct val="114000"/>
              </a:lnSpc>
              <a:spcAft>
                <a:spcPts val="600"/>
              </a:spcAft>
              <a:buFont typeface="Arial" panose="020B0604020202020204" pitchFamily="34" charset="0"/>
              <a:buChar char="•"/>
            </a:pPr>
            <a:r>
              <a:rPr lang="en-GB" sz="1400" dirty="0">
                <a:solidFill>
                  <a:schemeClr val="bg1"/>
                </a:solidFill>
                <a:latin typeface="Arial"/>
                <a:cs typeface="Arial"/>
              </a:rPr>
              <a:t>anxiety</a:t>
            </a:r>
          </a:p>
          <a:p>
            <a:pPr marL="742950" lvl="1" indent="-285750">
              <a:lnSpc>
                <a:spcPct val="114000"/>
              </a:lnSpc>
              <a:spcAft>
                <a:spcPts val="600"/>
              </a:spcAft>
              <a:buFont typeface="Arial" panose="020B0604020202020204" pitchFamily="34" charset="0"/>
              <a:buChar char="•"/>
            </a:pPr>
            <a:r>
              <a:rPr lang="en-GB" sz="1400" dirty="0">
                <a:solidFill>
                  <a:schemeClr val="bg1"/>
                </a:solidFill>
                <a:latin typeface="Arial"/>
                <a:cs typeface="Arial"/>
              </a:rPr>
              <a:t>happiness, and </a:t>
            </a:r>
          </a:p>
          <a:p>
            <a:pPr marL="742950" lvl="1" indent="-285750">
              <a:lnSpc>
                <a:spcPct val="114000"/>
              </a:lnSpc>
              <a:spcAft>
                <a:spcPts val="1200"/>
              </a:spcAft>
              <a:buFont typeface="Arial" panose="020B0604020202020204" pitchFamily="34" charset="0"/>
              <a:buChar char="•"/>
            </a:pPr>
            <a:r>
              <a:rPr lang="en-GB" sz="1400" dirty="0">
                <a:solidFill>
                  <a:schemeClr val="bg1"/>
                </a:solidFill>
                <a:latin typeface="Arial"/>
                <a:cs typeface="Arial"/>
              </a:rPr>
              <a:t>feelings that things done in life are worthwhile. </a:t>
            </a:r>
          </a:p>
          <a:p>
            <a:pPr>
              <a:lnSpc>
                <a:spcPct val="114000"/>
              </a:lnSpc>
              <a:spcAft>
                <a:spcPts val="1200"/>
              </a:spcAft>
            </a:pPr>
            <a:r>
              <a:rPr lang="en-GB" sz="1400" dirty="0">
                <a:solidFill>
                  <a:schemeClr val="bg1"/>
                </a:solidFill>
                <a:latin typeface="Arial"/>
                <a:cs typeface="Arial"/>
              </a:rPr>
              <a:t>These wellbeing questions are replicated from the </a:t>
            </a:r>
            <a:r>
              <a:rPr lang="en-GB" sz="1400" dirty="0">
                <a:solidFill>
                  <a:schemeClr val="bg1"/>
                </a:solidFill>
                <a:latin typeface="Arial"/>
                <a:cs typeface="Arial"/>
                <a:hlinkClick r:id="rId4">
                  <a:extLst>
                    <a:ext uri="{A12FA001-AC4F-418D-AE19-62706E023703}">
                      <ahyp:hlinkClr xmlns:ahyp="http://schemas.microsoft.com/office/drawing/2018/hyperlinkcolor" val="tx"/>
                    </a:ext>
                  </a:extLst>
                </a:hlinkClick>
              </a:rPr>
              <a:t>Annual Population Survey</a:t>
            </a:r>
            <a:r>
              <a:rPr lang="en-GB" sz="1400" dirty="0">
                <a:solidFill>
                  <a:schemeClr val="bg1"/>
                </a:solidFill>
                <a:latin typeface="Arial"/>
                <a:cs typeface="Arial"/>
              </a:rPr>
              <a:t>. These are nationally recognised metrics, used in their current form since 2011. </a:t>
            </a:r>
          </a:p>
          <a:p>
            <a:pPr>
              <a:lnSpc>
                <a:spcPct val="114000"/>
              </a:lnSpc>
              <a:spcAft>
                <a:spcPts val="1200"/>
              </a:spcAft>
            </a:pPr>
            <a:r>
              <a:rPr lang="en-GB" sz="1400" dirty="0">
                <a:solidFill>
                  <a:schemeClr val="bg1"/>
                </a:solidFill>
                <a:latin typeface="Arial"/>
                <a:ea typeface="Calibri" panose="020F0502020204030204"/>
                <a:cs typeface="Calibri" panose="020F0502020204030204"/>
              </a:rPr>
              <a:t>From July 2024 onwards, this survey also includes additional measures of wellbeing, around hope for the future and fairness of treatment by society. These questions mirror those from </a:t>
            </a:r>
            <a:r>
              <a:rPr lang="en-GB" sz="1400" dirty="0">
                <a:solidFill>
                  <a:schemeClr val="bg1"/>
                </a:solidFill>
                <a:latin typeface="Arial"/>
                <a:ea typeface="Calibri" panose="020F0502020204030204"/>
                <a:cs typeface="Calibri" panose="020F0502020204030204"/>
                <a:hlinkClick r:id="rId5">
                  <a:extLst>
                    <a:ext uri="{A12FA001-AC4F-418D-AE19-62706E023703}">
                      <ahyp:hlinkClr xmlns:ahyp="http://schemas.microsoft.com/office/drawing/2018/hyperlinkcolor" val="tx"/>
                    </a:ext>
                  </a:extLst>
                </a:hlinkClick>
              </a:rPr>
              <a:t>ONS’ UK Measures of National Well-being</a:t>
            </a:r>
            <a:r>
              <a:rPr lang="en-GB" sz="1400" dirty="0">
                <a:solidFill>
                  <a:schemeClr val="bg1"/>
                </a:solidFill>
                <a:latin typeface="Arial"/>
                <a:ea typeface="Calibri" panose="020F0502020204030204"/>
                <a:cs typeface="Calibri" panose="020F0502020204030204"/>
              </a:rPr>
              <a:t>, allowing for comparison of Greater Manchester and national results.</a:t>
            </a:r>
            <a:endParaRPr lang="en-GB" sz="1400" dirty="0">
              <a:solidFill>
                <a:schemeClr val="bg1"/>
              </a:solidFill>
              <a:latin typeface="Arial"/>
              <a:cs typeface="Arial"/>
            </a:endParaRPr>
          </a:p>
          <a:p>
            <a:pPr>
              <a:lnSpc>
                <a:spcPct val="114000"/>
              </a:lnSpc>
              <a:spcAft>
                <a:spcPts val="1200"/>
              </a:spcAft>
            </a:pPr>
            <a:r>
              <a:rPr lang="en-GB" sz="1400" dirty="0">
                <a:solidFill>
                  <a:schemeClr val="bg1"/>
                </a:solidFill>
                <a:latin typeface="Arial"/>
                <a:cs typeface="Arial"/>
              </a:rPr>
              <a:t>We also ask questions around people’s abilities to manage their own health. This allows us to calculate – and track changes over time in – an overall Health Confidence Score for Greater Manchester. Questions are modelled on a </a:t>
            </a:r>
            <a:r>
              <a:rPr lang="en-GB" sz="1400" dirty="0">
                <a:solidFill>
                  <a:schemeClr val="bg1"/>
                </a:solidFill>
                <a:latin typeface="Arial"/>
                <a:cs typeface="Arial"/>
                <a:hlinkClick r:id="rId6">
                  <a:extLst>
                    <a:ext uri="{A12FA001-AC4F-418D-AE19-62706E023703}">
                      <ahyp:hlinkClr xmlns:ahyp="http://schemas.microsoft.com/office/drawing/2018/hyperlinkcolor" val="tx"/>
                    </a:ext>
                  </a:extLst>
                </a:hlinkClick>
              </a:rPr>
              <a:t>published BMJ approach</a:t>
            </a:r>
            <a:r>
              <a:rPr lang="en-GB" sz="1400" dirty="0">
                <a:solidFill>
                  <a:schemeClr val="bg1"/>
                </a:solidFill>
                <a:latin typeface="Arial"/>
                <a:cs typeface="Arial"/>
              </a:rPr>
              <a:t>. </a:t>
            </a:r>
          </a:p>
          <a:p>
            <a:pPr>
              <a:lnSpc>
                <a:spcPct val="114000"/>
              </a:lnSpc>
              <a:spcAft>
                <a:spcPts val="1200"/>
              </a:spcAft>
            </a:pPr>
            <a:r>
              <a:rPr lang="en-GB" sz="1400" dirty="0">
                <a:solidFill>
                  <a:schemeClr val="bg1"/>
                </a:solidFill>
                <a:latin typeface="Arial"/>
                <a:cs typeface="Arial"/>
              </a:rPr>
              <a:t>In this specific wave, we revisited questions designed to gauge residents’ awareness of COVID-19, flu, and Respiratory Syncytial Virus (RSV) vaccines, and general attitudes towards these. This follows fresh campaign activity since the summer of 2024.</a:t>
            </a:r>
          </a:p>
          <a:p>
            <a:pPr>
              <a:lnSpc>
                <a:spcPct val="114000"/>
              </a:lnSpc>
              <a:spcAft>
                <a:spcPts val="1200"/>
              </a:spcAft>
            </a:pPr>
            <a:endParaRPr lang="en-GB" sz="1400" dirty="0">
              <a:solidFill>
                <a:schemeClr val="bg1"/>
              </a:solidFill>
              <a:latin typeface="Arial"/>
              <a:cs typeface="Arial"/>
            </a:endParaRPr>
          </a:p>
          <a:p>
            <a:pPr>
              <a:lnSpc>
                <a:spcPct val="114000"/>
              </a:lnSpc>
              <a:spcAft>
                <a:spcPts val="1200"/>
              </a:spcAft>
            </a:pPr>
            <a:r>
              <a:rPr lang="en-GB" sz="1400" dirty="0">
                <a:solidFill>
                  <a:schemeClr val="bg1"/>
                </a:solidFill>
                <a:latin typeface="Arial"/>
                <a:ea typeface="Calibri" panose="020F0502020204030204"/>
                <a:cs typeface="Calibri" panose="020F0502020204030204"/>
              </a:rPr>
              <a:t>. </a:t>
            </a:r>
            <a:endParaRPr lang="en-GB" sz="1400" dirty="0">
              <a:solidFill>
                <a:schemeClr val="bg1"/>
              </a:solidFill>
              <a:latin typeface="Arial"/>
              <a:cs typeface="Arial"/>
            </a:endParaRPr>
          </a:p>
        </p:txBody>
      </p:sp>
    </p:spTree>
    <p:custDataLst>
      <p:tags r:id="rId1"/>
    </p:custDataLst>
    <p:extLst>
      <p:ext uri="{BB962C8B-B14F-4D97-AF65-F5344CB8AC3E}">
        <p14:creationId xmlns:p14="http://schemas.microsoft.com/office/powerpoint/2010/main" val="4271088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484250" y="122124"/>
            <a:ext cx="10515600" cy="693150"/>
          </a:xfrm>
        </p:spPr>
        <p:txBody>
          <a:bodyPr/>
          <a:lstStyle/>
          <a:p>
            <a:r>
              <a:rPr lang="en-GB" dirty="0">
                <a:latin typeface="Arial"/>
                <a:cs typeface="Arial"/>
              </a:rPr>
              <a:t>Health and wellbeing– key findings (1 of 2)</a:t>
            </a:r>
            <a:endParaRPr lang="en-US" dirty="0">
              <a:latin typeface="Arial"/>
              <a:cs typeface="Arial"/>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642026" y="574372"/>
            <a:ext cx="11223500" cy="5709255"/>
          </a:xfrm>
          <a:prstGeom prst="rect">
            <a:avLst/>
          </a:prstGeom>
          <a:noFill/>
        </p:spPr>
        <p:txBody>
          <a:bodyPr wrap="square" lIns="91440" tIns="45720" rIns="91440" bIns="45720" rtlCol="0" anchor="t">
            <a:spAutoFit/>
          </a:bodyPr>
          <a:lstStyle/>
          <a:p>
            <a:pPr>
              <a:spcAft>
                <a:spcPts val="600"/>
              </a:spcAft>
            </a:pPr>
            <a:endParaRPr lang="en-GB" sz="1200" dirty="0">
              <a:solidFill>
                <a:schemeClr val="bg1"/>
              </a:solidFill>
              <a:latin typeface="Arial"/>
              <a:cs typeface="Arial"/>
            </a:endParaRPr>
          </a:p>
          <a:p>
            <a:pPr>
              <a:spcAft>
                <a:spcPts val="600"/>
              </a:spcAft>
            </a:pPr>
            <a:r>
              <a:rPr lang="en-GB" sz="1200" b="1" dirty="0">
                <a:solidFill>
                  <a:schemeClr val="bg1"/>
                </a:solidFill>
                <a:latin typeface="Arial"/>
                <a:cs typeface="Arial"/>
              </a:rPr>
              <a:t>SELF-REPORTED WELLBEING </a:t>
            </a:r>
          </a:p>
          <a:p>
            <a:pPr marL="171450" indent="-171450">
              <a:spcAft>
                <a:spcPts val="600"/>
              </a:spcAft>
              <a:buFont typeface="Arial" panose="020B0604020202020204" pitchFamily="34" charset="0"/>
              <a:buChar char="•"/>
            </a:pPr>
            <a:r>
              <a:rPr lang="en-GB" sz="1200" dirty="0">
                <a:solidFill>
                  <a:schemeClr val="bg1"/>
                </a:solidFill>
                <a:latin typeface="Arial"/>
                <a:cs typeface="Arial"/>
              </a:rPr>
              <a:t>Two-thirds (66%) of GM respondents record high life satisfaction, which is in line with previous waves. This wave recorded a further increase in levels of ‘very high’ life satisfaction (now 24% of respondents), which is an all-time high - an increase since December 2024 (22%), October 2024 (20%), and August 2024 (18%). </a:t>
            </a:r>
          </a:p>
          <a:p>
            <a:pPr marL="171450" indent="-171450">
              <a:spcAft>
                <a:spcPts val="600"/>
              </a:spcAft>
              <a:buFont typeface="Arial" panose="020B0604020202020204" pitchFamily="34" charset="0"/>
              <a:buChar char="•"/>
            </a:pPr>
            <a:r>
              <a:rPr lang="en-GB" sz="1200" dirty="0">
                <a:solidFill>
                  <a:schemeClr val="bg1"/>
                </a:solidFill>
                <a:latin typeface="Arial"/>
                <a:cs typeface="Arial"/>
              </a:rPr>
              <a:t>Respondents who say things they do in their life are very worthwhile (score 9-10) has remained the same since the previous wave, still a joint-high score of 28%.</a:t>
            </a:r>
          </a:p>
          <a:p>
            <a:pPr marL="171450" indent="-171450">
              <a:spcAft>
                <a:spcPts val="600"/>
              </a:spcAft>
              <a:buFont typeface="Arial" panose="020B0604020202020204" pitchFamily="34" charset="0"/>
              <a:buChar char="•"/>
            </a:pPr>
            <a:r>
              <a:rPr lang="en-GB" sz="1200" dirty="0">
                <a:solidFill>
                  <a:schemeClr val="bg1"/>
                </a:solidFill>
                <a:latin typeface="Arial"/>
                <a:cs typeface="Arial"/>
              </a:rPr>
              <a:t>One-quarter (26%) of respondents say they feel a very high level of happiness – the joint highest recorded score so far, in line with the previous wave. </a:t>
            </a:r>
          </a:p>
          <a:p>
            <a:pPr marL="171450" indent="-171450">
              <a:spcAft>
                <a:spcPts val="600"/>
              </a:spcAft>
              <a:buFont typeface="Arial" panose="020B0604020202020204" pitchFamily="34" charset="0"/>
              <a:buChar char="•"/>
            </a:pPr>
            <a:r>
              <a:rPr lang="en-GB" sz="1200" dirty="0">
                <a:solidFill>
                  <a:schemeClr val="bg1"/>
                </a:solidFill>
                <a:latin typeface="Arial"/>
                <a:cs typeface="Arial"/>
              </a:rPr>
              <a:t>While the picture continues to looks positive in relation to ‘satisfaction’, ‘worthwhile’ and happiness’ wellbeing strands, levels of anxiety nonetheless remain relatively constant in regard to ‘high’ (36%) and ‘medium’ anxiety (17%). That said, levels of ‘very low’ anxiety have significantly increased since last wave by 3pp, representing the highest levels of ‘very low’ anxiety recorded.</a:t>
            </a:r>
          </a:p>
          <a:p>
            <a:pPr marL="171450" indent="-171450">
              <a:spcAft>
                <a:spcPts val="600"/>
              </a:spcAft>
              <a:buFont typeface="Arial" panose="020B0604020202020204" pitchFamily="34" charset="0"/>
              <a:buChar char="•"/>
            </a:pPr>
            <a:r>
              <a:rPr lang="en-GB" sz="1200" dirty="0">
                <a:solidFill>
                  <a:schemeClr val="bg1"/>
                </a:solidFill>
                <a:latin typeface="Arial"/>
                <a:cs typeface="Arial"/>
              </a:rPr>
              <a:t>Respondents from a mixed ethnicity were more likely report ‘low’ levels of life satisfaction compared to the GM average, while younger respondents and those who identify as trans were more likely to say that they were highly anxious the day before. </a:t>
            </a:r>
          </a:p>
          <a:p>
            <a:pPr marL="285750" indent="-285750">
              <a:spcAft>
                <a:spcPts val="600"/>
              </a:spcAft>
              <a:buFont typeface="Arial" panose="020B0604020202020204" pitchFamily="34" charset="0"/>
              <a:buChar char="•"/>
            </a:pPr>
            <a:endParaRPr lang="en-GB" sz="1200" dirty="0">
              <a:highlight>
                <a:srgbClr val="FFFF00"/>
              </a:highlight>
              <a:latin typeface="Arial"/>
              <a:cs typeface="Arial"/>
            </a:endParaRPr>
          </a:p>
          <a:p>
            <a:pPr>
              <a:spcAft>
                <a:spcPts val="600"/>
              </a:spcAft>
            </a:pPr>
            <a:r>
              <a:rPr lang="en-GB" sz="1200" b="1" dirty="0">
                <a:solidFill>
                  <a:schemeClr val="bg1"/>
                </a:solidFill>
                <a:latin typeface="Arial"/>
                <a:cs typeface="Arial"/>
              </a:rPr>
              <a:t>HOPE AND FAIRNESS</a:t>
            </a:r>
          </a:p>
          <a:p>
            <a:pPr marL="171450" indent="-171450">
              <a:spcAft>
                <a:spcPts val="600"/>
              </a:spcAft>
              <a:buFont typeface="Arial" panose="020B0604020202020204" pitchFamily="34" charset="0"/>
              <a:buChar char="•"/>
            </a:pPr>
            <a:r>
              <a:rPr lang="en-GB" sz="1200" b="1" dirty="0">
                <a:solidFill>
                  <a:schemeClr val="bg1"/>
                </a:solidFill>
                <a:latin typeface="Arial"/>
                <a:cs typeface="Arial"/>
              </a:rPr>
              <a:t>I</a:t>
            </a:r>
            <a:r>
              <a:rPr lang="en-GB" sz="1200" dirty="0">
                <a:solidFill>
                  <a:schemeClr val="bg1"/>
                </a:solidFill>
                <a:latin typeface="Arial"/>
                <a:cs typeface="Arial"/>
              </a:rPr>
              <a:t>n February 2025, just under 3 in 4 (73%) reported high levels of hopefulness about their future. This is significantly lower than the 77% who reported high levels of hopefulness over the period August – December 2024. Despite the drop, hopefulness for the future remains significantly higher in Greater Manchester compared to the rest of GB* (73% GM; 69% GB)</a:t>
            </a:r>
          </a:p>
          <a:p>
            <a:pPr marL="628650" lvl="1" indent="-171450">
              <a:spcAft>
                <a:spcPts val="600"/>
              </a:spcAft>
              <a:buFont typeface="Arial" panose="020B0604020202020204" pitchFamily="34" charset="0"/>
              <a:buChar char="•"/>
            </a:pPr>
            <a:r>
              <a:rPr lang="en-GB" sz="1200" dirty="0">
                <a:solidFill>
                  <a:schemeClr val="bg1"/>
                </a:solidFill>
                <a:latin typeface="Arial"/>
                <a:cs typeface="Arial"/>
              </a:rPr>
              <a:t>Respondents with a disability, along with respondents who would not recommend their local area as a place to live, are significantly more likely to have low levels of hopefulness about their future.</a:t>
            </a:r>
          </a:p>
          <a:p>
            <a:pPr marL="171450" indent="-171450">
              <a:spcAft>
                <a:spcPts val="600"/>
              </a:spcAft>
              <a:buFont typeface="Arial" panose="020B0604020202020204" pitchFamily="34" charset="0"/>
              <a:buChar char="•"/>
            </a:pPr>
            <a:r>
              <a:rPr lang="en-GB" sz="1200" dirty="0">
                <a:solidFill>
                  <a:schemeClr val="bg1"/>
                </a:solidFill>
                <a:latin typeface="Arial"/>
                <a:cs typeface="Arial"/>
              </a:rPr>
              <a:t>Approaching one in five respondents (18%) feel that they are treated unfairly by society. This is similar to the 17% who reported feeling this way over the period August – December 2024. Overall, this is in line with the rest of GB (19%), though there is a higher proportion of those in GM who feel they are treated fairly (55% GM; 50% in rest of GB).</a:t>
            </a:r>
          </a:p>
          <a:p>
            <a:pPr marL="628650" lvl="1" indent="-171450">
              <a:spcAft>
                <a:spcPts val="600"/>
              </a:spcAft>
              <a:buFont typeface="Arial" panose="020B0604020202020204" pitchFamily="34" charset="0"/>
              <a:buChar char="•"/>
            </a:pPr>
            <a:r>
              <a:rPr lang="en-GB" sz="1200" dirty="0">
                <a:solidFill>
                  <a:schemeClr val="bg1"/>
                </a:solidFill>
                <a:latin typeface="Arial"/>
                <a:cs typeface="Arial"/>
              </a:rPr>
              <a:t>Those who have a disability are significantly more likely to feel low hopefulness and that society treats them unfairly. Similarly, respondents who are dissatisfied with their job and pay are significantly more likely to feel low hopefulness and that society treats them unfairly. </a:t>
            </a:r>
          </a:p>
          <a:p>
            <a:pPr marL="628650" lvl="1" indent="-171450">
              <a:spcAft>
                <a:spcPts val="600"/>
              </a:spcAft>
              <a:buFont typeface="Arial" panose="020B0604020202020204" pitchFamily="34" charset="0"/>
              <a:buChar char="•"/>
            </a:pPr>
            <a:endParaRPr lang="en-GB" sz="1200" dirty="0">
              <a:solidFill>
                <a:schemeClr val="bg1"/>
              </a:solidFill>
              <a:highlight>
                <a:srgbClr val="00FFFF"/>
              </a:highlight>
              <a:latin typeface="Arial"/>
              <a:cs typeface="Arial"/>
            </a:endParaRPr>
          </a:p>
        </p:txBody>
      </p:sp>
      <p:sp>
        <p:nvSpPr>
          <p:cNvPr id="2" name="TextBox 1">
            <a:extLst>
              <a:ext uri="{FF2B5EF4-FFF2-40B4-BE49-F238E27FC236}">
                <a16:creationId xmlns:a16="http://schemas.microsoft.com/office/drawing/2014/main" id="{6D75D370-03E7-A46E-44A4-E5B31ED5746A}"/>
              </a:ext>
            </a:extLst>
          </p:cNvPr>
          <p:cNvSpPr txBox="1"/>
          <p:nvPr/>
        </p:nvSpPr>
        <p:spPr>
          <a:xfrm>
            <a:off x="642026" y="6215974"/>
            <a:ext cx="10811065" cy="430887"/>
          </a:xfrm>
          <a:prstGeom prst="rect">
            <a:avLst/>
          </a:prstGeom>
          <a:noFill/>
        </p:spPr>
        <p:txBody>
          <a:bodyPr wrap="square" rtlCol="0">
            <a:spAutoFit/>
          </a:bodyPr>
          <a:lstStyle/>
          <a:p>
            <a:r>
              <a:rPr lang="en-GB" sz="1100" dirty="0">
                <a:solidFill>
                  <a:schemeClr val="bg1"/>
                </a:solidFill>
                <a:latin typeface="Arial"/>
                <a:cs typeface="Arial"/>
              </a:rPr>
              <a:t>* Current GB benchmarking figures taken from the </a:t>
            </a:r>
            <a:r>
              <a:rPr lang="en-GB" sz="1100" dirty="0">
                <a:solidFill>
                  <a:schemeClr val="bg1"/>
                </a:solidFill>
                <a:latin typeface="Arial"/>
                <a:cs typeface="Arial"/>
                <a:hlinkClick r:id="rId4">
                  <a:extLst>
                    <a:ext uri="{A12FA001-AC4F-418D-AE19-62706E023703}">
                      <ahyp:hlinkClr xmlns:ahyp="http://schemas.microsoft.com/office/drawing/2018/hyperlinkcolor" val="tx"/>
                    </a:ext>
                  </a:extLst>
                </a:hlinkClick>
              </a:rPr>
              <a:t>UK Measures of National Well-being - Office for National Statistics (ons.gov.uk)</a:t>
            </a:r>
            <a:r>
              <a:rPr lang="en-GB" sz="1100" dirty="0">
                <a:solidFill>
                  <a:schemeClr val="bg1"/>
                </a:solidFill>
                <a:latin typeface="Arial"/>
                <a:cs typeface="Arial"/>
              </a:rPr>
              <a:t>. This figure was published 11 February 2025 and relates to fieldwork undertaken on behalf of ONS between 4 Dec 2024 to 5 Jan 2025.</a:t>
            </a:r>
          </a:p>
        </p:txBody>
      </p:sp>
    </p:spTree>
    <p:custDataLst>
      <p:tags r:id="rId1"/>
    </p:custDataLst>
    <p:extLst>
      <p:ext uri="{BB962C8B-B14F-4D97-AF65-F5344CB8AC3E}">
        <p14:creationId xmlns:p14="http://schemas.microsoft.com/office/powerpoint/2010/main" val="2234983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484250" y="54643"/>
            <a:ext cx="10515600" cy="693150"/>
          </a:xfrm>
        </p:spPr>
        <p:txBody>
          <a:bodyPr/>
          <a:lstStyle/>
          <a:p>
            <a:r>
              <a:rPr lang="en-GB" dirty="0">
                <a:latin typeface="Arial"/>
                <a:cs typeface="Arial"/>
              </a:rPr>
              <a:t>Health and wellbeing– key findings (2 of 2)</a:t>
            </a:r>
            <a:endParaRPr lang="en-US" dirty="0">
              <a:latin typeface="Arial"/>
              <a:cs typeface="Arial"/>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484250" y="842761"/>
            <a:ext cx="11483133" cy="6294031"/>
          </a:xfrm>
          <a:prstGeom prst="rect">
            <a:avLst/>
          </a:prstGeom>
          <a:noFill/>
        </p:spPr>
        <p:txBody>
          <a:bodyPr wrap="square" lIns="91440" tIns="45720" rIns="91440" bIns="45720" rtlCol="0" anchor="t">
            <a:spAutoFit/>
          </a:bodyPr>
          <a:lstStyle/>
          <a:p>
            <a:pPr>
              <a:spcAft>
                <a:spcPts val="600"/>
              </a:spcAft>
            </a:pPr>
            <a:r>
              <a:rPr lang="en-GB" sz="1200" b="1" dirty="0">
                <a:solidFill>
                  <a:schemeClr val="bg1"/>
                </a:solidFill>
                <a:latin typeface="Arial"/>
                <a:cs typeface="Arial"/>
              </a:rPr>
              <a:t>VACCINATIONS (PUBLIC AWARENESS OF / ATTITUDES TOWARDS) </a:t>
            </a:r>
            <a:r>
              <a:rPr lang="en-GB" sz="1200" b="1" cap="all" dirty="0">
                <a:solidFill>
                  <a:schemeClr val="bg1"/>
                </a:solidFill>
                <a:latin typeface="Arial"/>
                <a:cs typeface="Arial"/>
              </a:rPr>
              <a:t>- Reintroduced for the first time since August 2024 (S14)</a:t>
            </a:r>
          </a:p>
          <a:p>
            <a:pPr>
              <a:spcAft>
                <a:spcPts val="600"/>
              </a:spcAft>
            </a:pPr>
            <a:r>
              <a:rPr lang="en-GB" sz="1200" i="1" dirty="0">
                <a:solidFill>
                  <a:schemeClr val="bg1"/>
                </a:solidFill>
                <a:latin typeface="Arial"/>
                <a:cs typeface="Arial"/>
              </a:rPr>
              <a:t>This survey revisited questions designed to gauge residents’ awareness of COVID-19, flu, and Respiratory Syncytial Virus (RSV) vaccines, and general attitudes towards these. This follows fresh campaign activity since the summer of 2024.</a:t>
            </a:r>
          </a:p>
          <a:p>
            <a:pPr>
              <a:spcAft>
                <a:spcPts val="600"/>
              </a:spcAft>
            </a:pPr>
            <a:endParaRPr lang="en-GB" sz="1200" i="1" dirty="0">
              <a:solidFill>
                <a:schemeClr val="bg1"/>
              </a:solidFill>
              <a:latin typeface="Arial"/>
              <a:cs typeface="Arial"/>
            </a:endParaRPr>
          </a:p>
          <a:p>
            <a:pPr>
              <a:spcAft>
                <a:spcPts val="600"/>
              </a:spcAft>
            </a:pPr>
            <a:r>
              <a:rPr lang="en-GB" sz="1200" u="sng" dirty="0">
                <a:solidFill>
                  <a:schemeClr val="bg1"/>
                </a:solidFill>
                <a:latin typeface="Arial"/>
                <a:cs typeface="Arial"/>
              </a:rPr>
              <a:t>Awareness levels</a:t>
            </a:r>
          </a:p>
          <a:p>
            <a:pPr marL="171450" indent="-171450">
              <a:spcAft>
                <a:spcPts val="600"/>
              </a:spcAft>
              <a:buFont typeface="Arial" panose="020B0604020202020204" pitchFamily="34" charset="0"/>
              <a:buChar char="•"/>
            </a:pPr>
            <a:r>
              <a:rPr lang="en-GB" sz="1200" dirty="0">
                <a:solidFill>
                  <a:schemeClr val="bg1"/>
                </a:solidFill>
                <a:latin typeface="Arial"/>
                <a:cs typeface="Arial"/>
              </a:rPr>
              <a:t>Awareness of the Covid and flu vaccines remains very high at 94% and 92%, respectively (this was also the case in August 2024, 95% and 91%, respectively).</a:t>
            </a:r>
          </a:p>
          <a:p>
            <a:pPr marL="171450" indent="-171450">
              <a:spcAft>
                <a:spcPts val="600"/>
              </a:spcAft>
              <a:buFont typeface="Arial" panose="020B0604020202020204" pitchFamily="34" charset="0"/>
              <a:buChar char="•"/>
            </a:pPr>
            <a:r>
              <a:rPr lang="en-GB" sz="1200" dirty="0">
                <a:solidFill>
                  <a:schemeClr val="bg1"/>
                </a:solidFill>
                <a:latin typeface="Arial"/>
                <a:cs typeface="Arial"/>
              </a:rPr>
              <a:t>Awareness of the RSV vaccine has increased significantly – now 38% of all respondents are aware compared to 23% in August. Awareness of the RSV vaccine amongst females under 40 with children under 5 has similarly increased compared to August, with this now sitting at 59% compared to 47% (though this specific rise was not a statistically significant increase).</a:t>
            </a:r>
          </a:p>
          <a:p>
            <a:pPr marL="171450" indent="-171450">
              <a:spcAft>
                <a:spcPts val="600"/>
              </a:spcAft>
              <a:buFont typeface="Arial" panose="020B0604020202020204" pitchFamily="34" charset="0"/>
              <a:buChar char="•"/>
            </a:pPr>
            <a:r>
              <a:rPr lang="en-GB" sz="1200" dirty="0">
                <a:solidFill>
                  <a:schemeClr val="bg1"/>
                </a:solidFill>
                <a:latin typeface="Arial"/>
                <a:cs typeface="Arial"/>
              </a:rPr>
              <a:t>Even for those aware of each vaccine, understanding of whether or not they are eligible for each vaccine is significantly lower for the RSV vaccine than for Covid and flu (77% of those aware of Covid vaccine think they are eligible; 73% of those aware of flu vaccine think they are eligible; 45% of those aware of RSV vaccine think they are eligible). </a:t>
            </a:r>
          </a:p>
          <a:p>
            <a:pPr>
              <a:spcAft>
                <a:spcPts val="600"/>
              </a:spcAft>
            </a:pPr>
            <a:endParaRPr lang="en-GB" sz="1200" dirty="0">
              <a:solidFill>
                <a:schemeClr val="bg1"/>
              </a:solidFill>
              <a:latin typeface="Arial"/>
              <a:cs typeface="Arial"/>
            </a:endParaRPr>
          </a:p>
          <a:p>
            <a:pPr>
              <a:spcAft>
                <a:spcPts val="600"/>
              </a:spcAft>
            </a:pPr>
            <a:r>
              <a:rPr lang="en-GB" sz="1200" u="sng" dirty="0">
                <a:solidFill>
                  <a:schemeClr val="bg1"/>
                </a:solidFill>
                <a:latin typeface="Arial"/>
                <a:cs typeface="Arial"/>
              </a:rPr>
              <a:t>Likelihood of taking up a vaccine, if eligible</a:t>
            </a:r>
          </a:p>
          <a:p>
            <a:pPr marL="171450" indent="-171450">
              <a:spcAft>
                <a:spcPts val="600"/>
              </a:spcAft>
              <a:buFont typeface="Arial" panose="020B0604020202020204" pitchFamily="34" charset="0"/>
              <a:buChar char="•"/>
            </a:pPr>
            <a:r>
              <a:rPr lang="en-GB" sz="1200" dirty="0">
                <a:solidFill>
                  <a:schemeClr val="bg1"/>
                </a:solidFill>
                <a:latin typeface="Arial"/>
                <a:cs typeface="Arial"/>
              </a:rPr>
              <a:t>However, for the those who think they are eligible for each vaccine, the share who would take up the RSV vaccine is in fact higher than the uptake for Covid, though slightly lower than flu (79% who think they are eligible for Covid vaccine would take it; 96% who think they are eligible for flu vaccine would take it; 87% who think they are eligible for RSV vaccine would take it). </a:t>
            </a:r>
          </a:p>
          <a:p>
            <a:pPr>
              <a:spcAft>
                <a:spcPts val="600"/>
              </a:spcAft>
            </a:pPr>
            <a:endParaRPr lang="en-GB" sz="1200" dirty="0">
              <a:solidFill>
                <a:schemeClr val="bg1"/>
              </a:solidFill>
              <a:latin typeface="Arial"/>
              <a:cs typeface="Arial"/>
            </a:endParaRPr>
          </a:p>
          <a:p>
            <a:pPr>
              <a:spcAft>
                <a:spcPts val="600"/>
              </a:spcAft>
            </a:pPr>
            <a:r>
              <a:rPr lang="en-GB" sz="1200" u="sng" dirty="0">
                <a:solidFill>
                  <a:schemeClr val="bg1"/>
                </a:solidFill>
                <a:latin typeface="Arial"/>
                <a:cs typeface="Arial"/>
              </a:rPr>
              <a:t>Campaign familiarity / recall</a:t>
            </a:r>
          </a:p>
          <a:p>
            <a:pPr marL="171450" indent="-171450">
              <a:spcAft>
                <a:spcPts val="600"/>
              </a:spcAft>
              <a:buFont typeface="Arial" panose="020B0604020202020204" pitchFamily="34" charset="0"/>
              <a:buChar char="•"/>
            </a:pPr>
            <a:r>
              <a:rPr lang="en-GB" sz="1200" dirty="0">
                <a:solidFill>
                  <a:schemeClr val="bg1"/>
                </a:solidFill>
                <a:latin typeface="Arial"/>
                <a:ea typeface="+mn-ea"/>
                <a:cs typeface="+mn-cs"/>
              </a:rPr>
              <a:t>Only a third (32%) say they have heard adverts about winter vaccinations on local radio across Greater Manchester. When prompted with images of the adverts, recall of the campaign increases slightly to 37% of respondents. </a:t>
            </a:r>
          </a:p>
          <a:p>
            <a:pPr marL="628650" lvl="1" indent="-171450">
              <a:spcAft>
                <a:spcPts val="600"/>
              </a:spcAft>
              <a:buFont typeface="Arial" panose="020B0604020202020204" pitchFamily="34" charset="0"/>
              <a:buChar char="•"/>
            </a:pPr>
            <a:r>
              <a:rPr lang="en-GB" sz="1200" dirty="0">
                <a:solidFill>
                  <a:schemeClr val="bg1"/>
                </a:solidFill>
                <a:latin typeface="Arial"/>
                <a:cs typeface="Arial"/>
              </a:rPr>
              <a:t>Females over 40 with children under 5 were more likely to say they have heard the adverts on local radio (54%), as well as those with a learning disability (47%).</a:t>
            </a:r>
          </a:p>
          <a:p>
            <a:pPr marL="0" lvl="1">
              <a:spcAft>
                <a:spcPts val="600"/>
              </a:spcAft>
            </a:pPr>
            <a:endParaRPr lang="en-GB" sz="1200" dirty="0">
              <a:solidFill>
                <a:schemeClr val="bg1"/>
              </a:solidFill>
              <a:latin typeface="Arial"/>
              <a:cs typeface="Arial"/>
            </a:endParaRPr>
          </a:p>
          <a:p>
            <a:pPr marL="0" lvl="1">
              <a:spcAft>
                <a:spcPts val="600"/>
              </a:spcAft>
            </a:pPr>
            <a:endParaRPr lang="en-GB" sz="1200" b="1" dirty="0">
              <a:solidFill>
                <a:schemeClr val="bg1"/>
              </a:solidFill>
              <a:highlight>
                <a:srgbClr val="FFFF00"/>
              </a:highlight>
              <a:latin typeface="Arial"/>
              <a:cs typeface="Arial"/>
            </a:endParaRPr>
          </a:p>
          <a:p>
            <a:pPr marL="229870" lvl="1" indent="-229870">
              <a:spcAft>
                <a:spcPts val="600"/>
              </a:spcAft>
              <a:buFont typeface="Wingdings" panose="020B0604020202020204" pitchFamily="34" charset="0"/>
              <a:buChar char="§"/>
            </a:pPr>
            <a:endParaRPr lang="en-GB" sz="1200" dirty="0">
              <a:solidFill>
                <a:schemeClr val="bg1"/>
              </a:solidFill>
            </a:endParaRPr>
          </a:p>
          <a:p>
            <a:pPr marL="0" lvl="1">
              <a:spcAft>
                <a:spcPts val="600"/>
              </a:spcAft>
            </a:pPr>
            <a:endParaRPr lang="en-GB" sz="600" dirty="0">
              <a:solidFill>
                <a:schemeClr val="bg1"/>
              </a:solidFill>
              <a:latin typeface="Arial"/>
              <a:cs typeface="Arial"/>
            </a:endParaRPr>
          </a:p>
        </p:txBody>
      </p:sp>
    </p:spTree>
    <p:custDataLst>
      <p:tags r:id="rId1"/>
    </p:custDataLst>
    <p:extLst>
      <p:ext uri="{BB962C8B-B14F-4D97-AF65-F5344CB8AC3E}">
        <p14:creationId xmlns:p14="http://schemas.microsoft.com/office/powerpoint/2010/main" val="58069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E9F62572-4F13-509B-7890-434D9F64FAA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40458076"/>
              </p:ext>
            </p:extLst>
          </p:nvPr>
        </p:nvGraphicFramePr>
        <p:xfrm>
          <a:off x="1714046" y="2153110"/>
          <a:ext cx="10112828" cy="1861751"/>
        </p:xfrm>
        <a:graphic>
          <a:graphicData uri="http://schemas.openxmlformats.org/drawingml/2006/chart">
            <c:chart xmlns:c="http://schemas.openxmlformats.org/drawingml/2006/chart" xmlns:r="http://schemas.openxmlformats.org/officeDocument/2006/relationships" r:id="rId4"/>
          </a:graphicData>
        </a:graphic>
      </p:graphicFrame>
      <p:sp>
        <p:nvSpPr>
          <p:cNvPr id="14" name="Title 13"/>
          <p:cNvSpPr>
            <a:spLocks noGrp="1"/>
          </p:cNvSpPr>
          <p:nvPr>
            <p:ph type="title"/>
          </p:nvPr>
        </p:nvSpPr>
        <p:spPr>
          <a:xfrm>
            <a:off x="359757" y="164305"/>
            <a:ext cx="11483900" cy="830997"/>
          </a:xfrm>
        </p:spPr>
        <p:txBody>
          <a:bodyPr vert="horz" wrap="square" lIns="0" tIns="0" rIns="0" bIns="0" rtlCol="0" anchor="t" anchorCtr="0">
            <a:spAutoFit/>
          </a:bodyPr>
          <a:lstStyle/>
          <a:p>
            <a:pPr>
              <a:lnSpc>
                <a:spcPct val="100000"/>
              </a:lnSpc>
            </a:pPr>
            <a:r>
              <a:rPr lang="en-GB" sz="1800" b="1" dirty="0">
                <a:solidFill>
                  <a:srgbClr val="009690"/>
                </a:solidFill>
                <a:latin typeface="Arial"/>
                <a:ea typeface="+mn-ea"/>
                <a:cs typeface="+mn-cs"/>
              </a:rPr>
              <a:t>Life satisfaction </a:t>
            </a:r>
            <a:r>
              <a:rPr lang="en-GB" sz="1800" b="1" dirty="0">
                <a:solidFill>
                  <a:srgbClr val="5C5B5A"/>
                </a:solidFill>
                <a:latin typeface="Arial"/>
                <a:ea typeface="+mn-ea"/>
                <a:cs typeface="+mn-cs"/>
              </a:rPr>
              <a:t>remains high this wave among Greater Manchester residents, with respondents with </a:t>
            </a:r>
            <a:r>
              <a:rPr lang="en-GB" sz="1800" b="1" dirty="0">
                <a:solidFill>
                  <a:srgbClr val="009690"/>
                </a:solidFill>
                <a:latin typeface="Arial"/>
                <a:ea typeface="+mn-ea"/>
                <a:cs typeface="+mn-cs"/>
              </a:rPr>
              <a:t>very high </a:t>
            </a:r>
            <a:r>
              <a:rPr lang="en-GB" sz="1800" b="1" dirty="0">
                <a:solidFill>
                  <a:srgbClr val="5C5B5A"/>
                </a:solidFill>
                <a:latin typeface="Arial"/>
                <a:ea typeface="+mn-ea"/>
                <a:cs typeface="+mn-cs"/>
              </a:rPr>
              <a:t>satisfaction reaching an all-time high of 24% (up 2pp from December 2024), a steady rise since Aug 2024 (18%).</a:t>
            </a:r>
            <a:endParaRPr lang="en-GB" sz="1800" b="1" dirty="0">
              <a:solidFill>
                <a:srgbClr val="5C5B5A"/>
              </a:solidFill>
              <a:latin typeface="Arial"/>
              <a:ea typeface="+mn-ea"/>
              <a:cs typeface="Arial"/>
            </a:endParaRPr>
          </a:p>
        </p:txBody>
      </p:sp>
      <p:sp>
        <p:nvSpPr>
          <p:cNvPr id="27" name="TextBox 26">
            <a:extLst>
              <a:ext uri="{FF2B5EF4-FFF2-40B4-BE49-F238E27FC236}">
                <a16:creationId xmlns:a16="http://schemas.microsoft.com/office/drawing/2014/main" id="{8F4A9E68-6AB0-4D51-AE80-1E43340FC2A7}"/>
              </a:ext>
            </a:extLst>
          </p:cNvPr>
          <p:cNvSpPr txBox="1"/>
          <p:nvPr/>
        </p:nvSpPr>
        <p:spPr>
          <a:xfrm>
            <a:off x="3704350" y="1222235"/>
            <a:ext cx="4496744" cy="32316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dirty="0">
                <a:ln>
                  <a:noFill/>
                </a:ln>
                <a:solidFill>
                  <a:srgbClr val="5C5B5A"/>
                </a:solidFill>
                <a:effectLst/>
                <a:uLnTx/>
                <a:uFillTx/>
                <a:latin typeface="Arial"/>
                <a:ea typeface="+mn-ea"/>
                <a:cs typeface="+mn-cs"/>
              </a:rPr>
              <a:t>How satisfied are you with your life nowadays?</a:t>
            </a:r>
          </a:p>
        </p:txBody>
      </p:sp>
      <p:grpSp>
        <p:nvGrpSpPr>
          <p:cNvPr id="17" name="Group 16" descr="Line chart showing people's feelings of life satisfaction. 24% reported very high levels of satisfaction in February '25. 13% report low levels of satisfaction in February '25. ">
            <a:extLst>
              <a:ext uri="{FF2B5EF4-FFF2-40B4-BE49-F238E27FC236}">
                <a16:creationId xmlns:a16="http://schemas.microsoft.com/office/drawing/2014/main" id="{F514D5C0-97A8-97CE-EB7F-E33414677520}"/>
              </a:ext>
            </a:extLst>
          </p:cNvPr>
          <p:cNvGrpSpPr/>
          <p:nvPr/>
        </p:nvGrpSpPr>
        <p:grpSpPr>
          <a:xfrm>
            <a:off x="1714046" y="1222235"/>
            <a:ext cx="10118197" cy="5240747"/>
            <a:chOff x="1730829" y="1355213"/>
            <a:chExt cx="10118197" cy="5240747"/>
          </a:xfrm>
        </p:grpSpPr>
        <p:graphicFrame>
          <p:nvGraphicFramePr>
            <p:cNvPr id="10" name="Chart 9">
              <a:extLst>
                <a:ext uri="{FF2B5EF4-FFF2-40B4-BE49-F238E27FC236}">
                  <a16:creationId xmlns:a16="http://schemas.microsoft.com/office/drawing/2014/main" id="{2378253F-18E5-3121-FD1F-A412A35C8983}"/>
                </a:ext>
              </a:extLst>
            </p:cNvPr>
            <p:cNvGraphicFramePr/>
            <p:nvPr>
              <p:extLst>
                <p:ext uri="{D42A27DB-BD31-4B8C-83A1-F6EECF244321}">
                  <p14:modId xmlns:p14="http://schemas.microsoft.com/office/powerpoint/2010/main" val="3082344693"/>
                </p:ext>
              </p:extLst>
            </p:nvPr>
          </p:nvGraphicFramePr>
          <p:xfrm>
            <a:off x="1730829" y="1355213"/>
            <a:ext cx="10112828" cy="18617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062B77C7-3E61-8BFF-64AE-64C8698DB634}"/>
                </a:ext>
              </a:extLst>
            </p:cNvPr>
            <p:cNvGraphicFramePr/>
            <p:nvPr>
              <p:extLst>
                <p:ext uri="{D42A27DB-BD31-4B8C-83A1-F6EECF244321}">
                  <p14:modId xmlns:p14="http://schemas.microsoft.com/office/powerpoint/2010/main" val="3644506810"/>
                </p:ext>
              </p:extLst>
            </p:nvPr>
          </p:nvGraphicFramePr>
          <p:xfrm>
            <a:off x="1736199" y="4190323"/>
            <a:ext cx="10112827" cy="2405637"/>
          </p:xfrm>
          <a:graphic>
            <a:graphicData uri="http://schemas.openxmlformats.org/drawingml/2006/chart">
              <c:chart xmlns:c="http://schemas.openxmlformats.org/drawingml/2006/chart" xmlns:r="http://schemas.openxmlformats.org/officeDocument/2006/relationships" r:id="rId6"/>
            </a:graphicData>
          </a:graphic>
        </p:graphicFrame>
      </p:grpSp>
      <p:graphicFrame>
        <p:nvGraphicFramePr>
          <p:cNvPr id="8" name="Chart 7" descr="Medium and Low axis running through from Nov 22 to Feb 24">
            <a:extLst>
              <a:ext uri="{FF2B5EF4-FFF2-40B4-BE49-F238E27FC236}">
                <a16:creationId xmlns:a16="http://schemas.microsoft.com/office/drawing/2014/main" id="{E448E64E-DFFE-EC91-B87D-225D36D3B167}"/>
              </a:ext>
            </a:extLst>
          </p:cNvPr>
          <p:cNvGraphicFramePr/>
          <p:nvPr>
            <p:extLst>
              <p:ext uri="{D42A27DB-BD31-4B8C-83A1-F6EECF244321}">
                <p14:modId xmlns:p14="http://schemas.microsoft.com/office/powerpoint/2010/main" val="855365194"/>
              </p:ext>
            </p:extLst>
          </p:nvPr>
        </p:nvGraphicFramePr>
        <p:xfrm>
          <a:off x="1714046" y="3083985"/>
          <a:ext cx="10112828" cy="2615727"/>
        </p:xfrm>
        <a:graphic>
          <a:graphicData uri="http://schemas.openxmlformats.org/drawingml/2006/chart">
            <c:chart xmlns:c="http://schemas.openxmlformats.org/drawingml/2006/chart" xmlns:r="http://schemas.openxmlformats.org/officeDocument/2006/relationships" r:id="rId7"/>
          </a:graphicData>
        </a:graphic>
      </p:graphicFrame>
      <p:sp>
        <p:nvSpPr>
          <p:cNvPr id="29" name="TextBox 28">
            <a:extLst>
              <a:ext uri="{FF2B5EF4-FFF2-40B4-BE49-F238E27FC236}">
                <a16:creationId xmlns:a16="http://schemas.microsoft.com/office/drawing/2014/main" id="{31960407-4E4B-4254-A7CE-26EE912E6E81}"/>
              </a:ext>
              <a:ext uri="{C183D7F6-B498-43B3-948B-1728B52AA6E4}">
                <adec:decorative xmlns:adec="http://schemas.microsoft.com/office/drawing/2017/decorative" val="1"/>
              </a:ext>
            </a:extLst>
          </p:cNvPr>
          <p:cNvSpPr txBox="1"/>
          <p:nvPr/>
        </p:nvSpPr>
        <p:spPr>
          <a:xfrm>
            <a:off x="255685" y="1852935"/>
            <a:ext cx="1369080"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Very high (9-10)</a:t>
            </a:r>
          </a:p>
        </p:txBody>
      </p:sp>
      <p:sp>
        <p:nvSpPr>
          <p:cNvPr id="24" name="TextBox 23">
            <a:extLst>
              <a:ext uri="{FF2B5EF4-FFF2-40B4-BE49-F238E27FC236}">
                <a16:creationId xmlns:a16="http://schemas.microsoft.com/office/drawing/2014/main" id="{EAF0DCBA-C08D-4C88-A53E-D8318B7EA599}"/>
              </a:ext>
              <a:ext uri="{C183D7F6-B498-43B3-948B-1728B52AA6E4}">
                <adec:decorative xmlns:adec="http://schemas.microsoft.com/office/drawing/2017/decorative" val="1"/>
              </a:ext>
            </a:extLst>
          </p:cNvPr>
          <p:cNvSpPr txBox="1"/>
          <p:nvPr/>
        </p:nvSpPr>
        <p:spPr>
          <a:xfrm>
            <a:off x="255685" y="2561780"/>
            <a:ext cx="1369080"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High (7-8)</a:t>
            </a:r>
          </a:p>
        </p:txBody>
      </p:sp>
      <p:sp>
        <p:nvSpPr>
          <p:cNvPr id="26" name="TextBox 25">
            <a:extLst>
              <a:ext uri="{FF2B5EF4-FFF2-40B4-BE49-F238E27FC236}">
                <a16:creationId xmlns:a16="http://schemas.microsoft.com/office/drawing/2014/main" id="{030E42DD-3461-4256-B9E6-DD26EF7445C5}"/>
              </a:ext>
              <a:ext uri="{C183D7F6-B498-43B3-948B-1728B52AA6E4}">
                <adec:decorative xmlns:adec="http://schemas.microsoft.com/office/drawing/2017/decorative" val="1"/>
              </a:ext>
            </a:extLst>
          </p:cNvPr>
          <p:cNvSpPr txBox="1"/>
          <p:nvPr/>
        </p:nvSpPr>
        <p:spPr>
          <a:xfrm>
            <a:off x="255685" y="3683122"/>
            <a:ext cx="1369080"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Medium (5-6)</a:t>
            </a:r>
          </a:p>
        </p:txBody>
      </p:sp>
      <p:sp>
        <p:nvSpPr>
          <p:cNvPr id="28" name="TextBox 27">
            <a:extLst>
              <a:ext uri="{FF2B5EF4-FFF2-40B4-BE49-F238E27FC236}">
                <a16:creationId xmlns:a16="http://schemas.microsoft.com/office/drawing/2014/main" id="{F13097EF-CAFC-48C9-98B5-FDB0B1C2EA18}"/>
              </a:ext>
              <a:ext uri="{C183D7F6-B498-43B3-948B-1728B52AA6E4}">
                <adec:decorative xmlns:adec="http://schemas.microsoft.com/office/drawing/2017/decorative" val="1"/>
              </a:ext>
            </a:extLst>
          </p:cNvPr>
          <p:cNvSpPr txBox="1"/>
          <p:nvPr/>
        </p:nvSpPr>
        <p:spPr>
          <a:xfrm>
            <a:off x="255685" y="4865106"/>
            <a:ext cx="1369080"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Low (0-4)</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26250"/>
            <a:ext cx="1134637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rPr>
              <a:t>A1. Where 0 is “not at all” and 10 is “completely”…			</a:t>
            </a:r>
            <a:r>
              <a:rPr lang="en-GB" sz="1000" dirty="0">
                <a:solidFill>
                  <a:srgbClr val="FFFFFF">
                    <a:lumMod val="50000"/>
                  </a:srgbClr>
                </a:solidFill>
                <a:latin typeface="Arial" panose="020B0604020202020204" pitchFamily="34" charset="0"/>
                <a:cs typeface="Arial" panose="020B0604020202020204" pitchFamily="34" charset="0"/>
              </a:rPr>
              <a:t> </a:t>
            </a:r>
            <a:endPar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rPr>
              <a:t>Unweighted base: Greater Manchester Residents Survey 4: 1636; Survey 5: 1470; Survey 6: 1767, Survey 7: 1488, Survey 8: 1612, Survey 9: 1560, Survey 10: 1546, Survey 11: 1460, Survey 12: 1551</a:t>
            </a:r>
            <a:r>
              <a:rPr lang="en-GB" sz="1000" dirty="0">
                <a:solidFill>
                  <a:srgbClr val="FFFFFF">
                    <a:lumMod val="50000"/>
                  </a:srgbClr>
                </a:solidFill>
                <a:latin typeface="Arial" panose="020B0604020202020204" pitchFamily="34" charset="0"/>
                <a:cs typeface="Arial" panose="020B0604020202020204" pitchFamily="34" charset="0"/>
              </a:rPr>
              <a:t>, Survey 13: 1540, Survey 14: 1482, Survey 15: 1517; Survey 16: 1523, Survey 17 (Feb ‘25): 1515</a:t>
            </a:r>
            <a:endPar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endParaRP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737821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3">
            <a:extLst>
              <a:ext uri="{FF2B5EF4-FFF2-40B4-BE49-F238E27FC236}">
                <a16:creationId xmlns:a16="http://schemas.microsoft.com/office/drawing/2014/main" id="{A366E12D-AC3F-42D6-8455-74D614471728}"/>
              </a:ext>
            </a:extLst>
          </p:cNvPr>
          <p:cNvSpPr>
            <a:spLocks noGrp="1"/>
          </p:cNvSpPr>
          <p:nvPr>
            <p:ph type="title"/>
          </p:nvPr>
        </p:nvSpPr>
        <p:spPr>
          <a:xfrm>
            <a:off x="421336" y="184507"/>
            <a:ext cx="11288063" cy="830997"/>
          </a:xfrm>
        </p:spPr>
        <p:txBody>
          <a:bodyPr vert="horz" wrap="square" lIns="0" tIns="0" rIns="0" bIns="0" rtlCol="0" anchor="t" anchorCtr="0">
            <a:spAutoFit/>
          </a:bodyPr>
          <a:lstStyle/>
          <a:p>
            <a:pPr>
              <a:lnSpc>
                <a:spcPct val="100000"/>
              </a:lnSpc>
            </a:pPr>
            <a:r>
              <a:rPr lang="en-GB" sz="1800" b="1" dirty="0">
                <a:solidFill>
                  <a:schemeClr val="tx1">
                    <a:lumMod val="65000"/>
                    <a:lumOff val="35000"/>
                  </a:schemeClr>
                </a:solidFill>
                <a:latin typeface="Arial"/>
                <a:ea typeface="+mn-ea"/>
                <a:cs typeface="+mn-cs"/>
              </a:rPr>
              <a:t>Respondents who say things they do in their life are </a:t>
            </a:r>
            <a:r>
              <a:rPr lang="en-GB" sz="1800" b="1" dirty="0">
                <a:solidFill>
                  <a:srgbClr val="009690"/>
                </a:solidFill>
                <a:latin typeface="Arial"/>
                <a:ea typeface="+mn-ea"/>
                <a:cs typeface="+mn-cs"/>
              </a:rPr>
              <a:t>very worthwhile </a:t>
            </a:r>
            <a:r>
              <a:rPr lang="en-GB" sz="1800" b="1" dirty="0">
                <a:solidFill>
                  <a:schemeClr val="tx1">
                    <a:lumMod val="65000"/>
                    <a:lumOff val="35000"/>
                  </a:schemeClr>
                </a:solidFill>
                <a:latin typeface="Arial"/>
                <a:ea typeface="+mn-ea"/>
                <a:cs typeface="+mn-cs"/>
              </a:rPr>
              <a:t>(score 9-10) has remained the same since the previous wave, still a joint-high figure of 28%. However, those with disabilities continue to be significantly less positive that the things they do in their life are worthwhile.</a:t>
            </a:r>
            <a:endParaRPr lang="en-GB" sz="1800" b="1" dirty="0">
              <a:solidFill>
                <a:schemeClr val="tx1">
                  <a:lumMod val="65000"/>
                  <a:lumOff val="35000"/>
                </a:schemeClr>
              </a:solidFill>
              <a:latin typeface="Arial"/>
              <a:ea typeface="+mn-ea"/>
              <a:cs typeface="Arial"/>
            </a:endParaRPr>
          </a:p>
        </p:txBody>
      </p:sp>
      <p:sp>
        <p:nvSpPr>
          <p:cNvPr id="27" name="TextBox 26">
            <a:extLst>
              <a:ext uri="{FF2B5EF4-FFF2-40B4-BE49-F238E27FC236}">
                <a16:creationId xmlns:a16="http://schemas.microsoft.com/office/drawing/2014/main" id="{8F4A9E68-6AB0-4D51-AE80-1E43340FC2A7}"/>
              </a:ext>
            </a:extLst>
          </p:cNvPr>
          <p:cNvSpPr txBox="1"/>
          <p:nvPr/>
        </p:nvSpPr>
        <p:spPr>
          <a:xfrm>
            <a:off x="2440460" y="1150626"/>
            <a:ext cx="6616718"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dirty="0">
                <a:ln>
                  <a:noFill/>
                </a:ln>
                <a:solidFill>
                  <a:srgbClr val="5C5B5A"/>
                </a:solidFill>
                <a:effectLst/>
                <a:uLnTx/>
                <a:uFillTx/>
                <a:latin typeface="Arial"/>
                <a:ea typeface="+mn-ea"/>
                <a:cs typeface="+mn-cs"/>
              </a:rPr>
              <a:t>To what extent are the things you do in your life worthwhile?</a:t>
            </a:r>
          </a:p>
        </p:txBody>
      </p:sp>
      <p:grpSp>
        <p:nvGrpSpPr>
          <p:cNvPr id="9" name="Group 8" descr="Line chart showing people's feelings that the things they do are worthwhile. 28% reported very high levels of satisfaction in February '25, in line with 28% in December.  ">
            <a:extLst>
              <a:ext uri="{FF2B5EF4-FFF2-40B4-BE49-F238E27FC236}">
                <a16:creationId xmlns:a16="http://schemas.microsoft.com/office/drawing/2014/main" id="{B868FACE-641A-FBFD-AF3E-EC2126413CCB}"/>
              </a:ext>
            </a:extLst>
          </p:cNvPr>
          <p:cNvGrpSpPr/>
          <p:nvPr/>
        </p:nvGrpSpPr>
        <p:grpSpPr>
          <a:xfrm>
            <a:off x="482578" y="1586140"/>
            <a:ext cx="11553725" cy="4835212"/>
            <a:chOff x="655103" y="1586140"/>
            <a:chExt cx="11553725" cy="4835212"/>
          </a:xfrm>
        </p:grpSpPr>
        <p:graphicFrame>
          <p:nvGraphicFramePr>
            <p:cNvPr id="5" name="Chart 4" descr="Line chart showing people's feelings that the things they do are worthwhile. 25% reported very high levels of satisfaction in Feb, up from 23% in Nov.  ">
              <a:extLst>
                <a:ext uri="{FF2B5EF4-FFF2-40B4-BE49-F238E27FC236}">
                  <a16:creationId xmlns:a16="http://schemas.microsoft.com/office/drawing/2014/main" id="{05C031EA-1D57-53F9-F194-62BC9BF081A9}"/>
                </a:ext>
              </a:extLst>
            </p:cNvPr>
            <p:cNvGraphicFramePr>
              <a:graphicFrameLocks/>
            </p:cNvGraphicFramePr>
            <p:nvPr>
              <p:extLst>
                <p:ext uri="{D42A27DB-BD31-4B8C-83A1-F6EECF244321}">
                  <p14:modId xmlns:p14="http://schemas.microsoft.com/office/powerpoint/2010/main" val="3587101887"/>
                </p:ext>
              </p:extLst>
            </p:nvPr>
          </p:nvGraphicFramePr>
          <p:xfrm>
            <a:off x="734799" y="1586140"/>
            <a:ext cx="11442459" cy="15990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1" descr="Bar chart showing people's feelings that the things they do are worthwhile. 28% reported very high levels of satisfaction in July.  ">
              <a:extLst>
                <a:ext uri="{FF2B5EF4-FFF2-40B4-BE49-F238E27FC236}">
                  <a16:creationId xmlns:a16="http://schemas.microsoft.com/office/drawing/2014/main" id="{81F41478-D068-4200-A035-1B7110E6F386}"/>
                </a:ext>
              </a:extLst>
            </p:cNvPr>
            <p:cNvGraphicFramePr>
              <a:graphicFrameLocks/>
            </p:cNvGraphicFramePr>
            <p:nvPr>
              <p:extLst>
                <p:ext uri="{D42A27DB-BD31-4B8C-83A1-F6EECF244321}">
                  <p14:modId xmlns:p14="http://schemas.microsoft.com/office/powerpoint/2010/main" val="2514362327"/>
                </p:ext>
              </p:extLst>
            </p:nvPr>
          </p:nvGraphicFramePr>
          <p:xfrm>
            <a:off x="655104" y="4337176"/>
            <a:ext cx="11522154" cy="20841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hart 2" descr="Bar chart showing people's feelings that the things they do are worthwhile. 28% reported very high levels of satisfaction in July.  ">
              <a:extLst>
                <a:ext uri="{FF2B5EF4-FFF2-40B4-BE49-F238E27FC236}">
                  <a16:creationId xmlns:a16="http://schemas.microsoft.com/office/drawing/2014/main" id="{2C16D9C8-766F-8F0C-B528-BD897D001504}"/>
                </a:ext>
              </a:extLst>
            </p:cNvPr>
            <p:cNvGraphicFramePr>
              <a:graphicFrameLocks/>
            </p:cNvGraphicFramePr>
            <p:nvPr>
              <p:extLst>
                <p:ext uri="{D42A27DB-BD31-4B8C-83A1-F6EECF244321}">
                  <p14:modId xmlns:p14="http://schemas.microsoft.com/office/powerpoint/2010/main" val="1841234468"/>
                </p:ext>
              </p:extLst>
            </p:nvPr>
          </p:nvGraphicFramePr>
          <p:xfrm>
            <a:off x="671932" y="3429000"/>
            <a:ext cx="11536896" cy="159907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Chart 3" descr="Bar chart showing people's feelings that the things they do are worthwhile. 28% reported very high levels of satisfaction in July.  ">
              <a:extLst>
                <a:ext uri="{FF2B5EF4-FFF2-40B4-BE49-F238E27FC236}">
                  <a16:creationId xmlns:a16="http://schemas.microsoft.com/office/drawing/2014/main" id="{7462887C-713C-CC98-6A62-DA58182A8669}"/>
                </a:ext>
              </a:extLst>
            </p:cNvPr>
            <p:cNvGraphicFramePr>
              <a:graphicFrameLocks/>
            </p:cNvGraphicFramePr>
            <p:nvPr>
              <p:extLst>
                <p:ext uri="{D42A27DB-BD31-4B8C-83A1-F6EECF244321}">
                  <p14:modId xmlns:p14="http://schemas.microsoft.com/office/powerpoint/2010/main" val="761140162"/>
                </p:ext>
              </p:extLst>
            </p:nvPr>
          </p:nvGraphicFramePr>
          <p:xfrm>
            <a:off x="655103" y="2231762"/>
            <a:ext cx="11442459" cy="1599073"/>
          </p:xfrm>
          <a:graphic>
            <a:graphicData uri="http://schemas.openxmlformats.org/drawingml/2006/chart">
              <c:chart xmlns:c="http://schemas.openxmlformats.org/drawingml/2006/chart" xmlns:r="http://schemas.openxmlformats.org/officeDocument/2006/relationships" r:id="rId7"/>
            </a:graphicData>
          </a:graphic>
        </p:graphicFrame>
      </p:grpSp>
      <p:sp>
        <p:nvSpPr>
          <p:cNvPr id="7" name="Content Placeholder 32">
            <a:extLst>
              <a:ext uri="{FF2B5EF4-FFF2-40B4-BE49-F238E27FC236}">
                <a16:creationId xmlns:a16="http://schemas.microsoft.com/office/drawing/2014/main" id="{F1CBA902-B9F8-2EBC-FAE5-39C587433DC6}"/>
              </a:ext>
            </a:extLst>
          </p:cNvPr>
          <p:cNvSpPr txBox="1">
            <a:spLocks/>
          </p:cNvSpPr>
          <p:nvPr/>
        </p:nvSpPr>
        <p:spPr>
          <a:xfrm>
            <a:off x="9735467" y="1440421"/>
            <a:ext cx="2397429" cy="3977157"/>
          </a:xfrm>
          <a:prstGeom prst="rect">
            <a:avLst/>
          </a:prstGeom>
          <a:no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kumimoji="0" lang="en-GB" sz="1200" b="1" i="0" u="none" strike="noStrike" kern="1200" cap="none" spc="0" normalizeH="0" baseline="0" noProof="0" dirty="0">
                <a:ln>
                  <a:noFill/>
                </a:ln>
                <a:solidFill>
                  <a:srgbClr val="5C5B5A"/>
                </a:solidFill>
                <a:effectLst/>
                <a:uLnTx/>
                <a:uFillTx/>
                <a:latin typeface="Arial"/>
                <a:cs typeface="Arial"/>
              </a:rPr>
              <a:t>% </a:t>
            </a:r>
            <a:r>
              <a:rPr lang="en-GB" sz="1200" b="1" dirty="0">
                <a:solidFill>
                  <a:srgbClr val="5C5B5A"/>
                </a:solidFill>
                <a:latin typeface="Arial"/>
                <a:cs typeface="Arial"/>
              </a:rPr>
              <a:t>who felt that the things they do in their life are not at all worthwhile c</a:t>
            </a:r>
            <a:r>
              <a:rPr kumimoji="0" lang="en-GB" sz="1200" b="1" i="0" u="none" strike="noStrike" kern="1200" cap="none" spc="0" normalizeH="0" baseline="0" noProof="0" dirty="0">
                <a:ln>
                  <a:noFill/>
                </a:ln>
                <a:solidFill>
                  <a:srgbClr val="5C5B5A"/>
                </a:solidFill>
                <a:effectLst/>
                <a:uLnTx/>
                <a:uFillTx/>
                <a:latin typeface="Arial"/>
                <a:cs typeface="Arial"/>
              </a:rPr>
              <a:t>compared to GM average (12</a:t>
            </a:r>
            <a:r>
              <a:rPr lang="en-GB" sz="1200" b="1" dirty="0">
                <a:solidFill>
                  <a:srgbClr val="5C5B5A"/>
                </a:solidFill>
                <a:latin typeface="Arial"/>
                <a:cs typeface="Arial"/>
              </a:rPr>
              <a:t>%)*:</a:t>
            </a:r>
            <a:endPar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Demographics</a:t>
            </a: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t>
            </a:r>
          </a:p>
          <a:p>
            <a:pPr>
              <a:spcBef>
                <a:spcPts val="300"/>
              </a:spcBef>
              <a:spcAft>
                <a:spcPts val="300"/>
              </a:spcAft>
              <a:defRPr/>
            </a:pPr>
            <a:r>
              <a:rPr lang="en-GB" sz="1200" dirty="0">
                <a:solidFill>
                  <a:srgbClr val="5C5B5A"/>
                </a:solidFill>
                <a:latin typeface="Arial" panose="020B0604020202020204" pitchFamily="34" charset="0"/>
                <a:cs typeface="Arial" panose="020B0604020202020204" pitchFamily="34" charset="0"/>
              </a:rPr>
              <a:t>Those who have a disability (22%), including mental ill health (32%), learning disability(25%), a sensory disability (24%), or mobility disability (22%)</a:t>
            </a:r>
          </a:p>
          <a:p>
            <a:pPr>
              <a:spcBef>
                <a:spcPts val="300"/>
              </a:spcBef>
              <a:spcAft>
                <a:spcPts val="300"/>
              </a:spcAf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bisexual (22%)</a:t>
            </a: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a:t>
            </a:r>
          </a:p>
          <a:p>
            <a:pPr>
              <a:spcBef>
                <a:spcPts val="300"/>
              </a:spcBef>
              <a:spcAft>
                <a:spcPts val="300"/>
              </a:spcAft>
              <a:defRPr/>
            </a:pPr>
            <a:r>
              <a:rPr lang="en-GB" sz="1200" dirty="0">
                <a:solidFill>
                  <a:srgbClr val="5C5B5A"/>
                </a:solidFill>
                <a:latin typeface="Arial"/>
                <a:cs typeface="Arial"/>
              </a:rPr>
              <a:t>Those not in work due to ill health or disability (37%)</a:t>
            </a:r>
          </a:p>
          <a:p>
            <a:pPr>
              <a:spcBef>
                <a:spcPts val="300"/>
              </a:spcBef>
              <a:spcAft>
                <a:spcPts val="300"/>
              </a:spcAft>
              <a:defRPr/>
            </a:pPr>
            <a:r>
              <a:rPr kumimoji="0" lang="en-GB" sz="1200" b="0" i="0" u="none" strike="noStrike" kern="1200" cap="none" spc="0" normalizeH="0" baseline="0" noProof="0" dirty="0">
                <a:ln>
                  <a:noFill/>
                </a:ln>
                <a:solidFill>
                  <a:srgbClr val="5C5B5A"/>
                </a:solidFill>
                <a:effectLst/>
                <a:uLnTx/>
                <a:uFillTx/>
                <a:latin typeface="Arial"/>
                <a:cs typeface="Arial"/>
              </a:rPr>
              <a:t>Those studying at school of college (27%)</a:t>
            </a:r>
          </a:p>
          <a:p>
            <a:pPr>
              <a:spcBef>
                <a:spcPts val="300"/>
              </a:spcBef>
              <a:spcAft>
                <a:spcPts val="300"/>
              </a:spcAft>
              <a:defRPr/>
            </a:pPr>
            <a:r>
              <a:rPr kumimoji="0" lang="en-GB" sz="1200" b="0" i="0" u="none" strike="noStrike" kern="1200" cap="none" spc="0" normalizeH="0" baseline="0" noProof="0" dirty="0">
                <a:ln>
                  <a:noFill/>
                </a:ln>
                <a:solidFill>
                  <a:srgbClr val="5C5B5A"/>
                </a:solidFill>
                <a:effectLst/>
                <a:uLnTx/>
                <a:uFillTx/>
                <a:latin typeface="Arial"/>
                <a:cs typeface="Arial"/>
              </a:rPr>
              <a:t>Those with a household income below £</a:t>
            </a:r>
            <a:r>
              <a:rPr lang="en-GB" sz="1200" dirty="0">
                <a:solidFill>
                  <a:srgbClr val="5C5B5A"/>
                </a:solidFill>
                <a:latin typeface="Arial"/>
                <a:cs typeface="Arial"/>
              </a:rPr>
              <a:t>10.4</a:t>
            </a:r>
            <a:r>
              <a:rPr kumimoji="0" lang="en-GB" sz="1200" b="0" i="0" u="none" strike="noStrike" kern="1200" cap="none" spc="0" normalizeH="0" baseline="0" noProof="0" dirty="0">
                <a:ln>
                  <a:noFill/>
                </a:ln>
                <a:solidFill>
                  <a:srgbClr val="5C5B5A"/>
                </a:solidFill>
                <a:effectLst/>
                <a:uLnTx/>
                <a:uFillTx/>
                <a:latin typeface="Arial"/>
                <a:cs typeface="Arial"/>
              </a:rPr>
              <a:t>k (24%)</a:t>
            </a:r>
          </a:p>
        </p:txBody>
      </p:sp>
      <p:sp>
        <p:nvSpPr>
          <p:cNvPr id="10" name="TextBox 9">
            <a:extLst>
              <a:ext uri="{FF2B5EF4-FFF2-40B4-BE49-F238E27FC236}">
                <a16:creationId xmlns:a16="http://schemas.microsoft.com/office/drawing/2014/main" id="{9F9BBAC6-D0DD-97CC-017F-6CA7434387B2}"/>
              </a:ext>
            </a:extLst>
          </p:cNvPr>
          <p:cNvSpPr txBox="1"/>
          <p:nvPr/>
        </p:nvSpPr>
        <p:spPr>
          <a:xfrm>
            <a:off x="10088880" y="5536139"/>
            <a:ext cx="1915853" cy="400110"/>
          </a:xfrm>
          <a:prstGeom prst="rect">
            <a:avLst/>
          </a:prstGeom>
          <a:noFill/>
        </p:spPr>
        <p:txBody>
          <a:bodyPr wrap="square" lIns="91440" tIns="45720" rIns="91440" bIns="45720" anchor="t">
            <a:spAutoFit/>
          </a:bodyPr>
          <a:lstStyle/>
          <a:p>
            <a:pPr algn="ctr"/>
            <a:r>
              <a:rPr lang="en-GB" sz="1000" dirty="0">
                <a:solidFill>
                  <a:schemeClr val="bg1">
                    <a:lumMod val="50000"/>
                  </a:schemeClr>
                </a:solidFill>
                <a:latin typeface="Arial"/>
                <a:cs typeface="Arial"/>
              </a:rPr>
              <a:t> * Subgroup analysis uses merged data from S15-17</a:t>
            </a:r>
          </a:p>
        </p:txBody>
      </p:sp>
      <p:sp>
        <p:nvSpPr>
          <p:cNvPr id="44" name="TextBox 43">
            <a:extLst>
              <a:ext uri="{FF2B5EF4-FFF2-40B4-BE49-F238E27FC236}">
                <a16:creationId xmlns:a16="http://schemas.microsoft.com/office/drawing/2014/main" id="{B3317D66-C670-484F-AC1A-914AAE2AE94C}"/>
              </a:ext>
              <a:ext uri="{C183D7F6-B498-43B3-948B-1728B52AA6E4}">
                <adec:decorative xmlns:adec="http://schemas.microsoft.com/office/drawing/2017/decorative" val="1"/>
              </a:ext>
            </a:extLst>
          </p:cNvPr>
          <p:cNvSpPr txBox="1"/>
          <p:nvPr/>
        </p:nvSpPr>
        <p:spPr>
          <a:xfrm>
            <a:off x="291550" y="1762553"/>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Very high (9-10)</a:t>
            </a:r>
          </a:p>
        </p:txBody>
      </p:sp>
      <p:sp>
        <p:nvSpPr>
          <p:cNvPr id="41" name="TextBox 40">
            <a:extLst>
              <a:ext uri="{FF2B5EF4-FFF2-40B4-BE49-F238E27FC236}">
                <a16:creationId xmlns:a16="http://schemas.microsoft.com/office/drawing/2014/main" id="{E87BBB1F-642E-4467-9E74-587F1EC68BC8}"/>
              </a:ext>
              <a:ext uri="{C183D7F6-B498-43B3-948B-1728B52AA6E4}">
                <adec:decorative xmlns:adec="http://schemas.microsoft.com/office/drawing/2017/decorative" val="1"/>
              </a:ext>
            </a:extLst>
          </p:cNvPr>
          <p:cNvSpPr txBox="1"/>
          <p:nvPr/>
        </p:nvSpPr>
        <p:spPr>
          <a:xfrm>
            <a:off x="291549" y="2700620"/>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High (7-8)</a:t>
            </a:r>
          </a:p>
        </p:txBody>
      </p:sp>
      <p:sp>
        <p:nvSpPr>
          <p:cNvPr id="42" name="TextBox 41">
            <a:extLst>
              <a:ext uri="{FF2B5EF4-FFF2-40B4-BE49-F238E27FC236}">
                <a16:creationId xmlns:a16="http://schemas.microsoft.com/office/drawing/2014/main" id="{FB10D84D-309B-44B2-A85D-5CA81A6EEEFA}"/>
              </a:ext>
              <a:ext uri="{C183D7F6-B498-43B3-948B-1728B52AA6E4}">
                <adec:decorative xmlns:adec="http://schemas.microsoft.com/office/drawing/2017/decorative" val="1"/>
              </a:ext>
            </a:extLst>
          </p:cNvPr>
          <p:cNvSpPr txBox="1"/>
          <p:nvPr/>
        </p:nvSpPr>
        <p:spPr>
          <a:xfrm>
            <a:off x="291548" y="4101649"/>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Medium (5-6)</a:t>
            </a:r>
          </a:p>
        </p:txBody>
      </p:sp>
      <p:sp>
        <p:nvSpPr>
          <p:cNvPr id="43" name="TextBox 42">
            <a:extLst>
              <a:ext uri="{FF2B5EF4-FFF2-40B4-BE49-F238E27FC236}">
                <a16:creationId xmlns:a16="http://schemas.microsoft.com/office/drawing/2014/main" id="{AB0DEA50-B81D-4B6C-9890-EE86E7CB278A}"/>
              </a:ext>
              <a:ext uri="{C183D7F6-B498-43B3-948B-1728B52AA6E4}">
                <adec:decorative xmlns:adec="http://schemas.microsoft.com/office/drawing/2017/decorative" val="1"/>
              </a:ext>
            </a:extLst>
          </p:cNvPr>
          <p:cNvSpPr txBox="1"/>
          <p:nvPr/>
        </p:nvSpPr>
        <p:spPr>
          <a:xfrm>
            <a:off x="291547" y="4867164"/>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Low (0-4)</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472700" y="6348610"/>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dirty="0">
                <a:solidFill>
                  <a:srgbClr val="5C5B5A"/>
                </a:solidFill>
                <a:latin typeface="Arial"/>
                <a:cs typeface="Arial"/>
              </a:rPr>
              <a:t>Q10. Overall, to what extent do you feel that the things you do in your life are worthwhile, on a scale of 0 to 10, where 0 is “not at all” and 10 is “completely”? / Unweighted base: (All respondents) S7, 1488; S8, 1612; S9, 1560; S10, 1546; S11, 1460; S12, 1551; S13, 1540; S14, 1482; S15, 1517; S16, 1523; S17 (Feb ‘25), 1515. Thresholds are applied to responses to convert the 11-point scale into the categories shown. Unweighted base: S15-17 = 4555 (All respondents). </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309340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8162B-2138-B611-7B7C-BA4F555791B8}"/>
            </a:ext>
          </a:extLst>
        </p:cNvPr>
        <p:cNvGrpSpPr/>
        <p:nvPr/>
      </p:nvGrpSpPr>
      <p:grpSpPr>
        <a:xfrm>
          <a:off x="0" y="0"/>
          <a:ext cx="0" cy="0"/>
          <a:chOff x="0" y="0"/>
          <a:chExt cx="0" cy="0"/>
        </a:xfrm>
      </p:grpSpPr>
      <p:sp>
        <p:nvSpPr>
          <p:cNvPr id="26" name="Title 13">
            <a:extLst>
              <a:ext uri="{FF2B5EF4-FFF2-40B4-BE49-F238E27FC236}">
                <a16:creationId xmlns:a16="http://schemas.microsoft.com/office/drawing/2014/main" id="{B83C65AA-BC05-AB1A-C21C-FE846F4CEA9A}"/>
              </a:ext>
            </a:extLst>
          </p:cNvPr>
          <p:cNvSpPr>
            <a:spLocks noGrp="1"/>
          </p:cNvSpPr>
          <p:nvPr>
            <p:ph type="title"/>
          </p:nvPr>
        </p:nvSpPr>
        <p:spPr>
          <a:xfrm>
            <a:off x="421336" y="184507"/>
            <a:ext cx="11427363" cy="830997"/>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One-quarter (26%) of respondents say they feel a </a:t>
            </a:r>
            <a:r>
              <a:rPr lang="en-GB" sz="1800" b="1" dirty="0">
                <a:solidFill>
                  <a:srgbClr val="009690"/>
                </a:solidFill>
                <a:latin typeface="Arial"/>
                <a:ea typeface="+mn-ea"/>
                <a:cs typeface="+mn-cs"/>
              </a:rPr>
              <a:t>very high level of happiness</a:t>
            </a:r>
            <a:r>
              <a:rPr lang="en-GB" sz="1800" b="1" dirty="0">
                <a:solidFill>
                  <a:srgbClr val="5C5B5A"/>
                </a:solidFill>
                <a:latin typeface="Arial"/>
                <a:ea typeface="+mn-ea"/>
                <a:cs typeface="+mn-cs"/>
              </a:rPr>
              <a:t> – the joint highest recorded figure so far, in line with the previous wave. However, those with a disability and those who are aged 18-24 are significantly more likely to not feel at all happy yesterday (score 0-4).</a:t>
            </a:r>
          </a:p>
        </p:txBody>
      </p:sp>
      <p:sp>
        <p:nvSpPr>
          <p:cNvPr id="32" name="TextBox 31">
            <a:extLst>
              <a:ext uri="{FF2B5EF4-FFF2-40B4-BE49-F238E27FC236}">
                <a16:creationId xmlns:a16="http://schemas.microsoft.com/office/drawing/2014/main" id="{A9439B1D-9C5C-40E2-3C98-7A04C194DEB1}"/>
              </a:ext>
            </a:extLst>
          </p:cNvPr>
          <p:cNvSpPr txBox="1"/>
          <p:nvPr/>
        </p:nvSpPr>
        <p:spPr>
          <a:xfrm>
            <a:off x="3866320" y="1267558"/>
            <a:ext cx="3398687"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dirty="0">
                <a:ln>
                  <a:noFill/>
                </a:ln>
                <a:solidFill>
                  <a:srgbClr val="5C5B5A"/>
                </a:solidFill>
                <a:effectLst/>
                <a:uLnTx/>
                <a:uFillTx/>
                <a:latin typeface="Arial"/>
                <a:ea typeface="+mn-ea"/>
                <a:cs typeface="+mn-cs"/>
              </a:rPr>
              <a:t>How happy did you feel yesterday?</a:t>
            </a:r>
          </a:p>
        </p:txBody>
      </p:sp>
      <p:grpSp>
        <p:nvGrpSpPr>
          <p:cNvPr id="8" name="Group 7" descr="Line chart showing 26% are very happy in February '25. 15% have low levels of happiness.">
            <a:extLst>
              <a:ext uri="{FF2B5EF4-FFF2-40B4-BE49-F238E27FC236}">
                <a16:creationId xmlns:a16="http://schemas.microsoft.com/office/drawing/2014/main" id="{BCA6EA5E-93F4-A520-137F-070394B05523}"/>
              </a:ext>
            </a:extLst>
          </p:cNvPr>
          <p:cNvGrpSpPr/>
          <p:nvPr/>
        </p:nvGrpSpPr>
        <p:grpSpPr>
          <a:xfrm>
            <a:off x="1333860" y="1567006"/>
            <a:ext cx="8756078" cy="4968193"/>
            <a:chOff x="1584026" y="1567006"/>
            <a:chExt cx="8756078" cy="4968193"/>
          </a:xfrm>
        </p:grpSpPr>
        <p:graphicFrame>
          <p:nvGraphicFramePr>
            <p:cNvPr id="6" name="Chart 5" descr="Bar chart showing people's feelings of happiness. 24% reported very high levels of satisfaction in July. ">
              <a:extLst>
                <a:ext uri="{FF2B5EF4-FFF2-40B4-BE49-F238E27FC236}">
                  <a16:creationId xmlns:a16="http://schemas.microsoft.com/office/drawing/2014/main" id="{3C182A0A-6CF4-DC77-502C-C8FD9EECCBEA}"/>
                </a:ext>
              </a:extLst>
            </p:cNvPr>
            <p:cNvGraphicFramePr>
              <a:graphicFrameLocks/>
            </p:cNvGraphicFramePr>
            <p:nvPr>
              <p:extLst>
                <p:ext uri="{D42A27DB-BD31-4B8C-83A1-F6EECF244321}">
                  <p14:modId xmlns:p14="http://schemas.microsoft.com/office/powerpoint/2010/main" val="3009215756"/>
                </p:ext>
              </p:extLst>
            </p:nvPr>
          </p:nvGraphicFramePr>
          <p:xfrm>
            <a:off x="1584027" y="2619151"/>
            <a:ext cx="8756073" cy="2018240"/>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Line chart showing people's feelings of happiness. 22% reported very high levels of satisfaction in July, with no significant change since 23% in May. ">
              <a:extLst>
                <a:ext uri="{FF2B5EF4-FFF2-40B4-BE49-F238E27FC236}">
                  <a16:creationId xmlns:a16="http://schemas.microsoft.com/office/drawing/2014/main" id="{89FC5C73-DBA5-86ED-AB70-3F20BF262691}"/>
                </a:ext>
              </a:extLst>
            </p:cNvPr>
            <p:cNvGrpSpPr/>
            <p:nvPr/>
          </p:nvGrpSpPr>
          <p:grpSpPr>
            <a:xfrm>
              <a:off x="1584026" y="1567006"/>
              <a:ext cx="8756078" cy="4968193"/>
              <a:chOff x="1584026" y="1567006"/>
              <a:chExt cx="8756078" cy="4968193"/>
            </a:xfrm>
          </p:grpSpPr>
          <p:graphicFrame>
            <p:nvGraphicFramePr>
              <p:cNvPr id="2" name="Chart 1" descr="Bar chart showing people's feelings of happiness. 24% reported very high levels of satisfaction in July. ">
                <a:extLst>
                  <a:ext uri="{FF2B5EF4-FFF2-40B4-BE49-F238E27FC236}">
                    <a16:creationId xmlns:a16="http://schemas.microsoft.com/office/drawing/2014/main" id="{5A032BC3-D2A4-BD36-7847-6AE108FF6D70}"/>
                  </a:ext>
                </a:extLst>
              </p:cNvPr>
              <p:cNvGraphicFramePr>
                <a:graphicFrameLocks/>
              </p:cNvGraphicFramePr>
              <p:nvPr>
                <p:extLst>
                  <p:ext uri="{D42A27DB-BD31-4B8C-83A1-F6EECF244321}">
                    <p14:modId xmlns:p14="http://schemas.microsoft.com/office/powerpoint/2010/main" val="1648180790"/>
                  </p:ext>
                </p:extLst>
              </p:nvPr>
            </p:nvGraphicFramePr>
            <p:xfrm>
              <a:off x="1584029" y="3702275"/>
              <a:ext cx="8756073" cy="206695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descr="Bar chart showing people's feelings of happiness. 24% reported very high levels of satisfaction in July. ">
                <a:extLst>
                  <a:ext uri="{FF2B5EF4-FFF2-40B4-BE49-F238E27FC236}">
                    <a16:creationId xmlns:a16="http://schemas.microsoft.com/office/drawing/2014/main" id="{0A6E5381-9BDD-AC04-2DBD-D34498E6DDEE}"/>
                  </a:ext>
                </a:extLst>
              </p:cNvPr>
              <p:cNvGraphicFramePr>
                <a:graphicFrameLocks/>
              </p:cNvGraphicFramePr>
              <p:nvPr>
                <p:extLst>
                  <p:ext uri="{D42A27DB-BD31-4B8C-83A1-F6EECF244321}">
                    <p14:modId xmlns:p14="http://schemas.microsoft.com/office/powerpoint/2010/main" val="1138248817"/>
                  </p:ext>
                </p:extLst>
              </p:nvPr>
            </p:nvGraphicFramePr>
            <p:xfrm>
              <a:off x="1584026" y="1567006"/>
              <a:ext cx="8756073" cy="186199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Chart 2" descr="Bar chart showing people's feelings of happiness. 24% reported very high levels of satisfaction in July. ">
                <a:extLst>
                  <a:ext uri="{FF2B5EF4-FFF2-40B4-BE49-F238E27FC236}">
                    <a16:creationId xmlns:a16="http://schemas.microsoft.com/office/drawing/2014/main" id="{18A0BF08-95B2-A0EC-9134-68008DEA0D41}"/>
                  </a:ext>
                </a:extLst>
              </p:cNvPr>
              <p:cNvGraphicFramePr>
                <a:graphicFrameLocks/>
              </p:cNvGraphicFramePr>
              <p:nvPr>
                <p:extLst>
                  <p:ext uri="{D42A27DB-BD31-4B8C-83A1-F6EECF244321}">
                    <p14:modId xmlns:p14="http://schemas.microsoft.com/office/powerpoint/2010/main" val="437571510"/>
                  </p:ext>
                </p:extLst>
              </p:nvPr>
            </p:nvGraphicFramePr>
            <p:xfrm>
              <a:off x="1584031" y="4468247"/>
              <a:ext cx="8756073" cy="2066952"/>
            </p:xfrm>
            <a:graphic>
              <a:graphicData uri="http://schemas.openxmlformats.org/drawingml/2006/chart">
                <c:chart xmlns:c="http://schemas.openxmlformats.org/drawingml/2006/chart" xmlns:r="http://schemas.openxmlformats.org/officeDocument/2006/relationships" r:id="rId7"/>
              </a:graphicData>
            </a:graphic>
          </p:graphicFrame>
        </p:grpSp>
      </p:grpSp>
      <p:sp>
        <p:nvSpPr>
          <p:cNvPr id="44" name="TextBox 43">
            <a:extLst>
              <a:ext uri="{FF2B5EF4-FFF2-40B4-BE49-F238E27FC236}">
                <a16:creationId xmlns:a16="http://schemas.microsoft.com/office/drawing/2014/main" id="{E3F6C2B3-868C-2468-C1F1-0580A029C883}"/>
              </a:ext>
              <a:ext uri="{C183D7F6-B498-43B3-948B-1728B52AA6E4}">
                <adec:decorative xmlns:adec="http://schemas.microsoft.com/office/drawing/2017/decorative" val="1"/>
              </a:ext>
            </a:extLst>
          </p:cNvPr>
          <p:cNvSpPr txBox="1"/>
          <p:nvPr/>
        </p:nvSpPr>
        <p:spPr>
          <a:xfrm>
            <a:off x="228924" y="1683129"/>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Very high (9-10)</a:t>
            </a:r>
          </a:p>
        </p:txBody>
      </p:sp>
      <p:sp>
        <p:nvSpPr>
          <p:cNvPr id="41" name="TextBox 40">
            <a:extLst>
              <a:ext uri="{FF2B5EF4-FFF2-40B4-BE49-F238E27FC236}">
                <a16:creationId xmlns:a16="http://schemas.microsoft.com/office/drawing/2014/main" id="{241D1F07-CF7B-320B-0E84-C18EBFEA5F41}"/>
              </a:ext>
              <a:ext uri="{C183D7F6-B498-43B3-948B-1728B52AA6E4}">
                <adec:decorative xmlns:adec="http://schemas.microsoft.com/office/drawing/2017/decorative" val="1"/>
              </a:ext>
            </a:extLst>
          </p:cNvPr>
          <p:cNvSpPr txBox="1"/>
          <p:nvPr/>
        </p:nvSpPr>
        <p:spPr>
          <a:xfrm>
            <a:off x="228924" y="2547955"/>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High (7-8)</a:t>
            </a:r>
          </a:p>
        </p:txBody>
      </p:sp>
      <p:sp>
        <p:nvSpPr>
          <p:cNvPr id="42" name="TextBox 41">
            <a:extLst>
              <a:ext uri="{FF2B5EF4-FFF2-40B4-BE49-F238E27FC236}">
                <a16:creationId xmlns:a16="http://schemas.microsoft.com/office/drawing/2014/main" id="{241DAB9D-80F4-6D5F-596E-CCCD2995261A}"/>
              </a:ext>
              <a:ext uri="{C183D7F6-B498-43B3-948B-1728B52AA6E4}">
                <adec:decorative xmlns:adec="http://schemas.microsoft.com/office/drawing/2017/decorative" val="1"/>
              </a:ext>
            </a:extLst>
          </p:cNvPr>
          <p:cNvSpPr txBox="1"/>
          <p:nvPr/>
        </p:nvSpPr>
        <p:spPr>
          <a:xfrm>
            <a:off x="228924" y="3982340"/>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Medium (5-6)</a:t>
            </a:r>
          </a:p>
        </p:txBody>
      </p:sp>
      <p:sp>
        <p:nvSpPr>
          <p:cNvPr id="43" name="TextBox 42">
            <a:extLst>
              <a:ext uri="{FF2B5EF4-FFF2-40B4-BE49-F238E27FC236}">
                <a16:creationId xmlns:a16="http://schemas.microsoft.com/office/drawing/2014/main" id="{6B803E74-A877-CF7A-9832-733C5DF13B9C}"/>
              </a:ext>
              <a:ext uri="{C183D7F6-B498-43B3-948B-1728B52AA6E4}">
                <adec:decorative xmlns:adec="http://schemas.microsoft.com/office/drawing/2017/decorative" val="1"/>
              </a:ext>
            </a:extLst>
          </p:cNvPr>
          <p:cNvSpPr txBox="1"/>
          <p:nvPr/>
        </p:nvSpPr>
        <p:spPr>
          <a:xfrm>
            <a:off x="228924" y="5006928"/>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Low (0-4)</a:t>
            </a:r>
          </a:p>
        </p:txBody>
      </p:sp>
      <p:sp>
        <p:nvSpPr>
          <p:cNvPr id="9" name="Content Placeholder 32">
            <a:extLst>
              <a:ext uri="{FF2B5EF4-FFF2-40B4-BE49-F238E27FC236}">
                <a16:creationId xmlns:a16="http://schemas.microsoft.com/office/drawing/2014/main" id="{5A26AE41-FB85-0170-26F2-1B4DE81C153A}"/>
              </a:ext>
            </a:extLst>
          </p:cNvPr>
          <p:cNvSpPr txBox="1">
            <a:spLocks/>
          </p:cNvSpPr>
          <p:nvPr/>
        </p:nvSpPr>
        <p:spPr>
          <a:xfrm>
            <a:off x="9797466" y="1210252"/>
            <a:ext cx="2314021" cy="3976985"/>
          </a:xfrm>
          <a:prstGeom prst="rect">
            <a:avLst/>
          </a:prstGeom>
          <a:no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kumimoji="0" lang="en-GB" sz="1200" b="1" i="0" strike="noStrike" kern="1200" cap="none" spc="0" normalizeH="0" baseline="0" noProof="0" dirty="0">
                <a:ln>
                  <a:noFill/>
                </a:ln>
                <a:solidFill>
                  <a:srgbClr val="5C5B5A"/>
                </a:solidFill>
                <a:effectLst/>
                <a:uLnTx/>
                <a:uFillTx/>
                <a:latin typeface="Arial"/>
                <a:cs typeface="Arial"/>
              </a:rPr>
              <a:t>% </a:t>
            </a:r>
            <a:r>
              <a:rPr lang="en-GB" sz="1200" b="1" dirty="0">
                <a:solidFill>
                  <a:srgbClr val="5C5B5A"/>
                </a:solidFill>
                <a:latin typeface="Arial"/>
                <a:cs typeface="Arial"/>
              </a:rPr>
              <a:t>who did not feel at all happy yesterday, compared to the GM average (15%)*:</a:t>
            </a: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lang="en-GB" sz="1200" b="1" dirty="0">
                <a:solidFill>
                  <a:srgbClr val="009690"/>
                </a:solidFill>
                <a:latin typeface="Arial"/>
                <a:cs typeface="Arial"/>
              </a:rPr>
              <a:t>Demographics:</a:t>
            </a:r>
          </a:p>
          <a:p>
            <a:pPr>
              <a:spcBef>
                <a:spcPts val="300"/>
              </a:spcBef>
              <a:spcAft>
                <a:spcPts val="300"/>
              </a:spcAft>
              <a:defRPr/>
            </a:pPr>
            <a:r>
              <a:rPr lang="en-GB" sz="1200" dirty="0">
                <a:solidFill>
                  <a:srgbClr val="5C5B5A"/>
                </a:solidFill>
                <a:latin typeface="Arial" panose="020B0604020202020204" pitchFamily="34" charset="0"/>
                <a:cs typeface="Arial" panose="020B0604020202020204" pitchFamily="34" charset="0"/>
              </a:rPr>
              <a:t>Those who have a disability (29%), including those with mental ill health (40%), a mobility disability (29%) or sensory disability (28%)</a:t>
            </a:r>
          </a:p>
          <a:p>
            <a:pPr>
              <a:spcBef>
                <a:spcPts val="300"/>
              </a:spcBef>
              <a:spcAft>
                <a:spcPts val="300"/>
              </a:spcAft>
              <a:defRPr/>
            </a:pPr>
            <a:r>
              <a:rPr lang="en-GB" sz="1200" dirty="0">
                <a:solidFill>
                  <a:srgbClr val="5C5B5A"/>
                </a:solidFill>
                <a:latin typeface="Arial" panose="020B0604020202020204" pitchFamily="34" charset="0"/>
                <a:cs typeface="Arial" panose="020B0604020202020204" pitchFamily="34" charset="0"/>
              </a:rPr>
              <a:t>Those aged 18-24 (19%)</a:t>
            </a:r>
          </a:p>
          <a:p>
            <a:pPr marL="0" indent="0">
              <a:spcBef>
                <a:spcPts val="300"/>
              </a:spcBef>
              <a:spcAft>
                <a:spcPts val="300"/>
              </a:spcAft>
              <a:buNone/>
              <a:defRPr/>
            </a:pP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 have a condition which reduces ability to do activities a lot (35%)</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who are dissatisfied with their local area (31%)</a:t>
            </a: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out of work for 6 months or less (26%)</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C5B5A"/>
              </a:solidFill>
              <a:effectLst/>
              <a:highlight>
                <a:srgbClr val="FFFF00"/>
              </a:highligh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E9987AA5-9240-CEE7-6850-0EFA0DD6FE36}"/>
              </a:ext>
            </a:extLst>
          </p:cNvPr>
          <p:cNvSpPr txBox="1"/>
          <p:nvPr/>
        </p:nvSpPr>
        <p:spPr>
          <a:xfrm>
            <a:off x="9466495" y="5186134"/>
            <a:ext cx="2772567" cy="400110"/>
          </a:xfrm>
          <a:prstGeom prst="rect">
            <a:avLst/>
          </a:prstGeom>
          <a:noFill/>
        </p:spPr>
        <p:txBody>
          <a:bodyPr wrap="square" lIns="91440" tIns="45720" rIns="91440" bIns="45720" anchor="t">
            <a:spAutoFit/>
          </a:bodyPr>
          <a:lstStyle/>
          <a:p>
            <a:pPr algn="ctr"/>
            <a:r>
              <a:rPr lang="en-GB" sz="1000" dirty="0">
                <a:solidFill>
                  <a:schemeClr val="bg1">
                    <a:lumMod val="50000"/>
                  </a:schemeClr>
                </a:solidFill>
                <a:latin typeface="Arial"/>
                <a:cs typeface="Arial"/>
              </a:rPr>
              <a:t> * Subgroup analysis uses merged data from S15-17</a:t>
            </a:r>
          </a:p>
        </p:txBody>
      </p:sp>
      <p:sp>
        <p:nvSpPr>
          <p:cNvPr id="23" name="Footer Placeholder 4">
            <a:extLst>
              <a:ext uri="{FF2B5EF4-FFF2-40B4-BE49-F238E27FC236}">
                <a16:creationId xmlns:a16="http://schemas.microsoft.com/office/drawing/2014/main" id="{ADD93721-3D01-71C0-7C12-C650F2E2D944}"/>
              </a:ext>
            </a:extLst>
          </p:cNvPr>
          <p:cNvSpPr txBox="1">
            <a:spLocks/>
          </p:cNvSpPr>
          <p:nvPr/>
        </p:nvSpPr>
        <p:spPr>
          <a:xfrm>
            <a:off x="575406" y="6348611"/>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dirty="0">
                <a:solidFill>
                  <a:srgbClr val="5C5B5A"/>
                </a:solidFill>
                <a:latin typeface="Arial"/>
                <a:cs typeface="Arial"/>
              </a:rPr>
              <a:t>Q11. Overall, how happy did you feel yesterday, on a scale of 0 to 10, where 0 is “not at all” and 10 is “completely”? S7, 1488; S8, 1612; S9, 1560; S10, 1546; S11, 1460; S12, 1551; S13, 1540; S14, 1482; S15, 1517; S16, 1523; S17 (Feb ‘25), 1515. Thresholds are applied to responses to convert the 11-point scale into the categories shown. </a:t>
            </a:r>
          </a:p>
          <a:p>
            <a:pPr>
              <a:defRPr/>
            </a:pPr>
            <a:r>
              <a:rPr lang="en-GB" sz="1000" dirty="0">
                <a:solidFill>
                  <a:srgbClr val="5C5B5A"/>
                </a:solidFill>
                <a:latin typeface="Arial"/>
                <a:cs typeface="Arial"/>
              </a:rPr>
              <a:t>Unweighted base: Greater Manchester Residents Survey 15-17: 4555 (All respondents)</a:t>
            </a:r>
          </a:p>
        </p:txBody>
      </p:sp>
      <p:sp>
        <p:nvSpPr>
          <p:cNvPr id="19" name="Slide Number Placeholder 4">
            <a:extLst>
              <a:ext uri="{FF2B5EF4-FFF2-40B4-BE49-F238E27FC236}">
                <a16:creationId xmlns:a16="http://schemas.microsoft.com/office/drawing/2014/main" id="{C414B592-4DCE-F7B9-DF41-C803F2F74658}"/>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941714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21336" y="184507"/>
            <a:ext cx="11288063" cy="1107996"/>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While the picture continues to looks positive in relation to ‘satisfaction’, ‘worthwhile’ and happiness’ wellbeing strands, </a:t>
            </a:r>
            <a:r>
              <a:rPr lang="en-GB" sz="1800" b="1" dirty="0">
                <a:solidFill>
                  <a:srgbClr val="009690"/>
                </a:solidFill>
                <a:latin typeface="Arial"/>
                <a:ea typeface="+mn-ea"/>
                <a:cs typeface="+mn-cs"/>
              </a:rPr>
              <a:t>levels of anxiety nonetheless remain relatively constant in regard to ‘high’ (36%) and ‘medium’ anxiety (17%). </a:t>
            </a:r>
            <a:r>
              <a:rPr lang="en-GB" sz="1800" b="1" dirty="0">
                <a:solidFill>
                  <a:srgbClr val="5C5B5A"/>
                </a:solidFill>
                <a:latin typeface="Arial"/>
                <a:ea typeface="+mn-ea"/>
                <a:cs typeface="+mn-cs"/>
              </a:rPr>
              <a:t>That said, levels of ‘very low’ anxiety have significantly increased since last wave by 3pp</a:t>
            </a:r>
          </a:p>
        </p:txBody>
      </p:sp>
      <p:sp>
        <p:nvSpPr>
          <p:cNvPr id="2" name="TextBox 1">
            <a:extLst>
              <a:ext uri="{FF2B5EF4-FFF2-40B4-BE49-F238E27FC236}">
                <a16:creationId xmlns:a16="http://schemas.microsoft.com/office/drawing/2014/main" id="{839F0CED-B7D2-4B73-86EA-C928F6CE42BA}"/>
              </a:ext>
            </a:extLst>
          </p:cNvPr>
          <p:cNvSpPr txBox="1"/>
          <p:nvPr/>
        </p:nvSpPr>
        <p:spPr>
          <a:xfrm>
            <a:off x="4316506" y="1108053"/>
            <a:ext cx="3558988"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dirty="0">
                <a:ln>
                  <a:noFill/>
                </a:ln>
                <a:solidFill>
                  <a:srgbClr val="5C5B5A"/>
                </a:solidFill>
                <a:effectLst/>
                <a:uLnTx/>
                <a:uFillTx/>
                <a:latin typeface="Arial"/>
                <a:ea typeface="+mn-ea"/>
                <a:cs typeface="+mn-cs"/>
              </a:rPr>
              <a:t>How anxious did you feel yesterday?</a:t>
            </a:r>
          </a:p>
        </p:txBody>
      </p:sp>
      <p:grpSp>
        <p:nvGrpSpPr>
          <p:cNvPr id="10" name="Group 9" descr="Line graph showing people's feelings of anxiety. 36% reported high levels of anxiety in February '25. This has remained stable since February '24. ">
            <a:extLst>
              <a:ext uri="{FF2B5EF4-FFF2-40B4-BE49-F238E27FC236}">
                <a16:creationId xmlns:a16="http://schemas.microsoft.com/office/drawing/2014/main" id="{3914CA34-A02D-B945-B4EB-E97E3705DDE2}"/>
              </a:ext>
            </a:extLst>
          </p:cNvPr>
          <p:cNvGrpSpPr/>
          <p:nvPr/>
        </p:nvGrpSpPr>
        <p:grpSpPr>
          <a:xfrm>
            <a:off x="1351196" y="1634365"/>
            <a:ext cx="10663060" cy="4534019"/>
            <a:chOff x="1389137" y="1742718"/>
            <a:chExt cx="10663060" cy="4534019"/>
          </a:xfrm>
        </p:grpSpPr>
        <p:graphicFrame>
          <p:nvGraphicFramePr>
            <p:cNvPr id="19" name="Chart Placeholder 20" descr="Bar chart showing people's feelings of anxiety. 41% reported high levels of anxiety in July. This has remained stable since March. ">
              <a:extLst>
                <a:ext uri="{FF2B5EF4-FFF2-40B4-BE49-F238E27FC236}">
                  <a16:creationId xmlns:a16="http://schemas.microsoft.com/office/drawing/2014/main" id="{1B3D0F48-4BF5-49E0-89D0-507AC7C4494F}"/>
                </a:ext>
              </a:extLst>
            </p:cNvPr>
            <p:cNvGraphicFramePr>
              <a:graphicFrameLocks/>
            </p:cNvGraphicFramePr>
            <p:nvPr>
              <p:extLst>
                <p:ext uri="{D42A27DB-BD31-4B8C-83A1-F6EECF244321}">
                  <p14:modId xmlns:p14="http://schemas.microsoft.com/office/powerpoint/2010/main" val="1779951800"/>
                </p:ext>
              </p:extLst>
            </p:nvPr>
          </p:nvGraphicFramePr>
          <p:xfrm>
            <a:off x="1389137" y="3569388"/>
            <a:ext cx="10663060" cy="27073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Placeholder 20" descr="Bar chart showing people's feelings of anxiety. 41% reported high levels of anxiety in July. This has remained stable since March. ">
              <a:extLst>
                <a:ext uri="{FF2B5EF4-FFF2-40B4-BE49-F238E27FC236}">
                  <a16:creationId xmlns:a16="http://schemas.microsoft.com/office/drawing/2014/main" id="{AABF5062-E5A2-1B95-93F0-D0AF1A57CE45}"/>
                </a:ext>
              </a:extLst>
            </p:cNvPr>
            <p:cNvGraphicFramePr>
              <a:graphicFrameLocks/>
            </p:cNvGraphicFramePr>
            <p:nvPr>
              <p:extLst>
                <p:ext uri="{D42A27DB-BD31-4B8C-83A1-F6EECF244321}">
                  <p14:modId xmlns:p14="http://schemas.microsoft.com/office/powerpoint/2010/main" val="1140132558"/>
                </p:ext>
              </p:extLst>
            </p:nvPr>
          </p:nvGraphicFramePr>
          <p:xfrm>
            <a:off x="1389137" y="3569388"/>
            <a:ext cx="10663060" cy="125298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Placeholder 20" descr="Bar chart showing people's feelings of anxiety. 41% reported high levels of anxiety in July. This has remained stable since March. ">
              <a:extLst>
                <a:ext uri="{FF2B5EF4-FFF2-40B4-BE49-F238E27FC236}">
                  <a16:creationId xmlns:a16="http://schemas.microsoft.com/office/drawing/2014/main" id="{470C1155-23F5-375E-9DA8-EAEA7C4DA013}"/>
                </a:ext>
              </a:extLst>
            </p:cNvPr>
            <p:cNvGraphicFramePr>
              <a:graphicFrameLocks/>
            </p:cNvGraphicFramePr>
            <p:nvPr>
              <p:extLst>
                <p:ext uri="{D42A27DB-BD31-4B8C-83A1-F6EECF244321}">
                  <p14:modId xmlns:p14="http://schemas.microsoft.com/office/powerpoint/2010/main" val="695129198"/>
                </p:ext>
              </p:extLst>
            </p:nvPr>
          </p:nvGraphicFramePr>
          <p:xfrm>
            <a:off x="1389137" y="2576761"/>
            <a:ext cx="10663060" cy="99262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Placeholder 20" descr="Bar chart showing people's feelings of anxiety. 41% reported high levels of anxiety in July. This has remained stable since March. ">
              <a:extLst>
                <a:ext uri="{FF2B5EF4-FFF2-40B4-BE49-F238E27FC236}">
                  <a16:creationId xmlns:a16="http://schemas.microsoft.com/office/drawing/2014/main" id="{AD2FBF05-E18C-0368-275F-0D23A05222C3}"/>
                </a:ext>
              </a:extLst>
            </p:cNvPr>
            <p:cNvGraphicFramePr>
              <a:graphicFrameLocks/>
            </p:cNvGraphicFramePr>
            <p:nvPr>
              <p:extLst>
                <p:ext uri="{D42A27DB-BD31-4B8C-83A1-F6EECF244321}">
                  <p14:modId xmlns:p14="http://schemas.microsoft.com/office/powerpoint/2010/main" val="4241363111"/>
                </p:ext>
              </p:extLst>
            </p:nvPr>
          </p:nvGraphicFramePr>
          <p:xfrm>
            <a:off x="1389137" y="1742718"/>
            <a:ext cx="10663060" cy="1006237"/>
          </p:xfrm>
          <a:graphic>
            <a:graphicData uri="http://schemas.openxmlformats.org/drawingml/2006/chart">
              <c:chart xmlns:c="http://schemas.openxmlformats.org/drawingml/2006/chart" xmlns:r="http://schemas.openxmlformats.org/officeDocument/2006/relationships" r:id="rId7"/>
            </a:graphicData>
          </a:graphic>
        </p:graphicFrame>
      </p:grpSp>
      <p:sp>
        <p:nvSpPr>
          <p:cNvPr id="34" name="TextBox 33">
            <a:extLst>
              <a:ext uri="{FF2B5EF4-FFF2-40B4-BE49-F238E27FC236}">
                <a16:creationId xmlns:a16="http://schemas.microsoft.com/office/drawing/2014/main" id="{0A16C70B-1B7D-42BA-A852-239B307B5B00}"/>
              </a:ext>
              <a:ext uri="{C183D7F6-B498-43B3-948B-1728B52AA6E4}">
                <adec:decorative xmlns:adec="http://schemas.microsoft.com/office/drawing/2017/decorative" val="1"/>
              </a:ext>
            </a:extLst>
          </p:cNvPr>
          <p:cNvSpPr txBox="1"/>
          <p:nvPr/>
        </p:nvSpPr>
        <p:spPr>
          <a:xfrm>
            <a:off x="177744" y="1846611"/>
            <a:ext cx="1090391"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High (6-10)</a:t>
            </a:r>
          </a:p>
        </p:txBody>
      </p:sp>
      <p:sp>
        <p:nvSpPr>
          <p:cNvPr id="35" name="TextBox 34">
            <a:extLst>
              <a:ext uri="{FF2B5EF4-FFF2-40B4-BE49-F238E27FC236}">
                <a16:creationId xmlns:a16="http://schemas.microsoft.com/office/drawing/2014/main" id="{E06DCCED-D8D6-4607-B19B-ACA86C88D7CA}"/>
              </a:ext>
              <a:ext uri="{C183D7F6-B498-43B3-948B-1728B52AA6E4}">
                <adec:decorative xmlns:adec="http://schemas.microsoft.com/office/drawing/2017/decorative" val="1"/>
              </a:ext>
            </a:extLst>
          </p:cNvPr>
          <p:cNvSpPr txBox="1"/>
          <p:nvPr/>
        </p:nvSpPr>
        <p:spPr>
          <a:xfrm>
            <a:off x="177744" y="2735196"/>
            <a:ext cx="1090391"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Medium (4-5)</a:t>
            </a:r>
          </a:p>
        </p:txBody>
      </p:sp>
      <p:sp>
        <p:nvSpPr>
          <p:cNvPr id="18" name="TextBox 17">
            <a:extLst>
              <a:ext uri="{FF2B5EF4-FFF2-40B4-BE49-F238E27FC236}">
                <a16:creationId xmlns:a16="http://schemas.microsoft.com/office/drawing/2014/main" id="{6B0DA277-4979-459F-93E2-47B1A800B0D4}"/>
              </a:ext>
              <a:ext uri="{C183D7F6-B498-43B3-948B-1728B52AA6E4}">
                <adec:decorative xmlns:adec="http://schemas.microsoft.com/office/drawing/2017/decorative" val="1"/>
              </a:ext>
            </a:extLst>
          </p:cNvPr>
          <p:cNvSpPr txBox="1"/>
          <p:nvPr/>
        </p:nvSpPr>
        <p:spPr>
          <a:xfrm>
            <a:off x="177744" y="3611165"/>
            <a:ext cx="1090391"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Low (2-3)</a:t>
            </a:r>
          </a:p>
        </p:txBody>
      </p:sp>
      <p:sp>
        <p:nvSpPr>
          <p:cNvPr id="37" name="TextBox 36">
            <a:extLst>
              <a:ext uri="{FF2B5EF4-FFF2-40B4-BE49-F238E27FC236}">
                <a16:creationId xmlns:a16="http://schemas.microsoft.com/office/drawing/2014/main" id="{C73B4353-DCDA-493D-9B53-F8628DEE39D6}"/>
              </a:ext>
              <a:ext uri="{C183D7F6-B498-43B3-948B-1728B52AA6E4}">
                <adec:decorative xmlns:adec="http://schemas.microsoft.com/office/drawing/2017/decorative" val="1"/>
              </a:ext>
            </a:extLst>
          </p:cNvPr>
          <p:cNvSpPr txBox="1"/>
          <p:nvPr/>
        </p:nvSpPr>
        <p:spPr>
          <a:xfrm>
            <a:off x="177744" y="4602208"/>
            <a:ext cx="1173452"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Very low (0-1)</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421336" y="6335322"/>
            <a:ext cx="10813340"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A2. Where 0 is “not at all” and 10 is “completely”…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a:t>
            </a:r>
            <a:r>
              <a:rPr lang="en-GB" sz="1000" dirty="0">
                <a:solidFill>
                  <a:srgbClr val="FFFFFF">
                    <a:lumMod val="50000"/>
                  </a:srgbClr>
                </a:solidFill>
                <a:latin typeface="Arial" panose="020B0604020202020204" pitchFamily="34" charset="0"/>
                <a:cs typeface="Arial" panose="020B0604020202020204" pitchFamily="34" charset="0"/>
              </a:rPr>
              <a:t>Survey 4, 1636; Survey 5: 1470,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Survey 6: 1767, Survey 7: 1488, Survey 8: 1612, Survey 9: 1560, Survey 10: 1546, Survey 11: 1460, Survey 12: 1551, Survey 13: 1540, Survey 14: 1482, Survey 15: 1517; Survey 16: 1523; Survey 17</a:t>
            </a:r>
            <a:r>
              <a:rPr lang="en-GB" sz="1000" dirty="0">
                <a:solidFill>
                  <a:srgbClr val="FFFFFF">
                    <a:lumMod val="50000"/>
                  </a:srgbClr>
                </a:solidFill>
                <a:latin typeface="Arial" panose="020B0604020202020204" pitchFamily="34" charset="0"/>
                <a:cs typeface="Arial" panose="020B0604020202020204" pitchFamily="34" charset="0"/>
              </a:rPr>
              <a:t> (Feb ‘25)</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1515</a:t>
            </a:r>
          </a:p>
        </p:txBody>
      </p:sp>
      <p:sp>
        <p:nvSpPr>
          <p:cNvPr id="24" name="Slide Number Placeholder 4">
            <a:extLst>
              <a:ext uri="{FF2B5EF4-FFF2-40B4-BE49-F238E27FC236}">
                <a16:creationId xmlns:a16="http://schemas.microsoft.com/office/drawing/2014/main" id="{9263DD61-DD41-4140-8EF8-C85CB8CDAD53}"/>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grpSp>
        <p:nvGrpSpPr>
          <p:cNvPr id="3" name="Group 2">
            <a:extLst>
              <a:ext uri="{FF2B5EF4-FFF2-40B4-BE49-F238E27FC236}">
                <a16:creationId xmlns:a16="http://schemas.microsoft.com/office/drawing/2014/main" id="{89019EBC-8475-8598-DA0B-5EB43F189BBE}"/>
              </a:ext>
              <a:ext uri="{C183D7F6-B498-43B3-948B-1728B52AA6E4}">
                <adec:decorative xmlns:adec="http://schemas.microsoft.com/office/drawing/2017/decorative" val="1"/>
              </a:ext>
            </a:extLst>
          </p:cNvPr>
          <p:cNvGrpSpPr/>
          <p:nvPr/>
        </p:nvGrpSpPr>
        <p:grpSpPr>
          <a:xfrm>
            <a:off x="9072388" y="6045274"/>
            <a:ext cx="3076438" cy="246221"/>
            <a:chOff x="643424" y="5999738"/>
            <a:chExt cx="3583104" cy="295841"/>
          </a:xfrm>
        </p:grpSpPr>
        <p:sp>
          <p:nvSpPr>
            <p:cNvPr id="4" name="Arrow: Down 3">
              <a:extLst>
                <a:ext uri="{FF2B5EF4-FFF2-40B4-BE49-F238E27FC236}">
                  <a16:creationId xmlns:a16="http://schemas.microsoft.com/office/drawing/2014/main" id="{E513A962-4496-BD7A-2E2B-E14C113F3501}"/>
                </a:ext>
              </a:extLst>
            </p:cNvPr>
            <p:cNvSpPr/>
            <p:nvPr/>
          </p:nvSpPr>
          <p:spPr>
            <a:xfrm>
              <a:off x="791825" y="6057299"/>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9188A83F-0C2A-41F0-C125-2C2942B76B82}"/>
                </a:ext>
              </a:extLst>
            </p:cNvPr>
            <p:cNvGrpSpPr/>
            <p:nvPr/>
          </p:nvGrpSpPr>
          <p:grpSpPr>
            <a:xfrm>
              <a:off x="643424" y="5999738"/>
              <a:ext cx="3583104" cy="295841"/>
              <a:chOff x="588133" y="5798698"/>
              <a:chExt cx="3583104" cy="295841"/>
            </a:xfrm>
          </p:grpSpPr>
          <p:sp>
            <p:nvSpPr>
              <p:cNvPr id="6" name="Arrow: Down 5">
                <a:extLst>
                  <a:ext uri="{FF2B5EF4-FFF2-40B4-BE49-F238E27FC236}">
                    <a16:creationId xmlns:a16="http://schemas.microsoft.com/office/drawing/2014/main" id="{C0DEECE2-8F5E-A074-A4E6-D0F0CCBA6267}"/>
                  </a:ext>
                </a:extLst>
              </p:cNvPr>
              <p:cNvSpPr/>
              <p:nvPr/>
            </p:nvSpPr>
            <p:spPr>
              <a:xfrm rot="10800000">
                <a:off x="588133" y="584099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1" name="TextBox 10">
                <a:extLst>
                  <a:ext uri="{FF2B5EF4-FFF2-40B4-BE49-F238E27FC236}">
                    <a16:creationId xmlns:a16="http://schemas.microsoft.com/office/drawing/2014/main" id="{4E444A97-CBC2-2A5D-6D78-580FDCD090A0}"/>
                  </a:ext>
                </a:extLst>
              </p:cNvPr>
              <p:cNvSpPr txBox="1"/>
              <p:nvPr/>
            </p:nvSpPr>
            <p:spPr>
              <a:xfrm>
                <a:off x="884934" y="5798698"/>
                <a:ext cx="3286303" cy="2958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C5B5A"/>
                    </a:solidFill>
                    <a:effectLst/>
                    <a:uLnTx/>
                    <a:uFillTx/>
                    <a:latin typeface="Arial"/>
                    <a:ea typeface="+mn-ea"/>
                    <a:cs typeface="+mn-cs"/>
                  </a:rPr>
                  <a:t>Significantly higher/lower than December 2024</a:t>
                </a:r>
              </a:p>
            </p:txBody>
          </p:sp>
        </p:grpSp>
      </p:grpSp>
      <p:sp>
        <p:nvSpPr>
          <p:cNvPr id="12" name="Arrow: Down 11">
            <a:extLst>
              <a:ext uri="{FF2B5EF4-FFF2-40B4-BE49-F238E27FC236}">
                <a16:creationId xmlns:a16="http://schemas.microsoft.com/office/drawing/2014/main" id="{C4F29062-07D6-4F10-0369-EB330B69315D}"/>
              </a:ext>
              <a:ext uri="{C183D7F6-B498-43B3-948B-1728B52AA6E4}">
                <adec:decorative xmlns:adec="http://schemas.microsoft.com/office/drawing/2017/decorative" val="1"/>
              </a:ext>
            </a:extLst>
          </p:cNvPr>
          <p:cNvSpPr/>
          <p:nvPr/>
        </p:nvSpPr>
        <p:spPr>
          <a:xfrm rot="10800000">
            <a:off x="11795125" y="4360943"/>
            <a:ext cx="136852" cy="150609"/>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3" name="Arrow: Down 12">
            <a:extLst>
              <a:ext uri="{FF2B5EF4-FFF2-40B4-BE49-F238E27FC236}">
                <a16:creationId xmlns:a16="http://schemas.microsoft.com/office/drawing/2014/main" id="{7D8005A8-8475-9D0F-4F38-B2A1599CD47D}"/>
              </a:ext>
              <a:ext uri="{C183D7F6-B498-43B3-948B-1728B52AA6E4}">
                <adec:decorative xmlns:adec="http://schemas.microsoft.com/office/drawing/2017/decorative" val="1"/>
              </a:ext>
            </a:extLst>
          </p:cNvPr>
          <p:cNvSpPr/>
          <p:nvPr/>
        </p:nvSpPr>
        <p:spPr>
          <a:xfrm>
            <a:off x="11794318" y="3650114"/>
            <a:ext cx="136852" cy="150609"/>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682763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449F2028-4CEE-5A12-B3A6-0EEED010B720}"/>
              </a:ext>
            </a:extLst>
          </p:cNvPr>
          <p:cNvSpPr>
            <a:spLocks noGrp="1"/>
          </p:cNvSpPr>
          <p:nvPr>
            <p:ph type="title"/>
          </p:nvPr>
        </p:nvSpPr>
        <p:spPr>
          <a:xfrm>
            <a:off x="443110" y="128585"/>
            <a:ext cx="11590393" cy="492443"/>
          </a:xfrm>
        </p:spPr>
        <p:txBody>
          <a:bodyPr vert="horz" wrap="square" lIns="0" tIns="0" rIns="0" bIns="0" rtlCol="0" anchor="t" anchorCtr="0">
            <a:spAutoFit/>
          </a:bodyPr>
          <a:lstStyle/>
          <a:p>
            <a:pPr>
              <a:lnSpc>
                <a:spcPct val="100000"/>
              </a:lnSpc>
            </a:pPr>
            <a:r>
              <a:rPr lang="en-GB" sz="1600" b="1" dirty="0">
                <a:latin typeface="Arial"/>
                <a:ea typeface="+mn-ea"/>
                <a:cs typeface="+mn-cs"/>
              </a:rPr>
              <a:t>When looking at sub-groups, respondents with a disability, along with respondents who would not recommend their local area as a place to live, are significantly more likely to have </a:t>
            </a:r>
            <a:r>
              <a:rPr lang="en-GB" sz="1600" b="1" dirty="0">
                <a:solidFill>
                  <a:srgbClr val="009690"/>
                </a:solidFill>
                <a:latin typeface="Arial"/>
                <a:ea typeface="+mn-ea"/>
                <a:cs typeface="+mn-cs"/>
              </a:rPr>
              <a:t>low levels of life satisfaction and high levels of anxiety. </a:t>
            </a:r>
            <a:endParaRPr lang="en-GB" sz="1600" b="1" dirty="0">
              <a:solidFill>
                <a:srgbClr val="5C5B5A"/>
              </a:solidFill>
              <a:latin typeface="Arial"/>
              <a:ea typeface="+mn-ea"/>
              <a:cs typeface="+mn-cs"/>
            </a:endParaRPr>
          </a:p>
        </p:txBody>
      </p:sp>
      <p:sp>
        <p:nvSpPr>
          <p:cNvPr id="8" name="Text Placeholder 7">
            <a:extLst>
              <a:ext uri="{FF2B5EF4-FFF2-40B4-BE49-F238E27FC236}">
                <a16:creationId xmlns:a16="http://schemas.microsoft.com/office/drawing/2014/main" id="{CA4B96AC-7507-17B4-5286-3A3BEE1B746F}"/>
              </a:ext>
            </a:extLst>
          </p:cNvPr>
          <p:cNvSpPr txBox="1">
            <a:spLocks/>
          </p:cNvSpPr>
          <p:nvPr/>
        </p:nvSpPr>
        <p:spPr>
          <a:xfrm>
            <a:off x="585973" y="803732"/>
            <a:ext cx="5400000"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b="1" i="0" u="none" strike="noStrike" kern="1200" cap="none" spc="0" normalizeH="0" baseline="0" noProof="0" dirty="0">
                <a:ln>
                  <a:noFill/>
                </a:ln>
                <a:solidFill>
                  <a:schemeClr val="bg1"/>
                </a:solidFill>
                <a:effectLst/>
                <a:uLnTx/>
                <a:uFillTx/>
                <a:latin typeface="Arial"/>
                <a:cs typeface="Arial"/>
              </a:rPr>
              <a:t>% with higher levels of ‘low’ life satisfaction compared to GM average (13%)*:</a:t>
            </a:r>
          </a:p>
        </p:txBody>
      </p:sp>
      <p:sp>
        <p:nvSpPr>
          <p:cNvPr id="9" name="Text Placeholder 4">
            <a:extLst>
              <a:ext uri="{FF2B5EF4-FFF2-40B4-BE49-F238E27FC236}">
                <a16:creationId xmlns:a16="http://schemas.microsoft.com/office/drawing/2014/main" id="{450F37F1-3B2D-71FA-66A9-C7F960E7FBD3}"/>
              </a:ext>
            </a:extLst>
          </p:cNvPr>
          <p:cNvSpPr txBox="1">
            <a:spLocks/>
          </p:cNvSpPr>
          <p:nvPr/>
        </p:nvSpPr>
        <p:spPr>
          <a:xfrm>
            <a:off x="586691" y="1252824"/>
            <a:ext cx="5400000" cy="4604391"/>
          </a:xfrm>
          <a:prstGeom prst="rect">
            <a:avLst/>
          </a:prstGeom>
          <a:ln>
            <a:solidFill>
              <a:srgbClr val="5C5B5A"/>
            </a:solidFill>
          </a:ln>
        </p:spPr>
        <p:txBody>
          <a:bodyPr vert="horz" lIns="91440" tIns="108000" rIns="91440" bIns="45720" numCol="1" spcCol="457200" rtlCol="0" anchor="t">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009690"/>
                </a:solidFill>
                <a:effectLst/>
                <a:uLnTx/>
                <a:uFillTx/>
                <a:latin typeface="Arial"/>
                <a:cs typeface="Arial"/>
              </a:rPr>
              <a:t>Demographics:</a:t>
            </a:r>
            <a:endParaRPr lang="en-GB" sz="1200" b="1" i="0" u="none" strike="noStrike" kern="1200" cap="none" spc="0" normalizeH="0" baseline="0" noProof="0" dirty="0">
              <a:ln>
                <a:noFill/>
              </a:ln>
              <a:solidFill>
                <a:srgbClr val="009690"/>
              </a:solidFill>
              <a:effectLst/>
              <a:uLnTx/>
              <a:uFillTx/>
              <a:latin typeface="Arial"/>
              <a:cs typeface="Arial"/>
            </a:endParaRPr>
          </a:p>
          <a:p>
            <a:pPr marL="171450" indent="-171450">
              <a:spcAft>
                <a:spcPts val="400"/>
              </a:spcAft>
              <a:buFont typeface="Arial" panose="020B0604020202020204" pitchFamily="34" charset="0"/>
              <a:buChar char="•"/>
              <a:defRPr/>
            </a:pPr>
            <a:r>
              <a:rPr lang="en-GB" sz="1200" dirty="0">
                <a:solidFill>
                  <a:srgbClr val="5C5B5A"/>
                </a:solidFill>
                <a:latin typeface="Arial"/>
                <a:cs typeface="Arial"/>
              </a:rPr>
              <a:t>Those with a disability (25%), including those with mental ill health (36%), a mobility disability (27%), a sensory disability (26%), learning disability (23%) or other disability (23%)</a:t>
            </a:r>
          </a:p>
          <a:p>
            <a:pPr marL="171450" indent="-171450">
              <a:spcAft>
                <a:spcPts val="400"/>
              </a:spcAft>
              <a:buFont typeface="Arial" panose="020B0604020202020204" pitchFamily="34" charset="0"/>
              <a:buChar char="•"/>
              <a:defRPr/>
            </a:pPr>
            <a:r>
              <a:rPr lang="en-GB" sz="1200" i="1" dirty="0">
                <a:solidFill>
                  <a:srgbClr val="5C5B5A"/>
                </a:solidFill>
                <a:latin typeface="Arial"/>
                <a:cs typeface="Arial"/>
              </a:rPr>
              <a:t>Those who have a mixed ethnicity (20%)</a:t>
            </a:r>
          </a:p>
          <a:p>
            <a:pPr>
              <a:spcAft>
                <a:spcPts val="400"/>
              </a:spcAft>
              <a:defRPr/>
            </a:pPr>
            <a:r>
              <a:rPr lang="en-GB" sz="1200" dirty="0">
                <a:solidFill>
                  <a:srgbClr val="5C5B5A"/>
                </a:solidFill>
                <a:latin typeface="Arial"/>
                <a:cs typeface="Arial"/>
              </a:rPr>
              <a:t>Those who are not heterosexual (20%), particularly those bisexual (18%)</a:t>
            </a:r>
            <a:endParaRPr lang="en-GB" sz="1200" i="1" dirty="0">
              <a:solidFill>
                <a:srgbClr val="5C5B5A"/>
              </a:solidFill>
              <a:latin typeface="Arial"/>
              <a:cs typeface="Arial"/>
            </a:endParaRPr>
          </a:p>
          <a:p>
            <a:pPr marL="0" indent="0">
              <a:spcAft>
                <a:spcPts val="400"/>
              </a:spcAft>
              <a:buNone/>
              <a:defRPr/>
            </a:pPr>
            <a:endParaRPr lang="en-GB" sz="1200" dirty="0">
              <a:solidFill>
                <a:srgbClr val="5C5B5A"/>
              </a:solidFill>
              <a:highlight>
                <a:srgbClr val="FFFF00"/>
              </a:highlight>
              <a:latin typeface="Arial"/>
              <a:cs typeface="Arial"/>
            </a:endParaRPr>
          </a:p>
          <a:p>
            <a:pPr marL="0" indent="0">
              <a:spcAft>
                <a:spcPts val="400"/>
              </a:spcAft>
              <a:buNone/>
              <a:defRPr/>
            </a:pPr>
            <a:r>
              <a:rPr kumimoji="0" lang="en-GB" sz="1200" b="1" i="0" u="none" strike="noStrike" kern="1200" cap="none" spc="0" normalizeH="0" baseline="0" noProof="0" dirty="0">
                <a:ln>
                  <a:noFill/>
                </a:ln>
                <a:solidFill>
                  <a:srgbClr val="009690"/>
                </a:solidFill>
                <a:effectLst/>
                <a:uLnTx/>
                <a:uFillTx/>
                <a:latin typeface="Arial"/>
                <a:cs typeface="Arial"/>
              </a:rPr>
              <a:t>Individual and/or family circumstance:</a:t>
            </a:r>
            <a:endParaRPr lang="en-GB" sz="1200" dirty="0">
              <a:solidFill>
                <a:srgbClr val="5C5B5A"/>
              </a:solidFill>
              <a:latin typeface="Arial"/>
              <a:cs typeface="Arial"/>
            </a:endParaRPr>
          </a:p>
          <a:p>
            <a:pPr>
              <a:spcAft>
                <a:spcPts val="400"/>
              </a:spcAft>
              <a:defRPr/>
            </a:pPr>
            <a:r>
              <a:rPr lang="en-GB" sz="1200" dirty="0">
                <a:solidFill>
                  <a:srgbClr val="5C5B5A"/>
                </a:solidFill>
                <a:latin typeface="Arial"/>
                <a:cs typeface="Arial"/>
              </a:rPr>
              <a:t>Those not in work due to ill health or disability (42%), have been out of work for more than 6 months (31%), or have been out of work for 6 months or less (26%)</a:t>
            </a:r>
          </a:p>
          <a:p>
            <a:pPr>
              <a:spcAft>
                <a:spcPts val="400"/>
              </a:spcAft>
              <a:defRPr/>
            </a:pPr>
            <a:r>
              <a:rPr lang="en-GB" sz="1200" dirty="0">
                <a:solidFill>
                  <a:srgbClr val="5C5B5A"/>
                </a:solidFill>
                <a:latin typeface="Arial"/>
                <a:cs typeface="Arial"/>
              </a:rPr>
              <a:t>Those dissatisfied with their local area (32%) or would not recommend their local area (27%)</a:t>
            </a:r>
          </a:p>
          <a:p>
            <a:pPr>
              <a:spcAft>
                <a:spcPts val="400"/>
              </a:spcAft>
              <a:defRPr/>
            </a:pPr>
            <a:r>
              <a:rPr lang="en-GB" sz="1200" dirty="0">
                <a:solidFill>
                  <a:srgbClr val="5C5B5A"/>
                </a:solidFill>
                <a:latin typeface="Arial"/>
                <a:cs typeface="Arial"/>
              </a:rPr>
              <a:t>Those who have been treated unfairly by society (31%)</a:t>
            </a:r>
          </a:p>
          <a:p>
            <a:pPr>
              <a:spcAft>
                <a:spcPts val="400"/>
              </a:spcAft>
              <a:defRPr/>
            </a:pPr>
            <a:r>
              <a:rPr lang="en-GB" sz="1200" dirty="0">
                <a:solidFill>
                  <a:srgbClr val="5C5B5A"/>
                </a:solidFill>
                <a:latin typeface="Arial"/>
                <a:cs typeface="Arial"/>
              </a:rPr>
              <a:t>Those who are dissatisfied with their job (30%), pay (23%) or work hours (21%)</a:t>
            </a:r>
          </a:p>
          <a:p>
            <a:pPr>
              <a:spcAft>
                <a:spcPts val="400"/>
              </a:spcAft>
              <a:defRPr/>
            </a:pPr>
            <a:r>
              <a:rPr lang="en-GB" sz="1200" dirty="0">
                <a:solidFill>
                  <a:srgbClr val="5C5B5A"/>
                </a:solidFill>
                <a:latin typeface="Arial"/>
                <a:cs typeface="Arial"/>
              </a:rPr>
              <a:t>Those with a household income up to £10,399 (26%)</a:t>
            </a:r>
          </a:p>
          <a:p>
            <a:pPr>
              <a:spcAft>
                <a:spcPts val="400"/>
              </a:spcAft>
              <a:defRPr/>
            </a:pPr>
            <a:r>
              <a:rPr lang="en-GB" sz="1200" i="1" dirty="0">
                <a:solidFill>
                  <a:srgbClr val="5C5B5A"/>
                </a:solidFill>
                <a:latin typeface="Arial" panose="020B0604020202020204" pitchFamily="34" charset="0"/>
                <a:cs typeface="Arial" panose="020B0604020202020204" pitchFamily="34" charset="0"/>
              </a:rPr>
              <a:t>Those who live on their own (18%)</a:t>
            </a:r>
          </a:p>
        </p:txBody>
      </p:sp>
      <p:sp>
        <p:nvSpPr>
          <p:cNvPr id="10" name="Text Placeholder 7">
            <a:extLst>
              <a:ext uri="{FF2B5EF4-FFF2-40B4-BE49-F238E27FC236}">
                <a16:creationId xmlns:a16="http://schemas.microsoft.com/office/drawing/2014/main" id="{BE79A8E9-64E5-A3D8-F20A-F0F44542550A}"/>
              </a:ext>
            </a:extLst>
          </p:cNvPr>
          <p:cNvSpPr txBox="1">
            <a:spLocks/>
          </p:cNvSpPr>
          <p:nvPr/>
        </p:nvSpPr>
        <p:spPr>
          <a:xfrm>
            <a:off x="6206987" y="803732"/>
            <a:ext cx="5400000"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b="1" i="0" u="none" strike="noStrike" kern="1200" cap="none" spc="0" normalizeH="0" baseline="0" noProof="0" dirty="0">
                <a:ln>
                  <a:noFill/>
                </a:ln>
                <a:solidFill>
                  <a:schemeClr val="bg1"/>
                </a:solidFill>
                <a:effectLst/>
                <a:uLnTx/>
                <a:uFillTx/>
                <a:latin typeface="Arial"/>
                <a:cs typeface="Arial"/>
              </a:rPr>
              <a:t>% </a:t>
            </a:r>
            <a:r>
              <a:rPr lang="en-GB" b="1" dirty="0">
                <a:solidFill>
                  <a:schemeClr val="bg1"/>
                </a:solidFill>
                <a:latin typeface="Arial"/>
                <a:cs typeface="Arial"/>
              </a:rPr>
              <a:t>who felt ‘highly anxious’ </a:t>
            </a:r>
            <a:r>
              <a:rPr kumimoji="0" lang="en-GB" b="1" i="0" u="none" strike="noStrike" kern="1200" cap="none" spc="0" normalizeH="0" baseline="0" noProof="0" dirty="0">
                <a:ln>
                  <a:noFill/>
                </a:ln>
                <a:solidFill>
                  <a:schemeClr val="bg1"/>
                </a:solidFill>
                <a:effectLst/>
                <a:uLnTx/>
                <a:uFillTx/>
                <a:latin typeface="Arial"/>
                <a:cs typeface="Arial"/>
              </a:rPr>
              <a:t>compared to GM average (</a:t>
            </a:r>
            <a:r>
              <a:rPr lang="en-GB" dirty="0">
                <a:solidFill>
                  <a:schemeClr val="bg1"/>
                </a:solidFill>
                <a:cs typeface="Arial"/>
              </a:rPr>
              <a:t>37</a:t>
            </a:r>
            <a:r>
              <a:rPr kumimoji="0" lang="en-GB" b="1" i="0" u="none" strike="noStrike" kern="1200" cap="none" spc="0" normalizeH="0" baseline="0" noProof="0" dirty="0">
                <a:ln>
                  <a:noFill/>
                </a:ln>
                <a:solidFill>
                  <a:schemeClr val="bg1"/>
                </a:solidFill>
                <a:effectLst/>
                <a:uLnTx/>
                <a:uFillTx/>
                <a:latin typeface="Arial"/>
                <a:cs typeface="Arial"/>
              </a:rPr>
              <a:t>%) is higher among*:</a:t>
            </a:r>
          </a:p>
        </p:txBody>
      </p:sp>
      <p:sp>
        <p:nvSpPr>
          <p:cNvPr id="11" name="Text Placeholder 4">
            <a:extLst>
              <a:ext uri="{FF2B5EF4-FFF2-40B4-BE49-F238E27FC236}">
                <a16:creationId xmlns:a16="http://schemas.microsoft.com/office/drawing/2014/main" id="{B4CE1FF6-873A-A3A9-52C3-D0A9307AEB87}"/>
              </a:ext>
            </a:extLst>
          </p:cNvPr>
          <p:cNvSpPr txBox="1">
            <a:spLocks/>
          </p:cNvSpPr>
          <p:nvPr/>
        </p:nvSpPr>
        <p:spPr>
          <a:xfrm>
            <a:off x="6210099" y="1252824"/>
            <a:ext cx="5389840" cy="4604391"/>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00"/>
              </a:spcAft>
              <a:buNone/>
              <a:defRPr/>
            </a:pPr>
            <a:r>
              <a:rPr kumimoji="0" lang="en-GB" sz="1200" b="1" i="0" u="none" strike="noStrike" kern="1200" cap="none" spc="0" normalizeH="0" baseline="0" noProof="0" dirty="0">
                <a:ln>
                  <a:noFill/>
                </a:ln>
                <a:solidFill>
                  <a:srgbClr val="009690"/>
                </a:solidFill>
                <a:effectLst/>
                <a:uLnTx/>
                <a:uFillTx/>
                <a:latin typeface="Arial"/>
                <a:cs typeface="Arial"/>
              </a:rPr>
              <a:t>Demographics:</a:t>
            </a:r>
            <a:r>
              <a:rPr lang="en-GB" sz="1200" b="1" dirty="0">
                <a:solidFill>
                  <a:srgbClr val="009690"/>
                </a:solidFill>
                <a:latin typeface="Arial"/>
                <a:cs typeface="Arial"/>
              </a:rPr>
              <a:t> </a:t>
            </a:r>
            <a:endParaRPr lang="en-GB" sz="1200" dirty="0">
              <a:solidFill>
                <a:srgbClr val="009690"/>
              </a:solidFill>
              <a:latin typeface="Arial"/>
              <a:cs typeface="Arial"/>
            </a:endParaRPr>
          </a:p>
          <a:p>
            <a:pPr>
              <a:spcAft>
                <a:spcPts val="400"/>
              </a:spcAft>
              <a:defRPr/>
            </a:pPr>
            <a:r>
              <a:rPr lang="en-GB" sz="1200" dirty="0">
                <a:solidFill>
                  <a:srgbClr val="5C5B5A"/>
                </a:solidFill>
                <a:latin typeface="Arial"/>
                <a:cs typeface="Arial"/>
              </a:rPr>
              <a:t>Those with a disability (52%) including those with mental ill health (69%) or learning disability (60%).</a:t>
            </a:r>
          </a:p>
          <a:p>
            <a:pPr>
              <a:spcAft>
                <a:spcPts val="400"/>
              </a:spcAft>
              <a:defRPr/>
            </a:pPr>
            <a:r>
              <a:rPr lang="en-GB" sz="1200" dirty="0">
                <a:solidFill>
                  <a:srgbClr val="5C5B5A"/>
                </a:solidFill>
                <a:latin typeface="Arial"/>
                <a:cs typeface="Arial"/>
              </a:rPr>
              <a:t>Those who are bisexual (57%)</a:t>
            </a:r>
          </a:p>
          <a:p>
            <a:pPr>
              <a:spcAft>
                <a:spcPts val="400"/>
              </a:spcAft>
              <a:defRPr/>
            </a:pPr>
            <a:r>
              <a:rPr lang="en-GB" sz="1200" dirty="0">
                <a:solidFill>
                  <a:srgbClr val="5C5B5A"/>
                </a:solidFill>
                <a:latin typeface="Arial"/>
                <a:cs typeface="Arial"/>
              </a:rPr>
              <a:t>Those who identify as trans (47%)</a:t>
            </a:r>
          </a:p>
          <a:p>
            <a:pPr>
              <a:spcAft>
                <a:spcPts val="400"/>
              </a:spcAft>
              <a:defRPr/>
            </a:pPr>
            <a:r>
              <a:rPr lang="en-GB" sz="1200" dirty="0">
                <a:solidFill>
                  <a:srgbClr val="5C5B5A"/>
                </a:solidFill>
                <a:latin typeface="Arial"/>
                <a:cs typeface="Arial"/>
              </a:rPr>
              <a:t>Those aged 18-24 (47%) or females under 45 (46%)</a:t>
            </a:r>
          </a:p>
          <a:p>
            <a:pPr>
              <a:spcAft>
                <a:spcPts val="400"/>
              </a:spcAft>
              <a:defRPr/>
            </a:pPr>
            <a:endParaRPr lang="en-GB" sz="1200" i="1" dirty="0">
              <a:solidFill>
                <a:srgbClr val="5C5B5A"/>
              </a:solidFill>
              <a:latin typeface="Arial"/>
              <a:cs typeface="Arial"/>
            </a:endParaRPr>
          </a:p>
          <a:p>
            <a:pPr marL="0" marR="0" lvl="0" indent="0" defTabSz="914400" rtl="0" eaLnBrk="1" fontAlgn="auto" latinLnBrk="0" hangingPunct="1">
              <a:lnSpc>
                <a:spcPct val="100000"/>
              </a:lnSpc>
              <a:spcBef>
                <a:spcPts val="0"/>
              </a:spcBef>
              <a:spcAft>
                <a:spcPts val="400"/>
              </a:spcAft>
              <a:buClrTx/>
              <a:buSzTx/>
              <a:buNone/>
              <a:tabLst/>
              <a:defRPr/>
            </a:pPr>
            <a:r>
              <a:rPr lang="en-GB" sz="1200" b="1" dirty="0">
                <a:solidFill>
                  <a:srgbClr val="009690"/>
                </a:solidFill>
                <a:latin typeface="Arial"/>
                <a:cs typeface="Arial"/>
              </a:rPr>
              <a:t>Individual and/or family circumstance:</a:t>
            </a:r>
          </a:p>
          <a:p>
            <a:pPr>
              <a:spcAft>
                <a:spcPts val="400"/>
              </a:spcAft>
              <a:defRPr/>
            </a:pPr>
            <a:r>
              <a:rPr lang="en-GB" sz="1200" dirty="0">
                <a:solidFill>
                  <a:srgbClr val="5C5B5A"/>
                </a:solidFill>
                <a:latin typeface="Arial" panose="020B0604020202020204" pitchFamily="34" charset="0"/>
                <a:cs typeface="Arial" panose="020B0604020202020204" pitchFamily="34" charset="0"/>
              </a:rPr>
              <a:t>Those likely to lose their job over the next 12 months (60%)</a:t>
            </a:r>
          </a:p>
          <a:p>
            <a:pPr>
              <a:spcAft>
                <a:spcPts val="400"/>
              </a:spcAft>
              <a:defRPr/>
            </a:pPr>
            <a:r>
              <a:rPr lang="en-GB" sz="1200" i="1" dirty="0">
                <a:solidFill>
                  <a:srgbClr val="5C5B5A"/>
                </a:solidFill>
                <a:latin typeface="Arial" panose="020B0604020202020204" pitchFamily="34" charset="0"/>
                <a:cs typeface="Arial" panose="020B0604020202020204" pitchFamily="34" charset="0"/>
              </a:rPr>
              <a:t>Those who feel lonely at least some of the time (58%)</a:t>
            </a:r>
          </a:p>
          <a:p>
            <a:pPr>
              <a:spcAft>
                <a:spcPts val="400"/>
              </a:spcAft>
              <a:defRPr/>
            </a:pPr>
            <a:r>
              <a:rPr lang="en-GB" sz="1200" dirty="0">
                <a:solidFill>
                  <a:srgbClr val="5C5B5A"/>
                </a:solidFill>
                <a:latin typeface="Arial"/>
                <a:cs typeface="Arial"/>
              </a:rPr>
              <a:t>Those with a household income up to £10,399 (53%)</a:t>
            </a:r>
            <a:endParaRPr lang="en-GB" sz="1200" i="1" dirty="0">
              <a:solidFill>
                <a:srgbClr val="5C5B5A"/>
              </a:solidFill>
              <a:latin typeface="Arial" panose="020B0604020202020204" pitchFamily="34" charset="0"/>
              <a:cs typeface="Arial" panose="020B0604020202020204" pitchFamily="34" charset="0"/>
            </a:endParaRPr>
          </a:p>
          <a:p>
            <a:pPr>
              <a:spcAft>
                <a:spcPts val="400"/>
              </a:spcAft>
              <a:defRPr/>
            </a:pPr>
            <a:r>
              <a:rPr lang="en-GB" sz="1200" dirty="0">
                <a:solidFill>
                  <a:srgbClr val="5C5B5A"/>
                </a:solidFill>
                <a:latin typeface="Arial" panose="020B0604020202020204" pitchFamily="34" charset="0"/>
                <a:cs typeface="Arial" panose="020B0604020202020204" pitchFamily="34" charset="0"/>
              </a:rPr>
              <a:t>Those who have borrowed money/used more credit in the past month (50%) and find themselves financially vulnerable (47%)</a:t>
            </a:r>
          </a:p>
          <a:p>
            <a:pPr>
              <a:spcAft>
                <a:spcPts val="400"/>
              </a:spcAft>
              <a:defRPr/>
            </a:pPr>
            <a:r>
              <a:rPr lang="en-GB" sz="1200" dirty="0">
                <a:solidFill>
                  <a:srgbClr val="5C5B5A"/>
                </a:solidFill>
                <a:latin typeface="Arial" panose="020B0604020202020204" pitchFamily="34" charset="0"/>
                <a:cs typeface="Arial" panose="020B0604020202020204" pitchFamily="34" charset="0"/>
              </a:rPr>
              <a:t>Those not in work due to ill health/disability (59%)</a:t>
            </a:r>
          </a:p>
          <a:p>
            <a:pPr>
              <a:spcAft>
                <a:spcPts val="400"/>
              </a:spcAft>
              <a:defRPr/>
            </a:pPr>
            <a:r>
              <a:rPr lang="en-GB" sz="1200" i="1" dirty="0">
                <a:solidFill>
                  <a:srgbClr val="5C5B5A"/>
                </a:solidFill>
                <a:latin typeface="Arial" panose="020B0604020202020204" pitchFamily="34" charset="0"/>
                <a:cs typeface="Arial" panose="020B0604020202020204" pitchFamily="34" charset="0"/>
              </a:rPr>
              <a:t>Those living with a friend/family (49%)</a:t>
            </a:r>
          </a:p>
          <a:p>
            <a:pPr>
              <a:spcAft>
                <a:spcPts val="400"/>
              </a:spcAft>
              <a:defRPr/>
            </a:pPr>
            <a:r>
              <a:rPr lang="en-GB" sz="1200" i="1" dirty="0">
                <a:solidFill>
                  <a:srgbClr val="5C5B5A"/>
                </a:solidFill>
                <a:latin typeface="Arial" panose="020B0604020202020204" pitchFamily="34" charset="0"/>
                <a:cs typeface="Arial" panose="020B0604020202020204" pitchFamily="34" charset="0"/>
              </a:rPr>
              <a:t>Those who would not recommend their local area (47%)</a:t>
            </a:r>
          </a:p>
          <a:p>
            <a:pPr>
              <a:spcAft>
                <a:spcPts val="400"/>
              </a:spcAft>
              <a:defRPr/>
            </a:pPr>
            <a:r>
              <a:rPr lang="en-GB" sz="1200" dirty="0">
                <a:solidFill>
                  <a:srgbClr val="5C5B5A"/>
                </a:solidFill>
                <a:latin typeface="Arial" panose="020B0604020202020204" pitchFamily="34" charset="0"/>
                <a:cs typeface="Arial" panose="020B0604020202020204" pitchFamily="34" charset="0"/>
              </a:rPr>
              <a:t>Renters (Housing Association/Trust) (47%)</a:t>
            </a:r>
          </a:p>
          <a:p>
            <a:pPr>
              <a:spcAft>
                <a:spcPts val="400"/>
              </a:spcAft>
              <a:defRPr/>
            </a:pPr>
            <a:endParaRPr lang="en-GB" sz="1200" dirty="0">
              <a:solidFill>
                <a:srgbClr val="5C5B5A"/>
              </a:solidFill>
              <a:latin typeface="Arial" panose="020B0604020202020204" pitchFamily="34" charset="0"/>
              <a:cs typeface="Arial" panose="020B0604020202020204" pitchFamily="34" charset="0"/>
            </a:endParaRPr>
          </a:p>
          <a:p>
            <a:pPr>
              <a:spcAft>
                <a:spcPts val="400"/>
              </a:spcAft>
              <a:defRPr/>
            </a:pPr>
            <a:endParaRPr lang="en-GB" sz="1200" dirty="0">
              <a:solidFill>
                <a:srgbClr val="5C5B5A"/>
              </a:solidFill>
              <a:latin typeface="Arial" panose="020B0604020202020204" pitchFamily="34" charset="0"/>
              <a:cs typeface="Arial" panose="020B0604020202020204" pitchFamily="34" charset="0"/>
            </a:endParaRPr>
          </a:p>
          <a:p>
            <a:pPr>
              <a:spcAft>
                <a:spcPts val="400"/>
              </a:spcAft>
              <a:defRPr/>
            </a:pPr>
            <a:endParaRPr lang="en-GB" sz="1200" dirty="0">
              <a:solidFill>
                <a:srgbClr val="5C5B5A"/>
              </a:solidFill>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370A605A-28E8-8E5F-237B-1B3A0B6F859F}"/>
              </a:ext>
            </a:extLst>
          </p:cNvPr>
          <p:cNvSpPr txBox="1">
            <a:spLocks noGrp="1"/>
          </p:cNvSpPr>
          <p:nvPr>
            <p:ph type="body" sz="quarter" idx="11"/>
          </p:nvPr>
        </p:nvSpPr>
        <p:spPr>
          <a:xfrm>
            <a:off x="585973" y="5894164"/>
            <a:ext cx="10684879" cy="497572"/>
          </a:xfrm>
          <a:prstGeom prst="rect">
            <a:avLst/>
          </a:prstGeom>
          <a:noFill/>
        </p:spPr>
        <p:txBody>
          <a:bodyPr vert="horz" wrap="square" lIns="91440" tIns="45720" rIns="91440" bIns="45720" rtlCol="0" anchor="t">
            <a:spAutoFit/>
          </a:bodyPr>
          <a:lstStyle/>
          <a:p>
            <a:r>
              <a:rPr lang="en-GB" sz="1000" dirty="0">
                <a:solidFill>
                  <a:schemeClr val="bg1">
                    <a:lumMod val="50000"/>
                  </a:schemeClr>
                </a:solidFill>
                <a:latin typeface="Arial"/>
                <a:cs typeface="Arial"/>
              </a:rPr>
              <a:t> * Subgroup analysis uses merged data from S15, 16 and 17 combined. </a:t>
            </a:r>
            <a:r>
              <a:rPr kumimoji="0" lang="en-GB" sz="1000" i="1"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Italics denotes greater prominence / newly featuring in latest analysis compared to previous wave</a:t>
            </a:r>
          </a:p>
          <a:p>
            <a:endParaRPr lang="en-GB" sz="1000" dirty="0">
              <a:solidFill>
                <a:schemeClr val="bg1">
                  <a:lumMod val="50000"/>
                </a:schemeClr>
              </a:solidFill>
              <a:latin typeface="Arial" panose="020B0604020202020204" pitchFamily="34" charset="0"/>
              <a:cs typeface="Arial" panose="020B0604020202020204" pitchFamily="34" charset="0"/>
            </a:endParaRPr>
          </a:p>
        </p:txBody>
      </p:sp>
      <p:sp>
        <p:nvSpPr>
          <p:cNvPr id="3" name="Footer Placeholder 4">
            <a:extLst>
              <a:ext uri="{FF2B5EF4-FFF2-40B4-BE49-F238E27FC236}">
                <a16:creationId xmlns:a16="http://schemas.microsoft.com/office/drawing/2014/main" id="{8910D59F-75A6-C05E-BD6A-51B76EC082F0}"/>
              </a:ext>
            </a:extLst>
          </p:cNvPr>
          <p:cNvSpPr txBox="1">
            <a:spLocks/>
          </p:cNvSpPr>
          <p:nvPr/>
        </p:nvSpPr>
        <p:spPr>
          <a:xfrm>
            <a:off x="443111" y="6199317"/>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A1. Where 0 is “not at all” and 10 is “completely”… A2. Where 0 is “not at all” and 10 is “completely”… Unweighted base: Greater Manchester Residents Surveys 15-17, 4555</a:t>
            </a:r>
          </a:p>
        </p:txBody>
      </p:sp>
    </p:spTree>
    <p:custDataLst>
      <p:tags r:id="rId1"/>
    </p:custDataLst>
    <p:extLst>
      <p:ext uri="{BB962C8B-B14F-4D97-AF65-F5344CB8AC3E}">
        <p14:creationId xmlns:p14="http://schemas.microsoft.com/office/powerpoint/2010/main" val="4139924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3">
            <a:extLst>
              <a:ext uri="{FF2B5EF4-FFF2-40B4-BE49-F238E27FC236}">
                <a16:creationId xmlns:a16="http://schemas.microsoft.com/office/drawing/2014/main" id="{A366E12D-AC3F-42D6-8455-74D614471728}"/>
              </a:ext>
            </a:extLst>
          </p:cNvPr>
          <p:cNvSpPr>
            <a:spLocks noGrp="1"/>
          </p:cNvSpPr>
          <p:nvPr>
            <p:ph type="title"/>
          </p:nvPr>
        </p:nvSpPr>
        <p:spPr>
          <a:xfrm>
            <a:off x="421336" y="184507"/>
            <a:ext cx="11427308" cy="830997"/>
          </a:xfrm>
        </p:spPr>
        <p:txBody>
          <a:bodyPr vert="horz" wrap="square" lIns="0" tIns="0" rIns="0" bIns="0" rtlCol="0" anchor="t" anchorCtr="0">
            <a:spAutoFit/>
          </a:bodyPr>
          <a:lstStyle/>
          <a:p>
            <a:pPr>
              <a:lnSpc>
                <a:spcPct val="100000"/>
              </a:lnSpc>
            </a:pPr>
            <a:r>
              <a:rPr lang="en-GB" sz="1800" b="1" dirty="0">
                <a:solidFill>
                  <a:srgbClr val="388A8C"/>
                </a:solidFill>
                <a:latin typeface="Arial"/>
                <a:ea typeface="+mn-ea"/>
                <a:cs typeface="+mn-cs"/>
              </a:rPr>
              <a:t>Hopefulness about the future</a:t>
            </a:r>
            <a:r>
              <a:rPr lang="en-GB" sz="1800" b="1" dirty="0">
                <a:solidFill>
                  <a:srgbClr val="5C5B5A"/>
                </a:solidFill>
                <a:latin typeface="Arial"/>
                <a:ea typeface="+mn-ea"/>
                <a:cs typeface="+mn-cs"/>
              </a:rPr>
              <a:t> continues to be higher in Greater Manchester compared to GB, though there has been a drop compared to figures recorded in Aug – Dec 2024. Similarly, GM respondents are more likely to feel fairly treated by society compared to GB. </a:t>
            </a:r>
          </a:p>
        </p:txBody>
      </p:sp>
      <p:sp>
        <p:nvSpPr>
          <p:cNvPr id="27" name="TextBox 26">
            <a:extLst>
              <a:ext uri="{FF2B5EF4-FFF2-40B4-BE49-F238E27FC236}">
                <a16:creationId xmlns:a16="http://schemas.microsoft.com/office/drawing/2014/main" id="{8F4A9E68-6AB0-4D51-AE80-1E43340FC2A7}"/>
              </a:ext>
            </a:extLst>
          </p:cNvPr>
          <p:cNvSpPr txBox="1"/>
          <p:nvPr/>
        </p:nvSpPr>
        <p:spPr>
          <a:xfrm>
            <a:off x="1138214" y="1229971"/>
            <a:ext cx="4843139"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dirty="0">
                <a:ln>
                  <a:noFill/>
                </a:ln>
                <a:solidFill>
                  <a:srgbClr val="5C5B5A"/>
                </a:solidFill>
                <a:effectLst/>
                <a:uLnTx/>
                <a:uFillTx/>
                <a:latin typeface="Arial"/>
                <a:ea typeface="+mn-ea"/>
                <a:cs typeface="+mn-cs"/>
              </a:rPr>
              <a:t>How hopeful do you feel about your future?</a:t>
            </a:r>
          </a:p>
        </p:txBody>
      </p:sp>
      <p:graphicFrame>
        <p:nvGraphicFramePr>
          <p:cNvPr id="2" name="Chart 1" descr="Stacked bar chart showing how hopeful people feel about the future. 73% reported that they are hopeful in February '25, significantly higher than GM average of 69%.">
            <a:extLst>
              <a:ext uri="{FF2B5EF4-FFF2-40B4-BE49-F238E27FC236}">
                <a16:creationId xmlns:a16="http://schemas.microsoft.com/office/drawing/2014/main" id="{81F41478-D068-4200-A035-1B7110E6F386}"/>
              </a:ext>
            </a:extLst>
          </p:cNvPr>
          <p:cNvGraphicFramePr>
            <a:graphicFrameLocks/>
          </p:cNvGraphicFramePr>
          <p:nvPr>
            <p:extLst>
              <p:ext uri="{D42A27DB-BD31-4B8C-83A1-F6EECF244321}">
                <p14:modId xmlns:p14="http://schemas.microsoft.com/office/powerpoint/2010/main" val="1068893368"/>
              </p:ext>
            </p:extLst>
          </p:nvPr>
        </p:nvGraphicFramePr>
        <p:xfrm>
          <a:off x="421336" y="1553137"/>
          <a:ext cx="5399097" cy="479911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Box 31">
            <a:extLst>
              <a:ext uri="{FF2B5EF4-FFF2-40B4-BE49-F238E27FC236}">
                <a16:creationId xmlns:a16="http://schemas.microsoft.com/office/drawing/2014/main" id="{D43F96E2-CF73-409A-BEFA-10AFAE4816AE}"/>
              </a:ext>
            </a:extLst>
          </p:cNvPr>
          <p:cNvSpPr txBox="1"/>
          <p:nvPr/>
        </p:nvSpPr>
        <p:spPr>
          <a:xfrm>
            <a:off x="6210648" y="1229972"/>
            <a:ext cx="6201228"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dirty="0">
                <a:ln>
                  <a:noFill/>
                </a:ln>
                <a:solidFill>
                  <a:srgbClr val="5C5B5A"/>
                </a:solidFill>
                <a:effectLst/>
                <a:uLnTx/>
                <a:uFillTx/>
                <a:latin typeface="Arial"/>
                <a:ea typeface="+mn-ea"/>
                <a:cs typeface="+mn-cs"/>
              </a:rPr>
              <a:t>How fairly or unfairly do you feel you are treated by society?</a:t>
            </a:r>
          </a:p>
        </p:txBody>
      </p:sp>
      <p:graphicFrame>
        <p:nvGraphicFramePr>
          <p:cNvPr id="3" name="Chart 2" descr="Stacked bar chart showing how fairly or unfairly people feel they are being treated by society.  55% feel they are being treated fairly in February '25, significantly higher than the GM average of 50%. ">
            <a:extLst>
              <a:ext uri="{FF2B5EF4-FFF2-40B4-BE49-F238E27FC236}">
                <a16:creationId xmlns:a16="http://schemas.microsoft.com/office/drawing/2014/main" id="{D1B5D0F0-91DF-4575-B342-B4FAA92DA9AB}"/>
              </a:ext>
            </a:extLst>
          </p:cNvPr>
          <p:cNvGraphicFramePr>
            <a:graphicFrameLocks/>
          </p:cNvGraphicFramePr>
          <p:nvPr>
            <p:extLst>
              <p:ext uri="{D42A27DB-BD31-4B8C-83A1-F6EECF244321}">
                <p14:modId xmlns:p14="http://schemas.microsoft.com/office/powerpoint/2010/main" val="3316144292"/>
              </p:ext>
            </p:extLst>
          </p:nvPr>
        </p:nvGraphicFramePr>
        <p:xfrm>
          <a:off x="6557491" y="1547923"/>
          <a:ext cx="5036830" cy="4808291"/>
        </p:xfrm>
        <a:graphic>
          <a:graphicData uri="http://schemas.openxmlformats.org/drawingml/2006/chart">
            <c:chart xmlns:c="http://schemas.openxmlformats.org/drawingml/2006/chart" xmlns:r="http://schemas.openxmlformats.org/officeDocument/2006/relationships" r:id="rId5"/>
          </a:graphicData>
        </a:graphic>
      </p:graphicFrame>
      <p:sp>
        <p:nvSpPr>
          <p:cNvPr id="12" name="Right Brace 11" descr="Combined somewhat unfairly and very unfairly">
            <a:extLst>
              <a:ext uri="{FF2B5EF4-FFF2-40B4-BE49-F238E27FC236}">
                <a16:creationId xmlns:a16="http://schemas.microsoft.com/office/drawing/2014/main" id="{FF6449CB-58F7-AFB6-1E5E-CF4A4F2155FD}"/>
              </a:ext>
            </a:extLst>
          </p:cNvPr>
          <p:cNvSpPr/>
          <p:nvPr/>
        </p:nvSpPr>
        <p:spPr>
          <a:xfrm>
            <a:off x="8739261" y="1686047"/>
            <a:ext cx="169694" cy="2298295"/>
          </a:xfrm>
          <a:prstGeom prst="rightBrace">
            <a:avLst/>
          </a:prstGeom>
          <a:ln w="19050">
            <a:solidFill>
              <a:srgbClr val="00969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13" name="TextBox 12">
            <a:extLst>
              <a:ext uri="{FF2B5EF4-FFF2-40B4-BE49-F238E27FC236}">
                <a16:creationId xmlns:a16="http://schemas.microsoft.com/office/drawing/2014/main" id="{CE7D8735-A2BD-FC81-1B9D-9C32FAE65FE2}"/>
              </a:ext>
            </a:extLst>
          </p:cNvPr>
          <p:cNvSpPr txBox="1"/>
          <p:nvPr/>
        </p:nvSpPr>
        <p:spPr>
          <a:xfrm>
            <a:off x="8747499" y="2674576"/>
            <a:ext cx="681703" cy="307777"/>
          </a:xfrm>
          <a:prstGeom prst="rect">
            <a:avLst/>
          </a:prstGeom>
          <a:noFill/>
        </p:spPr>
        <p:txBody>
          <a:bodyPr wrap="square" lIns="91440" tIns="45720" rIns="91440" bIns="45720" rtlCol="0" anchor="t">
            <a:spAutoFit/>
          </a:bodyPr>
          <a:lstStyle/>
          <a:p>
            <a:pPr algn="ctr">
              <a:defRPr lang="en-US" sz="1400" b="0" i="0" u="none" strike="noStrike" kern="1200" baseline="0">
                <a:solidFill>
                  <a:srgbClr val="5C5B5A"/>
                </a:solidFill>
                <a:latin typeface="+mn-lt"/>
                <a:ea typeface="+mn-ea"/>
                <a:cs typeface="+mn-cs"/>
              </a:defRPr>
            </a:pPr>
            <a:r>
              <a:rPr lang="en-GB" sz="1400" b="1" dirty="0">
                <a:solidFill>
                  <a:srgbClr val="5C5B5A"/>
                </a:solidFill>
              </a:rPr>
              <a:t>58%</a:t>
            </a:r>
          </a:p>
        </p:txBody>
      </p:sp>
      <p:sp>
        <p:nvSpPr>
          <p:cNvPr id="5" name="Right Brace 4" descr="Combined somewhat unfairly and very unfairly">
            <a:extLst>
              <a:ext uri="{FF2B5EF4-FFF2-40B4-BE49-F238E27FC236}">
                <a16:creationId xmlns:a16="http://schemas.microsoft.com/office/drawing/2014/main" id="{E461FFE7-0685-0841-6950-C3C9EEA80F73}"/>
              </a:ext>
            </a:extLst>
          </p:cNvPr>
          <p:cNvSpPr/>
          <p:nvPr/>
        </p:nvSpPr>
        <p:spPr>
          <a:xfrm>
            <a:off x="8741053" y="4965307"/>
            <a:ext cx="149356" cy="616100"/>
          </a:xfrm>
          <a:prstGeom prst="rightBrace">
            <a:avLst/>
          </a:prstGeom>
          <a:ln w="1905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14" name="TextBox 13">
            <a:extLst>
              <a:ext uri="{FF2B5EF4-FFF2-40B4-BE49-F238E27FC236}">
                <a16:creationId xmlns:a16="http://schemas.microsoft.com/office/drawing/2014/main" id="{28C045BF-34BB-9972-6DE2-01FCF25D984E}"/>
              </a:ext>
            </a:extLst>
          </p:cNvPr>
          <p:cNvSpPr txBox="1"/>
          <p:nvPr/>
        </p:nvSpPr>
        <p:spPr>
          <a:xfrm>
            <a:off x="8765530" y="5126853"/>
            <a:ext cx="553829" cy="307777"/>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400" b="1" dirty="0">
                <a:solidFill>
                  <a:srgbClr val="5C5B5A"/>
                </a:solidFill>
              </a:rPr>
              <a:t>17%</a:t>
            </a:r>
          </a:p>
        </p:txBody>
      </p:sp>
      <p:sp>
        <p:nvSpPr>
          <p:cNvPr id="7" name="Right Brace 6" descr="Combined somewhat unfairly and very unfairly">
            <a:extLst>
              <a:ext uri="{FF2B5EF4-FFF2-40B4-BE49-F238E27FC236}">
                <a16:creationId xmlns:a16="http://schemas.microsoft.com/office/drawing/2014/main" id="{6FE6126C-C5AF-B683-6C18-00C8B69F806A}"/>
              </a:ext>
            </a:extLst>
          </p:cNvPr>
          <p:cNvSpPr/>
          <p:nvPr/>
        </p:nvSpPr>
        <p:spPr>
          <a:xfrm>
            <a:off x="9953102" y="1686049"/>
            <a:ext cx="169694" cy="2193008"/>
          </a:xfrm>
          <a:prstGeom prst="rightBrace">
            <a:avLst/>
          </a:prstGeom>
          <a:ln w="19050">
            <a:solidFill>
              <a:srgbClr val="00969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11" name="TextBox 10">
            <a:extLst>
              <a:ext uri="{FF2B5EF4-FFF2-40B4-BE49-F238E27FC236}">
                <a16:creationId xmlns:a16="http://schemas.microsoft.com/office/drawing/2014/main" id="{724BC8FF-46BC-4CDC-2491-00A6B3CB8D17}"/>
              </a:ext>
            </a:extLst>
          </p:cNvPr>
          <p:cNvSpPr txBox="1"/>
          <p:nvPr/>
        </p:nvSpPr>
        <p:spPr>
          <a:xfrm>
            <a:off x="10037583" y="2628664"/>
            <a:ext cx="599077" cy="307777"/>
          </a:xfrm>
          <a:prstGeom prst="rect">
            <a:avLst/>
          </a:prstGeom>
          <a:noFill/>
        </p:spPr>
        <p:txBody>
          <a:bodyPr wrap="square" lIns="91440" tIns="45720" rIns="91440" bIns="45720" rtlCol="0" anchor="t">
            <a:spAutoFit/>
          </a:bodyPr>
          <a:lstStyle/>
          <a:p>
            <a:pPr algn="ctr">
              <a:defRPr lang="en-US" sz="1400" b="0" i="0" u="none" strike="noStrike" kern="1200" baseline="0">
                <a:solidFill>
                  <a:srgbClr val="5C5B5A"/>
                </a:solidFill>
                <a:latin typeface="+mn-lt"/>
                <a:ea typeface="+mn-ea"/>
                <a:cs typeface="+mn-cs"/>
              </a:defRPr>
            </a:pPr>
            <a:r>
              <a:rPr lang="en-GB" sz="1400" b="1" dirty="0">
                <a:solidFill>
                  <a:srgbClr val="5C5B5A"/>
                </a:solidFill>
              </a:rPr>
              <a:t>55%</a:t>
            </a:r>
          </a:p>
        </p:txBody>
      </p:sp>
      <p:sp>
        <p:nvSpPr>
          <p:cNvPr id="4" name="Right Brace 3" descr="Combined somewhat unfairly and very unfairly">
            <a:extLst>
              <a:ext uri="{FF2B5EF4-FFF2-40B4-BE49-F238E27FC236}">
                <a16:creationId xmlns:a16="http://schemas.microsoft.com/office/drawing/2014/main" id="{43493D29-402C-DA06-F8A6-B62CE9611CC4}"/>
              </a:ext>
            </a:extLst>
          </p:cNvPr>
          <p:cNvSpPr/>
          <p:nvPr/>
        </p:nvSpPr>
        <p:spPr>
          <a:xfrm>
            <a:off x="11166943" y="1672356"/>
            <a:ext cx="195259" cy="1992931"/>
          </a:xfrm>
          <a:prstGeom prst="rightBrace">
            <a:avLst/>
          </a:prstGeom>
          <a:ln w="19050">
            <a:solidFill>
              <a:srgbClr val="00969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6" name="TextBox 5">
            <a:extLst>
              <a:ext uri="{FF2B5EF4-FFF2-40B4-BE49-F238E27FC236}">
                <a16:creationId xmlns:a16="http://schemas.microsoft.com/office/drawing/2014/main" id="{D5EEBE42-1FDD-370C-3493-6C086C6E265E}"/>
              </a:ext>
            </a:extLst>
          </p:cNvPr>
          <p:cNvSpPr txBox="1"/>
          <p:nvPr/>
        </p:nvSpPr>
        <p:spPr>
          <a:xfrm>
            <a:off x="11241621" y="2533367"/>
            <a:ext cx="681703" cy="307777"/>
          </a:xfrm>
          <a:prstGeom prst="rect">
            <a:avLst/>
          </a:prstGeom>
          <a:noFill/>
        </p:spPr>
        <p:txBody>
          <a:bodyPr wrap="square" lIns="91440" tIns="45720" rIns="91440" bIns="45720" rtlCol="0" anchor="t">
            <a:spAutoFit/>
          </a:bodyPr>
          <a:lstStyle/>
          <a:p>
            <a:pPr algn="ctr">
              <a:defRPr lang="en-US" sz="1400" b="0" i="0" u="none" strike="noStrike" kern="1200" baseline="0">
                <a:solidFill>
                  <a:srgbClr val="5C5B5A"/>
                </a:solidFill>
                <a:latin typeface="+mn-lt"/>
                <a:ea typeface="+mn-ea"/>
                <a:cs typeface="+mn-cs"/>
              </a:defRPr>
            </a:pPr>
            <a:r>
              <a:rPr lang="en-GB" sz="1400" b="1" dirty="0">
                <a:solidFill>
                  <a:srgbClr val="5C5B5A"/>
                </a:solidFill>
              </a:rPr>
              <a:t>50%</a:t>
            </a:r>
          </a:p>
        </p:txBody>
      </p:sp>
      <p:sp>
        <p:nvSpPr>
          <p:cNvPr id="8" name="Right Brace 7" descr="Combined somewhat unfairly and very unfairly">
            <a:extLst>
              <a:ext uri="{FF2B5EF4-FFF2-40B4-BE49-F238E27FC236}">
                <a16:creationId xmlns:a16="http://schemas.microsoft.com/office/drawing/2014/main" id="{927BB36C-B75F-3488-877A-5BD5FFCE52BB}"/>
              </a:ext>
            </a:extLst>
          </p:cNvPr>
          <p:cNvSpPr/>
          <p:nvPr/>
        </p:nvSpPr>
        <p:spPr>
          <a:xfrm>
            <a:off x="11166943" y="4781550"/>
            <a:ext cx="149356" cy="747187"/>
          </a:xfrm>
          <a:prstGeom prst="rightBrace">
            <a:avLst/>
          </a:prstGeom>
          <a:ln w="1905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10" name="TextBox 9">
            <a:extLst>
              <a:ext uri="{FF2B5EF4-FFF2-40B4-BE49-F238E27FC236}">
                <a16:creationId xmlns:a16="http://schemas.microsoft.com/office/drawing/2014/main" id="{0170DE8E-0B0C-60F7-F918-CC590CBCEE74}"/>
              </a:ext>
            </a:extLst>
          </p:cNvPr>
          <p:cNvSpPr txBox="1"/>
          <p:nvPr/>
        </p:nvSpPr>
        <p:spPr>
          <a:xfrm>
            <a:off x="11166943" y="5002300"/>
            <a:ext cx="681703" cy="307777"/>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400" b="1" dirty="0">
                <a:solidFill>
                  <a:srgbClr val="5C5B5A"/>
                </a:solidFill>
              </a:rPr>
              <a:t>19</a:t>
            </a:r>
            <a:r>
              <a:rPr lang="en-GB" sz="1200" b="1" dirty="0">
                <a:solidFill>
                  <a:srgbClr val="5C5B5A"/>
                </a:solidFill>
              </a:rPr>
              <a:t>%</a:t>
            </a:r>
          </a:p>
        </p:txBody>
      </p:sp>
      <p:cxnSp>
        <p:nvCxnSpPr>
          <p:cNvPr id="9" name="Straight Connector 8">
            <a:extLst>
              <a:ext uri="{FF2B5EF4-FFF2-40B4-BE49-F238E27FC236}">
                <a16:creationId xmlns:a16="http://schemas.microsoft.com/office/drawing/2014/main" id="{50F4CE1B-B03B-A83C-7A9A-C6677B0AD99B}"/>
              </a:ext>
              <a:ext uri="{C183D7F6-B498-43B3-948B-1728B52AA6E4}">
                <adec:decorative xmlns:adec="http://schemas.microsoft.com/office/drawing/2017/decorative" val="1"/>
              </a:ext>
            </a:extLst>
          </p:cNvPr>
          <p:cNvCxnSpPr>
            <a:cxnSpLocks/>
          </p:cNvCxnSpPr>
          <p:nvPr/>
        </p:nvCxnSpPr>
        <p:spPr>
          <a:xfrm>
            <a:off x="6096000" y="1576354"/>
            <a:ext cx="0" cy="4005053"/>
          </a:xfrm>
          <a:prstGeom prst="line">
            <a:avLst/>
          </a:prstGeom>
        </p:spPr>
        <p:style>
          <a:lnRef idx="1">
            <a:schemeClr val="dk1"/>
          </a:lnRef>
          <a:fillRef idx="0">
            <a:schemeClr val="dk1"/>
          </a:fillRef>
          <a:effectRef idx="0">
            <a:schemeClr val="dk1"/>
          </a:effectRef>
          <a:fontRef idx="minor">
            <a:schemeClr val="tx1"/>
          </a:fontRef>
        </p:style>
      </p:cxnSp>
      <p:grpSp>
        <p:nvGrpSpPr>
          <p:cNvPr id="15" name="Group 14">
            <a:extLst>
              <a:ext uri="{FF2B5EF4-FFF2-40B4-BE49-F238E27FC236}">
                <a16:creationId xmlns:a16="http://schemas.microsoft.com/office/drawing/2014/main" id="{DAE80DB2-E885-215F-FF36-25FC3D015026}"/>
              </a:ext>
              <a:ext uri="{C183D7F6-B498-43B3-948B-1728B52AA6E4}">
                <adec:decorative xmlns:adec="http://schemas.microsoft.com/office/drawing/2017/decorative" val="1"/>
              </a:ext>
            </a:extLst>
          </p:cNvPr>
          <p:cNvGrpSpPr/>
          <p:nvPr/>
        </p:nvGrpSpPr>
        <p:grpSpPr>
          <a:xfrm>
            <a:off x="134339" y="3063473"/>
            <a:ext cx="9792708" cy="3198367"/>
            <a:chOff x="660908" y="3447702"/>
            <a:chExt cx="9792708" cy="3198367"/>
          </a:xfrm>
        </p:grpSpPr>
        <p:sp>
          <p:nvSpPr>
            <p:cNvPr id="16" name="Arrow: Down 15">
              <a:extLst>
                <a:ext uri="{FF2B5EF4-FFF2-40B4-BE49-F238E27FC236}">
                  <a16:creationId xmlns:a16="http://schemas.microsoft.com/office/drawing/2014/main" id="{707FB61A-226C-1918-CA3A-BC6A98068C02}"/>
                </a:ext>
              </a:extLst>
            </p:cNvPr>
            <p:cNvSpPr/>
            <p:nvPr/>
          </p:nvSpPr>
          <p:spPr>
            <a:xfrm>
              <a:off x="809309" y="628398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7" name="Group 16">
              <a:extLst>
                <a:ext uri="{FF2B5EF4-FFF2-40B4-BE49-F238E27FC236}">
                  <a16:creationId xmlns:a16="http://schemas.microsoft.com/office/drawing/2014/main" id="{66F03766-77A5-A4F4-1F3E-5E563290E0E9}"/>
                </a:ext>
              </a:extLst>
            </p:cNvPr>
            <p:cNvGrpSpPr/>
            <p:nvPr/>
          </p:nvGrpSpPr>
          <p:grpSpPr>
            <a:xfrm>
              <a:off x="660908" y="5999738"/>
              <a:ext cx="1792873" cy="646331"/>
              <a:chOff x="605617" y="5798698"/>
              <a:chExt cx="1792873" cy="646331"/>
            </a:xfrm>
          </p:grpSpPr>
          <p:sp>
            <p:nvSpPr>
              <p:cNvPr id="18" name="Arrow: Down 17">
                <a:extLst>
                  <a:ext uri="{FF2B5EF4-FFF2-40B4-BE49-F238E27FC236}">
                    <a16:creationId xmlns:a16="http://schemas.microsoft.com/office/drawing/2014/main" id="{83D3B0B9-E1C3-91F2-FFED-366289CD999A}"/>
                  </a:ext>
                </a:extLst>
              </p:cNvPr>
              <p:cNvSpPr/>
              <p:nvPr/>
            </p:nvSpPr>
            <p:spPr>
              <a:xfrm rot="10800000">
                <a:off x="605617" y="606767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20" name="TextBox 19">
                <a:extLst>
                  <a:ext uri="{FF2B5EF4-FFF2-40B4-BE49-F238E27FC236}">
                    <a16:creationId xmlns:a16="http://schemas.microsoft.com/office/drawing/2014/main" id="{945ADCBF-9CFC-FBF9-0731-6460CEE9B845}"/>
                  </a:ext>
                </a:extLst>
              </p:cNvPr>
              <p:cNvSpPr txBox="1"/>
              <p:nvPr/>
            </p:nvSpPr>
            <p:spPr>
              <a:xfrm>
                <a:off x="884934" y="5798698"/>
                <a:ext cx="151355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lower than GB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benchmark</a:t>
                </a:r>
              </a:p>
            </p:txBody>
          </p:sp>
        </p:grpSp>
        <p:sp>
          <p:nvSpPr>
            <p:cNvPr id="28" name="Arrow: Down 27">
              <a:extLst>
                <a:ext uri="{FF2B5EF4-FFF2-40B4-BE49-F238E27FC236}">
                  <a16:creationId xmlns:a16="http://schemas.microsoft.com/office/drawing/2014/main" id="{7BD4E9C3-CDE1-7173-B2E4-D5D426C551BA}"/>
                </a:ext>
              </a:extLst>
            </p:cNvPr>
            <p:cNvSpPr/>
            <p:nvPr/>
          </p:nvSpPr>
          <p:spPr>
            <a:xfrm>
              <a:off x="4511673" y="568909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 name="Arrow: Down 29">
              <a:extLst>
                <a:ext uri="{FF2B5EF4-FFF2-40B4-BE49-F238E27FC236}">
                  <a16:creationId xmlns:a16="http://schemas.microsoft.com/office/drawing/2014/main" id="{17F1955F-2759-AF49-5A31-D017979BD3EC}"/>
                </a:ext>
              </a:extLst>
            </p:cNvPr>
            <p:cNvSpPr/>
            <p:nvPr/>
          </p:nvSpPr>
          <p:spPr>
            <a:xfrm>
              <a:off x="4497385" y="520556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1" name="Arrow: Down 30">
              <a:extLst>
                <a:ext uri="{FF2B5EF4-FFF2-40B4-BE49-F238E27FC236}">
                  <a16:creationId xmlns:a16="http://schemas.microsoft.com/office/drawing/2014/main" id="{F5355D04-9B27-F8BA-4341-6EF73366803B}"/>
                </a:ext>
              </a:extLst>
            </p:cNvPr>
            <p:cNvSpPr/>
            <p:nvPr/>
          </p:nvSpPr>
          <p:spPr>
            <a:xfrm rot="10800000">
              <a:off x="4497385" y="344770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4" name="Arrow: Down 33">
              <a:extLst>
                <a:ext uri="{FF2B5EF4-FFF2-40B4-BE49-F238E27FC236}">
                  <a16:creationId xmlns:a16="http://schemas.microsoft.com/office/drawing/2014/main" id="{E29BEA40-A4C5-1392-F26D-202C79FB633F}"/>
                </a:ext>
              </a:extLst>
            </p:cNvPr>
            <p:cNvSpPr/>
            <p:nvPr/>
          </p:nvSpPr>
          <p:spPr>
            <a:xfrm>
              <a:off x="10294225" y="4601699"/>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22" name="Arrow: Down 21">
            <a:extLst>
              <a:ext uri="{FF2B5EF4-FFF2-40B4-BE49-F238E27FC236}">
                <a16:creationId xmlns:a16="http://schemas.microsoft.com/office/drawing/2014/main" id="{B848821D-DF87-8404-6FF4-F8FDDFE6972B}"/>
              </a:ext>
              <a:ext uri="{C183D7F6-B498-43B3-948B-1728B52AA6E4}">
                <adec:decorative xmlns:adec="http://schemas.microsoft.com/office/drawing/2017/decorative" val="1"/>
              </a:ext>
            </a:extLst>
          </p:cNvPr>
          <p:cNvSpPr/>
          <p:nvPr/>
        </p:nvSpPr>
        <p:spPr>
          <a:xfrm rot="10800000">
            <a:off x="10228546" y="252427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33" name="Arrow: Down 32">
            <a:extLst>
              <a:ext uri="{FF2B5EF4-FFF2-40B4-BE49-F238E27FC236}">
                <a16:creationId xmlns:a16="http://schemas.microsoft.com/office/drawing/2014/main" id="{37876021-3E80-BB55-2A8E-E0F7DAFD801B}"/>
              </a:ext>
              <a:ext uri="{C183D7F6-B498-43B3-948B-1728B52AA6E4}">
                <adec:decorative xmlns:adec="http://schemas.microsoft.com/office/drawing/2017/decorative" val="1"/>
              </a:ext>
            </a:extLst>
          </p:cNvPr>
          <p:cNvSpPr/>
          <p:nvPr/>
        </p:nvSpPr>
        <p:spPr>
          <a:xfrm rot="10800000">
            <a:off x="9767656" y="1989586"/>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575406" y="6348611"/>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dirty="0">
                <a:solidFill>
                  <a:srgbClr val="FFFFFF">
                    <a:lumMod val="50000"/>
                  </a:srgbClr>
                </a:solidFill>
                <a:latin typeface="Arial" panose="020B0604020202020204" pitchFamily="34" charset="0"/>
                <a:cs typeface="Arial" panose="020B0604020202020204" pitchFamily="34" charset="0"/>
              </a:rPr>
              <a:t>A3. Overall, how hopeful do you feel about your future, where 0 is 'not at all hopeful' and 10 is 'completely hopeful’? A4. How fairly or unfairly do you feel you are treated by society? </a:t>
            </a:r>
          </a:p>
          <a:p>
            <a:pPr>
              <a:defRPr/>
            </a:pPr>
            <a:r>
              <a:rPr lang="en-GB" sz="1000" dirty="0">
                <a:solidFill>
                  <a:srgbClr val="FFFFFF">
                    <a:lumMod val="50000"/>
                  </a:srgbClr>
                </a:solidFill>
                <a:latin typeface="Arial" panose="020B0604020202020204" pitchFamily="34" charset="0"/>
                <a:cs typeface="Arial" panose="020B0604020202020204" pitchFamily="34" charset="0"/>
              </a:rPr>
              <a:t>Base: Feb’25 (S17), 1515. GB benchmarking taken from UK measures of wellbeing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(fieldwork period 4 Dec 2024 to 5 Jan 2025) *Figure 67% in national figures, rebased for reporting purpose</a:t>
            </a:r>
            <a:r>
              <a:rPr lang="en-GB" sz="1000" dirty="0">
                <a:solidFill>
                  <a:srgbClr val="FFFFFF">
                    <a:lumMod val="50000"/>
                  </a:srgbClr>
                </a:solidFill>
                <a:latin typeface="Arial" panose="020B0604020202020204" pitchFamily="34" charset="0"/>
                <a:cs typeface="Arial" panose="020B0604020202020204" pitchFamily="34" charset="0"/>
              </a:rPr>
              <a:t>s.</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152790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2F112-8492-A3AC-B7E2-F38CE15C1D5E}"/>
              </a:ext>
            </a:extLst>
          </p:cNvPr>
          <p:cNvSpPr>
            <a:spLocks noGrp="1"/>
          </p:cNvSpPr>
          <p:nvPr>
            <p:ph type="title"/>
          </p:nvPr>
        </p:nvSpPr>
        <p:spPr>
          <a:xfrm>
            <a:off x="586800" y="163750"/>
            <a:ext cx="5495023" cy="1116000"/>
          </a:xfrm>
        </p:spPr>
        <p:txBody>
          <a:bodyPr>
            <a:normAutofit/>
          </a:bodyPr>
          <a:lstStyle/>
          <a:p>
            <a:r>
              <a:rPr lang="en-GB" sz="4400" b="1" dirty="0">
                <a:latin typeface="Arial" panose="020B0604020202020204" pitchFamily="34" charset="0"/>
                <a:cs typeface="Arial" panose="020B0604020202020204" pitchFamily="34" charset="0"/>
              </a:rPr>
              <a:t>Report contents</a:t>
            </a:r>
          </a:p>
        </p:txBody>
      </p:sp>
      <p:graphicFrame>
        <p:nvGraphicFramePr>
          <p:cNvPr id="3" name="Table 3">
            <a:extLst>
              <a:ext uri="{FF2B5EF4-FFF2-40B4-BE49-F238E27FC236}">
                <a16:creationId xmlns:a16="http://schemas.microsoft.com/office/drawing/2014/main" id="{8EB00543-B238-4289-B19F-0A41ADC004F4}"/>
              </a:ext>
            </a:extLst>
          </p:cNvPr>
          <p:cNvGraphicFramePr>
            <a:graphicFrameLocks noGrp="1"/>
          </p:cNvGraphicFramePr>
          <p:nvPr>
            <p:extLst>
              <p:ext uri="{D42A27DB-BD31-4B8C-83A1-F6EECF244321}">
                <p14:modId xmlns:p14="http://schemas.microsoft.com/office/powerpoint/2010/main" val="3810598065"/>
              </p:ext>
            </p:extLst>
          </p:nvPr>
        </p:nvGraphicFramePr>
        <p:xfrm>
          <a:off x="586800" y="1279750"/>
          <a:ext cx="5658725" cy="4594496"/>
        </p:xfrm>
        <a:graphic>
          <a:graphicData uri="http://schemas.openxmlformats.org/drawingml/2006/table">
            <a:tbl>
              <a:tblPr firstRow="1" bandRow="1">
                <a:tableStyleId>{5C22544A-7EE6-4342-B048-85BDC9FD1C3A}</a:tableStyleId>
              </a:tblPr>
              <a:tblGrid>
                <a:gridCol w="5023556">
                  <a:extLst>
                    <a:ext uri="{9D8B030D-6E8A-4147-A177-3AD203B41FA5}">
                      <a16:colId xmlns:a16="http://schemas.microsoft.com/office/drawing/2014/main" val="493758898"/>
                    </a:ext>
                  </a:extLst>
                </a:gridCol>
                <a:gridCol w="635169">
                  <a:extLst>
                    <a:ext uri="{9D8B030D-6E8A-4147-A177-3AD203B41FA5}">
                      <a16:colId xmlns:a16="http://schemas.microsoft.com/office/drawing/2014/main" val="1751834853"/>
                    </a:ext>
                  </a:extLst>
                </a:gridCol>
              </a:tblGrid>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dirty="0">
                          <a:solidFill>
                            <a:schemeClr val="bg1"/>
                          </a:solidFill>
                          <a:latin typeface="Arial"/>
                          <a:cs typeface="Arial"/>
                        </a:rPr>
                        <a:t>Introduction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u="sng"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3</a:t>
                      </a:r>
                      <a:endParaRPr lang="en-US" sz="2000" b="0" u="sng" dirty="0">
                        <a:solidFill>
                          <a:schemeClr val="bg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9480044"/>
                  </a:ext>
                </a:extLst>
              </a:tr>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dirty="0">
                          <a:solidFill>
                            <a:schemeClr val="bg1"/>
                          </a:solidFill>
                          <a:latin typeface="Arial"/>
                          <a:cs typeface="Arial"/>
                        </a:rPr>
                        <a:t>Executive summary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u="sng" dirty="0">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7</a:t>
                      </a:r>
                      <a:endParaRPr lang="en-US" sz="2000" b="0" u="sng" dirty="0">
                        <a:solidFill>
                          <a:schemeClr val="bg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7986878"/>
                  </a:ext>
                </a:extLst>
              </a:tr>
              <a:tr h="471442">
                <a:tc>
                  <a:txBody>
                    <a:bodyPr/>
                    <a:lstStyle/>
                    <a:p>
                      <a:r>
                        <a:rPr lang="en-IN" sz="2000" b="1" dirty="0">
                          <a:solidFill>
                            <a:schemeClr val="bg1"/>
                          </a:solidFill>
                          <a:latin typeface="Arial"/>
                          <a:cs typeface="Arial"/>
                        </a:rPr>
                        <a:t>Health and wellbeing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a:lnSpc>
                          <a:spcPct val="100000"/>
                        </a:lnSpc>
                        <a:spcBef>
                          <a:spcPts val="0"/>
                        </a:spcBef>
                        <a:spcAft>
                          <a:spcPts val="0"/>
                        </a:spcAft>
                        <a:buNone/>
                        <a:tabLst/>
                        <a:defRPr/>
                      </a:pPr>
                      <a:r>
                        <a:rPr lang="en-US" sz="2000" b="0" u="sng" kern="1200" dirty="0">
                          <a:solidFill>
                            <a:schemeClr val="bg1"/>
                          </a:solidFill>
                          <a:latin typeface="Arial"/>
                          <a:ea typeface="+mn-ea"/>
                          <a:cs typeface="Arial"/>
                          <a:hlinkClick r:id="rId6" action="ppaction://hlinksldjump">
                            <a:extLst>
                              <a:ext uri="{A12FA001-AC4F-418D-AE19-62706E023703}">
                                <ahyp:hlinkClr xmlns:ahyp="http://schemas.microsoft.com/office/drawing/2018/hyperlinkcolor" val="tx"/>
                              </a:ext>
                            </a:extLst>
                          </a:hlinkClick>
                        </a:rPr>
                        <a:t>10</a:t>
                      </a:r>
                      <a:endParaRPr lang="en-US" sz="2000" b="0" u="sng" kern="1200" dirty="0">
                        <a:solidFill>
                          <a:schemeClr val="bg1"/>
                        </a:solidFill>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8010538"/>
                  </a:ext>
                </a:extLst>
              </a:tr>
              <a:tr h="471442">
                <a:tc>
                  <a:txBody>
                    <a:bodyPr/>
                    <a:lstStyle/>
                    <a:p>
                      <a:r>
                        <a:rPr lang="en-IN" sz="2000" b="1" dirty="0">
                          <a:solidFill>
                            <a:schemeClr val="bg1"/>
                          </a:solidFill>
                          <a:latin typeface="Arial"/>
                          <a:cs typeface="Arial"/>
                        </a:rPr>
                        <a:t>Good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a:lnSpc>
                          <a:spcPct val="100000"/>
                        </a:lnSpc>
                        <a:spcBef>
                          <a:spcPts val="0"/>
                        </a:spcBef>
                        <a:spcAft>
                          <a:spcPts val="0"/>
                        </a:spcAft>
                        <a:buNone/>
                        <a:tabLst/>
                        <a:defRPr/>
                      </a:pPr>
                      <a:r>
                        <a:rPr lang="en-US" sz="2000" b="0" u="sng" kern="1200" dirty="0">
                          <a:solidFill>
                            <a:schemeClr val="bg1"/>
                          </a:solidFill>
                          <a:latin typeface="Arial"/>
                          <a:ea typeface="+mn-ea"/>
                          <a:cs typeface="Arial"/>
                          <a:hlinkClick r:id="rId7" action="ppaction://hlinksldjump">
                            <a:extLst>
                              <a:ext uri="{A12FA001-AC4F-418D-AE19-62706E023703}">
                                <ahyp:hlinkClr xmlns:ahyp="http://schemas.microsoft.com/office/drawing/2018/hyperlinkcolor" val="tx"/>
                              </a:ext>
                            </a:extLst>
                          </a:hlinkClick>
                        </a:rPr>
                        <a:t>25</a:t>
                      </a:r>
                      <a:endParaRPr lang="en-US" sz="2000" b="0" u="sng" kern="1200" dirty="0">
                        <a:solidFill>
                          <a:schemeClr val="bg1"/>
                        </a:solidFill>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8336389"/>
                  </a:ext>
                </a:extLst>
              </a:tr>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dirty="0">
                          <a:solidFill>
                            <a:schemeClr val="bg1"/>
                          </a:solidFill>
                          <a:latin typeface="Arial"/>
                          <a:ea typeface="+mn-ea"/>
                          <a:cs typeface="Arial"/>
                        </a:rPr>
                        <a:t>Your local area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u="sng" kern="1200" dirty="0">
                          <a:solidFill>
                            <a:schemeClr val="bg1"/>
                          </a:solidFill>
                          <a:latin typeface="Arial"/>
                          <a:ea typeface="+mn-ea"/>
                          <a:cs typeface="Arial"/>
                          <a:hlinkClick r:id="rId8" action="ppaction://hlinksldjump">
                            <a:extLst>
                              <a:ext uri="{A12FA001-AC4F-418D-AE19-62706E023703}">
                                <ahyp:hlinkClr xmlns:ahyp="http://schemas.microsoft.com/office/drawing/2018/hyperlinkcolor" val="tx"/>
                              </a:ext>
                            </a:extLst>
                          </a:hlinkClick>
                        </a:rPr>
                        <a:t>40</a:t>
                      </a:r>
                      <a:endParaRPr lang="en-US" sz="2000" b="0" u="sng" kern="1200" dirty="0">
                        <a:solidFill>
                          <a:schemeClr val="bg1"/>
                        </a:solidFill>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898689"/>
                  </a:ext>
                </a:extLst>
              </a:tr>
              <a:tr h="471442">
                <a:tc>
                  <a:txBody>
                    <a:bodyPr/>
                    <a:lstStyle/>
                    <a:p>
                      <a:r>
                        <a:rPr lang="en-IN" sz="2000" b="1" dirty="0">
                          <a:solidFill>
                            <a:schemeClr val="bg1"/>
                          </a:solidFill>
                          <a:latin typeface="Arial"/>
                          <a:cs typeface="Arial"/>
                        </a:rPr>
                        <a:t>Cost of living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u="sng" kern="1200" dirty="0">
                          <a:solidFill>
                            <a:schemeClr val="bg1"/>
                          </a:solidFill>
                          <a:latin typeface="Arial"/>
                          <a:ea typeface="+mn-ea"/>
                          <a:cs typeface="Arial"/>
                          <a:hlinkClick r:id="rId9" action="ppaction://hlinksldjump">
                            <a:extLst>
                              <a:ext uri="{A12FA001-AC4F-418D-AE19-62706E023703}">
                                <ahyp:hlinkClr xmlns:ahyp="http://schemas.microsoft.com/office/drawing/2018/hyperlinkcolor" val="tx"/>
                              </a:ext>
                            </a:extLst>
                          </a:hlinkClick>
                        </a:rPr>
                        <a:t>53</a:t>
                      </a:r>
                      <a:endParaRPr lang="en-US" sz="2000" b="0" u="sng" kern="1200" dirty="0">
                        <a:solidFill>
                          <a:schemeClr val="bg1"/>
                        </a:solidFill>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0206585"/>
                  </a:ext>
                </a:extLst>
              </a:tr>
              <a:tr h="471442">
                <a:tc>
                  <a:txBody>
                    <a:bodyPr/>
                    <a:lstStyle/>
                    <a:p>
                      <a:r>
                        <a:rPr lang="en-IN" sz="2000" b="1" dirty="0">
                          <a:solidFill>
                            <a:schemeClr val="bg1"/>
                          </a:solidFill>
                          <a:latin typeface="Arial"/>
                          <a:cs typeface="Arial"/>
                        </a:rPr>
                        <a:t>Early education workforce campaign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u="sng" kern="1200" dirty="0">
                          <a:solidFill>
                            <a:schemeClr val="bg1"/>
                          </a:solidFill>
                          <a:latin typeface="Arial"/>
                          <a:ea typeface="+mn-ea"/>
                          <a:cs typeface="Arial"/>
                          <a:hlinkClick r:id="rId10" action="ppaction://hlinksldjump">
                            <a:extLst>
                              <a:ext uri="{A12FA001-AC4F-418D-AE19-62706E023703}">
                                <ahyp:hlinkClr xmlns:ahyp="http://schemas.microsoft.com/office/drawing/2018/hyperlinkcolor" val="tx"/>
                              </a:ext>
                            </a:extLst>
                          </a:hlinkClick>
                        </a:rPr>
                        <a:t>64</a:t>
                      </a:r>
                      <a:endParaRPr lang="en-US" sz="2000" b="0" u="sng" kern="1200" dirty="0">
                        <a:solidFill>
                          <a:schemeClr val="bg1"/>
                        </a:solidFill>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5829580"/>
                  </a:ext>
                </a:extLst>
              </a:tr>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dirty="0">
                          <a:solidFill>
                            <a:schemeClr val="bg1"/>
                          </a:solidFill>
                          <a:latin typeface="Arial"/>
                          <a:ea typeface="+mn-ea"/>
                          <a:cs typeface="Arial"/>
                        </a:rPr>
                        <a:t>Digital inclusion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u="sng" kern="1200" dirty="0">
                          <a:solidFill>
                            <a:schemeClr val="bg1"/>
                          </a:solidFill>
                          <a:latin typeface="Arial"/>
                          <a:ea typeface="+mn-ea"/>
                          <a:cs typeface="Arial"/>
                          <a:hlinkClick r:id="rId11" action="ppaction://hlinksldjump">
                            <a:extLst>
                              <a:ext uri="{A12FA001-AC4F-418D-AE19-62706E023703}">
                                <ahyp:hlinkClr xmlns:ahyp="http://schemas.microsoft.com/office/drawing/2018/hyperlinkcolor" val="tx"/>
                              </a:ext>
                            </a:extLst>
                          </a:hlinkClick>
                        </a:rPr>
                        <a:t>6</a:t>
                      </a:r>
                      <a:r>
                        <a:rPr lang="en-US" sz="2000" b="0" u="sng" kern="1200" dirty="0">
                          <a:solidFill>
                            <a:schemeClr val="bg1"/>
                          </a:solidFill>
                          <a:latin typeface="Arial"/>
                          <a:ea typeface="+mn-ea"/>
                          <a:cs typeface="Arial"/>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6503143"/>
                  </a:ext>
                </a:extLst>
              </a:tr>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dirty="0">
                          <a:solidFill>
                            <a:schemeClr val="bg1"/>
                          </a:solidFill>
                          <a:latin typeface="Arial"/>
                          <a:ea typeface="+mn-ea"/>
                          <a:cs typeface="Arial"/>
                        </a:rPr>
                        <a:t>Appendix</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kern="1200" dirty="0">
                          <a:solidFill>
                            <a:schemeClr val="bg1"/>
                          </a:solidFill>
                          <a:latin typeface="Arial"/>
                          <a:ea typeface="+mn-ea"/>
                          <a:cs typeface="Arial"/>
                        </a:rPr>
                        <a:t>A1 - </a:t>
                      </a:r>
                      <a:r>
                        <a:rPr lang="en-GB" sz="1400" b="0" kern="1200" dirty="0">
                          <a:solidFill>
                            <a:schemeClr val="bg1"/>
                          </a:solidFill>
                          <a:latin typeface="Arial"/>
                          <a:ea typeface="+mn-ea"/>
                          <a:cs typeface="Arial"/>
                        </a:rPr>
                        <a:t>further information on methodology, sample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bg1"/>
                          </a:solidFill>
                          <a:latin typeface="Arial"/>
                          <a:ea typeface="+mn-ea"/>
                          <a:cs typeface="Arial"/>
                        </a:rPr>
                        <a:t>A2 – supplementary thematic slide content</a:t>
                      </a:r>
                      <a:endParaRPr lang="en-IN" sz="1400" b="0" kern="1200" dirty="0">
                        <a:solidFill>
                          <a:schemeClr val="bg1"/>
                        </a:solidFill>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u="sng" kern="1200" dirty="0">
                          <a:solidFill>
                            <a:schemeClr val="bg1"/>
                          </a:solidFill>
                          <a:latin typeface="Arial"/>
                          <a:ea typeface="+mn-ea"/>
                          <a:cs typeface="Arial"/>
                          <a:hlinkClick r:id="rId12" action="ppaction://hlinksldjump">
                            <a:extLst>
                              <a:ext uri="{A12FA001-AC4F-418D-AE19-62706E023703}">
                                <ahyp:hlinkClr xmlns:ahyp="http://schemas.microsoft.com/office/drawing/2018/hyperlinkcolor" val="tx"/>
                              </a:ext>
                            </a:extLst>
                          </a:hlinkClick>
                        </a:rPr>
                        <a:t>7</a:t>
                      </a:r>
                      <a:r>
                        <a:rPr lang="en-US" sz="2000" b="0" u="sng" kern="1200" dirty="0">
                          <a:solidFill>
                            <a:schemeClr val="bg1"/>
                          </a:solidFill>
                          <a:latin typeface="Arial"/>
                          <a:ea typeface="+mn-ea"/>
                          <a:cs typeface="Arial"/>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2236722"/>
                  </a:ext>
                </a:extLst>
              </a:tr>
            </a:tbl>
          </a:graphicData>
        </a:graphic>
      </p:graphicFrame>
    </p:spTree>
    <p:custDataLst>
      <p:tags r:id="rId1"/>
    </p:custDataLst>
    <p:extLst>
      <p:ext uri="{BB962C8B-B14F-4D97-AF65-F5344CB8AC3E}">
        <p14:creationId xmlns:p14="http://schemas.microsoft.com/office/powerpoint/2010/main" val="1748370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449F2028-4CEE-5A12-B3A6-0EEED010B720}"/>
              </a:ext>
            </a:extLst>
          </p:cNvPr>
          <p:cNvSpPr>
            <a:spLocks noGrp="1"/>
          </p:cNvSpPr>
          <p:nvPr>
            <p:ph type="title"/>
          </p:nvPr>
        </p:nvSpPr>
        <p:spPr>
          <a:xfrm>
            <a:off x="432225" y="118452"/>
            <a:ext cx="11483900" cy="738664"/>
          </a:xfrm>
        </p:spPr>
        <p:txBody>
          <a:bodyPr vert="horz" wrap="square" lIns="0" tIns="0" rIns="0" bIns="0" rtlCol="0" anchor="t" anchorCtr="0">
            <a:spAutoFit/>
          </a:bodyPr>
          <a:lstStyle/>
          <a:p>
            <a:pPr>
              <a:lnSpc>
                <a:spcPct val="100000"/>
              </a:lnSpc>
            </a:pPr>
            <a:r>
              <a:rPr lang="en-GB" sz="1600" b="1" dirty="0">
                <a:latin typeface="Arial"/>
                <a:ea typeface="+mn-ea"/>
                <a:cs typeface="+mn-cs"/>
              </a:rPr>
              <a:t>Those who have a disability are significantly more likely to feel </a:t>
            </a:r>
            <a:r>
              <a:rPr lang="en-GB" sz="1600" b="1" dirty="0">
                <a:solidFill>
                  <a:srgbClr val="009690"/>
                </a:solidFill>
                <a:latin typeface="Arial"/>
                <a:ea typeface="+mn-ea"/>
                <a:cs typeface="+mn-cs"/>
              </a:rPr>
              <a:t>low hopefulness </a:t>
            </a:r>
            <a:r>
              <a:rPr lang="en-GB" sz="1600" b="1" dirty="0">
                <a:latin typeface="Arial"/>
                <a:ea typeface="+mn-ea"/>
                <a:cs typeface="+mn-cs"/>
              </a:rPr>
              <a:t>and that </a:t>
            </a:r>
            <a:r>
              <a:rPr lang="en-GB" sz="1600" b="1" dirty="0">
                <a:solidFill>
                  <a:srgbClr val="009690"/>
                </a:solidFill>
                <a:latin typeface="Arial"/>
                <a:ea typeface="+mn-ea"/>
                <a:cs typeface="+mn-cs"/>
              </a:rPr>
              <a:t>society treats them unfairly. </a:t>
            </a:r>
            <a:r>
              <a:rPr lang="en-GB" sz="1600" b="1" dirty="0">
                <a:latin typeface="Arial"/>
                <a:ea typeface="+mn-ea"/>
                <a:cs typeface="+mn-cs"/>
              </a:rPr>
              <a:t>Similarly, r</a:t>
            </a:r>
            <a:r>
              <a:rPr lang="en-GB" sz="1600" b="1" dirty="0">
                <a:solidFill>
                  <a:srgbClr val="5C5B5A"/>
                </a:solidFill>
                <a:latin typeface="Arial"/>
                <a:ea typeface="+mn-ea"/>
                <a:cs typeface="+mn-cs"/>
              </a:rPr>
              <a:t>espondents who are dissatisfied with their job and pay are significantl</a:t>
            </a:r>
            <a:r>
              <a:rPr lang="en-GB" sz="1600" b="1" dirty="0">
                <a:latin typeface="Arial"/>
                <a:ea typeface="+mn-ea"/>
                <a:cs typeface="+mn-cs"/>
              </a:rPr>
              <a:t>y more likely to feel </a:t>
            </a:r>
            <a:r>
              <a:rPr lang="en-GB" sz="1600" b="1" dirty="0">
                <a:solidFill>
                  <a:srgbClr val="009690"/>
                </a:solidFill>
                <a:latin typeface="Arial"/>
                <a:ea typeface="+mn-ea"/>
                <a:cs typeface="+mn-cs"/>
              </a:rPr>
              <a:t>low hopefulness </a:t>
            </a:r>
            <a:r>
              <a:rPr lang="en-GB" sz="1600" b="1" dirty="0">
                <a:latin typeface="Arial"/>
                <a:ea typeface="+mn-ea"/>
                <a:cs typeface="+mn-cs"/>
              </a:rPr>
              <a:t>and that </a:t>
            </a:r>
            <a:r>
              <a:rPr lang="en-GB" sz="1600" b="1" dirty="0">
                <a:solidFill>
                  <a:srgbClr val="009690"/>
                </a:solidFill>
                <a:latin typeface="Arial"/>
                <a:ea typeface="+mn-ea"/>
                <a:cs typeface="+mn-cs"/>
              </a:rPr>
              <a:t>society treats them unfairly. </a:t>
            </a:r>
            <a:endParaRPr lang="en-GB" sz="1600" b="1" dirty="0">
              <a:solidFill>
                <a:srgbClr val="5C5B5A"/>
              </a:solidFill>
              <a:latin typeface="Arial"/>
              <a:ea typeface="+mn-ea"/>
              <a:cs typeface="+mn-cs"/>
            </a:endParaRPr>
          </a:p>
        </p:txBody>
      </p:sp>
      <p:sp>
        <p:nvSpPr>
          <p:cNvPr id="8" name="Text Placeholder 7">
            <a:extLst>
              <a:ext uri="{FF2B5EF4-FFF2-40B4-BE49-F238E27FC236}">
                <a16:creationId xmlns:a16="http://schemas.microsoft.com/office/drawing/2014/main" id="{CA4B96AC-7507-17B4-5286-3A3BEE1B746F}"/>
              </a:ext>
            </a:extLst>
          </p:cNvPr>
          <p:cNvSpPr txBox="1">
            <a:spLocks/>
          </p:cNvSpPr>
          <p:nvPr/>
        </p:nvSpPr>
        <p:spPr>
          <a:xfrm>
            <a:off x="585288" y="903555"/>
            <a:ext cx="5400000"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b="1" i="0" u="none" strike="noStrike" kern="1200" cap="none" spc="0" normalizeH="0" baseline="0" noProof="0" dirty="0">
                <a:ln>
                  <a:noFill/>
                </a:ln>
                <a:solidFill>
                  <a:schemeClr val="bg1"/>
                </a:solidFill>
                <a:effectLst/>
                <a:uLnTx/>
                <a:uFillTx/>
                <a:latin typeface="Arial"/>
                <a:cs typeface="Arial"/>
              </a:rPr>
              <a:t>% with higher levels of ‘</a:t>
            </a:r>
            <a:r>
              <a:rPr lang="en-GB" dirty="0">
                <a:solidFill>
                  <a:schemeClr val="bg1"/>
                </a:solidFill>
                <a:cs typeface="Arial"/>
              </a:rPr>
              <a:t>low</a:t>
            </a:r>
            <a:r>
              <a:rPr kumimoji="0" lang="en-GB" b="1" i="0" u="none" strike="noStrike" kern="1200" cap="none" spc="0" normalizeH="0" baseline="0" noProof="0" dirty="0">
                <a:ln>
                  <a:noFill/>
                </a:ln>
                <a:solidFill>
                  <a:schemeClr val="bg1"/>
                </a:solidFill>
                <a:effectLst/>
                <a:uLnTx/>
                <a:uFillTx/>
                <a:latin typeface="Arial"/>
                <a:cs typeface="Arial"/>
              </a:rPr>
              <a:t>’ </a:t>
            </a:r>
            <a:r>
              <a:rPr lang="en-GB" dirty="0">
                <a:solidFill>
                  <a:schemeClr val="bg1"/>
                </a:solidFill>
                <a:cs typeface="Arial"/>
              </a:rPr>
              <a:t>hopefulness</a:t>
            </a:r>
            <a:r>
              <a:rPr kumimoji="0" lang="en-GB" b="1" i="0" u="none" strike="noStrike" kern="1200" cap="none" spc="0" normalizeH="0" baseline="0" noProof="0" dirty="0">
                <a:ln>
                  <a:noFill/>
                </a:ln>
                <a:solidFill>
                  <a:schemeClr val="bg1"/>
                </a:solidFill>
                <a:effectLst/>
                <a:uLnTx/>
                <a:uFillTx/>
                <a:latin typeface="Arial"/>
                <a:cs typeface="Arial"/>
              </a:rPr>
              <a:t> compared to GM average (13%)*:</a:t>
            </a:r>
          </a:p>
        </p:txBody>
      </p:sp>
      <p:sp>
        <p:nvSpPr>
          <p:cNvPr id="9" name="Text Placeholder 4">
            <a:extLst>
              <a:ext uri="{FF2B5EF4-FFF2-40B4-BE49-F238E27FC236}">
                <a16:creationId xmlns:a16="http://schemas.microsoft.com/office/drawing/2014/main" id="{450F37F1-3B2D-71FA-66A9-C7F960E7FBD3}"/>
              </a:ext>
            </a:extLst>
          </p:cNvPr>
          <p:cNvSpPr txBox="1">
            <a:spLocks/>
          </p:cNvSpPr>
          <p:nvPr/>
        </p:nvSpPr>
        <p:spPr>
          <a:xfrm>
            <a:off x="585288" y="1325692"/>
            <a:ext cx="5400000" cy="4631411"/>
          </a:xfrm>
          <a:prstGeom prst="rect">
            <a:avLst/>
          </a:prstGeom>
          <a:ln>
            <a:solidFill>
              <a:srgbClr val="5C5B5A"/>
            </a:solidFill>
          </a:ln>
        </p:spPr>
        <p:txBody>
          <a:bodyPr vert="horz" lIns="91440" tIns="108000" rIns="91440" bIns="45720" numCol="1" spcCol="457200" rtlCol="0" anchor="t">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00"/>
              </a:spcAft>
              <a:buNone/>
              <a:defRPr/>
            </a:pPr>
            <a:r>
              <a:rPr kumimoji="0" lang="en-GB" sz="1200" b="1" i="0" u="none" strike="noStrike" kern="1200" cap="none" spc="0" normalizeH="0" baseline="0" noProof="0" dirty="0">
                <a:ln>
                  <a:noFill/>
                </a:ln>
                <a:solidFill>
                  <a:srgbClr val="009690"/>
                </a:solidFill>
                <a:effectLst/>
                <a:uLnTx/>
                <a:uFillTx/>
                <a:latin typeface="Arial"/>
                <a:cs typeface="Arial"/>
              </a:rPr>
              <a:t>Demographics: </a:t>
            </a:r>
            <a:endParaRPr lang="en-GB" sz="1200" b="1" i="0" u="none" strike="noStrike" kern="1200" cap="none" spc="0" normalizeH="0" baseline="0" noProof="0" dirty="0">
              <a:ln>
                <a:noFill/>
              </a:ln>
              <a:solidFill>
                <a:srgbClr val="009690"/>
              </a:solidFill>
              <a:effectLst/>
              <a:uLnTx/>
              <a:uFillTx/>
              <a:latin typeface="Arial"/>
              <a:cs typeface="Arial"/>
            </a:endParaRPr>
          </a:p>
          <a:p>
            <a:pPr>
              <a:spcAft>
                <a:spcPts val="400"/>
              </a:spcAft>
              <a:defRPr/>
            </a:pPr>
            <a:r>
              <a:rPr lang="en-GB" sz="1200" dirty="0">
                <a:solidFill>
                  <a:srgbClr val="5C5B5A"/>
                </a:solidFill>
                <a:latin typeface="Arial"/>
                <a:cs typeface="Arial"/>
              </a:rPr>
              <a:t>Those with a disability (27%) including mental ill health (37%), or a sensory disability (31%), or a mobility disability (30%)</a:t>
            </a:r>
          </a:p>
          <a:p>
            <a:pPr>
              <a:spcAft>
                <a:spcPts val="400"/>
              </a:spcAft>
              <a:defRPr/>
            </a:pPr>
            <a:r>
              <a:rPr lang="en-GB" sz="1200" i="1" dirty="0">
                <a:solidFill>
                  <a:srgbClr val="5C5B5A"/>
                </a:solidFill>
                <a:latin typeface="Arial"/>
                <a:cs typeface="Arial"/>
              </a:rPr>
              <a:t>Those who are lesbian or a gay women (21%)</a:t>
            </a:r>
          </a:p>
          <a:p>
            <a:pPr>
              <a:spcAft>
                <a:spcPts val="400"/>
              </a:spcAft>
              <a:defRPr/>
            </a:pPr>
            <a:r>
              <a:rPr lang="en-GB" sz="1200" i="1" dirty="0">
                <a:solidFill>
                  <a:srgbClr val="5C5B5A"/>
                </a:solidFill>
                <a:latin typeface="Arial"/>
                <a:cs typeface="Arial"/>
              </a:rPr>
              <a:t>Those age 45-54 (16%)</a:t>
            </a:r>
          </a:p>
          <a:p>
            <a:pPr>
              <a:spcAft>
                <a:spcPts val="400"/>
              </a:spcAft>
              <a:defRPr/>
            </a:pPr>
            <a:r>
              <a:rPr lang="en-GB" sz="1200" dirty="0">
                <a:solidFill>
                  <a:srgbClr val="5C5B5A"/>
                </a:solidFill>
                <a:latin typeface="Arial"/>
                <a:cs typeface="Arial"/>
              </a:rPr>
              <a:t>Those with no religion (15%)</a:t>
            </a:r>
          </a:p>
          <a:p>
            <a:pPr marL="0" indent="0">
              <a:spcAft>
                <a:spcPts val="400"/>
              </a:spcAft>
              <a:buNone/>
              <a:defRPr/>
            </a:pPr>
            <a:endParaRPr lang="en-GB" sz="1200" b="1" dirty="0">
              <a:solidFill>
                <a:srgbClr val="009690"/>
              </a:solidFill>
              <a:latin typeface="Arial"/>
              <a:cs typeface="Arial"/>
            </a:endParaRPr>
          </a:p>
          <a:p>
            <a:pPr marL="0" indent="0">
              <a:spcAft>
                <a:spcPts val="400"/>
              </a:spcAft>
              <a:buNone/>
              <a:defRPr/>
            </a:pPr>
            <a:r>
              <a:rPr lang="en-GB" sz="1200" b="1" dirty="0">
                <a:solidFill>
                  <a:srgbClr val="009690"/>
                </a:solidFill>
                <a:latin typeface="Arial"/>
                <a:cs typeface="Arial"/>
              </a:rPr>
              <a:t>Individual and/or family circumstance:</a:t>
            </a:r>
          </a:p>
          <a:p>
            <a:pPr>
              <a:spcAft>
                <a:spcPts val="400"/>
              </a:spcAft>
              <a:defRPr/>
            </a:pPr>
            <a:r>
              <a:rPr lang="en-GB" sz="1200" dirty="0">
                <a:solidFill>
                  <a:srgbClr val="5C5B5A"/>
                </a:solidFill>
                <a:latin typeface="Arial"/>
                <a:cs typeface="Arial"/>
              </a:rPr>
              <a:t>Those who do not feel they can look after their own health (52%) or know enough about their own health (36%)</a:t>
            </a:r>
            <a:endParaRPr lang="en-GB" sz="1200" i="1" dirty="0">
              <a:solidFill>
                <a:srgbClr val="5C5B5A"/>
              </a:solidFill>
              <a:latin typeface="Arial"/>
              <a:cs typeface="Arial"/>
            </a:endParaRPr>
          </a:p>
          <a:p>
            <a:pPr>
              <a:spcAft>
                <a:spcPts val="400"/>
              </a:spcAft>
              <a:defRPr/>
            </a:pPr>
            <a:r>
              <a:rPr lang="en-GB" sz="1200" dirty="0">
                <a:solidFill>
                  <a:srgbClr val="5C5B5A"/>
                </a:solidFill>
                <a:latin typeface="Arial"/>
                <a:cs typeface="Arial"/>
              </a:rPr>
              <a:t>Those not in work due to ill health or disability (43%)</a:t>
            </a:r>
          </a:p>
          <a:p>
            <a:pPr>
              <a:spcAft>
                <a:spcPts val="400"/>
              </a:spcAft>
              <a:defRPr/>
            </a:pPr>
            <a:r>
              <a:rPr lang="en-GB" sz="1200" i="1" dirty="0">
                <a:solidFill>
                  <a:srgbClr val="5C5B5A"/>
                </a:solidFill>
                <a:latin typeface="Arial"/>
                <a:cs typeface="Arial"/>
              </a:rPr>
              <a:t>Those who are dissatisfied with their local area (33%)</a:t>
            </a:r>
            <a:endParaRPr lang="en-GB" sz="1200" dirty="0">
              <a:solidFill>
                <a:srgbClr val="5C5B5A"/>
              </a:solidFill>
              <a:latin typeface="Arial"/>
              <a:cs typeface="Arial"/>
            </a:endParaRPr>
          </a:p>
          <a:p>
            <a:pPr>
              <a:spcAft>
                <a:spcPts val="400"/>
              </a:spcAft>
              <a:defRPr/>
            </a:pPr>
            <a:r>
              <a:rPr lang="en-GB" sz="1200" dirty="0">
                <a:solidFill>
                  <a:srgbClr val="5C5B5A"/>
                </a:solidFill>
                <a:latin typeface="Arial"/>
                <a:cs typeface="Arial"/>
              </a:rPr>
              <a:t>Those who have been out of work for 6 months or more (30%), and those who have been out of work for less than 6 months (23%)</a:t>
            </a:r>
          </a:p>
          <a:p>
            <a:pPr>
              <a:spcAft>
                <a:spcPts val="400"/>
              </a:spcAft>
              <a:defRPr/>
            </a:pPr>
            <a:r>
              <a:rPr lang="en-GB" sz="1200" i="1" dirty="0">
                <a:solidFill>
                  <a:srgbClr val="5C5B5A"/>
                </a:solidFill>
                <a:latin typeface="Arial"/>
                <a:cs typeface="Arial"/>
              </a:rPr>
              <a:t> Those who disagree that their job makes good use of their skills and abilities (28%)</a:t>
            </a:r>
          </a:p>
          <a:p>
            <a:pPr>
              <a:spcAft>
                <a:spcPts val="400"/>
              </a:spcAft>
              <a:defRPr/>
            </a:pPr>
            <a:r>
              <a:rPr lang="en-GB" sz="1200" dirty="0">
                <a:solidFill>
                  <a:srgbClr val="5C5B5A"/>
                </a:solidFill>
                <a:latin typeface="Arial"/>
                <a:cs typeface="Arial"/>
              </a:rPr>
              <a:t>Those who are not satisfied with their job (27%) or with their work hours (23%) </a:t>
            </a:r>
          </a:p>
          <a:p>
            <a:pPr>
              <a:spcAft>
                <a:spcPts val="400"/>
              </a:spcAft>
              <a:defRPr/>
            </a:pPr>
            <a:r>
              <a:rPr lang="en-GB" sz="1200" dirty="0">
                <a:solidFill>
                  <a:srgbClr val="5C5B5A"/>
                </a:solidFill>
                <a:latin typeface="Arial"/>
                <a:cs typeface="Arial"/>
              </a:rPr>
              <a:t>Those who are lonely at least some of the time (25%)</a:t>
            </a:r>
          </a:p>
          <a:p>
            <a:pPr>
              <a:spcAft>
                <a:spcPts val="400"/>
              </a:spcAft>
              <a:defRPr/>
            </a:pPr>
            <a:r>
              <a:rPr lang="en-GB" sz="1200" dirty="0">
                <a:solidFill>
                  <a:srgbClr val="5C5B5A"/>
                </a:solidFill>
                <a:latin typeface="Arial"/>
                <a:cs typeface="Arial"/>
              </a:rPr>
              <a:t>Those with a household income of less than £10.4k (23%)</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dirty="0">
              <a:solidFill>
                <a:srgbClr val="5C5B5A"/>
              </a:solidFill>
              <a:latin typeface="Arial"/>
              <a:cs typeface="Arial"/>
            </a:endParaRPr>
          </a:p>
          <a:p>
            <a:pPr marL="0" marR="0" lvl="0" indent="0" algn="l" defTabSz="914400" rtl="0" eaLnBrk="1" fontAlgn="auto" latinLnBrk="0" hangingPunct="1">
              <a:lnSpc>
                <a:spcPct val="100000"/>
              </a:lnSpc>
              <a:spcBef>
                <a:spcPts val="0"/>
              </a:spcBef>
              <a:spcAft>
                <a:spcPts val="400"/>
              </a:spcAft>
              <a:buClrTx/>
              <a:buSzTx/>
              <a:buNone/>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0" name="Text Placeholder 7">
            <a:extLst>
              <a:ext uri="{FF2B5EF4-FFF2-40B4-BE49-F238E27FC236}">
                <a16:creationId xmlns:a16="http://schemas.microsoft.com/office/drawing/2014/main" id="{BE79A8E9-64E5-A3D8-F20A-F0F44542550A}"/>
              </a:ext>
            </a:extLst>
          </p:cNvPr>
          <p:cNvSpPr txBox="1">
            <a:spLocks/>
          </p:cNvSpPr>
          <p:nvPr/>
        </p:nvSpPr>
        <p:spPr>
          <a:xfrm>
            <a:off x="6206302" y="903555"/>
            <a:ext cx="5400000"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b="1" i="0" u="none" strike="noStrike" kern="1200" cap="none" spc="0" normalizeH="0" baseline="0" noProof="0" dirty="0">
                <a:ln>
                  <a:noFill/>
                </a:ln>
                <a:solidFill>
                  <a:schemeClr val="bg1"/>
                </a:solidFill>
                <a:effectLst/>
                <a:uLnTx/>
                <a:uFillTx/>
                <a:latin typeface="Arial"/>
                <a:cs typeface="Arial"/>
              </a:rPr>
              <a:t>% </a:t>
            </a:r>
            <a:r>
              <a:rPr lang="en-GB" b="1" dirty="0">
                <a:solidFill>
                  <a:schemeClr val="bg1"/>
                </a:solidFill>
                <a:latin typeface="Arial"/>
                <a:cs typeface="Arial"/>
              </a:rPr>
              <a:t>who felt society treats them ‘unfairly’ </a:t>
            </a:r>
            <a:r>
              <a:rPr kumimoji="0" lang="en-GB" b="1" i="0" u="none" strike="noStrike" kern="1200" cap="none" spc="0" normalizeH="0" baseline="0" noProof="0" dirty="0">
                <a:ln>
                  <a:noFill/>
                </a:ln>
                <a:solidFill>
                  <a:schemeClr val="bg1"/>
                </a:solidFill>
                <a:effectLst/>
                <a:uLnTx/>
                <a:uFillTx/>
                <a:latin typeface="Arial"/>
                <a:cs typeface="Arial"/>
              </a:rPr>
              <a:t>compared to GM average (17%) is higher among*:</a:t>
            </a:r>
          </a:p>
        </p:txBody>
      </p:sp>
      <p:sp>
        <p:nvSpPr>
          <p:cNvPr id="11" name="Text Placeholder 4">
            <a:extLst>
              <a:ext uri="{FF2B5EF4-FFF2-40B4-BE49-F238E27FC236}">
                <a16:creationId xmlns:a16="http://schemas.microsoft.com/office/drawing/2014/main" id="{B4CE1FF6-873A-A3A9-52C3-D0A9307AEB87}"/>
              </a:ext>
            </a:extLst>
          </p:cNvPr>
          <p:cNvSpPr txBox="1">
            <a:spLocks/>
          </p:cNvSpPr>
          <p:nvPr/>
        </p:nvSpPr>
        <p:spPr>
          <a:xfrm>
            <a:off x="6206302" y="1356130"/>
            <a:ext cx="5400000" cy="4578247"/>
          </a:xfrm>
          <a:prstGeom prst="rect">
            <a:avLst/>
          </a:prstGeom>
          <a:ln>
            <a:solidFill>
              <a:srgbClr val="5C5B5A"/>
            </a:solidFill>
          </a:ln>
        </p:spPr>
        <p:txBody>
          <a:bodyPr vert="horz" lIns="91440" tIns="108000" rIns="91440" bIns="45720" numCol="1" spcCol="457200" rtlCol="0" anchor="t">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00"/>
              </a:spcAft>
              <a:buNone/>
              <a:defRPr/>
            </a:pPr>
            <a:r>
              <a:rPr kumimoji="0" lang="en-GB" sz="1200" b="1" i="0" u="none" strike="noStrike" kern="1200" cap="none" spc="0" normalizeH="0" baseline="0" noProof="0" dirty="0">
                <a:ln>
                  <a:noFill/>
                </a:ln>
                <a:solidFill>
                  <a:srgbClr val="009690"/>
                </a:solidFill>
                <a:effectLst/>
                <a:uLnTx/>
                <a:uFillTx/>
                <a:latin typeface="Arial"/>
                <a:cs typeface="Arial"/>
              </a:rPr>
              <a:t>Demographics: </a:t>
            </a:r>
            <a:endParaRPr lang="en-GB" sz="1200" b="1" i="0" u="none" strike="noStrike" kern="1200" cap="none" spc="0" normalizeH="0" baseline="0" noProof="0" dirty="0">
              <a:ln>
                <a:noFill/>
              </a:ln>
              <a:solidFill>
                <a:srgbClr val="009690"/>
              </a:solidFill>
              <a:effectLst/>
              <a:uLnTx/>
              <a:uFillTx/>
              <a:latin typeface="Arial"/>
              <a:cs typeface="Arial"/>
            </a:endParaRPr>
          </a:p>
          <a:p>
            <a:pPr>
              <a:spcAft>
                <a:spcPts val="400"/>
              </a:spcAft>
              <a:defRPr/>
            </a:pPr>
            <a:r>
              <a:rPr lang="en-GB" sz="1200" dirty="0">
                <a:solidFill>
                  <a:srgbClr val="5C5B5A"/>
                </a:solidFill>
                <a:latin typeface="Arial"/>
                <a:cs typeface="Arial"/>
              </a:rPr>
              <a:t>Those with a disability (29%), including those with a learning disability (37%), mental ill health (36%), a sensory disability (32%), or a mobility disability (30%) </a:t>
            </a:r>
          </a:p>
          <a:p>
            <a:pPr>
              <a:spcAft>
                <a:spcPts val="400"/>
              </a:spcAft>
              <a:defRPr/>
            </a:pPr>
            <a:r>
              <a:rPr lang="en-GB" sz="1200" dirty="0">
                <a:solidFill>
                  <a:srgbClr val="5C5B5A"/>
                </a:solidFill>
                <a:latin typeface="Arial"/>
                <a:cs typeface="Arial"/>
              </a:rPr>
              <a:t>Gay men (34%)</a:t>
            </a:r>
          </a:p>
          <a:p>
            <a:pPr>
              <a:spcAft>
                <a:spcPts val="400"/>
              </a:spcAft>
              <a:defRPr/>
            </a:pPr>
            <a:r>
              <a:rPr lang="en-GB" sz="1200" dirty="0">
                <a:solidFill>
                  <a:srgbClr val="5C5B5A"/>
                </a:solidFill>
                <a:latin typeface="Arial"/>
                <a:cs typeface="Arial"/>
              </a:rPr>
              <a:t>Gay women or lesbians (27%)</a:t>
            </a:r>
          </a:p>
          <a:p>
            <a:pPr>
              <a:spcAft>
                <a:spcPts val="400"/>
              </a:spcAft>
              <a:defRPr/>
            </a:pPr>
            <a:r>
              <a:rPr lang="en-GB" sz="1200" i="1" dirty="0">
                <a:solidFill>
                  <a:srgbClr val="5C5B5A"/>
                </a:solidFill>
                <a:latin typeface="Arial"/>
                <a:cs typeface="Arial"/>
              </a:rPr>
              <a:t>Those from any other white background (27%)</a:t>
            </a:r>
          </a:p>
          <a:p>
            <a:pPr marL="0" indent="0">
              <a:spcAft>
                <a:spcPts val="400"/>
              </a:spcAft>
              <a:buNone/>
              <a:defRPr/>
            </a:pPr>
            <a:endParaRPr lang="en-GB" sz="1200" b="1" dirty="0">
              <a:solidFill>
                <a:srgbClr val="009690"/>
              </a:solidFill>
              <a:latin typeface="Arial"/>
              <a:cs typeface="Arial"/>
            </a:endParaRPr>
          </a:p>
          <a:p>
            <a:pPr marL="0" indent="0">
              <a:spcAft>
                <a:spcPts val="400"/>
              </a:spcAft>
              <a:buNone/>
              <a:defRPr/>
            </a:pPr>
            <a:r>
              <a:rPr lang="en-GB" sz="1200" b="1" dirty="0">
                <a:solidFill>
                  <a:srgbClr val="009690"/>
                </a:solidFill>
                <a:latin typeface="Arial"/>
                <a:cs typeface="Arial"/>
              </a:rPr>
              <a:t>Individual and/or family circumstance:</a:t>
            </a:r>
          </a:p>
          <a:p>
            <a:pPr>
              <a:spcAft>
                <a:spcPts val="400"/>
              </a:spcAft>
              <a:defRPr/>
            </a:pPr>
            <a:r>
              <a:rPr lang="en-GB" sz="1200" dirty="0">
                <a:solidFill>
                  <a:srgbClr val="5C5B5A"/>
                </a:solidFill>
                <a:latin typeface="Arial"/>
                <a:cs typeface="Arial"/>
              </a:rPr>
              <a:t>Those dissatisfied with their local area (38%)</a:t>
            </a:r>
          </a:p>
          <a:p>
            <a:pPr>
              <a:spcAft>
                <a:spcPts val="400"/>
              </a:spcAft>
              <a:defRPr/>
            </a:pPr>
            <a:r>
              <a:rPr lang="en-GB" sz="1200" dirty="0">
                <a:solidFill>
                  <a:srgbClr val="5C5B5A"/>
                </a:solidFill>
                <a:latin typeface="Arial"/>
                <a:cs typeface="Arial"/>
              </a:rPr>
              <a:t>Those that think the things they do in their life are not worthwhile (36%)</a:t>
            </a:r>
          </a:p>
          <a:p>
            <a:pPr>
              <a:spcAft>
                <a:spcPts val="400"/>
              </a:spcAft>
              <a:defRPr/>
            </a:pPr>
            <a:r>
              <a:rPr lang="en-GB" sz="1200" i="1" dirty="0">
                <a:solidFill>
                  <a:srgbClr val="5C5B5A"/>
                </a:solidFill>
                <a:latin typeface="Arial"/>
                <a:cs typeface="Arial"/>
              </a:rPr>
              <a:t>Those who disagree that people from different backgrounds get on well together (29%)</a:t>
            </a:r>
          </a:p>
          <a:p>
            <a:pPr>
              <a:spcAft>
                <a:spcPts val="400"/>
              </a:spcAft>
              <a:defRPr/>
            </a:pPr>
            <a:r>
              <a:rPr lang="en-GB" sz="1200" dirty="0">
                <a:solidFill>
                  <a:srgbClr val="5C5B5A"/>
                </a:solidFill>
                <a:latin typeface="Arial"/>
                <a:cs typeface="Arial"/>
              </a:rPr>
              <a:t>Those with very low levels of hopefulness (51%), low levels of life satisfaction (42%) and low levels of happiness (38%)</a:t>
            </a:r>
          </a:p>
          <a:p>
            <a:pPr>
              <a:spcAft>
                <a:spcPts val="400"/>
              </a:spcAft>
              <a:defRPr/>
            </a:pPr>
            <a:r>
              <a:rPr lang="en-GB" sz="1200" dirty="0">
                <a:solidFill>
                  <a:srgbClr val="5C5B5A"/>
                </a:solidFill>
                <a:latin typeface="Arial"/>
                <a:cs typeface="Arial"/>
              </a:rPr>
              <a:t>Those not in work due to ill health or disability (40%)</a:t>
            </a:r>
          </a:p>
          <a:p>
            <a:pPr>
              <a:spcAft>
                <a:spcPts val="400"/>
              </a:spcAft>
              <a:defRPr/>
            </a:pPr>
            <a:r>
              <a:rPr lang="en-GB" sz="1200" dirty="0">
                <a:solidFill>
                  <a:srgbClr val="5C5B5A"/>
                </a:solidFill>
                <a:latin typeface="Arial"/>
                <a:cs typeface="Arial"/>
              </a:rPr>
              <a:t>Those who work as sole traders (26%)</a:t>
            </a:r>
          </a:p>
          <a:p>
            <a:pPr>
              <a:spcAft>
                <a:spcPts val="400"/>
              </a:spcAft>
              <a:defRPr/>
            </a:pPr>
            <a:r>
              <a:rPr lang="en-GB" sz="1200" dirty="0">
                <a:solidFill>
                  <a:srgbClr val="5C5B5A"/>
                </a:solidFill>
                <a:latin typeface="Arial"/>
                <a:cs typeface="Arial"/>
              </a:rPr>
              <a:t>Those who are not satisfied with their job (30%), or with their pay (29%).</a:t>
            </a:r>
          </a:p>
          <a:p>
            <a:pPr>
              <a:spcAft>
                <a:spcPts val="400"/>
              </a:spcAft>
              <a:defRPr/>
            </a:pPr>
            <a:r>
              <a:rPr lang="en-GB" sz="1200" i="1" dirty="0">
                <a:solidFill>
                  <a:srgbClr val="5C5B5A"/>
                </a:solidFill>
                <a:latin typeface="Arial"/>
                <a:cs typeface="Arial"/>
              </a:rPr>
              <a:t>Those who find it difficult to afford their mortgage (23%)</a:t>
            </a:r>
          </a:p>
          <a:p>
            <a:pPr>
              <a:spcAft>
                <a:spcPts val="400"/>
              </a:spcAft>
              <a:defRPr/>
            </a:pPr>
            <a:r>
              <a:rPr lang="en-GB" sz="1200" i="1" dirty="0">
                <a:solidFill>
                  <a:srgbClr val="5C5B5A"/>
                </a:solidFill>
                <a:latin typeface="Arial"/>
                <a:cs typeface="Arial"/>
              </a:rPr>
              <a:t>Those who have a part time paid job (21%)</a:t>
            </a:r>
          </a:p>
          <a:p>
            <a:pPr>
              <a:spcAft>
                <a:spcPts val="400"/>
              </a:spcAft>
              <a:defRPr/>
            </a:pPr>
            <a:endParaRPr lang="en-GB" sz="1200" dirty="0">
              <a:solidFill>
                <a:srgbClr val="5C5B5A"/>
              </a:solidFill>
              <a:latin typeface="Arial"/>
              <a:cs typeface="Arial"/>
            </a:endParaRPr>
          </a:p>
          <a:p>
            <a:pPr marL="0" marR="0" lvl="0" indent="0" algn="l" defTabSz="914400" rtl="0" eaLnBrk="1" fontAlgn="auto" latinLnBrk="0" hangingPunct="1">
              <a:lnSpc>
                <a:spcPct val="100000"/>
              </a:lnSpc>
              <a:spcBef>
                <a:spcPts val="0"/>
              </a:spcBef>
              <a:spcAft>
                <a:spcPts val="200"/>
              </a:spcAft>
              <a:buClrTx/>
              <a:buSzTx/>
              <a:buNone/>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2" name="Text Placeholder 1">
            <a:extLst>
              <a:ext uri="{FF2B5EF4-FFF2-40B4-BE49-F238E27FC236}">
                <a16:creationId xmlns:a16="http://schemas.microsoft.com/office/drawing/2014/main" id="{C2BF225C-6834-350A-93EA-9889C9A35479}"/>
              </a:ext>
            </a:extLst>
          </p:cNvPr>
          <p:cNvSpPr txBox="1">
            <a:spLocks noGrp="1"/>
          </p:cNvSpPr>
          <p:nvPr>
            <p:ph type="body" sz="quarter" idx="11"/>
          </p:nvPr>
        </p:nvSpPr>
        <p:spPr>
          <a:xfrm>
            <a:off x="504694" y="5930894"/>
            <a:ext cx="11338963" cy="497572"/>
          </a:xfrm>
          <a:prstGeom prst="rect">
            <a:avLst/>
          </a:prstGeom>
          <a:noFill/>
        </p:spPr>
        <p:txBody>
          <a:bodyPr vert="horz" wrap="square" lIns="91440" tIns="45720" rIns="91440" bIns="45720" rtlCol="0" anchor="t">
            <a:spAutoFit/>
          </a:bodyPr>
          <a:lstStyle/>
          <a:p>
            <a:r>
              <a:rPr lang="en-GB" sz="1000" dirty="0">
                <a:solidFill>
                  <a:schemeClr val="bg1">
                    <a:lumMod val="50000"/>
                  </a:schemeClr>
                </a:solidFill>
                <a:latin typeface="Arial"/>
                <a:cs typeface="Arial"/>
              </a:rPr>
              <a:t> * Subgroup analysis uses merged data from S15, S16 and S17 combined. </a:t>
            </a:r>
            <a:r>
              <a:rPr kumimoji="0" lang="en-GB" sz="1000" i="1"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Italics denotes greater prominence / newly featuring in latest analysis compared to previous wave</a:t>
            </a:r>
          </a:p>
          <a:p>
            <a:endParaRPr lang="en-GB" sz="1000" dirty="0">
              <a:solidFill>
                <a:schemeClr val="bg1">
                  <a:lumMod val="50000"/>
                </a:schemeClr>
              </a:solidFill>
              <a:latin typeface="Arial" panose="020B0604020202020204" pitchFamily="34" charset="0"/>
              <a:cs typeface="Arial" panose="020B0604020202020204" pitchFamily="34" charset="0"/>
            </a:endParaRPr>
          </a:p>
        </p:txBody>
      </p:sp>
      <p:sp>
        <p:nvSpPr>
          <p:cNvPr id="3" name="Footer Placeholder 4">
            <a:extLst>
              <a:ext uri="{FF2B5EF4-FFF2-40B4-BE49-F238E27FC236}">
                <a16:creationId xmlns:a16="http://schemas.microsoft.com/office/drawing/2014/main" id="{8910D59F-75A6-C05E-BD6A-51B76EC082F0}"/>
              </a:ext>
            </a:extLst>
          </p:cNvPr>
          <p:cNvSpPr txBox="1">
            <a:spLocks/>
          </p:cNvSpPr>
          <p:nvPr/>
        </p:nvSpPr>
        <p:spPr>
          <a:xfrm>
            <a:off x="443111" y="6199317"/>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dirty="0">
                <a:solidFill>
                  <a:srgbClr val="FFFFFF">
                    <a:lumMod val="50000"/>
                  </a:srgbClr>
                </a:solidFill>
                <a:latin typeface="Arial" panose="020B0604020202020204" pitchFamily="34" charset="0"/>
                <a:cs typeface="Arial" panose="020B0604020202020204" pitchFamily="34" charset="0"/>
              </a:rPr>
              <a:t>A3. Overall, how hopeful do you feel about your future, where 0 is 'not at all hopeful' and 10 is 'completely hopeful’? A4. How fairly or unfairly do you feel you are treated by society?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Surveys 15-17, 4555</a:t>
            </a:r>
          </a:p>
        </p:txBody>
      </p:sp>
    </p:spTree>
    <p:custDataLst>
      <p:tags r:id="rId1"/>
    </p:custDataLst>
    <p:extLst>
      <p:ext uri="{BB962C8B-B14F-4D97-AF65-F5344CB8AC3E}">
        <p14:creationId xmlns:p14="http://schemas.microsoft.com/office/powerpoint/2010/main" val="857982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3">
            <a:extLst>
              <a:ext uri="{FF2B5EF4-FFF2-40B4-BE49-F238E27FC236}">
                <a16:creationId xmlns:a16="http://schemas.microsoft.com/office/drawing/2014/main" id="{A366E12D-AC3F-42D6-8455-74D614471728}"/>
              </a:ext>
            </a:extLst>
          </p:cNvPr>
          <p:cNvSpPr>
            <a:spLocks noGrp="1"/>
          </p:cNvSpPr>
          <p:nvPr>
            <p:ph type="title"/>
          </p:nvPr>
        </p:nvSpPr>
        <p:spPr>
          <a:xfrm>
            <a:off x="421336" y="184507"/>
            <a:ext cx="11614962" cy="1107996"/>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In Aug 2024, nearly all (95% and 91%) respondents had heard of the </a:t>
            </a:r>
            <a:r>
              <a:rPr lang="en-GB" sz="1800" b="1" dirty="0">
                <a:solidFill>
                  <a:srgbClr val="009690"/>
                </a:solidFill>
                <a:latin typeface="Arial"/>
                <a:ea typeface="+mn-ea"/>
                <a:cs typeface="+mn-cs"/>
              </a:rPr>
              <a:t>Covid and flu vaccines</a:t>
            </a:r>
            <a:r>
              <a:rPr lang="en-GB" sz="1800" b="1" dirty="0">
                <a:solidFill>
                  <a:srgbClr val="5C5B5A"/>
                </a:solidFill>
                <a:latin typeface="Arial"/>
                <a:ea typeface="+mn-ea"/>
                <a:cs typeface="+mn-cs"/>
              </a:rPr>
              <a:t>, but only 23% were aware of the </a:t>
            </a:r>
            <a:r>
              <a:rPr lang="en-GB" sz="1800" b="1" dirty="0">
                <a:solidFill>
                  <a:srgbClr val="009690"/>
                </a:solidFill>
                <a:latin typeface="Arial"/>
                <a:ea typeface="+mn-ea"/>
                <a:cs typeface="+mn-cs"/>
              </a:rPr>
              <a:t>Respiratory Syncytial Virus (RSV) vaccine </a:t>
            </a:r>
            <a:r>
              <a:rPr lang="en-GB" sz="1800" b="1" dirty="0">
                <a:solidFill>
                  <a:srgbClr val="5C5B5A"/>
                </a:solidFill>
                <a:latin typeface="Arial"/>
                <a:ea typeface="+mn-ea"/>
                <a:cs typeface="+mn-cs"/>
              </a:rPr>
              <a:t>(including 47% of females under 40 with children under 5). Since then, awareness of RSV appears to have increased (38% overall, and 59% of females under 40 with children)</a:t>
            </a:r>
          </a:p>
        </p:txBody>
      </p:sp>
      <p:grpSp>
        <p:nvGrpSpPr>
          <p:cNvPr id="10" name="Group 9">
            <a:extLst>
              <a:ext uri="{FF2B5EF4-FFF2-40B4-BE49-F238E27FC236}">
                <a16:creationId xmlns:a16="http://schemas.microsoft.com/office/drawing/2014/main" id="{6A7E8952-1FBD-C180-B641-680E32A5BBBD}"/>
              </a:ext>
              <a:ext uri="{C183D7F6-B498-43B3-948B-1728B52AA6E4}">
                <adec:decorative xmlns:adec="http://schemas.microsoft.com/office/drawing/2017/decorative" val="1"/>
              </a:ext>
            </a:extLst>
          </p:cNvPr>
          <p:cNvGrpSpPr/>
          <p:nvPr/>
        </p:nvGrpSpPr>
        <p:grpSpPr>
          <a:xfrm>
            <a:off x="8148380" y="6040843"/>
            <a:ext cx="3412910" cy="276999"/>
            <a:chOff x="643424" y="5999738"/>
            <a:chExt cx="3412910" cy="276999"/>
          </a:xfrm>
        </p:grpSpPr>
        <p:sp>
          <p:nvSpPr>
            <p:cNvPr id="11" name="Arrow: Down 10">
              <a:extLst>
                <a:ext uri="{FF2B5EF4-FFF2-40B4-BE49-F238E27FC236}">
                  <a16:creationId xmlns:a16="http://schemas.microsoft.com/office/drawing/2014/main" id="{85EB52F6-EFEC-16AE-FB62-E172D2137AC2}"/>
                </a:ext>
              </a:extLst>
            </p:cNvPr>
            <p:cNvSpPr/>
            <p:nvPr/>
          </p:nvSpPr>
          <p:spPr>
            <a:xfrm>
              <a:off x="791825" y="6057299"/>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2" name="Group 11">
              <a:extLst>
                <a:ext uri="{FF2B5EF4-FFF2-40B4-BE49-F238E27FC236}">
                  <a16:creationId xmlns:a16="http://schemas.microsoft.com/office/drawing/2014/main" id="{28D6E736-4B2E-5553-84FB-33599BD389F8}"/>
                </a:ext>
              </a:extLst>
            </p:cNvPr>
            <p:cNvGrpSpPr/>
            <p:nvPr/>
          </p:nvGrpSpPr>
          <p:grpSpPr>
            <a:xfrm>
              <a:off x="643424" y="5999738"/>
              <a:ext cx="3412910" cy="276999"/>
              <a:chOff x="588133" y="5798698"/>
              <a:chExt cx="3412910" cy="276999"/>
            </a:xfrm>
          </p:grpSpPr>
          <p:sp>
            <p:nvSpPr>
              <p:cNvPr id="13" name="Arrow: Down 12">
                <a:extLst>
                  <a:ext uri="{FF2B5EF4-FFF2-40B4-BE49-F238E27FC236}">
                    <a16:creationId xmlns:a16="http://schemas.microsoft.com/office/drawing/2014/main" id="{FBB091CC-97FC-6ACB-C72B-E8FF7659D3CD}"/>
                  </a:ext>
                </a:extLst>
              </p:cNvPr>
              <p:cNvSpPr/>
              <p:nvPr/>
            </p:nvSpPr>
            <p:spPr>
              <a:xfrm rot="10800000">
                <a:off x="588133" y="584099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334FFA66-479C-06B2-FE1B-1C3FAB953C82}"/>
                  </a:ext>
                </a:extLst>
              </p:cNvPr>
              <p:cNvSpPr txBox="1"/>
              <p:nvPr/>
            </p:nvSpPr>
            <p:spPr>
              <a:xfrm>
                <a:off x="884934" y="5798698"/>
                <a:ext cx="311610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August 2024</a:t>
                </a:r>
              </a:p>
            </p:txBody>
          </p:sp>
        </p:grpSp>
      </p:grpSp>
      <p:sp>
        <p:nvSpPr>
          <p:cNvPr id="29" name="TextBox 28">
            <a:extLst>
              <a:ext uri="{FF2B5EF4-FFF2-40B4-BE49-F238E27FC236}">
                <a16:creationId xmlns:a16="http://schemas.microsoft.com/office/drawing/2014/main" id="{8ADFCED0-63B2-8352-45D8-ECFF5DB3D948}"/>
              </a:ext>
            </a:extLst>
          </p:cNvPr>
          <p:cNvSpPr txBox="1"/>
          <p:nvPr/>
        </p:nvSpPr>
        <p:spPr>
          <a:xfrm>
            <a:off x="3674430" y="1473510"/>
            <a:ext cx="484313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strike="noStrike" kern="1200" cap="none" spc="0" normalizeH="0" baseline="0" noProof="0" dirty="0">
                <a:ln>
                  <a:noFill/>
                </a:ln>
                <a:solidFill>
                  <a:srgbClr val="5C5B5A"/>
                </a:solidFill>
                <a:effectLst/>
                <a:uLnTx/>
                <a:uFillTx/>
                <a:latin typeface="Arial"/>
                <a:ea typeface="+mn-ea"/>
                <a:cs typeface="+mn-cs"/>
              </a:rPr>
              <a:t>Vaccine awareness (% aware of each vaccine)</a:t>
            </a:r>
          </a:p>
        </p:txBody>
      </p:sp>
      <p:graphicFrame>
        <p:nvGraphicFramePr>
          <p:cNvPr id="30" name="Chart 29" descr="Horizontal bar chart showing awareness of different vaccines. In February '25, 94% said they are aware of the Covid vaccine, 92% said they are aware of the Flu vaccine and 38% said they are aware of the RSV vaccine.">
            <a:extLst>
              <a:ext uri="{FF2B5EF4-FFF2-40B4-BE49-F238E27FC236}">
                <a16:creationId xmlns:a16="http://schemas.microsoft.com/office/drawing/2014/main" id="{DA14E668-D740-C6F1-8B7B-DA71A2FD2E99}"/>
              </a:ext>
            </a:extLst>
          </p:cNvPr>
          <p:cNvGraphicFramePr/>
          <p:nvPr>
            <p:extLst>
              <p:ext uri="{D42A27DB-BD31-4B8C-83A1-F6EECF244321}">
                <p14:modId xmlns:p14="http://schemas.microsoft.com/office/powerpoint/2010/main" val="751436382"/>
              </p:ext>
            </p:extLst>
          </p:nvPr>
        </p:nvGraphicFramePr>
        <p:xfrm>
          <a:off x="1281946" y="1806600"/>
          <a:ext cx="9105638" cy="4293687"/>
        </p:xfrm>
        <a:graphic>
          <a:graphicData uri="http://schemas.openxmlformats.org/drawingml/2006/chart">
            <c:chart xmlns:c="http://schemas.openxmlformats.org/drawingml/2006/chart" xmlns:r="http://schemas.openxmlformats.org/officeDocument/2006/relationships" r:id="rId4"/>
          </a:graphicData>
        </a:graphic>
      </p:graphicFrame>
      <p:cxnSp>
        <p:nvCxnSpPr>
          <p:cNvPr id="31" name="Straight Connector 30">
            <a:extLst>
              <a:ext uri="{FF2B5EF4-FFF2-40B4-BE49-F238E27FC236}">
                <a16:creationId xmlns:a16="http://schemas.microsoft.com/office/drawing/2014/main" id="{E89A0A89-2AE9-7B7B-4313-80B4404A7FFB}"/>
              </a:ext>
              <a:ext uri="{C183D7F6-B498-43B3-948B-1728B52AA6E4}">
                <adec:decorative xmlns:adec="http://schemas.microsoft.com/office/drawing/2017/decorative" val="1"/>
              </a:ext>
            </a:extLst>
          </p:cNvPr>
          <p:cNvCxnSpPr>
            <a:cxnSpLocks/>
          </p:cNvCxnSpPr>
          <p:nvPr/>
        </p:nvCxnSpPr>
        <p:spPr>
          <a:xfrm>
            <a:off x="1073399" y="4989095"/>
            <a:ext cx="9690854" cy="0"/>
          </a:xfrm>
          <a:prstGeom prst="line">
            <a:avLst/>
          </a:prstGeom>
          <a:ln w="28575">
            <a:solidFill>
              <a:schemeClr val="bg2"/>
            </a:solidFill>
            <a:prstDash val="dash"/>
          </a:ln>
        </p:spPr>
        <p:style>
          <a:lnRef idx="2">
            <a:schemeClr val="accent1"/>
          </a:lnRef>
          <a:fillRef idx="0">
            <a:schemeClr val="accent1"/>
          </a:fillRef>
          <a:effectRef idx="1">
            <a:schemeClr val="accent1"/>
          </a:effectRef>
          <a:fontRef idx="minor">
            <a:schemeClr val="tx1"/>
          </a:fontRef>
        </p:style>
      </p:cxnSp>
      <p:sp>
        <p:nvSpPr>
          <p:cNvPr id="34" name="Arrow: Down 33">
            <a:extLst>
              <a:ext uri="{FF2B5EF4-FFF2-40B4-BE49-F238E27FC236}">
                <a16:creationId xmlns:a16="http://schemas.microsoft.com/office/drawing/2014/main" id="{246721A9-17E7-CDD4-D30A-4BD0A71F1816}"/>
              </a:ext>
              <a:ext uri="{C183D7F6-B498-43B3-948B-1728B52AA6E4}">
                <adec:decorative xmlns:adec="http://schemas.microsoft.com/office/drawing/2017/decorative" val="1"/>
              </a:ext>
            </a:extLst>
          </p:cNvPr>
          <p:cNvSpPr/>
          <p:nvPr/>
        </p:nvSpPr>
        <p:spPr>
          <a:xfrm rot="10800000">
            <a:off x="5959255" y="4140200"/>
            <a:ext cx="208817" cy="220590"/>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575405" y="6400246"/>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dirty="0">
                <a:solidFill>
                  <a:srgbClr val="FFFFFF">
                    <a:lumMod val="50000"/>
                  </a:srgbClr>
                </a:solidFill>
                <a:latin typeface="Arial" panose="020B0604020202020204" pitchFamily="34" charset="0"/>
                <a:cs typeface="Arial" panose="020B0604020202020204" pitchFamily="34" charset="0"/>
              </a:rPr>
              <a:t>V1. Have you heard of the following vaccinations? Base: Feb’25 (S17), 1515; Aug’24 (S14), 1482. Females under 40 with children under 5: Feb’25 (S17), 99; Aug’24 (S14), 83. *Smaller base size means differences that appear significant are not statistically so.</a:t>
            </a:r>
            <a:endParaRPr lang="en-GB" sz="1000" dirty="0">
              <a:solidFill>
                <a:srgbClr val="FFFFFF">
                  <a:lumMod val="50000"/>
                </a:srgbClr>
              </a:solidFill>
              <a:highlight>
                <a:srgbClr val="FFFF00"/>
              </a:highlight>
              <a:latin typeface="Arial" panose="020B0604020202020204" pitchFamily="34" charset="0"/>
              <a:cs typeface="Arial" panose="020B0604020202020204" pitchFamily="34" charset="0"/>
            </a:endParaRP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B544FB3C-6701-02A6-DA22-069C920704D2}"/>
              </a:ext>
            </a:extLst>
          </p:cNvPr>
          <p:cNvSpPr txBox="1"/>
          <p:nvPr/>
        </p:nvSpPr>
        <p:spPr>
          <a:xfrm>
            <a:off x="9357256" y="1511412"/>
            <a:ext cx="2196691" cy="2677656"/>
          </a:xfrm>
          <a:prstGeom prst="rect">
            <a:avLst/>
          </a:prstGeom>
          <a:noFill/>
        </p:spPr>
        <p:txBody>
          <a:bodyPr wrap="square">
            <a:spAutoFit/>
          </a:bodyPr>
          <a:lstStyle/>
          <a:p>
            <a:r>
              <a:rPr lang="en-GB" sz="1200" dirty="0">
                <a:solidFill>
                  <a:srgbClr val="5C5B5A"/>
                </a:solidFill>
                <a:latin typeface="Arial"/>
                <a:cs typeface="Arial"/>
              </a:rPr>
              <a:t>Individuals of all ages can get an RSV infection, but some groups are at higher risk of serious complications from RSV. A national vaccination campaign commenced on 1</a:t>
            </a:r>
            <a:r>
              <a:rPr lang="en-GB" sz="1200" baseline="30000" dirty="0">
                <a:solidFill>
                  <a:srgbClr val="5C5B5A"/>
                </a:solidFill>
                <a:latin typeface="Arial"/>
                <a:cs typeface="Arial"/>
              </a:rPr>
              <a:t>st</a:t>
            </a:r>
            <a:r>
              <a:rPr lang="en-GB" sz="1200" dirty="0">
                <a:solidFill>
                  <a:srgbClr val="5C5B5A"/>
                </a:solidFill>
                <a:latin typeface="Arial"/>
                <a:cs typeface="Arial"/>
              </a:rPr>
              <a:t> September 2024 in England, which includes a vaccine for pregnant women over 28 weeks to help protect their newborn babies, a routine programme for those over 75 and a one-off campaign for people aged 75 to 79. </a:t>
            </a:r>
            <a:endParaRPr lang="en-GB" sz="1200" dirty="0"/>
          </a:p>
        </p:txBody>
      </p:sp>
    </p:spTree>
    <p:custDataLst>
      <p:tags r:id="rId1"/>
    </p:custDataLst>
    <p:extLst>
      <p:ext uri="{BB962C8B-B14F-4D97-AF65-F5344CB8AC3E}">
        <p14:creationId xmlns:p14="http://schemas.microsoft.com/office/powerpoint/2010/main" val="1510761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2AE5B-F45C-8BF7-5397-CF65798E9FA2}"/>
            </a:ext>
          </a:extLst>
        </p:cNvPr>
        <p:cNvGrpSpPr/>
        <p:nvPr/>
      </p:nvGrpSpPr>
      <p:grpSpPr>
        <a:xfrm>
          <a:off x="0" y="0"/>
          <a:ext cx="0" cy="0"/>
          <a:chOff x="0" y="0"/>
          <a:chExt cx="0" cy="0"/>
        </a:xfrm>
      </p:grpSpPr>
      <p:sp>
        <p:nvSpPr>
          <p:cNvPr id="26" name="Title 13">
            <a:extLst>
              <a:ext uri="{FF2B5EF4-FFF2-40B4-BE49-F238E27FC236}">
                <a16:creationId xmlns:a16="http://schemas.microsoft.com/office/drawing/2014/main" id="{43C0D411-EFE0-9D74-0234-A147138E66A7}"/>
              </a:ext>
            </a:extLst>
          </p:cNvPr>
          <p:cNvSpPr>
            <a:spLocks noGrp="1"/>
          </p:cNvSpPr>
          <p:nvPr>
            <p:ph type="title"/>
          </p:nvPr>
        </p:nvSpPr>
        <p:spPr>
          <a:xfrm>
            <a:off x="421336" y="184507"/>
            <a:ext cx="11614962" cy="830997"/>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As we’ve seen, awareness of the RSV vaccine is lower than Covid and flu vaccines. However, when considering likelihood of </a:t>
            </a:r>
            <a:r>
              <a:rPr lang="en-GB" sz="1800" b="1" dirty="0">
                <a:solidFill>
                  <a:srgbClr val="009690"/>
                </a:solidFill>
                <a:latin typeface="Arial"/>
                <a:ea typeface="+mn-ea"/>
                <a:cs typeface="+mn-cs"/>
              </a:rPr>
              <a:t>uptake amongst those who believe they are eligible, the picture is somewhat more consistent across each of </a:t>
            </a:r>
            <a:r>
              <a:rPr lang="en-GB" sz="1800" b="1" dirty="0">
                <a:solidFill>
                  <a:srgbClr val="5C5B5A"/>
                </a:solidFill>
                <a:latin typeface="Arial"/>
                <a:ea typeface="+mn-ea"/>
                <a:cs typeface="+mn-cs"/>
              </a:rPr>
              <a:t>the three vaccines (79% for Covid, 96% for flu and 87% for RSV).</a:t>
            </a:r>
          </a:p>
        </p:txBody>
      </p:sp>
      <p:sp>
        <p:nvSpPr>
          <p:cNvPr id="2" name="Content Placeholder 3">
            <a:extLst>
              <a:ext uri="{FF2B5EF4-FFF2-40B4-BE49-F238E27FC236}">
                <a16:creationId xmlns:a16="http://schemas.microsoft.com/office/drawing/2014/main" id="{1C395988-6864-D0DD-340A-26E17698C256}"/>
              </a:ext>
              <a:ext uri="{C183D7F6-B498-43B3-948B-1728B52AA6E4}">
                <adec:decorative xmlns:adec="http://schemas.microsoft.com/office/drawing/2017/decorative" val="1"/>
              </a:ext>
            </a:extLst>
          </p:cNvPr>
          <p:cNvSpPr txBox="1">
            <a:spLocks/>
          </p:cNvSpPr>
          <p:nvPr/>
        </p:nvSpPr>
        <p:spPr>
          <a:xfrm>
            <a:off x="161651" y="2185775"/>
            <a:ext cx="3718220" cy="3812826"/>
          </a:xfrm>
          <a:prstGeom prst="rect">
            <a:avLst/>
          </a:prstGeom>
          <a:ln w="12700">
            <a:noFill/>
          </a:ln>
        </p:spPr>
        <p:txBody>
          <a:bodyPr vert="horz" lIns="91440" tIns="91440" rIns="91440" bIns="91440" numCol="1" spcCol="0" rtlCol="0">
            <a:noAutofit/>
          </a:bodyPr>
          <a:lstStyle>
            <a:lvl1pPr marL="0" indent="0" algn="l" defTabSz="914400" rtl="0" eaLnBrk="1" latinLnBrk="0" hangingPunct="1">
              <a:lnSpc>
                <a:spcPct val="90000"/>
              </a:lnSpc>
              <a:spcBef>
                <a:spcPts val="1000"/>
              </a:spcBef>
              <a:buFontTx/>
              <a:buNone/>
              <a:defRPr sz="1100" kern="1200">
                <a:solidFill>
                  <a:schemeClr val="tx1"/>
                </a:solidFill>
                <a:latin typeface="+mn-lt"/>
                <a:ea typeface="+mn-ea"/>
                <a:cs typeface="+mn-cs"/>
              </a:defRPr>
            </a:lvl1pPr>
            <a:lvl2pPr marL="0" indent="0" algn="l" defTabSz="914400" rtl="0" eaLnBrk="1" latinLnBrk="0" hangingPunct="1">
              <a:lnSpc>
                <a:spcPct val="90000"/>
              </a:lnSpc>
              <a:spcBef>
                <a:spcPts val="1000"/>
              </a:spcBef>
              <a:buFontTx/>
              <a:buNone/>
              <a:defRPr sz="1100" b="1" kern="1200">
                <a:solidFill>
                  <a:schemeClr val="tx1"/>
                </a:solidFill>
                <a:latin typeface="+mn-lt"/>
                <a:ea typeface="+mn-ea"/>
                <a:cs typeface="+mn-cs"/>
              </a:defRPr>
            </a:lvl2pPr>
            <a:lvl3pPr marL="182880" indent="-182880" algn="l" defTabSz="914400" rtl="0" eaLnBrk="1" latinLnBrk="0" hangingPunct="1">
              <a:lnSpc>
                <a:spcPct val="9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3pPr>
            <a:lvl4pPr marL="182880" indent="0" algn="l" defTabSz="914400" rtl="0" eaLnBrk="1" latinLnBrk="0" hangingPunct="1">
              <a:lnSpc>
                <a:spcPct val="90000"/>
              </a:lnSpc>
              <a:spcBef>
                <a:spcPts val="500"/>
              </a:spcBef>
              <a:buClr>
                <a:schemeClr val="bg2"/>
              </a:buClr>
              <a:buFontTx/>
              <a:buNone/>
              <a:defRPr sz="1100" kern="1200">
                <a:solidFill>
                  <a:schemeClr val="tx1"/>
                </a:solidFill>
                <a:latin typeface="+mn-lt"/>
                <a:ea typeface="+mn-ea"/>
                <a:cs typeface="+mn-cs"/>
              </a:defRPr>
            </a:lvl4pPr>
            <a:lvl5pPr marL="365760" indent="-182880" algn="l" defTabSz="914400" rtl="0" eaLnBrk="1" latinLnBrk="0" hangingPunct="1">
              <a:lnSpc>
                <a:spcPct val="9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5pPr>
            <a:lvl6pPr marL="548640" indent="-182880" algn="l" defTabSz="914400" rtl="0" eaLnBrk="1" latinLnBrk="0" hangingPunct="1">
              <a:lnSpc>
                <a:spcPct val="9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6pPr>
            <a:lvl7pPr marL="731520" indent="-182880" algn="l" defTabSz="914400" rtl="0" eaLnBrk="1" latinLnBrk="0" hangingPunct="1">
              <a:lnSpc>
                <a:spcPct val="9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7pPr>
            <a:lvl8pPr marL="914400" indent="-182880" algn="l" defTabSz="914400" rtl="0" eaLnBrk="1" latinLnBrk="0" hangingPunct="1">
              <a:lnSpc>
                <a:spcPct val="9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8pPr>
            <a:lvl9pPr marL="1097280" indent="-182880" algn="l" defTabSz="914400" rtl="0" eaLnBrk="1" latinLnBrk="0" hangingPunct="1">
              <a:lnSpc>
                <a:spcPct val="9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9pPr>
          </a:lstStyle>
          <a:p>
            <a:pPr marL="0" lvl="2" indent="0">
              <a:lnSpc>
                <a:spcPct val="100000"/>
              </a:lnSpc>
              <a:spcBef>
                <a:spcPts val="0"/>
              </a:spcBef>
              <a:spcAft>
                <a:spcPts val="600"/>
              </a:spcAft>
              <a:buNone/>
            </a:pPr>
            <a:endParaRPr lang="en-US" sz="1200" dirty="0"/>
          </a:p>
        </p:txBody>
      </p:sp>
      <p:sp>
        <p:nvSpPr>
          <p:cNvPr id="27" name="TextBox 26">
            <a:extLst>
              <a:ext uri="{FF2B5EF4-FFF2-40B4-BE49-F238E27FC236}">
                <a16:creationId xmlns:a16="http://schemas.microsoft.com/office/drawing/2014/main" id="{21E636CE-7DDD-BBDA-06FA-74A04CFC64BA}"/>
              </a:ext>
            </a:extLst>
          </p:cNvPr>
          <p:cNvSpPr txBox="1"/>
          <p:nvPr/>
        </p:nvSpPr>
        <p:spPr>
          <a:xfrm>
            <a:off x="2663844" y="1210350"/>
            <a:ext cx="667511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strike="noStrike" kern="1200" cap="none" spc="0" normalizeH="0" baseline="0" noProof="0" dirty="0">
                <a:ln>
                  <a:noFill/>
                </a:ln>
                <a:solidFill>
                  <a:srgbClr val="5C5B5A"/>
                </a:solidFill>
                <a:effectLst/>
                <a:uLnTx/>
                <a:uFillTx/>
                <a:latin typeface="Arial"/>
                <a:ea typeface="+mn-ea"/>
                <a:cs typeface="+mn-cs"/>
              </a:rPr>
              <a:t>Vaccine awareness, eligibility and uptake by all respondents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5C5B5A"/>
                </a:solidFill>
                <a:latin typeface="Arial"/>
              </a:rPr>
              <a:t>Figures in brackets show change vs. August 2024 (S14)</a:t>
            </a:r>
            <a:endParaRPr kumimoji="0" lang="en-GB" sz="1400" i="0" strike="noStrike" kern="1200" cap="none" spc="0" normalizeH="0" baseline="0" noProof="0" dirty="0">
              <a:ln>
                <a:noFill/>
              </a:ln>
              <a:solidFill>
                <a:srgbClr val="5C5B5A"/>
              </a:solidFill>
              <a:effectLst/>
              <a:uLnTx/>
              <a:uFillTx/>
              <a:latin typeface="Arial"/>
              <a:ea typeface="+mn-ea"/>
              <a:cs typeface="+mn-cs"/>
            </a:endParaRPr>
          </a:p>
        </p:txBody>
      </p:sp>
      <p:sp>
        <p:nvSpPr>
          <p:cNvPr id="32" name="TextBox 31">
            <a:extLst>
              <a:ext uri="{FF2B5EF4-FFF2-40B4-BE49-F238E27FC236}">
                <a16:creationId xmlns:a16="http://schemas.microsoft.com/office/drawing/2014/main" id="{D74CD1A7-DC25-8AF6-C5E6-0DC017FCB2DB}"/>
              </a:ext>
            </a:extLst>
          </p:cNvPr>
          <p:cNvSpPr txBox="1"/>
          <p:nvPr/>
        </p:nvSpPr>
        <p:spPr>
          <a:xfrm>
            <a:off x="1042489" y="1918992"/>
            <a:ext cx="789960" cy="369332"/>
          </a:xfrm>
          <a:prstGeom prst="rect">
            <a:avLst/>
          </a:prstGeom>
          <a:noFill/>
        </p:spPr>
        <p:txBody>
          <a:bodyPr wrap="none" rtlCol="0">
            <a:spAutoFit/>
          </a:bodyPr>
          <a:lstStyle/>
          <a:p>
            <a:r>
              <a:rPr lang="en-GB" b="1" dirty="0">
                <a:solidFill>
                  <a:srgbClr val="009690"/>
                </a:solidFill>
              </a:rPr>
              <a:t>Covid</a:t>
            </a:r>
          </a:p>
        </p:txBody>
      </p:sp>
      <p:sp>
        <p:nvSpPr>
          <p:cNvPr id="50" name="TextBox 49">
            <a:extLst>
              <a:ext uri="{FF2B5EF4-FFF2-40B4-BE49-F238E27FC236}">
                <a16:creationId xmlns:a16="http://schemas.microsoft.com/office/drawing/2014/main" id="{2A636AD1-17CC-8B79-7699-3DD375C3DFC5}"/>
              </a:ext>
            </a:extLst>
          </p:cNvPr>
          <p:cNvSpPr txBox="1"/>
          <p:nvPr/>
        </p:nvSpPr>
        <p:spPr>
          <a:xfrm>
            <a:off x="5534500" y="1958048"/>
            <a:ext cx="511679" cy="369332"/>
          </a:xfrm>
          <a:prstGeom prst="rect">
            <a:avLst/>
          </a:prstGeom>
          <a:noFill/>
        </p:spPr>
        <p:txBody>
          <a:bodyPr wrap="none" rtlCol="0">
            <a:spAutoFit/>
          </a:bodyPr>
          <a:lstStyle/>
          <a:p>
            <a:r>
              <a:rPr lang="en-GB" b="1" dirty="0">
                <a:solidFill>
                  <a:schemeClr val="accent2"/>
                </a:solidFill>
              </a:rPr>
              <a:t>Flu</a:t>
            </a:r>
          </a:p>
        </p:txBody>
      </p:sp>
      <p:sp>
        <p:nvSpPr>
          <p:cNvPr id="68" name="TextBox 67">
            <a:extLst>
              <a:ext uri="{FF2B5EF4-FFF2-40B4-BE49-F238E27FC236}">
                <a16:creationId xmlns:a16="http://schemas.microsoft.com/office/drawing/2014/main" id="{5A784117-C5C3-6F0E-F05B-8DE045C0FC48}"/>
              </a:ext>
            </a:extLst>
          </p:cNvPr>
          <p:cNvSpPr txBox="1"/>
          <p:nvPr/>
        </p:nvSpPr>
        <p:spPr>
          <a:xfrm>
            <a:off x="9252720" y="1985977"/>
            <a:ext cx="609141" cy="369332"/>
          </a:xfrm>
          <a:prstGeom prst="rect">
            <a:avLst/>
          </a:prstGeom>
          <a:noFill/>
        </p:spPr>
        <p:txBody>
          <a:bodyPr wrap="none" rtlCol="0">
            <a:spAutoFit/>
          </a:bodyPr>
          <a:lstStyle/>
          <a:p>
            <a:r>
              <a:rPr lang="en-GB" b="1" dirty="0">
                <a:solidFill>
                  <a:schemeClr val="accent4"/>
                </a:solidFill>
              </a:rPr>
              <a:t>RSV</a:t>
            </a:r>
          </a:p>
        </p:txBody>
      </p:sp>
      <p:grpSp>
        <p:nvGrpSpPr>
          <p:cNvPr id="4" name="Group 3" descr="A funnel chart showing those aware of vaccines, those who think they are eligible for the vaccines and those who would take the vaccine. In February '25; 79% &#10;of those who think eligible for the covid vaccine would take up the offer, 96% of those who think eligible for the Flue vaccine would take up the offer, and 87% of those who think eligible for the RSV vaccine would take up the offer.&#10;&#10; &#10;">
            <a:extLst>
              <a:ext uri="{FF2B5EF4-FFF2-40B4-BE49-F238E27FC236}">
                <a16:creationId xmlns:a16="http://schemas.microsoft.com/office/drawing/2014/main" id="{C6C9D1EF-F9C1-18C1-010F-FE5AC3F96B85}"/>
              </a:ext>
            </a:extLst>
          </p:cNvPr>
          <p:cNvGrpSpPr/>
          <p:nvPr/>
        </p:nvGrpSpPr>
        <p:grpSpPr>
          <a:xfrm>
            <a:off x="168880" y="2467142"/>
            <a:ext cx="11665047" cy="3645255"/>
            <a:chOff x="542297" y="2386246"/>
            <a:chExt cx="11904511" cy="3761604"/>
          </a:xfrm>
        </p:grpSpPr>
        <p:graphicFrame>
          <p:nvGraphicFramePr>
            <p:cNvPr id="59" name="Chart 58">
              <a:extLst>
                <a:ext uri="{FF2B5EF4-FFF2-40B4-BE49-F238E27FC236}">
                  <a16:creationId xmlns:a16="http://schemas.microsoft.com/office/drawing/2014/main" id="{6A202A3F-1A33-5CC9-7597-A79949598B94}"/>
                </a:ext>
              </a:extLst>
            </p:cNvPr>
            <p:cNvGraphicFramePr/>
            <p:nvPr/>
          </p:nvGraphicFramePr>
          <p:xfrm>
            <a:off x="8743482" y="2405708"/>
            <a:ext cx="2486309" cy="35157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Chart 30">
              <a:extLst>
                <a:ext uri="{FF2B5EF4-FFF2-40B4-BE49-F238E27FC236}">
                  <a16:creationId xmlns:a16="http://schemas.microsoft.com/office/drawing/2014/main" id="{6F45D3B9-9C0C-3CEE-0616-235515DEBC57}"/>
                </a:ext>
              </a:extLst>
            </p:cNvPr>
            <p:cNvGraphicFramePr/>
            <p:nvPr>
              <p:extLst>
                <p:ext uri="{D42A27DB-BD31-4B8C-83A1-F6EECF244321}">
                  <p14:modId xmlns:p14="http://schemas.microsoft.com/office/powerpoint/2010/main" val="3384516273"/>
                </p:ext>
              </p:extLst>
            </p:nvPr>
          </p:nvGraphicFramePr>
          <p:xfrm>
            <a:off x="4884992" y="2386246"/>
            <a:ext cx="2486309" cy="35157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a:extLst>
                <a:ext uri="{FF2B5EF4-FFF2-40B4-BE49-F238E27FC236}">
                  <a16:creationId xmlns:a16="http://schemas.microsoft.com/office/drawing/2014/main" id="{0C6937EF-59BB-D8A9-435C-35482F9FBD88}"/>
                </a:ext>
              </a:extLst>
            </p:cNvPr>
            <p:cNvGraphicFramePr/>
            <p:nvPr/>
          </p:nvGraphicFramePr>
          <p:xfrm>
            <a:off x="542297" y="2386246"/>
            <a:ext cx="2486309" cy="3515742"/>
          </p:xfrm>
          <a:graphic>
            <a:graphicData uri="http://schemas.openxmlformats.org/drawingml/2006/chart">
              <c:chart xmlns:c="http://schemas.openxmlformats.org/drawingml/2006/chart" xmlns:r="http://schemas.openxmlformats.org/officeDocument/2006/relationships" r:id="rId6"/>
            </a:graphicData>
          </a:graphic>
        </p:graphicFrame>
        <p:grpSp>
          <p:nvGrpSpPr>
            <p:cNvPr id="7" name="Group 6">
              <a:extLst>
                <a:ext uri="{FF2B5EF4-FFF2-40B4-BE49-F238E27FC236}">
                  <a16:creationId xmlns:a16="http://schemas.microsoft.com/office/drawing/2014/main" id="{4CFEE5D5-47D8-85C2-EF8C-29770F3A6837}"/>
                </a:ext>
              </a:extLst>
            </p:cNvPr>
            <p:cNvGrpSpPr/>
            <p:nvPr/>
          </p:nvGrpSpPr>
          <p:grpSpPr>
            <a:xfrm>
              <a:off x="1403217" y="2544496"/>
              <a:ext cx="11043591" cy="3603354"/>
              <a:chOff x="1403217" y="2544497"/>
              <a:chExt cx="11043591" cy="3603353"/>
            </a:xfrm>
          </p:grpSpPr>
          <p:sp>
            <p:nvSpPr>
              <p:cNvPr id="8" name="TextBox 7">
                <a:extLst>
                  <a:ext uri="{FF2B5EF4-FFF2-40B4-BE49-F238E27FC236}">
                    <a16:creationId xmlns:a16="http://schemas.microsoft.com/office/drawing/2014/main" id="{D8F5F2EC-89C3-E494-74E5-83D73121D3A3}"/>
                  </a:ext>
                </a:extLst>
              </p:cNvPr>
              <p:cNvSpPr txBox="1"/>
              <p:nvPr/>
            </p:nvSpPr>
            <p:spPr>
              <a:xfrm>
                <a:off x="1728419" y="3685861"/>
                <a:ext cx="440438" cy="222321"/>
              </a:xfrm>
              <a:prstGeom prst="rect">
                <a:avLst/>
              </a:prstGeom>
              <a:noFill/>
              <a:ln>
                <a:noFill/>
              </a:ln>
            </p:spPr>
            <p:txBody>
              <a:bodyPr wrap="square" lIns="0" tIns="0" rIns="0" bIns="0">
                <a:spAutoFit/>
              </a:bodyPr>
              <a:lstStyle/>
              <a:p>
                <a:pPr algn="ctr"/>
                <a:r>
                  <a:rPr lang="en-GB" sz="1400" b="1" dirty="0">
                    <a:solidFill>
                      <a:schemeClr val="bg1"/>
                    </a:solidFill>
                  </a:rPr>
                  <a:t>94%</a:t>
                </a:r>
                <a:endParaRPr lang="en-GB" sz="1400" b="1" i="0" u="none" dirty="0">
                  <a:solidFill>
                    <a:schemeClr val="bg1"/>
                  </a:solidFill>
                </a:endParaRPr>
              </a:p>
            </p:txBody>
          </p:sp>
          <p:sp>
            <p:nvSpPr>
              <p:cNvPr id="10" name="TextBox 9">
                <a:extLst>
                  <a:ext uri="{FF2B5EF4-FFF2-40B4-BE49-F238E27FC236}">
                    <a16:creationId xmlns:a16="http://schemas.microsoft.com/office/drawing/2014/main" id="{D9BA8A93-4E37-4B6C-6EEA-4A28EDCE9B87}"/>
                  </a:ext>
                </a:extLst>
              </p:cNvPr>
              <p:cNvSpPr txBox="1"/>
              <p:nvPr/>
            </p:nvSpPr>
            <p:spPr>
              <a:xfrm>
                <a:off x="1747000" y="4527976"/>
                <a:ext cx="403274" cy="222321"/>
              </a:xfrm>
              <a:prstGeom prst="rect">
                <a:avLst/>
              </a:prstGeom>
              <a:noFill/>
              <a:ln>
                <a:noFill/>
              </a:ln>
            </p:spPr>
            <p:txBody>
              <a:bodyPr wrap="square" lIns="0" tIns="0" rIns="0" bIns="0">
                <a:spAutoFit/>
              </a:bodyPr>
              <a:lstStyle/>
              <a:p>
                <a:pPr algn="ctr"/>
                <a:r>
                  <a:rPr lang="en-GB" sz="1400" b="1" dirty="0">
                    <a:solidFill>
                      <a:schemeClr val="bg1"/>
                    </a:solidFill>
                  </a:rPr>
                  <a:t>72%</a:t>
                </a:r>
              </a:p>
            </p:txBody>
          </p:sp>
          <p:sp>
            <p:nvSpPr>
              <p:cNvPr id="13" name="TextBox 12">
                <a:extLst>
                  <a:ext uri="{FF2B5EF4-FFF2-40B4-BE49-F238E27FC236}">
                    <a16:creationId xmlns:a16="http://schemas.microsoft.com/office/drawing/2014/main" id="{E11784CF-7B69-94F3-5883-29784CED843F}"/>
                  </a:ext>
                </a:extLst>
              </p:cNvPr>
              <p:cNvSpPr txBox="1"/>
              <p:nvPr/>
            </p:nvSpPr>
            <p:spPr>
              <a:xfrm>
                <a:off x="1711049" y="5315412"/>
                <a:ext cx="475177" cy="222321"/>
              </a:xfrm>
              <a:prstGeom prst="rect">
                <a:avLst/>
              </a:prstGeom>
              <a:noFill/>
              <a:ln>
                <a:noFill/>
              </a:ln>
            </p:spPr>
            <p:txBody>
              <a:bodyPr wrap="square" lIns="0" tIns="0" rIns="0" bIns="0">
                <a:spAutoFit/>
              </a:bodyPr>
              <a:lstStyle/>
              <a:p>
                <a:pPr algn="ctr"/>
                <a:r>
                  <a:rPr lang="en-GB" sz="1400" b="1" i="0" u="none" dirty="0">
                    <a:solidFill>
                      <a:schemeClr val="bg1"/>
                    </a:solidFill>
                  </a:rPr>
                  <a:t>58%</a:t>
                </a:r>
              </a:p>
            </p:txBody>
          </p:sp>
          <p:sp>
            <p:nvSpPr>
              <p:cNvPr id="29" name="Arrow: Curved Left 28">
                <a:extLst>
                  <a:ext uri="{FF2B5EF4-FFF2-40B4-BE49-F238E27FC236}">
                    <a16:creationId xmlns:a16="http://schemas.microsoft.com/office/drawing/2014/main" id="{47DE1A35-3A8A-2F7B-CB69-2E1D4AE3976E}"/>
                  </a:ext>
                </a:extLst>
              </p:cNvPr>
              <p:cNvSpPr/>
              <p:nvPr/>
            </p:nvSpPr>
            <p:spPr>
              <a:xfrm>
                <a:off x="3093388" y="3734683"/>
                <a:ext cx="323349" cy="895570"/>
              </a:xfrm>
              <a:prstGeom prst="curvedLeftArrow">
                <a:avLst/>
              </a:prstGeom>
              <a:solidFill>
                <a:srgbClr val="0096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dirty="0">
                  <a:solidFill>
                    <a:schemeClr val="tx1"/>
                  </a:solidFill>
                </a:endParaRPr>
              </a:p>
            </p:txBody>
          </p:sp>
          <p:sp>
            <p:nvSpPr>
              <p:cNvPr id="24" name="TextBox 23">
                <a:extLst>
                  <a:ext uri="{FF2B5EF4-FFF2-40B4-BE49-F238E27FC236}">
                    <a16:creationId xmlns:a16="http://schemas.microsoft.com/office/drawing/2014/main" id="{C6EE53C0-CDA8-A346-026F-CF9977245A19}"/>
                  </a:ext>
                </a:extLst>
              </p:cNvPr>
              <p:cNvSpPr txBox="1"/>
              <p:nvPr/>
            </p:nvSpPr>
            <p:spPr>
              <a:xfrm>
                <a:off x="3501954" y="3793679"/>
                <a:ext cx="1213122" cy="905161"/>
              </a:xfrm>
              <a:prstGeom prst="rect">
                <a:avLst/>
              </a:prstGeom>
              <a:noFill/>
              <a:ln>
                <a:noFill/>
              </a:ln>
            </p:spPr>
            <p:txBody>
              <a:bodyPr wrap="square" lIns="0" tIns="0" rIns="0" bIns="0">
                <a:spAutoFit/>
              </a:bodyPr>
              <a:lstStyle/>
              <a:p>
                <a:pPr algn="ctr"/>
                <a:r>
                  <a:rPr lang="en-GB" sz="2400" b="1" dirty="0">
                    <a:solidFill>
                      <a:srgbClr val="009690"/>
                    </a:solidFill>
                  </a:rPr>
                  <a:t>77</a:t>
                </a:r>
                <a:r>
                  <a:rPr lang="en-GB" sz="2400" b="1" i="0" u="none" dirty="0">
                    <a:solidFill>
                      <a:srgbClr val="009690"/>
                    </a:solidFill>
                  </a:rPr>
                  <a:t>%</a:t>
                </a:r>
                <a:r>
                  <a:rPr lang="en-GB" b="1" dirty="0">
                    <a:solidFill>
                      <a:srgbClr val="009690"/>
                    </a:solidFill>
                  </a:rPr>
                  <a:t> </a:t>
                </a:r>
              </a:p>
              <a:p>
                <a:pPr algn="ctr"/>
                <a:r>
                  <a:rPr lang="en-GB" sz="1100" dirty="0">
                    <a:solidFill>
                      <a:srgbClr val="009690"/>
                    </a:solidFill>
                  </a:rPr>
                  <a:t>of those aware think they are eligible</a:t>
                </a:r>
              </a:p>
              <a:p>
                <a:pPr algn="ctr"/>
                <a:r>
                  <a:rPr lang="en-GB" sz="1100" i="0" u="none" dirty="0">
                    <a:solidFill>
                      <a:srgbClr val="009690"/>
                    </a:solidFill>
                  </a:rPr>
                  <a:t>(+1</a:t>
                </a:r>
                <a:r>
                  <a:rPr lang="en-GB" sz="1100" dirty="0">
                    <a:solidFill>
                      <a:srgbClr val="009690"/>
                    </a:solidFill>
                  </a:rPr>
                  <a:t>pp)</a:t>
                </a:r>
                <a:endParaRPr lang="en-GB" sz="1100" i="0" u="none" dirty="0">
                  <a:solidFill>
                    <a:srgbClr val="009690"/>
                  </a:solidFill>
                </a:endParaRPr>
              </a:p>
            </p:txBody>
          </p:sp>
          <p:sp>
            <p:nvSpPr>
              <p:cNvPr id="16" name="TextBox 15">
                <a:extLst>
                  <a:ext uri="{FF2B5EF4-FFF2-40B4-BE49-F238E27FC236}">
                    <a16:creationId xmlns:a16="http://schemas.microsoft.com/office/drawing/2014/main" id="{F3659900-AB56-4728-743F-3FA7DDC6FDA4}"/>
                  </a:ext>
                </a:extLst>
              </p:cNvPr>
              <p:cNvSpPr txBox="1"/>
              <p:nvPr/>
            </p:nvSpPr>
            <p:spPr>
              <a:xfrm>
                <a:off x="1403217" y="3439058"/>
                <a:ext cx="1046317" cy="174680"/>
              </a:xfrm>
              <a:prstGeom prst="rect">
                <a:avLst/>
              </a:prstGeom>
              <a:noFill/>
              <a:ln>
                <a:noFill/>
              </a:ln>
            </p:spPr>
            <p:txBody>
              <a:bodyPr wrap="square" lIns="0" tIns="0" rIns="0" bIns="0">
                <a:spAutoFit/>
              </a:bodyPr>
              <a:lstStyle/>
              <a:p>
                <a:pPr algn="ctr"/>
                <a:r>
                  <a:rPr lang="en-IN" sz="1100" dirty="0">
                    <a:solidFill>
                      <a:schemeClr val="bg1"/>
                    </a:solidFill>
                  </a:rPr>
                  <a:t>Awareness</a:t>
                </a:r>
              </a:p>
            </p:txBody>
          </p:sp>
          <p:sp>
            <p:nvSpPr>
              <p:cNvPr id="18" name="TextBox 17">
                <a:extLst>
                  <a:ext uri="{FF2B5EF4-FFF2-40B4-BE49-F238E27FC236}">
                    <a16:creationId xmlns:a16="http://schemas.microsoft.com/office/drawing/2014/main" id="{8EDFA5B9-3C69-31BC-F6DD-939EBBE6E0DC}"/>
                  </a:ext>
                </a:extLst>
              </p:cNvPr>
              <p:cNvSpPr txBox="1"/>
              <p:nvPr/>
            </p:nvSpPr>
            <p:spPr>
              <a:xfrm>
                <a:off x="1450480" y="4279741"/>
                <a:ext cx="951792" cy="174680"/>
              </a:xfrm>
              <a:prstGeom prst="rect">
                <a:avLst/>
              </a:prstGeom>
              <a:noFill/>
              <a:ln>
                <a:noFill/>
              </a:ln>
            </p:spPr>
            <p:txBody>
              <a:bodyPr wrap="square" lIns="0" tIns="0" rIns="0" bIns="0">
                <a:spAutoFit/>
              </a:bodyPr>
              <a:lstStyle/>
              <a:p>
                <a:pPr algn="ctr"/>
                <a:r>
                  <a:rPr lang="en-IN" sz="1100" dirty="0">
                    <a:solidFill>
                      <a:schemeClr val="bg1"/>
                    </a:solidFill>
                  </a:rPr>
                  <a:t>Think eligible</a:t>
                </a:r>
              </a:p>
            </p:txBody>
          </p:sp>
          <p:sp>
            <p:nvSpPr>
              <p:cNvPr id="21" name="TextBox 20">
                <a:extLst>
                  <a:ext uri="{FF2B5EF4-FFF2-40B4-BE49-F238E27FC236}">
                    <a16:creationId xmlns:a16="http://schemas.microsoft.com/office/drawing/2014/main" id="{60674C5E-8D6A-8A30-79E3-9676401B2DFA}"/>
                  </a:ext>
                </a:extLst>
              </p:cNvPr>
              <p:cNvSpPr txBox="1"/>
              <p:nvPr/>
            </p:nvSpPr>
            <p:spPr>
              <a:xfrm>
                <a:off x="1403218" y="5123310"/>
                <a:ext cx="1046316" cy="145104"/>
              </a:xfrm>
              <a:prstGeom prst="rect">
                <a:avLst/>
              </a:prstGeom>
              <a:noFill/>
              <a:ln>
                <a:noFill/>
              </a:ln>
            </p:spPr>
            <p:txBody>
              <a:bodyPr wrap="square" lIns="0" tIns="0" rIns="0" bIns="0" anchor="ctr">
                <a:spAutoFit/>
              </a:bodyPr>
              <a:lstStyle/>
              <a:p>
                <a:pPr algn="ctr">
                  <a:lnSpc>
                    <a:spcPct val="80000"/>
                  </a:lnSpc>
                </a:pPr>
                <a:r>
                  <a:rPr lang="en-IN" sz="1100" dirty="0">
                    <a:solidFill>
                      <a:schemeClr val="bg1"/>
                    </a:solidFill>
                  </a:rPr>
                  <a:t>Would take up</a:t>
                </a:r>
              </a:p>
            </p:txBody>
          </p:sp>
          <p:sp>
            <p:nvSpPr>
              <p:cNvPr id="69" name="Arrow: Curved Left 68">
                <a:extLst>
                  <a:ext uri="{FF2B5EF4-FFF2-40B4-BE49-F238E27FC236}">
                    <a16:creationId xmlns:a16="http://schemas.microsoft.com/office/drawing/2014/main" id="{CDCEE29E-200F-1839-B045-E09D41AFED8A}"/>
                  </a:ext>
                </a:extLst>
              </p:cNvPr>
              <p:cNvSpPr/>
              <p:nvPr/>
            </p:nvSpPr>
            <p:spPr>
              <a:xfrm>
                <a:off x="3081733" y="4724390"/>
                <a:ext cx="323349" cy="999683"/>
              </a:xfrm>
              <a:prstGeom prst="curvedLeftArrow">
                <a:avLst/>
              </a:prstGeom>
              <a:solidFill>
                <a:srgbClr val="0096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dirty="0">
                  <a:solidFill>
                    <a:schemeClr val="tx1"/>
                  </a:solidFill>
                </a:endParaRPr>
              </a:p>
            </p:txBody>
          </p:sp>
          <p:sp>
            <p:nvSpPr>
              <p:cNvPr id="3" name="TextBox 2">
                <a:extLst>
                  <a:ext uri="{FF2B5EF4-FFF2-40B4-BE49-F238E27FC236}">
                    <a16:creationId xmlns:a16="http://schemas.microsoft.com/office/drawing/2014/main" id="{49FEFB95-F15D-FBA6-6186-5F38E1A80610}"/>
                  </a:ext>
                </a:extLst>
              </p:cNvPr>
              <p:cNvSpPr txBox="1"/>
              <p:nvPr/>
            </p:nvSpPr>
            <p:spPr>
              <a:xfrm>
                <a:off x="3513498" y="4861570"/>
                <a:ext cx="1203848" cy="1079840"/>
              </a:xfrm>
              <a:prstGeom prst="rect">
                <a:avLst/>
              </a:prstGeom>
              <a:noFill/>
              <a:ln>
                <a:noFill/>
              </a:ln>
            </p:spPr>
            <p:txBody>
              <a:bodyPr wrap="square" lIns="0" tIns="0" rIns="0" bIns="0">
                <a:spAutoFit/>
              </a:bodyPr>
              <a:lstStyle/>
              <a:p>
                <a:pPr algn="ctr"/>
                <a:r>
                  <a:rPr lang="en-GB" sz="2400" b="1" dirty="0">
                    <a:solidFill>
                      <a:srgbClr val="009690"/>
                    </a:solidFill>
                  </a:rPr>
                  <a:t>79</a:t>
                </a:r>
                <a:r>
                  <a:rPr lang="en-GB" sz="2400" b="1" i="0" u="none" dirty="0">
                    <a:solidFill>
                      <a:srgbClr val="009690"/>
                    </a:solidFill>
                  </a:rPr>
                  <a:t>%</a:t>
                </a:r>
                <a:r>
                  <a:rPr lang="en-GB" sz="2400" b="1" dirty="0">
                    <a:solidFill>
                      <a:srgbClr val="009690"/>
                    </a:solidFill>
                  </a:rPr>
                  <a:t> </a:t>
                </a:r>
              </a:p>
              <a:p>
                <a:pPr algn="ctr"/>
                <a:r>
                  <a:rPr lang="en-GB" sz="1100" dirty="0">
                    <a:solidFill>
                      <a:srgbClr val="009690"/>
                    </a:solidFill>
                  </a:rPr>
                  <a:t>of those who think eligible would take up the offer</a:t>
                </a:r>
              </a:p>
              <a:p>
                <a:pPr algn="ctr"/>
                <a:r>
                  <a:rPr lang="en-GB" sz="1100" dirty="0">
                    <a:solidFill>
                      <a:srgbClr val="009690"/>
                    </a:solidFill>
                  </a:rPr>
                  <a:t>(+10pp)</a:t>
                </a:r>
              </a:p>
            </p:txBody>
          </p:sp>
          <p:sp>
            <p:nvSpPr>
              <p:cNvPr id="15" name="TextBox 14">
                <a:extLst>
                  <a:ext uri="{FF2B5EF4-FFF2-40B4-BE49-F238E27FC236}">
                    <a16:creationId xmlns:a16="http://schemas.microsoft.com/office/drawing/2014/main" id="{129C00DA-7D8B-C27B-AB94-0812EDF2A5B5}"/>
                  </a:ext>
                </a:extLst>
              </p:cNvPr>
              <p:cNvSpPr txBox="1"/>
              <p:nvPr/>
            </p:nvSpPr>
            <p:spPr>
              <a:xfrm>
                <a:off x="1684514" y="2784950"/>
                <a:ext cx="528247" cy="222321"/>
              </a:xfrm>
              <a:prstGeom prst="rect">
                <a:avLst/>
              </a:prstGeom>
              <a:noFill/>
              <a:ln>
                <a:noFill/>
              </a:ln>
            </p:spPr>
            <p:txBody>
              <a:bodyPr wrap="square" lIns="0" tIns="0" rIns="0" bIns="0">
                <a:spAutoFit/>
              </a:bodyPr>
              <a:lstStyle/>
              <a:p>
                <a:pPr algn="ctr"/>
                <a:r>
                  <a:rPr lang="en-GB" sz="1400" b="1" dirty="0">
                    <a:solidFill>
                      <a:schemeClr val="bg1"/>
                    </a:solidFill>
                  </a:rPr>
                  <a:t>100%</a:t>
                </a:r>
                <a:endParaRPr lang="en-GB" sz="1400" b="1" i="0" u="none" dirty="0">
                  <a:solidFill>
                    <a:schemeClr val="bg1"/>
                  </a:solidFill>
                </a:endParaRPr>
              </a:p>
            </p:txBody>
          </p:sp>
          <p:sp>
            <p:nvSpPr>
              <p:cNvPr id="25" name="TextBox 24">
                <a:extLst>
                  <a:ext uri="{FF2B5EF4-FFF2-40B4-BE49-F238E27FC236}">
                    <a16:creationId xmlns:a16="http://schemas.microsoft.com/office/drawing/2014/main" id="{2D08F284-5289-9C91-0479-CC78A0114ED5}"/>
                  </a:ext>
                </a:extLst>
              </p:cNvPr>
              <p:cNvSpPr txBox="1"/>
              <p:nvPr/>
            </p:nvSpPr>
            <p:spPr>
              <a:xfrm>
                <a:off x="1403217" y="2544497"/>
                <a:ext cx="1046317" cy="174680"/>
              </a:xfrm>
              <a:prstGeom prst="rect">
                <a:avLst/>
              </a:prstGeom>
              <a:noFill/>
              <a:ln>
                <a:noFill/>
              </a:ln>
            </p:spPr>
            <p:txBody>
              <a:bodyPr wrap="square" lIns="0" tIns="0" rIns="0" bIns="0">
                <a:spAutoFit/>
              </a:bodyPr>
              <a:lstStyle/>
              <a:p>
                <a:pPr algn="ctr"/>
                <a:r>
                  <a:rPr lang="en-IN" sz="1100" dirty="0">
                    <a:solidFill>
                      <a:schemeClr val="bg1"/>
                    </a:solidFill>
                  </a:rPr>
                  <a:t>Total sample</a:t>
                </a:r>
              </a:p>
            </p:txBody>
          </p:sp>
          <p:sp>
            <p:nvSpPr>
              <p:cNvPr id="34" name="TextBox 33">
                <a:extLst>
                  <a:ext uri="{FF2B5EF4-FFF2-40B4-BE49-F238E27FC236}">
                    <a16:creationId xmlns:a16="http://schemas.microsoft.com/office/drawing/2014/main" id="{C1F8E7E2-7441-500D-43FD-2BE9C0D9E132}"/>
                  </a:ext>
                </a:extLst>
              </p:cNvPr>
              <p:cNvSpPr txBox="1"/>
              <p:nvPr/>
            </p:nvSpPr>
            <p:spPr>
              <a:xfrm>
                <a:off x="6082441" y="3706511"/>
                <a:ext cx="440438" cy="222321"/>
              </a:xfrm>
              <a:prstGeom prst="rect">
                <a:avLst/>
              </a:prstGeom>
              <a:noFill/>
              <a:ln>
                <a:noFill/>
              </a:ln>
            </p:spPr>
            <p:txBody>
              <a:bodyPr wrap="square" lIns="0" tIns="0" rIns="0" bIns="0">
                <a:spAutoFit/>
              </a:bodyPr>
              <a:lstStyle/>
              <a:p>
                <a:pPr algn="ctr"/>
                <a:r>
                  <a:rPr lang="en-GB" sz="1400" b="1" dirty="0">
                    <a:solidFill>
                      <a:schemeClr val="bg1"/>
                    </a:solidFill>
                  </a:rPr>
                  <a:t>92%</a:t>
                </a:r>
                <a:endParaRPr lang="en-GB" sz="1400" b="1" i="0" u="none" dirty="0">
                  <a:solidFill>
                    <a:schemeClr val="bg1"/>
                  </a:solidFill>
                </a:endParaRPr>
              </a:p>
            </p:txBody>
          </p:sp>
          <p:sp>
            <p:nvSpPr>
              <p:cNvPr id="41" name="TextBox 40">
                <a:extLst>
                  <a:ext uri="{FF2B5EF4-FFF2-40B4-BE49-F238E27FC236}">
                    <a16:creationId xmlns:a16="http://schemas.microsoft.com/office/drawing/2014/main" id="{1F5B0CD4-BE21-3FD6-DF6D-BF329E7716BF}"/>
                  </a:ext>
                </a:extLst>
              </p:cNvPr>
              <p:cNvSpPr txBox="1"/>
              <p:nvPr/>
            </p:nvSpPr>
            <p:spPr>
              <a:xfrm>
                <a:off x="6101022" y="4548627"/>
                <a:ext cx="403274" cy="222321"/>
              </a:xfrm>
              <a:prstGeom prst="rect">
                <a:avLst/>
              </a:prstGeom>
              <a:noFill/>
              <a:ln>
                <a:noFill/>
              </a:ln>
            </p:spPr>
            <p:txBody>
              <a:bodyPr wrap="square" lIns="0" tIns="0" rIns="0" bIns="0">
                <a:spAutoFit/>
              </a:bodyPr>
              <a:lstStyle/>
              <a:p>
                <a:pPr algn="ctr"/>
                <a:r>
                  <a:rPr lang="en-GB" sz="1400" b="1" dirty="0">
                    <a:solidFill>
                      <a:schemeClr val="bg1"/>
                    </a:solidFill>
                  </a:rPr>
                  <a:t>67%</a:t>
                </a:r>
              </a:p>
            </p:txBody>
          </p:sp>
          <p:sp>
            <p:nvSpPr>
              <p:cNvPr id="42" name="TextBox 41">
                <a:extLst>
                  <a:ext uri="{FF2B5EF4-FFF2-40B4-BE49-F238E27FC236}">
                    <a16:creationId xmlns:a16="http://schemas.microsoft.com/office/drawing/2014/main" id="{0F243B0F-B4C9-9788-D742-904B37EF4982}"/>
                  </a:ext>
                </a:extLst>
              </p:cNvPr>
              <p:cNvSpPr txBox="1"/>
              <p:nvPr/>
            </p:nvSpPr>
            <p:spPr>
              <a:xfrm>
                <a:off x="6065070" y="5336063"/>
                <a:ext cx="475177" cy="222321"/>
              </a:xfrm>
              <a:prstGeom prst="rect">
                <a:avLst/>
              </a:prstGeom>
              <a:noFill/>
              <a:ln>
                <a:noFill/>
              </a:ln>
            </p:spPr>
            <p:txBody>
              <a:bodyPr wrap="square" lIns="0" tIns="0" rIns="0" bIns="0">
                <a:spAutoFit/>
              </a:bodyPr>
              <a:lstStyle/>
              <a:p>
                <a:pPr algn="ctr"/>
                <a:r>
                  <a:rPr lang="en-GB" sz="1400" b="1" dirty="0">
                    <a:solidFill>
                      <a:schemeClr val="bg1"/>
                    </a:solidFill>
                  </a:rPr>
                  <a:t>64</a:t>
                </a:r>
                <a:r>
                  <a:rPr lang="en-GB" sz="1400" b="1" i="0" u="none" dirty="0">
                    <a:solidFill>
                      <a:schemeClr val="bg1"/>
                    </a:solidFill>
                  </a:rPr>
                  <a:t>%</a:t>
                </a:r>
              </a:p>
            </p:txBody>
          </p:sp>
          <p:sp>
            <p:nvSpPr>
              <p:cNvPr id="46" name="TextBox 45">
                <a:extLst>
                  <a:ext uri="{FF2B5EF4-FFF2-40B4-BE49-F238E27FC236}">
                    <a16:creationId xmlns:a16="http://schemas.microsoft.com/office/drawing/2014/main" id="{DF8347D0-3065-E96A-49D4-817620492AF5}"/>
                  </a:ext>
                </a:extLst>
              </p:cNvPr>
              <p:cNvSpPr txBox="1"/>
              <p:nvPr/>
            </p:nvSpPr>
            <p:spPr>
              <a:xfrm>
                <a:off x="5757238" y="3459707"/>
                <a:ext cx="1046317" cy="174680"/>
              </a:xfrm>
              <a:prstGeom prst="rect">
                <a:avLst/>
              </a:prstGeom>
              <a:noFill/>
              <a:ln>
                <a:noFill/>
              </a:ln>
            </p:spPr>
            <p:txBody>
              <a:bodyPr wrap="square" lIns="0" tIns="0" rIns="0" bIns="0">
                <a:spAutoFit/>
              </a:bodyPr>
              <a:lstStyle/>
              <a:p>
                <a:pPr algn="ctr"/>
                <a:r>
                  <a:rPr lang="en-IN" sz="1100" dirty="0">
                    <a:solidFill>
                      <a:schemeClr val="bg1"/>
                    </a:solidFill>
                  </a:rPr>
                  <a:t>Awareness</a:t>
                </a:r>
              </a:p>
            </p:txBody>
          </p:sp>
          <p:sp>
            <p:nvSpPr>
              <p:cNvPr id="47" name="TextBox 46">
                <a:extLst>
                  <a:ext uri="{FF2B5EF4-FFF2-40B4-BE49-F238E27FC236}">
                    <a16:creationId xmlns:a16="http://schemas.microsoft.com/office/drawing/2014/main" id="{8BB29F83-165D-1382-5C94-1491D46A4A99}"/>
                  </a:ext>
                </a:extLst>
              </p:cNvPr>
              <p:cNvSpPr txBox="1"/>
              <p:nvPr/>
            </p:nvSpPr>
            <p:spPr>
              <a:xfrm>
                <a:off x="5804502" y="4300392"/>
                <a:ext cx="951792" cy="174680"/>
              </a:xfrm>
              <a:prstGeom prst="rect">
                <a:avLst/>
              </a:prstGeom>
              <a:noFill/>
              <a:ln>
                <a:noFill/>
              </a:ln>
            </p:spPr>
            <p:txBody>
              <a:bodyPr wrap="square" lIns="0" tIns="0" rIns="0" bIns="0">
                <a:spAutoFit/>
              </a:bodyPr>
              <a:lstStyle/>
              <a:p>
                <a:pPr algn="ctr"/>
                <a:r>
                  <a:rPr lang="en-IN" sz="1100" dirty="0">
                    <a:solidFill>
                      <a:schemeClr val="bg1"/>
                    </a:solidFill>
                  </a:rPr>
                  <a:t>Think eligible</a:t>
                </a:r>
              </a:p>
            </p:txBody>
          </p:sp>
          <p:sp>
            <p:nvSpPr>
              <p:cNvPr id="48" name="TextBox 47">
                <a:extLst>
                  <a:ext uri="{FF2B5EF4-FFF2-40B4-BE49-F238E27FC236}">
                    <a16:creationId xmlns:a16="http://schemas.microsoft.com/office/drawing/2014/main" id="{BD31C692-87C3-5860-59BF-3BC661817DEB}"/>
                  </a:ext>
                </a:extLst>
              </p:cNvPr>
              <p:cNvSpPr txBox="1"/>
              <p:nvPr/>
            </p:nvSpPr>
            <p:spPr>
              <a:xfrm>
                <a:off x="5757239" y="5143961"/>
                <a:ext cx="1046316" cy="145104"/>
              </a:xfrm>
              <a:prstGeom prst="rect">
                <a:avLst/>
              </a:prstGeom>
              <a:noFill/>
              <a:ln>
                <a:noFill/>
              </a:ln>
            </p:spPr>
            <p:txBody>
              <a:bodyPr wrap="square" lIns="0" tIns="0" rIns="0" bIns="0" anchor="ctr">
                <a:spAutoFit/>
              </a:bodyPr>
              <a:lstStyle/>
              <a:p>
                <a:pPr algn="ctr">
                  <a:lnSpc>
                    <a:spcPct val="80000"/>
                  </a:lnSpc>
                </a:pPr>
                <a:r>
                  <a:rPr lang="en-IN" sz="1100" dirty="0">
                    <a:solidFill>
                      <a:schemeClr val="bg1"/>
                    </a:solidFill>
                  </a:rPr>
                  <a:t>Would take up</a:t>
                </a:r>
              </a:p>
            </p:txBody>
          </p:sp>
          <p:sp>
            <p:nvSpPr>
              <p:cNvPr id="49" name="TextBox 48">
                <a:extLst>
                  <a:ext uri="{FF2B5EF4-FFF2-40B4-BE49-F238E27FC236}">
                    <a16:creationId xmlns:a16="http://schemas.microsoft.com/office/drawing/2014/main" id="{4A702A70-B27B-1B9D-9224-763DC1DC4997}"/>
                  </a:ext>
                </a:extLst>
              </p:cNvPr>
              <p:cNvSpPr txBox="1"/>
              <p:nvPr/>
            </p:nvSpPr>
            <p:spPr>
              <a:xfrm>
                <a:off x="6038536" y="2805601"/>
                <a:ext cx="528247" cy="222321"/>
              </a:xfrm>
              <a:prstGeom prst="rect">
                <a:avLst/>
              </a:prstGeom>
              <a:noFill/>
              <a:ln>
                <a:noFill/>
              </a:ln>
            </p:spPr>
            <p:txBody>
              <a:bodyPr wrap="square" lIns="0" tIns="0" rIns="0" bIns="0">
                <a:spAutoFit/>
              </a:bodyPr>
              <a:lstStyle/>
              <a:p>
                <a:pPr algn="ctr"/>
                <a:r>
                  <a:rPr lang="en-GB" sz="1400" b="1" dirty="0">
                    <a:solidFill>
                      <a:schemeClr val="bg1"/>
                    </a:solidFill>
                  </a:rPr>
                  <a:t>100%</a:t>
                </a:r>
                <a:endParaRPr lang="en-GB" sz="1400" b="1" i="0" u="none" dirty="0">
                  <a:solidFill>
                    <a:schemeClr val="bg1"/>
                  </a:solidFill>
                </a:endParaRPr>
              </a:p>
            </p:txBody>
          </p:sp>
          <p:sp>
            <p:nvSpPr>
              <p:cNvPr id="52" name="TextBox 51">
                <a:extLst>
                  <a:ext uri="{FF2B5EF4-FFF2-40B4-BE49-F238E27FC236}">
                    <a16:creationId xmlns:a16="http://schemas.microsoft.com/office/drawing/2014/main" id="{BF6F4D10-9E96-02A7-687B-4A218FE86CF9}"/>
                  </a:ext>
                </a:extLst>
              </p:cNvPr>
              <p:cNvSpPr txBox="1"/>
              <p:nvPr/>
            </p:nvSpPr>
            <p:spPr>
              <a:xfrm>
                <a:off x="5757237" y="2565148"/>
                <a:ext cx="1046317" cy="174680"/>
              </a:xfrm>
              <a:prstGeom prst="rect">
                <a:avLst/>
              </a:prstGeom>
              <a:noFill/>
              <a:ln>
                <a:noFill/>
              </a:ln>
            </p:spPr>
            <p:txBody>
              <a:bodyPr wrap="square" lIns="0" tIns="0" rIns="0" bIns="0">
                <a:spAutoFit/>
              </a:bodyPr>
              <a:lstStyle/>
              <a:p>
                <a:pPr algn="ctr"/>
                <a:r>
                  <a:rPr lang="en-IN" sz="1100" dirty="0">
                    <a:solidFill>
                      <a:schemeClr val="bg1"/>
                    </a:solidFill>
                  </a:rPr>
                  <a:t>Total sample</a:t>
                </a:r>
              </a:p>
            </p:txBody>
          </p:sp>
          <p:sp>
            <p:nvSpPr>
              <p:cNvPr id="60" name="TextBox 59">
                <a:extLst>
                  <a:ext uri="{FF2B5EF4-FFF2-40B4-BE49-F238E27FC236}">
                    <a16:creationId xmlns:a16="http://schemas.microsoft.com/office/drawing/2014/main" id="{0AF72D77-26BD-B446-0E15-021F0C838150}"/>
                  </a:ext>
                </a:extLst>
              </p:cNvPr>
              <p:cNvSpPr txBox="1"/>
              <p:nvPr/>
            </p:nvSpPr>
            <p:spPr>
              <a:xfrm>
                <a:off x="9926875" y="4606079"/>
                <a:ext cx="403274" cy="222321"/>
              </a:xfrm>
              <a:prstGeom prst="rect">
                <a:avLst/>
              </a:prstGeom>
              <a:solidFill>
                <a:schemeClr val="accent4"/>
              </a:solidFill>
              <a:ln>
                <a:noFill/>
              </a:ln>
            </p:spPr>
            <p:txBody>
              <a:bodyPr wrap="square" lIns="0" tIns="0" rIns="0" bIns="0">
                <a:spAutoFit/>
              </a:bodyPr>
              <a:lstStyle/>
              <a:p>
                <a:pPr algn="ctr"/>
                <a:r>
                  <a:rPr lang="en-GB" sz="1400" b="1" dirty="0"/>
                  <a:t>17%</a:t>
                </a:r>
              </a:p>
            </p:txBody>
          </p:sp>
          <p:sp>
            <p:nvSpPr>
              <p:cNvPr id="64" name="TextBox 63">
                <a:extLst>
                  <a:ext uri="{FF2B5EF4-FFF2-40B4-BE49-F238E27FC236}">
                    <a16:creationId xmlns:a16="http://schemas.microsoft.com/office/drawing/2014/main" id="{81C30F98-6AB8-E36F-3DB3-7118A976639A}"/>
                  </a:ext>
                </a:extLst>
              </p:cNvPr>
              <p:cNvSpPr txBox="1"/>
              <p:nvPr/>
            </p:nvSpPr>
            <p:spPr>
              <a:xfrm>
                <a:off x="9615726" y="3452081"/>
                <a:ext cx="1046317" cy="174680"/>
              </a:xfrm>
              <a:prstGeom prst="rect">
                <a:avLst/>
              </a:prstGeom>
              <a:noFill/>
              <a:ln>
                <a:noFill/>
              </a:ln>
            </p:spPr>
            <p:txBody>
              <a:bodyPr wrap="square" lIns="0" tIns="0" rIns="0" bIns="0">
                <a:spAutoFit/>
              </a:bodyPr>
              <a:lstStyle/>
              <a:p>
                <a:pPr algn="ctr"/>
                <a:r>
                  <a:rPr lang="en-IN" sz="1100" dirty="0"/>
                  <a:t>Awareness</a:t>
                </a:r>
              </a:p>
            </p:txBody>
          </p:sp>
          <p:sp>
            <p:nvSpPr>
              <p:cNvPr id="65" name="TextBox 64">
                <a:extLst>
                  <a:ext uri="{FF2B5EF4-FFF2-40B4-BE49-F238E27FC236}">
                    <a16:creationId xmlns:a16="http://schemas.microsoft.com/office/drawing/2014/main" id="{0BDA7D82-48BB-B969-1513-896EC395B4B7}"/>
                  </a:ext>
                </a:extLst>
              </p:cNvPr>
              <p:cNvSpPr txBox="1"/>
              <p:nvPr/>
            </p:nvSpPr>
            <p:spPr>
              <a:xfrm>
                <a:off x="9647539" y="4200341"/>
                <a:ext cx="951792" cy="349360"/>
              </a:xfrm>
              <a:prstGeom prst="rect">
                <a:avLst/>
              </a:prstGeom>
              <a:noFill/>
              <a:ln>
                <a:noFill/>
              </a:ln>
            </p:spPr>
            <p:txBody>
              <a:bodyPr wrap="square" lIns="0" tIns="0" rIns="0" bIns="0">
                <a:spAutoFit/>
              </a:bodyPr>
              <a:lstStyle/>
              <a:p>
                <a:pPr algn="ctr"/>
                <a:r>
                  <a:rPr lang="en-IN" sz="1100" dirty="0"/>
                  <a:t>Think </a:t>
                </a:r>
              </a:p>
              <a:p>
                <a:pPr algn="ctr"/>
                <a:r>
                  <a:rPr lang="en-IN" sz="1100" dirty="0"/>
                  <a:t>eligible</a:t>
                </a:r>
              </a:p>
            </p:txBody>
          </p:sp>
          <p:sp>
            <p:nvSpPr>
              <p:cNvPr id="66" name="TextBox 65">
                <a:extLst>
                  <a:ext uri="{FF2B5EF4-FFF2-40B4-BE49-F238E27FC236}">
                    <a16:creationId xmlns:a16="http://schemas.microsoft.com/office/drawing/2014/main" id="{EBCA8DB1-F169-B0FD-453F-3748E4D0BEEA}"/>
                  </a:ext>
                </a:extLst>
              </p:cNvPr>
              <p:cNvSpPr txBox="1"/>
              <p:nvPr/>
            </p:nvSpPr>
            <p:spPr>
              <a:xfrm>
                <a:off x="9610620" y="5089562"/>
                <a:ext cx="1046316" cy="424592"/>
              </a:xfrm>
              <a:prstGeom prst="rect">
                <a:avLst/>
              </a:prstGeom>
              <a:noFill/>
              <a:ln>
                <a:noFill/>
              </a:ln>
            </p:spPr>
            <p:txBody>
              <a:bodyPr wrap="square" lIns="0" tIns="0" rIns="0" bIns="0" anchor="ctr">
                <a:spAutoFit/>
              </a:bodyPr>
              <a:lstStyle/>
              <a:p>
                <a:pPr algn="ctr">
                  <a:lnSpc>
                    <a:spcPct val="80000"/>
                  </a:lnSpc>
                </a:pPr>
                <a:r>
                  <a:rPr lang="en-IN" sz="1100" dirty="0"/>
                  <a:t>Would </a:t>
                </a:r>
              </a:p>
              <a:p>
                <a:pPr algn="ctr">
                  <a:lnSpc>
                    <a:spcPct val="80000"/>
                  </a:lnSpc>
                </a:pPr>
                <a:r>
                  <a:rPr lang="en-IN" sz="1100" dirty="0"/>
                  <a:t>take </a:t>
                </a:r>
              </a:p>
              <a:p>
                <a:pPr algn="ctr">
                  <a:lnSpc>
                    <a:spcPct val="80000"/>
                  </a:lnSpc>
                </a:pPr>
                <a:r>
                  <a:rPr lang="en-IN" sz="1100" dirty="0"/>
                  <a:t>up</a:t>
                </a:r>
              </a:p>
            </p:txBody>
          </p:sp>
          <p:sp>
            <p:nvSpPr>
              <p:cNvPr id="67" name="TextBox 66">
                <a:extLst>
                  <a:ext uri="{FF2B5EF4-FFF2-40B4-BE49-F238E27FC236}">
                    <a16:creationId xmlns:a16="http://schemas.microsoft.com/office/drawing/2014/main" id="{8278CF72-D642-4875-A2D4-9C032EA4CCED}"/>
                  </a:ext>
                </a:extLst>
              </p:cNvPr>
              <p:cNvSpPr txBox="1"/>
              <p:nvPr/>
            </p:nvSpPr>
            <p:spPr>
              <a:xfrm>
                <a:off x="9897025" y="2825063"/>
                <a:ext cx="528247" cy="222321"/>
              </a:xfrm>
              <a:prstGeom prst="rect">
                <a:avLst/>
              </a:prstGeom>
              <a:solidFill>
                <a:schemeClr val="accent4"/>
              </a:solidFill>
              <a:ln>
                <a:noFill/>
              </a:ln>
            </p:spPr>
            <p:txBody>
              <a:bodyPr wrap="square" lIns="0" tIns="0" rIns="0" bIns="0">
                <a:spAutoFit/>
              </a:bodyPr>
              <a:lstStyle/>
              <a:p>
                <a:pPr algn="ctr"/>
                <a:r>
                  <a:rPr lang="en-GB" sz="1400" b="1" dirty="0"/>
                  <a:t>100%</a:t>
                </a:r>
                <a:endParaRPr lang="en-GB" sz="1400" b="1" i="0" u="none" dirty="0"/>
              </a:p>
            </p:txBody>
          </p:sp>
          <p:sp>
            <p:nvSpPr>
              <p:cNvPr id="70" name="TextBox 69">
                <a:extLst>
                  <a:ext uri="{FF2B5EF4-FFF2-40B4-BE49-F238E27FC236}">
                    <a16:creationId xmlns:a16="http://schemas.microsoft.com/office/drawing/2014/main" id="{E998C217-7691-EA86-E07A-7489CF01BC37}"/>
                  </a:ext>
                </a:extLst>
              </p:cNvPr>
              <p:cNvSpPr txBox="1"/>
              <p:nvPr/>
            </p:nvSpPr>
            <p:spPr>
              <a:xfrm>
                <a:off x="9615726" y="2584610"/>
                <a:ext cx="1046317" cy="174680"/>
              </a:xfrm>
              <a:prstGeom prst="rect">
                <a:avLst/>
              </a:prstGeom>
              <a:solidFill>
                <a:schemeClr val="accent4"/>
              </a:solidFill>
              <a:ln>
                <a:noFill/>
              </a:ln>
            </p:spPr>
            <p:txBody>
              <a:bodyPr wrap="square" lIns="0" tIns="0" rIns="0" bIns="0">
                <a:spAutoFit/>
              </a:bodyPr>
              <a:lstStyle/>
              <a:p>
                <a:pPr algn="ctr"/>
                <a:r>
                  <a:rPr lang="en-IN" sz="1100" dirty="0"/>
                  <a:t>Total sample</a:t>
                </a:r>
              </a:p>
            </p:txBody>
          </p:sp>
          <p:sp>
            <p:nvSpPr>
              <p:cNvPr id="71" name="TextBox 70">
                <a:extLst>
                  <a:ext uri="{FF2B5EF4-FFF2-40B4-BE49-F238E27FC236}">
                    <a16:creationId xmlns:a16="http://schemas.microsoft.com/office/drawing/2014/main" id="{8F263889-2259-1D86-0364-BD5AE2627F9E}"/>
                  </a:ext>
                </a:extLst>
              </p:cNvPr>
              <p:cNvSpPr txBox="1"/>
              <p:nvPr/>
            </p:nvSpPr>
            <p:spPr>
              <a:xfrm>
                <a:off x="9922348" y="3672723"/>
                <a:ext cx="440438" cy="222321"/>
              </a:xfrm>
              <a:prstGeom prst="rect">
                <a:avLst/>
              </a:prstGeom>
              <a:noFill/>
              <a:ln>
                <a:noFill/>
              </a:ln>
            </p:spPr>
            <p:txBody>
              <a:bodyPr wrap="square" lIns="0" tIns="0" rIns="0" bIns="0">
                <a:spAutoFit/>
              </a:bodyPr>
              <a:lstStyle/>
              <a:p>
                <a:pPr algn="ctr"/>
                <a:r>
                  <a:rPr lang="en-GB" sz="1400" b="1" dirty="0"/>
                  <a:t>38%</a:t>
                </a:r>
                <a:endParaRPr lang="en-GB" sz="1400" b="1" i="0" u="none" dirty="0"/>
              </a:p>
            </p:txBody>
          </p:sp>
          <p:sp>
            <p:nvSpPr>
              <p:cNvPr id="72" name="TextBox 71">
                <a:extLst>
                  <a:ext uri="{FF2B5EF4-FFF2-40B4-BE49-F238E27FC236}">
                    <a16:creationId xmlns:a16="http://schemas.microsoft.com/office/drawing/2014/main" id="{20785591-33E5-F74B-CE9B-2FE408AF2797}"/>
                  </a:ext>
                </a:extLst>
              </p:cNvPr>
              <p:cNvSpPr txBox="1"/>
              <p:nvPr/>
            </p:nvSpPr>
            <p:spPr>
              <a:xfrm>
                <a:off x="9922348" y="5474971"/>
                <a:ext cx="440438" cy="222321"/>
              </a:xfrm>
              <a:prstGeom prst="rect">
                <a:avLst/>
              </a:prstGeom>
              <a:noFill/>
              <a:ln>
                <a:noFill/>
              </a:ln>
            </p:spPr>
            <p:txBody>
              <a:bodyPr wrap="square" lIns="0" tIns="0" rIns="0" bIns="0">
                <a:spAutoFit/>
              </a:bodyPr>
              <a:lstStyle/>
              <a:p>
                <a:pPr algn="ctr"/>
                <a:r>
                  <a:rPr lang="en-GB" sz="1400" b="1" dirty="0"/>
                  <a:t>15%</a:t>
                </a:r>
                <a:endParaRPr lang="en-GB" sz="1400" b="1" i="0" u="none" dirty="0"/>
              </a:p>
            </p:txBody>
          </p:sp>
          <p:sp>
            <p:nvSpPr>
              <p:cNvPr id="73" name="Arrow: Curved Left 72">
                <a:extLst>
                  <a:ext uri="{FF2B5EF4-FFF2-40B4-BE49-F238E27FC236}">
                    <a16:creationId xmlns:a16="http://schemas.microsoft.com/office/drawing/2014/main" id="{D2576326-B76C-3E0C-08E2-02CAB938498F}"/>
                  </a:ext>
                </a:extLst>
              </p:cNvPr>
              <p:cNvSpPr/>
              <p:nvPr/>
            </p:nvSpPr>
            <p:spPr>
              <a:xfrm>
                <a:off x="7511228" y="3643846"/>
                <a:ext cx="323349" cy="895570"/>
              </a:xfrm>
              <a:prstGeom prst="curvedLef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dirty="0">
                  <a:solidFill>
                    <a:schemeClr val="tx1"/>
                  </a:solidFill>
                </a:endParaRPr>
              </a:p>
            </p:txBody>
          </p:sp>
          <p:sp>
            <p:nvSpPr>
              <p:cNvPr id="74" name="Arrow: Curved Left 73">
                <a:extLst>
                  <a:ext uri="{FF2B5EF4-FFF2-40B4-BE49-F238E27FC236}">
                    <a16:creationId xmlns:a16="http://schemas.microsoft.com/office/drawing/2014/main" id="{433512E8-CA38-30B1-3500-85440E366942}"/>
                  </a:ext>
                </a:extLst>
              </p:cNvPr>
              <p:cNvSpPr/>
              <p:nvPr/>
            </p:nvSpPr>
            <p:spPr>
              <a:xfrm>
                <a:off x="7499574" y="4633554"/>
                <a:ext cx="323349" cy="999683"/>
              </a:xfrm>
              <a:prstGeom prst="curvedLef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dirty="0">
                  <a:solidFill>
                    <a:schemeClr val="tx1"/>
                  </a:solidFill>
                </a:endParaRPr>
              </a:p>
            </p:txBody>
          </p:sp>
          <p:sp>
            <p:nvSpPr>
              <p:cNvPr id="75" name="TextBox 74">
                <a:extLst>
                  <a:ext uri="{FF2B5EF4-FFF2-40B4-BE49-F238E27FC236}">
                    <a16:creationId xmlns:a16="http://schemas.microsoft.com/office/drawing/2014/main" id="{BC9FA751-7982-3EA6-62AD-7C6844E4C8D9}"/>
                  </a:ext>
                </a:extLst>
              </p:cNvPr>
              <p:cNvSpPr txBox="1"/>
              <p:nvPr/>
            </p:nvSpPr>
            <p:spPr>
              <a:xfrm>
                <a:off x="7898443" y="3793680"/>
                <a:ext cx="1213122" cy="905162"/>
              </a:xfrm>
              <a:prstGeom prst="rect">
                <a:avLst/>
              </a:prstGeom>
              <a:noFill/>
              <a:ln>
                <a:noFill/>
              </a:ln>
            </p:spPr>
            <p:txBody>
              <a:bodyPr wrap="square" lIns="0" tIns="0" rIns="0" bIns="0">
                <a:spAutoFit/>
              </a:bodyPr>
              <a:lstStyle/>
              <a:p>
                <a:pPr algn="ctr"/>
                <a:r>
                  <a:rPr lang="en-GB" sz="2400" b="1" dirty="0">
                    <a:solidFill>
                      <a:schemeClr val="accent2"/>
                    </a:solidFill>
                  </a:rPr>
                  <a:t>73</a:t>
                </a:r>
                <a:r>
                  <a:rPr lang="en-GB" sz="2400" b="1" i="0" u="none" dirty="0">
                    <a:solidFill>
                      <a:schemeClr val="accent2"/>
                    </a:solidFill>
                  </a:rPr>
                  <a:t>%</a:t>
                </a:r>
                <a:r>
                  <a:rPr lang="en-GB" b="1" dirty="0">
                    <a:solidFill>
                      <a:schemeClr val="accent2"/>
                    </a:solidFill>
                  </a:rPr>
                  <a:t> </a:t>
                </a:r>
              </a:p>
              <a:p>
                <a:pPr algn="ctr"/>
                <a:r>
                  <a:rPr lang="en-GB" sz="1100" dirty="0">
                    <a:solidFill>
                      <a:schemeClr val="accent2"/>
                    </a:solidFill>
                  </a:rPr>
                  <a:t>of those aware think they are eligible</a:t>
                </a:r>
              </a:p>
              <a:p>
                <a:pPr algn="ctr"/>
                <a:r>
                  <a:rPr lang="en-GB" sz="1100" i="0" u="none" dirty="0">
                    <a:solidFill>
                      <a:schemeClr val="accent2"/>
                    </a:solidFill>
                  </a:rPr>
                  <a:t>(-5pp)</a:t>
                </a:r>
              </a:p>
            </p:txBody>
          </p:sp>
          <p:sp>
            <p:nvSpPr>
              <p:cNvPr id="76" name="TextBox 75">
                <a:extLst>
                  <a:ext uri="{FF2B5EF4-FFF2-40B4-BE49-F238E27FC236}">
                    <a16:creationId xmlns:a16="http://schemas.microsoft.com/office/drawing/2014/main" id="{C9C69A07-0BE3-5C6F-5E01-57B95E91A573}"/>
                  </a:ext>
                </a:extLst>
              </p:cNvPr>
              <p:cNvSpPr txBox="1"/>
              <p:nvPr/>
            </p:nvSpPr>
            <p:spPr>
              <a:xfrm>
                <a:off x="7910661" y="4861571"/>
                <a:ext cx="1203848" cy="1079841"/>
              </a:xfrm>
              <a:prstGeom prst="rect">
                <a:avLst/>
              </a:prstGeom>
              <a:noFill/>
              <a:ln>
                <a:noFill/>
              </a:ln>
            </p:spPr>
            <p:txBody>
              <a:bodyPr wrap="square" lIns="0" tIns="0" rIns="0" bIns="0">
                <a:spAutoFit/>
              </a:bodyPr>
              <a:lstStyle/>
              <a:p>
                <a:pPr algn="ctr"/>
                <a:r>
                  <a:rPr lang="en-GB" sz="2400" b="1" i="0" u="none" dirty="0">
                    <a:solidFill>
                      <a:schemeClr val="accent2"/>
                    </a:solidFill>
                  </a:rPr>
                  <a:t>96%</a:t>
                </a:r>
                <a:r>
                  <a:rPr lang="en-GB" sz="2000" b="1" dirty="0">
                    <a:solidFill>
                      <a:schemeClr val="accent2"/>
                    </a:solidFill>
                  </a:rPr>
                  <a:t> </a:t>
                </a:r>
              </a:p>
              <a:p>
                <a:pPr algn="ctr"/>
                <a:r>
                  <a:rPr lang="en-GB" sz="1100" dirty="0">
                    <a:solidFill>
                      <a:schemeClr val="accent2"/>
                    </a:solidFill>
                  </a:rPr>
                  <a:t>of those who think eligible would take up the offer</a:t>
                </a:r>
              </a:p>
              <a:p>
                <a:pPr algn="ctr"/>
                <a:r>
                  <a:rPr lang="en-GB" sz="1100" dirty="0">
                    <a:solidFill>
                      <a:schemeClr val="accent2"/>
                    </a:solidFill>
                  </a:rPr>
                  <a:t>(+15pp)</a:t>
                </a:r>
              </a:p>
            </p:txBody>
          </p:sp>
          <p:sp>
            <p:nvSpPr>
              <p:cNvPr id="81" name="Arrow: Curved Left 80">
                <a:extLst>
                  <a:ext uri="{FF2B5EF4-FFF2-40B4-BE49-F238E27FC236}">
                    <a16:creationId xmlns:a16="http://schemas.microsoft.com/office/drawing/2014/main" id="{D69C8BB7-D939-83C8-6BDC-9F2ABD4A04C7}"/>
                  </a:ext>
                </a:extLst>
              </p:cNvPr>
              <p:cNvSpPr/>
              <p:nvPr/>
            </p:nvSpPr>
            <p:spPr>
              <a:xfrm>
                <a:off x="10843525" y="3692577"/>
                <a:ext cx="323349" cy="895570"/>
              </a:xfrm>
              <a:prstGeom prst="curvedLef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dirty="0">
                  <a:solidFill>
                    <a:schemeClr val="tx1"/>
                  </a:solidFill>
                </a:endParaRPr>
              </a:p>
            </p:txBody>
          </p:sp>
          <p:sp>
            <p:nvSpPr>
              <p:cNvPr id="82" name="Arrow: Curved Left 81">
                <a:extLst>
                  <a:ext uri="{FF2B5EF4-FFF2-40B4-BE49-F238E27FC236}">
                    <a16:creationId xmlns:a16="http://schemas.microsoft.com/office/drawing/2014/main" id="{AB4F5627-5D65-8152-05E8-C149F3250E04}"/>
                  </a:ext>
                </a:extLst>
              </p:cNvPr>
              <p:cNvSpPr/>
              <p:nvPr/>
            </p:nvSpPr>
            <p:spPr>
              <a:xfrm>
                <a:off x="10831870" y="4682286"/>
                <a:ext cx="323349" cy="999683"/>
              </a:xfrm>
              <a:prstGeom prst="curvedLef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dirty="0">
                  <a:solidFill>
                    <a:schemeClr val="tx1"/>
                  </a:solidFill>
                </a:endParaRPr>
              </a:p>
            </p:txBody>
          </p:sp>
          <p:sp>
            <p:nvSpPr>
              <p:cNvPr id="83" name="TextBox 82">
                <a:extLst>
                  <a:ext uri="{FF2B5EF4-FFF2-40B4-BE49-F238E27FC236}">
                    <a16:creationId xmlns:a16="http://schemas.microsoft.com/office/drawing/2014/main" id="{C318C09B-3384-DF47-44D2-FC72A52FC7B3}"/>
                  </a:ext>
                </a:extLst>
              </p:cNvPr>
              <p:cNvSpPr txBox="1"/>
              <p:nvPr/>
            </p:nvSpPr>
            <p:spPr>
              <a:xfrm>
                <a:off x="11230274" y="3761917"/>
                <a:ext cx="1213123" cy="968681"/>
              </a:xfrm>
              <a:prstGeom prst="rect">
                <a:avLst/>
              </a:prstGeom>
              <a:noFill/>
              <a:ln>
                <a:noFill/>
              </a:ln>
            </p:spPr>
            <p:txBody>
              <a:bodyPr wrap="square" lIns="0" tIns="0" rIns="0" bIns="0">
                <a:spAutoFit/>
              </a:bodyPr>
              <a:lstStyle/>
              <a:p>
                <a:pPr algn="ctr"/>
                <a:r>
                  <a:rPr lang="en-GB" sz="2400" b="1" i="0" u="none" dirty="0">
                    <a:solidFill>
                      <a:schemeClr val="accent4"/>
                    </a:solidFill>
                  </a:rPr>
                  <a:t>45%</a:t>
                </a:r>
                <a:r>
                  <a:rPr lang="en-GB" sz="2800" b="1" dirty="0">
                    <a:solidFill>
                      <a:schemeClr val="accent4"/>
                    </a:solidFill>
                  </a:rPr>
                  <a:t> </a:t>
                </a:r>
              </a:p>
              <a:p>
                <a:pPr algn="ctr"/>
                <a:r>
                  <a:rPr lang="en-GB" sz="1100" dirty="0">
                    <a:solidFill>
                      <a:schemeClr val="accent4"/>
                    </a:solidFill>
                  </a:rPr>
                  <a:t>of those aware think they are eligible</a:t>
                </a:r>
              </a:p>
              <a:p>
                <a:pPr algn="ctr"/>
                <a:r>
                  <a:rPr lang="en-GB" sz="1100" i="0" u="none" dirty="0">
                    <a:solidFill>
                      <a:schemeClr val="accent4"/>
                    </a:solidFill>
                  </a:rPr>
                  <a:t>(+8pp)</a:t>
                </a:r>
              </a:p>
            </p:txBody>
          </p:sp>
          <p:sp>
            <p:nvSpPr>
              <p:cNvPr id="84" name="TextBox 83">
                <a:extLst>
                  <a:ext uri="{FF2B5EF4-FFF2-40B4-BE49-F238E27FC236}">
                    <a16:creationId xmlns:a16="http://schemas.microsoft.com/office/drawing/2014/main" id="{2DF15828-96BF-1463-10AF-29A53977D59A}"/>
                  </a:ext>
                </a:extLst>
              </p:cNvPr>
              <p:cNvSpPr txBox="1"/>
              <p:nvPr/>
            </p:nvSpPr>
            <p:spPr>
              <a:xfrm>
                <a:off x="11242960" y="4829809"/>
                <a:ext cx="1203848" cy="1318041"/>
              </a:xfrm>
              <a:prstGeom prst="rect">
                <a:avLst/>
              </a:prstGeom>
              <a:noFill/>
              <a:ln>
                <a:noFill/>
              </a:ln>
            </p:spPr>
            <p:txBody>
              <a:bodyPr wrap="square" lIns="0" tIns="0" rIns="0" bIns="0">
                <a:spAutoFit/>
              </a:bodyPr>
              <a:lstStyle/>
              <a:p>
                <a:pPr algn="ctr"/>
                <a:r>
                  <a:rPr lang="en-GB" sz="2400" b="1" dirty="0">
                    <a:solidFill>
                      <a:schemeClr val="accent4"/>
                    </a:solidFill>
                  </a:rPr>
                  <a:t>87</a:t>
                </a:r>
                <a:r>
                  <a:rPr lang="en-GB" sz="2400" b="1" i="0" u="none" dirty="0">
                    <a:solidFill>
                      <a:schemeClr val="accent4"/>
                    </a:solidFill>
                  </a:rPr>
                  <a:t>%</a:t>
                </a:r>
                <a:r>
                  <a:rPr lang="en-GB" sz="2800" b="1" dirty="0">
                    <a:solidFill>
                      <a:schemeClr val="accent4"/>
                    </a:solidFill>
                  </a:rPr>
                  <a:t> </a:t>
                </a:r>
              </a:p>
              <a:p>
                <a:pPr algn="ctr"/>
                <a:r>
                  <a:rPr lang="en-GB" sz="1100" dirty="0">
                    <a:solidFill>
                      <a:schemeClr val="accent4"/>
                    </a:solidFill>
                  </a:rPr>
                  <a:t>of those who think eligible would take up the offer</a:t>
                </a:r>
              </a:p>
              <a:p>
                <a:pPr algn="ctr"/>
                <a:r>
                  <a:rPr lang="en-GB" sz="1100" dirty="0">
                    <a:solidFill>
                      <a:schemeClr val="accent4"/>
                    </a:solidFill>
                  </a:rPr>
                  <a:t>(-7pp)</a:t>
                </a:r>
              </a:p>
              <a:p>
                <a:pPr algn="ctr"/>
                <a:endParaRPr lang="en-GB" sz="1100" i="0" u="none" dirty="0">
                  <a:solidFill>
                    <a:schemeClr val="accent4"/>
                  </a:solidFill>
                </a:endParaRPr>
              </a:p>
            </p:txBody>
          </p:sp>
        </p:grpSp>
      </p:grpSp>
      <p:sp>
        <p:nvSpPr>
          <p:cNvPr id="33" name="Content Placeholder 3">
            <a:extLst>
              <a:ext uri="{FF2B5EF4-FFF2-40B4-BE49-F238E27FC236}">
                <a16:creationId xmlns:a16="http://schemas.microsoft.com/office/drawing/2014/main" id="{0960282A-20D3-417A-921D-A6746214C985}"/>
              </a:ext>
              <a:ext uri="{C183D7F6-B498-43B3-948B-1728B52AA6E4}">
                <adec:decorative xmlns:adec="http://schemas.microsoft.com/office/drawing/2017/decorative" val="1"/>
              </a:ext>
            </a:extLst>
          </p:cNvPr>
          <p:cNvSpPr txBox="1">
            <a:spLocks/>
          </p:cNvSpPr>
          <p:nvPr/>
        </p:nvSpPr>
        <p:spPr>
          <a:xfrm>
            <a:off x="4946464" y="7460983"/>
            <a:ext cx="3718220" cy="3812826"/>
          </a:xfrm>
          <a:prstGeom prst="rect">
            <a:avLst/>
          </a:prstGeom>
          <a:ln w="12700">
            <a:noFill/>
          </a:ln>
        </p:spPr>
        <p:txBody>
          <a:bodyPr vert="horz" lIns="91440" tIns="91440" rIns="91440" bIns="91440" numCol="1" spcCol="0" rtlCol="0">
            <a:noAutofit/>
          </a:bodyPr>
          <a:lstStyle>
            <a:lvl1pPr marL="0" indent="0" algn="l" defTabSz="914400" rtl="0" eaLnBrk="1" latinLnBrk="0" hangingPunct="1">
              <a:lnSpc>
                <a:spcPct val="90000"/>
              </a:lnSpc>
              <a:spcBef>
                <a:spcPts val="1000"/>
              </a:spcBef>
              <a:buFontTx/>
              <a:buNone/>
              <a:defRPr sz="1100" kern="1200">
                <a:solidFill>
                  <a:schemeClr val="tx1"/>
                </a:solidFill>
                <a:latin typeface="+mn-lt"/>
                <a:ea typeface="+mn-ea"/>
                <a:cs typeface="+mn-cs"/>
              </a:defRPr>
            </a:lvl1pPr>
            <a:lvl2pPr marL="0" indent="0" algn="l" defTabSz="914400" rtl="0" eaLnBrk="1" latinLnBrk="0" hangingPunct="1">
              <a:lnSpc>
                <a:spcPct val="90000"/>
              </a:lnSpc>
              <a:spcBef>
                <a:spcPts val="1000"/>
              </a:spcBef>
              <a:buFontTx/>
              <a:buNone/>
              <a:defRPr sz="1100" b="1" kern="1200">
                <a:solidFill>
                  <a:schemeClr val="tx1"/>
                </a:solidFill>
                <a:latin typeface="+mn-lt"/>
                <a:ea typeface="+mn-ea"/>
                <a:cs typeface="+mn-cs"/>
              </a:defRPr>
            </a:lvl2pPr>
            <a:lvl3pPr marL="182880" indent="-182880" algn="l" defTabSz="914400" rtl="0" eaLnBrk="1" latinLnBrk="0" hangingPunct="1">
              <a:lnSpc>
                <a:spcPct val="9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3pPr>
            <a:lvl4pPr marL="182880" indent="0" algn="l" defTabSz="914400" rtl="0" eaLnBrk="1" latinLnBrk="0" hangingPunct="1">
              <a:lnSpc>
                <a:spcPct val="90000"/>
              </a:lnSpc>
              <a:spcBef>
                <a:spcPts val="500"/>
              </a:spcBef>
              <a:buClr>
                <a:schemeClr val="bg2"/>
              </a:buClr>
              <a:buFontTx/>
              <a:buNone/>
              <a:defRPr sz="1100" kern="1200">
                <a:solidFill>
                  <a:schemeClr val="tx1"/>
                </a:solidFill>
                <a:latin typeface="+mn-lt"/>
                <a:ea typeface="+mn-ea"/>
                <a:cs typeface="+mn-cs"/>
              </a:defRPr>
            </a:lvl4pPr>
            <a:lvl5pPr marL="365760" indent="-182880" algn="l" defTabSz="914400" rtl="0" eaLnBrk="1" latinLnBrk="0" hangingPunct="1">
              <a:lnSpc>
                <a:spcPct val="9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5pPr>
            <a:lvl6pPr marL="548640" indent="-182880" algn="l" defTabSz="914400" rtl="0" eaLnBrk="1" latinLnBrk="0" hangingPunct="1">
              <a:lnSpc>
                <a:spcPct val="9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6pPr>
            <a:lvl7pPr marL="731520" indent="-182880" algn="l" defTabSz="914400" rtl="0" eaLnBrk="1" latinLnBrk="0" hangingPunct="1">
              <a:lnSpc>
                <a:spcPct val="9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7pPr>
            <a:lvl8pPr marL="914400" indent="-182880" algn="l" defTabSz="914400" rtl="0" eaLnBrk="1" latinLnBrk="0" hangingPunct="1">
              <a:lnSpc>
                <a:spcPct val="9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8pPr>
            <a:lvl9pPr marL="1097280" indent="-182880" algn="l" defTabSz="914400" rtl="0" eaLnBrk="1" latinLnBrk="0" hangingPunct="1">
              <a:lnSpc>
                <a:spcPct val="9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9pPr>
          </a:lstStyle>
          <a:p>
            <a:pPr marL="0" lvl="2" indent="0">
              <a:lnSpc>
                <a:spcPct val="100000"/>
              </a:lnSpc>
              <a:spcBef>
                <a:spcPts val="0"/>
              </a:spcBef>
              <a:spcAft>
                <a:spcPts val="600"/>
              </a:spcAft>
              <a:buNone/>
            </a:pPr>
            <a:endParaRPr lang="en-US" sz="1200" dirty="0"/>
          </a:p>
        </p:txBody>
      </p:sp>
      <p:sp>
        <p:nvSpPr>
          <p:cNvPr id="30" name="Content Placeholder 3">
            <a:extLst>
              <a:ext uri="{FF2B5EF4-FFF2-40B4-BE49-F238E27FC236}">
                <a16:creationId xmlns:a16="http://schemas.microsoft.com/office/drawing/2014/main" id="{BB0C8DE6-A034-FBEE-953A-8CBD67A56279}"/>
              </a:ext>
              <a:ext uri="{C183D7F6-B498-43B3-948B-1728B52AA6E4}">
                <adec:decorative xmlns:adec="http://schemas.microsoft.com/office/drawing/2017/decorative" val="1"/>
              </a:ext>
            </a:extLst>
          </p:cNvPr>
          <p:cNvSpPr txBox="1">
            <a:spLocks/>
          </p:cNvSpPr>
          <p:nvPr/>
        </p:nvSpPr>
        <p:spPr>
          <a:xfrm>
            <a:off x="3995246" y="2142714"/>
            <a:ext cx="3718220" cy="3812826"/>
          </a:xfrm>
          <a:prstGeom prst="rect">
            <a:avLst/>
          </a:prstGeom>
          <a:ln w="12700">
            <a:noFill/>
          </a:ln>
        </p:spPr>
        <p:txBody>
          <a:bodyPr vert="horz" lIns="91440" tIns="91440" rIns="91440" bIns="91440" numCol="1" spcCol="0" rtlCol="0">
            <a:noAutofit/>
          </a:bodyPr>
          <a:lstStyle>
            <a:lvl1pPr marL="0" indent="0" algn="l" defTabSz="914400" rtl="0" eaLnBrk="1" latinLnBrk="0" hangingPunct="1">
              <a:lnSpc>
                <a:spcPct val="90000"/>
              </a:lnSpc>
              <a:spcBef>
                <a:spcPts val="1000"/>
              </a:spcBef>
              <a:buFontTx/>
              <a:buNone/>
              <a:defRPr sz="1100" kern="1200">
                <a:solidFill>
                  <a:schemeClr val="tx1"/>
                </a:solidFill>
                <a:latin typeface="+mn-lt"/>
                <a:ea typeface="+mn-ea"/>
                <a:cs typeface="+mn-cs"/>
              </a:defRPr>
            </a:lvl1pPr>
            <a:lvl2pPr marL="0" indent="0" algn="l" defTabSz="914400" rtl="0" eaLnBrk="1" latinLnBrk="0" hangingPunct="1">
              <a:lnSpc>
                <a:spcPct val="90000"/>
              </a:lnSpc>
              <a:spcBef>
                <a:spcPts val="1000"/>
              </a:spcBef>
              <a:buFontTx/>
              <a:buNone/>
              <a:defRPr sz="1100" b="1" kern="1200">
                <a:solidFill>
                  <a:schemeClr val="tx1"/>
                </a:solidFill>
                <a:latin typeface="+mn-lt"/>
                <a:ea typeface="+mn-ea"/>
                <a:cs typeface="+mn-cs"/>
              </a:defRPr>
            </a:lvl2pPr>
            <a:lvl3pPr marL="182880" indent="-182880" algn="l" defTabSz="914400" rtl="0" eaLnBrk="1" latinLnBrk="0" hangingPunct="1">
              <a:lnSpc>
                <a:spcPct val="9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3pPr>
            <a:lvl4pPr marL="182880" indent="0" algn="l" defTabSz="914400" rtl="0" eaLnBrk="1" latinLnBrk="0" hangingPunct="1">
              <a:lnSpc>
                <a:spcPct val="90000"/>
              </a:lnSpc>
              <a:spcBef>
                <a:spcPts val="500"/>
              </a:spcBef>
              <a:buClr>
                <a:schemeClr val="bg2"/>
              </a:buClr>
              <a:buFontTx/>
              <a:buNone/>
              <a:defRPr sz="1100" kern="1200">
                <a:solidFill>
                  <a:schemeClr val="tx1"/>
                </a:solidFill>
                <a:latin typeface="+mn-lt"/>
                <a:ea typeface="+mn-ea"/>
                <a:cs typeface="+mn-cs"/>
              </a:defRPr>
            </a:lvl4pPr>
            <a:lvl5pPr marL="365760" indent="-182880" algn="l" defTabSz="914400" rtl="0" eaLnBrk="1" latinLnBrk="0" hangingPunct="1">
              <a:lnSpc>
                <a:spcPct val="9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5pPr>
            <a:lvl6pPr marL="548640" indent="-182880" algn="l" defTabSz="914400" rtl="0" eaLnBrk="1" latinLnBrk="0" hangingPunct="1">
              <a:lnSpc>
                <a:spcPct val="9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6pPr>
            <a:lvl7pPr marL="731520" indent="-182880" algn="l" defTabSz="914400" rtl="0" eaLnBrk="1" latinLnBrk="0" hangingPunct="1">
              <a:lnSpc>
                <a:spcPct val="9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7pPr>
            <a:lvl8pPr marL="914400" indent="-182880" algn="l" defTabSz="914400" rtl="0" eaLnBrk="1" latinLnBrk="0" hangingPunct="1">
              <a:lnSpc>
                <a:spcPct val="9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8pPr>
            <a:lvl9pPr marL="1097280" indent="-182880" algn="l" defTabSz="914400" rtl="0" eaLnBrk="1" latinLnBrk="0" hangingPunct="1">
              <a:lnSpc>
                <a:spcPct val="9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9pPr>
          </a:lstStyle>
          <a:p>
            <a:pPr marL="0" lvl="2" indent="0">
              <a:lnSpc>
                <a:spcPct val="100000"/>
              </a:lnSpc>
              <a:spcBef>
                <a:spcPts val="0"/>
              </a:spcBef>
              <a:spcAft>
                <a:spcPts val="600"/>
              </a:spcAft>
              <a:buNone/>
            </a:pPr>
            <a:endParaRPr lang="en-US" sz="1200" dirty="0"/>
          </a:p>
        </p:txBody>
      </p:sp>
      <p:sp>
        <p:nvSpPr>
          <p:cNvPr id="23" name="Footer Placeholder 4">
            <a:extLst>
              <a:ext uri="{FF2B5EF4-FFF2-40B4-BE49-F238E27FC236}">
                <a16:creationId xmlns:a16="http://schemas.microsoft.com/office/drawing/2014/main" id="{119A8364-8472-90F6-7580-1E8E03763039}"/>
              </a:ext>
            </a:extLst>
          </p:cNvPr>
          <p:cNvSpPr txBox="1">
            <a:spLocks/>
          </p:cNvSpPr>
          <p:nvPr/>
        </p:nvSpPr>
        <p:spPr>
          <a:xfrm>
            <a:off x="609792" y="6418798"/>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dirty="0">
                <a:solidFill>
                  <a:srgbClr val="FFFFFF">
                    <a:lumMod val="50000"/>
                  </a:srgbClr>
                </a:solidFill>
                <a:latin typeface="Arial" panose="020B0604020202020204" pitchFamily="34" charset="0"/>
                <a:cs typeface="Arial" panose="020B0604020202020204" pitchFamily="34" charset="0"/>
              </a:rPr>
              <a:t>V1. Have you heard of the following vaccinations? / V2. Do you know whether you are eligible for the following vaccines? / V3. If you are eligible, would you take up the offer of the following vaccines? Base: Feb’25 (S17), 1515.</a:t>
            </a:r>
            <a:endParaRPr lang="en-GB" sz="1000" dirty="0">
              <a:solidFill>
                <a:srgbClr val="FFFFFF">
                  <a:lumMod val="50000"/>
                </a:srgbClr>
              </a:solidFill>
              <a:highlight>
                <a:srgbClr val="FFFF00"/>
              </a:highlight>
              <a:latin typeface="Arial" panose="020B0604020202020204" pitchFamily="34" charset="0"/>
              <a:cs typeface="Arial" panose="020B0604020202020204" pitchFamily="34" charset="0"/>
            </a:endParaRPr>
          </a:p>
        </p:txBody>
      </p:sp>
      <p:sp>
        <p:nvSpPr>
          <p:cNvPr id="19" name="Slide Number Placeholder 4">
            <a:extLst>
              <a:ext uri="{FF2B5EF4-FFF2-40B4-BE49-F238E27FC236}">
                <a16:creationId xmlns:a16="http://schemas.microsoft.com/office/drawing/2014/main" id="{EC29E17A-FF83-4BA5-78F2-2D2F260004CA}"/>
              </a:ext>
            </a:extLst>
          </p:cNvPr>
          <p:cNvSpPr txBox="1">
            <a:spLocks/>
          </p:cNvSpPr>
          <p:nvPr/>
        </p:nvSpPr>
        <p:spPr>
          <a:xfrm>
            <a:off x="11553947" y="64350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4077817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C6CA6-DB0E-C93B-747E-BA00C2297AEA}"/>
            </a:ext>
          </a:extLst>
        </p:cNvPr>
        <p:cNvGrpSpPr/>
        <p:nvPr/>
      </p:nvGrpSpPr>
      <p:grpSpPr>
        <a:xfrm>
          <a:off x="0" y="0"/>
          <a:ext cx="0" cy="0"/>
          <a:chOff x="0" y="0"/>
          <a:chExt cx="0" cy="0"/>
        </a:xfrm>
      </p:grpSpPr>
      <p:sp>
        <p:nvSpPr>
          <p:cNvPr id="7" name="Title 13">
            <a:extLst>
              <a:ext uri="{FF2B5EF4-FFF2-40B4-BE49-F238E27FC236}">
                <a16:creationId xmlns:a16="http://schemas.microsoft.com/office/drawing/2014/main" id="{2451B1E3-A460-3546-E5EE-05A2EB2FD04D}"/>
              </a:ext>
            </a:extLst>
          </p:cNvPr>
          <p:cNvSpPr>
            <a:spLocks noGrp="1"/>
          </p:cNvSpPr>
          <p:nvPr>
            <p:ph type="title"/>
          </p:nvPr>
        </p:nvSpPr>
        <p:spPr>
          <a:xfrm>
            <a:off x="359757" y="301766"/>
            <a:ext cx="11483900" cy="738664"/>
          </a:xfrm>
        </p:spPr>
        <p:txBody>
          <a:bodyPr vert="horz" wrap="square" lIns="0" tIns="0" rIns="0" bIns="0" rtlCol="0" anchor="t" anchorCtr="0">
            <a:spAutoFit/>
          </a:bodyPr>
          <a:lstStyle/>
          <a:p>
            <a:pPr>
              <a:lnSpc>
                <a:spcPct val="100000"/>
              </a:lnSpc>
            </a:pPr>
            <a:r>
              <a:rPr lang="en-GB" sz="1600" b="1" dirty="0">
                <a:solidFill>
                  <a:srgbClr val="5C5B5A"/>
                </a:solidFill>
                <a:latin typeface="Arial"/>
                <a:ea typeface="+mn-ea"/>
                <a:cs typeface="+mn-cs"/>
              </a:rPr>
              <a:t>Unsurprisingly, respondents who are aged 65+ are more likely to be </a:t>
            </a:r>
            <a:r>
              <a:rPr lang="en-GB" sz="1600" b="1" dirty="0">
                <a:solidFill>
                  <a:srgbClr val="009690"/>
                </a:solidFill>
                <a:latin typeface="Arial"/>
                <a:ea typeface="+mn-ea"/>
                <a:cs typeface="+mn-cs"/>
              </a:rPr>
              <a:t>aware and take up the offer </a:t>
            </a:r>
            <a:r>
              <a:rPr lang="en-GB" sz="1600" b="1" dirty="0">
                <a:solidFill>
                  <a:srgbClr val="5C5B5A"/>
                </a:solidFill>
                <a:latin typeface="Arial"/>
                <a:ea typeface="+mn-ea"/>
                <a:cs typeface="+mn-cs"/>
              </a:rPr>
              <a:t>of the RSV vaccine. Also, individuals with a sensory disability and those with children under 5 are more likely to be </a:t>
            </a:r>
            <a:r>
              <a:rPr lang="en-GB" sz="1600" b="1" dirty="0">
                <a:solidFill>
                  <a:srgbClr val="009690"/>
                </a:solidFill>
                <a:latin typeface="Arial"/>
                <a:ea typeface="+mn-ea"/>
                <a:cs typeface="+mn-cs"/>
              </a:rPr>
              <a:t>aware and take up the offer </a:t>
            </a:r>
            <a:r>
              <a:rPr lang="en-GB" sz="1600" b="1" dirty="0">
                <a:solidFill>
                  <a:srgbClr val="5C5B5A"/>
                </a:solidFill>
                <a:latin typeface="Arial"/>
                <a:ea typeface="+mn-ea"/>
                <a:cs typeface="+mn-cs"/>
              </a:rPr>
              <a:t>of the RSV vaccine as well.</a:t>
            </a:r>
          </a:p>
        </p:txBody>
      </p:sp>
      <p:sp>
        <p:nvSpPr>
          <p:cNvPr id="8" name="Text Placeholder 7">
            <a:extLst>
              <a:ext uri="{FF2B5EF4-FFF2-40B4-BE49-F238E27FC236}">
                <a16:creationId xmlns:a16="http://schemas.microsoft.com/office/drawing/2014/main" id="{371BD6C8-864A-36E3-55C6-7DE75BE494B7}"/>
              </a:ext>
            </a:extLst>
          </p:cNvPr>
          <p:cNvSpPr txBox="1">
            <a:spLocks/>
          </p:cNvSpPr>
          <p:nvPr/>
        </p:nvSpPr>
        <p:spPr>
          <a:xfrm>
            <a:off x="582587" y="1437335"/>
            <a:ext cx="5382940"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b="1" i="0" u="none" strike="noStrike" kern="1200" cap="none" spc="0" normalizeH="0" baseline="0" noProof="0" dirty="0">
                <a:ln>
                  <a:noFill/>
                </a:ln>
                <a:solidFill>
                  <a:schemeClr val="bg1"/>
                </a:solidFill>
                <a:effectLst/>
                <a:uLnTx/>
                <a:uFillTx/>
                <a:latin typeface="Arial"/>
                <a:cs typeface="Arial"/>
              </a:rPr>
              <a:t>% who are aware of the RSV vaccine (</a:t>
            </a:r>
            <a:r>
              <a:rPr lang="en-GB" dirty="0">
                <a:solidFill>
                  <a:schemeClr val="bg1"/>
                </a:solidFill>
                <a:cs typeface="Arial"/>
              </a:rPr>
              <a:t>38</a:t>
            </a:r>
            <a:r>
              <a:rPr kumimoji="0" lang="en-GB" b="1" i="0" u="none" strike="noStrike" kern="1200" cap="none" spc="0" normalizeH="0" baseline="0" noProof="0" dirty="0">
                <a:ln>
                  <a:noFill/>
                </a:ln>
                <a:solidFill>
                  <a:schemeClr val="bg1"/>
                </a:solidFill>
                <a:effectLst/>
                <a:uLnTx/>
                <a:uFillTx/>
                <a:latin typeface="Arial"/>
                <a:cs typeface="Arial"/>
              </a:rPr>
              <a:t>%) is higher among*:</a:t>
            </a:r>
          </a:p>
        </p:txBody>
      </p:sp>
      <p:sp>
        <p:nvSpPr>
          <p:cNvPr id="9" name="Text Placeholder 4">
            <a:extLst>
              <a:ext uri="{FF2B5EF4-FFF2-40B4-BE49-F238E27FC236}">
                <a16:creationId xmlns:a16="http://schemas.microsoft.com/office/drawing/2014/main" id="{AFF37E2E-51F2-62CE-C5FA-F12B824F2212}"/>
              </a:ext>
            </a:extLst>
          </p:cNvPr>
          <p:cNvSpPr txBox="1">
            <a:spLocks/>
          </p:cNvSpPr>
          <p:nvPr/>
        </p:nvSpPr>
        <p:spPr>
          <a:xfrm>
            <a:off x="582586" y="1886266"/>
            <a:ext cx="5382941" cy="3510262"/>
          </a:xfrm>
          <a:prstGeom prst="rect">
            <a:avLst/>
          </a:prstGeom>
          <a:ln>
            <a:solidFill>
              <a:srgbClr val="5C5B5A"/>
            </a:solidFill>
          </a:ln>
        </p:spPr>
        <p:txBody>
          <a:bodyPr vert="horz" lIns="91440" tIns="108000" rIns="91440" bIns="45720" numCol="1" spcCol="457200" rtlCol="0" anchor="t">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00"/>
              </a:spcAft>
              <a:buNone/>
              <a:defRPr/>
            </a:pPr>
            <a:r>
              <a:rPr kumimoji="0" lang="en-GB" sz="1200" b="1" i="0" u="none" strike="noStrike" kern="1200" cap="none" spc="0" normalizeH="0" baseline="0" noProof="0" dirty="0">
                <a:ln>
                  <a:noFill/>
                </a:ln>
                <a:solidFill>
                  <a:srgbClr val="009690"/>
                </a:solidFill>
                <a:effectLst/>
                <a:uLnTx/>
                <a:uFillTx/>
                <a:latin typeface="Arial"/>
                <a:cs typeface="Arial"/>
              </a:rPr>
              <a:t>Demographics: </a:t>
            </a:r>
            <a:endParaRPr lang="en-GB" sz="1200" b="1" i="0" u="none" strike="noStrike" kern="1200" cap="none" spc="0" normalizeH="0" baseline="0" noProof="0" dirty="0">
              <a:ln>
                <a:noFill/>
              </a:ln>
              <a:solidFill>
                <a:srgbClr val="009690"/>
              </a:solidFill>
              <a:effectLst/>
              <a:uLnTx/>
              <a:uFillTx/>
              <a:latin typeface="Arial"/>
              <a:cs typeface="Arial"/>
            </a:endParaRPr>
          </a:p>
          <a:p>
            <a:pPr>
              <a:spcAft>
                <a:spcPts val="400"/>
              </a:spcAft>
              <a:defRPr/>
            </a:pPr>
            <a:r>
              <a:rPr lang="en-GB" sz="1200" dirty="0">
                <a:solidFill>
                  <a:srgbClr val="5C5B5A"/>
                </a:solidFill>
                <a:latin typeface="Arial"/>
                <a:cs typeface="Arial"/>
              </a:rPr>
              <a:t>Those age 75+ (69%) and those aged 65+ (55%) </a:t>
            </a:r>
          </a:p>
          <a:p>
            <a:pPr>
              <a:spcAft>
                <a:spcPts val="400"/>
              </a:spcAft>
              <a:defRPr/>
            </a:pPr>
            <a:r>
              <a:rPr lang="en-GB" sz="1200" dirty="0">
                <a:solidFill>
                  <a:srgbClr val="5C5B5A"/>
                </a:solidFill>
                <a:latin typeface="Arial"/>
                <a:cs typeface="Arial"/>
              </a:rPr>
              <a:t>Females under 40 with children under 5 (59%)</a:t>
            </a:r>
          </a:p>
          <a:p>
            <a:pPr>
              <a:spcAft>
                <a:spcPts val="400"/>
              </a:spcAft>
              <a:defRPr/>
            </a:pPr>
            <a:r>
              <a:rPr lang="en-GB" sz="1200" dirty="0">
                <a:solidFill>
                  <a:srgbClr val="5C5B5A"/>
                </a:solidFill>
                <a:latin typeface="Arial"/>
                <a:cs typeface="Arial"/>
              </a:rPr>
              <a:t>Those with a sensory disability (51%)</a:t>
            </a:r>
          </a:p>
          <a:p>
            <a:pPr>
              <a:spcAft>
                <a:spcPts val="400"/>
              </a:spcAft>
              <a:defRPr/>
            </a:pPr>
            <a:r>
              <a:rPr lang="en-GB" sz="1200" dirty="0">
                <a:solidFill>
                  <a:srgbClr val="5C5B5A"/>
                </a:solidFill>
                <a:latin typeface="Arial"/>
                <a:cs typeface="Arial"/>
              </a:rPr>
              <a:t>Those who are British (40%)</a:t>
            </a:r>
          </a:p>
          <a:p>
            <a:pPr>
              <a:spcAft>
                <a:spcPts val="400"/>
              </a:spcAft>
              <a:defRPr/>
            </a:pPr>
            <a:endParaRPr lang="en-GB" sz="1200" dirty="0">
              <a:solidFill>
                <a:srgbClr val="5C5B5A"/>
              </a:solidFill>
              <a:latin typeface="Arial"/>
              <a:cs typeface="Arial"/>
            </a:endParaRPr>
          </a:p>
          <a:p>
            <a:pPr marL="0" indent="0">
              <a:spcAft>
                <a:spcPts val="400"/>
              </a:spcAft>
              <a:buNone/>
              <a:defRPr/>
            </a:pPr>
            <a:r>
              <a:rPr lang="en-GB" sz="1200" b="1" dirty="0">
                <a:solidFill>
                  <a:srgbClr val="009690"/>
                </a:solidFill>
                <a:latin typeface="Arial"/>
                <a:cs typeface="Arial"/>
              </a:rPr>
              <a:t>Individual and/or family circumstance:</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with children aged under 5 years old in the house (53%)</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who are retired (52%)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who are currently a carer (49%)</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who feel very highly about their life being worthwhile (45%)</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who are not financial vulnerable (45%)</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with a household income of £52,000+ (43%)</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who have children (41%)</a:t>
            </a:r>
          </a:p>
          <a:p>
            <a:pPr marL="0" marR="0" lvl="0" indent="0" algn="l" defTabSz="914400" rtl="0" eaLnBrk="1" fontAlgn="auto" latinLnBrk="0" hangingPunct="1">
              <a:lnSpc>
                <a:spcPct val="100000"/>
              </a:lnSpc>
              <a:spcBef>
                <a:spcPts val="0"/>
              </a:spcBef>
              <a:spcAft>
                <a:spcPts val="400"/>
              </a:spcAft>
              <a:buClrTx/>
              <a:buSzTx/>
              <a:buNone/>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0" name="Text Placeholder 7">
            <a:extLst>
              <a:ext uri="{FF2B5EF4-FFF2-40B4-BE49-F238E27FC236}">
                <a16:creationId xmlns:a16="http://schemas.microsoft.com/office/drawing/2014/main" id="{EDAB3E7D-714A-28CE-AAA5-E29852139118}"/>
              </a:ext>
            </a:extLst>
          </p:cNvPr>
          <p:cNvSpPr txBox="1">
            <a:spLocks/>
          </p:cNvSpPr>
          <p:nvPr/>
        </p:nvSpPr>
        <p:spPr>
          <a:xfrm>
            <a:off x="6328286" y="1437335"/>
            <a:ext cx="5092570"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b="1" i="0" u="none" strike="noStrike" kern="1200" cap="none" spc="0" normalizeH="0" baseline="0" noProof="0" dirty="0">
                <a:ln>
                  <a:noFill/>
                </a:ln>
                <a:solidFill>
                  <a:schemeClr val="bg1"/>
                </a:solidFill>
                <a:effectLst/>
                <a:uLnTx/>
                <a:uFillTx/>
                <a:latin typeface="Arial"/>
                <a:cs typeface="Arial"/>
              </a:rPr>
              <a:t>% </a:t>
            </a:r>
            <a:r>
              <a:rPr lang="en-GB" b="1" dirty="0">
                <a:solidFill>
                  <a:schemeClr val="bg1"/>
                </a:solidFill>
                <a:latin typeface="Arial"/>
                <a:cs typeface="Arial"/>
              </a:rPr>
              <a:t>who would take up the offer of the RSV vaccine </a:t>
            </a:r>
            <a:r>
              <a:rPr kumimoji="0" lang="en-GB" b="1" i="0" u="none" strike="noStrike" kern="1200" cap="none" spc="0" normalizeH="0" baseline="0" noProof="0" dirty="0">
                <a:ln>
                  <a:noFill/>
                </a:ln>
                <a:solidFill>
                  <a:schemeClr val="bg1"/>
                </a:solidFill>
                <a:effectLst/>
                <a:uLnTx/>
                <a:uFillTx/>
                <a:latin typeface="Arial"/>
                <a:cs typeface="Arial"/>
              </a:rPr>
              <a:t>(38%) is higher among*:</a:t>
            </a:r>
          </a:p>
        </p:txBody>
      </p:sp>
      <p:sp>
        <p:nvSpPr>
          <p:cNvPr id="11" name="Text Placeholder 4">
            <a:extLst>
              <a:ext uri="{FF2B5EF4-FFF2-40B4-BE49-F238E27FC236}">
                <a16:creationId xmlns:a16="http://schemas.microsoft.com/office/drawing/2014/main" id="{FC74EBF7-2EC3-BC09-3C21-4D62F347EC15}"/>
              </a:ext>
            </a:extLst>
          </p:cNvPr>
          <p:cNvSpPr txBox="1">
            <a:spLocks/>
          </p:cNvSpPr>
          <p:nvPr/>
        </p:nvSpPr>
        <p:spPr>
          <a:xfrm>
            <a:off x="6328286" y="1885680"/>
            <a:ext cx="5092570" cy="3510848"/>
          </a:xfrm>
          <a:prstGeom prst="rect">
            <a:avLst/>
          </a:prstGeom>
          <a:ln>
            <a:solidFill>
              <a:srgbClr val="5C5B5A"/>
            </a:solidFill>
          </a:ln>
        </p:spPr>
        <p:txBody>
          <a:bodyPr vert="horz" lIns="91440" tIns="108000" rIns="91440" bIns="45720" numCol="1" spcCol="457200" rtlCol="0" anchor="t">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00"/>
              </a:spcAft>
              <a:buNone/>
              <a:defRPr/>
            </a:pPr>
            <a:r>
              <a:rPr kumimoji="0" lang="en-GB" sz="1200" b="1" i="0" u="none" strike="noStrike" kern="1200" cap="none" spc="0" normalizeH="0" baseline="0" noProof="0" dirty="0">
                <a:ln>
                  <a:noFill/>
                </a:ln>
                <a:solidFill>
                  <a:srgbClr val="009690"/>
                </a:solidFill>
                <a:effectLst/>
                <a:uLnTx/>
                <a:uFillTx/>
                <a:latin typeface="Arial"/>
                <a:cs typeface="Arial"/>
              </a:rPr>
              <a:t>Demographics: </a:t>
            </a:r>
            <a:endParaRPr kumimoji="0" lang="en-GB" sz="1200" b="1" dirty="0">
              <a:solidFill>
                <a:srgbClr val="009690"/>
              </a:solidFill>
              <a:latin typeface="Arial"/>
              <a:cs typeface="Arial"/>
            </a:endParaRPr>
          </a:p>
          <a:p>
            <a:pPr>
              <a:spcAft>
                <a:spcPts val="400"/>
              </a:spcAft>
              <a:defRPr/>
            </a:pPr>
            <a:r>
              <a:rPr lang="en-GB" sz="1200" dirty="0">
                <a:solidFill>
                  <a:srgbClr val="5C5B5A"/>
                </a:solidFill>
                <a:latin typeface="Arial"/>
                <a:cs typeface="Arial"/>
              </a:rPr>
              <a:t>Those age 75+ (70%) and those aged 65+ (57%)</a:t>
            </a:r>
          </a:p>
          <a:p>
            <a:pPr>
              <a:spcAft>
                <a:spcPts val="400"/>
              </a:spcAft>
              <a:defRPr/>
            </a:pPr>
            <a:r>
              <a:rPr lang="en-GB" sz="1200" dirty="0">
                <a:solidFill>
                  <a:srgbClr val="5C5B5A"/>
                </a:solidFill>
                <a:latin typeface="Arial"/>
                <a:cs typeface="Arial"/>
              </a:rPr>
              <a:t>Those with a sensory disability (59%)</a:t>
            </a:r>
          </a:p>
          <a:p>
            <a:pPr>
              <a:spcAft>
                <a:spcPts val="400"/>
              </a:spcAft>
              <a:defRPr/>
            </a:pPr>
            <a:r>
              <a:rPr lang="en-GB" sz="1200" dirty="0">
                <a:solidFill>
                  <a:srgbClr val="5C5B5A"/>
                </a:solidFill>
                <a:latin typeface="Arial"/>
                <a:cs typeface="Arial"/>
              </a:rPr>
              <a:t> Those who are bisexual (56%)</a:t>
            </a:r>
          </a:p>
          <a:p>
            <a:pPr>
              <a:spcAft>
                <a:spcPts val="400"/>
              </a:spcAft>
              <a:defRPr/>
            </a:pPr>
            <a:r>
              <a:rPr lang="en-GB" sz="1200" dirty="0">
                <a:solidFill>
                  <a:srgbClr val="5C5B5A"/>
                </a:solidFill>
                <a:latin typeface="Arial"/>
                <a:cs typeface="Arial"/>
              </a:rPr>
              <a:t>Those who are African (50%)</a:t>
            </a:r>
          </a:p>
          <a:p>
            <a:pPr>
              <a:spcAft>
                <a:spcPts val="400"/>
              </a:spcAft>
              <a:defRPr/>
            </a:pPr>
            <a:r>
              <a:rPr lang="en-GB" sz="1200" dirty="0">
                <a:solidFill>
                  <a:srgbClr val="5C5B5A"/>
                </a:solidFill>
                <a:latin typeface="Arial"/>
                <a:cs typeface="Arial"/>
              </a:rPr>
              <a:t>Those who are male (43%)</a:t>
            </a:r>
          </a:p>
          <a:p>
            <a:pPr>
              <a:spcAft>
                <a:spcPts val="400"/>
              </a:spcAft>
              <a:defRPr/>
            </a:pPr>
            <a:r>
              <a:rPr lang="en-GB" sz="1200" dirty="0">
                <a:solidFill>
                  <a:srgbClr val="5C5B5A"/>
                </a:solidFill>
                <a:latin typeface="Arial"/>
                <a:cs typeface="Arial"/>
              </a:rPr>
              <a:t>Those who are Christian (43%)</a:t>
            </a:r>
          </a:p>
          <a:p>
            <a:pPr>
              <a:spcAft>
                <a:spcPts val="400"/>
              </a:spcAft>
              <a:defRPr/>
            </a:pPr>
            <a:endParaRPr lang="en-GB" sz="1200" b="1" dirty="0">
              <a:solidFill>
                <a:srgbClr val="5C5B5A"/>
              </a:solidFill>
              <a:latin typeface="Arial"/>
              <a:cs typeface="Arial"/>
            </a:endParaRPr>
          </a:p>
          <a:p>
            <a:pPr marL="0" indent="0">
              <a:spcAft>
                <a:spcPts val="400"/>
              </a:spcAft>
              <a:buNone/>
              <a:defRPr/>
            </a:pPr>
            <a:r>
              <a:rPr lang="en-GB" sz="1200" b="1" dirty="0">
                <a:solidFill>
                  <a:srgbClr val="009690"/>
                </a:solidFill>
                <a:latin typeface="Arial"/>
                <a:cs typeface="Arial"/>
              </a:rPr>
              <a:t>Individual and/or family circumstance:</a:t>
            </a:r>
          </a:p>
          <a:p>
            <a:pPr>
              <a:spcAft>
                <a:spcPts val="400"/>
              </a:spcAft>
              <a:defRPr/>
            </a:pPr>
            <a:r>
              <a:rPr lang="en-GB" sz="1200" dirty="0">
                <a:solidFill>
                  <a:srgbClr val="5C5B5A"/>
                </a:solidFill>
                <a:latin typeface="Arial"/>
                <a:cs typeface="Arial"/>
              </a:rPr>
              <a:t>Those who own their home outright (50%)</a:t>
            </a:r>
          </a:p>
          <a:p>
            <a:pPr>
              <a:spcAft>
                <a:spcPts val="400"/>
              </a:spcAft>
              <a:defRPr/>
            </a:pPr>
            <a:r>
              <a:rPr lang="en-GB" sz="1200" dirty="0">
                <a:solidFill>
                  <a:srgbClr val="5C5B5A"/>
                </a:solidFill>
                <a:latin typeface="Arial"/>
                <a:cs typeface="Arial"/>
              </a:rPr>
              <a:t>Those with a household income of £78,000 or above (48%)</a:t>
            </a:r>
          </a:p>
          <a:p>
            <a:pPr>
              <a:spcAft>
                <a:spcPts val="400"/>
              </a:spcAft>
              <a:defRPr/>
            </a:pPr>
            <a:r>
              <a:rPr lang="en-GB" sz="1200" dirty="0">
                <a:solidFill>
                  <a:srgbClr val="5C5B5A"/>
                </a:solidFill>
                <a:latin typeface="Arial"/>
                <a:cs typeface="Arial"/>
              </a:rPr>
              <a:t>Those with children under 5 in the household (48%)</a:t>
            </a:r>
          </a:p>
          <a:p>
            <a:pPr>
              <a:spcAft>
                <a:spcPts val="400"/>
              </a:spcAft>
              <a:defRPr/>
            </a:pPr>
            <a:r>
              <a:rPr lang="en-GB" sz="1200" dirty="0">
                <a:solidFill>
                  <a:srgbClr val="5C5B5A"/>
                </a:solidFill>
                <a:latin typeface="Arial"/>
                <a:cs typeface="Arial"/>
              </a:rPr>
              <a:t>Those with very high happiness (46%)</a:t>
            </a:r>
          </a:p>
          <a:p>
            <a:pPr>
              <a:spcAft>
                <a:spcPts val="400"/>
              </a:spcAft>
              <a:defRPr/>
            </a:pPr>
            <a:r>
              <a:rPr lang="en-GB" sz="1200" dirty="0">
                <a:solidFill>
                  <a:srgbClr val="5C5B5A"/>
                </a:solidFill>
                <a:latin typeface="Arial"/>
                <a:cs typeface="Arial"/>
              </a:rPr>
              <a:t>Those who are satisfied with their job (43%)</a:t>
            </a:r>
          </a:p>
          <a:p>
            <a:pPr marL="0" marR="0" lvl="0" indent="0" algn="l" defTabSz="914400" rtl="0" eaLnBrk="1" fontAlgn="auto" latinLnBrk="0" hangingPunct="1">
              <a:lnSpc>
                <a:spcPct val="100000"/>
              </a:lnSpc>
              <a:spcBef>
                <a:spcPts val="0"/>
              </a:spcBef>
              <a:spcAft>
                <a:spcPts val="200"/>
              </a:spcAft>
              <a:buClrTx/>
              <a:buSzTx/>
              <a:buNone/>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2" name="Text Placeholder 1">
            <a:extLst>
              <a:ext uri="{FF2B5EF4-FFF2-40B4-BE49-F238E27FC236}">
                <a16:creationId xmlns:a16="http://schemas.microsoft.com/office/drawing/2014/main" id="{41A6F3F8-4370-64D5-9AA6-6C395254EE2E}"/>
              </a:ext>
            </a:extLst>
          </p:cNvPr>
          <p:cNvSpPr txBox="1">
            <a:spLocks noGrp="1"/>
          </p:cNvSpPr>
          <p:nvPr>
            <p:ph type="body" sz="quarter" idx="11"/>
          </p:nvPr>
        </p:nvSpPr>
        <p:spPr>
          <a:xfrm>
            <a:off x="504694" y="5451674"/>
            <a:ext cx="11338963" cy="230832"/>
          </a:xfrm>
          <a:prstGeom prst="rect">
            <a:avLst/>
          </a:prstGeom>
          <a:noFill/>
        </p:spPr>
        <p:txBody>
          <a:bodyPr vert="horz" wrap="square" lIns="91440" tIns="45720" rIns="91440" bIns="45720" rtlCol="0" anchor="t">
            <a:spAutoFit/>
          </a:bodyPr>
          <a:lstStyle/>
          <a:p>
            <a:r>
              <a:rPr lang="en-GB" sz="1000" dirty="0">
                <a:solidFill>
                  <a:schemeClr val="bg1">
                    <a:lumMod val="50000"/>
                  </a:schemeClr>
                </a:solidFill>
                <a:latin typeface="Arial"/>
                <a:cs typeface="Arial"/>
              </a:rPr>
              <a:t> * Subgroup analysis uses data from S17. Please note we have not used merged data as the difference between S14 and S17 is too great.</a:t>
            </a:r>
            <a:endParaRPr lang="en-GB" sz="1000" dirty="0">
              <a:solidFill>
                <a:schemeClr val="bg1">
                  <a:lumMod val="50000"/>
                </a:schemeClr>
              </a:solidFill>
              <a:latin typeface="Arial" panose="020B0604020202020204" pitchFamily="34" charset="0"/>
              <a:cs typeface="Arial" panose="020B0604020202020204" pitchFamily="34" charset="0"/>
            </a:endParaRPr>
          </a:p>
        </p:txBody>
      </p:sp>
      <p:sp>
        <p:nvSpPr>
          <p:cNvPr id="3" name="Footer Placeholder 4">
            <a:extLst>
              <a:ext uri="{FF2B5EF4-FFF2-40B4-BE49-F238E27FC236}">
                <a16:creationId xmlns:a16="http://schemas.microsoft.com/office/drawing/2014/main" id="{75E832F8-DE30-630F-3F9F-D780C0B9B7D2}"/>
              </a:ext>
              <a:ext uri="{C183D7F6-B498-43B3-948B-1728B52AA6E4}">
                <adec:decorative xmlns:adec="http://schemas.microsoft.com/office/drawing/2017/decorative" val="1"/>
              </a:ext>
            </a:extLst>
          </p:cNvPr>
          <p:cNvSpPr txBox="1">
            <a:spLocks/>
          </p:cNvSpPr>
          <p:nvPr/>
        </p:nvSpPr>
        <p:spPr>
          <a:xfrm>
            <a:off x="443111" y="6199317"/>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5" name="Text Placeholder 1">
            <a:extLst>
              <a:ext uri="{FF2B5EF4-FFF2-40B4-BE49-F238E27FC236}">
                <a16:creationId xmlns:a16="http://schemas.microsoft.com/office/drawing/2014/main" id="{5E77A37D-9CDC-1622-2015-D9AFB59349B8}"/>
              </a:ext>
            </a:extLst>
          </p:cNvPr>
          <p:cNvSpPr txBox="1">
            <a:spLocks/>
          </p:cNvSpPr>
          <p:nvPr/>
        </p:nvSpPr>
        <p:spPr>
          <a:xfrm>
            <a:off x="582586" y="6249720"/>
            <a:ext cx="11338963" cy="369332"/>
          </a:xfrm>
          <a:prstGeom prst="rect">
            <a:avLst/>
          </a:prstGeom>
          <a:noFill/>
        </p:spPr>
        <p:txBody>
          <a:bodyPr vert="horz" wrap="square" lIns="91440" tIns="45720" rIns="91440" bIns="4572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00" dirty="0">
                <a:solidFill>
                  <a:schemeClr val="bg1">
                    <a:lumMod val="50000"/>
                  </a:schemeClr>
                </a:solidFill>
                <a:latin typeface="Arial"/>
                <a:cs typeface="Arial"/>
              </a:rPr>
              <a:t>V1. Have you heard of the following vaccinations? - RSV (Respiratory Syncytial Virus). V3. If you are eligible, would you take up the offer of the following vaccines? - RSV (Respiratory Syncytial Virus) Survey 17: 1515 </a:t>
            </a:r>
            <a:endParaRPr lang="en-GB" sz="1000" dirty="0">
              <a:solidFill>
                <a:schemeClr val="bg1">
                  <a:lumMod val="5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245585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6FD43-8472-192C-D721-81E2DDC4AB87}"/>
            </a:ext>
          </a:extLst>
        </p:cNvPr>
        <p:cNvGrpSpPr/>
        <p:nvPr/>
      </p:nvGrpSpPr>
      <p:grpSpPr>
        <a:xfrm>
          <a:off x="0" y="0"/>
          <a:ext cx="0" cy="0"/>
          <a:chOff x="0" y="0"/>
          <a:chExt cx="0" cy="0"/>
        </a:xfrm>
      </p:grpSpPr>
      <p:sp>
        <p:nvSpPr>
          <p:cNvPr id="26" name="Title 13">
            <a:extLst>
              <a:ext uri="{FF2B5EF4-FFF2-40B4-BE49-F238E27FC236}">
                <a16:creationId xmlns:a16="http://schemas.microsoft.com/office/drawing/2014/main" id="{E8BD3D1C-0BFC-726E-8243-AC909461ADA3}"/>
              </a:ext>
            </a:extLst>
          </p:cNvPr>
          <p:cNvSpPr>
            <a:spLocks noGrp="1"/>
          </p:cNvSpPr>
          <p:nvPr>
            <p:ph type="title"/>
          </p:nvPr>
        </p:nvSpPr>
        <p:spPr>
          <a:xfrm>
            <a:off x="421336" y="184507"/>
            <a:ext cx="11614962" cy="553998"/>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One third (32%) say they have </a:t>
            </a:r>
            <a:r>
              <a:rPr lang="en-GB" sz="1800" b="1" dirty="0">
                <a:solidFill>
                  <a:srgbClr val="009690"/>
                </a:solidFill>
                <a:latin typeface="Arial"/>
                <a:ea typeface="+mn-ea"/>
                <a:cs typeface="+mn-cs"/>
              </a:rPr>
              <a:t>heard adverts about winter vaccinations </a:t>
            </a:r>
            <a:r>
              <a:rPr lang="en-GB" sz="1800" b="1" dirty="0">
                <a:solidFill>
                  <a:srgbClr val="5C5B5A"/>
                </a:solidFill>
                <a:latin typeface="Arial"/>
                <a:ea typeface="+mn-ea"/>
                <a:cs typeface="+mn-cs"/>
              </a:rPr>
              <a:t>on local radio across Greater Manchester. When prompted with images of the adverts, 37% of respondents say they had seen them. </a:t>
            </a:r>
          </a:p>
        </p:txBody>
      </p:sp>
      <p:sp>
        <p:nvSpPr>
          <p:cNvPr id="4" name="TextBox 3">
            <a:extLst>
              <a:ext uri="{FF2B5EF4-FFF2-40B4-BE49-F238E27FC236}">
                <a16:creationId xmlns:a16="http://schemas.microsoft.com/office/drawing/2014/main" id="{16B1AA87-CDCC-7CB5-9BCA-9B70B7E2F341}"/>
              </a:ext>
            </a:extLst>
          </p:cNvPr>
          <p:cNvSpPr txBox="1"/>
          <p:nvPr/>
        </p:nvSpPr>
        <p:spPr>
          <a:xfrm>
            <a:off x="0" y="1248759"/>
            <a:ext cx="4843139"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dirty="0">
                <a:ln>
                  <a:noFill/>
                </a:ln>
                <a:solidFill>
                  <a:srgbClr val="5C5B5A"/>
                </a:solidFill>
                <a:effectLst/>
                <a:uLnTx/>
                <a:uFillTx/>
                <a:latin typeface="Arial"/>
                <a:ea typeface="+mn-ea"/>
                <a:cs typeface="+mn-cs"/>
              </a:rPr>
              <a:t>Have you heard any adverts about winter vaccinations on local radio across Greater Manchester?</a:t>
            </a:r>
          </a:p>
        </p:txBody>
      </p:sp>
      <p:graphicFrame>
        <p:nvGraphicFramePr>
          <p:cNvPr id="2" name="Chart 1" descr="Pie chart showing 32% have heard adverts about winter vaccinations on the local radio in February '25.">
            <a:extLst>
              <a:ext uri="{FF2B5EF4-FFF2-40B4-BE49-F238E27FC236}">
                <a16:creationId xmlns:a16="http://schemas.microsoft.com/office/drawing/2014/main" id="{B3E76889-1C50-10CF-583C-5D78CB09008C}"/>
              </a:ext>
            </a:extLst>
          </p:cNvPr>
          <p:cNvGraphicFramePr/>
          <p:nvPr>
            <p:extLst>
              <p:ext uri="{D42A27DB-BD31-4B8C-83A1-F6EECF244321}">
                <p14:modId xmlns:p14="http://schemas.microsoft.com/office/powerpoint/2010/main" val="3397466371"/>
              </p:ext>
            </p:extLst>
          </p:nvPr>
        </p:nvGraphicFramePr>
        <p:xfrm>
          <a:off x="0" y="1867146"/>
          <a:ext cx="4960721" cy="4734386"/>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04226DE3-739D-22D9-0068-693E4A3CFBCA}"/>
              </a:ext>
            </a:extLst>
          </p:cNvPr>
          <p:cNvSpPr txBox="1"/>
          <p:nvPr/>
        </p:nvSpPr>
        <p:spPr>
          <a:xfrm>
            <a:off x="4594258" y="1280954"/>
            <a:ext cx="484313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dirty="0">
                <a:ln>
                  <a:noFill/>
                </a:ln>
                <a:solidFill>
                  <a:srgbClr val="5C5B5A"/>
                </a:solidFill>
                <a:effectLst/>
                <a:uLnTx/>
                <a:uFillTx/>
                <a:latin typeface="Arial"/>
                <a:ea typeface="+mn-ea"/>
                <a:cs typeface="+mn-cs"/>
              </a:rPr>
              <a:t>Have you seen any of these the following adverts across Greater Manchester</a:t>
            </a:r>
            <a:r>
              <a:rPr lang="en-GB" sz="1500" b="1" dirty="0">
                <a:solidFill>
                  <a:srgbClr val="5C5B5A"/>
                </a:solidFill>
                <a:latin typeface="Arial"/>
              </a:rPr>
              <a:t>?*</a:t>
            </a:r>
            <a:endParaRPr kumimoji="0" lang="en-GB" sz="1500" b="1" i="0"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3" name="Chart 2" descr="Pie chart showing 37% have seen any of the following adverts across Greater Manchester, with 15% saying definitely not in February '25.">
            <a:extLst>
              <a:ext uri="{FF2B5EF4-FFF2-40B4-BE49-F238E27FC236}">
                <a16:creationId xmlns:a16="http://schemas.microsoft.com/office/drawing/2014/main" id="{CBA17778-F33C-68A9-8811-61B23D3E6C16}"/>
              </a:ext>
            </a:extLst>
          </p:cNvPr>
          <p:cNvGraphicFramePr/>
          <p:nvPr>
            <p:extLst>
              <p:ext uri="{D42A27DB-BD31-4B8C-83A1-F6EECF244321}">
                <p14:modId xmlns:p14="http://schemas.microsoft.com/office/powerpoint/2010/main" val="2720003552"/>
              </p:ext>
            </p:extLst>
          </p:nvPr>
        </p:nvGraphicFramePr>
        <p:xfrm>
          <a:off x="4535466" y="1955397"/>
          <a:ext cx="4960721" cy="4734386"/>
        </p:xfrm>
        <a:graphic>
          <a:graphicData uri="http://schemas.openxmlformats.org/drawingml/2006/chart">
            <c:chart xmlns:c="http://schemas.openxmlformats.org/drawingml/2006/chart" xmlns:r="http://schemas.openxmlformats.org/officeDocument/2006/relationships" r:id="rId5"/>
          </a:graphicData>
        </a:graphic>
      </p:graphicFrame>
      <p:sp>
        <p:nvSpPr>
          <p:cNvPr id="6" name="Content Placeholder 32">
            <a:extLst>
              <a:ext uri="{FF2B5EF4-FFF2-40B4-BE49-F238E27FC236}">
                <a16:creationId xmlns:a16="http://schemas.microsoft.com/office/drawing/2014/main" id="{C7D07785-63AF-1769-064E-E6BAE83BB032}"/>
              </a:ext>
            </a:extLst>
          </p:cNvPr>
          <p:cNvSpPr txBox="1">
            <a:spLocks/>
          </p:cNvSpPr>
          <p:nvPr/>
        </p:nvSpPr>
        <p:spPr>
          <a:xfrm>
            <a:off x="9534643" y="1623877"/>
            <a:ext cx="2380942" cy="3806936"/>
          </a:xfrm>
          <a:prstGeom prst="rect">
            <a:avLst/>
          </a:prstGeom>
          <a:no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kumimoji="0" lang="en-GB" sz="1200" b="1" i="0" strike="noStrike" kern="1200" cap="none" spc="0" normalizeH="0" baseline="0" noProof="0" dirty="0">
                <a:ln>
                  <a:noFill/>
                </a:ln>
                <a:solidFill>
                  <a:srgbClr val="5C5B5A"/>
                </a:solidFill>
                <a:effectLst/>
                <a:uLnTx/>
                <a:uFillTx/>
                <a:latin typeface="Arial"/>
                <a:cs typeface="Arial"/>
              </a:rPr>
              <a:t>% </a:t>
            </a:r>
            <a:r>
              <a:rPr lang="en-GB" sz="1200" b="1" dirty="0">
                <a:solidFill>
                  <a:srgbClr val="5C5B5A"/>
                </a:solidFill>
                <a:latin typeface="Arial"/>
                <a:cs typeface="Arial"/>
              </a:rPr>
              <a:t>who have heard any adverts about winter vaccinations on local radio across Greater Manchester is higher among:</a:t>
            </a: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lang="en-GB" sz="1200" b="1" dirty="0">
                <a:solidFill>
                  <a:srgbClr val="009690"/>
                </a:solidFill>
                <a:latin typeface="Arial"/>
                <a:cs typeface="Arial"/>
              </a:rPr>
              <a:t>Demographics:</a:t>
            </a:r>
          </a:p>
          <a:p>
            <a:pPr>
              <a:spcBef>
                <a:spcPts val="300"/>
              </a:spcBef>
              <a:spcAft>
                <a:spcPts val="300"/>
              </a:spcAft>
              <a:defRPr/>
            </a:pPr>
            <a:r>
              <a:rPr lang="en-GB" sz="1200" dirty="0">
                <a:solidFill>
                  <a:srgbClr val="5C5B5A"/>
                </a:solidFill>
                <a:latin typeface="Arial" panose="020B0604020202020204" pitchFamily="34" charset="0"/>
                <a:cs typeface="Arial" panose="020B0604020202020204" pitchFamily="34" charset="0"/>
              </a:rPr>
              <a:t>Females under 40 with children over 5 (54%)</a:t>
            </a:r>
          </a:p>
          <a:p>
            <a:pPr>
              <a:spcBef>
                <a:spcPts val="300"/>
              </a:spcBef>
              <a:spcAft>
                <a:spcPts val="300"/>
              </a:spcAft>
              <a:defRPr/>
            </a:pPr>
            <a:r>
              <a:rPr lang="en-GB" sz="1200" dirty="0">
                <a:solidFill>
                  <a:srgbClr val="5C5B5A"/>
                </a:solidFill>
                <a:latin typeface="Arial" panose="020B0604020202020204" pitchFamily="34" charset="0"/>
                <a:cs typeface="Arial" panose="020B0604020202020204" pitchFamily="34" charset="0"/>
              </a:rPr>
              <a:t>Those with a learning disability (48%)</a:t>
            </a:r>
          </a:p>
          <a:p>
            <a:pPr>
              <a:spcBef>
                <a:spcPts val="300"/>
              </a:spcBef>
              <a:spcAft>
                <a:spcPts val="300"/>
              </a:spcAft>
              <a:defRPr/>
            </a:pPr>
            <a:r>
              <a:rPr lang="en-GB" sz="1200" dirty="0">
                <a:solidFill>
                  <a:srgbClr val="5C5B5A"/>
                </a:solidFill>
                <a:latin typeface="Arial" panose="020B0604020202020204" pitchFamily="34" charset="0"/>
                <a:cs typeface="Arial" panose="020B0604020202020204" pitchFamily="34" charset="0"/>
              </a:rPr>
              <a:t>Those aged 25-34 (44%)</a:t>
            </a:r>
          </a:p>
          <a:p>
            <a:pPr marL="0" indent="0">
              <a:spcBef>
                <a:spcPts val="300"/>
              </a:spcBef>
              <a:spcAft>
                <a:spcPts val="300"/>
              </a:spcAft>
              <a:buNone/>
              <a:defRPr/>
            </a:pP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a:t>
            </a:r>
          </a:p>
          <a:p>
            <a:pPr>
              <a:spcBef>
                <a:spcPts val="300"/>
              </a:spcBef>
              <a:spcAft>
                <a:spcPts val="300"/>
              </a:spcAft>
              <a:defRPr/>
            </a:pPr>
            <a:r>
              <a:rPr lang="en-GB" sz="1200" dirty="0">
                <a:solidFill>
                  <a:srgbClr val="5C5B5A"/>
                </a:solidFill>
                <a:latin typeface="Arial" panose="020B0604020202020204" pitchFamily="34" charset="0"/>
                <a:cs typeface="Arial" panose="020B0604020202020204" pitchFamily="34" charset="0"/>
              </a:rPr>
              <a:t>Those likely to lose their job in the next 12 months (48%)</a:t>
            </a:r>
          </a:p>
          <a:p>
            <a:pPr>
              <a:spcBef>
                <a:spcPts val="300"/>
              </a:spcBef>
              <a:spcAft>
                <a:spcPts val="300"/>
              </a:spcAft>
              <a:defRPr/>
            </a:pPr>
            <a:r>
              <a:rPr lang="en-GB" sz="1200" dirty="0">
                <a:solidFill>
                  <a:srgbClr val="5C5B5A"/>
                </a:solidFill>
                <a:latin typeface="Arial" panose="020B0604020202020204" pitchFamily="34" charset="0"/>
                <a:cs typeface="Arial" panose="020B0604020202020204" pitchFamily="34" charset="0"/>
              </a:rPr>
              <a:t>Those with a household income of £78,000 or above (47%)</a:t>
            </a:r>
          </a:p>
          <a:p>
            <a:pPr>
              <a:spcBef>
                <a:spcPts val="300"/>
              </a:spcBef>
              <a:spcAft>
                <a:spcPts val="300"/>
              </a:spcAft>
              <a:defRPr/>
            </a:pPr>
            <a:endPar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23" name="Footer Placeholder 4">
            <a:extLst>
              <a:ext uri="{FF2B5EF4-FFF2-40B4-BE49-F238E27FC236}">
                <a16:creationId xmlns:a16="http://schemas.microsoft.com/office/drawing/2014/main" id="{E64A50E0-0C6D-1AFB-DAB2-EEAE242BECAE}"/>
              </a:ext>
            </a:extLst>
          </p:cNvPr>
          <p:cNvSpPr txBox="1">
            <a:spLocks/>
          </p:cNvSpPr>
          <p:nvPr/>
        </p:nvSpPr>
        <p:spPr>
          <a:xfrm>
            <a:off x="609793" y="6435088"/>
            <a:ext cx="11048808"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dirty="0">
                <a:solidFill>
                  <a:srgbClr val="FFFFFF">
                    <a:lumMod val="50000"/>
                  </a:srgbClr>
                </a:solidFill>
                <a:latin typeface="Arial" panose="020B0604020202020204" pitchFamily="34" charset="0"/>
                <a:cs typeface="Arial" panose="020B0604020202020204" pitchFamily="34" charset="0"/>
              </a:rPr>
              <a:t>V4. </a:t>
            </a:r>
            <a:r>
              <a:rPr kumimoji="0" lang="en-GB" sz="1000" i="0" strike="noStrike" kern="1200" cap="none" spc="0" normalizeH="0" baseline="0" noProof="0" dirty="0">
                <a:ln>
                  <a:noFill/>
                </a:ln>
                <a:solidFill>
                  <a:srgbClr val="5C5B5A"/>
                </a:solidFill>
                <a:effectLst/>
                <a:uLnTx/>
                <a:uFillTx/>
                <a:latin typeface="Arial"/>
                <a:ea typeface="+mn-ea"/>
                <a:cs typeface="+mn-cs"/>
              </a:rPr>
              <a:t>Have you heard any adverts about winter vaccinations on local radio across Greater Manchester? Survey 17, 1515/ </a:t>
            </a:r>
            <a:r>
              <a:rPr lang="en-GB" sz="1000" dirty="0">
                <a:solidFill>
                  <a:srgbClr val="FFFFFF">
                    <a:lumMod val="50000"/>
                  </a:srgbClr>
                </a:solidFill>
                <a:latin typeface="Arial" panose="020B0604020202020204" pitchFamily="34" charset="0"/>
                <a:cs typeface="Arial" panose="020B0604020202020204" pitchFamily="34" charset="0"/>
              </a:rPr>
              <a:t>V5. </a:t>
            </a:r>
            <a:r>
              <a:rPr kumimoji="0" lang="en-GB" sz="1000" i="0" strike="noStrike" kern="1200" cap="none" spc="0" normalizeH="0" baseline="0" noProof="0" dirty="0">
                <a:ln>
                  <a:noFill/>
                </a:ln>
                <a:solidFill>
                  <a:srgbClr val="5C5B5A"/>
                </a:solidFill>
                <a:effectLst/>
                <a:uLnTx/>
                <a:uFillTx/>
                <a:latin typeface="Arial"/>
                <a:ea typeface="+mn-ea"/>
                <a:cs typeface="+mn-cs"/>
              </a:rPr>
              <a:t>Have you seen any of the following adverts across Greater Manchester? Base: Feb’25 (S17), 1515. *Respondents were shown image examples of winter vaccinations questions ahead of this question.</a:t>
            </a:r>
          </a:p>
          <a:p>
            <a:pPr>
              <a:defRPr/>
            </a:pPr>
            <a:endParaRPr kumimoji="0" lang="en-GB" sz="1000" i="0" strike="noStrike" kern="1200" cap="none" spc="0" normalizeH="0" baseline="0" noProof="0" dirty="0">
              <a:ln>
                <a:noFill/>
              </a:ln>
              <a:solidFill>
                <a:srgbClr val="5C5B5A"/>
              </a:solidFill>
              <a:effectLst/>
              <a:uLnTx/>
              <a:uFillTx/>
              <a:latin typeface="Arial"/>
              <a:ea typeface="+mn-ea"/>
              <a:cs typeface="+mn-cs"/>
            </a:endParaRPr>
          </a:p>
          <a:p>
            <a:pPr>
              <a:defRPr/>
            </a:pPr>
            <a:endParaRPr lang="en-GB" sz="1000" dirty="0">
              <a:solidFill>
                <a:srgbClr val="FFFFFF">
                  <a:lumMod val="50000"/>
                </a:srgbClr>
              </a:solidFill>
              <a:highlight>
                <a:srgbClr val="FFFF00"/>
              </a:highlight>
              <a:latin typeface="Arial" panose="020B0604020202020204" pitchFamily="34" charset="0"/>
              <a:cs typeface="Arial" panose="020B0604020202020204" pitchFamily="34" charset="0"/>
            </a:endParaRPr>
          </a:p>
        </p:txBody>
      </p:sp>
      <p:sp>
        <p:nvSpPr>
          <p:cNvPr id="19" name="Slide Number Placeholder 4">
            <a:extLst>
              <a:ext uri="{FF2B5EF4-FFF2-40B4-BE49-F238E27FC236}">
                <a16:creationId xmlns:a16="http://schemas.microsoft.com/office/drawing/2014/main" id="{B9A9E4A7-6ACD-E8E3-6A03-F41F10499905}"/>
              </a:ext>
            </a:extLst>
          </p:cNvPr>
          <p:cNvSpPr txBox="1">
            <a:spLocks/>
          </p:cNvSpPr>
          <p:nvPr/>
        </p:nvSpPr>
        <p:spPr>
          <a:xfrm>
            <a:off x="11553947" y="64350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943572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ormAutofit/>
          </a:bodyPr>
          <a:lstStyle/>
          <a:p>
            <a:r>
              <a:rPr lang="en-GB" sz="4400" b="1" dirty="0">
                <a:latin typeface="Arial" panose="020B0604020202020204" pitchFamily="34" charset="0"/>
                <a:cs typeface="Arial" panose="020B0604020202020204" pitchFamily="34" charset="0"/>
              </a:rPr>
              <a:t>Good Work</a:t>
            </a:r>
          </a:p>
        </p:txBody>
      </p:sp>
      <p:graphicFrame>
        <p:nvGraphicFramePr>
          <p:cNvPr id="3" name="Table 5">
            <a:extLst>
              <a:ext uri="{FF2B5EF4-FFF2-40B4-BE49-F238E27FC236}">
                <a16:creationId xmlns:a16="http://schemas.microsoft.com/office/drawing/2014/main" id="{C5F8FBF4-29AC-913A-D763-D1818C6D888E}"/>
              </a:ext>
            </a:extLst>
          </p:cNvPr>
          <p:cNvGraphicFramePr>
            <a:graphicFrameLocks noGrp="1"/>
          </p:cNvGraphicFramePr>
          <p:nvPr>
            <p:extLst>
              <p:ext uri="{D42A27DB-BD31-4B8C-83A1-F6EECF244321}">
                <p14:modId xmlns:p14="http://schemas.microsoft.com/office/powerpoint/2010/main" val="2091170791"/>
              </p:ext>
            </p:extLst>
          </p:nvPr>
        </p:nvGraphicFramePr>
        <p:xfrm>
          <a:off x="590400" y="3718800"/>
          <a:ext cx="4922633" cy="86136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dirty="0">
                          <a:solidFill>
                            <a:schemeClr val="bg1"/>
                          </a:solidFill>
                          <a:latin typeface="Arial" panose="020B0604020202020204" pitchFamily="34" charset="0"/>
                          <a:cs typeface="Arial" panose="020B0604020202020204" pitchFamily="34" charset="0"/>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 2</a:t>
                      </a:r>
                      <a:r>
                        <a:rPr lang="en-GB" sz="1400" b="1" u="sng" dirty="0">
                          <a:solidFill>
                            <a:schemeClr val="bg1"/>
                          </a:solidFill>
                          <a:latin typeface="Arial" panose="020B0604020202020204" pitchFamily="34" charset="0"/>
                          <a:cs typeface="Arial" panose="020B0604020202020204" pitchFamily="34" charset="0"/>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dirty="0">
                          <a:solidFill>
                            <a:schemeClr val="bg1"/>
                          </a:solidFill>
                          <a:latin typeface="Arial" panose="020B0604020202020204" pitchFamily="34" charset="0"/>
                          <a:cs typeface="Arial" panose="020B0604020202020204" pitchFamily="34" charset="0"/>
                        </a:rPr>
                        <a:t>Good work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rPr>
                        <a:t>page 27-28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0873">
                <a:tc>
                  <a:txBody>
                    <a:bodyPr/>
                    <a:lstStyle/>
                    <a:p>
                      <a:r>
                        <a:rPr lang="en-GB" sz="1400" b="1" dirty="0">
                          <a:solidFill>
                            <a:schemeClr val="bg1"/>
                          </a:solidFill>
                          <a:latin typeface="Arial" panose="020B0604020202020204" pitchFamily="34" charset="0"/>
                          <a:cs typeface="Arial" panose="020B0604020202020204" pitchFamily="34" charset="0"/>
                        </a:rPr>
                        <a:t>Good work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panose="020B0604020202020204" pitchFamily="34" charset="0"/>
                          <a:cs typeface="Arial" panose="020B0604020202020204" pitchFamily="34" charset="0"/>
                        </a:rPr>
                        <a:t>pages 29-39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custDataLst>
      <p:tags r:id="rId1"/>
    </p:custDataLst>
    <p:extLst>
      <p:ext uri="{BB962C8B-B14F-4D97-AF65-F5344CB8AC3E}">
        <p14:creationId xmlns:p14="http://schemas.microsoft.com/office/powerpoint/2010/main" val="2080308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dirty="0">
                <a:latin typeface="Arial" panose="020B0604020202020204" pitchFamily="34" charset="0"/>
                <a:cs typeface="Arial" panose="020B0604020202020204" pitchFamily="34" charset="0"/>
              </a:rPr>
              <a:t>Good work – context</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76806" y="942848"/>
            <a:ext cx="10515600" cy="3965829"/>
          </a:xfrm>
          <a:prstGeom prst="rect">
            <a:avLst/>
          </a:prstGeom>
          <a:noFill/>
        </p:spPr>
        <p:txBody>
          <a:bodyPr wrap="square" lIns="91440" tIns="45720" rIns="91440" bIns="45720" rtlCol="0" anchor="t">
            <a:spAutoFit/>
          </a:bodyPr>
          <a:lstStyle/>
          <a:p>
            <a:pPr>
              <a:lnSpc>
                <a:spcPct val="114000"/>
              </a:lnSpc>
              <a:spcAft>
                <a:spcPts val="1400"/>
              </a:spcAft>
            </a:pPr>
            <a:r>
              <a:rPr lang="en-GB" sz="1400" dirty="0">
                <a:solidFill>
                  <a:schemeClr val="bg1"/>
                </a:solidFill>
                <a:latin typeface="Arial"/>
                <a:cs typeface="Arial"/>
              </a:rPr>
              <a:t>The GM Residents' Survey includes a number of questions designed to explore residents' experiences of their job and working environment, including the degree of influence and flexibility they have over their work, job satisfaction, and job security. Following a review of the current questions in October 2024, the Good Work section continues to include additional questions exploring employment situation, job stress, and opportunities for personal development among other areas. </a:t>
            </a:r>
          </a:p>
          <a:p>
            <a:pPr>
              <a:lnSpc>
                <a:spcPct val="114000"/>
              </a:lnSpc>
              <a:spcAft>
                <a:spcPts val="1400"/>
              </a:spcAft>
            </a:pPr>
            <a:r>
              <a:rPr lang="en-GB" sz="1400" dirty="0">
                <a:solidFill>
                  <a:schemeClr val="bg1"/>
                </a:solidFill>
                <a:latin typeface="Arial"/>
                <a:cs typeface="Arial"/>
              </a:rPr>
              <a:t>This section shows data from Survey 17 (February 2025), Survey 16 (December 2024) and Survey 15 (October 2024) – at times combined to provide a larger base size. This section also reintroduces historic data from previous surveys - Survey 11 (February 2024), Survey 8 (July 2023) and Survey 5 (May 2022) – primarily focusing on job satisfaction, security and flexibility. </a:t>
            </a:r>
          </a:p>
          <a:p>
            <a:pPr>
              <a:lnSpc>
                <a:spcPct val="114000"/>
              </a:lnSpc>
              <a:spcAft>
                <a:spcPts val="1400"/>
              </a:spcAft>
            </a:pPr>
            <a:r>
              <a:rPr lang="en-GB" sz="1400" dirty="0">
                <a:solidFill>
                  <a:schemeClr val="bg1"/>
                </a:solidFill>
                <a:latin typeface="Arial"/>
                <a:cs typeface="Arial"/>
              </a:rPr>
              <a:t>2,642 respondents within the survey sample since October 2024, almost 3 in 5 (58%), are employed out of a total sample of 4,555. Most employed respondents in this survey are employed in permanent full-time positions (62%). 17% are permanent part-time positions. Of the remaining respondents, 7% are self-employed sole traders, and 6% are on a fixed term contract.</a:t>
            </a:r>
          </a:p>
          <a:p>
            <a:pPr>
              <a:lnSpc>
                <a:spcPct val="114000"/>
              </a:lnSpc>
              <a:spcAft>
                <a:spcPts val="1400"/>
              </a:spcAft>
            </a:pPr>
            <a:r>
              <a:rPr lang="en-GB" sz="1400" dirty="0">
                <a:solidFill>
                  <a:schemeClr val="bg1"/>
                </a:solidFill>
                <a:latin typeface="Arial"/>
                <a:cs typeface="Arial"/>
              </a:rPr>
              <a:t> </a:t>
            </a:r>
          </a:p>
          <a:p>
            <a:pPr marL="742950" lvl="1" indent="-285750">
              <a:buFont typeface="Arial" panose="020B0604020202020204" pitchFamily="34" charset="0"/>
              <a:buChar char="•"/>
            </a:pPr>
            <a:endParaRPr lang="en-GB" sz="1400" dirty="0">
              <a:solidFill>
                <a:schemeClr val="bg1"/>
              </a:solidFill>
              <a:latin typeface="Arial"/>
              <a:cs typeface="Arial"/>
            </a:endParaRPr>
          </a:p>
          <a:p>
            <a:pPr marL="742950" lvl="1" indent="-285750">
              <a:buFont typeface="Arial" panose="020B0604020202020204" pitchFamily="34" charset="0"/>
              <a:buChar char="•"/>
            </a:pPr>
            <a:endParaRPr lang="en-GB" sz="1550" dirty="0">
              <a:solidFill>
                <a:schemeClr val="bg1"/>
              </a:solidFill>
              <a:cs typeface="Calibri" panose="020F0502020204030204"/>
            </a:endParaRPr>
          </a:p>
        </p:txBody>
      </p:sp>
    </p:spTree>
    <p:custDataLst>
      <p:tags r:id="rId1"/>
    </p:custDataLst>
    <p:extLst>
      <p:ext uri="{BB962C8B-B14F-4D97-AF65-F5344CB8AC3E}">
        <p14:creationId xmlns:p14="http://schemas.microsoft.com/office/powerpoint/2010/main" val="454805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365127" y="160921"/>
            <a:ext cx="10515600" cy="693150"/>
          </a:xfrm>
        </p:spPr>
        <p:txBody>
          <a:bodyPr/>
          <a:lstStyle/>
          <a:p>
            <a:r>
              <a:rPr lang="en-GB" dirty="0">
                <a:latin typeface="Arial" panose="020B0604020202020204" pitchFamily="34" charset="0"/>
                <a:cs typeface="Arial" panose="020B0604020202020204" pitchFamily="34" charset="0"/>
              </a:rPr>
              <a:t>Good work – key findings </a:t>
            </a:r>
            <a:r>
              <a:rPr lang="en-GB" dirty="0">
                <a:latin typeface="Arial"/>
                <a:cs typeface="Arial"/>
              </a:rPr>
              <a:t>(1 of 2)</a:t>
            </a:r>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15B5EB0-EF70-39E9-7F6B-A81CDC28DB89}"/>
              </a:ext>
            </a:extLst>
          </p:cNvPr>
          <p:cNvSpPr txBox="1"/>
          <p:nvPr/>
        </p:nvSpPr>
        <p:spPr>
          <a:xfrm>
            <a:off x="365126" y="945492"/>
            <a:ext cx="11419331" cy="5724644"/>
          </a:xfrm>
          <a:prstGeom prst="rect">
            <a:avLst/>
          </a:prstGeom>
          <a:noFill/>
        </p:spPr>
        <p:txBody>
          <a:bodyPr wrap="square" lIns="91440" tIns="45720" rIns="91440" bIns="45720" rtlCol="0" anchor="t">
            <a:spAutoFit/>
          </a:bodyPr>
          <a:lstStyle/>
          <a:p>
            <a:pPr marL="0" marR="0" lvl="0" indent="0" algn="l" defTabSz="914400" rtl="0" eaLnBrk="1" fontAlgn="auto" latinLnBrk="0" hangingPunct="1">
              <a:spcBef>
                <a:spcPts val="0"/>
              </a:spcBef>
              <a:spcAft>
                <a:spcPts val="60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Arial"/>
                <a:cs typeface="Arial"/>
              </a:rPr>
              <a:t>JOB SATISFACTION &amp; STRESS</a:t>
            </a:r>
            <a:endParaRPr lang="en-GB" sz="1200" b="0" i="0" u="none" strike="noStrike" kern="1200" cap="none" spc="0" normalizeH="0" baseline="0" noProof="0" dirty="0">
              <a:ln>
                <a:noFill/>
              </a:ln>
              <a:solidFill>
                <a:schemeClr val="bg1"/>
              </a:solidFill>
              <a:effectLst/>
              <a:uLnTx/>
              <a:uFillTx/>
              <a:latin typeface="Arial"/>
              <a:cs typeface="Arial"/>
            </a:endParaRPr>
          </a:p>
          <a:p>
            <a:pPr marL="285750" lvl="1" indent="-285750">
              <a:spcAft>
                <a:spcPts val="600"/>
              </a:spcAft>
              <a:buFont typeface="Arial" panose="020B0604020202020204" pitchFamily="34" charset="0"/>
              <a:buChar char="•"/>
              <a:defRPr/>
            </a:pPr>
            <a:r>
              <a:rPr lang="en-GB" sz="1200" dirty="0">
                <a:solidFill>
                  <a:schemeClr val="bg1"/>
                </a:solidFill>
                <a:latin typeface="Arial"/>
                <a:cs typeface="Arial"/>
              </a:rPr>
              <a:t>Combined results from between October 2024 to February 2025 shows that:</a:t>
            </a:r>
          </a:p>
          <a:p>
            <a:pPr marL="742950" lvl="2" indent="-285750">
              <a:spcAft>
                <a:spcPts val="600"/>
              </a:spcAft>
              <a:buFont typeface="Arial" panose="020B0604020202020204" pitchFamily="34" charset="0"/>
              <a:buChar char="•"/>
              <a:defRPr/>
            </a:pPr>
            <a:r>
              <a:rPr lang="en-GB" sz="1200" dirty="0">
                <a:solidFill>
                  <a:schemeClr val="bg1"/>
                </a:solidFill>
                <a:latin typeface="Arial"/>
                <a:cs typeface="Arial"/>
              </a:rPr>
              <a:t>Two thirds (65%) are satisfied with their job </a:t>
            </a:r>
          </a:p>
          <a:p>
            <a:pPr marL="742950" lvl="2" indent="-285750">
              <a:spcAft>
                <a:spcPts val="600"/>
              </a:spcAft>
              <a:buFont typeface="Arial" panose="020B0604020202020204" pitchFamily="34" charset="0"/>
              <a:buChar char="•"/>
              <a:defRPr/>
            </a:pPr>
            <a:r>
              <a:rPr lang="en-GB" sz="1200" dirty="0">
                <a:solidFill>
                  <a:schemeClr val="bg1"/>
                </a:solidFill>
                <a:latin typeface="Arial"/>
                <a:cs typeface="Arial"/>
              </a:rPr>
              <a:t>Half (50%) are satisfied with their pay</a:t>
            </a:r>
          </a:p>
          <a:p>
            <a:pPr marL="742950" lvl="2" indent="-285750">
              <a:spcAft>
                <a:spcPts val="600"/>
              </a:spcAft>
              <a:buFont typeface="Arial" panose="020B0604020202020204" pitchFamily="34" charset="0"/>
              <a:buChar char="•"/>
              <a:defRPr/>
            </a:pPr>
            <a:r>
              <a:rPr lang="en-GB" sz="1200" dirty="0">
                <a:solidFill>
                  <a:schemeClr val="bg1"/>
                </a:solidFill>
                <a:latin typeface="Arial"/>
                <a:cs typeface="Arial"/>
              </a:rPr>
              <a:t>Almost 7 in 10 (68%) are satisfied with their hours</a:t>
            </a:r>
          </a:p>
          <a:p>
            <a:pPr marL="285750" lvl="1" indent="-285750">
              <a:spcAft>
                <a:spcPts val="600"/>
              </a:spcAft>
              <a:buFont typeface="Arial" panose="020B0604020202020204" pitchFamily="34" charset="0"/>
              <a:buChar char="•"/>
              <a:defRPr/>
            </a:pPr>
            <a:r>
              <a:rPr lang="en-GB" sz="1200" dirty="0">
                <a:solidFill>
                  <a:schemeClr val="bg1"/>
                </a:solidFill>
                <a:latin typeface="Arial"/>
                <a:cs typeface="Arial"/>
              </a:rPr>
              <a:t>When comparing these results to historic data available, job satisfaction is lower than it was compared to December 2022 (71%) – with the same true for satisfaction with hours (76% in December 2022). However, pay satisfaction has remained relatively stable across the different time periods and records the same satisfaction figure as in December 2022 (50%). </a:t>
            </a:r>
          </a:p>
          <a:p>
            <a:pPr marL="285750" lvl="1" indent="-285750">
              <a:spcAft>
                <a:spcPts val="600"/>
              </a:spcAft>
              <a:buFont typeface="Arial" panose="020B0604020202020204" pitchFamily="34" charset="0"/>
              <a:buChar char="•"/>
              <a:defRPr/>
            </a:pPr>
            <a:r>
              <a:rPr lang="en-GB" sz="1200" dirty="0">
                <a:solidFill>
                  <a:schemeClr val="bg1"/>
                </a:solidFill>
                <a:latin typeface="Arial"/>
                <a:cs typeface="Arial"/>
              </a:rPr>
              <a:t>In February 2025, three quarters (75%) continue to say that their job involves high levels of stress or pressure at least sometimes. Somewhat more positively, the proportion of respondents working beyond their contracted hours has settled, following an apparent spike in December. No historical tracking data is available on job stress.</a:t>
            </a:r>
          </a:p>
          <a:p>
            <a:pPr marL="628650" lvl="1" indent="-171450">
              <a:spcAft>
                <a:spcPts val="600"/>
              </a:spcAft>
              <a:buFont typeface="Arial" panose="020B0604020202020204" pitchFamily="34" charset="0"/>
              <a:buChar char="•"/>
              <a:defRPr/>
            </a:pPr>
            <a:endParaRPr lang="en-GB" sz="1200" u="sng" dirty="0">
              <a:solidFill>
                <a:schemeClr val="bg1"/>
              </a:solidFill>
              <a:latin typeface="Arial"/>
              <a:cs typeface="Arial"/>
            </a:endParaRPr>
          </a:p>
          <a:p>
            <a:pPr marL="0" marR="0" lvl="0" indent="0" algn="l" defTabSz="914400" rtl="0" eaLnBrk="1" fontAlgn="auto" latinLnBrk="0" hangingPunct="1">
              <a:spcBef>
                <a:spcPts val="0"/>
              </a:spcBef>
              <a:spcAft>
                <a:spcPts val="60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Arial"/>
                <a:cs typeface="Arial"/>
              </a:rPr>
              <a:t>JOB SECURITY (QUESTION USES COMBINED DATA FROM OCT’24-FEB’25)</a:t>
            </a:r>
            <a:endParaRPr lang="en-GB" sz="1200" b="1" i="0" u="none" strike="noStrike" kern="1200" cap="none" spc="0" normalizeH="0" baseline="0" noProof="0" dirty="0">
              <a:ln>
                <a:noFill/>
              </a:ln>
              <a:solidFill>
                <a:schemeClr val="bg1"/>
              </a:solidFill>
              <a:effectLst/>
              <a:uLnTx/>
              <a:uFillTx/>
              <a:latin typeface="Arial"/>
              <a:cs typeface="Arial"/>
            </a:endParaRPr>
          </a:p>
          <a:p>
            <a:pPr marL="285750" indent="-285750">
              <a:spcAft>
                <a:spcPts val="600"/>
              </a:spcAft>
              <a:buFont typeface="Arial" panose="020B0604020202020204" pitchFamily="34" charset="0"/>
              <a:buChar char="•"/>
              <a:defRPr/>
            </a:pPr>
            <a:r>
              <a:rPr lang="en-GB" sz="1200" dirty="0">
                <a:solidFill>
                  <a:schemeClr val="bg1"/>
                </a:solidFill>
                <a:latin typeface="Arial"/>
                <a:cs typeface="Arial"/>
              </a:rPr>
              <a:t>Among employed respondents we have surveyed since October 2024, 15% think they will lose their job in the next 12 months. This is significantly higher for those earning below the Real Living Wage (27%). This is lower than the figure recorded in February 2024, where 19% thought they would lose their job in the next year, but is in line with figures recorded in both December 2022 (16%) and July 2023 (16%). </a:t>
            </a:r>
            <a:endParaRPr kumimoji="0" lang="en-GB" sz="1200" b="0" i="0" u="none" strike="noStrike" kern="1200" cap="none" spc="0" normalizeH="0" baseline="0" noProof="0" dirty="0">
              <a:ln>
                <a:noFill/>
              </a:ln>
              <a:solidFill>
                <a:schemeClr val="bg1"/>
              </a:solidFill>
              <a:effectLst/>
              <a:uLnTx/>
              <a:uFillTx/>
              <a:latin typeface="Arial"/>
              <a:cs typeface="Arial"/>
            </a:endParaRPr>
          </a:p>
          <a:p>
            <a:pPr lvl="1">
              <a:spcAft>
                <a:spcPts val="600"/>
              </a:spcAft>
              <a:defRPr/>
            </a:pPr>
            <a:endParaRPr lang="en-GB" sz="1200" dirty="0">
              <a:solidFill>
                <a:schemeClr val="bg1"/>
              </a:solidFill>
              <a:latin typeface="Arial"/>
              <a:cs typeface="Arial"/>
            </a:endParaRPr>
          </a:p>
          <a:p>
            <a:pPr>
              <a:spcAft>
                <a:spcPts val="600"/>
              </a:spcAft>
              <a:defRPr/>
            </a:pPr>
            <a:r>
              <a:rPr lang="en-GB" sz="1200" b="1" dirty="0">
                <a:solidFill>
                  <a:schemeClr val="bg1"/>
                </a:solidFill>
                <a:latin typeface="Arial"/>
                <a:cs typeface="Arial"/>
              </a:rPr>
              <a:t>FLEXIBILITY </a:t>
            </a:r>
            <a:r>
              <a:rPr kumimoji="0" lang="en-GB" sz="1200" b="1" i="0" u="none" strike="noStrike" kern="1200" cap="none" spc="0" normalizeH="0" baseline="0" noProof="0" dirty="0">
                <a:ln>
                  <a:noFill/>
                </a:ln>
                <a:solidFill>
                  <a:schemeClr val="bg1"/>
                </a:solidFill>
                <a:effectLst/>
                <a:uLnTx/>
                <a:uFillTx/>
                <a:latin typeface="Arial"/>
                <a:cs typeface="Arial"/>
              </a:rPr>
              <a:t>(ALL QUESTIONS USE COMBINED DATA FROM OCT’24-FEB’25)</a:t>
            </a:r>
            <a:endParaRPr lang="en-GB" sz="1200" b="1" dirty="0">
              <a:solidFill>
                <a:schemeClr val="bg1"/>
              </a:solidFill>
              <a:latin typeface="Arial"/>
              <a:cs typeface="Arial"/>
            </a:endParaRPr>
          </a:p>
          <a:p>
            <a:pPr marL="285750" indent="-285750">
              <a:spcAft>
                <a:spcPts val="600"/>
              </a:spcAft>
              <a:buFont typeface="Arial" panose="020B0604020202020204" pitchFamily="34" charset="0"/>
              <a:buChar char="•"/>
              <a:defRPr/>
            </a:pPr>
            <a:r>
              <a:rPr lang="en-GB" sz="1200" dirty="0">
                <a:solidFill>
                  <a:schemeClr val="bg1"/>
                </a:solidFill>
                <a:latin typeface="Arial"/>
                <a:cs typeface="Arial"/>
              </a:rPr>
              <a:t>Experiences of job flexibility appear to have somewhat improved compared to February 2024. Fewer employed respondents say it is difficult to arrange an hour off work due to personal reasons (34% cf. 40%) or difficult to ask to vary their work hours (44% cf. 49%). Also, fewer respondents disagree that they can decide what time to start and finish work (41% cf. 45%). When looking back further, there are some nuances / fluctuations in figures recorded in December 2022 and July 2023, but the picture remains broadly positive overall.</a:t>
            </a:r>
            <a:endParaRPr kumimoji="0" lang="en-GB" sz="1200" i="0" u="none" strike="noStrike" kern="1200" cap="none" spc="0" normalizeH="0" baseline="0" noProof="0" dirty="0">
              <a:ln>
                <a:noFill/>
              </a:ln>
              <a:solidFill>
                <a:schemeClr val="bg1"/>
              </a:solidFill>
              <a:effectLst/>
              <a:uLnTx/>
              <a:uFillTx/>
              <a:latin typeface="Arial"/>
              <a:cs typeface="Arial"/>
            </a:endParaRPr>
          </a:p>
          <a:p>
            <a:pPr marL="0" marR="0" lvl="0" indent="0" algn="l" defTabSz="914400" rtl="0" eaLnBrk="1" fontAlgn="auto" latinLnBrk="0" hangingPunct="1">
              <a:spcBef>
                <a:spcPts val="0"/>
              </a:spcBef>
              <a:spcAft>
                <a:spcPts val="600"/>
              </a:spcAft>
              <a:buClrTx/>
              <a:buSzTx/>
              <a:buFontTx/>
              <a:buNone/>
              <a:tabLst/>
              <a:defRPr/>
            </a:pPr>
            <a:endParaRPr kumimoji="0" lang="en-GB" sz="1200" i="0" u="none" strike="noStrike" kern="1200" cap="none" spc="0" normalizeH="0" baseline="0" noProof="0" dirty="0">
              <a:ln>
                <a:noFill/>
              </a:ln>
              <a:solidFill>
                <a:schemeClr val="bg1"/>
              </a:solidFill>
              <a:effectLst/>
              <a:uLnTx/>
              <a:uFillTx/>
              <a:latin typeface="Arial"/>
              <a:cs typeface="Arial"/>
            </a:endParaRPr>
          </a:p>
          <a:p>
            <a:pPr marL="0" marR="0" lvl="0" indent="0" algn="l" defTabSz="914400" rtl="0" eaLnBrk="1" fontAlgn="auto" latinLnBrk="0" hangingPunct="1">
              <a:spcBef>
                <a:spcPts val="0"/>
              </a:spcBef>
              <a:spcAft>
                <a:spcPts val="600"/>
              </a:spcAft>
              <a:buClrTx/>
              <a:buSzTx/>
              <a:buFontTx/>
              <a:buNone/>
              <a:tabLst/>
              <a:defRPr/>
            </a:pPr>
            <a:endParaRPr kumimoji="0" lang="en-GB" sz="2000" b="1" i="0" u="none" strike="noStrike" kern="1200" cap="none" spc="0" normalizeH="0" baseline="0" noProof="0" dirty="0">
              <a:ln>
                <a:noFill/>
              </a:ln>
              <a:solidFill>
                <a:schemeClr val="bg1"/>
              </a:solidFill>
              <a:effectLst/>
              <a:uLnTx/>
              <a:uFillTx/>
              <a:latin typeface="Arial"/>
              <a:cs typeface="Arial"/>
            </a:endParaRPr>
          </a:p>
        </p:txBody>
      </p:sp>
    </p:spTree>
    <p:custDataLst>
      <p:tags r:id="rId1"/>
    </p:custDataLst>
    <p:extLst>
      <p:ext uri="{BB962C8B-B14F-4D97-AF65-F5344CB8AC3E}">
        <p14:creationId xmlns:p14="http://schemas.microsoft.com/office/powerpoint/2010/main" val="2961940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17007-8BEA-F695-6BE9-3B9664889CC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1BF83FB-D5E8-0FEC-2B50-9E25F62D4764}"/>
              </a:ext>
            </a:extLst>
          </p:cNvPr>
          <p:cNvSpPr>
            <a:spLocks noGrp="1"/>
          </p:cNvSpPr>
          <p:nvPr>
            <p:ph type="title"/>
          </p:nvPr>
        </p:nvSpPr>
        <p:spPr>
          <a:xfrm>
            <a:off x="365127" y="160921"/>
            <a:ext cx="10515600" cy="693150"/>
          </a:xfrm>
        </p:spPr>
        <p:txBody>
          <a:bodyPr/>
          <a:lstStyle/>
          <a:p>
            <a:r>
              <a:rPr lang="en-GB" dirty="0">
                <a:latin typeface="Arial" panose="020B0604020202020204" pitchFamily="34" charset="0"/>
                <a:cs typeface="Arial" panose="020B0604020202020204" pitchFamily="34" charset="0"/>
              </a:rPr>
              <a:t>Good work – key findings </a:t>
            </a:r>
            <a:r>
              <a:rPr lang="en-GB" dirty="0">
                <a:latin typeface="Arial"/>
                <a:cs typeface="Arial"/>
              </a:rPr>
              <a:t>(2 of 2)</a:t>
            </a:r>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F3A64F0-C935-4B20-BF3E-8D0C99C50F84}"/>
              </a:ext>
            </a:extLst>
          </p:cNvPr>
          <p:cNvSpPr txBox="1"/>
          <p:nvPr/>
        </p:nvSpPr>
        <p:spPr>
          <a:xfrm>
            <a:off x="338476" y="1013482"/>
            <a:ext cx="11853524" cy="4185761"/>
          </a:xfrm>
          <a:prstGeom prst="rect">
            <a:avLst/>
          </a:prstGeom>
          <a:noFill/>
        </p:spPr>
        <p:txBody>
          <a:bodyPr wrap="square" lIns="91440" tIns="45720" rIns="91440" bIns="45720" rtlCol="0" anchor="t">
            <a:spAutoFit/>
          </a:bodyPr>
          <a:lstStyle/>
          <a:p>
            <a:pPr marR="0" lvl="0" algn="l" defTabSz="914400" rtl="0" eaLnBrk="1" fontAlgn="auto" latinLnBrk="0" hangingPunct="1">
              <a:spcBef>
                <a:spcPts val="0"/>
              </a:spcBef>
              <a:spcAft>
                <a:spcPts val="600"/>
              </a:spcAft>
              <a:buClrTx/>
              <a:buSzTx/>
              <a:tabLst/>
              <a:defRPr/>
            </a:pPr>
            <a:r>
              <a:rPr lang="en-GB" sz="1200" b="1" dirty="0">
                <a:solidFill>
                  <a:schemeClr val="bg1"/>
                </a:solidFill>
                <a:latin typeface="Arial"/>
                <a:cs typeface="Arial"/>
              </a:rPr>
              <a:t>INFLUENCE </a:t>
            </a:r>
            <a:r>
              <a:rPr kumimoji="0" lang="en-GB" sz="1200" b="1" i="0" u="none" strike="noStrike" kern="1200" cap="none" spc="0" normalizeH="0" baseline="0" noProof="0" dirty="0">
                <a:ln>
                  <a:noFill/>
                </a:ln>
                <a:solidFill>
                  <a:schemeClr val="bg1"/>
                </a:solidFill>
                <a:effectLst/>
                <a:uLnTx/>
                <a:uFillTx/>
                <a:latin typeface="Arial"/>
                <a:cs typeface="Arial"/>
              </a:rPr>
              <a:t>(ALL QUESTIONS USE COMBINED DATA FROM OCT’24-FEB’25)</a:t>
            </a:r>
            <a:endParaRPr lang="en-GB" sz="1200" b="1" dirty="0">
              <a:solidFill>
                <a:schemeClr val="bg1"/>
              </a:solidFill>
              <a:latin typeface="Arial"/>
              <a:cs typeface="Arial"/>
            </a:endParaRPr>
          </a:p>
          <a:p>
            <a:pPr marL="285750" indent="-285750">
              <a:spcAft>
                <a:spcPts val="600"/>
              </a:spcAft>
              <a:buFont typeface="Arial" panose="020B0604020202020204" pitchFamily="34" charset="0"/>
              <a:buChar char="•"/>
              <a:defRPr/>
            </a:pPr>
            <a:r>
              <a:rPr lang="en-GB" sz="1200" dirty="0">
                <a:solidFill>
                  <a:schemeClr val="bg1"/>
                </a:solidFill>
                <a:latin typeface="Arial"/>
                <a:cs typeface="Arial"/>
              </a:rPr>
              <a:t>Looking at figures from the last three waves (Oct 2024 – Feb 2025), people’s perceived ability to influence their work has largely remained unchanged. However, viewed over a longer period going back over two years ago, people’s perceptions of their ability to influence their work has slightly improved</a:t>
            </a:r>
          </a:p>
          <a:p>
            <a:pPr marL="742950" lvl="1" indent="-285750">
              <a:spcAft>
                <a:spcPts val="600"/>
              </a:spcAft>
              <a:buFont typeface="Arial" panose="020B0604020202020204" pitchFamily="34" charset="0"/>
              <a:buChar char="•"/>
              <a:defRPr/>
            </a:pPr>
            <a:r>
              <a:rPr lang="en-GB" sz="1200" dirty="0">
                <a:solidFill>
                  <a:schemeClr val="bg1"/>
                </a:solidFill>
                <a:latin typeface="Arial"/>
                <a:cs typeface="Arial"/>
              </a:rPr>
              <a:t>14% say they do not have much influence over deciding what task to do next (cf. 16% in Oct 2024; 14% in Feb 2024; 18% Dec 2022); </a:t>
            </a:r>
          </a:p>
          <a:p>
            <a:pPr marL="742950" lvl="1" indent="-285750">
              <a:spcAft>
                <a:spcPts val="600"/>
              </a:spcAft>
              <a:buFont typeface="Arial" panose="020B0604020202020204" pitchFamily="34" charset="0"/>
              <a:buChar char="•"/>
              <a:defRPr/>
            </a:pPr>
            <a:r>
              <a:rPr lang="en-GB" sz="1200" dirty="0">
                <a:solidFill>
                  <a:schemeClr val="bg1"/>
                </a:solidFill>
                <a:latin typeface="Arial"/>
                <a:cs typeface="Arial"/>
              </a:rPr>
              <a:t>12% say they do not have much influence on deciding how to do the task (cf. 13% in Oct 2024; 13% in Feb 2024; 15% in Dec 2022); </a:t>
            </a:r>
          </a:p>
          <a:p>
            <a:pPr marL="742950" lvl="1" indent="-285750">
              <a:spcAft>
                <a:spcPts val="600"/>
              </a:spcAft>
              <a:buFont typeface="Arial" panose="020B0604020202020204" pitchFamily="34" charset="0"/>
              <a:buChar char="•"/>
              <a:defRPr/>
            </a:pPr>
            <a:r>
              <a:rPr lang="en-GB" sz="1200" dirty="0">
                <a:solidFill>
                  <a:schemeClr val="bg1"/>
                </a:solidFill>
                <a:latin typeface="Arial"/>
                <a:cs typeface="Arial"/>
              </a:rPr>
              <a:t>17% say they have little influence over the pace of their work (cf. 20% in Oct 2024; 18% in Feb 2024; 24% in Dec 2022) </a:t>
            </a:r>
          </a:p>
          <a:p>
            <a:pPr marL="0" marR="0" lvl="0" indent="0" algn="l" defTabSz="914400" rtl="0" eaLnBrk="1" fontAlgn="auto" latinLnBrk="0" hangingPunct="1">
              <a:spcBef>
                <a:spcPts val="0"/>
              </a:spcBef>
              <a:spcAft>
                <a:spcPts val="600"/>
              </a:spcAft>
              <a:buClrTx/>
              <a:buSzTx/>
              <a:buFontTx/>
              <a:buNone/>
              <a:tabLst/>
              <a:defRPr/>
            </a:pPr>
            <a:endParaRPr kumimoji="0" lang="en-GB" sz="1200" b="1" i="0" u="none" strike="noStrike" kern="1200" cap="none" spc="0" normalizeH="0" baseline="0" noProof="0" dirty="0">
              <a:ln>
                <a:noFill/>
              </a:ln>
              <a:solidFill>
                <a:schemeClr val="bg1"/>
              </a:solidFill>
              <a:effectLst/>
              <a:uLnTx/>
              <a:uFillTx/>
              <a:latin typeface="Arial"/>
              <a:cs typeface="Arial"/>
            </a:endParaRPr>
          </a:p>
          <a:p>
            <a:pPr>
              <a:spcAft>
                <a:spcPts val="600"/>
              </a:spcAft>
              <a:defRPr/>
            </a:pPr>
            <a:r>
              <a:rPr kumimoji="0" lang="en-GB" sz="1200" b="1" i="0" u="none" strike="noStrike" kern="1200" cap="none" spc="0" normalizeH="0" baseline="0" noProof="0" dirty="0">
                <a:ln>
                  <a:noFill/>
                </a:ln>
                <a:solidFill>
                  <a:schemeClr val="bg1"/>
                </a:solidFill>
                <a:effectLst/>
                <a:uLnTx/>
                <a:uFillTx/>
                <a:latin typeface="Arial"/>
                <a:cs typeface="Arial"/>
              </a:rPr>
              <a:t>PERSONAL DEVELOPMENT (ALL QUESTIONS USE COMBINED DATA FROM OCT’24-FEB’25)</a:t>
            </a:r>
            <a:endParaRPr lang="en-GB" sz="1200" b="1" dirty="0">
              <a:solidFill>
                <a:schemeClr val="bg1"/>
              </a:solidFill>
              <a:latin typeface="Arial"/>
              <a:cs typeface="Arial"/>
            </a:endParaRPr>
          </a:p>
          <a:p>
            <a:pPr marL="171450" marR="0" lvl="0" indent="-171450" algn="l" defTabSz="914400" rtl="0" eaLnBrk="1" fontAlgn="auto" latinLnBrk="0" hangingPunct="1">
              <a:spcBef>
                <a:spcPts val="0"/>
              </a:spcBef>
              <a:spcAft>
                <a:spcPts val="600"/>
              </a:spcAft>
              <a:buClrTx/>
              <a:buSzTx/>
              <a:buFont typeface="Arial" panose="020B0604020202020204" pitchFamily="34" charset="0"/>
              <a:buChar char="•"/>
              <a:tabLst/>
              <a:defRPr/>
            </a:pPr>
            <a:r>
              <a:rPr lang="en-GB" sz="1200" dirty="0">
                <a:solidFill>
                  <a:schemeClr val="bg1"/>
                </a:solidFill>
                <a:latin typeface="Arial"/>
                <a:cs typeface="Arial"/>
              </a:rPr>
              <a:t>After asking this question for three consecutive waves, we have combined data concerning professional development and training opportunities. Across October 2024 to February 2025:</a:t>
            </a:r>
          </a:p>
          <a:p>
            <a:pPr marL="628650" lvl="1" indent="-171450">
              <a:spcAft>
                <a:spcPts val="600"/>
              </a:spcAft>
              <a:buFont typeface="Arial" panose="020B0604020202020204" pitchFamily="34" charset="0"/>
              <a:buChar char="•"/>
              <a:defRPr/>
            </a:pPr>
            <a:r>
              <a:rPr lang="en-GB" sz="1200" dirty="0">
                <a:solidFill>
                  <a:schemeClr val="bg1"/>
                </a:solidFill>
                <a:latin typeface="Arial"/>
                <a:cs typeface="Arial"/>
              </a:rPr>
              <a:t>7 in 10 (72%) agree that their job makes good use of their skills and abilities. Only 12% disagree that this is the case. </a:t>
            </a:r>
          </a:p>
          <a:p>
            <a:pPr marL="628650" lvl="1" indent="-171450">
              <a:spcAft>
                <a:spcPts val="600"/>
              </a:spcAft>
              <a:buFont typeface="Arial" panose="020B0604020202020204" pitchFamily="34" charset="0"/>
              <a:buChar char="•"/>
              <a:defRPr/>
            </a:pPr>
            <a:r>
              <a:rPr lang="en-GB" sz="1200" dirty="0">
                <a:solidFill>
                  <a:schemeClr val="bg1"/>
                </a:solidFill>
                <a:latin typeface="Arial"/>
                <a:cs typeface="Arial"/>
              </a:rPr>
              <a:t>4 in 5 (83%) say their job requires them to learn new things at least sometimes. Over 1 in 10 (13%) say that their job always requires them to learn new things.</a:t>
            </a:r>
          </a:p>
          <a:p>
            <a:pPr marL="628650" lvl="1" indent="-171450">
              <a:spcAft>
                <a:spcPts val="600"/>
              </a:spcAft>
              <a:buFont typeface="Arial" panose="020B0604020202020204" pitchFamily="34" charset="0"/>
              <a:buChar char="•"/>
              <a:defRPr/>
            </a:pPr>
            <a:r>
              <a:rPr lang="en-GB" sz="1200" dirty="0">
                <a:solidFill>
                  <a:schemeClr val="bg1"/>
                </a:solidFill>
                <a:latin typeface="Arial"/>
                <a:cs typeface="Arial"/>
              </a:rPr>
              <a:t>However, 1 in 5 (22%) have been not provided with any opportunities in professional development or training. This figure is higher for those in the private sector (25%) and for part-time employees (31%). Over half (56%) have been provided with between 1 and 4 opportunities. </a:t>
            </a:r>
          </a:p>
          <a:p>
            <a:pPr marL="628650" lvl="1" indent="-171450">
              <a:spcAft>
                <a:spcPts val="600"/>
              </a:spcAft>
              <a:buFont typeface="Arial" panose="020B0604020202020204" pitchFamily="34" charset="0"/>
              <a:buChar char="•"/>
              <a:defRPr/>
            </a:pPr>
            <a:endParaRPr lang="en-GB" sz="1200" i="0" u="none" strike="noStrike" kern="1200" cap="none" spc="0" normalizeH="0" baseline="0" noProof="0" dirty="0">
              <a:ln>
                <a:noFill/>
              </a:ln>
              <a:solidFill>
                <a:schemeClr val="bg1"/>
              </a:solidFill>
              <a:effectLst/>
              <a:uLnTx/>
              <a:uFillTx/>
              <a:latin typeface="Arial"/>
              <a:cs typeface="Arial"/>
            </a:endParaRPr>
          </a:p>
          <a:p>
            <a:pPr>
              <a:spcAft>
                <a:spcPts val="600"/>
              </a:spcAft>
              <a:defRPr/>
            </a:pPr>
            <a:endParaRPr lang="en-GB" sz="1200" dirty="0">
              <a:solidFill>
                <a:schemeClr val="bg1"/>
              </a:solidFill>
              <a:latin typeface="Arial"/>
              <a:cs typeface="Arial"/>
            </a:endParaRPr>
          </a:p>
          <a:p>
            <a:pPr lvl="1">
              <a:spcAft>
                <a:spcPts val="600"/>
              </a:spcAft>
              <a:defRPr/>
            </a:pPr>
            <a:endParaRPr lang="en-GB" sz="900" dirty="0">
              <a:solidFill>
                <a:schemeClr val="bg1"/>
              </a:solidFill>
              <a:latin typeface="Arial"/>
              <a:cs typeface="Arial"/>
            </a:endParaRPr>
          </a:p>
        </p:txBody>
      </p:sp>
    </p:spTree>
    <p:custDataLst>
      <p:tags r:id="rId1"/>
    </p:custDataLst>
    <p:extLst>
      <p:ext uri="{BB962C8B-B14F-4D97-AF65-F5344CB8AC3E}">
        <p14:creationId xmlns:p14="http://schemas.microsoft.com/office/powerpoint/2010/main" val="1919983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901AC-A67E-387B-326D-1151A9CB9FEE}"/>
            </a:ext>
          </a:extLst>
        </p:cNvPr>
        <p:cNvGrpSpPr/>
        <p:nvPr/>
      </p:nvGrpSpPr>
      <p:grpSpPr>
        <a:xfrm>
          <a:off x="0" y="0"/>
          <a:ext cx="0" cy="0"/>
          <a:chOff x="0" y="0"/>
          <a:chExt cx="0" cy="0"/>
        </a:xfrm>
      </p:grpSpPr>
      <p:sp>
        <p:nvSpPr>
          <p:cNvPr id="114" name="Title 3">
            <a:extLst>
              <a:ext uri="{FF2B5EF4-FFF2-40B4-BE49-F238E27FC236}">
                <a16:creationId xmlns:a16="http://schemas.microsoft.com/office/drawing/2014/main" id="{7036FD8F-85F1-DECE-579F-3D4153524ED7}"/>
              </a:ext>
            </a:extLst>
          </p:cNvPr>
          <p:cNvSpPr txBox="1">
            <a:spLocks noGrp="1"/>
          </p:cNvSpPr>
          <p:nvPr>
            <p:ph type="title" idx="4294967295"/>
          </p:nvPr>
        </p:nvSpPr>
        <p:spPr>
          <a:xfrm>
            <a:off x="397439" y="381241"/>
            <a:ext cx="11373128" cy="8026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When combining results from Oct 2025 to Feb 2025, </a:t>
            </a:r>
            <a:r>
              <a:rPr kumimoji="0" lang="en-GB" sz="1800" b="1" i="0" u="none" strike="noStrike" kern="1200" cap="none" spc="0" normalizeH="0" baseline="0" noProof="0" dirty="0">
                <a:ln>
                  <a:noFill/>
                </a:ln>
                <a:solidFill>
                  <a:srgbClr val="009690"/>
                </a:solidFill>
                <a:effectLst/>
                <a:uLnTx/>
                <a:uFillTx/>
                <a:latin typeface="Arial"/>
                <a:ea typeface="+mn-ea"/>
                <a:cs typeface="+mn-cs"/>
              </a:rPr>
              <a:t>job satisfaction </a:t>
            </a:r>
            <a:r>
              <a:rPr kumimoji="0" lang="en-GB" sz="1800" b="1" i="0" u="none" strike="noStrike" kern="1200" cap="none" spc="0" normalizeH="0" baseline="0" noProof="0" dirty="0">
                <a:ln>
                  <a:noFill/>
                </a:ln>
                <a:solidFill>
                  <a:srgbClr val="5C5B5A"/>
                </a:solidFill>
                <a:effectLst/>
                <a:uLnTx/>
                <a:uFillTx/>
                <a:latin typeface="Arial"/>
                <a:ea typeface="+mn-ea"/>
                <a:cs typeface="+mn-cs"/>
              </a:rPr>
              <a:t>sits at 65%, </a:t>
            </a:r>
            <a:r>
              <a:rPr kumimoji="0" lang="en-GB" sz="1800" b="1" i="0" u="none" strike="noStrike" kern="1200" cap="none" spc="0" normalizeH="0" baseline="0" noProof="0" dirty="0">
                <a:ln>
                  <a:noFill/>
                </a:ln>
                <a:solidFill>
                  <a:srgbClr val="009690"/>
                </a:solidFill>
                <a:effectLst/>
                <a:uLnTx/>
                <a:uFillTx/>
                <a:latin typeface="Arial"/>
                <a:ea typeface="+mn-ea"/>
                <a:cs typeface="+mn-cs"/>
              </a:rPr>
              <a:t>pay satisfaction </a:t>
            </a:r>
            <a:r>
              <a:rPr kumimoji="0" lang="en-GB" sz="1800" b="1" i="0" u="none" strike="noStrike" kern="1200" cap="none" spc="0" normalizeH="0" baseline="0" noProof="0" dirty="0">
                <a:ln>
                  <a:noFill/>
                </a:ln>
                <a:solidFill>
                  <a:srgbClr val="5C5B5A"/>
                </a:solidFill>
                <a:effectLst/>
                <a:uLnTx/>
                <a:uFillTx/>
                <a:latin typeface="Arial"/>
                <a:ea typeface="+mn-ea"/>
                <a:cs typeface="+mn-cs"/>
              </a:rPr>
              <a:t>at 50% and </a:t>
            </a:r>
            <a:r>
              <a:rPr kumimoji="0" lang="en-GB" sz="1800" b="1" i="0" u="none" strike="noStrike" kern="1200" cap="none" spc="0" normalizeH="0" baseline="0" noProof="0" dirty="0">
                <a:ln>
                  <a:noFill/>
                </a:ln>
                <a:solidFill>
                  <a:srgbClr val="009690"/>
                </a:solidFill>
                <a:effectLst/>
                <a:uLnTx/>
                <a:uFillTx/>
                <a:latin typeface="Arial"/>
                <a:ea typeface="+mn-ea"/>
                <a:cs typeface="+mn-cs"/>
              </a:rPr>
              <a:t>hours satisfaction </a:t>
            </a:r>
            <a:r>
              <a:rPr kumimoji="0" lang="en-GB" sz="1800" b="1" i="0" u="none" strike="noStrike" kern="1200" cap="none" spc="0" normalizeH="0" baseline="0" noProof="0" dirty="0">
                <a:ln>
                  <a:noFill/>
                </a:ln>
                <a:solidFill>
                  <a:srgbClr val="5C5B5A"/>
                </a:solidFill>
                <a:effectLst/>
                <a:uLnTx/>
                <a:uFillTx/>
                <a:latin typeface="Arial"/>
                <a:ea typeface="+mn-ea"/>
                <a:cs typeface="+mn-cs"/>
              </a:rPr>
              <a:t>at 68%. Historically, the proportion who agree with each satisfaction aspect has fluctuated – though both job and hours satisfaction were higher in December 2022.</a:t>
            </a:r>
          </a:p>
        </p:txBody>
      </p:sp>
      <p:sp>
        <p:nvSpPr>
          <p:cNvPr id="115" name="Text Placeholder 4">
            <a:extLst>
              <a:ext uri="{FF2B5EF4-FFF2-40B4-BE49-F238E27FC236}">
                <a16:creationId xmlns:a16="http://schemas.microsoft.com/office/drawing/2014/main" id="{EAC06056-EC36-FEEA-1A88-CD482C824788}"/>
              </a:ext>
            </a:extLst>
          </p:cNvPr>
          <p:cNvSpPr txBox="1">
            <a:spLocks/>
          </p:cNvSpPr>
          <p:nvPr/>
        </p:nvSpPr>
        <p:spPr>
          <a:xfrm>
            <a:off x="4442074" y="1472691"/>
            <a:ext cx="4051574"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Job satisfaction</a:t>
            </a:r>
          </a:p>
        </p:txBody>
      </p:sp>
      <p:sp>
        <p:nvSpPr>
          <p:cNvPr id="44" name="Text Placeholder 4">
            <a:extLst>
              <a:ext uri="{FF2B5EF4-FFF2-40B4-BE49-F238E27FC236}">
                <a16:creationId xmlns:a16="http://schemas.microsoft.com/office/drawing/2014/main" id="{BD44615B-C9F4-D31E-697C-5A82BEC6C50A}"/>
              </a:ext>
            </a:extLst>
          </p:cNvPr>
          <p:cNvSpPr txBox="1">
            <a:spLocks/>
          </p:cNvSpPr>
          <p:nvPr/>
        </p:nvSpPr>
        <p:spPr>
          <a:xfrm>
            <a:off x="1092465" y="1894906"/>
            <a:ext cx="4051574"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I am satisfied with my job</a:t>
            </a:r>
          </a:p>
        </p:txBody>
      </p:sp>
      <p:graphicFrame>
        <p:nvGraphicFramePr>
          <p:cNvPr id="18" name="Chart 17" descr="Stacked bar chart showing proportion of respondents on satisfaction with aspects of their job. 50% of Greater Manchester residents are satisfied with their pay, 65% are satisfied with their job and 68% are satisfied with their work hours.">
            <a:extLst>
              <a:ext uri="{FF2B5EF4-FFF2-40B4-BE49-F238E27FC236}">
                <a16:creationId xmlns:a16="http://schemas.microsoft.com/office/drawing/2014/main" id="{5F22434D-D013-2F2B-71B1-AE467D359A0D}"/>
              </a:ext>
            </a:extLst>
          </p:cNvPr>
          <p:cNvGraphicFramePr/>
          <p:nvPr>
            <p:extLst>
              <p:ext uri="{D42A27DB-BD31-4B8C-83A1-F6EECF244321}">
                <p14:modId xmlns:p14="http://schemas.microsoft.com/office/powerpoint/2010/main" val="34762611"/>
              </p:ext>
            </p:extLst>
          </p:nvPr>
        </p:nvGraphicFramePr>
        <p:xfrm>
          <a:off x="-486848" y="2106427"/>
          <a:ext cx="5816057" cy="4519059"/>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 Placeholder 4">
            <a:extLst>
              <a:ext uri="{FF2B5EF4-FFF2-40B4-BE49-F238E27FC236}">
                <a16:creationId xmlns:a16="http://schemas.microsoft.com/office/drawing/2014/main" id="{7E414BCC-8EC7-2E26-0121-3587538FBEC1}"/>
              </a:ext>
            </a:extLst>
          </p:cNvPr>
          <p:cNvSpPr txBox="1">
            <a:spLocks/>
          </p:cNvSpPr>
          <p:nvPr/>
        </p:nvSpPr>
        <p:spPr>
          <a:xfrm>
            <a:off x="4493958" y="1895059"/>
            <a:ext cx="4051574"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I am satisfied with my pay</a:t>
            </a:r>
          </a:p>
        </p:txBody>
      </p:sp>
      <p:grpSp>
        <p:nvGrpSpPr>
          <p:cNvPr id="8" name="Group 7" descr="Stacked bar chart showing proportion of respondents on satisfaction with aspects of their job. 50% of Greater Manchester residents are satisfied with their pay, up from 46% in February 2024.">
            <a:extLst>
              <a:ext uri="{FF2B5EF4-FFF2-40B4-BE49-F238E27FC236}">
                <a16:creationId xmlns:a16="http://schemas.microsoft.com/office/drawing/2014/main" id="{F0C64ADC-D4F7-1899-1BD2-4E7D4E0C1A19}"/>
              </a:ext>
            </a:extLst>
          </p:cNvPr>
          <p:cNvGrpSpPr/>
          <p:nvPr/>
        </p:nvGrpSpPr>
        <p:grpSpPr>
          <a:xfrm>
            <a:off x="3047146" y="2116471"/>
            <a:ext cx="5816057" cy="4519059"/>
            <a:chOff x="110229" y="741259"/>
            <a:chExt cx="5816057" cy="4519059"/>
          </a:xfrm>
        </p:grpSpPr>
        <p:graphicFrame>
          <p:nvGraphicFramePr>
            <p:cNvPr id="2" name="Chart 1" descr="Stacked bar chart showing proportion of respondents on satisfaction with aspects of their job. 51% of Greater Manchester residents are satisfied with their pay, 64% are satisfied with their job and 66% are satisfied with their work hours.">
              <a:extLst>
                <a:ext uri="{FF2B5EF4-FFF2-40B4-BE49-F238E27FC236}">
                  <a16:creationId xmlns:a16="http://schemas.microsoft.com/office/drawing/2014/main" id="{7B19C89D-0B7D-08AD-4CFB-792EDC573B47}"/>
                </a:ext>
              </a:extLst>
            </p:cNvPr>
            <p:cNvGraphicFramePr/>
            <p:nvPr>
              <p:extLst>
                <p:ext uri="{D42A27DB-BD31-4B8C-83A1-F6EECF244321}">
                  <p14:modId xmlns:p14="http://schemas.microsoft.com/office/powerpoint/2010/main" val="3286142315"/>
                </p:ext>
              </p:extLst>
            </p:nvPr>
          </p:nvGraphicFramePr>
          <p:xfrm>
            <a:off x="110229" y="741259"/>
            <a:ext cx="5816057" cy="4519059"/>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Box 31">
              <a:extLst>
                <a:ext uri="{FF2B5EF4-FFF2-40B4-BE49-F238E27FC236}">
                  <a16:creationId xmlns:a16="http://schemas.microsoft.com/office/drawing/2014/main" id="{385DC43C-0D2C-2F16-5632-DCD13E8C7BC7}"/>
                </a:ext>
                <a:ext uri="{C183D7F6-B498-43B3-948B-1728B52AA6E4}">
                  <adec:decorative xmlns:adec="http://schemas.microsoft.com/office/drawing/2017/decorative" val="1"/>
                </a:ext>
              </a:extLst>
            </p:cNvPr>
            <p:cNvSpPr txBox="1"/>
            <p:nvPr/>
          </p:nvSpPr>
          <p:spPr>
            <a:xfrm>
              <a:off x="3974171" y="1400317"/>
              <a:ext cx="778974" cy="276999"/>
            </a:xfrm>
            <a:prstGeom prst="rect">
              <a:avLst/>
            </a:prstGeom>
            <a:noFill/>
          </p:spPr>
          <p:txBody>
            <a:bodyPr wrap="square" rtlCol="0">
              <a:spAutoFit/>
            </a:bodyPr>
            <a:lstStyle/>
            <a:p>
              <a:pPr algn="ctr"/>
              <a:r>
                <a:rPr lang="en-GB" sz="1200" b="1" dirty="0">
                  <a:solidFill>
                    <a:srgbClr val="5C5B5A"/>
                  </a:solidFill>
                </a:rPr>
                <a:t>46%</a:t>
              </a:r>
            </a:p>
          </p:txBody>
        </p:sp>
        <p:sp>
          <p:nvSpPr>
            <p:cNvPr id="23" name="TextBox 22">
              <a:extLst>
                <a:ext uri="{FF2B5EF4-FFF2-40B4-BE49-F238E27FC236}">
                  <a16:creationId xmlns:a16="http://schemas.microsoft.com/office/drawing/2014/main" id="{70803250-9013-97E9-60F1-B661304248B2}"/>
                </a:ext>
                <a:ext uri="{C183D7F6-B498-43B3-948B-1728B52AA6E4}">
                  <adec:decorative xmlns:adec="http://schemas.microsoft.com/office/drawing/2017/decorative" val="1"/>
                </a:ext>
              </a:extLst>
            </p:cNvPr>
            <p:cNvSpPr txBox="1"/>
            <p:nvPr/>
          </p:nvSpPr>
          <p:spPr>
            <a:xfrm>
              <a:off x="3221041" y="1437063"/>
              <a:ext cx="778974" cy="276999"/>
            </a:xfrm>
            <a:prstGeom prst="rect">
              <a:avLst/>
            </a:prstGeom>
            <a:noFill/>
          </p:spPr>
          <p:txBody>
            <a:bodyPr wrap="square" rtlCol="0">
              <a:spAutoFit/>
            </a:bodyPr>
            <a:lstStyle/>
            <a:p>
              <a:pPr algn="ctr"/>
              <a:r>
                <a:rPr lang="en-GB" sz="1200" b="1" dirty="0">
                  <a:solidFill>
                    <a:srgbClr val="5C5B5A"/>
                  </a:solidFill>
                </a:rPr>
                <a:t>51%</a:t>
              </a:r>
            </a:p>
          </p:txBody>
        </p:sp>
        <p:sp>
          <p:nvSpPr>
            <p:cNvPr id="59" name="TextBox 58">
              <a:extLst>
                <a:ext uri="{FF2B5EF4-FFF2-40B4-BE49-F238E27FC236}">
                  <a16:creationId xmlns:a16="http://schemas.microsoft.com/office/drawing/2014/main" id="{ACF4F166-22C3-C9C0-9DDC-A761962969F2}"/>
                </a:ext>
                <a:ext uri="{C183D7F6-B498-43B3-948B-1728B52AA6E4}">
                  <adec:decorative xmlns:adec="http://schemas.microsoft.com/office/drawing/2017/decorative" val="1"/>
                </a:ext>
              </a:extLst>
            </p:cNvPr>
            <p:cNvSpPr txBox="1"/>
            <p:nvPr/>
          </p:nvSpPr>
          <p:spPr>
            <a:xfrm>
              <a:off x="2465729" y="1444912"/>
              <a:ext cx="778974" cy="276999"/>
            </a:xfrm>
            <a:prstGeom prst="rect">
              <a:avLst/>
            </a:prstGeom>
            <a:noFill/>
          </p:spPr>
          <p:txBody>
            <a:bodyPr wrap="square" rtlCol="0">
              <a:spAutoFit/>
            </a:bodyPr>
            <a:lstStyle/>
            <a:p>
              <a:pPr algn="ctr"/>
              <a:r>
                <a:rPr lang="en-GB" sz="1200" b="1" dirty="0">
                  <a:solidFill>
                    <a:srgbClr val="5C5B5A"/>
                  </a:solidFill>
                </a:rPr>
                <a:t>50%</a:t>
              </a:r>
            </a:p>
          </p:txBody>
        </p:sp>
        <p:sp>
          <p:nvSpPr>
            <p:cNvPr id="72" name="TextBox 71">
              <a:extLst>
                <a:ext uri="{FF2B5EF4-FFF2-40B4-BE49-F238E27FC236}">
                  <a16:creationId xmlns:a16="http://schemas.microsoft.com/office/drawing/2014/main" id="{5385B46F-9F1E-A776-A8EC-207736EC75A1}"/>
                </a:ext>
                <a:ext uri="{C183D7F6-B498-43B3-948B-1728B52AA6E4}">
                  <adec:decorative xmlns:adec="http://schemas.microsoft.com/office/drawing/2017/decorative" val="1"/>
                </a:ext>
              </a:extLst>
            </p:cNvPr>
            <p:cNvSpPr txBox="1"/>
            <p:nvPr/>
          </p:nvSpPr>
          <p:spPr>
            <a:xfrm>
              <a:off x="4745694" y="1423953"/>
              <a:ext cx="778974" cy="276999"/>
            </a:xfrm>
            <a:prstGeom prst="rect">
              <a:avLst/>
            </a:prstGeom>
            <a:noFill/>
          </p:spPr>
          <p:txBody>
            <a:bodyPr wrap="square" rtlCol="0">
              <a:spAutoFit/>
            </a:bodyPr>
            <a:lstStyle/>
            <a:p>
              <a:pPr algn="ctr"/>
              <a:r>
                <a:rPr lang="en-GB" sz="1200" b="1" dirty="0">
                  <a:solidFill>
                    <a:srgbClr val="5C5B5A"/>
                  </a:solidFill>
                </a:rPr>
                <a:t>50%</a:t>
              </a:r>
            </a:p>
          </p:txBody>
        </p:sp>
      </p:grpSp>
      <p:sp>
        <p:nvSpPr>
          <p:cNvPr id="50" name="Text Placeholder 4">
            <a:extLst>
              <a:ext uri="{FF2B5EF4-FFF2-40B4-BE49-F238E27FC236}">
                <a16:creationId xmlns:a16="http://schemas.microsoft.com/office/drawing/2014/main" id="{7DF8E73A-859D-AAE3-350B-32DBEF51A0B7}"/>
              </a:ext>
            </a:extLst>
          </p:cNvPr>
          <p:cNvSpPr txBox="1">
            <a:spLocks/>
          </p:cNvSpPr>
          <p:nvPr/>
        </p:nvSpPr>
        <p:spPr>
          <a:xfrm>
            <a:off x="8019704" y="1936372"/>
            <a:ext cx="4051574"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I am satisfied with my hours</a:t>
            </a:r>
          </a:p>
        </p:txBody>
      </p:sp>
      <p:graphicFrame>
        <p:nvGraphicFramePr>
          <p:cNvPr id="49" name="Chart 48" descr="Stacked bar chart showing proportion of respondents on satisfaction with aspects of their job. 68% are satisfied with their work hours, in line with 69% in February 2024.">
            <a:extLst>
              <a:ext uri="{FF2B5EF4-FFF2-40B4-BE49-F238E27FC236}">
                <a16:creationId xmlns:a16="http://schemas.microsoft.com/office/drawing/2014/main" id="{F4AC5520-2CEA-2D60-227D-3E81CB1E043F}"/>
              </a:ext>
            </a:extLst>
          </p:cNvPr>
          <p:cNvGraphicFramePr/>
          <p:nvPr>
            <p:extLst>
              <p:ext uri="{D42A27DB-BD31-4B8C-83A1-F6EECF244321}">
                <p14:modId xmlns:p14="http://schemas.microsoft.com/office/powerpoint/2010/main" val="2289518494"/>
              </p:ext>
            </p:extLst>
          </p:nvPr>
        </p:nvGraphicFramePr>
        <p:xfrm>
          <a:off x="6546946" y="2157937"/>
          <a:ext cx="5816057" cy="4519059"/>
        </p:xfrm>
        <a:graphic>
          <a:graphicData uri="http://schemas.openxmlformats.org/drawingml/2006/chart">
            <c:chart xmlns:c="http://schemas.openxmlformats.org/drawingml/2006/chart" xmlns:r="http://schemas.openxmlformats.org/officeDocument/2006/relationships" r:id="rId6"/>
          </a:graphicData>
        </a:graphic>
      </p:graphicFrame>
      <p:sp>
        <p:nvSpPr>
          <p:cNvPr id="38" name="TextBox 37">
            <a:extLst>
              <a:ext uri="{FF2B5EF4-FFF2-40B4-BE49-F238E27FC236}">
                <a16:creationId xmlns:a16="http://schemas.microsoft.com/office/drawing/2014/main" id="{83C93036-917F-C7F4-1EB3-0582C287623A}"/>
              </a:ext>
              <a:ext uri="{C183D7F6-B498-43B3-948B-1728B52AA6E4}">
                <adec:decorative xmlns:adec="http://schemas.microsoft.com/office/drawing/2017/decorative" val="1"/>
              </a:ext>
            </a:extLst>
          </p:cNvPr>
          <p:cNvSpPr txBox="1"/>
          <p:nvPr/>
        </p:nvSpPr>
        <p:spPr>
          <a:xfrm>
            <a:off x="9087061" y="5315413"/>
            <a:ext cx="763197" cy="261610"/>
          </a:xfrm>
          <a:prstGeom prst="rect">
            <a:avLst/>
          </a:prstGeom>
          <a:noFill/>
        </p:spPr>
        <p:txBody>
          <a:bodyPr wrap="square" rtlCol="0">
            <a:spAutoFit/>
          </a:bodyPr>
          <a:lstStyle/>
          <a:p>
            <a:r>
              <a:rPr lang="en-GB" sz="1100" dirty="0">
                <a:solidFill>
                  <a:schemeClr val="bg1"/>
                </a:solidFill>
              </a:rPr>
              <a:t>(+/-0pp)</a:t>
            </a:r>
          </a:p>
        </p:txBody>
      </p:sp>
      <p:sp>
        <p:nvSpPr>
          <p:cNvPr id="54" name="TextBox 53">
            <a:extLst>
              <a:ext uri="{FF2B5EF4-FFF2-40B4-BE49-F238E27FC236}">
                <a16:creationId xmlns:a16="http://schemas.microsoft.com/office/drawing/2014/main" id="{19955A55-3DCD-16CC-20AD-78BC7964E4DB}"/>
              </a:ext>
              <a:ext uri="{C183D7F6-B498-43B3-948B-1728B52AA6E4}">
                <adec:decorative xmlns:adec="http://schemas.microsoft.com/office/drawing/2017/decorative" val="1"/>
              </a:ext>
            </a:extLst>
          </p:cNvPr>
          <p:cNvSpPr txBox="1"/>
          <p:nvPr/>
        </p:nvSpPr>
        <p:spPr>
          <a:xfrm>
            <a:off x="9638718" y="3109826"/>
            <a:ext cx="778974" cy="276999"/>
          </a:xfrm>
          <a:prstGeom prst="rect">
            <a:avLst/>
          </a:prstGeom>
          <a:noFill/>
        </p:spPr>
        <p:txBody>
          <a:bodyPr wrap="square" rtlCol="0">
            <a:spAutoFit/>
          </a:bodyPr>
          <a:lstStyle/>
          <a:p>
            <a:pPr algn="ctr"/>
            <a:r>
              <a:rPr lang="en-GB" sz="1200" b="1" dirty="0">
                <a:solidFill>
                  <a:srgbClr val="5C5B5A"/>
                </a:solidFill>
              </a:rPr>
              <a:t>66%</a:t>
            </a:r>
          </a:p>
        </p:txBody>
      </p:sp>
      <p:sp>
        <p:nvSpPr>
          <p:cNvPr id="55" name="TextBox 54">
            <a:extLst>
              <a:ext uri="{FF2B5EF4-FFF2-40B4-BE49-F238E27FC236}">
                <a16:creationId xmlns:a16="http://schemas.microsoft.com/office/drawing/2014/main" id="{5EA1F366-0CA9-6D8E-4A70-9367F1A970E8}"/>
              </a:ext>
              <a:ext uri="{C183D7F6-B498-43B3-948B-1728B52AA6E4}">
                <adec:decorative xmlns:adec="http://schemas.microsoft.com/office/drawing/2017/decorative" val="1"/>
              </a:ext>
            </a:extLst>
          </p:cNvPr>
          <p:cNvSpPr txBox="1"/>
          <p:nvPr/>
        </p:nvSpPr>
        <p:spPr>
          <a:xfrm>
            <a:off x="10405645" y="3168230"/>
            <a:ext cx="778974" cy="276999"/>
          </a:xfrm>
          <a:prstGeom prst="rect">
            <a:avLst/>
          </a:prstGeom>
          <a:noFill/>
        </p:spPr>
        <p:txBody>
          <a:bodyPr wrap="square" rtlCol="0">
            <a:spAutoFit/>
          </a:bodyPr>
          <a:lstStyle/>
          <a:p>
            <a:pPr algn="ctr"/>
            <a:r>
              <a:rPr lang="en-GB" sz="1200" b="1" dirty="0">
                <a:solidFill>
                  <a:srgbClr val="5C5B5A"/>
                </a:solidFill>
              </a:rPr>
              <a:t>69%</a:t>
            </a:r>
          </a:p>
        </p:txBody>
      </p:sp>
      <p:sp>
        <p:nvSpPr>
          <p:cNvPr id="63" name="TextBox 62">
            <a:extLst>
              <a:ext uri="{FF2B5EF4-FFF2-40B4-BE49-F238E27FC236}">
                <a16:creationId xmlns:a16="http://schemas.microsoft.com/office/drawing/2014/main" id="{064EA85F-E18A-4C45-D549-18F875F66FEC}"/>
              </a:ext>
              <a:ext uri="{C183D7F6-B498-43B3-948B-1728B52AA6E4}">
                <adec:decorative xmlns:adec="http://schemas.microsoft.com/office/drawing/2017/decorative" val="1"/>
              </a:ext>
            </a:extLst>
          </p:cNvPr>
          <p:cNvSpPr txBox="1"/>
          <p:nvPr/>
        </p:nvSpPr>
        <p:spPr>
          <a:xfrm>
            <a:off x="8892282" y="3277783"/>
            <a:ext cx="778974" cy="276999"/>
          </a:xfrm>
          <a:prstGeom prst="rect">
            <a:avLst/>
          </a:prstGeom>
          <a:noFill/>
        </p:spPr>
        <p:txBody>
          <a:bodyPr wrap="square" rtlCol="0">
            <a:spAutoFit/>
          </a:bodyPr>
          <a:lstStyle/>
          <a:p>
            <a:pPr algn="ctr"/>
            <a:r>
              <a:rPr lang="en-GB" sz="1200" b="1" dirty="0">
                <a:solidFill>
                  <a:srgbClr val="5C5B5A"/>
                </a:solidFill>
              </a:rPr>
              <a:t>76%</a:t>
            </a:r>
          </a:p>
        </p:txBody>
      </p:sp>
      <p:sp>
        <p:nvSpPr>
          <p:cNvPr id="60" name="Right Brace 59">
            <a:extLst>
              <a:ext uri="{FF2B5EF4-FFF2-40B4-BE49-F238E27FC236}">
                <a16:creationId xmlns:a16="http://schemas.microsoft.com/office/drawing/2014/main" id="{C562AF57-4454-CCE0-2CDB-72B0CA536C90}"/>
              </a:ext>
              <a:ext uri="{C183D7F6-B498-43B3-948B-1728B52AA6E4}">
                <adec:decorative xmlns:adec="http://schemas.microsoft.com/office/drawing/2017/decorative" val="1"/>
              </a:ext>
            </a:extLst>
          </p:cNvPr>
          <p:cNvSpPr/>
          <p:nvPr/>
        </p:nvSpPr>
        <p:spPr>
          <a:xfrm>
            <a:off x="2051133" y="2126790"/>
            <a:ext cx="99843" cy="2359880"/>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
        <p:nvSpPr>
          <p:cNvPr id="61" name="TextBox 60">
            <a:extLst>
              <a:ext uri="{FF2B5EF4-FFF2-40B4-BE49-F238E27FC236}">
                <a16:creationId xmlns:a16="http://schemas.microsoft.com/office/drawing/2014/main" id="{D92CB2B1-E7E4-BD98-13DD-733B2400E04A}"/>
              </a:ext>
              <a:ext uri="{C183D7F6-B498-43B3-948B-1728B52AA6E4}">
                <adec:decorative xmlns:adec="http://schemas.microsoft.com/office/drawing/2017/decorative" val="1"/>
              </a:ext>
            </a:extLst>
          </p:cNvPr>
          <p:cNvSpPr txBox="1"/>
          <p:nvPr/>
        </p:nvSpPr>
        <p:spPr>
          <a:xfrm>
            <a:off x="1886341" y="3150957"/>
            <a:ext cx="778974" cy="276999"/>
          </a:xfrm>
          <a:prstGeom prst="rect">
            <a:avLst/>
          </a:prstGeom>
          <a:noFill/>
        </p:spPr>
        <p:txBody>
          <a:bodyPr wrap="square" rtlCol="0">
            <a:spAutoFit/>
          </a:bodyPr>
          <a:lstStyle/>
          <a:p>
            <a:pPr algn="ctr"/>
            <a:r>
              <a:rPr lang="en-GB" sz="1200" b="1" dirty="0">
                <a:solidFill>
                  <a:srgbClr val="5C5B5A"/>
                </a:solidFill>
              </a:rPr>
              <a:t>71%</a:t>
            </a:r>
          </a:p>
        </p:txBody>
      </p:sp>
      <p:sp>
        <p:nvSpPr>
          <p:cNvPr id="48" name="TextBox 47">
            <a:extLst>
              <a:ext uri="{FF2B5EF4-FFF2-40B4-BE49-F238E27FC236}">
                <a16:creationId xmlns:a16="http://schemas.microsoft.com/office/drawing/2014/main" id="{129C2A36-D9C5-64FC-103A-1700DFE30012}"/>
              </a:ext>
              <a:ext uri="{C183D7F6-B498-43B3-948B-1728B52AA6E4}">
                <adec:decorative xmlns:adec="http://schemas.microsoft.com/office/drawing/2017/decorative" val="1"/>
              </a:ext>
            </a:extLst>
          </p:cNvPr>
          <p:cNvSpPr txBox="1"/>
          <p:nvPr/>
        </p:nvSpPr>
        <p:spPr>
          <a:xfrm>
            <a:off x="2647953" y="3056156"/>
            <a:ext cx="778974" cy="276999"/>
          </a:xfrm>
          <a:prstGeom prst="rect">
            <a:avLst/>
          </a:prstGeom>
          <a:noFill/>
        </p:spPr>
        <p:txBody>
          <a:bodyPr wrap="square" rtlCol="0">
            <a:spAutoFit/>
          </a:bodyPr>
          <a:lstStyle/>
          <a:p>
            <a:pPr algn="ctr"/>
            <a:r>
              <a:rPr lang="en-GB" sz="1200" b="1" dirty="0">
                <a:solidFill>
                  <a:srgbClr val="5C5B5A"/>
                </a:solidFill>
              </a:rPr>
              <a:t>64%</a:t>
            </a:r>
          </a:p>
        </p:txBody>
      </p:sp>
      <p:sp>
        <p:nvSpPr>
          <p:cNvPr id="46" name="TextBox 45">
            <a:extLst>
              <a:ext uri="{FF2B5EF4-FFF2-40B4-BE49-F238E27FC236}">
                <a16:creationId xmlns:a16="http://schemas.microsoft.com/office/drawing/2014/main" id="{5040C97D-0147-4AAB-29F9-963402B918EE}"/>
              </a:ext>
              <a:ext uri="{C183D7F6-B498-43B3-948B-1728B52AA6E4}">
                <adec:decorative xmlns:adec="http://schemas.microsoft.com/office/drawing/2017/decorative" val="1"/>
              </a:ext>
            </a:extLst>
          </p:cNvPr>
          <p:cNvSpPr txBox="1"/>
          <p:nvPr/>
        </p:nvSpPr>
        <p:spPr>
          <a:xfrm>
            <a:off x="3379586" y="3103556"/>
            <a:ext cx="778974" cy="276999"/>
          </a:xfrm>
          <a:prstGeom prst="rect">
            <a:avLst/>
          </a:prstGeom>
          <a:noFill/>
        </p:spPr>
        <p:txBody>
          <a:bodyPr wrap="square" rtlCol="0">
            <a:spAutoFit/>
          </a:bodyPr>
          <a:lstStyle/>
          <a:p>
            <a:pPr algn="ctr"/>
            <a:r>
              <a:rPr lang="en-GB" sz="1200" b="1" dirty="0">
                <a:solidFill>
                  <a:srgbClr val="5C5B5A"/>
                </a:solidFill>
              </a:rPr>
              <a:t>68%</a:t>
            </a:r>
          </a:p>
        </p:txBody>
      </p:sp>
      <p:sp>
        <p:nvSpPr>
          <p:cNvPr id="11" name="Footer Placeholder 4">
            <a:extLst>
              <a:ext uri="{FF2B5EF4-FFF2-40B4-BE49-F238E27FC236}">
                <a16:creationId xmlns:a16="http://schemas.microsoft.com/office/drawing/2014/main" id="{D2D10173-C420-09C4-CA91-EAB2456DB307}"/>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GW8. How much do you agree or disagree with the following statements? </a:t>
            </a:r>
          </a:p>
          <a:p>
            <a:pPr>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Base: 910 (S5), 859 (S8), </a:t>
            </a:r>
            <a:r>
              <a:rPr lang="en-GB" sz="1000" dirty="0">
                <a:solidFill>
                  <a:srgbClr val="FFFFFF">
                    <a:lumMod val="50000"/>
                  </a:srgbClr>
                </a:solidFill>
                <a:latin typeface="Arial"/>
                <a:cs typeface="Arial" panose="020B0604020202020204" pitchFamily="34" charset="0"/>
              </a:rPr>
              <a:t>1004</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(S11, </a:t>
            </a:r>
            <a:r>
              <a:rPr lang="en-GB" sz="1000" dirty="0">
                <a:solidFill>
                  <a:srgbClr val="FFFFFF">
                    <a:lumMod val="50000"/>
                  </a:srgbClr>
                </a:solidFill>
                <a:latin typeface="Arial"/>
                <a:cs typeface="Arial" panose="020B0604020202020204" pitchFamily="34" charset="0"/>
              </a:rPr>
              <a:t>R</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apid response panel employed residents)</a:t>
            </a:r>
          </a:p>
        </p:txBody>
      </p:sp>
      <p:sp>
        <p:nvSpPr>
          <p:cNvPr id="25" name="Slide Number Placeholder 4">
            <a:extLst>
              <a:ext uri="{FF2B5EF4-FFF2-40B4-BE49-F238E27FC236}">
                <a16:creationId xmlns:a16="http://schemas.microsoft.com/office/drawing/2014/main" id="{563C67FD-2648-CCB8-DA4E-F02FA98F7301}"/>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13" name="Right Brace 12">
            <a:extLst>
              <a:ext uri="{FF2B5EF4-FFF2-40B4-BE49-F238E27FC236}">
                <a16:creationId xmlns:a16="http://schemas.microsoft.com/office/drawing/2014/main" id="{E8EFD2E8-62C4-38C1-AD68-B8B54BA58B33}"/>
              </a:ext>
              <a:ext uri="{C183D7F6-B498-43B3-948B-1728B52AA6E4}">
                <adec:decorative xmlns:adec="http://schemas.microsoft.com/office/drawing/2017/decorative" val="1"/>
              </a:ext>
            </a:extLst>
          </p:cNvPr>
          <p:cNvSpPr/>
          <p:nvPr/>
        </p:nvSpPr>
        <p:spPr>
          <a:xfrm>
            <a:off x="2797628" y="2126790"/>
            <a:ext cx="99843" cy="2179894"/>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
        <p:nvSpPr>
          <p:cNvPr id="14" name="Right Brace 13">
            <a:extLst>
              <a:ext uri="{FF2B5EF4-FFF2-40B4-BE49-F238E27FC236}">
                <a16:creationId xmlns:a16="http://schemas.microsoft.com/office/drawing/2014/main" id="{29D17C16-3DA4-59CE-B877-79FDB8C6BD14}"/>
              </a:ext>
              <a:ext uri="{C183D7F6-B498-43B3-948B-1728B52AA6E4}">
                <adec:decorative xmlns:adec="http://schemas.microsoft.com/office/drawing/2017/decorative" val="1"/>
              </a:ext>
            </a:extLst>
          </p:cNvPr>
          <p:cNvSpPr/>
          <p:nvPr/>
        </p:nvSpPr>
        <p:spPr>
          <a:xfrm>
            <a:off x="3559963" y="2126790"/>
            <a:ext cx="77696" cy="2283680"/>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
        <p:nvSpPr>
          <p:cNvPr id="15" name="TextBox 14">
            <a:extLst>
              <a:ext uri="{FF2B5EF4-FFF2-40B4-BE49-F238E27FC236}">
                <a16:creationId xmlns:a16="http://schemas.microsoft.com/office/drawing/2014/main" id="{299298A7-397B-F1CD-0428-76C19191FA99}"/>
              </a:ext>
              <a:ext uri="{C183D7F6-B498-43B3-948B-1728B52AA6E4}">
                <adec:decorative xmlns:adec="http://schemas.microsoft.com/office/drawing/2017/decorative" val="1"/>
              </a:ext>
            </a:extLst>
          </p:cNvPr>
          <p:cNvSpPr txBox="1"/>
          <p:nvPr/>
        </p:nvSpPr>
        <p:spPr>
          <a:xfrm>
            <a:off x="4149343" y="3077852"/>
            <a:ext cx="778974" cy="276999"/>
          </a:xfrm>
          <a:prstGeom prst="rect">
            <a:avLst/>
          </a:prstGeom>
          <a:noFill/>
        </p:spPr>
        <p:txBody>
          <a:bodyPr wrap="square" rtlCol="0">
            <a:spAutoFit/>
          </a:bodyPr>
          <a:lstStyle/>
          <a:p>
            <a:pPr algn="ctr"/>
            <a:r>
              <a:rPr lang="en-GB" sz="1200" b="1" dirty="0">
                <a:solidFill>
                  <a:srgbClr val="5C5B5A"/>
                </a:solidFill>
              </a:rPr>
              <a:t>65%</a:t>
            </a:r>
          </a:p>
        </p:txBody>
      </p:sp>
      <p:sp>
        <p:nvSpPr>
          <p:cNvPr id="16" name="Right Brace 15">
            <a:extLst>
              <a:ext uri="{FF2B5EF4-FFF2-40B4-BE49-F238E27FC236}">
                <a16:creationId xmlns:a16="http://schemas.microsoft.com/office/drawing/2014/main" id="{A60E7EA9-B9B6-8EFC-FFFE-720B3669688D}"/>
              </a:ext>
              <a:ext uri="{C183D7F6-B498-43B3-948B-1728B52AA6E4}">
                <adec:decorative xmlns:adec="http://schemas.microsoft.com/office/drawing/2017/decorative" val="1"/>
              </a:ext>
            </a:extLst>
          </p:cNvPr>
          <p:cNvSpPr/>
          <p:nvPr/>
        </p:nvSpPr>
        <p:spPr>
          <a:xfrm>
            <a:off x="4282060" y="2126790"/>
            <a:ext cx="109812" cy="2179894"/>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
        <p:nvSpPr>
          <p:cNvPr id="21" name="Right Brace 20">
            <a:extLst>
              <a:ext uri="{FF2B5EF4-FFF2-40B4-BE49-F238E27FC236}">
                <a16:creationId xmlns:a16="http://schemas.microsoft.com/office/drawing/2014/main" id="{753E2EAA-F89A-0B8A-3AB3-82634DFEC272}"/>
              </a:ext>
              <a:ext uri="{C183D7F6-B498-43B3-948B-1728B52AA6E4}">
                <adec:decorative xmlns:adec="http://schemas.microsoft.com/office/drawing/2017/decorative" val="1"/>
              </a:ext>
            </a:extLst>
          </p:cNvPr>
          <p:cNvSpPr/>
          <p:nvPr/>
        </p:nvSpPr>
        <p:spPr>
          <a:xfrm>
            <a:off x="5576115" y="2155780"/>
            <a:ext cx="72047" cy="1683098"/>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
        <p:nvSpPr>
          <p:cNvPr id="22" name="Right Brace 21">
            <a:extLst>
              <a:ext uri="{FF2B5EF4-FFF2-40B4-BE49-F238E27FC236}">
                <a16:creationId xmlns:a16="http://schemas.microsoft.com/office/drawing/2014/main" id="{329748F4-4598-FFE0-6579-6B8F8E03764C}"/>
              </a:ext>
              <a:ext uri="{C183D7F6-B498-43B3-948B-1728B52AA6E4}">
                <adec:decorative xmlns:adec="http://schemas.microsoft.com/office/drawing/2017/decorative" val="1"/>
              </a:ext>
            </a:extLst>
          </p:cNvPr>
          <p:cNvSpPr/>
          <p:nvPr/>
        </p:nvSpPr>
        <p:spPr>
          <a:xfrm>
            <a:off x="6324501" y="2149111"/>
            <a:ext cx="72047" cy="1683098"/>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
        <p:nvSpPr>
          <p:cNvPr id="24" name="Right Brace 23">
            <a:extLst>
              <a:ext uri="{FF2B5EF4-FFF2-40B4-BE49-F238E27FC236}">
                <a16:creationId xmlns:a16="http://schemas.microsoft.com/office/drawing/2014/main" id="{38AC468C-2BBE-4665-FA9A-A3E875D2649B}"/>
              </a:ext>
              <a:ext uri="{C183D7F6-B498-43B3-948B-1728B52AA6E4}">
                <adec:decorative xmlns:adec="http://schemas.microsoft.com/office/drawing/2017/decorative" val="1"/>
              </a:ext>
            </a:extLst>
          </p:cNvPr>
          <p:cNvSpPr/>
          <p:nvPr/>
        </p:nvSpPr>
        <p:spPr>
          <a:xfrm>
            <a:off x="7079956" y="2134176"/>
            <a:ext cx="75438" cy="1572569"/>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
        <p:nvSpPr>
          <p:cNvPr id="71" name="Right Brace 70">
            <a:extLst>
              <a:ext uri="{FF2B5EF4-FFF2-40B4-BE49-F238E27FC236}">
                <a16:creationId xmlns:a16="http://schemas.microsoft.com/office/drawing/2014/main" id="{421E9654-961B-5DEE-09F2-C2028E700388}"/>
              </a:ext>
              <a:ext uri="{C183D7F6-B498-43B3-948B-1728B52AA6E4}">
                <adec:decorative xmlns:adec="http://schemas.microsoft.com/office/drawing/2017/decorative" val="1"/>
              </a:ext>
            </a:extLst>
          </p:cNvPr>
          <p:cNvSpPr/>
          <p:nvPr/>
        </p:nvSpPr>
        <p:spPr>
          <a:xfrm>
            <a:off x="7825355" y="2134176"/>
            <a:ext cx="75438" cy="1644007"/>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
        <p:nvSpPr>
          <p:cNvPr id="73" name="Right Brace 72">
            <a:extLst>
              <a:ext uri="{FF2B5EF4-FFF2-40B4-BE49-F238E27FC236}">
                <a16:creationId xmlns:a16="http://schemas.microsoft.com/office/drawing/2014/main" id="{00730260-1C99-16CD-7EF3-02296B2B4BD7}"/>
              </a:ext>
              <a:ext uri="{C183D7F6-B498-43B3-948B-1728B52AA6E4}">
                <adec:decorative xmlns:adec="http://schemas.microsoft.com/office/drawing/2017/decorative" val="1"/>
              </a:ext>
            </a:extLst>
          </p:cNvPr>
          <p:cNvSpPr/>
          <p:nvPr/>
        </p:nvSpPr>
        <p:spPr>
          <a:xfrm>
            <a:off x="9076245" y="2172159"/>
            <a:ext cx="75582" cy="2524855"/>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
        <p:nvSpPr>
          <p:cNvPr id="74" name="Right Brace 73">
            <a:extLst>
              <a:ext uri="{FF2B5EF4-FFF2-40B4-BE49-F238E27FC236}">
                <a16:creationId xmlns:a16="http://schemas.microsoft.com/office/drawing/2014/main" id="{7F89DCCE-D3BC-4ACE-8AAC-86B0217579BD}"/>
              </a:ext>
              <a:ext uri="{C183D7F6-B498-43B3-948B-1728B52AA6E4}">
                <adec:decorative xmlns:adec="http://schemas.microsoft.com/office/drawing/2017/decorative" val="1"/>
              </a:ext>
            </a:extLst>
          </p:cNvPr>
          <p:cNvSpPr/>
          <p:nvPr/>
        </p:nvSpPr>
        <p:spPr>
          <a:xfrm>
            <a:off x="9825560" y="2172159"/>
            <a:ext cx="70788" cy="2209390"/>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
        <p:nvSpPr>
          <p:cNvPr id="75" name="Right Brace 74">
            <a:extLst>
              <a:ext uri="{FF2B5EF4-FFF2-40B4-BE49-F238E27FC236}">
                <a16:creationId xmlns:a16="http://schemas.microsoft.com/office/drawing/2014/main" id="{598A2E6B-8263-81B6-6595-99F1F41F85E3}"/>
              </a:ext>
              <a:ext uri="{C183D7F6-B498-43B3-948B-1728B52AA6E4}">
                <adec:decorative xmlns:adec="http://schemas.microsoft.com/office/drawing/2017/decorative" val="1"/>
              </a:ext>
            </a:extLst>
          </p:cNvPr>
          <p:cNvSpPr/>
          <p:nvPr/>
        </p:nvSpPr>
        <p:spPr>
          <a:xfrm>
            <a:off x="10569877" y="2184760"/>
            <a:ext cx="70788" cy="2301909"/>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
        <p:nvSpPr>
          <p:cNvPr id="76" name="TextBox 75">
            <a:extLst>
              <a:ext uri="{FF2B5EF4-FFF2-40B4-BE49-F238E27FC236}">
                <a16:creationId xmlns:a16="http://schemas.microsoft.com/office/drawing/2014/main" id="{C3F5FE9C-5041-D9E3-A650-BC2168202F8D}"/>
              </a:ext>
              <a:ext uri="{C183D7F6-B498-43B3-948B-1728B52AA6E4}">
                <adec:decorative xmlns:adec="http://schemas.microsoft.com/office/drawing/2017/decorative" val="1"/>
              </a:ext>
            </a:extLst>
          </p:cNvPr>
          <p:cNvSpPr txBox="1"/>
          <p:nvPr/>
        </p:nvSpPr>
        <p:spPr>
          <a:xfrm>
            <a:off x="11158608" y="3149742"/>
            <a:ext cx="778974" cy="276999"/>
          </a:xfrm>
          <a:prstGeom prst="rect">
            <a:avLst/>
          </a:prstGeom>
          <a:noFill/>
        </p:spPr>
        <p:txBody>
          <a:bodyPr wrap="square" rtlCol="0">
            <a:spAutoFit/>
          </a:bodyPr>
          <a:lstStyle/>
          <a:p>
            <a:pPr algn="ctr"/>
            <a:r>
              <a:rPr lang="en-GB" sz="1200" b="1" dirty="0">
                <a:solidFill>
                  <a:srgbClr val="5C5B5A"/>
                </a:solidFill>
              </a:rPr>
              <a:t>68%</a:t>
            </a:r>
          </a:p>
        </p:txBody>
      </p:sp>
      <p:sp>
        <p:nvSpPr>
          <p:cNvPr id="77" name="Right Brace 76">
            <a:extLst>
              <a:ext uri="{FF2B5EF4-FFF2-40B4-BE49-F238E27FC236}">
                <a16:creationId xmlns:a16="http://schemas.microsoft.com/office/drawing/2014/main" id="{39F98C80-A6C3-C1E1-434B-9D274A6243CF}"/>
              </a:ext>
              <a:ext uri="{C183D7F6-B498-43B3-948B-1728B52AA6E4}">
                <adec:decorative xmlns:adec="http://schemas.microsoft.com/office/drawing/2017/decorative" val="1"/>
              </a:ext>
            </a:extLst>
          </p:cNvPr>
          <p:cNvSpPr/>
          <p:nvPr/>
        </p:nvSpPr>
        <p:spPr>
          <a:xfrm>
            <a:off x="11314194" y="2184760"/>
            <a:ext cx="70788" cy="2261948"/>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Tree>
    <p:custDataLst>
      <p:tags r:id="rId1"/>
    </p:custDataLst>
    <p:extLst>
      <p:ext uri="{BB962C8B-B14F-4D97-AF65-F5344CB8AC3E}">
        <p14:creationId xmlns:p14="http://schemas.microsoft.com/office/powerpoint/2010/main" val="3767170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977" y="1411200"/>
            <a:ext cx="5495023" cy="1728000"/>
          </a:xfrm>
        </p:spPr>
        <p:txBody>
          <a:bodyPr anchor="t">
            <a:normAutofit/>
          </a:bodyPr>
          <a:lstStyle/>
          <a:p>
            <a:r>
              <a:rPr lang="en-GB" sz="4400" b="1" dirty="0">
                <a:latin typeface="Arial" panose="020B0604020202020204" pitchFamily="34" charset="0"/>
                <a:cs typeface="Arial" panose="020B0604020202020204" pitchFamily="34" charset="0"/>
              </a:rPr>
              <a:t>Introduction and methodology</a:t>
            </a:r>
          </a:p>
        </p:txBody>
      </p:sp>
      <p:graphicFrame>
        <p:nvGraphicFramePr>
          <p:cNvPr id="3" name="Table 5">
            <a:extLst>
              <a:ext uri="{FF2B5EF4-FFF2-40B4-BE49-F238E27FC236}">
                <a16:creationId xmlns:a16="http://schemas.microsoft.com/office/drawing/2014/main" id="{79832960-B9FF-4D3E-BC48-91C229498074}"/>
              </a:ext>
            </a:extLst>
          </p:cNvPr>
          <p:cNvGraphicFramePr>
            <a:graphicFrameLocks noGrp="1"/>
          </p:cNvGraphicFramePr>
          <p:nvPr>
            <p:extLst>
              <p:ext uri="{D42A27DB-BD31-4B8C-83A1-F6EECF244321}">
                <p14:modId xmlns:p14="http://schemas.microsoft.com/office/powerpoint/2010/main" val="164065298"/>
              </p:ext>
            </p:extLst>
          </p:nvPr>
        </p:nvGraphicFramePr>
        <p:xfrm>
          <a:off x="590400" y="3718800"/>
          <a:ext cx="4922633" cy="86400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dirty="0">
                          <a:solidFill>
                            <a:schemeClr val="bg1"/>
                          </a:solidFill>
                          <a:latin typeface="Arial"/>
                          <a:cs typeface="Arial"/>
                        </a:rPr>
                        <a:t>Background</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4</a:t>
                      </a:r>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dirty="0">
                          <a:solidFill>
                            <a:schemeClr val="bg1"/>
                          </a:solidFill>
                          <a:latin typeface="Arial"/>
                          <a:cs typeface="Arial"/>
                        </a:rPr>
                        <a:t>Methodology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 </a:t>
                      </a:r>
                      <a:r>
                        <a:rPr lang="en-GB" sz="1400" b="1" u="sng" dirty="0">
                          <a:solidFill>
                            <a:schemeClr val="bg1"/>
                          </a:solidFill>
                          <a:latin typeface="Arial"/>
                          <a:cs typeface="Arial"/>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dirty="0">
                          <a:solidFill>
                            <a:schemeClr val="bg1"/>
                          </a:solidFill>
                          <a:latin typeface="Arial"/>
                          <a:cs typeface="Arial"/>
                        </a:rPr>
                        <a:t>Report contents and guidance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a:t>
                      </a:r>
                      <a:r>
                        <a:rPr lang="en-GB" sz="1400" b="1" u="sng" dirty="0">
                          <a:solidFill>
                            <a:schemeClr val="bg1"/>
                          </a:solidFill>
                          <a:latin typeface="Arial"/>
                          <a:cs typeface="Arial"/>
                        </a:rPr>
                        <a:t> 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4343523"/>
                  </a:ext>
                </a:extLst>
              </a:tr>
            </a:tbl>
          </a:graphicData>
        </a:graphic>
      </p:graphicFrame>
    </p:spTree>
    <p:custDataLst>
      <p:tags r:id="rId1"/>
    </p:custDataLst>
    <p:extLst>
      <p:ext uri="{BB962C8B-B14F-4D97-AF65-F5344CB8AC3E}">
        <p14:creationId xmlns:p14="http://schemas.microsoft.com/office/powerpoint/2010/main" val="2835501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07CEA-7C6A-3F92-D5D0-FBC37A52B5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1B50294-FC54-D90D-B891-01F1967E4FC7}"/>
              </a:ext>
            </a:extLst>
          </p:cNvPr>
          <p:cNvSpPr txBox="1">
            <a:spLocks noGrp="1"/>
          </p:cNvSpPr>
          <p:nvPr>
            <p:ph type="title" idx="4294967295"/>
          </p:nvPr>
        </p:nvSpPr>
        <p:spPr>
          <a:xfrm>
            <a:off x="353635" y="194343"/>
            <a:ext cx="1169987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In February 2025, </a:t>
            </a:r>
            <a:r>
              <a:rPr kumimoji="0" lang="en-GB" sz="1800" b="1" i="0" u="none" strike="noStrike" kern="1200" cap="none" spc="0" normalizeH="0" baseline="0" noProof="0" dirty="0">
                <a:ln>
                  <a:noFill/>
                </a:ln>
                <a:solidFill>
                  <a:srgbClr val="009690"/>
                </a:solidFill>
                <a:effectLst/>
                <a:uLnTx/>
                <a:uFillTx/>
                <a:latin typeface="Arial"/>
                <a:ea typeface="+mn-ea"/>
                <a:cs typeface="+mn-cs"/>
              </a:rPr>
              <a:t>three quarters (75%) continue to say that their job involves high levels of stress </a:t>
            </a:r>
            <a:r>
              <a:rPr kumimoji="0" lang="en-GB" sz="1800" b="1" i="0" u="none" strike="noStrike" kern="1200" cap="none" spc="0" normalizeH="0" baseline="0" noProof="0" dirty="0">
                <a:ln>
                  <a:noFill/>
                </a:ln>
                <a:solidFill>
                  <a:srgbClr val="5C5B5A"/>
                </a:solidFill>
                <a:effectLst/>
                <a:uLnTx/>
                <a:uFillTx/>
                <a:latin typeface="Arial"/>
                <a:ea typeface="+mn-ea"/>
                <a:cs typeface="+mn-cs"/>
              </a:rPr>
              <a:t>or pressure at least sometimes. Somewhat more positively, the proportion of respondents working beyond their contracted hours has settled, following an apparent spike in December.</a:t>
            </a:r>
          </a:p>
        </p:txBody>
      </p:sp>
      <p:sp>
        <p:nvSpPr>
          <p:cNvPr id="40" name="TextBox 39">
            <a:extLst>
              <a:ext uri="{FF2B5EF4-FFF2-40B4-BE49-F238E27FC236}">
                <a16:creationId xmlns:a16="http://schemas.microsoft.com/office/drawing/2014/main" id="{45E62FFA-D264-52C5-0195-0BD112DB4457}"/>
              </a:ext>
              <a:ext uri="{C183D7F6-B498-43B3-948B-1728B52AA6E4}">
                <adec:decorative xmlns:adec="http://schemas.microsoft.com/office/drawing/2017/decorative" val="0"/>
              </a:ext>
            </a:extLst>
          </p:cNvPr>
          <p:cNvSpPr txBox="1"/>
          <p:nvPr/>
        </p:nvSpPr>
        <p:spPr>
          <a:xfrm>
            <a:off x="4606985" y="1277307"/>
            <a:ext cx="3110155"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C5B5A"/>
                </a:solidFill>
                <a:effectLst/>
                <a:uLnTx/>
                <a:uFillTx/>
                <a:latin typeface="Arial"/>
                <a:ea typeface="+mn-ea"/>
                <a:cs typeface="+mn-cs"/>
              </a:rPr>
              <a:t>Figures in brackets show change since Dec ‘24 (S16)</a:t>
            </a:r>
          </a:p>
        </p:txBody>
      </p:sp>
      <p:sp>
        <p:nvSpPr>
          <p:cNvPr id="11" name="TextBox 10">
            <a:extLst>
              <a:ext uri="{FF2B5EF4-FFF2-40B4-BE49-F238E27FC236}">
                <a16:creationId xmlns:a16="http://schemas.microsoft.com/office/drawing/2014/main" id="{17794544-7D5E-6B0E-3EE0-AF39C6F35907}"/>
              </a:ext>
            </a:extLst>
          </p:cNvPr>
          <p:cNvSpPr txBox="1"/>
          <p:nvPr/>
        </p:nvSpPr>
        <p:spPr>
          <a:xfrm>
            <a:off x="79464" y="1440909"/>
            <a:ext cx="3567805" cy="523220"/>
          </a:xfrm>
          <a:prstGeom prst="rect">
            <a:avLst/>
          </a:prstGeom>
          <a:noFill/>
        </p:spPr>
        <p:txBody>
          <a:bodyPr wrap="square" rtlCol="0">
            <a:spAutoFit/>
          </a:bodyPr>
          <a:lstStyle/>
          <a:p>
            <a:pPr algn="ctr">
              <a:defRPr sz="1200" b="0" i="0" u="none" strike="noStrike" kern="1200" spc="0" baseline="0">
                <a:solidFill>
                  <a:prstClr val="black">
                    <a:lumMod val="65000"/>
                    <a:lumOff val="35000"/>
                  </a:prstClr>
                </a:solidFill>
                <a:latin typeface="+mn-lt"/>
                <a:ea typeface="+mn-ea"/>
                <a:cs typeface="+mn-cs"/>
              </a:defRPr>
            </a:pPr>
            <a:r>
              <a:rPr lang="en-GB" sz="1400" b="1" dirty="0">
                <a:solidFill>
                  <a:srgbClr val="5C5B5A"/>
                </a:solidFill>
                <a:latin typeface="Arial" panose="020B0604020202020204" pitchFamily="34" charset="0"/>
                <a:ea typeface="Calibri" panose="020F0502020204030204" pitchFamily="34" charset="0"/>
              </a:rPr>
              <a:t>How frequently does your job involve high levels of stress or pressure?</a:t>
            </a:r>
          </a:p>
        </p:txBody>
      </p:sp>
      <p:graphicFrame>
        <p:nvGraphicFramePr>
          <p:cNvPr id="7" name="Chart 6" descr="Stacked bar chart showing how frequently their job involves high levels of stress or pressure. 75% say their job involves high levels of stress or pressure at least sometimes, compared to 23% who say never/rarely.">
            <a:extLst>
              <a:ext uri="{FF2B5EF4-FFF2-40B4-BE49-F238E27FC236}">
                <a16:creationId xmlns:a16="http://schemas.microsoft.com/office/drawing/2014/main" id="{67FDA5E1-9BF3-4791-DFA8-A7739C1F5771}"/>
              </a:ext>
            </a:extLst>
          </p:cNvPr>
          <p:cNvGraphicFramePr/>
          <p:nvPr>
            <p:extLst>
              <p:ext uri="{D42A27DB-BD31-4B8C-83A1-F6EECF244321}">
                <p14:modId xmlns:p14="http://schemas.microsoft.com/office/powerpoint/2010/main" val="2961552599"/>
              </p:ext>
            </p:extLst>
          </p:nvPr>
        </p:nvGraphicFramePr>
        <p:xfrm>
          <a:off x="-138584" y="1946742"/>
          <a:ext cx="3771199" cy="4662887"/>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a:extLst>
              <a:ext uri="{FF2B5EF4-FFF2-40B4-BE49-F238E27FC236}">
                <a16:creationId xmlns:a16="http://schemas.microsoft.com/office/drawing/2014/main" id="{900FEA6F-048F-FADC-705E-B4BFA57C3A40}"/>
              </a:ext>
            </a:extLst>
          </p:cNvPr>
          <p:cNvSpPr txBox="1"/>
          <p:nvPr/>
        </p:nvSpPr>
        <p:spPr>
          <a:xfrm>
            <a:off x="2773837" y="4608401"/>
            <a:ext cx="503009" cy="123111"/>
          </a:xfrm>
          <a:prstGeom prst="rect">
            <a:avLst/>
          </a:prstGeom>
          <a:noFill/>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800" dirty="0">
                <a:solidFill>
                  <a:srgbClr val="5C5B5A"/>
                </a:solidFill>
                <a:latin typeface="Arial"/>
              </a:rPr>
              <a:t>(-1pp)</a:t>
            </a:r>
          </a:p>
        </p:txBody>
      </p:sp>
      <p:sp>
        <p:nvSpPr>
          <p:cNvPr id="2" name="TextBox 1">
            <a:extLst>
              <a:ext uri="{FF2B5EF4-FFF2-40B4-BE49-F238E27FC236}">
                <a16:creationId xmlns:a16="http://schemas.microsoft.com/office/drawing/2014/main" id="{93F60740-53CE-C1D5-DBD0-7EDF68F6294F}"/>
              </a:ext>
            </a:extLst>
          </p:cNvPr>
          <p:cNvSpPr txBox="1"/>
          <p:nvPr/>
        </p:nvSpPr>
        <p:spPr>
          <a:xfrm>
            <a:off x="3586909" y="1451500"/>
            <a:ext cx="3567805" cy="523220"/>
          </a:xfrm>
          <a:prstGeom prst="rect">
            <a:avLst/>
          </a:prstGeom>
          <a:noFill/>
        </p:spPr>
        <p:txBody>
          <a:bodyPr wrap="square" rtlCol="0">
            <a:spAutoFit/>
          </a:bodyPr>
          <a:lstStyle/>
          <a:p>
            <a:pPr algn="ctr">
              <a:defRPr sz="1200" b="0" i="0" u="none" strike="noStrike" kern="1200" spc="0" baseline="0">
                <a:solidFill>
                  <a:prstClr val="black">
                    <a:lumMod val="65000"/>
                    <a:lumOff val="35000"/>
                  </a:prstClr>
                </a:solidFill>
                <a:latin typeface="+mn-lt"/>
                <a:ea typeface="+mn-ea"/>
                <a:cs typeface="+mn-cs"/>
              </a:defRPr>
            </a:pPr>
            <a:r>
              <a:rPr lang="en-GB" sz="1400" b="1" dirty="0">
                <a:solidFill>
                  <a:srgbClr val="5C5B5A"/>
                </a:solidFill>
                <a:latin typeface="Arial" panose="020B0604020202020204" pitchFamily="34" charset="0"/>
                <a:ea typeface="Calibri" panose="020F0502020204030204" pitchFamily="34" charset="0"/>
              </a:rPr>
              <a:t>How often do you work beyond your contracted hours?</a:t>
            </a:r>
          </a:p>
        </p:txBody>
      </p:sp>
      <p:graphicFrame>
        <p:nvGraphicFramePr>
          <p:cNvPr id="3" name="Chart 2" descr="Stacked bar chart showing how often they work beyond contracted hours. 62% say their job sees them work beyond their contacted hours at least sometimes, significantly lower than December 2024.">
            <a:extLst>
              <a:ext uri="{FF2B5EF4-FFF2-40B4-BE49-F238E27FC236}">
                <a16:creationId xmlns:a16="http://schemas.microsoft.com/office/drawing/2014/main" id="{21CF7E5F-8561-9C7D-47E6-2378E5ABAE3B}"/>
              </a:ext>
            </a:extLst>
          </p:cNvPr>
          <p:cNvGraphicFramePr/>
          <p:nvPr>
            <p:extLst>
              <p:ext uri="{D42A27DB-BD31-4B8C-83A1-F6EECF244321}">
                <p14:modId xmlns:p14="http://schemas.microsoft.com/office/powerpoint/2010/main" val="3381531581"/>
              </p:ext>
            </p:extLst>
          </p:nvPr>
        </p:nvGraphicFramePr>
        <p:xfrm>
          <a:off x="2677456" y="1790723"/>
          <a:ext cx="5442747" cy="4662887"/>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a:extLst>
              <a:ext uri="{FF2B5EF4-FFF2-40B4-BE49-F238E27FC236}">
                <a16:creationId xmlns:a16="http://schemas.microsoft.com/office/drawing/2014/main" id="{2ECA43B8-08C8-BB59-995F-530EC383744E}"/>
              </a:ext>
            </a:extLst>
          </p:cNvPr>
          <p:cNvSpPr txBox="1"/>
          <p:nvPr/>
        </p:nvSpPr>
        <p:spPr>
          <a:xfrm>
            <a:off x="7924164" y="1468925"/>
            <a:ext cx="3685017" cy="523220"/>
          </a:xfrm>
          <a:prstGeom prst="rect">
            <a:avLst/>
          </a:prstGeom>
          <a:noFill/>
        </p:spPr>
        <p:txBody>
          <a:bodyPr wrap="square" rtlCol="0">
            <a:spAutoFit/>
          </a:bodyPr>
          <a:lstStyle/>
          <a:p>
            <a:pPr algn="ctr">
              <a:defRPr sz="1200" b="0" i="0" u="none" strike="noStrike" kern="1200" spc="0" baseline="0">
                <a:solidFill>
                  <a:prstClr val="black">
                    <a:lumMod val="65000"/>
                    <a:lumOff val="35000"/>
                  </a:prstClr>
                </a:solidFill>
                <a:latin typeface="+mn-lt"/>
                <a:ea typeface="+mn-ea"/>
                <a:cs typeface="+mn-cs"/>
              </a:defRPr>
            </a:pPr>
            <a:r>
              <a:rPr lang="en-GB" sz="1400" b="1" dirty="0">
                <a:solidFill>
                  <a:srgbClr val="5C5B5A"/>
                </a:solidFill>
                <a:latin typeface="Arial" panose="020B0604020202020204" pitchFamily="34" charset="0"/>
                <a:ea typeface="Calibri" panose="020F0502020204030204" pitchFamily="34" charset="0"/>
              </a:rPr>
              <a:t>To what extent do you believe that your pay fairly reflects the work that you do?</a:t>
            </a:r>
          </a:p>
        </p:txBody>
      </p:sp>
      <p:graphicFrame>
        <p:nvGraphicFramePr>
          <p:cNvPr id="36" name="Chart 35" descr="Stacked bar chart showing extent to which they believe they are paid fairly. 67% say their pay reflects their work to at least some extent, whereas 13% say this is not the case at all.">
            <a:extLst>
              <a:ext uri="{FF2B5EF4-FFF2-40B4-BE49-F238E27FC236}">
                <a16:creationId xmlns:a16="http://schemas.microsoft.com/office/drawing/2014/main" id="{F34EC11E-AB8A-FFAB-D631-6A451A328C8C}"/>
              </a:ext>
            </a:extLst>
          </p:cNvPr>
          <p:cNvGraphicFramePr/>
          <p:nvPr>
            <p:extLst>
              <p:ext uri="{D42A27DB-BD31-4B8C-83A1-F6EECF244321}">
                <p14:modId xmlns:p14="http://schemas.microsoft.com/office/powerpoint/2010/main" val="3118836546"/>
              </p:ext>
            </p:extLst>
          </p:nvPr>
        </p:nvGraphicFramePr>
        <p:xfrm>
          <a:off x="7673595" y="1786344"/>
          <a:ext cx="5442747" cy="4662887"/>
        </p:xfrm>
        <a:graphic>
          <a:graphicData uri="http://schemas.openxmlformats.org/drawingml/2006/chart">
            <c:chart xmlns:c="http://schemas.openxmlformats.org/drawingml/2006/chart" xmlns:r="http://schemas.openxmlformats.org/officeDocument/2006/relationships" r:id="rId6"/>
          </a:graphicData>
        </a:graphic>
      </p:graphicFrame>
      <p:sp>
        <p:nvSpPr>
          <p:cNvPr id="15" name="Right Brace 14" descr="Arrow showing in total, 30% are worried about coronavirus.">
            <a:extLst>
              <a:ext uri="{FF2B5EF4-FFF2-40B4-BE49-F238E27FC236}">
                <a16:creationId xmlns:a16="http://schemas.microsoft.com/office/drawing/2014/main" id="{81FEA52C-6271-20E9-A6B9-1BA5E4DF5D47}"/>
              </a:ext>
              <a:ext uri="{C183D7F6-B498-43B3-948B-1728B52AA6E4}">
                <adec:decorative xmlns:adec="http://schemas.microsoft.com/office/drawing/2017/decorative" val="1"/>
              </a:ext>
            </a:extLst>
          </p:cNvPr>
          <p:cNvSpPr/>
          <p:nvPr/>
        </p:nvSpPr>
        <p:spPr>
          <a:xfrm>
            <a:off x="2435206" y="2996154"/>
            <a:ext cx="310106" cy="3224495"/>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17" name="TextBox 16">
            <a:extLst>
              <a:ext uri="{FF2B5EF4-FFF2-40B4-BE49-F238E27FC236}">
                <a16:creationId xmlns:a16="http://schemas.microsoft.com/office/drawing/2014/main" id="{F23EE300-CCC4-AA7A-CB13-A9B89D83B256}"/>
              </a:ext>
              <a:ext uri="{C183D7F6-B498-43B3-948B-1728B52AA6E4}">
                <adec:decorative xmlns:adec="http://schemas.microsoft.com/office/drawing/2017/decorative" val="1"/>
              </a:ext>
            </a:extLst>
          </p:cNvPr>
          <p:cNvSpPr txBox="1"/>
          <p:nvPr/>
        </p:nvSpPr>
        <p:spPr>
          <a:xfrm>
            <a:off x="2756309" y="4398186"/>
            <a:ext cx="359073" cy="21544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lumMod val="75000"/>
                    <a:lumOff val="25000"/>
                  </a:schemeClr>
                </a:solidFill>
                <a:latin typeface="Arial"/>
              </a:rPr>
              <a:t>75</a:t>
            </a:r>
            <a:r>
              <a:rPr kumimoji="0" lang="en-GB" sz="14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a:t>
            </a:r>
          </a:p>
        </p:txBody>
      </p:sp>
      <p:sp>
        <p:nvSpPr>
          <p:cNvPr id="4" name="TextBox 3">
            <a:extLst>
              <a:ext uri="{FF2B5EF4-FFF2-40B4-BE49-F238E27FC236}">
                <a16:creationId xmlns:a16="http://schemas.microsoft.com/office/drawing/2014/main" id="{ED73B153-5F8D-49AF-424D-BDA144285410}"/>
              </a:ext>
              <a:ext uri="{C183D7F6-B498-43B3-948B-1728B52AA6E4}">
                <adec:decorative xmlns:adec="http://schemas.microsoft.com/office/drawing/2017/decorative" val="1"/>
              </a:ext>
            </a:extLst>
          </p:cNvPr>
          <p:cNvSpPr txBox="1"/>
          <p:nvPr/>
        </p:nvSpPr>
        <p:spPr>
          <a:xfrm>
            <a:off x="5075336" y="2325116"/>
            <a:ext cx="774441" cy="123111"/>
          </a:xfrm>
          <a:prstGeom prst="rect">
            <a:avLst/>
          </a:prstGeom>
          <a:noFill/>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800" dirty="0">
                <a:solidFill>
                  <a:schemeClr val="bg1"/>
                </a:solidFill>
                <a:latin typeface="Arial"/>
              </a:rPr>
              <a:t>(+3pp)</a:t>
            </a:r>
          </a:p>
        </p:txBody>
      </p:sp>
      <p:sp>
        <p:nvSpPr>
          <p:cNvPr id="8" name="TextBox 7">
            <a:extLst>
              <a:ext uri="{FF2B5EF4-FFF2-40B4-BE49-F238E27FC236}">
                <a16:creationId xmlns:a16="http://schemas.microsoft.com/office/drawing/2014/main" id="{3F6FCF9E-9702-9F8D-C505-DD2F5390D3B8}"/>
              </a:ext>
              <a:ext uri="{C183D7F6-B498-43B3-948B-1728B52AA6E4}">
                <adec:decorative xmlns:adec="http://schemas.microsoft.com/office/drawing/2017/decorative" val="1"/>
              </a:ext>
            </a:extLst>
          </p:cNvPr>
          <p:cNvSpPr txBox="1"/>
          <p:nvPr/>
        </p:nvSpPr>
        <p:spPr>
          <a:xfrm>
            <a:off x="5087242" y="3116377"/>
            <a:ext cx="774441" cy="123111"/>
          </a:xfrm>
          <a:prstGeom prst="rect">
            <a:avLst/>
          </a:prstGeom>
          <a:noFill/>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800" dirty="0">
                <a:solidFill>
                  <a:schemeClr val="bg1"/>
                </a:solidFill>
                <a:latin typeface="Arial"/>
              </a:rPr>
              <a:t>(+3pp)</a:t>
            </a:r>
          </a:p>
        </p:txBody>
      </p:sp>
      <p:sp>
        <p:nvSpPr>
          <p:cNvPr id="9" name="TextBox 8">
            <a:extLst>
              <a:ext uri="{FF2B5EF4-FFF2-40B4-BE49-F238E27FC236}">
                <a16:creationId xmlns:a16="http://schemas.microsoft.com/office/drawing/2014/main" id="{0B3075CF-FB68-E461-52EB-244ED78BDF93}"/>
              </a:ext>
              <a:ext uri="{C183D7F6-B498-43B3-948B-1728B52AA6E4}">
                <adec:decorative xmlns:adec="http://schemas.microsoft.com/office/drawing/2017/decorative" val="1"/>
              </a:ext>
            </a:extLst>
          </p:cNvPr>
          <p:cNvSpPr txBox="1"/>
          <p:nvPr/>
        </p:nvSpPr>
        <p:spPr>
          <a:xfrm>
            <a:off x="5087242" y="4311506"/>
            <a:ext cx="774441" cy="123111"/>
          </a:xfrm>
          <a:prstGeom prst="rect">
            <a:avLst/>
          </a:prstGeom>
          <a:noFill/>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800" dirty="0">
                <a:solidFill>
                  <a:srgbClr val="5C5B5A"/>
                </a:solidFill>
                <a:latin typeface="Arial"/>
              </a:rPr>
              <a:t>(-6pp)</a:t>
            </a:r>
          </a:p>
        </p:txBody>
      </p:sp>
      <p:sp>
        <p:nvSpPr>
          <p:cNvPr id="10" name="TextBox 9">
            <a:extLst>
              <a:ext uri="{FF2B5EF4-FFF2-40B4-BE49-F238E27FC236}">
                <a16:creationId xmlns:a16="http://schemas.microsoft.com/office/drawing/2014/main" id="{A2350C57-C0E1-4D2E-69FD-380F944ED34D}"/>
              </a:ext>
              <a:ext uri="{C183D7F6-B498-43B3-948B-1728B52AA6E4}">
                <adec:decorative xmlns:adec="http://schemas.microsoft.com/office/drawing/2017/decorative" val="1"/>
              </a:ext>
            </a:extLst>
          </p:cNvPr>
          <p:cNvSpPr txBox="1"/>
          <p:nvPr/>
        </p:nvSpPr>
        <p:spPr>
          <a:xfrm>
            <a:off x="5056643" y="5392101"/>
            <a:ext cx="886852" cy="123111"/>
          </a:xfrm>
          <a:prstGeom prst="rect">
            <a:avLst/>
          </a:prstGeom>
          <a:noFill/>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800" dirty="0">
                <a:solidFill>
                  <a:srgbClr val="5C5B5A"/>
                </a:solidFill>
                <a:latin typeface="Arial"/>
              </a:rPr>
              <a:t>(+/-0pp)</a:t>
            </a:r>
          </a:p>
        </p:txBody>
      </p:sp>
      <p:sp>
        <p:nvSpPr>
          <p:cNvPr id="12" name="TextBox 11">
            <a:extLst>
              <a:ext uri="{FF2B5EF4-FFF2-40B4-BE49-F238E27FC236}">
                <a16:creationId xmlns:a16="http://schemas.microsoft.com/office/drawing/2014/main" id="{826C8987-D34C-3873-BCD7-11E9352D8A88}"/>
              </a:ext>
              <a:ext uri="{C183D7F6-B498-43B3-948B-1728B52AA6E4}">
                <adec:decorative xmlns:adec="http://schemas.microsoft.com/office/drawing/2017/decorative" val="1"/>
              </a:ext>
            </a:extLst>
          </p:cNvPr>
          <p:cNvSpPr txBox="1"/>
          <p:nvPr/>
        </p:nvSpPr>
        <p:spPr>
          <a:xfrm>
            <a:off x="5057283" y="6026278"/>
            <a:ext cx="504826" cy="123111"/>
          </a:xfrm>
          <a:prstGeom prst="rect">
            <a:avLst/>
          </a:prstGeom>
          <a:noFill/>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800" dirty="0">
                <a:solidFill>
                  <a:schemeClr val="bg1"/>
                </a:solidFill>
                <a:latin typeface="Arial"/>
              </a:rPr>
              <a:t>(+/-0pp)</a:t>
            </a:r>
          </a:p>
        </p:txBody>
      </p:sp>
      <p:sp>
        <p:nvSpPr>
          <p:cNvPr id="13" name="Right Brace 12">
            <a:extLst>
              <a:ext uri="{FF2B5EF4-FFF2-40B4-BE49-F238E27FC236}">
                <a16:creationId xmlns:a16="http://schemas.microsoft.com/office/drawing/2014/main" id="{FB38BA7B-81A7-9A3E-9D2F-28CD1DC13032}"/>
              </a:ext>
              <a:ext uri="{C183D7F6-B498-43B3-948B-1728B52AA6E4}">
                <adec:decorative xmlns:adec="http://schemas.microsoft.com/office/drawing/2017/decorative" val="1"/>
              </a:ext>
            </a:extLst>
          </p:cNvPr>
          <p:cNvSpPr/>
          <p:nvPr/>
        </p:nvSpPr>
        <p:spPr>
          <a:xfrm>
            <a:off x="5833708" y="3561702"/>
            <a:ext cx="171755" cy="2613336"/>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14" name="TextBox 13">
            <a:extLst>
              <a:ext uri="{FF2B5EF4-FFF2-40B4-BE49-F238E27FC236}">
                <a16:creationId xmlns:a16="http://schemas.microsoft.com/office/drawing/2014/main" id="{799A1201-71ED-19FB-C40C-C2661AA1EEDA}"/>
              </a:ext>
              <a:ext uri="{C183D7F6-B498-43B3-948B-1728B52AA6E4}">
                <adec:decorative xmlns:adec="http://schemas.microsoft.com/office/drawing/2017/decorative" val="1"/>
              </a:ext>
            </a:extLst>
          </p:cNvPr>
          <p:cNvSpPr txBox="1"/>
          <p:nvPr/>
        </p:nvSpPr>
        <p:spPr>
          <a:xfrm>
            <a:off x="6043787" y="4650681"/>
            <a:ext cx="359073" cy="400110"/>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lumMod val="75000"/>
                    <a:lumOff val="25000"/>
                  </a:schemeClr>
                </a:solidFill>
                <a:latin typeface="Arial"/>
              </a:rPr>
              <a:t>62</a:t>
            </a:r>
            <a:r>
              <a:rPr kumimoji="0" lang="en-GB" sz="14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p:txBody>
      </p:sp>
      <p:sp>
        <p:nvSpPr>
          <p:cNvPr id="16" name="TextBox 15">
            <a:extLst>
              <a:ext uri="{FF2B5EF4-FFF2-40B4-BE49-F238E27FC236}">
                <a16:creationId xmlns:a16="http://schemas.microsoft.com/office/drawing/2014/main" id="{42A68BEE-DA9D-C8BD-60DC-986503911486}"/>
              </a:ext>
              <a:ext uri="{C183D7F6-B498-43B3-948B-1728B52AA6E4}">
                <adec:decorative xmlns:adec="http://schemas.microsoft.com/office/drawing/2017/decorative" val="1"/>
              </a:ext>
            </a:extLst>
          </p:cNvPr>
          <p:cNvSpPr txBox="1"/>
          <p:nvPr/>
        </p:nvSpPr>
        <p:spPr>
          <a:xfrm>
            <a:off x="6060720" y="4873611"/>
            <a:ext cx="629742" cy="123111"/>
          </a:xfrm>
          <a:prstGeom prst="rect">
            <a:avLst/>
          </a:prstGeom>
          <a:noFill/>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800" dirty="0">
                <a:solidFill>
                  <a:srgbClr val="5C5B5A"/>
                </a:solidFill>
                <a:latin typeface="Arial"/>
              </a:rPr>
              <a:t>(-6pp)</a:t>
            </a:r>
          </a:p>
        </p:txBody>
      </p:sp>
      <p:sp>
        <p:nvSpPr>
          <p:cNvPr id="18" name="Arrow: Down 17">
            <a:extLst>
              <a:ext uri="{FF2B5EF4-FFF2-40B4-BE49-F238E27FC236}">
                <a16:creationId xmlns:a16="http://schemas.microsoft.com/office/drawing/2014/main" id="{840BBD1A-500A-D9C7-59C0-DD9DAF10B07E}"/>
              </a:ext>
              <a:ext uri="{C183D7F6-B498-43B3-948B-1728B52AA6E4}">
                <adec:decorative xmlns:adec="http://schemas.microsoft.com/office/drawing/2017/decorative" val="1"/>
              </a:ext>
            </a:extLst>
          </p:cNvPr>
          <p:cNvSpPr/>
          <p:nvPr/>
        </p:nvSpPr>
        <p:spPr>
          <a:xfrm>
            <a:off x="6405061" y="4672006"/>
            <a:ext cx="125609" cy="21127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317D2BD9-B173-F628-816B-B44FB3A2C0E4}"/>
              </a:ext>
            </a:extLst>
          </p:cNvPr>
          <p:cNvSpPr txBox="1"/>
          <p:nvPr/>
        </p:nvSpPr>
        <p:spPr>
          <a:xfrm>
            <a:off x="9516693" y="2356335"/>
            <a:ext cx="365760" cy="123111"/>
          </a:xfrm>
          <a:prstGeom prst="rect">
            <a:avLst/>
          </a:prstGeom>
          <a:noFill/>
        </p:spPr>
        <p:txBody>
          <a:bodyPr wrap="square" lIns="0" tIns="0" rIns="0" bIns="0" rtlCol="0" anchor="t">
            <a:no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800" dirty="0">
                <a:solidFill>
                  <a:schemeClr val="bg1"/>
                </a:solidFill>
                <a:latin typeface="Arial"/>
              </a:rPr>
              <a:t>(+1pp)</a:t>
            </a:r>
          </a:p>
        </p:txBody>
      </p:sp>
      <p:sp>
        <p:nvSpPr>
          <p:cNvPr id="21" name="TextBox 20">
            <a:extLst>
              <a:ext uri="{FF2B5EF4-FFF2-40B4-BE49-F238E27FC236}">
                <a16:creationId xmlns:a16="http://schemas.microsoft.com/office/drawing/2014/main" id="{655EE6B0-E929-4B9A-42AE-B0A344991AC0}"/>
              </a:ext>
            </a:extLst>
          </p:cNvPr>
          <p:cNvSpPr txBox="1"/>
          <p:nvPr/>
        </p:nvSpPr>
        <p:spPr>
          <a:xfrm>
            <a:off x="9516693" y="3141577"/>
            <a:ext cx="365760" cy="123111"/>
          </a:xfrm>
          <a:prstGeom prst="rect">
            <a:avLst/>
          </a:prstGeom>
          <a:noFill/>
        </p:spPr>
        <p:txBody>
          <a:bodyPr wrap="square" lIns="0" tIns="0" rIns="0" bIns="0" rtlCol="0" anchor="t">
            <a:spAutoFit/>
          </a:bodyPr>
          <a:lstStyle/>
          <a:p>
            <a:r>
              <a:rPr lang="en-GB" sz="800" dirty="0">
                <a:solidFill>
                  <a:schemeClr val="bg1"/>
                </a:solidFill>
                <a:latin typeface="Arial"/>
              </a:rPr>
              <a:t>(+1pp)</a:t>
            </a:r>
          </a:p>
        </p:txBody>
      </p:sp>
      <p:sp>
        <p:nvSpPr>
          <p:cNvPr id="22" name="TextBox 21">
            <a:extLst>
              <a:ext uri="{FF2B5EF4-FFF2-40B4-BE49-F238E27FC236}">
                <a16:creationId xmlns:a16="http://schemas.microsoft.com/office/drawing/2014/main" id="{2B21ECC7-3BFC-6B18-0BEE-BD5819AE8208}"/>
              </a:ext>
            </a:extLst>
          </p:cNvPr>
          <p:cNvSpPr txBox="1"/>
          <p:nvPr/>
        </p:nvSpPr>
        <p:spPr>
          <a:xfrm>
            <a:off x="9516693" y="4309001"/>
            <a:ext cx="365760" cy="123111"/>
          </a:xfrm>
          <a:prstGeom prst="rect">
            <a:avLst/>
          </a:prstGeom>
          <a:noFill/>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800" dirty="0">
                <a:solidFill>
                  <a:srgbClr val="5C5B5A"/>
                </a:solidFill>
                <a:latin typeface="Arial"/>
              </a:rPr>
              <a:t>(-3pp)</a:t>
            </a:r>
          </a:p>
        </p:txBody>
      </p:sp>
      <p:sp>
        <p:nvSpPr>
          <p:cNvPr id="23" name="TextBox 22">
            <a:extLst>
              <a:ext uri="{FF2B5EF4-FFF2-40B4-BE49-F238E27FC236}">
                <a16:creationId xmlns:a16="http://schemas.microsoft.com/office/drawing/2014/main" id="{B0079599-284B-3EE5-F034-FE76E6CF50AD}"/>
              </a:ext>
            </a:extLst>
          </p:cNvPr>
          <p:cNvSpPr txBox="1"/>
          <p:nvPr/>
        </p:nvSpPr>
        <p:spPr>
          <a:xfrm>
            <a:off x="9516693" y="5309065"/>
            <a:ext cx="365760" cy="123111"/>
          </a:xfrm>
          <a:prstGeom prst="rect">
            <a:avLst/>
          </a:prstGeom>
          <a:noFill/>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800" dirty="0">
                <a:solidFill>
                  <a:srgbClr val="5C5B5A"/>
                </a:solidFill>
                <a:latin typeface="Arial"/>
              </a:rPr>
              <a:t>(-1pp)</a:t>
            </a:r>
          </a:p>
        </p:txBody>
      </p:sp>
      <p:sp>
        <p:nvSpPr>
          <p:cNvPr id="29" name="TextBox 28">
            <a:extLst>
              <a:ext uri="{FF2B5EF4-FFF2-40B4-BE49-F238E27FC236}">
                <a16:creationId xmlns:a16="http://schemas.microsoft.com/office/drawing/2014/main" id="{1515E3EB-2068-626A-B21F-8E08C8AAB88C}"/>
              </a:ext>
            </a:extLst>
          </p:cNvPr>
          <p:cNvSpPr txBox="1"/>
          <p:nvPr/>
        </p:nvSpPr>
        <p:spPr>
          <a:xfrm>
            <a:off x="9516693" y="5953571"/>
            <a:ext cx="868680" cy="123111"/>
          </a:xfrm>
          <a:prstGeom prst="rect">
            <a:avLst/>
          </a:prstGeom>
          <a:noFill/>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800" dirty="0">
                <a:solidFill>
                  <a:schemeClr val="bg1"/>
                </a:solidFill>
                <a:latin typeface="Arial"/>
              </a:rPr>
              <a:t>(+1pp)</a:t>
            </a:r>
          </a:p>
        </p:txBody>
      </p:sp>
      <p:sp>
        <p:nvSpPr>
          <p:cNvPr id="30" name="Right Brace 29">
            <a:extLst>
              <a:ext uri="{FF2B5EF4-FFF2-40B4-BE49-F238E27FC236}">
                <a16:creationId xmlns:a16="http://schemas.microsoft.com/office/drawing/2014/main" id="{AF0C998D-5344-FDDE-D418-DA1282B0907D}"/>
              </a:ext>
              <a:ext uri="{C183D7F6-B498-43B3-948B-1728B52AA6E4}">
                <adec:decorative xmlns:adec="http://schemas.microsoft.com/office/drawing/2017/decorative" val="1"/>
              </a:ext>
            </a:extLst>
          </p:cNvPr>
          <p:cNvSpPr/>
          <p:nvPr/>
        </p:nvSpPr>
        <p:spPr>
          <a:xfrm>
            <a:off x="10369819" y="2005604"/>
            <a:ext cx="201831" cy="2817012"/>
          </a:xfrm>
          <a:prstGeom prst="rightBrace">
            <a:avLst>
              <a:gd name="adj1" fmla="val 28487"/>
              <a:gd name="adj2" fmla="val 47870"/>
            </a:avLst>
          </a:prstGeom>
          <a:ln w="19050">
            <a:solidFill>
              <a:srgbClr val="006C6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31" name="TextBox 30">
            <a:extLst>
              <a:ext uri="{FF2B5EF4-FFF2-40B4-BE49-F238E27FC236}">
                <a16:creationId xmlns:a16="http://schemas.microsoft.com/office/drawing/2014/main" id="{2C5EC842-85DB-B7CF-04E5-0F63310DD600}"/>
              </a:ext>
              <a:ext uri="{C183D7F6-B498-43B3-948B-1728B52AA6E4}">
                <adec:decorative xmlns:adec="http://schemas.microsoft.com/office/drawing/2017/decorative" val="0"/>
              </a:ext>
            </a:extLst>
          </p:cNvPr>
          <p:cNvSpPr txBox="1"/>
          <p:nvPr/>
        </p:nvSpPr>
        <p:spPr>
          <a:xfrm>
            <a:off x="10602795" y="3165350"/>
            <a:ext cx="410370" cy="461665"/>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tx1">
                    <a:lumMod val="75000"/>
                    <a:lumOff val="25000"/>
                  </a:schemeClr>
                </a:solidFill>
                <a:latin typeface="Arial"/>
              </a:rPr>
              <a:t>66</a:t>
            </a:r>
            <a:r>
              <a:rPr kumimoji="0" lang="en-GB" sz="16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p:txBody>
      </p:sp>
      <p:sp>
        <p:nvSpPr>
          <p:cNvPr id="32" name="TextBox 31">
            <a:extLst>
              <a:ext uri="{FF2B5EF4-FFF2-40B4-BE49-F238E27FC236}">
                <a16:creationId xmlns:a16="http://schemas.microsoft.com/office/drawing/2014/main" id="{8D123304-080B-F35E-A76D-A5C47D3DB8C9}"/>
              </a:ext>
            </a:extLst>
          </p:cNvPr>
          <p:cNvSpPr txBox="1"/>
          <p:nvPr/>
        </p:nvSpPr>
        <p:spPr>
          <a:xfrm>
            <a:off x="10617811" y="3429000"/>
            <a:ext cx="790707" cy="123111"/>
          </a:xfrm>
          <a:prstGeom prst="rect">
            <a:avLst/>
          </a:prstGeom>
          <a:noFill/>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800" dirty="0">
                <a:solidFill>
                  <a:srgbClr val="5C5B5A"/>
                </a:solidFill>
                <a:latin typeface="Arial"/>
              </a:rPr>
              <a:t>(-1pp)</a:t>
            </a:r>
          </a:p>
        </p:txBody>
      </p:sp>
      <p:cxnSp>
        <p:nvCxnSpPr>
          <p:cNvPr id="38" name="Straight Connector 37">
            <a:extLst>
              <a:ext uri="{FF2B5EF4-FFF2-40B4-BE49-F238E27FC236}">
                <a16:creationId xmlns:a16="http://schemas.microsoft.com/office/drawing/2014/main" id="{E360BCFF-47EF-17F8-8754-3DE06746EF01}"/>
              </a:ext>
              <a:ext uri="{C183D7F6-B498-43B3-948B-1728B52AA6E4}">
                <adec:decorative xmlns:adec="http://schemas.microsoft.com/office/drawing/2017/decorative" val="1"/>
              </a:ext>
            </a:extLst>
          </p:cNvPr>
          <p:cNvCxnSpPr>
            <a:cxnSpLocks/>
          </p:cNvCxnSpPr>
          <p:nvPr/>
        </p:nvCxnSpPr>
        <p:spPr>
          <a:xfrm>
            <a:off x="7417973" y="1660523"/>
            <a:ext cx="0" cy="4282386"/>
          </a:xfrm>
          <a:prstGeom prst="line">
            <a:avLst/>
          </a:prstGeom>
          <a:ln w="28575">
            <a:solidFill>
              <a:schemeClr val="bg2"/>
            </a:solidFill>
            <a:prstDash val="sysDash"/>
          </a:ln>
        </p:spPr>
        <p:style>
          <a:lnRef idx="1">
            <a:schemeClr val="accent1"/>
          </a:lnRef>
          <a:fillRef idx="0">
            <a:schemeClr val="accent1"/>
          </a:fillRef>
          <a:effectRef idx="0">
            <a:schemeClr val="accent1"/>
          </a:effectRef>
          <a:fontRef idx="minor">
            <a:schemeClr val="tx1"/>
          </a:fontRef>
        </p:style>
      </p:cxnSp>
      <p:sp>
        <p:nvSpPr>
          <p:cNvPr id="42" name="Arrow: Down 41">
            <a:extLst>
              <a:ext uri="{FF2B5EF4-FFF2-40B4-BE49-F238E27FC236}">
                <a16:creationId xmlns:a16="http://schemas.microsoft.com/office/drawing/2014/main" id="{8720D741-5213-2B30-2081-BAED1EB274A1}"/>
              </a:ext>
              <a:ext uri="{C183D7F6-B498-43B3-948B-1728B52AA6E4}">
                <adec:decorative xmlns:adec="http://schemas.microsoft.com/office/drawing/2017/decorative" val="1"/>
              </a:ext>
            </a:extLst>
          </p:cNvPr>
          <p:cNvSpPr/>
          <p:nvPr/>
        </p:nvSpPr>
        <p:spPr>
          <a:xfrm rot="10800000">
            <a:off x="6491192" y="6035064"/>
            <a:ext cx="125609" cy="21127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Arrow: Down 42">
            <a:extLst>
              <a:ext uri="{FF2B5EF4-FFF2-40B4-BE49-F238E27FC236}">
                <a16:creationId xmlns:a16="http://schemas.microsoft.com/office/drawing/2014/main" id="{14CA403E-61AD-3F9B-4F86-65B7D3F81ABC}"/>
              </a:ext>
              <a:ext uri="{C183D7F6-B498-43B3-948B-1728B52AA6E4}">
                <adec:decorative xmlns:adec="http://schemas.microsoft.com/office/drawing/2017/decorative" val="1"/>
              </a:ext>
            </a:extLst>
          </p:cNvPr>
          <p:cNvSpPr/>
          <p:nvPr/>
        </p:nvSpPr>
        <p:spPr>
          <a:xfrm>
            <a:off x="6637270" y="6057587"/>
            <a:ext cx="125609" cy="21127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TextBox 43">
            <a:extLst>
              <a:ext uri="{FF2B5EF4-FFF2-40B4-BE49-F238E27FC236}">
                <a16:creationId xmlns:a16="http://schemas.microsoft.com/office/drawing/2014/main" id="{A0ADC516-10A9-624E-FC10-B33EEAACAB11}"/>
              </a:ext>
              <a:ext uri="{C183D7F6-B498-43B3-948B-1728B52AA6E4}">
                <adec:decorative xmlns:adec="http://schemas.microsoft.com/office/drawing/2017/decorative" val="1"/>
              </a:ext>
            </a:extLst>
          </p:cNvPr>
          <p:cNvSpPr txBox="1"/>
          <p:nvPr/>
        </p:nvSpPr>
        <p:spPr>
          <a:xfrm>
            <a:off x="6783348" y="5944523"/>
            <a:ext cx="6484774"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a:ea typeface="+mn-ea"/>
                <a:cs typeface="+mn-cs"/>
              </a:rPr>
              <a:t>Significantly higher/lower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a:ea typeface="+mn-ea"/>
                <a:cs typeface="+mn-cs"/>
              </a:rPr>
              <a:t>than Dec’24 (S16)</a:t>
            </a:r>
          </a:p>
        </p:txBody>
      </p:sp>
      <p:sp>
        <p:nvSpPr>
          <p:cNvPr id="48" name="Rectangle 47">
            <a:extLst>
              <a:ext uri="{FF2B5EF4-FFF2-40B4-BE49-F238E27FC236}">
                <a16:creationId xmlns:a16="http://schemas.microsoft.com/office/drawing/2014/main" id="{26A8CC94-2DCB-6103-7526-AF498E1C784B}"/>
              </a:ext>
            </a:extLst>
          </p:cNvPr>
          <p:cNvSpPr/>
          <p:nvPr/>
        </p:nvSpPr>
        <p:spPr>
          <a:xfrm>
            <a:off x="10548236" y="4671980"/>
            <a:ext cx="1505269" cy="1548669"/>
          </a:xfrm>
          <a:prstGeom prst="rect">
            <a:avLst/>
          </a:prstGeom>
          <a:noFill/>
          <a:ln>
            <a:solidFill>
              <a:srgbClr val="0096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5C5B5A"/>
                </a:solidFill>
              </a:rPr>
              <a:t>Those earning </a:t>
            </a:r>
            <a:r>
              <a:rPr lang="en-GB" sz="1200" u="sng" dirty="0">
                <a:solidFill>
                  <a:srgbClr val="5C5B5A"/>
                </a:solidFill>
              </a:rPr>
              <a:t>above</a:t>
            </a:r>
            <a:r>
              <a:rPr lang="en-GB" sz="1200" dirty="0">
                <a:solidFill>
                  <a:srgbClr val="5C5B5A"/>
                </a:solidFill>
              </a:rPr>
              <a:t> the Real Living Wage are significantly more likely to say their pay reflects the work they do to at least some extent (68%)</a:t>
            </a:r>
          </a:p>
        </p:txBody>
      </p:sp>
      <p:sp>
        <p:nvSpPr>
          <p:cNvPr id="6" name="Footer Placeholder 4">
            <a:extLst>
              <a:ext uri="{FF2B5EF4-FFF2-40B4-BE49-F238E27FC236}">
                <a16:creationId xmlns:a16="http://schemas.microsoft.com/office/drawing/2014/main" id="{7E2001C3-9959-E464-3F26-DAD60814858B}"/>
              </a:ext>
            </a:extLst>
          </p:cNvPr>
          <p:cNvSpPr txBox="1">
            <a:spLocks/>
          </p:cNvSpPr>
          <p:nvPr/>
        </p:nvSpPr>
        <p:spPr>
          <a:xfrm>
            <a:off x="514801" y="6385731"/>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GW2_3. How frequently does your job involve high levels of stress of pressure</a:t>
            </a:r>
            <a:r>
              <a:rPr lang="en-GB" sz="1000" dirty="0">
                <a:solidFill>
                  <a:srgbClr val="FFFFFF">
                    <a:lumMod val="50000"/>
                  </a:srgbClr>
                </a:solidFill>
                <a:latin typeface="Arial"/>
                <a:cs typeface="Arial" panose="020B0604020202020204" pitchFamily="34" charset="0"/>
              </a:rPr>
              <a:t>? /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GW2_5. How often do you work beyond your contracted hours? </a:t>
            </a:r>
            <a:r>
              <a:rPr lang="en-GB" sz="1000" dirty="0">
                <a:solidFill>
                  <a:srgbClr val="FFFFFF">
                    <a:lumMod val="50000"/>
                  </a:srgbClr>
                </a:solidFill>
                <a:latin typeface="Arial"/>
                <a:cs typeface="Arial" panose="020B0604020202020204" pitchFamily="34" charset="0"/>
              </a:rPr>
              <a:t>Base: Those who are employed Dec’24 (S16) 774, Feb’25 (S17) 750. /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GW2_6. To what extent do you believe that your pay fairly reflects the work that you do? </a:t>
            </a:r>
            <a:r>
              <a:rPr lang="en-GB" sz="1000" dirty="0">
                <a:solidFill>
                  <a:srgbClr val="FFFFFF">
                    <a:lumMod val="50000"/>
                  </a:srgbClr>
                </a:solidFill>
                <a:latin typeface="Arial"/>
                <a:cs typeface="Arial" panose="020B0604020202020204" pitchFamily="34" charset="0"/>
              </a:rPr>
              <a:t>Base: Those who are employed Dec’24 (S16) 774, Feb’25 (S17) 750.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rgbClr val="FFFFFF">
                  <a:lumMod val="50000"/>
                </a:srgbClr>
              </a:solidFill>
              <a:latin typeface="Arial"/>
              <a:cs typeface="Arial" panose="020B0604020202020204" pitchFamily="34" charset="0"/>
            </a:endParaRPr>
          </a:p>
        </p:txBody>
      </p:sp>
    </p:spTree>
    <p:custDataLst>
      <p:tags r:id="rId1"/>
    </p:custDataLst>
    <p:extLst>
      <p:ext uri="{BB962C8B-B14F-4D97-AF65-F5344CB8AC3E}">
        <p14:creationId xmlns:p14="http://schemas.microsoft.com/office/powerpoint/2010/main" val="471604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5151F-C2DA-042C-8BA7-1EE6753C040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A3AC056-4F62-C34A-9060-7D437FD575A7}"/>
              </a:ext>
            </a:extLst>
          </p:cNvPr>
          <p:cNvSpPr txBox="1">
            <a:spLocks noGrp="1"/>
          </p:cNvSpPr>
          <p:nvPr>
            <p:ph type="title" idx="4294967295"/>
          </p:nvPr>
        </p:nvSpPr>
        <p:spPr>
          <a:xfrm>
            <a:off x="353635" y="168223"/>
            <a:ext cx="1148473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Looking back at historic data, there has been relative stability in the proportion of those who </a:t>
            </a:r>
            <a:r>
              <a:rPr kumimoji="0" lang="en-GB" sz="1800" b="1" i="0" u="none" strike="noStrike" kern="1200" cap="none" spc="0" normalizeH="0" baseline="0" noProof="0" dirty="0">
                <a:ln>
                  <a:noFill/>
                </a:ln>
                <a:solidFill>
                  <a:srgbClr val="009690"/>
                </a:solidFill>
                <a:effectLst/>
                <a:uLnTx/>
                <a:uFillTx/>
                <a:latin typeface="Arial"/>
                <a:ea typeface="+mn-ea"/>
                <a:cs typeface="+mn-cs"/>
              </a:rPr>
              <a:t>believe they will lose their job </a:t>
            </a:r>
            <a:r>
              <a:rPr lang="en-GB" sz="1800" b="1" dirty="0">
                <a:solidFill>
                  <a:srgbClr val="5C5B5A"/>
                </a:solidFill>
                <a:latin typeface="Arial"/>
                <a:ea typeface="+mn-ea"/>
                <a:cs typeface="+mn-cs"/>
              </a:rPr>
              <a:t>within the 12 months following the survey. Taking a view of combined results since October 2024, this sits at 15% of respondents – though this is far higher (27%) amongst those earning below the Real Living Wage.</a:t>
            </a:r>
            <a:endParaRPr kumimoji="0" lang="en-GB" sz="1800" b="1" i="0" u="none" strike="noStrike" kern="1200" cap="none" spc="0" normalizeH="0" baseline="0" noProof="0" dirty="0">
              <a:ln>
                <a:noFill/>
              </a:ln>
              <a:solidFill>
                <a:srgbClr val="5C5B5A"/>
              </a:solidFill>
              <a:effectLst/>
              <a:uLnTx/>
              <a:uFillTx/>
              <a:latin typeface="Arial"/>
              <a:ea typeface="+mn-ea"/>
              <a:cs typeface="+mn-cs"/>
            </a:endParaRPr>
          </a:p>
        </p:txBody>
      </p:sp>
      <p:sp>
        <p:nvSpPr>
          <p:cNvPr id="7" name="TextBox 6">
            <a:extLst>
              <a:ext uri="{FF2B5EF4-FFF2-40B4-BE49-F238E27FC236}">
                <a16:creationId xmlns:a16="http://schemas.microsoft.com/office/drawing/2014/main" id="{A163ED7C-96B2-101F-D3FC-7EEA97731B87}"/>
              </a:ext>
            </a:extLst>
          </p:cNvPr>
          <p:cNvSpPr txBox="1"/>
          <p:nvPr/>
        </p:nvSpPr>
        <p:spPr>
          <a:xfrm>
            <a:off x="770551" y="1409943"/>
            <a:ext cx="10509396" cy="338554"/>
          </a:xfrm>
          <a:prstGeom prst="rect">
            <a:avLst/>
          </a:prstGeom>
          <a:noFill/>
        </p:spPr>
        <p:txBody>
          <a:bodyPr wrap="square" rtlCol="0">
            <a:spAutoFit/>
          </a:bodyPr>
          <a:lstStyle/>
          <a:p>
            <a:pPr algn="ctr">
              <a:defRPr sz="1200" b="0" i="0" u="none" strike="noStrike" kern="1200" spc="0" baseline="0">
                <a:solidFill>
                  <a:prstClr val="black">
                    <a:lumMod val="65000"/>
                    <a:lumOff val="35000"/>
                  </a:prstClr>
                </a:solidFill>
                <a:latin typeface="+mn-lt"/>
                <a:ea typeface="+mn-ea"/>
                <a:cs typeface="+mn-cs"/>
              </a:defRPr>
            </a:pPr>
            <a:r>
              <a:rPr lang="en-GB" sz="1600" b="1" dirty="0">
                <a:solidFill>
                  <a:srgbClr val="5C5B5A"/>
                </a:solidFill>
                <a:latin typeface="Arial" panose="020B0604020202020204" pitchFamily="34" charset="0"/>
                <a:ea typeface="Calibri" panose="020F0502020204030204" pitchFamily="34" charset="0"/>
              </a:rPr>
              <a:t>How likely do you think you are to lose your job and become unemployed in the next twelve months?</a:t>
            </a:r>
          </a:p>
        </p:txBody>
      </p:sp>
      <p:graphicFrame>
        <p:nvGraphicFramePr>
          <p:cNvPr id="2" name="Chart 1" descr="Stacked bar chart showing combined data from October '24 to February '25 where 44% said that they are very unlikely to be unemployed in the next 12 months, 23% are somewhat unlikely. These are higher than February '24 by 2 and 4 percentage points respectively.">
            <a:extLst>
              <a:ext uri="{FF2B5EF4-FFF2-40B4-BE49-F238E27FC236}">
                <a16:creationId xmlns:a16="http://schemas.microsoft.com/office/drawing/2014/main" id="{F126D446-67FA-843C-10A5-828CF33E9EAC}"/>
              </a:ext>
            </a:extLst>
          </p:cNvPr>
          <p:cNvGraphicFramePr/>
          <p:nvPr>
            <p:extLst>
              <p:ext uri="{D42A27DB-BD31-4B8C-83A1-F6EECF244321}">
                <p14:modId xmlns:p14="http://schemas.microsoft.com/office/powerpoint/2010/main" val="3308975997"/>
              </p:ext>
            </p:extLst>
          </p:nvPr>
        </p:nvGraphicFramePr>
        <p:xfrm>
          <a:off x="481699" y="1448473"/>
          <a:ext cx="11594187" cy="4935334"/>
        </p:xfrm>
        <a:graphic>
          <a:graphicData uri="http://schemas.openxmlformats.org/drawingml/2006/chart">
            <c:chart xmlns:c="http://schemas.openxmlformats.org/drawingml/2006/chart" xmlns:r="http://schemas.openxmlformats.org/officeDocument/2006/relationships" r:id="rId4"/>
          </a:graphicData>
        </a:graphic>
      </p:graphicFrame>
      <p:sp>
        <p:nvSpPr>
          <p:cNvPr id="10" name="Right Brace 9" descr="Arrow showing in total, 30% are worried about coronavirus.">
            <a:extLst>
              <a:ext uri="{FF2B5EF4-FFF2-40B4-BE49-F238E27FC236}">
                <a16:creationId xmlns:a16="http://schemas.microsoft.com/office/drawing/2014/main" id="{CA341EA1-5BAC-4ADD-19D5-2CBA23B827D1}"/>
              </a:ext>
              <a:ext uri="{C183D7F6-B498-43B3-948B-1728B52AA6E4}">
                <adec:decorative xmlns:adec="http://schemas.microsoft.com/office/drawing/2017/decorative" val="1"/>
              </a:ext>
            </a:extLst>
          </p:cNvPr>
          <p:cNvSpPr/>
          <p:nvPr/>
        </p:nvSpPr>
        <p:spPr>
          <a:xfrm>
            <a:off x="3880295" y="5183112"/>
            <a:ext cx="168489" cy="609078"/>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20" name="TextBox 19">
            <a:extLst>
              <a:ext uri="{FF2B5EF4-FFF2-40B4-BE49-F238E27FC236}">
                <a16:creationId xmlns:a16="http://schemas.microsoft.com/office/drawing/2014/main" id="{E584D9FC-5B0C-F750-0A84-8A518B7263D0}"/>
              </a:ext>
              <a:ext uri="{C183D7F6-B498-43B3-948B-1728B52AA6E4}">
                <adec:decorative xmlns:adec="http://schemas.microsoft.com/office/drawing/2017/decorative" val="1"/>
              </a:ext>
            </a:extLst>
          </p:cNvPr>
          <p:cNvSpPr txBox="1"/>
          <p:nvPr/>
        </p:nvSpPr>
        <p:spPr>
          <a:xfrm>
            <a:off x="3897002" y="5308133"/>
            <a:ext cx="574512" cy="307777"/>
          </a:xfrm>
          <a:prstGeom prst="rect">
            <a:avLst/>
          </a:prstGeom>
          <a:noFill/>
        </p:spPr>
        <p:txBody>
          <a:bodyPr wrap="square" rtlCol="0">
            <a:spAutoFit/>
          </a:bodyPr>
          <a:lstStyle/>
          <a:p>
            <a:pPr algn="ctr"/>
            <a:r>
              <a:rPr lang="en-GB" sz="1400" b="1" dirty="0">
                <a:solidFill>
                  <a:srgbClr val="5C5B5A"/>
                </a:solidFill>
              </a:rPr>
              <a:t>16%</a:t>
            </a:r>
          </a:p>
        </p:txBody>
      </p:sp>
      <p:sp>
        <p:nvSpPr>
          <p:cNvPr id="9" name="Right Brace 8" descr="Arrow showing in total, 30% are worried about coronavirus.">
            <a:extLst>
              <a:ext uri="{FF2B5EF4-FFF2-40B4-BE49-F238E27FC236}">
                <a16:creationId xmlns:a16="http://schemas.microsoft.com/office/drawing/2014/main" id="{0210E9CF-8A7A-4216-52DE-0460DAE9280D}"/>
              </a:ext>
              <a:ext uri="{C183D7F6-B498-43B3-948B-1728B52AA6E4}">
                <adec:decorative xmlns:adec="http://schemas.microsoft.com/office/drawing/2017/decorative" val="1"/>
              </a:ext>
            </a:extLst>
          </p:cNvPr>
          <p:cNvSpPr/>
          <p:nvPr/>
        </p:nvSpPr>
        <p:spPr>
          <a:xfrm>
            <a:off x="9682223" y="5219627"/>
            <a:ext cx="202255" cy="572563"/>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18" name="Right Brace 17" descr="Arrow showing in total, 30% are worried about coronavirus.">
            <a:extLst>
              <a:ext uri="{FF2B5EF4-FFF2-40B4-BE49-F238E27FC236}">
                <a16:creationId xmlns:a16="http://schemas.microsoft.com/office/drawing/2014/main" id="{AABFFD31-50FD-5627-BC9A-57FE88851107}"/>
              </a:ext>
              <a:ext uri="{C183D7F6-B498-43B3-948B-1728B52AA6E4}">
                <adec:decorative xmlns:adec="http://schemas.microsoft.com/office/drawing/2017/decorative" val="1"/>
              </a:ext>
            </a:extLst>
          </p:cNvPr>
          <p:cNvSpPr/>
          <p:nvPr/>
        </p:nvSpPr>
        <p:spPr>
          <a:xfrm>
            <a:off x="5818635" y="5183112"/>
            <a:ext cx="168489" cy="609078"/>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19" name="TextBox 18">
            <a:extLst>
              <a:ext uri="{FF2B5EF4-FFF2-40B4-BE49-F238E27FC236}">
                <a16:creationId xmlns:a16="http://schemas.microsoft.com/office/drawing/2014/main" id="{9084B037-0B08-4F40-B0A5-A3947B7AA639}"/>
              </a:ext>
              <a:ext uri="{C183D7F6-B498-43B3-948B-1728B52AA6E4}">
                <adec:decorative xmlns:adec="http://schemas.microsoft.com/office/drawing/2017/decorative" val="1"/>
              </a:ext>
            </a:extLst>
          </p:cNvPr>
          <p:cNvSpPr txBox="1"/>
          <p:nvPr/>
        </p:nvSpPr>
        <p:spPr>
          <a:xfrm>
            <a:off x="5835342" y="5308133"/>
            <a:ext cx="574512" cy="307777"/>
          </a:xfrm>
          <a:prstGeom prst="rect">
            <a:avLst/>
          </a:prstGeom>
          <a:noFill/>
        </p:spPr>
        <p:txBody>
          <a:bodyPr wrap="square" rtlCol="0">
            <a:spAutoFit/>
          </a:bodyPr>
          <a:lstStyle/>
          <a:p>
            <a:pPr algn="ctr"/>
            <a:r>
              <a:rPr lang="en-GB" sz="1400" b="1" dirty="0">
                <a:solidFill>
                  <a:srgbClr val="5C5B5A"/>
                </a:solidFill>
              </a:rPr>
              <a:t>16%</a:t>
            </a:r>
          </a:p>
        </p:txBody>
      </p:sp>
      <p:sp>
        <p:nvSpPr>
          <p:cNvPr id="25" name="Right Brace 24" descr="Arrow showing in total, 30% are worried about coronavirus.">
            <a:extLst>
              <a:ext uri="{FF2B5EF4-FFF2-40B4-BE49-F238E27FC236}">
                <a16:creationId xmlns:a16="http://schemas.microsoft.com/office/drawing/2014/main" id="{459B5FBC-711A-C763-F424-23C8EB21CD41}"/>
              </a:ext>
              <a:ext uri="{C183D7F6-B498-43B3-948B-1728B52AA6E4}">
                <adec:decorative xmlns:adec="http://schemas.microsoft.com/office/drawing/2017/decorative" val="1"/>
              </a:ext>
            </a:extLst>
          </p:cNvPr>
          <p:cNvSpPr/>
          <p:nvPr/>
        </p:nvSpPr>
        <p:spPr>
          <a:xfrm>
            <a:off x="7756975" y="5065601"/>
            <a:ext cx="168489" cy="726589"/>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26" name="TextBox 25">
            <a:extLst>
              <a:ext uri="{FF2B5EF4-FFF2-40B4-BE49-F238E27FC236}">
                <a16:creationId xmlns:a16="http://schemas.microsoft.com/office/drawing/2014/main" id="{C5357332-EA77-3594-10D9-63459D5FCA65}"/>
              </a:ext>
              <a:ext uri="{C183D7F6-B498-43B3-948B-1728B52AA6E4}">
                <adec:decorative xmlns:adec="http://schemas.microsoft.com/office/drawing/2017/decorative" val="1"/>
              </a:ext>
            </a:extLst>
          </p:cNvPr>
          <p:cNvSpPr txBox="1"/>
          <p:nvPr/>
        </p:nvSpPr>
        <p:spPr>
          <a:xfrm>
            <a:off x="7771853" y="5260814"/>
            <a:ext cx="574512" cy="307777"/>
          </a:xfrm>
          <a:prstGeom prst="rect">
            <a:avLst/>
          </a:prstGeom>
          <a:noFill/>
        </p:spPr>
        <p:txBody>
          <a:bodyPr wrap="square" rtlCol="0">
            <a:spAutoFit/>
          </a:bodyPr>
          <a:lstStyle/>
          <a:p>
            <a:pPr algn="ctr"/>
            <a:r>
              <a:rPr lang="en-GB" sz="1400" b="1" dirty="0">
                <a:solidFill>
                  <a:srgbClr val="5C5B5A"/>
                </a:solidFill>
              </a:rPr>
              <a:t>19%</a:t>
            </a:r>
          </a:p>
        </p:txBody>
      </p:sp>
      <p:sp>
        <p:nvSpPr>
          <p:cNvPr id="27" name="TextBox 26">
            <a:extLst>
              <a:ext uri="{FF2B5EF4-FFF2-40B4-BE49-F238E27FC236}">
                <a16:creationId xmlns:a16="http://schemas.microsoft.com/office/drawing/2014/main" id="{6A230BE6-AC5B-F989-A858-F96B70755F88}"/>
              </a:ext>
              <a:ext uri="{C183D7F6-B498-43B3-948B-1728B52AA6E4}">
                <adec:decorative xmlns:adec="http://schemas.microsoft.com/office/drawing/2017/decorative" val="1"/>
              </a:ext>
            </a:extLst>
          </p:cNvPr>
          <p:cNvSpPr txBox="1"/>
          <p:nvPr/>
        </p:nvSpPr>
        <p:spPr>
          <a:xfrm>
            <a:off x="9763101" y="5333762"/>
            <a:ext cx="574512" cy="307777"/>
          </a:xfrm>
          <a:prstGeom prst="rect">
            <a:avLst/>
          </a:prstGeom>
          <a:noFill/>
        </p:spPr>
        <p:txBody>
          <a:bodyPr wrap="square" rtlCol="0">
            <a:spAutoFit/>
          </a:bodyPr>
          <a:lstStyle/>
          <a:p>
            <a:pPr algn="ctr"/>
            <a:r>
              <a:rPr lang="en-GB" sz="1400" b="1" dirty="0">
                <a:solidFill>
                  <a:srgbClr val="5C5B5A"/>
                </a:solidFill>
              </a:rPr>
              <a:t>15%</a:t>
            </a:r>
          </a:p>
        </p:txBody>
      </p:sp>
      <p:sp>
        <p:nvSpPr>
          <p:cNvPr id="8" name="Rectangle 7">
            <a:extLst>
              <a:ext uri="{FF2B5EF4-FFF2-40B4-BE49-F238E27FC236}">
                <a16:creationId xmlns:a16="http://schemas.microsoft.com/office/drawing/2014/main" id="{DAD01B3A-0FA7-A43B-7D7C-01E3254D3513}"/>
              </a:ext>
            </a:extLst>
          </p:cNvPr>
          <p:cNvSpPr/>
          <p:nvPr/>
        </p:nvSpPr>
        <p:spPr>
          <a:xfrm>
            <a:off x="10050357" y="2925801"/>
            <a:ext cx="1890803" cy="1477328"/>
          </a:xfrm>
          <a:prstGeom prst="rect">
            <a:avLst/>
          </a:prstGeom>
          <a:noFill/>
          <a:ln>
            <a:solidFill>
              <a:srgbClr val="FF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5C5B5A"/>
                </a:solidFill>
              </a:rPr>
              <a:t>Oct’24 – Feb’25</a:t>
            </a:r>
          </a:p>
          <a:p>
            <a:pPr algn="ctr"/>
            <a:r>
              <a:rPr lang="en-GB" sz="1200" dirty="0">
                <a:solidFill>
                  <a:srgbClr val="5C5B5A"/>
                </a:solidFill>
              </a:rPr>
              <a:t>Those earning </a:t>
            </a:r>
            <a:r>
              <a:rPr lang="en-GB" sz="1200" u="sng" dirty="0">
                <a:solidFill>
                  <a:srgbClr val="5C5B5A"/>
                </a:solidFill>
              </a:rPr>
              <a:t>below</a:t>
            </a:r>
            <a:r>
              <a:rPr lang="en-GB" sz="1200" dirty="0">
                <a:solidFill>
                  <a:srgbClr val="5C5B5A"/>
                </a:solidFill>
              </a:rPr>
              <a:t> the Real Living Wage are significantly more likely to say they are likely to lose their job in the next 12 months (27%)</a:t>
            </a:r>
          </a:p>
        </p:txBody>
      </p:sp>
      <p:sp>
        <p:nvSpPr>
          <p:cNvPr id="6" name="Footer Placeholder 4">
            <a:extLst>
              <a:ext uri="{FF2B5EF4-FFF2-40B4-BE49-F238E27FC236}">
                <a16:creationId xmlns:a16="http://schemas.microsoft.com/office/drawing/2014/main" id="{7303592F-222E-0E87-E9E8-BC04B27F70DD}"/>
              </a:ext>
            </a:extLst>
          </p:cNvPr>
          <p:cNvSpPr txBox="1">
            <a:spLocks/>
          </p:cNvSpPr>
          <p:nvPr/>
        </p:nvSpPr>
        <p:spPr>
          <a:xfrm>
            <a:off x="444050" y="6417218"/>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FFFFFF">
                    <a:lumMod val="50000"/>
                  </a:srgbClr>
                </a:solidFill>
                <a:latin typeface="Arial"/>
                <a:cs typeface="Arial" panose="020B0604020202020204" pitchFamily="34" charset="0"/>
              </a:rPr>
              <a:t>GW_6AI. How likely do you think you are to lose your job and become unemployed in the nest twelve months?. Base: Those who are employed Feb’25 (S17), 822.</a:t>
            </a:r>
          </a:p>
        </p:txBody>
      </p:sp>
    </p:spTree>
    <p:custDataLst>
      <p:tags r:id="rId1"/>
    </p:custDataLst>
    <p:extLst>
      <p:ext uri="{BB962C8B-B14F-4D97-AF65-F5344CB8AC3E}">
        <p14:creationId xmlns:p14="http://schemas.microsoft.com/office/powerpoint/2010/main" val="1221520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948E9-23E1-6003-EC19-2F74CB49115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444383C-1591-12E0-DFDE-E5F2B6343329}"/>
              </a:ext>
            </a:extLst>
          </p:cNvPr>
          <p:cNvSpPr txBox="1">
            <a:spLocks noGrp="1"/>
          </p:cNvSpPr>
          <p:nvPr>
            <p:ph type="title" idx="4294967295"/>
          </p:nvPr>
        </p:nvSpPr>
        <p:spPr>
          <a:xfrm>
            <a:off x="353635" y="168223"/>
            <a:ext cx="1148473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5C5B5A"/>
                </a:solidFill>
                <a:latin typeface="Arial"/>
                <a:ea typeface="+mn-ea"/>
                <a:cs typeface="+mn-cs"/>
              </a:rPr>
              <a:t>1 in 3 respondents since October 2024 (34%) have reported finding it </a:t>
            </a:r>
            <a:r>
              <a:rPr lang="en-GB" sz="1800" b="1" dirty="0">
                <a:solidFill>
                  <a:srgbClr val="009690"/>
                </a:solidFill>
                <a:latin typeface="Arial"/>
                <a:ea typeface="+mn-ea"/>
                <a:cs typeface="+mn-cs"/>
              </a:rPr>
              <a:t>difficult to arrange time off work during work hours for a personal matter</a:t>
            </a:r>
            <a:r>
              <a:rPr lang="en-GB" sz="1800" b="1" dirty="0">
                <a:solidFill>
                  <a:srgbClr val="5C5B5A"/>
                </a:solidFill>
                <a:latin typeface="Arial"/>
                <a:ea typeface="+mn-ea"/>
                <a:cs typeface="+mn-cs"/>
              </a:rPr>
              <a:t>, lower than the reported difficulty in July 2023 (41%) and February 2024 (40%).</a:t>
            </a:r>
            <a:endParaRPr kumimoji="0" lang="en-GB" sz="1800" b="1" i="0" u="none" strike="noStrike" kern="1200" cap="none" spc="0" normalizeH="0" baseline="0" noProof="0" dirty="0">
              <a:ln>
                <a:noFill/>
              </a:ln>
              <a:solidFill>
                <a:srgbClr val="5C5B5A"/>
              </a:solidFill>
              <a:effectLst/>
              <a:uLnTx/>
              <a:uFillTx/>
              <a:latin typeface="Arial"/>
              <a:ea typeface="+mn-ea"/>
              <a:cs typeface="+mn-cs"/>
            </a:endParaRPr>
          </a:p>
        </p:txBody>
      </p:sp>
      <p:sp>
        <p:nvSpPr>
          <p:cNvPr id="7" name="TextBox 6">
            <a:extLst>
              <a:ext uri="{FF2B5EF4-FFF2-40B4-BE49-F238E27FC236}">
                <a16:creationId xmlns:a16="http://schemas.microsoft.com/office/drawing/2014/main" id="{CA3C41F1-5E89-1DDD-F3EB-AC64F71F5F72}"/>
              </a:ext>
            </a:extLst>
          </p:cNvPr>
          <p:cNvSpPr txBox="1"/>
          <p:nvPr/>
        </p:nvSpPr>
        <p:spPr>
          <a:xfrm>
            <a:off x="770551" y="1336560"/>
            <a:ext cx="10509396" cy="338554"/>
          </a:xfrm>
          <a:prstGeom prst="rect">
            <a:avLst/>
          </a:prstGeom>
          <a:noFill/>
        </p:spPr>
        <p:txBody>
          <a:bodyPr wrap="square" rtlCol="0">
            <a:spAutoFit/>
          </a:bodyPr>
          <a:lstStyle/>
          <a:p>
            <a:pPr algn="ctr">
              <a:defRPr sz="1200" b="0" i="0" u="none" strike="noStrike" kern="1200" spc="0" baseline="0">
                <a:solidFill>
                  <a:prstClr val="black">
                    <a:lumMod val="65000"/>
                    <a:lumOff val="35000"/>
                  </a:prstClr>
                </a:solidFill>
                <a:latin typeface="+mn-lt"/>
                <a:ea typeface="+mn-ea"/>
                <a:cs typeface="+mn-cs"/>
              </a:defRPr>
            </a:pPr>
            <a:r>
              <a:rPr lang="en-GB" sz="1600" b="1" dirty="0">
                <a:solidFill>
                  <a:srgbClr val="5C5B5A"/>
                </a:solidFill>
                <a:latin typeface="Arial" panose="020B0604020202020204" pitchFamily="34" charset="0"/>
                <a:ea typeface="Calibri" panose="020F0502020204030204" pitchFamily="34" charset="0"/>
              </a:rPr>
              <a:t>Arranging to take an hour off work during work hours to take care of personal or family matters</a:t>
            </a:r>
          </a:p>
        </p:txBody>
      </p:sp>
      <p:graphicFrame>
        <p:nvGraphicFramePr>
          <p:cNvPr id="4" name="Chart 3" descr="Stacked bar chart showing combined data between October '24 and February '25 with 34% saying it is difficult to take an hour off work during work hour to take care of personal or family matters, compared to 40% in February '24.">
            <a:extLst>
              <a:ext uri="{FF2B5EF4-FFF2-40B4-BE49-F238E27FC236}">
                <a16:creationId xmlns:a16="http://schemas.microsoft.com/office/drawing/2014/main" id="{B3354325-69ED-E7CB-C744-53B97E7DCD9F}"/>
              </a:ext>
            </a:extLst>
          </p:cNvPr>
          <p:cNvGraphicFramePr/>
          <p:nvPr>
            <p:extLst>
              <p:ext uri="{D42A27DB-BD31-4B8C-83A1-F6EECF244321}">
                <p14:modId xmlns:p14="http://schemas.microsoft.com/office/powerpoint/2010/main" val="1305655802"/>
              </p:ext>
            </p:extLst>
          </p:nvPr>
        </p:nvGraphicFramePr>
        <p:xfrm>
          <a:off x="617070" y="1336560"/>
          <a:ext cx="11356666" cy="4935334"/>
        </p:xfrm>
        <a:graphic>
          <a:graphicData uri="http://schemas.openxmlformats.org/drawingml/2006/chart">
            <c:chart xmlns:c="http://schemas.openxmlformats.org/drawingml/2006/chart" xmlns:r="http://schemas.openxmlformats.org/officeDocument/2006/relationships" r:id="rId4"/>
          </a:graphicData>
        </a:graphic>
      </p:graphicFrame>
      <p:sp>
        <p:nvSpPr>
          <p:cNvPr id="10" name="Right Brace 9" descr="Arrow showing in total, 30% are worried about coronavirus.">
            <a:extLst>
              <a:ext uri="{FF2B5EF4-FFF2-40B4-BE49-F238E27FC236}">
                <a16:creationId xmlns:a16="http://schemas.microsoft.com/office/drawing/2014/main" id="{134677FD-B194-7FF2-4815-6B971B4DF6B4}"/>
              </a:ext>
              <a:ext uri="{C183D7F6-B498-43B3-948B-1728B52AA6E4}">
                <adec:decorative xmlns:adec="http://schemas.microsoft.com/office/drawing/2017/decorative" val="1"/>
              </a:ext>
            </a:extLst>
          </p:cNvPr>
          <p:cNvSpPr/>
          <p:nvPr/>
        </p:nvSpPr>
        <p:spPr>
          <a:xfrm>
            <a:off x="3973450" y="4258065"/>
            <a:ext cx="116789" cy="1429740"/>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20" name="TextBox 19">
            <a:extLst>
              <a:ext uri="{FF2B5EF4-FFF2-40B4-BE49-F238E27FC236}">
                <a16:creationId xmlns:a16="http://schemas.microsoft.com/office/drawing/2014/main" id="{B520407F-1781-016A-2E71-15B95CAA34F7}"/>
              </a:ext>
              <a:ext uri="{C183D7F6-B498-43B3-948B-1728B52AA6E4}">
                <adec:decorative xmlns:adec="http://schemas.microsoft.com/office/drawing/2017/decorative" val="1"/>
              </a:ext>
            </a:extLst>
          </p:cNvPr>
          <p:cNvSpPr txBox="1"/>
          <p:nvPr/>
        </p:nvSpPr>
        <p:spPr>
          <a:xfrm>
            <a:off x="3975818" y="4780071"/>
            <a:ext cx="574512" cy="307777"/>
          </a:xfrm>
          <a:prstGeom prst="rect">
            <a:avLst/>
          </a:prstGeom>
          <a:noFill/>
        </p:spPr>
        <p:txBody>
          <a:bodyPr wrap="square" rtlCol="0">
            <a:spAutoFit/>
          </a:bodyPr>
          <a:lstStyle/>
          <a:p>
            <a:pPr algn="ctr"/>
            <a:r>
              <a:rPr lang="en-GB" sz="1400" b="1" dirty="0">
                <a:solidFill>
                  <a:srgbClr val="5C5B5A"/>
                </a:solidFill>
              </a:rPr>
              <a:t>37%</a:t>
            </a:r>
          </a:p>
        </p:txBody>
      </p:sp>
      <p:sp>
        <p:nvSpPr>
          <p:cNvPr id="9" name="Right Brace 8" descr="Arrow showing in total, 30% are worried about coronavirus.">
            <a:extLst>
              <a:ext uri="{FF2B5EF4-FFF2-40B4-BE49-F238E27FC236}">
                <a16:creationId xmlns:a16="http://schemas.microsoft.com/office/drawing/2014/main" id="{94EFACE9-6E09-A459-EE74-3AD6A83168B0}"/>
              </a:ext>
              <a:ext uri="{C183D7F6-B498-43B3-948B-1728B52AA6E4}">
                <adec:decorative xmlns:adec="http://schemas.microsoft.com/office/drawing/2017/decorative" val="1"/>
              </a:ext>
            </a:extLst>
          </p:cNvPr>
          <p:cNvSpPr/>
          <p:nvPr/>
        </p:nvSpPr>
        <p:spPr>
          <a:xfrm>
            <a:off x="9630753" y="4365149"/>
            <a:ext cx="116790" cy="1315440"/>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18" name="Right Brace 17" descr="Arrow showing in total, 30% are worried about coronavirus.">
            <a:extLst>
              <a:ext uri="{FF2B5EF4-FFF2-40B4-BE49-F238E27FC236}">
                <a16:creationId xmlns:a16="http://schemas.microsoft.com/office/drawing/2014/main" id="{E0635EBC-6EF9-269C-2B5C-92660A4C7588}"/>
              </a:ext>
              <a:ext uri="{C183D7F6-B498-43B3-948B-1728B52AA6E4}">
                <adec:decorative xmlns:adec="http://schemas.microsoft.com/office/drawing/2017/decorative" val="1"/>
              </a:ext>
            </a:extLst>
          </p:cNvPr>
          <p:cNvSpPr/>
          <p:nvPr/>
        </p:nvSpPr>
        <p:spPr>
          <a:xfrm>
            <a:off x="5861664" y="4087769"/>
            <a:ext cx="116789" cy="1591665"/>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19" name="TextBox 18">
            <a:extLst>
              <a:ext uri="{FF2B5EF4-FFF2-40B4-BE49-F238E27FC236}">
                <a16:creationId xmlns:a16="http://schemas.microsoft.com/office/drawing/2014/main" id="{3276BB23-B394-824A-BCDC-FFA621448265}"/>
              </a:ext>
              <a:ext uri="{C183D7F6-B498-43B3-948B-1728B52AA6E4}">
                <adec:decorative xmlns:adec="http://schemas.microsoft.com/office/drawing/2017/decorative" val="1"/>
              </a:ext>
            </a:extLst>
          </p:cNvPr>
          <p:cNvSpPr txBox="1"/>
          <p:nvPr/>
        </p:nvSpPr>
        <p:spPr>
          <a:xfrm>
            <a:off x="5895830" y="4690125"/>
            <a:ext cx="574512" cy="307777"/>
          </a:xfrm>
          <a:prstGeom prst="rect">
            <a:avLst/>
          </a:prstGeom>
          <a:noFill/>
        </p:spPr>
        <p:txBody>
          <a:bodyPr wrap="square" rtlCol="0">
            <a:spAutoFit/>
          </a:bodyPr>
          <a:lstStyle/>
          <a:p>
            <a:pPr algn="ctr"/>
            <a:r>
              <a:rPr lang="en-GB" sz="1400" b="1" dirty="0">
                <a:solidFill>
                  <a:srgbClr val="5C5B5A"/>
                </a:solidFill>
              </a:rPr>
              <a:t>41%</a:t>
            </a:r>
          </a:p>
        </p:txBody>
      </p:sp>
      <p:sp>
        <p:nvSpPr>
          <p:cNvPr id="25" name="Right Brace 24" descr="Arrow showing in total, 30% are worried about coronavirus.">
            <a:extLst>
              <a:ext uri="{FF2B5EF4-FFF2-40B4-BE49-F238E27FC236}">
                <a16:creationId xmlns:a16="http://schemas.microsoft.com/office/drawing/2014/main" id="{D8500EE4-8508-5969-92FE-262ABF404186}"/>
              </a:ext>
              <a:ext uri="{C183D7F6-B498-43B3-948B-1728B52AA6E4}">
                <adec:decorative xmlns:adec="http://schemas.microsoft.com/office/drawing/2017/decorative" val="1"/>
              </a:ext>
            </a:extLst>
          </p:cNvPr>
          <p:cNvSpPr/>
          <p:nvPr/>
        </p:nvSpPr>
        <p:spPr>
          <a:xfrm>
            <a:off x="7753647" y="4127115"/>
            <a:ext cx="116789" cy="1544040"/>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26" name="TextBox 25">
            <a:extLst>
              <a:ext uri="{FF2B5EF4-FFF2-40B4-BE49-F238E27FC236}">
                <a16:creationId xmlns:a16="http://schemas.microsoft.com/office/drawing/2014/main" id="{2DDB9201-071B-2F23-6A45-AE7C0D100F16}"/>
              </a:ext>
              <a:ext uri="{C183D7F6-B498-43B3-948B-1728B52AA6E4}">
                <adec:decorative xmlns:adec="http://schemas.microsoft.com/office/drawing/2017/decorative" val="1"/>
              </a:ext>
            </a:extLst>
          </p:cNvPr>
          <p:cNvSpPr txBox="1"/>
          <p:nvPr/>
        </p:nvSpPr>
        <p:spPr>
          <a:xfrm>
            <a:off x="7749878" y="4694229"/>
            <a:ext cx="574512" cy="307777"/>
          </a:xfrm>
          <a:prstGeom prst="rect">
            <a:avLst/>
          </a:prstGeom>
          <a:noFill/>
        </p:spPr>
        <p:txBody>
          <a:bodyPr wrap="square" rtlCol="0">
            <a:spAutoFit/>
          </a:bodyPr>
          <a:lstStyle/>
          <a:p>
            <a:pPr algn="ctr"/>
            <a:r>
              <a:rPr lang="en-GB" sz="1400" b="1" dirty="0">
                <a:solidFill>
                  <a:srgbClr val="5C5B5A"/>
                </a:solidFill>
              </a:rPr>
              <a:t>40%</a:t>
            </a:r>
          </a:p>
        </p:txBody>
      </p:sp>
      <p:sp>
        <p:nvSpPr>
          <p:cNvPr id="27" name="TextBox 26">
            <a:extLst>
              <a:ext uri="{FF2B5EF4-FFF2-40B4-BE49-F238E27FC236}">
                <a16:creationId xmlns:a16="http://schemas.microsoft.com/office/drawing/2014/main" id="{F774A87F-4E15-AC30-71F4-E39E13683F55}"/>
              </a:ext>
              <a:ext uri="{C183D7F6-B498-43B3-948B-1728B52AA6E4}">
                <adec:decorative xmlns:adec="http://schemas.microsoft.com/office/drawing/2017/decorative" val="1"/>
              </a:ext>
            </a:extLst>
          </p:cNvPr>
          <p:cNvSpPr txBox="1"/>
          <p:nvPr/>
        </p:nvSpPr>
        <p:spPr>
          <a:xfrm>
            <a:off x="9645630" y="4844013"/>
            <a:ext cx="574512" cy="307777"/>
          </a:xfrm>
          <a:prstGeom prst="rect">
            <a:avLst/>
          </a:prstGeom>
          <a:noFill/>
        </p:spPr>
        <p:txBody>
          <a:bodyPr wrap="square" rtlCol="0">
            <a:spAutoFit/>
          </a:bodyPr>
          <a:lstStyle/>
          <a:p>
            <a:pPr algn="ctr"/>
            <a:r>
              <a:rPr lang="en-GB" sz="1400" b="1" dirty="0">
                <a:solidFill>
                  <a:srgbClr val="5C5B5A"/>
                </a:solidFill>
              </a:rPr>
              <a:t>34%</a:t>
            </a:r>
          </a:p>
        </p:txBody>
      </p:sp>
      <p:sp>
        <p:nvSpPr>
          <p:cNvPr id="8" name="Rectangle 7">
            <a:extLst>
              <a:ext uri="{FF2B5EF4-FFF2-40B4-BE49-F238E27FC236}">
                <a16:creationId xmlns:a16="http://schemas.microsoft.com/office/drawing/2014/main" id="{FB2BC46E-D4C6-1EE5-1EFF-B462866F5F7B}"/>
              </a:ext>
            </a:extLst>
          </p:cNvPr>
          <p:cNvSpPr/>
          <p:nvPr/>
        </p:nvSpPr>
        <p:spPr>
          <a:xfrm>
            <a:off x="10082933" y="2808466"/>
            <a:ext cx="1890803" cy="1591665"/>
          </a:xfrm>
          <a:prstGeom prst="rect">
            <a:avLst/>
          </a:prstGeom>
          <a:noFill/>
          <a:ln>
            <a:solidFill>
              <a:srgbClr val="FF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5C5B5A"/>
                </a:solidFill>
              </a:rPr>
              <a:t>Oct’24 – Feb’25</a:t>
            </a:r>
          </a:p>
          <a:p>
            <a:pPr algn="ctr"/>
            <a:r>
              <a:rPr lang="en-GB" sz="1200" dirty="0">
                <a:solidFill>
                  <a:srgbClr val="5C5B5A"/>
                </a:solidFill>
              </a:rPr>
              <a:t>Those earning </a:t>
            </a:r>
            <a:r>
              <a:rPr lang="en-GB" sz="1200" u="sng" dirty="0">
                <a:solidFill>
                  <a:srgbClr val="5C5B5A"/>
                </a:solidFill>
              </a:rPr>
              <a:t>below</a:t>
            </a:r>
            <a:r>
              <a:rPr lang="en-GB" sz="1200" dirty="0">
                <a:solidFill>
                  <a:srgbClr val="5C5B5A"/>
                </a:solidFill>
              </a:rPr>
              <a:t> the Real Living Wage are significantly more likely to find it difficult to arrange time off work to take care of a personal or family matter (42%)</a:t>
            </a:r>
          </a:p>
        </p:txBody>
      </p:sp>
      <p:sp>
        <p:nvSpPr>
          <p:cNvPr id="6" name="Footer Placeholder 4">
            <a:extLst>
              <a:ext uri="{FF2B5EF4-FFF2-40B4-BE49-F238E27FC236}">
                <a16:creationId xmlns:a16="http://schemas.microsoft.com/office/drawing/2014/main" id="{94321D2D-DFDE-C463-0AF8-A596A35C86D4}"/>
              </a:ext>
            </a:extLst>
          </p:cNvPr>
          <p:cNvSpPr txBox="1">
            <a:spLocks/>
          </p:cNvSpPr>
          <p:nvPr/>
        </p:nvSpPr>
        <p:spPr>
          <a:xfrm>
            <a:off x="444050" y="6417218"/>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GW3. How difficult would you say the following aspects of work are? Arranging to take an hour or two off during work hours to take care of personal or family matters</a:t>
            </a:r>
            <a:endParaRPr lang="en-GB" sz="1000" dirty="0">
              <a:solidFill>
                <a:srgbClr val="FFFFFF">
                  <a:lumMod val="50000"/>
                </a:srgbClr>
              </a:solidFill>
              <a:highlight>
                <a:srgbClr val="FFFF00"/>
              </a:highlight>
              <a:latin typeface="Arial"/>
              <a:cs typeface="Arial" panose="020B0604020202020204" pitchFamily="34" charset="0"/>
            </a:endParaRPr>
          </a:p>
        </p:txBody>
      </p:sp>
    </p:spTree>
    <p:custDataLst>
      <p:tags r:id="rId1"/>
    </p:custDataLst>
    <p:extLst>
      <p:ext uri="{BB962C8B-B14F-4D97-AF65-F5344CB8AC3E}">
        <p14:creationId xmlns:p14="http://schemas.microsoft.com/office/powerpoint/2010/main" val="1084030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251C9-75D0-A4AF-ED9B-43101DA7900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AB4726F-9909-1ADE-F214-2881CAFB33AC}"/>
              </a:ext>
            </a:extLst>
          </p:cNvPr>
          <p:cNvSpPr txBox="1">
            <a:spLocks noGrp="1"/>
          </p:cNvSpPr>
          <p:nvPr>
            <p:ph type="title" idx="4294967295"/>
          </p:nvPr>
        </p:nvSpPr>
        <p:spPr>
          <a:xfrm>
            <a:off x="353635" y="123717"/>
            <a:ext cx="11484730" cy="14773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Experiences of job flexibility also appear to have improved somewhat in terms of respondents </a:t>
            </a:r>
            <a:r>
              <a:rPr lang="en-GB" sz="1800" b="1" dirty="0">
                <a:solidFill>
                  <a:srgbClr val="5C5B5A"/>
                </a:solidFill>
                <a:latin typeface="Arial"/>
                <a:ea typeface="+mn-ea"/>
                <a:cs typeface="+mn-cs"/>
              </a:rPr>
              <a:t>finding it </a:t>
            </a:r>
            <a:r>
              <a:rPr lang="en-GB" sz="1800" b="1" dirty="0">
                <a:solidFill>
                  <a:srgbClr val="009690"/>
                </a:solidFill>
                <a:latin typeface="Arial"/>
                <a:ea typeface="+mn-ea"/>
                <a:cs typeface="+mn-cs"/>
              </a:rPr>
              <a:t>difficult in asking to vary work hours</a:t>
            </a:r>
            <a:r>
              <a:rPr lang="en-GB" sz="1800" b="1" dirty="0">
                <a:solidFill>
                  <a:srgbClr val="5C5B5A"/>
                </a:solidFill>
                <a:latin typeface="Arial"/>
                <a:ea typeface="+mn-ea"/>
                <a:cs typeface="+mn-cs"/>
              </a:rPr>
              <a:t>. Roughly half of respondents reported this as difficult in July 2023 (50%) and February 2024 (49%), but more recent results from October 2024-February 2025 are more positive (those reporting difficulties has dropped to 44%). </a:t>
            </a:r>
            <a:br>
              <a:rPr kumimoji="0" lang="en-GB" sz="1800" b="1" i="0" u="none" strike="noStrike" kern="1200" cap="none" spc="0" normalizeH="0" baseline="0" noProof="0" dirty="0">
                <a:ln>
                  <a:noFill/>
                </a:ln>
                <a:solidFill>
                  <a:srgbClr val="5C5B5A"/>
                </a:solidFill>
                <a:effectLst/>
                <a:uLnTx/>
                <a:uFillTx/>
                <a:latin typeface="Arial"/>
                <a:ea typeface="+mn-ea"/>
                <a:cs typeface="+mn-cs"/>
              </a:rPr>
            </a:br>
            <a:endParaRPr kumimoji="0" lang="en-GB" sz="1800" b="1" i="0" u="none" strike="noStrike" kern="1200" cap="none" spc="0" normalizeH="0" baseline="0" noProof="0" dirty="0">
              <a:ln>
                <a:noFill/>
              </a:ln>
              <a:solidFill>
                <a:srgbClr val="5C5B5A"/>
              </a:solidFill>
              <a:effectLst/>
              <a:uLnTx/>
              <a:uFillTx/>
              <a:latin typeface="Arial"/>
              <a:ea typeface="+mn-ea"/>
              <a:cs typeface="+mn-cs"/>
            </a:endParaRPr>
          </a:p>
        </p:txBody>
      </p:sp>
      <p:sp>
        <p:nvSpPr>
          <p:cNvPr id="7" name="TextBox 6">
            <a:extLst>
              <a:ext uri="{FF2B5EF4-FFF2-40B4-BE49-F238E27FC236}">
                <a16:creationId xmlns:a16="http://schemas.microsoft.com/office/drawing/2014/main" id="{5D38EDE7-1D2D-3CCD-7C7C-0D19703F2C77}"/>
              </a:ext>
            </a:extLst>
          </p:cNvPr>
          <p:cNvSpPr txBox="1"/>
          <p:nvPr/>
        </p:nvSpPr>
        <p:spPr>
          <a:xfrm>
            <a:off x="770551" y="1262491"/>
            <a:ext cx="10509396" cy="338554"/>
          </a:xfrm>
          <a:prstGeom prst="rect">
            <a:avLst/>
          </a:prstGeom>
          <a:noFill/>
        </p:spPr>
        <p:txBody>
          <a:bodyPr wrap="square" rtlCol="0">
            <a:spAutoFit/>
          </a:bodyPr>
          <a:lstStyle/>
          <a:p>
            <a:pPr algn="ctr">
              <a:defRPr sz="1200" b="0" i="0" u="none" strike="noStrike" kern="1200" spc="0" baseline="0">
                <a:solidFill>
                  <a:prstClr val="black">
                    <a:lumMod val="65000"/>
                    <a:lumOff val="35000"/>
                  </a:prstClr>
                </a:solidFill>
                <a:latin typeface="+mn-lt"/>
                <a:ea typeface="+mn-ea"/>
                <a:cs typeface="+mn-cs"/>
              </a:defRPr>
            </a:pPr>
            <a:r>
              <a:rPr lang="en-GB" sz="1600" b="1" dirty="0">
                <a:solidFill>
                  <a:srgbClr val="5C5B5A"/>
                </a:solidFill>
                <a:latin typeface="Arial" panose="020B0604020202020204" pitchFamily="34" charset="0"/>
                <a:ea typeface="Calibri" panose="020F0502020204030204" pitchFamily="34" charset="0"/>
              </a:rPr>
              <a:t>Asking to vary your work hours</a:t>
            </a:r>
          </a:p>
        </p:txBody>
      </p:sp>
      <p:graphicFrame>
        <p:nvGraphicFramePr>
          <p:cNvPr id="4" name="Chart 3" descr="Stacked bar chart showing combined data between October '24 and February '25 with 44% saying it is difficult to vary working hours, lower than 49% in February '24.">
            <a:extLst>
              <a:ext uri="{FF2B5EF4-FFF2-40B4-BE49-F238E27FC236}">
                <a16:creationId xmlns:a16="http://schemas.microsoft.com/office/drawing/2014/main" id="{4B5F13DA-56D6-081F-C5A2-46E7F37BFD40}"/>
              </a:ext>
            </a:extLst>
          </p:cNvPr>
          <p:cNvGraphicFramePr/>
          <p:nvPr>
            <p:extLst>
              <p:ext uri="{D42A27DB-BD31-4B8C-83A1-F6EECF244321}">
                <p14:modId xmlns:p14="http://schemas.microsoft.com/office/powerpoint/2010/main" val="399888714"/>
              </p:ext>
            </p:extLst>
          </p:nvPr>
        </p:nvGraphicFramePr>
        <p:xfrm>
          <a:off x="481699" y="1448473"/>
          <a:ext cx="11484730" cy="4935334"/>
        </p:xfrm>
        <a:graphic>
          <a:graphicData uri="http://schemas.openxmlformats.org/drawingml/2006/chart">
            <c:chart xmlns:c="http://schemas.openxmlformats.org/drawingml/2006/chart" xmlns:r="http://schemas.openxmlformats.org/officeDocument/2006/relationships" r:id="rId4"/>
          </a:graphicData>
        </a:graphic>
      </p:graphicFrame>
      <p:sp>
        <p:nvSpPr>
          <p:cNvPr id="10" name="Right Brace 9" descr="Arrow showing in total, 30% are worried about coronavirus.">
            <a:extLst>
              <a:ext uri="{FF2B5EF4-FFF2-40B4-BE49-F238E27FC236}">
                <a16:creationId xmlns:a16="http://schemas.microsoft.com/office/drawing/2014/main" id="{F32FF526-8E57-8754-2BD4-970266013351}"/>
              </a:ext>
              <a:ext uri="{C183D7F6-B498-43B3-948B-1728B52AA6E4}">
                <adec:decorative xmlns:adec="http://schemas.microsoft.com/office/drawing/2017/decorative" val="1"/>
              </a:ext>
            </a:extLst>
          </p:cNvPr>
          <p:cNvSpPr/>
          <p:nvPr/>
        </p:nvSpPr>
        <p:spPr>
          <a:xfrm>
            <a:off x="3862121" y="4169701"/>
            <a:ext cx="126836" cy="1617065"/>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20" name="TextBox 19">
            <a:extLst>
              <a:ext uri="{FF2B5EF4-FFF2-40B4-BE49-F238E27FC236}">
                <a16:creationId xmlns:a16="http://schemas.microsoft.com/office/drawing/2014/main" id="{770B8D5C-FFAD-7225-2E45-0A1B44EA5689}"/>
              </a:ext>
              <a:ext uri="{C183D7F6-B498-43B3-948B-1728B52AA6E4}">
                <adec:decorative xmlns:adec="http://schemas.microsoft.com/office/drawing/2017/decorative" val="1"/>
              </a:ext>
            </a:extLst>
          </p:cNvPr>
          <p:cNvSpPr txBox="1"/>
          <p:nvPr/>
        </p:nvSpPr>
        <p:spPr>
          <a:xfrm>
            <a:off x="3874536" y="4796302"/>
            <a:ext cx="574512" cy="307777"/>
          </a:xfrm>
          <a:prstGeom prst="rect">
            <a:avLst/>
          </a:prstGeom>
          <a:noFill/>
        </p:spPr>
        <p:txBody>
          <a:bodyPr wrap="square" rtlCol="0">
            <a:spAutoFit/>
          </a:bodyPr>
          <a:lstStyle/>
          <a:p>
            <a:pPr algn="ctr"/>
            <a:r>
              <a:rPr lang="en-GB" sz="1400" b="1" dirty="0">
                <a:solidFill>
                  <a:srgbClr val="5C5B5A"/>
                </a:solidFill>
              </a:rPr>
              <a:t>42%</a:t>
            </a:r>
          </a:p>
        </p:txBody>
      </p:sp>
      <p:sp>
        <p:nvSpPr>
          <p:cNvPr id="9" name="Right Brace 8" descr="Arrow showing in total, 30% are worried about coronavirus.">
            <a:extLst>
              <a:ext uri="{FF2B5EF4-FFF2-40B4-BE49-F238E27FC236}">
                <a16:creationId xmlns:a16="http://schemas.microsoft.com/office/drawing/2014/main" id="{EC16272E-7E85-9D39-E142-E8CD201A4ED3}"/>
              </a:ext>
              <a:ext uri="{C183D7F6-B498-43B3-948B-1728B52AA6E4}">
                <adec:decorative xmlns:adec="http://schemas.microsoft.com/office/drawing/2017/decorative" val="1"/>
              </a:ext>
            </a:extLst>
          </p:cNvPr>
          <p:cNvSpPr/>
          <p:nvPr/>
        </p:nvSpPr>
        <p:spPr>
          <a:xfrm>
            <a:off x="9602377" y="4077625"/>
            <a:ext cx="126836" cy="1709141"/>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18" name="Right Brace 17" descr="Arrow showing in total, 30% are worried about coronavirus.">
            <a:extLst>
              <a:ext uri="{FF2B5EF4-FFF2-40B4-BE49-F238E27FC236}">
                <a16:creationId xmlns:a16="http://schemas.microsoft.com/office/drawing/2014/main" id="{B1901E37-EF52-56CC-59F0-33993AAD09A2}"/>
              </a:ext>
              <a:ext uri="{C183D7F6-B498-43B3-948B-1728B52AA6E4}">
                <adec:decorative xmlns:adec="http://schemas.microsoft.com/office/drawing/2017/decorative" val="1"/>
              </a:ext>
            </a:extLst>
          </p:cNvPr>
          <p:cNvSpPr/>
          <p:nvPr/>
        </p:nvSpPr>
        <p:spPr>
          <a:xfrm>
            <a:off x="5789443" y="3900487"/>
            <a:ext cx="126836" cy="1891702"/>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19" name="TextBox 18">
            <a:extLst>
              <a:ext uri="{FF2B5EF4-FFF2-40B4-BE49-F238E27FC236}">
                <a16:creationId xmlns:a16="http://schemas.microsoft.com/office/drawing/2014/main" id="{7A67EB2A-DF4E-23FB-2C95-404DF573D411}"/>
              </a:ext>
              <a:ext uri="{C183D7F6-B498-43B3-948B-1728B52AA6E4}">
                <adec:decorative xmlns:adec="http://schemas.microsoft.com/office/drawing/2017/decorative" val="1"/>
              </a:ext>
            </a:extLst>
          </p:cNvPr>
          <p:cNvSpPr txBox="1"/>
          <p:nvPr/>
        </p:nvSpPr>
        <p:spPr>
          <a:xfrm>
            <a:off x="5774565" y="4642413"/>
            <a:ext cx="574512" cy="307777"/>
          </a:xfrm>
          <a:prstGeom prst="rect">
            <a:avLst/>
          </a:prstGeom>
          <a:noFill/>
        </p:spPr>
        <p:txBody>
          <a:bodyPr wrap="square" rtlCol="0">
            <a:spAutoFit/>
          </a:bodyPr>
          <a:lstStyle/>
          <a:p>
            <a:pPr algn="ctr"/>
            <a:r>
              <a:rPr lang="en-GB" sz="1400" b="1" dirty="0">
                <a:solidFill>
                  <a:srgbClr val="5C5B5A"/>
                </a:solidFill>
              </a:rPr>
              <a:t>50%</a:t>
            </a:r>
          </a:p>
        </p:txBody>
      </p:sp>
      <p:sp>
        <p:nvSpPr>
          <p:cNvPr id="25" name="Right Brace 24" descr="Arrow showing in total, 30% are worried about coronavirus.">
            <a:extLst>
              <a:ext uri="{FF2B5EF4-FFF2-40B4-BE49-F238E27FC236}">
                <a16:creationId xmlns:a16="http://schemas.microsoft.com/office/drawing/2014/main" id="{ECB10243-9D22-4020-E3A4-EA301CCDDDDD}"/>
              </a:ext>
              <a:ext uri="{C183D7F6-B498-43B3-948B-1728B52AA6E4}">
                <adec:decorative xmlns:adec="http://schemas.microsoft.com/office/drawing/2017/decorative" val="1"/>
              </a:ext>
            </a:extLst>
          </p:cNvPr>
          <p:cNvSpPr/>
          <p:nvPr/>
        </p:nvSpPr>
        <p:spPr>
          <a:xfrm>
            <a:off x="7679536" y="3895064"/>
            <a:ext cx="126836" cy="1891702"/>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26" name="TextBox 25">
            <a:extLst>
              <a:ext uri="{FF2B5EF4-FFF2-40B4-BE49-F238E27FC236}">
                <a16:creationId xmlns:a16="http://schemas.microsoft.com/office/drawing/2014/main" id="{997D8F58-4353-872B-3591-17C36A0F7E19}"/>
              </a:ext>
              <a:ext uri="{C183D7F6-B498-43B3-948B-1728B52AA6E4}">
                <adec:decorative xmlns:adec="http://schemas.microsoft.com/office/drawing/2017/decorative" val="1"/>
              </a:ext>
            </a:extLst>
          </p:cNvPr>
          <p:cNvSpPr txBox="1"/>
          <p:nvPr/>
        </p:nvSpPr>
        <p:spPr>
          <a:xfrm>
            <a:off x="7680536" y="4636989"/>
            <a:ext cx="574512" cy="307777"/>
          </a:xfrm>
          <a:prstGeom prst="rect">
            <a:avLst/>
          </a:prstGeom>
          <a:noFill/>
        </p:spPr>
        <p:txBody>
          <a:bodyPr wrap="square" rtlCol="0">
            <a:spAutoFit/>
          </a:bodyPr>
          <a:lstStyle/>
          <a:p>
            <a:pPr algn="ctr"/>
            <a:r>
              <a:rPr lang="en-GB" sz="1400" b="1" dirty="0">
                <a:solidFill>
                  <a:srgbClr val="5C5B5A"/>
                </a:solidFill>
              </a:rPr>
              <a:t>49%</a:t>
            </a:r>
          </a:p>
        </p:txBody>
      </p:sp>
      <p:sp>
        <p:nvSpPr>
          <p:cNvPr id="27" name="TextBox 26">
            <a:extLst>
              <a:ext uri="{FF2B5EF4-FFF2-40B4-BE49-F238E27FC236}">
                <a16:creationId xmlns:a16="http://schemas.microsoft.com/office/drawing/2014/main" id="{72C0F6F1-F1C0-1221-C46F-1D4EBA1E7588}"/>
              </a:ext>
              <a:ext uri="{C183D7F6-B498-43B3-948B-1728B52AA6E4}">
                <adec:decorative xmlns:adec="http://schemas.microsoft.com/office/drawing/2017/decorative" val="1"/>
              </a:ext>
            </a:extLst>
          </p:cNvPr>
          <p:cNvSpPr txBox="1"/>
          <p:nvPr/>
        </p:nvSpPr>
        <p:spPr>
          <a:xfrm>
            <a:off x="9638306" y="4732270"/>
            <a:ext cx="574512" cy="307777"/>
          </a:xfrm>
          <a:prstGeom prst="rect">
            <a:avLst/>
          </a:prstGeom>
          <a:noFill/>
        </p:spPr>
        <p:txBody>
          <a:bodyPr wrap="square" rtlCol="0">
            <a:spAutoFit/>
          </a:bodyPr>
          <a:lstStyle/>
          <a:p>
            <a:pPr algn="ctr"/>
            <a:r>
              <a:rPr lang="en-GB" sz="1400" b="1" dirty="0">
                <a:solidFill>
                  <a:srgbClr val="5C5B5A"/>
                </a:solidFill>
              </a:rPr>
              <a:t>44%</a:t>
            </a:r>
          </a:p>
        </p:txBody>
      </p:sp>
      <p:sp>
        <p:nvSpPr>
          <p:cNvPr id="8" name="Rectangle 7">
            <a:extLst>
              <a:ext uri="{FF2B5EF4-FFF2-40B4-BE49-F238E27FC236}">
                <a16:creationId xmlns:a16="http://schemas.microsoft.com/office/drawing/2014/main" id="{19EB00FC-D733-01FB-8A04-A45C0B4A61B8}"/>
              </a:ext>
            </a:extLst>
          </p:cNvPr>
          <p:cNvSpPr/>
          <p:nvPr/>
        </p:nvSpPr>
        <p:spPr>
          <a:xfrm>
            <a:off x="10082933" y="2808466"/>
            <a:ext cx="1890803" cy="1591665"/>
          </a:xfrm>
          <a:prstGeom prst="rect">
            <a:avLst/>
          </a:prstGeom>
          <a:noFill/>
          <a:ln>
            <a:solidFill>
              <a:srgbClr val="0096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5C5B5A"/>
                </a:solidFill>
              </a:rPr>
              <a:t>Oct’24 – Feb’25</a:t>
            </a:r>
          </a:p>
          <a:p>
            <a:pPr algn="ctr"/>
            <a:r>
              <a:rPr lang="en-GB" sz="1200" dirty="0">
                <a:solidFill>
                  <a:srgbClr val="5C5B5A"/>
                </a:solidFill>
              </a:rPr>
              <a:t>Those earning </a:t>
            </a:r>
            <a:r>
              <a:rPr lang="en-GB" sz="1200" u="sng" dirty="0">
                <a:solidFill>
                  <a:srgbClr val="5C5B5A"/>
                </a:solidFill>
              </a:rPr>
              <a:t>above</a:t>
            </a:r>
            <a:r>
              <a:rPr lang="en-GB" sz="1200" dirty="0">
                <a:solidFill>
                  <a:srgbClr val="5C5B5A"/>
                </a:solidFill>
              </a:rPr>
              <a:t> the Real Living Wage are significantly more likely to find it difficult to ask to vary their work hours (42%)</a:t>
            </a:r>
          </a:p>
        </p:txBody>
      </p:sp>
      <p:sp>
        <p:nvSpPr>
          <p:cNvPr id="6" name="Footer Placeholder 4">
            <a:extLst>
              <a:ext uri="{FF2B5EF4-FFF2-40B4-BE49-F238E27FC236}">
                <a16:creationId xmlns:a16="http://schemas.microsoft.com/office/drawing/2014/main" id="{757D415F-3A6C-0B2C-28BE-07847DBEA227}"/>
              </a:ext>
            </a:extLst>
          </p:cNvPr>
          <p:cNvSpPr txBox="1">
            <a:spLocks/>
          </p:cNvSpPr>
          <p:nvPr/>
        </p:nvSpPr>
        <p:spPr>
          <a:xfrm>
            <a:off x="444050" y="6417218"/>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GW3. How difficult would you say the following aspects of work are? Asking to vary your working hours</a:t>
            </a:r>
            <a:endParaRPr lang="en-GB" sz="1000" dirty="0">
              <a:solidFill>
                <a:srgbClr val="FFFFFF">
                  <a:lumMod val="50000"/>
                </a:srgbClr>
              </a:solidFill>
              <a:highlight>
                <a:srgbClr val="FFFF00"/>
              </a:highlight>
              <a:latin typeface="Arial"/>
              <a:cs typeface="Arial" panose="020B0604020202020204" pitchFamily="34" charset="0"/>
            </a:endParaRPr>
          </a:p>
        </p:txBody>
      </p:sp>
    </p:spTree>
    <p:custDataLst>
      <p:tags r:id="rId1"/>
    </p:custDataLst>
    <p:extLst>
      <p:ext uri="{BB962C8B-B14F-4D97-AF65-F5344CB8AC3E}">
        <p14:creationId xmlns:p14="http://schemas.microsoft.com/office/powerpoint/2010/main" val="1528157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6B673-5CBC-2341-391A-F16171F6060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22ADF3A-EAB1-7ECC-F8FC-A2D77CBCEAC3}"/>
              </a:ext>
            </a:extLst>
          </p:cNvPr>
          <p:cNvSpPr txBox="1">
            <a:spLocks noGrp="1"/>
          </p:cNvSpPr>
          <p:nvPr>
            <p:ph type="title" idx="4294967295"/>
          </p:nvPr>
        </p:nvSpPr>
        <p:spPr>
          <a:xfrm>
            <a:off x="353635" y="214479"/>
            <a:ext cx="1148473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2 in 5 (41%) respondents since October disagree that they can </a:t>
            </a:r>
            <a:r>
              <a:rPr kumimoji="0" lang="en-GB" sz="1800" b="1" i="0" u="none" strike="noStrike" kern="1200" cap="none" spc="0" normalizeH="0" baseline="0" noProof="0" dirty="0">
                <a:ln>
                  <a:noFill/>
                </a:ln>
                <a:solidFill>
                  <a:srgbClr val="009690"/>
                </a:solidFill>
                <a:effectLst/>
                <a:uLnTx/>
                <a:uFillTx/>
                <a:latin typeface="Arial"/>
                <a:ea typeface="+mn-ea"/>
                <a:cs typeface="+mn-cs"/>
              </a:rPr>
              <a:t>decide what time to start and finish work</a:t>
            </a:r>
            <a:r>
              <a:rPr kumimoji="0" lang="en-GB" sz="1800" b="1" i="0" u="none" strike="noStrike" kern="1200" cap="none" spc="0" normalizeH="0" baseline="0" noProof="0" dirty="0">
                <a:ln>
                  <a:noFill/>
                </a:ln>
                <a:solidFill>
                  <a:srgbClr val="5C5B5A"/>
                </a:solidFill>
                <a:effectLst/>
                <a:uLnTx/>
                <a:uFillTx/>
                <a:latin typeface="Arial"/>
                <a:ea typeface="+mn-ea"/>
                <a:cs typeface="+mn-cs"/>
              </a:rPr>
              <a:t>, an improved position compared to results historically. Those earning above the Real Living Wage are more likely to disagree that they can decide what time to start and finish work.</a:t>
            </a:r>
          </a:p>
        </p:txBody>
      </p:sp>
      <p:sp>
        <p:nvSpPr>
          <p:cNvPr id="7" name="TextBox 6">
            <a:extLst>
              <a:ext uri="{FF2B5EF4-FFF2-40B4-BE49-F238E27FC236}">
                <a16:creationId xmlns:a16="http://schemas.microsoft.com/office/drawing/2014/main" id="{9BFC493B-4F32-DDFD-1579-1AF2C558CD02}"/>
              </a:ext>
            </a:extLst>
          </p:cNvPr>
          <p:cNvSpPr txBox="1"/>
          <p:nvPr/>
        </p:nvSpPr>
        <p:spPr>
          <a:xfrm>
            <a:off x="770551" y="1409943"/>
            <a:ext cx="10509396" cy="338554"/>
          </a:xfrm>
          <a:prstGeom prst="rect">
            <a:avLst/>
          </a:prstGeom>
          <a:noFill/>
        </p:spPr>
        <p:txBody>
          <a:bodyPr wrap="square" rtlCol="0">
            <a:spAutoFit/>
          </a:bodyPr>
          <a:lstStyle/>
          <a:p>
            <a:pPr algn="ctr">
              <a:defRPr sz="1200" b="0" i="0" u="none" strike="noStrike" kern="1200" spc="0" baseline="0">
                <a:solidFill>
                  <a:prstClr val="black">
                    <a:lumMod val="65000"/>
                    <a:lumOff val="35000"/>
                  </a:prstClr>
                </a:solidFill>
                <a:latin typeface="+mn-lt"/>
                <a:ea typeface="+mn-ea"/>
                <a:cs typeface="+mn-cs"/>
              </a:defRPr>
            </a:pPr>
            <a:r>
              <a:rPr lang="en-GB" sz="1600" b="1" dirty="0">
                <a:solidFill>
                  <a:srgbClr val="5C5B5A"/>
                </a:solidFill>
                <a:latin typeface="Arial" panose="020B0604020202020204" pitchFamily="34" charset="0"/>
                <a:ea typeface="Calibri" panose="020F0502020204030204" pitchFamily="34" charset="0"/>
              </a:rPr>
              <a:t>I can decide what time to start and finish work</a:t>
            </a:r>
          </a:p>
        </p:txBody>
      </p:sp>
      <p:graphicFrame>
        <p:nvGraphicFramePr>
          <p:cNvPr id="2" name="Chart 1" descr="Stacked bar chart showing combined data between October '24 and February '25 with 41% disagreeing that they can decide what time to start and finish work. the lowest recorded, down by 4 percentage points in February '24.">
            <a:extLst>
              <a:ext uri="{FF2B5EF4-FFF2-40B4-BE49-F238E27FC236}">
                <a16:creationId xmlns:a16="http://schemas.microsoft.com/office/drawing/2014/main" id="{00999FE8-145A-0D5B-D1C2-C1CFD7753E36}"/>
              </a:ext>
            </a:extLst>
          </p:cNvPr>
          <p:cNvGraphicFramePr/>
          <p:nvPr>
            <p:extLst>
              <p:ext uri="{D42A27DB-BD31-4B8C-83A1-F6EECF244321}">
                <p14:modId xmlns:p14="http://schemas.microsoft.com/office/powerpoint/2010/main" val="427656028"/>
              </p:ext>
            </p:extLst>
          </p:nvPr>
        </p:nvGraphicFramePr>
        <p:xfrm>
          <a:off x="481699" y="1448473"/>
          <a:ext cx="11484730" cy="4935334"/>
        </p:xfrm>
        <a:graphic>
          <a:graphicData uri="http://schemas.openxmlformats.org/drawingml/2006/chart">
            <c:chart xmlns:c="http://schemas.openxmlformats.org/drawingml/2006/chart" xmlns:r="http://schemas.openxmlformats.org/officeDocument/2006/relationships" r:id="rId4"/>
          </a:graphicData>
        </a:graphic>
      </p:graphicFrame>
      <p:sp>
        <p:nvSpPr>
          <p:cNvPr id="10" name="Right Brace 9" descr="Arrow showing in total, 30% are worried about coronavirus.">
            <a:extLst>
              <a:ext uri="{FF2B5EF4-FFF2-40B4-BE49-F238E27FC236}">
                <a16:creationId xmlns:a16="http://schemas.microsoft.com/office/drawing/2014/main" id="{8514951B-3326-C72F-B22B-678782887517}"/>
              </a:ext>
              <a:ext uri="{C183D7F6-B498-43B3-948B-1728B52AA6E4}">
                <adec:decorative xmlns:adec="http://schemas.microsoft.com/office/drawing/2017/decorative" val="1"/>
              </a:ext>
            </a:extLst>
          </p:cNvPr>
          <p:cNvSpPr/>
          <p:nvPr/>
        </p:nvSpPr>
        <p:spPr>
          <a:xfrm>
            <a:off x="3848741" y="1944768"/>
            <a:ext cx="163459" cy="1856094"/>
          </a:xfrm>
          <a:prstGeom prst="rightBrace">
            <a:avLst>
              <a:gd name="adj1" fmla="val 28487"/>
              <a:gd name="adj2" fmla="val 4787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20" name="TextBox 19">
            <a:extLst>
              <a:ext uri="{FF2B5EF4-FFF2-40B4-BE49-F238E27FC236}">
                <a16:creationId xmlns:a16="http://schemas.microsoft.com/office/drawing/2014/main" id="{1C32A9D9-FD10-B1E4-41D9-ACF693E90147}"/>
              </a:ext>
              <a:ext uri="{C183D7F6-B498-43B3-948B-1728B52AA6E4}">
                <adec:decorative xmlns:adec="http://schemas.microsoft.com/office/drawing/2017/decorative" val="1"/>
              </a:ext>
            </a:extLst>
          </p:cNvPr>
          <p:cNvSpPr txBox="1"/>
          <p:nvPr/>
        </p:nvSpPr>
        <p:spPr>
          <a:xfrm>
            <a:off x="3919322" y="2662693"/>
            <a:ext cx="574512" cy="307777"/>
          </a:xfrm>
          <a:prstGeom prst="rect">
            <a:avLst/>
          </a:prstGeom>
          <a:noFill/>
        </p:spPr>
        <p:txBody>
          <a:bodyPr wrap="square" rtlCol="0">
            <a:spAutoFit/>
          </a:bodyPr>
          <a:lstStyle/>
          <a:p>
            <a:pPr algn="ctr"/>
            <a:r>
              <a:rPr lang="en-GB" sz="1400" b="1" dirty="0">
                <a:solidFill>
                  <a:srgbClr val="5C5B5A"/>
                </a:solidFill>
              </a:rPr>
              <a:t>48%</a:t>
            </a:r>
          </a:p>
        </p:txBody>
      </p:sp>
      <p:sp>
        <p:nvSpPr>
          <p:cNvPr id="9" name="Right Brace 8" descr="Arrow showing in total, 30% are worried about coronavirus.">
            <a:extLst>
              <a:ext uri="{FF2B5EF4-FFF2-40B4-BE49-F238E27FC236}">
                <a16:creationId xmlns:a16="http://schemas.microsoft.com/office/drawing/2014/main" id="{7D22F087-2D13-FD43-BB6B-EDF179676051}"/>
              </a:ext>
              <a:ext uri="{C183D7F6-B498-43B3-948B-1728B52AA6E4}">
                <adec:decorative xmlns:adec="http://schemas.microsoft.com/office/drawing/2017/decorative" val="1"/>
              </a:ext>
            </a:extLst>
          </p:cNvPr>
          <p:cNvSpPr/>
          <p:nvPr/>
        </p:nvSpPr>
        <p:spPr>
          <a:xfrm>
            <a:off x="9594118" y="1944768"/>
            <a:ext cx="127902" cy="1614089"/>
          </a:xfrm>
          <a:prstGeom prst="rightBrace">
            <a:avLst>
              <a:gd name="adj1" fmla="val 28487"/>
              <a:gd name="adj2" fmla="val 4787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18" name="Right Brace 17" descr="Arrow showing in total, 30% are worried about coronavirus.">
            <a:extLst>
              <a:ext uri="{FF2B5EF4-FFF2-40B4-BE49-F238E27FC236}">
                <a16:creationId xmlns:a16="http://schemas.microsoft.com/office/drawing/2014/main" id="{3F569A7D-FFD1-1A1E-A55C-2A04C60155BE}"/>
              </a:ext>
              <a:ext uri="{C183D7F6-B498-43B3-948B-1728B52AA6E4}">
                <adec:decorative xmlns:adec="http://schemas.microsoft.com/office/drawing/2017/decorative" val="1"/>
              </a:ext>
            </a:extLst>
          </p:cNvPr>
          <p:cNvSpPr/>
          <p:nvPr/>
        </p:nvSpPr>
        <p:spPr>
          <a:xfrm>
            <a:off x="5769355" y="1901533"/>
            <a:ext cx="127901" cy="1905679"/>
          </a:xfrm>
          <a:prstGeom prst="rightBrace">
            <a:avLst>
              <a:gd name="adj1" fmla="val 28487"/>
              <a:gd name="adj2" fmla="val 4787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19" name="TextBox 18">
            <a:extLst>
              <a:ext uri="{FF2B5EF4-FFF2-40B4-BE49-F238E27FC236}">
                <a16:creationId xmlns:a16="http://schemas.microsoft.com/office/drawing/2014/main" id="{7778F959-AD26-1B28-B5BE-5001AFD5432E}"/>
              </a:ext>
              <a:ext uri="{C183D7F6-B498-43B3-948B-1728B52AA6E4}">
                <adec:decorative xmlns:adec="http://schemas.microsoft.com/office/drawing/2017/decorative" val="1"/>
              </a:ext>
            </a:extLst>
          </p:cNvPr>
          <p:cNvSpPr txBox="1"/>
          <p:nvPr/>
        </p:nvSpPr>
        <p:spPr>
          <a:xfrm>
            <a:off x="5808744" y="2654577"/>
            <a:ext cx="574512" cy="307777"/>
          </a:xfrm>
          <a:prstGeom prst="rect">
            <a:avLst/>
          </a:prstGeom>
          <a:noFill/>
        </p:spPr>
        <p:txBody>
          <a:bodyPr wrap="square" rtlCol="0">
            <a:spAutoFit/>
          </a:bodyPr>
          <a:lstStyle/>
          <a:p>
            <a:pPr algn="ctr"/>
            <a:r>
              <a:rPr lang="en-GB" sz="1400" b="1" dirty="0">
                <a:solidFill>
                  <a:srgbClr val="5C5B5A"/>
                </a:solidFill>
              </a:rPr>
              <a:t>49%</a:t>
            </a:r>
          </a:p>
        </p:txBody>
      </p:sp>
      <p:sp>
        <p:nvSpPr>
          <p:cNvPr id="27" name="TextBox 26">
            <a:extLst>
              <a:ext uri="{FF2B5EF4-FFF2-40B4-BE49-F238E27FC236}">
                <a16:creationId xmlns:a16="http://schemas.microsoft.com/office/drawing/2014/main" id="{C8C932EC-02D8-1EE4-3B50-51AFC2878F72}"/>
              </a:ext>
              <a:ext uri="{C183D7F6-B498-43B3-948B-1728B52AA6E4}">
                <adec:decorative xmlns:adec="http://schemas.microsoft.com/office/drawing/2017/decorative" val="1"/>
              </a:ext>
            </a:extLst>
          </p:cNvPr>
          <p:cNvSpPr txBox="1"/>
          <p:nvPr/>
        </p:nvSpPr>
        <p:spPr>
          <a:xfrm>
            <a:off x="9634762" y="2467278"/>
            <a:ext cx="574512" cy="307777"/>
          </a:xfrm>
          <a:prstGeom prst="rect">
            <a:avLst/>
          </a:prstGeom>
          <a:noFill/>
        </p:spPr>
        <p:txBody>
          <a:bodyPr wrap="square" rtlCol="0">
            <a:spAutoFit/>
          </a:bodyPr>
          <a:lstStyle/>
          <a:p>
            <a:pPr algn="ctr"/>
            <a:r>
              <a:rPr lang="en-GB" sz="1400" b="1" dirty="0">
                <a:solidFill>
                  <a:srgbClr val="5C5B5A"/>
                </a:solidFill>
              </a:rPr>
              <a:t>41%</a:t>
            </a:r>
          </a:p>
        </p:txBody>
      </p:sp>
      <p:sp>
        <p:nvSpPr>
          <p:cNvPr id="11" name="Rectangle 10">
            <a:extLst>
              <a:ext uri="{FF2B5EF4-FFF2-40B4-BE49-F238E27FC236}">
                <a16:creationId xmlns:a16="http://schemas.microsoft.com/office/drawing/2014/main" id="{0105D782-D5C0-4706-D87A-C73B04B9C891}"/>
              </a:ext>
            </a:extLst>
          </p:cNvPr>
          <p:cNvSpPr/>
          <p:nvPr/>
        </p:nvSpPr>
        <p:spPr>
          <a:xfrm>
            <a:off x="10082933" y="2808466"/>
            <a:ext cx="1890803" cy="1591665"/>
          </a:xfrm>
          <a:prstGeom prst="rect">
            <a:avLst/>
          </a:prstGeom>
          <a:noFill/>
          <a:ln>
            <a:solidFill>
              <a:srgbClr val="0096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5C5B5A"/>
                </a:solidFill>
              </a:rPr>
              <a:t>Oct’24 – Feb’25</a:t>
            </a:r>
          </a:p>
          <a:p>
            <a:pPr algn="ctr"/>
            <a:r>
              <a:rPr lang="en-GB" sz="1200" dirty="0">
                <a:solidFill>
                  <a:srgbClr val="5C5B5A"/>
                </a:solidFill>
              </a:rPr>
              <a:t>Those earning </a:t>
            </a:r>
            <a:r>
              <a:rPr lang="en-GB" sz="1200" u="sng" dirty="0">
                <a:solidFill>
                  <a:srgbClr val="5C5B5A"/>
                </a:solidFill>
              </a:rPr>
              <a:t>above</a:t>
            </a:r>
            <a:r>
              <a:rPr lang="en-GB" sz="1200" dirty="0">
                <a:solidFill>
                  <a:srgbClr val="5C5B5A"/>
                </a:solidFill>
              </a:rPr>
              <a:t> the Real Living Wage are significantly </a:t>
            </a:r>
            <a:r>
              <a:rPr lang="en-GB" sz="1200" u="sng" dirty="0">
                <a:solidFill>
                  <a:srgbClr val="5C5B5A"/>
                </a:solidFill>
              </a:rPr>
              <a:t>more</a:t>
            </a:r>
            <a:r>
              <a:rPr lang="en-GB" sz="1200" dirty="0">
                <a:solidFill>
                  <a:srgbClr val="5C5B5A"/>
                </a:solidFill>
              </a:rPr>
              <a:t> likely to </a:t>
            </a:r>
            <a:r>
              <a:rPr lang="en-GB" sz="1200" u="sng" dirty="0">
                <a:solidFill>
                  <a:srgbClr val="5C5B5A"/>
                </a:solidFill>
              </a:rPr>
              <a:t>disagree</a:t>
            </a:r>
            <a:r>
              <a:rPr lang="en-GB" sz="1200" dirty="0">
                <a:solidFill>
                  <a:srgbClr val="5C5B5A"/>
                </a:solidFill>
              </a:rPr>
              <a:t> that they can decide what time to start and finish work (43%)</a:t>
            </a:r>
          </a:p>
        </p:txBody>
      </p:sp>
      <p:sp>
        <p:nvSpPr>
          <p:cNvPr id="3" name="Right Brace 2" descr="Arrow showing in total, 30% are worried about coronavirus.">
            <a:extLst>
              <a:ext uri="{FF2B5EF4-FFF2-40B4-BE49-F238E27FC236}">
                <a16:creationId xmlns:a16="http://schemas.microsoft.com/office/drawing/2014/main" id="{F51BBDC9-DF2A-AFCC-C774-5A4152475FC8}"/>
              </a:ext>
              <a:ext uri="{C183D7F6-B498-43B3-948B-1728B52AA6E4}">
                <adec:decorative xmlns:adec="http://schemas.microsoft.com/office/drawing/2017/decorative" val="1"/>
              </a:ext>
            </a:extLst>
          </p:cNvPr>
          <p:cNvSpPr/>
          <p:nvPr/>
        </p:nvSpPr>
        <p:spPr>
          <a:xfrm>
            <a:off x="7691693" y="1943439"/>
            <a:ext cx="127901" cy="1771312"/>
          </a:xfrm>
          <a:prstGeom prst="rightBrace">
            <a:avLst>
              <a:gd name="adj1" fmla="val 28487"/>
              <a:gd name="adj2" fmla="val 4787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4" name="TextBox 3">
            <a:extLst>
              <a:ext uri="{FF2B5EF4-FFF2-40B4-BE49-F238E27FC236}">
                <a16:creationId xmlns:a16="http://schemas.microsoft.com/office/drawing/2014/main" id="{8AB12A31-14FF-FD40-69B8-5D92747E7282}"/>
              </a:ext>
              <a:ext uri="{C183D7F6-B498-43B3-948B-1728B52AA6E4}">
                <adec:decorative xmlns:adec="http://schemas.microsoft.com/office/drawing/2017/decorative" val="1"/>
              </a:ext>
            </a:extLst>
          </p:cNvPr>
          <p:cNvSpPr txBox="1"/>
          <p:nvPr/>
        </p:nvSpPr>
        <p:spPr>
          <a:xfrm>
            <a:off x="7712795" y="2654576"/>
            <a:ext cx="574512" cy="307777"/>
          </a:xfrm>
          <a:prstGeom prst="rect">
            <a:avLst/>
          </a:prstGeom>
          <a:noFill/>
        </p:spPr>
        <p:txBody>
          <a:bodyPr wrap="square" rtlCol="0">
            <a:spAutoFit/>
          </a:bodyPr>
          <a:lstStyle/>
          <a:p>
            <a:pPr algn="ctr"/>
            <a:r>
              <a:rPr lang="en-GB" sz="1400" b="1" dirty="0">
                <a:solidFill>
                  <a:srgbClr val="5C5B5A"/>
                </a:solidFill>
              </a:rPr>
              <a:t>45%</a:t>
            </a:r>
          </a:p>
        </p:txBody>
      </p:sp>
      <p:sp>
        <p:nvSpPr>
          <p:cNvPr id="6" name="Footer Placeholder 4">
            <a:extLst>
              <a:ext uri="{FF2B5EF4-FFF2-40B4-BE49-F238E27FC236}">
                <a16:creationId xmlns:a16="http://schemas.microsoft.com/office/drawing/2014/main" id="{849862E2-3716-9BD9-8CC8-B5E32D8540BB}"/>
              </a:ext>
            </a:extLst>
          </p:cNvPr>
          <p:cNvSpPr txBox="1">
            <a:spLocks/>
          </p:cNvSpPr>
          <p:nvPr/>
        </p:nvSpPr>
        <p:spPr>
          <a:xfrm>
            <a:off x="444050" y="6417218"/>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GW8. How much do you agree or disagree with the following statements?</a:t>
            </a:r>
            <a:endParaRPr lang="en-GB" sz="1000" dirty="0">
              <a:solidFill>
                <a:srgbClr val="FFFFFF">
                  <a:lumMod val="50000"/>
                </a:srgbClr>
              </a:solidFill>
              <a:highlight>
                <a:srgbClr val="FFFF00"/>
              </a:highlight>
              <a:latin typeface="Arial"/>
              <a:cs typeface="Arial" panose="020B0604020202020204" pitchFamily="34" charset="0"/>
            </a:endParaRPr>
          </a:p>
        </p:txBody>
      </p:sp>
    </p:spTree>
    <p:custDataLst>
      <p:tags r:id="rId1"/>
    </p:custDataLst>
    <p:extLst>
      <p:ext uri="{BB962C8B-B14F-4D97-AF65-F5344CB8AC3E}">
        <p14:creationId xmlns:p14="http://schemas.microsoft.com/office/powerpoint/2010/main" val="2982406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DCBB4-14BD-696D-9187-535E392FD49E}"/>
            </a:ext>
          </a:extLst>
        </p:cNvPr>
        <p:cNvGrpSpPr/>
        <p:nvPr/>
      </p:nvGrpSpPr>
      <p:grpSpPr>
        <a:xfrm>
          <a:off x="0" y="0"/>
          <a:ext cx="0" cy="0"/>
          <a:chOff x="0" y="0"/>
          <a:chExt cx="0" cy="0"/>
        </a:xfrm>
      </p:grpSpPr>
      <p:sp>
        <p:nvSpPr>
          <p:cNvPr id="19" name="Title 13">
            <a:extLst>
              <a:ext uri="{FF2B5EF4-FFF2-40B4-BE49-F238E27FC236}">
                <a16:creationId xmlns:a16="http://schemas.microsoft.com/office/drawing/2014/main" id="{EE79E54E-3F19-6C04-5F9F-C607DD625E73}"/>
              </a:ext>
            </a:extLst>
          </p:cNvPr>
          <p:cNvSpPr>
            <a:spLocks noGrp="1"/>
          </p:cNvSpPr>
          <p:nvPr>
            <p:ph type="title"/>
          </p:nvPr>
        </p:nvSpPr>
        <p:spPr>
          <a:xfrm>
            <a:off x="370536" y="89695"/>
            <a:ext cx="10995038" cy="1338828"/>
          </a:xfrm>
        </p:spPr>
        <p:txBody>
          <a:bodyPr vert="horz" wrap="square" anchor="t">
            <a:spAutoFit/>
          </a:bodyPr>
          <a:lstStyle/>
          <a:p>
            <a:r>
              <a:rPr lang="en-GB" sz="1800" b="1" dirty="0">
                <a:solidFill>
                  <a:srgbClr val="5C5B5A"/>
                </a:solidFill>
                <a:latin typeface="Arial"/>
                <a:ea typeface="+mn-ea"/>
                <a:cs typeface="+mn-cs"/>
              </a:rPr>
              <a:t>15% say they have </a:t>
            </a:r>
            <a:r>
              <a:rPr lang="en-GB" sz="1800" b="1" dirty="0">
                <a:solidFill>
                  <a:srgbClr val="009690"/>
                </a:solidFill>
                <a:latin typeface="Arial"/>
                <a:ea typeface="+mn-ea"/>
                <a:cs typeface="+mn-cs"/>
              </a:rPr>
              <a:t>no influence, or not much influence on what task they do next</a:t>
            </a:r>
            <a:r>
              <a:rPr lang="en-GB" sz="1800" b="1" dirty="0">
                <a:solidFill>
                  <a:srgbClr val="5C5B5A"/>
                </a:solidFill>
                <a:latin typeface="Arial"/>
                <a:ea typeface="+mn-ea"/>
                <a:cs typeface="+mn-cs"/>
              </a:rPr>
              <a:t>. Within the past year, perceptions of people’s ability to influence their work has largely remained in line with figures from February 2024 and October 2024. However, viewed over a longer period, people’s perceptions of their ability to influence their work have slightly improved</a:t>
            </a:r>
            <a:br>
              <a:rPr lang="en-GB" sz="1800" b="1" dirty="0">
                <a:solidFill>
                  <a:srgbClr val="5C5B5A"/>
                </a:solidFill>
                <a:latin typeface="Arial"/>
                <a:ea typeface="+mn-ea"/>
                <a:cs typeface="+mn-cs"/>
              </a:rPr>
            </a:br>
            <a:endParaRPr lang="en-GB" sz="1800" b="1" dirty="0">
              <a:solidFill>
                <a:srgbClr val="5C5B5A"/>
              </a:solidFill>
              <a:latin typeface="Arial"/>
              <a:ea typeface="+mn-ea"/>
              <a:cs typeface="+mn-cs"/>
            </a:endParaRPr>
          </a:p>
        </p:txBody>
      </p:sp>
      <p:sp>
        <p:nvSpPr>
          <p:cNvPr id="23" name="Text Placeholder 6">
            <a:extLst>
              <a:ext uri="{FF2B5EF4-FFF2-40B4-BE49-F238E27FC236}">
                <a16:creationId xmlns:a16="http://schemas.microsoft.com/office/drawing/2014/main" id="{21EB73F7-2AD5-8B29-38BD-C02CAC2237CD}"/>
              </a:ext>
            </a:extLst>
          </p:cNvPr>
          <p:cNvSpPr txBox="1">
            <a:spLocks/>
          </p:cNvSpPr>
          <p:nvPr/>
        </p:nvSpPr>
        <p:spPr>
          <a:xfrm>
            <a:off x="3064173" y="1105224"/>
            <a:ext cx="6319782" cy="686498"/>
          </a:xfrm>
          <a:prstGeom prst="rect">
            <a:avLst/>
          </a:prstGeom>
          <a:noFill/>
          <a:ln>
            <a:no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5C5B5A"/>
                </a:solidFill>
                <a:effectLst/>
                <a:uLnTx/>
                <a:uFillTx/>
                <a:latin typeface="Arial" panose="020B0604020202020204" pitchFamily="34" charset="0"/>
                <a:ea typeface="Calibri" panose="020F0502020204030204" pitchFamily="34" charset="0"/>
                <a:cs typeface="+mn-cs"/>
              </a:rPr>
              <a:t>How much influence do you have on deciding what task to do next?</a:t>
            </a:r>
          </a:p>
        </p:txBody>
      </p:sp>
      <p:graphicFrame>
        <p:nvGraphicFramePr>
          <p:cNvPr id="12" name="Chart 11" descr="Stacked bar chart showing combined data between October '24 and February '25 with 15% saying they have none or not much influence on what task they do next, in line with 14% in February '24.">
            <a:extLst>
              <a:ext uri="{FF2B5EF4-FFF2-40B4-BE49-F238E27FC236}">
                <a16:creationId xmlns:a16="http://schemas.microsoft.com/office/drawing/2014/main" id="{E2DF8076-F73E-AAEE-62F5-635E9F4E68F4}"/>
              </a:ext>
            </a:extLst>
          </p:cNvPr>
          <p:cNvGraphicFramePr/>
          <p:nvPr>
            <p:extLst>
              <p:ext uri="{D42A27DB-BD31-4B8C-83A1-F6EECF244321}">
                <p14:modId xmlns:p14="http://schemas.microsoft.com/office/powerpoint/2010/main" val="2914069287"/>
              </p:ext>
            </p:extLst>
          </p:nvPr>
        </p:nvGraphicFramePr>
        <p:xfrm>
          <a:off x="481699" y="1448473"/>
          <a:ext cx="11484730" cy="4935334"/>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5BAC3D2E-90CD-9F67-E502-E48D459E9765}"/>
              </a:ext>
            </a:extLst>
          </p:cNvPr>
          <p:cNvSpPr/>
          <p:nvPr/>
        </p:nvSpPr>
        <p:spPr>
          <a:xfrm>
            <a:off x="9954377" y="2546904"/>
            <a:ext cx="1755924" cy="1523679"/>
          </a:xfrm>
          <a:prstGeom prst="rect">
            <a:avLst/>
          </a:prstGeom>
          <a:noFill/>
          <a:ln>
            <a:solidFill>
              <a:srgbClr val="0096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5C5B5A"/>
                </a:solidFill>
              </a:rPr>
              <a:t>Oct’24 – Feb’25</a:t>
            </a:r>
          </a:p>
          <a:p>
            <a:pPr algn="ctr"/>
            <a:r>
              <a:rPr lang="en-GB" sz="1200" dirty="0">
                <a:solidFill>
                  <a:srgbClr val="5C5B5A"/>
                </a:solidFill>
              </a:rPr>
              <a:t>Those earning </a:t>
            </a:r>
            <a:r>
              <a:rPr lang="en-GB" sz="1200" u="sng" dirty="0">
                <a:solidFill>
                  <a:srgbClr val="5C5B5A"/>
                </a:solidFill>
              </a:rPr>
              <a:t>above</a:t>
            </a:r>
            <a:r>
              <a:rPr lang="en-GB" sz="1200" dirty="0">
                <a:solidFill>
                  <a:srgbClr val="5C5B5A"/>
                </a:solidFill>
              </a:rPr>
              <a:t> the Real Living Wage are significantly </a:t>
            </a:r>
            <a:r>
              <a:rPr lang="en-GB" sz="1200" u="sng" dirty="0">
                <a:solidFill>
                  <a:srgbClr val="5C5B5A"/>
                </a:solidFill>
              </a:rPr>
              <a:t>more </a:t>
            </a:r>
            <a:r>
              <a:rPr lang="en-GB" sz="1200" dirty="0">
                <a:solidFill>
                  <a:srgbClr val="5C5B5A"/>
                </a:solidFill>
              </a:rPr>
              <a:t>likely to have influence over deciding what task to do next (85%).</a:t>
            </a:r>
          </a:p>
        </p:txBody>
      </p:sp>
      <p:sp>
        <p:nvSpPr>
          <p:cNvPr id="16" name="Footer Placeholder 4">
            <a:extLst>
              <a:ext uri="{FF2B5EF4-FFF2-40B4-BE49-F238E27FC236}">
                <a16:creationId xmlns:a16="http://schemas.microsoft.com/office/drawing/2014/main" id="{F6A0410B-9F8C-DA16-668F-1BAEEACA0C57}"/>
              </a:ext>
            </a:extLst>
          </p:cNvPr>
          <p:cNvSpPr txBox="1">
            <a:spLocks/>
          </p:cNvSpPr>
          <p:nvPr/>
        </p:nvSpPr>
        <p:spPr>
          <a:xfrm>
            <a:off x="391549" y="6349445"/>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GW1. How much influence do you personally have 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Base: </a:t>
            </a:r>
            <a:r>
              <a:rPr lang="en-GB" sz="1000" dirty="0">
                <a:solidFill>
                  <a:srgbClr val="FFFFFF">
                    <a:lumMod val="50000"/>
                  </a:srgbClr>
                </a:solidFill>
                <a:latin typeface="Arial"/>
                <a:cs typeface="Arial" panose="020B0604020202020204" pitchFamily="34" charset="0"/>
              </a:rPr>
              <a:t>Dec’22 (S5), 704, Jul’23 (S8) 807, Feb’24 (S11), 674, Oct’24-Feb’25 (S15+S16+S17), 2642 (All employed)</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24" name="Slide Number Placeholder 4">
            <a:extLst>
              <a:ext uri="{FF2B5EF4-FFF2-40B4-BE49-F238E27FC236}">
                <a16:creationId xmlns:a16="http://schemas.microsoft.com/office/drawing/2014/main" id="{5789AB6B-BFD8-E693-3F1D-BEA391C6426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3" name="Right Brace 32" descr="Arrow showing in total, 30% are worried about coronavirus.">
            <a:extLst>
              <a:ext uri="{FF2B5EF4-FFF2-40B4-BE49-F238E27FC236}">
                <a16:creationId xmlns:a16="http://schemas.microsoft.com/office/drawing/2014/main" id="{5B6B6208-58CC-393A-7A4B-496C494189DC}"/>
              </a:ext>
              <a:ext uri="{C183D7F6-B498-43B3-948B-1728B52AA6E4}">
                <adec:decorative xmlns:adec="http://schemas.microsoft.com/office/drawing/2017/decorative" val="1"/>
              </a:ext>
            </a:extLst>
          </p:cNvPr>
          <p:cNvSpPr/>
          <p:nvPr/>
        </p:nvSpPr>
        <p:spPr>
          <a:xfrm>
            <a:off x="3862121" y="5100268"/>
            <a:ext cx="126836" cy="686498"/>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34" name="TextBox 33">
            <a:extLst>
              <a:ext uri="{FF2B5EF4-FFF2-40B4-BE49-F238E27FC236}">
                <a16:creationId xmlns:a16="http://schemas.microsoft.com/office/drawing/2014/main" id="{AF73DC72-0349-F7F0-734A-602E5371EF40}"/>
              </a:ext>
              <a:ext uri="{C183D7F6-B498-43B3-948B-1728B52AA6E4}">
                <adec:decorative xmlns:adec="http://schemas.microsoft.com/office/drawing/2017/decorative" val="1"/>
              </a:ext>
            </a:extLst>
          </p:cNvPr>
          <p:cNvSpPr txBox="1"/>
          <p:nvPr/>
        </p:nvSpPr>
        <p:spPr>
          <a:xfrm>
            <a:off x="3918100" y="5255638"/>
            <a:ext cx="574512" cy="307777"/>
          </a:xfrm>
          <a:prstGeom prst="rect">
            <a:avLst/>
          </a:prstGeom>
          <a:noFill/>
        </p:spPr>
        <p:txBody>
          <a:bodyPr wrap="square" rtlCol="0">
            <a:spAutoFit/>
          </a:bodyPr>
          <a:lstStyle/>
          <a:p>
            <a:pPr algn="ctr"/>
            <a:r>
              <a:rPr lang="en-GB" sz="1400" b="1" dirty="0">
                <a:solidFill>
                  <a:srgbClr val="5C5B5A"/>
                </a:solidFill>
              </a:rPr>
              <a:t>18%</a:t>
            </a:r>
          </a:p>
        </p:txBody>
      </p:sp>
      <p:sp>
        <p:nvSpPr>
          <p:cNvPr id="35" name="Right Brace 34" descr="Arrow showing in total, 30% are worried about coronavirus.">
            <a:extLst>
              <a:ext uri="{FF2B5EF4-FFF2-40B4-BE49-F238E27FC236}">
                <a16:creationId xmlns:a16="http://schemas.microsoft.com/office/drawing/2014/main" id="{32C30E46-7E61-7244-F8E1-89251FEAED33}"/>
              </a:ext>
              <a:ext uri="{C183D7F6-B498-43B3-948B-1728B52AA6E4}">
                <adec:decorative xmlns:adec="http://schemas.microsoft.com/office/drawing/2017/decorative" val="1"/>
              </a:ext>
            </a:extLst>
          </p:cNvPr>
          <p:cNvSpPr/>
          <p:nvPr/>
        </p:nvSpPr>
        <p:spPr>
          <a:xfrm>
            <a:off x="9602377" y="5201801"/>
            <a:ext cx="126836" cy="584965"/>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36" name="Right Brace 35" descr="Arrow showing in total, 30% are worried about coronavirus.">
            <a:extLst>
              <a:ext uri="{FF2B5EF4-FFF2-40B4-BE49-F238E27FC236}">
                <a16:creationId xmlns:a16="http://schemas.microsoft.com/office/drawing/2014/main" id="{7FA9466C-203A-3A6D-992E-5118745461F7}"/>
              </a:ext>
              <a:ext uri="{C183D7F6-B498-43B3-948B-1728B52AA6E4}">
                <adec:decorative xmlns:adec="http://schemas.microsoft.com/office/drawing/2017/decorative" val="1"/>
              </a:ext>
            </a:extLst>
          </p:cNvPr>
          <p:cNvSpPr/>
          <p:nvPr/>
        </p:nvSpPr>
        <p:spPr>
          <a:xfrm>
            <a:off x="5789443" y="5138738"/>
            <a:ext cx="94088" cy="653450"/>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37" name="TextBox 36">
            <a:extLst>
              <a:ext uri="{FF2B5EF4-FFF2-40B4-BE49-F238E27FC236}">
                <a16:creationId xmlns:a16="http://schemas.microsoft.com/office/drawing/2014/main" id="{D66A0107-3625-2D7C-CB92-161BF29F102F}"/>
              </a:ext>
              <a:ext uri="{C183D7F6-B498-43B3-948B-1728B52AA6E4}">
                <adec:decorative xmlns:adec="http://schemas.microsoft.com/office/drawing/2017/decorative" val="1"/>
              </a:ext>
            </a:extLst>
          </p:cNvPr>
          <p:cNvSpPr txBox="1"/>
          <p:nvPr/>
        </p:nvSpPr>
        <p:spPr>
          <a:xfrm>
            <a:off x="5808744" y="5289628"/>
            <a:ext cx="574512" cy="307777"/>
          </a:xfrm>
          <a:prstGeom prst="rect">
            <a:avLst/>
          </a:prstGeom>
          <a:noFill/>
        </p:spPr>
        <p:txBody>
          <a:bodyPr wrap="square" rtlCol="0">
            <a:spAutoFit/>
          </a:bodyPr>
          <a:lstStyle/>
          <a:p>
            <a:pPr algn="ctr"/>
            <a:r>
              <a:rPr lang="en-GB" sz="1400" b="1" dirty="0">
                <a:solidFill>
                  <a:srgbClr val="5C5B5A"/>
                </a:solidFill>
              </a:rPr>
              <a:t>16%</a:t>
            </a:r>
          </a:p>
        </p:txBody>
      </p:sp>
      <p:sp>
        <p:nvSpPr>
          <p:cNvPr id="38" name="Right Brace 37" descr="Arrow showing in total, 30% are worried about coronavirus.">
            <a:extLst>
              <a:ext uri="{FF2B5EF4-FFF2-40B4-BE49-F238E27FC236}">
                <a16:creationId xmlns:a16="http://schemas.microsoft.com/office/drawing/2014/main" id="{5002A64E-45CA-9F7A-5B67-76EFE048919C}"/>
              </a:ext>
              <a:ext uri="{C183D7F6-B498-43B3-948B-1728B52AA6E4}">
                <adec:decorative xmlns:adec="http://schemas.microsoft.com/office/drawing/2017/decorative" val="1"/>
              </a:ext>
            </a:extLst>
          </p:cNvPr>
          <p:cNvSpPr/>
          <p:nvPr/>
        </p:nvSpPr>
        <p:spPr>
          <a:xfrm>
            <a:off x="7679536" y="5255638"/>
            <a:ext cx="126836" cy="531128"/>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39" name="TextBox 38">
            <a:extLst>
              <a:ext uri="{FF2B5EF4-FFF2-40B4-BE49-F238E27FC236}">
                <a16:creationId xmlns:a16="http://schemas.microsoft.com/office/drawing/2014/main" id="{39052D84-636F-E825-9385-AB5FD8CBC77B}"/>
              </a:ext>
              <a:ext uri="{C183D7F6-B498-43B3-948B-1728B52AA6E4}">
                <adec:decorative xmlns:adec="http://schemas.microsoft.com/office/drawing/2017/decorative" val="1"/>
              </a:ext>
            </a:extLst>
          </p:cNvPr>
          <p:cNvSpPr txBox="1"/>
          <p:nvPr/>
        </p:nvSpPr>
        <p:spPr>
          <a:xfrm>
            <a:off x="7742954" y="5367313"/>
            <a:ext cx="574512" cy="307777"/>
          </a:xfrm>
          <a:prstGeom prst="rect">
            <a:avLst/>
          </a:prstGeom>
          <a:noFill/>
        </p:spPr>
        <p:txBody>
          <a:bodyPr wrap="square" rtlCol="0">
            <a:spAutoFit/>
          </a:bodyPr>
          <a:lstStyle/>
          <a:p>
            <a:pPr algn="ctr"/>
            <a:r>
              <a:rPr lang="en-GB" sz="1400" b="1" dirty="0">
                <a:solidFill>
                  <a:srgbClr val="5C5B5A"/>
                </a:solidFill>
              </a:rPr>
              <a:t>14%</a:t>
            </a:r>
          </a:p>
        </p:txBody>
      </p:sp>
      <p:sp>
        <p:nvSpPr>
          <p:cNvPr id="40" name="TextBox 39">
            <a:extLst>
              <a:ext uri="{FF2B5EF4-FFF2-40B4-BE49-F238E27FC236}">
                <a16:creationId xmlns:a16="http://schemas.microsoft.com/office/drawing/2014/main" id="{9EA14276-6656-BB2C-4C5F-0151233497AB}"/>
              </a:ext>
              <a:ext uri="{C183D7F6-B498-43B3-948B-1728B52AA6E4}">
                <adec:decorative xmlns:adec="http://schemas.microsoft.com/office/drawing/2017/decorative" val="1"/>
              </a:ext>
            </a:extLst>
          </p:cNvPr>
          <p:cNvSpPr txBox="1"/>
          <p:nvPr/>
        </p:nvSpPr>
        <p:spPr>
          <a:xfrm>
            <a:off x="9665795" y="5311574"/>
            <a:ext cx="574512" cy="307777"/>
          </a:xfrm>
          <a:prstGeom prst="rect">
            <a:avLst/>
          </a:prstGeom>
          <a:noFill/>
        </p:spPr>
        <p:txBody>
          <a:bodyPr wrap="square" rtlCol="0">
            <a:spAutoFit/>
          </a:bodyPr>
          <a:lstStyle/>
          <a:p>
            <a:pPr algn="ctr"/>
            <a:r>
              <a:rPr lang="en-GB" sz="1400" b="1" dirty="0">
                <a:solidFill>
                  <a:srgbClr val="5C5B5A"/>
                </a:solidFill>
              </a:rPr>
              <a:t>15%</a:t>
            </a:r>
          </a:p>
        </p:txBody>
      </p:sp>
    </p:spTree>
    <p:custDataLst>
      <p:tags r:id="rId1"/>
    </p:custDataLst>
    <p:extLst>
      <p:ext uri="{BB962C8B-B14F-4D97-AF65-F5344CB8AC3E}">
        <p14:creationId xmlns:p14="http://schemas.microsoft.com/office/powerpoint/2010/main" val="92407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89671-B3F2-A8E6-5B60-CA0A5F5E2B04}"/>
            </a:ext>
          </a:extLst>
        </p:cNvPr>
        <p:cNvGrpSpPr/>
        <p:nvPr/>
      </p:nvGrpSpPr>
      <p:grpSpPr>
        <a:xfrm>
          <a:off x="0" y="0"/>
          <a:ext cx="0" cy="0"/>
          <a:chOff x="0" y="0"/>
          <a:chExt cx="0" cy="0"/>
        </a:xfrm>
      </p:grpSpPr>
      <p:sp>
        <p:nvSpPr>
          <p:cNvPr id="19" name="Title 13">
            <a:extLst>
              <a:ext uri="{FF2B5EF4-FFF2-40B4-BE49-F238E27FC236}">
                <a16:creationId xmlns:a16="http://schemas.microsoft.com/office/drawing/2014/main" id="{1FDDBCE1-C077-F2A8-B9C4-4633003ED22F}"/>
              </a:ext>
            </a:extLst>
          </p:cNvPr>
          <p:cNvSpPr>
            <a:spLocks noGrp="1"/>
          </p:cNvSpPr>
          <p:nvPr>
            <p:ph type="title"/>
          </p:nvPr>
        </p:nvSpPr>
        <p:spPr>
          <a:xfrm>
            <a:off x="415412" y="176882"/>
            <a:ext cx="10995038" cy="590931"/>
          </a:xfrm>
        </p:spPr>
        <p:txBody>
          <a:bodyPr vert="horz" wrap="square" anchor="t">
            <a:spAutoFit/>
          </a:bodyPr>
          <a:lstStyle/>
          <a:p>
            <a:r>
              <a:rPr lang="en-GB" sz="1800" b="1" dirty="0">
                <a:solidFill>
                  <a:srgbClr val="5C5B5A"/>
                </a:solidFill>
                <a:latin typeface="Arial"/>
                <a:ea typeface="+mn-ea"/>
                <a:cs typeface="+mn-cs"/>
              </a:rPr>
              <a:t>With regards to </a:t>
            </a:r>
            <a:r>
              <a:rPr lang="en-GB" sz="1800" b="1" dirty="0">
                <a:solidFill>
                  <a:srgbClr val="009690"/>
                </a:solidFill>
                <a:latin typeface="Arial"/>
                <a:ea typeface="+mn-ea"/>
                <a:cs typeface="+mn-cs"/>
              </a:rPr>
              <a:t>influence on approach to how tasks are undertaken</a:t>
            </a:r>
            <a:r>
              <a:rPr lang="en-GB" sz="1800" b="1" dirty="0">
                <a:solidFill>
                  <a:srgbClr val="5C5B5A"/>
                </a:solidFill>
                <a:latin typeface="Arial"/>
                <a:ea typeface="+mn-ea"/>
                <a:cs typeface="+mn-cs"/>
              </a:rPr>
              <a:t>, the proportion who report not much influence or no influence at all has decreased over time. </a:t>
            </a:r>
          </a:p>
        </p:txBody>
      </p:sp>
      <p:sp>
        <p:nvSpPr>
          <p:cNvPr id="23" name="Text Placeholder 6">
            <a:extLst>
              <a:ext uri="{FF2B5EF4-FFF2-40B4-BE49-F238E27FC236}">
                <a16:creationId xmlns:a16="http://schemas.microsoft.com/office/drawing/2014/main" id="{B2F18BA2-7EC6-1FD0-895B-FF3073201563}"/>
              </a:ext>
            </a:extLst>
          </p:cNvPr>
          <p:cNvSpPr txBox="1">
            <a:spLocks/>
          </p:cNvSpPr>
          <p:nvPr/>
        </p:nvSpPr>
        <p:spPr>
          <a:xfrm>
            <a:off x="3064173" y="1105224"/>
            <a:ext cx="6319782" cy="686498"/>
          </a:xfrm>
          <a:prstGeom prst="rect">
            <a:avLst/>
          </a:prstGeom>
          <a:noFill/>
          <a:ln>
            <a:no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5C5B5A"/>
                </a:solidFill>
                <a:effectLst/>
                <a:uLnTx/>
                <a:uFillTx/>
                <a:latin typeface="Arial" panose="020B0604020202020204" pitchFamily="34" charset="0"/>
                <a:ea typeface="Calibri" panose="020F0502020204030204" pitchFamily="34" charset="0"/>
                <a:cs typeface="+mn-cs"/>
              </a:rPr>
              <a:t>How much influence do you have on deciding how to do the task?</a:t>
            </a:r>
          </a:p>
        </p:txBody>
      </p:sp>
      <p:graphicFrame>
        <p:nvGraphicFramePr>
          <p:cNvPr id="12" name="Chart 11" descr="Stacked bar chart showing combined data between October '24 and February '25 with 12% saying they have none or not much influence on deciding how to do the task, in line with the historic data.">
            <a:extLst>
              <a:ext uri="{FF2B5EF4-FFF2-40B4-BE49-F238E27FC236}">
                <a16:creationId xmlns:a16="http://schemas.microsoft.com/office/drawing/2014/main" id="{F019D020-20F1-F4BE-1149-9061A7AA7928}"/>
              </a:ext>
            </a:extLst>
          </p:cNvPr>
          <p:cNvGraphicFramePr/>
          <p:nvPr>
            <p:extLst>
              <p:ext uri="{D42A27DB-BD31-4B8C-83A1-F6EECF244321}">
                <p14:modId xmlns:p14="http://schemas.microsoft.com/office/powerpoint/2010/main" val="3852277466"/>
              </p:ext>
            </p:extLst>
          </p:nvPr>
        </p:nvGraphicFramePr>
        <p:xfrm>
          <a:off x="481699" y="1448473"/>
          <a:ext cx="11484730" cy="4935334"/>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311AD183-CD35-F97B-3C91-51AA368AFB86}"/>
              </a:ext>
            </a:extLst>
          </p:cNvPr>
          <p:cNvSpPr/>
          <p:nvPr/>
        </p:nvSpPr>
        <p:spPr>
          <a:xfrm>
            <a:off x="9954377" y="2546904"/>
            <a:ext cx="1755924" cy="1523679"/>
          </a:xfrm>
          <a:prstGeom prst="rect">
            <a:avLst/>
          </a:prstGeom>
          <a:noFill/>
          <a:ln>
            <a:solidFill>
              <a:srgbClr val="FF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5C5B5A"/>
                </a:solidFill>
              </a:rPr>
              <a:t>Oct’24 – Feb’25</a:t>
            </a:r>
          </a:p>
          <a:p>
            <a:pPr algn="ctr"/>
            <a:r>
              <a:rPr lang="en-GB" sz="1200" dirty="0">
                <a:solidFill>
                  <a:srgbClr val="5C5B5A"/>
                </a:solidFill>
              </a:rPr>
              <a:t>Those earning </a:t>
            </a:r>
            <a:r>
              <a:rPr lang="en-GB" sz="1200" u="sng" dirty="0">
                <a:solidFill>
                  <a:srgbClr val="5C5B5A"/>
                </a:solidFill>
              </a:rPr>
              <a:t>below</a:t>
            </a:r>
            <a:r>
              <a:rPr lang="en-GB" sz="1200" dirty="0">
                <a:solidFill>
                  <a:srgbClr val="5C5B5A"/>
                </a:solidFill>
              </a:rPr>
              <a:t> the Real Living Wage are significantly </a:t>
            </a:r>
            <a:r>
              <a:rPr lang="en-GB" sz="1200" u="sng" dirty="0">
                <a:solidFill>
                  <a:srgbClr val="5C5B5A"/>
                </a:solidFill>
              </a:rPr>
              <a:t>less </a:t>
            </a:r>
            <a:r>
              <a:rPr lang="en-GB" sz="1200" dirty="0">
                <a:solidFill>
                  <a:srgbClr val="5C5B5A"/>
                </a:solidFill>
              </a:rPr>
              <a:t>likely to have influence over deciding how to do the task (80% vs 86%).</a:t>
            </a:r>
          </a:p>
        </p:txBody>
      </p:sp>
      <p:sp>
        <p:nvSpPr>
          <p:cNvPr id="16" name="Footer Placeholder 4">
            <a:extLst>
              <a:ext uri="{FF2B5EF4-FFF2-40B4-BE49-F238E27FC236}">
                <a16:creationId xmlns:a16="http://schemas.microsoft.com/office/drawing/2014/main" id="{D5DE2296-57BB-B9BA-1728-45CDC77F4C52}"/>
              </a:ext>
            </a:extLst>
          </p:cNvPr>
          <p:cNvSpPr txBox="1">
            <a:spLocks/>
          </p:cNvSpPr>
          <p:nvPr/>
        </p:nvSpPr>
        <p:spPr>
          <a:xfrm>
            <a:off x="391549" y="6349445"/>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GW1. How much influence do you personally have 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Base: </a:t>
            </a:r>
            <a:r>
              <a:rPr lang="en-GB" sz="1000" dirty="0">
                <a:solidFill>
                  <a:srgbClr val="FFFFFF">
                    <a:lumMod val="50000"/>
                  </a:srgbClr>
                </a:solidFill>
                <a:latin typeface="Arial"/>
                <a:cs typeface="Arial" panose="020B0604020202020204" pitchFamily="34" charset="0"/>
              </a:rPr>
              <a:t>Dec’22 (S5), 704, Jul’23 (S8) 807, Feb’24 (S11), 674, Oct’24-Feb’25 (S15+S16+S17), 2642 (All employed)</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24" name="Slide Number Placeholder 4">
            <a:extLst>
              <a:ext uri="{FF2B5EF4-FFF2-40B4-BE49-F238E27FC236}">
                <a16:creationId xmlns:a16="http://schemas.microsoft.com/office/drawing/2014/main" id="{B3964880-9021-F822-3352-9B5671BA274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3" name="Right Brace 32" descr="Arrow showing in total, 30% are worried about coronavirus.">
            <a:extLst>
              <a:ext uri="{FF2B5EF4-FFF2-40B4-BE49-F238E27FC236}">
                <a16:creationId xmlns:a16="http://schemas.microsoft.com/office/drawing/2014/main" id="{E03FD70B-B9A4-735D-926F-89BC1EECCD6D}"/>
              </a:ext>
              <a:ext uri="{C183D7F6-B498-43B3-948B-1728B52AA6E4}">
                <adec:decorative xmlns:adec="http://schemas.microsoft.com/office/drawing/2017/decorative" val="1"/>
              </a:ext>
            </a:extLst>
          </p:cNvPr>
          <p:cNvSpPr/>
          <p:nvPr/>
        </p:nvSpPr>
        <p:spPr>
          <a:xfrm>
            <a:off x="3862121" y="5226844"/>
            <a:ext cx="123489" cy="559922"/>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34" name="TextBox 33">
            <a:extLst>
              <a:ext uri="{FF2B5EF4-FFF2-40B4-BE49-F238E27FC236}">
                <a16:creationId xmlns:a16="http://schemas.microsoft.com/office/drawing/2014/main" id="{A56DB3D8-3159-60A0-BABA-F2B44970B4F6}"/>
              </a:ext>
              <a:ext uri="{C183D7F6-B498-43B3-948B-1728B52AA6E4}">
                <adec:decorative xmlns:adec="http://schemas.microsoft.com/office/drawing/2017/decorative" val="1"/>
              </a:ext>
            </a:extLst>
          </p:cNvPr>
          <p:cNvSpPr txBox="1"/>
          <p:nvPr/>
        </p:nvSpPr>
        <p:spPr>
          <a:xfrm>
            <a:off x="3887143" y="5335500"/>
            <a:ext cx="574512" cy="307777"/>
          </a:xfrm>
          <a:prstGeom prst="rect">
            <a:avLst/>
          </a:prstGeom>
          <a:noFill/>
        </p:spPr>
        <p:txBody>
          <a:bodyPr wrap="square" rtlCol="0">
            <a:spAutoFit/>
          </a:bodyPr>
          <a:lstStyle/>
          <a:p>
            <a:pPr algn="ctr"/>
            <a:r>
              <a:rPr lang="en-GB" sz="1400" b="1" dirty="0">
                <a:solidFill>
                  <a:srgbClr val="5C5B5A"/>
                </a:solidFill>
              </a:rPr>
              <a:t>15%</a:t>
            </a:r>
          </a:p>
        </p:txBody>
      </p:sp>
      <p:sp>
        <p:nvSpPr>
          <p:cNvPr id="35" name="Right Brace 34" descr="Arrow showing in total, 30% are worried about coronavirus.">
            <a:extLst>
              <a:ext uri="{FF2B5EF4-FFF2-40B4-BE49-F238E27FC236}">
                <a16:creationId xmlns:a16="http://schemas.microsoft.com/office/drawing/2014/main" id="{E014A6E1-024A-E8E8-F747-F93FB998903A}"/>
              </a:ext>
              <a:ext uri="{C183D7F6-B498-43B3-948B-1728B52AA6E4}">
                <adec:decorative xmlns:adec="http://schemas.microsoft.com/office/drawing/2017/decorative" val="1"/>
              </a:ext>
            </a:extLst>
          </p:cNvPr>
          <p:cNvSpPr/>
          <p:nvPr/>
        </p:nvSpPr>
        <p:spPr>
          <a:xfrm>
            <a:off x="9602377" y="5348288"/>
            <a:ext cx="126836" cy="438478"/>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36" name="Right Brace 35" descr="Arrow showing in total, 30% are worried about coronavirus.">
            <a:extLst>
              <a:ext uri="{FF2B5EF4-FFF2-40B4-BE49-F238E27FC236}">
                <a16:creationId xmlns:a16="http://schemas.microsoft.com/office/drawing/2014/main" id="{A73DC80E-A2C2-9EA3-9EA3-42FC417ADE1F}"/>
              </a:ext>
              <a:ext uri="{C183D7F6-B498-43B3-948B-1728B52AA6E4}">
                <adec:decorative xmlns:adec="http://schemas.microsoft.com/office/drawing/2017/decorative" val="1"/>
              </a:ext>
            </a:extLst>
          </p:cNvPr>
          <p:cNvSpPr/>
          <p:nvPr/>
        </p:nvSpPr>
        <p:spPr>
          <a:xfrm>
            <a:off x="5789442" y="5307806"/>
            <a:ext cx="123489" cy="484382"/>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37" name="TextBox 36">
            <a:extLst>
              <a:ext uri="{FF2B5EF4-FFF2-40B4-BE49-F238E27FC236}">
                <a16:creationId xmlns:a16="http://schemas.microsoft.com/office/drawing/2014/main" id="{A3448B17-EFCA-EFDB-FB6F-A00BA4908CE4}"/>
              </a:ext>
              <a:ext uri="{C183D7F6-B498-43B3-948B-1728B52AA6E4}">
                <adec:decorative xmlns:adec="http://schemas.microsoft.com/office/drawing/2017/decorative" val="1"/>
              </a:ext>
            </a:extLst>
          </p:cNvPr>
          <p:cNvSpPr txBox="1"/>
          <p:nvPr/>
        </p:nvSpPr>
        <p:spPr>
          <a:xfrm>
            <a:off x="5835341" y="5367313"/>
            <a:ext cx="574512" cy="307777"/>
          </a:xfrm>
          <a:prstGeom prst="rect">
            <a:avLst/>
          </a:prstGeom>
          <a:noFill/>
        </p:spPr>
        <p:txBody>
          <a:bodyPr wrap="square" rtlCol="0">
            <a:spAutoFit/>
          </a:bodyPr>
          <a:lstStyle/>
          <a:p>
            <a:pPr algn="ctr"/>
            <a:r>
              <a:rPr lang="en-GB" sz="1400" b="1" dirty="0">
                <a:solidFill>
                  <a:srgbClr val="5C5B5A"/>
                </a:solidFill>
              </a:rPr>
              <a:t>13%</a:t>
            </a:r>
          </a:p>
        </p:txBody>
      </p:sp>
      <p:sp>
        <p:nvSpPr>
          <p:cNvPr id="38" name="Right Brace 37" descr="Arrow showing in total, 30% are worried about coronavirus.">
            <a:extLst>
              <a:ext uri="{FF2B5EF4-FFF2-40B4-BE49-F238E27FC236}">
                <a16:creationId xmlns:a16="http://schemas.microsoft.com/office/drawing/2014/main" id="{B6C4B617-66AE-25E1-32CD-7C9986C61319}"/>
              </a:ext>
              <a:ext uri="{C183D7F6-B498-43B3-948B-1728B52AA6E4}">
                <adec:decorative xmlns:adec="http://schemas.microsoft.com/office/drawing/2017/decorative" val="1"/>
              </a:ext>
            </a:extLst>
          </p:cNvPr>
          <p:cNvSpPr/>
          <p:nvPr/>
        </p:nvSpPr>
        <p:spPr>
          <a:xfrm>
            <a:off x="7679536" y="5307806"/>
            <a:ext cx="126836" cy="478960"/>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39" name="TextBox 38">
            <a:extLst>
              <a:ext uri="{FF2B5EF4-FFF2-40B4-BE49-F238E27FC236}">
                <a16:creationId xmlns:a16="http://schemas.microsoft.com/office/drawing/2014/main" id="{29170F87-3B73-8531-9FE6-3FC40A1E7C55}"/>
              </a:ext>
              <a:ext uri="{C183D7F6-B498-43B3-948B-1728B52AA6E4}">
                <adec:decorative xmlns:adec="http://schemas.microsoft.com/office/drawing/2017/decorative" val="1"/>
              </a:ext>
            </a:extLst>
          </p:cNvPr>
          <p:cNvSpPr txBox="1"/>
          <p:nvPr/>
        </p:nvSpPr>
        <p:spPr>
          <a:xfrm>
            <a:off x="7742954" y="5367313"/>
            <a:ext cx="574512" cy="307777"/>
          </a:xfrm>
          <a:prstGeom prst="rect">
            <a:avLst/>
          </a:prstGeom>
          <a:noFill/>
        </p:spPr>
        <p:txBody>
          <a:bodyPr wrap="square" rtlCol="0">
            <a:spAutoFit/>
          </a:bodyPr>
          <a:lstStyle/>
          <a:p>
            <a:pPr algn="ctr"/>
            <a:r>
              <a:rPr lang="en-GB" sz="1400" b="1" dirty="0">
                <a:solidFill>
                  <a:srgbClr val="5C5B5A"/>
                </a:solidFill>
              </a:rPr>
              <a:t>13%</a:t>
            </a:r>
          </a:p>
        </p:txBody>
      </p:sp>
      <p:sp>
        <p:nvSpPr>
          <p:cNvPr id="40" name="TextBox 39">
            <a:extLst>
              <a:ext uri="{FF2B5EF4-FFF2-40B4-BE49-F238E27FC236}">
                <a16:creationId xmlns:a16="http://schemas.microsoft.com/office/drawing/2014/main" id="{A7FE46F1-54EF-3271-AFF8-07F16CA44F45}"/>
              </a:ext>
              <a:ext uri="{C183D7F6-B498-43B3-948B-1728B52AA6E4}">
                <adec:decorative xmlns:adec="http://schemas.microsoft.com/office/drawing/2017/decorative" val="1"/>
              </a:ext>
            </a:extLst>
          </p:cNvPr>
          <p:cNvSpPr txBox="1"/>
          <p:nvPr/>
        </p:nvSpPr>
        <p:spPr>
          <a:xfrm>
            <a:off x="9625313" y="5409526"/>
            <a:ext cx="574512" cy="307777"/>
          </a:xfrm>
          <a:prstGeom prst="rect">
            <a:avLst/>
          </a:prstGeom>
          <a:noFill/>
        </p:spPr>
        <p:txBody>
          <a:bodyPr wrap="square" rtlCol="0">
            <a:spAutoFit/>
          </a:bodyPr>
          <a:lstStyle/>
          <a:p>
            <a:pPr algn="ctr"/>
            <a:r>
              <a:rPr lang="en-GB" sz="1400" b="1" dirty="0">
                <a:solidFill>
                  <a:srgbClr val="5C5B5A"/>
                </a:solidFill>
              </a:rPr>
              <a:t>12%</a:t>
            </a:r>
          </a:p>
        </p:txBody>
      </p:sp>
    </p:spTree>
    <p:custDataLst>
      <p:tags r:id="rId1"/>
    </p:custDataLst>
    <p:extLst>
      <p:ext uri="{BB962C8B-B14F-4D97-AF65-F5344CB8AC3E}">
        <p14:creationId xmlns:p14="http://schemas.microsoft.com/office/powerpoint/2010/main" val="2561390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449CE-5054-7AA7-F618-77646D22AF32}"/>
            </a:ext>
          </a:extLst>
        </p:cNvPr>
        <p:cNvGrpSpPr/>
        <p:nvPr/>
      </p:nvGrpSpPr>
      <p:grpSpPr>
        <a:xfrm>
          <a:off x="0" y="0"/>
          <a:ext cx="0" cy="0"/>
          <a:chOff x="0" y="0"/>
          <a:chExt cx="0" cy="0"/>
        </a:xfrm>
      </p:grpSpPr>
      <p:sp>
        <p:nvSpPr>
          <p:cNvPr id="19" name="Title 13">
            <a:extLst>
              <a:ext uri="{FF2B5EF4-FFF2-40B4-BE49-F238E27FC236}">
                <a16:creationId xmlns:a16="http://schemas.microsoft.com/office/drawing/2014/main" id="{72BE0F9B-6CFD-1786-6837-C466A6C4773C}"/>
              </a:ext>
            </a:extLst>
          </p:cNvPr>
          <p:cNvSpPr>
            <a:spLocks noGrp="1"/>
          </p:cNvSpPr>
          <p:nvPr>
            <p:ph type="title"/>
          </p:nvPr>
        </p:nvSpPr>
        <p:spPr>
          <a:xfrm>
            <a:off x="349523" y="302446"/>
            <a:ext cx="10995038" cy="840230"/>
          </a:xfrm>
        </p:spPr>
        <p:txBody>
          <a:bodyPr vert="horz" wrap="square" anchor="t">
            <a:spAutoFit/>
          </a:bodyPr>
          <a:lstStyle/>
          <a:p>
            <a:r>
              <a:rPr lang="en-GB" sz="1800" b="1" dirty="0">
                <a:solidFill>
                  <a:srgbClr val="5C5B5A"/>
                </a:solidFill>
                <a:latin typeface="Arial"/>
                <a:ea typeface="+mn-ea"/>
                <a:cs typeface="+mn-cs"/>
              </a:rPr>
              <a:t>Regarding </a:t>
            </a:r>
            <a:r>
              <a:rPr lang="en-GB" sz="1800" b="1" dirty="0">
                <a:solidFill>
                  <a:srgbClr val="009690"/>
                </a:solidFill>
                <a:latin typeface="Arial"/>
                <a:ea typeface="+mn-ea"/>
                <a:cs typeface="+mn-cs"/>
              </a:rPr>
              <a:t>the pace of their work</a:t>
            </a:r>
            <a:r>
              <a:rPr lang="en-GB" sz="1800" b="1" dirty="0">
                <a:solidFill>
                  <a:srgbClr val="5C5B5A"/>
                </a:solidFill>
                <a:latin typeface="Arial"/>
                <a:ea typeface="+mn-ea"/>
                <a:cs typeface="+mn-cs"/>
              </a:rPr>
              <a:t>, 1 in 5 (19%) say they have no or not much influence over this aspect of work. Viewed over time, a greater proportion of employed respondents felt this way in December 2022 (24%) and July 2023 (22%).</a:t>
            </a:r>
          </a:p>
        </p:txBody>
      </p:sp>
      <p:sp>
        <p:nvSpPr>
          <p:cNvPr id="23" name="Text Placeholder 6">
            <a:extLst>
              <a:ext uri="{FF2B5EF4-FFF2-40B4-BE49-F238E27FC236}">
                <a16:creationId xmlns:a16="http://schemas.microsoft.com/office/drawing/2014/main" id="{A6858644-8E35-BE54-2498-31CCF11D2244}"/>
              </a:ext>
            </a:extLst>
          </p:cNvPr>
          <p:cNvSpPr txBox="1">
            <a:spLocks/>
          </p:cNvSpPr>
          <p:nvPr/>
        </p:nvSpPr>
        <p:spPr>
          <a:xfrm>
            <a:off x="3064173" y="1105224"/>
            <a:ext cx="6319782" cy="686498"/>
          </a:xfrm>
          <a:prstGeom prst="rect">
            <a:avLst/>
          </a:prstGeom>
          <a:noFill/>
          <a:ln>
            <a:no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5C5B5A"/>
                </a:solidFill>
                <a:effectLst/>
                <a:uLnTx/>
                <a:uFillTx/>
                <a:latin typeface="Arial" panose="020B0604020202020204" pitchFamily="34" charset="0"/>
                <a:ea typeface="Calibri" panose="020F0502020204030204" pitchFamily="34" charset="0"/>
                <a:cs typeface="+mn-cs"/>
              </a:rPr>
              <a:t>How much influence do you have on the pace of your work?</a:t>
            </a:r>
          </a:p>
        </p:txBody>
      </p:sp>
      <p:graphicFrame>
        <p:nvGraphicFramePr>
          <p:cNvPr id="12" name="Chart 11" descr="Stacked bar chart showing combined data between October '24 and February '25 with 19% saying they have none or not much influence on the pace of their work, 1 percentage point higher than February '24.">
            <a:extLst>
              <a:ext uri="{FF2B5EF4-FFF2-40B4-BE49-F238E27FC236}">
                <a16:creationId xmlns:a16="http://schemas.microsoft.com/office/drawing/2014/main" id="{C7A726D7-A418-27EF-6F3E-3565ACBFE6E6}"/>
              </a:ext>
            </a:extLst>
          </p:cNvPr>
          <p:cNvGraphicFramePr/>
          <p:nvPr>
            <p:extLst>
              <p:ext uri="{D42A27DB-BD31-4B8C-83A1-F6EECF244321}">
                <p14:modId xmlns:p14="http://schemas.microsoft.com/office/powerpoint/2010/main" val="2162426231"/>
              </p:ext>
            </p:extLst>
          </p:nvPr>
        </p:nvGraphicFramePr>
        <p:xfrm>
          <a:off x="481699" y="1448473"/>
          <a:ext cx="11484730" cy="4935334"/>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2BF098A5-865B-4DBE-E834-87A6B347A815}"/>
              </a:ext>
            </a:extLst>
          </p:cNvPr>
          <p:cNvSpPr/>
          <p:nvPr/>
        </p:nvSpPr>
        <p:spPr>
          <a:xfrm>
            <a:off x="9954377" y="2546904"/>
            <a:ext cx="1755924" cy="1523679"/>
          </a:xfrm>
          <a:prstGeom prst="rect">
            <a:avLst/>
          </a:prstGeom>
          <a:noFill/>
          <a:ln>
            <a:solidFill>
              <a:srgbClr val="0096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5C5B5A"/>
                </a:solidFill>
              </a:rPr>
              <a:t>Oct’24 – Feb’25</a:t>
            </a:r>
          </a:p>
          <a:p>
            <a:pPr algn="ctr"/>
            <a:r>
              <a:rPr lang="en-GB" sz="1200" dirty="0">
                <a:solidFill>
                  <a:srgbClr val="5C5B5A"/>
                </a:solidFill>
              </a:rPr>
              <a:t>Those earning </a:t>
            </a:r>
            <a:r>
              <a:rPr lang="en-GB" sz="1200" u="sng" dirty="0">
                <a:solidFill>
                  <a:srgbClr val="5C5B5A"/>
                </a:solidFill>
              </a:rPr>
              <a:t>above</a:t>
            </a:r>
            <a:r>
              <a:rPr lang="en-GB" sz="1200" dirty="0">
                <a:solidFill>
                  <a:srgbClr val="5C5B5A"/>
                </a:solidFill>
              </a:rPr>
              <a:t> the Real Living Wage are significantly </a:t>
            </a:r>
            <a:r>
              <a:rPr lang="en-GB" sz="1200" u="sng" dirty="0">
                <a:solidFill>
                  <a:srgbClr val="5C5B5A"/>
                </a:solidFill>
              </a:rPr>
              <a:t>more </a:t>
            </a:r>
            <a:r>
              <a:rPr lang="en-GB" sz="1200" dirty="0">
                <a:solidFill>
                  <a:srgbClr val="5C5B5A"/>
                </a:solidFill>
              </a:rPr>
              <a:t>likely to have influence over the pace of their work (82%).</a:t>
            </a:r>
          </a:p>
        </p:txBody>
      </p:sp>
      <p:sp>
        <p:nvSpPr>
          <p:cNvPr id="16" name="Footer Placeholder 4">
            <a:extLst>
              <a:ext uri="{FF2B5EF4-FFF2-40B4-BE49-F238E27FC236}">
                <a16:creationId xmlns:a16="http://schemas.microsoft.com/office/drawing/2014/main" id="{FC7F03C7-7957-5443-49C2-A17241162510}"/>
              </a:ext>
            </a:extLst>
          </p:cNvPr>
          <p:cNvSpPr txBox="1">
            <a:spLocks/>
          </p:cNvSpPr>
          <p:nvPr/>
        </p:nvSpPr>
        <p:spPr>
          <a:xfrm>
            <a:off x="391549" y="6349445"/>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GW1. How much influence do you personally have 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Base: </a:t>
            </a:r>
            <a:r>
              <a:rPr lang="en-GB" sz="1000" dirty="0">
                <a:solidFill>
                  <a:srgbClr val="FFFFFF">
                    <a:lumMod val="50000"/>
                  </a:srgbClr>
                </a:solidFill>
                <a:latin typeface="Arial"/>
                <a:cs typeface="Arial" panose="020B0604020202020204" pitchFamily="34" charset="0"/>
              </a:rPr>
              <a:t>Dec’22 (S5), 704, Jul’23 (S8) 807, Feb’24 (S11), 674, Oct’24-Feb’25 (S15+S16+S17), 2642 (All employed)</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24" name="Slide Number Placeholder 4">
            <a:extLst>
              <a:ext uri="{FF2B5EF4-FFF2-40B4-BE49-F238E27FC236}">
                <a16:creationId xmlns:a16="http://schemas.microsoft.com/office/drawing/2014/main" id="{0DE3AB64-7BDC-D604-7756-7B0B711B0A7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3" name="Right Brace 32" descr="Arrow showing in total, 30% are worried about coronavirus.">
            <a:extLst>
              <a:ext uri="{FF2B5EF4-FFF2-40B4-BE49-F238E27FC236}">
                <a16:creationId xmlns:a16="http://schemas.microsoft.com/office/drawing/2014/main" id="{4B55FAFC-7316-850D-AD30-BC9BD3E847EF}"/>
              </a:ext>
              <a:ext uri="{C183D7F6-B498-43B3-948B-1728B52AA6E4}">
                <adec:decorative xmlns:adec="http://schemas.microsoft.com/office/drawing/2017/decorative" val="1"/>
              </a:ext>
            </a:extLst>
          </p:cNvPr>
          <p:cNvSpPr/>
          <p:nvPr/>
        </p:nvSpPr>
        <p:spPr>
          <a:xfrm>
            <a:off x="3862122" y="4915828"/>
            <a:ext cx="121998" cy="870938"/>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34" name="TextBox 33">
            <a:extLst>
              <a:ext uri="{FF2B5EF4-FFF2-40B4-BE49-F238E27FC236}">
                <a16:creationId xmlns:a16="http://schemas.microsoft.com/office/drawing/2014/main" id="{81EC3E5B-D912-4808-A5AD-8BA43A6FADFC}"/>
              </a:ext>
              <a:ext uri="{C183D7F6-B498-43B3-948B-1728B52AA6E4}">
                <adec:decorative xmlns:adec="http://schemas.microsoft.com/office/drawing/2017/decorative" val="1"/>
              </a:ext>
            </a:extLst>
          </p:cNvPr>
          <p:cNvSpPr txBox="1"/>
          <p:nvPr/>
        </p:nvSpPr>
        <p:spPr>
          <a:xfrm>
            <a:off x="3876642" y="5186088"/>
            <a:ext cx="574512" cy="307777"/>
          </a:xfrm>
          <a:prstGeom prst="rect">
            <a:avLst/>
          </a:prstGeom>
          <a:noFill/>
        </p:spPr>
        <p:txBody>
          <a:bodyPr wrap="square" rtlCol="0">
            <a:spAutoFit/>
          </a:bodyPr>
          <a:lstStyle/>
          <a:p>
            <a:pPr algn="ctr"/>
            <a:r>
              <a:rPr lang="en-GB" sz="1400" b="1" dirty="0">
                <a:solidFill>
                  <a:srgbClr val="5C5B5A"/>
                </a:solidFill>
              </a:rPr>
              <a:t>24%</a:t>
            </a:r>
          </a:p>
        </p:txBody>
      </p:sp>
      <p:sp>
        <p:nvSpPr>
          <p:cNvPr id="35" name="Right Brace 34" descr="Arrow showing in total, 30% are worried about coronavirus.">
            <a:extLst>
              <a:ext uri="{FF2B5EF4-FFF2-40B4-BE49-F238E27FC236}">
                <a16:creationId xmlns:a16="http://schemas.microsoft.com/office/drawing/2014/main" id="{92C01B9A-0FF9-F093-252C-DEEED60749A2}"/>
              </a:ext>
              <a:ext uri="{C183D7F6-B498-43B3-948B-1728B52AA6E4}">
                <adec:decorative xmlns:adec="http://schemas.microsoft.com/office/drawing/2017/decorative" val="1"/>
              </a:ext>
            </a:extLst>
          </p:cNvPr>
          <p:cNvSpPr/>
          <p:nvPr/>
        </p:nvSpPr>
        <p:spPr>
          <a:xfrm>
            <a:off x="9602377" y="5064125"/>
            <a:ext cx="126836" cy="722641"/>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36" name="Right Brace 35" descr="Arrow showing in total, 30% are worried about coronavirus.">
            <a:extLst>
              <a:ext uri="{FF2B5EF4-FFF2-40B4-BE49-F238E27FC236}">
                <a16:creationId xmlns:a16="http://schemas.microsoft.com/office/drawing/2014/main" id="{640F2283-EAC3-0C1D-B880-DC41088E40E7}"/>
              </a:ext>
              <a:ext uri="{C183D7F6-B498-43B3-948B-1728B52AA6E4}">
                <adec:decorative xmlns:adec="http://schemas.microsoft.com/office/drawing/2017/decorative" val="1"/>
              </a:ext>
            </a:extLst>
          </p:cNvPr>
          <p:cNvSpPr/>
          <p:nvPr/>
        </p:nvSpPr>
        <p:spPr>
          <a:xfrm>
            <a:off x="5770083" y="4915828"/>
            <a:ext cx="123489" cy="870938"/>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37" name="TextBox 36">
            <a:extLst>
              <a:ext uri="{FF2B5EF4-FFF2-40B4-BE49-F238E27FC236}">
                <a16:creationId xmlns:a16="http://schemas.microsoft.com/office/drawing/2014/main" id="{319213F0-A406-0052-B3E7-54B9DB99AEBB}"/>
              </a:ext>
              <a:ext uri="{C183D7F6-B498-43B3-948B-1728B52AA6E4}">
                <adec:decorative xmlns:adec="http://schemas.microsoft.com/office/drawing/2017/decorative" val="1"/>
              </a:ext>
            </a:extLst>
          </p:cNvPr>
          <p:cNvSpPr txBox="1"/>
          <p:nvPr/>
        </p:nvSpPr>
        <p:spPr>
          <a:xfrm>
            <a:off x="5815495" y="5186088"/>
            <a:ext cx="574512" cy="307777"/>
          </a:xfrm>
          <a:prstGeom prst="rect">
            <a:avLst/>
          </a:prstGeom>
          <a:noFill/>
        </p:spPr>
        <p:txBody>
          <a:bodyPr wrap="square" rtlCol="0">
            <a:spAutoFit/>
          </a:bodyPr>
          <a:lstStyle/>
          <a:p>
            <a:pPr algn="ctr"/>
            <a:r>
              <a:rPr lang="en-GB" sz="1400" b="1" dirty="0">
                <a:solidFill>
                  <a:srgbClr val="5C5B5A"/>
                </a:solidFill>
              </a:rPr>
              <a:t>22%</a:t>
            </a:r>
          </a:p>
        </p:txBody>
      </p:sp>
      <p:sp>
        <p:nvSpPr>
          <p:cNvPr id="38" name="Right Brace 37" descr="Arrow showing in total, 30% are worried about coronavirus.">
            <a:extLst>
              <a:ext uri="{FF2B5EF4-FFF2-40B4-BE49-F238E27FC236}">
                <a16:creationId xmlns:a16="http://schemas.microsoft.com/office/drawing/2014/main" id="{F1EA2A83-B716-8A6E-BE52-74FD833638FD}"/>
              </a:ext>
              <a:ext uri="{C183D7F6-B498-43B3-948B-1728B52AA6E4}">
                <adec:decorative xmlns:adec="http://schemas.microsoft.com/office/drawing/2017/decorative" val="1"/>
              </a:ext>
            </a:extLst>
          </p:cNvPr>
          <p:cNvSpPr/>
          <p:nvPr/>
        </p:nvSpPr>
        <p:spPr>
          <a:xfrm>
            <a:off x="7679536" y="5100268"/>
            <a:ext cx="126836" cy="686498"/>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39" name="TextBox 38">
            <a:extLst>
              <a:ext uri="{FF2B5EF4-FFF2-40B4-BE49-F238E27FC236}">
                <a16:creationId xmlns:a16="http://schemas.microsoft.com/office/drawing/2014/main" id="{98FA5CD8-AB5D-5511-3FFF-23DDB8B95C97}"/>
              </a:ext>
              <a:ext uri="{C183D7F6-B498-43B3-948B-1728B52AA6E4}">
                <adec:decorative xmlns:adec="http://schemas.microsoft.com/office/drawing/2017/decorative" val="1"/>
              </a:ext>
            </a:extLst>
          </p:cNvPr>
          <p:cNvSpPr txBox="1"/>
          <p:nvPr/>
        </p:nvSpPr>
        <p:spPr>
          <a:xfrm>
            <a:off x="7708936" y="5271556"/>
            <a:ext cx="574512" cy="307777"/>
          </a:xfrm>
          <a:prstGeom prst="rect">
            <a:avLst/>
          </a:prstGeom>
          <a:noFill/>
        </p:spPr>
        <p:txBody>
          <a:bodyPr wrap="square" rtlCol="0">
            <a:spAutoFit/>
          </a:bodyPr>
          <a:lstStyle/>
          <a:p>
            <a:pPr algn="ctr"/>
            <a:r>
              <a:rPr lang="en-GB" sz="1400" b="1" dirty="0">
                <a:solidFill>
                  <a:srgbClr val="5C5B5A"/>
                </a:solidFill>
              </a:rPr>
              <a:t>18%</a:t>
            </a:r>
          </a:p>
        </p:txBody>
      </p:sp>
      <p:sp>
        <p:nvSpPr>
          <p:cNvPr id="40" name="TextBox 39">
            <a:extLst>
              <a:ext uri="{FF2B5EF4-FFF2-40B4-BE49-F238E27FC236}">
                <a16:creationId xmlns:a16="http://schemas.microsoft.com/office/drawing/2014/main" id="{D439E2DC-918A-5A27-64E1-C5B936416ACF}"/>
              </a:ext>
              <a:ext uri="{C183D7F6-B498-43B3-948B-1728B52AA6E4}">
                <adec:decorative xmlns:adec="http://schemas.microsoft.com/office/drawing/2017/decorative" val="1"/>
              </a:ext>
            </a:extLst>
          </p:cNvPr>
          <p:cNvSpPr txBox="1"/>
          <p:nvPr/>
        </p:nvSpPr>
        <p:spPr>
          <a:xfrm>
            <a:off x="9628488" y="5255638"/>
            <a:ext cx="574512" cy="307777"/>
          </a:xfrm>
          <a:prstGeom prst="rect">
            <a:avLst/>
          </a:prstGeom>
          <a:noFill/>
        </p:spPr>
        <p:txBody>
          <a:bodyPr wrap="square" rtlCol="0">
            <a:spAutoFit/>
          </a:bodyPr>
          <a:lstStyle/>
          <a:p>
            <a:pPr algn="ctr"/>
            <a:r>
              <a:rPr lang="en-GB" sz="1400" b="1" dirty="0">
                <a:solidFill>
                  <a:srgbClr val="5C5B5A"/>
                </a:solidFill>
              </a:rPr>
              <a:t>19%</a:t>
            </a:r>
          </a:p>
        </p:txBody>
      </p:sp>
    </p:spTree>
    <p:custDataLst>
      <p:tags r:id="rId1"/>
    </p:custDataLst>
    <p:extLst>
      <p:ext uri="{BB962C8B-B14F-4D97-AF65-F5344CB8AC3E}">
        <p14:creationId xmlns:p14="http://schemas.microsoft.com/office/powerpoint/2010/main" val="36622380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49130D-81DA-8007-B7BA-42A0A028C468}"/>
              </a:ext>
            </a:extLst>
          </p:cNvPr>
          <p:cNvSpPr txBox="1">
            <a:spLocks noGrp="1"/>
          </p:cNvSpPr>
          <p:nvPr>
            <p:ph type="title" idx="4294967295"/>
          </p:nvPr>
        </p:nvSpPr>
        <p:spPr>
          <a:xfrm>
            <a:off x="353634" y="146040"/>
            <a:ext cx="1148473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tab pos="10001250" algn="l"/>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7 in 10 agree that their </a:t>
            </a:r>
            <a:r>
              <a:rPr kumimoji="0" lang="en-GB" sz="1800" b="1" i="0" u="none" strike="noStrike" kern="1200" cap="none" spc="0" normalizeH="0" baseline="0" noProof="0" dirty="0">
                <a:ln>
                  <a:noFill/>
                </a:ln>
                <a:solidFill>
                  <a:srgbClr val="009690"/>
                </a:solidFill>
                <a:effectLst/>
                <a:uLnTx/>
                <a:uFillTx/>
                <a:latin typeface="Arial"/>
                <a:ea typeface="+mn-ea"/>
                <a:cs typeface="+mn-cs"/>
              </a:rPr>
              <a:t>job makes good use of their skills and abilities</a:t>
            </a:r>
            <a:r>
              <a:rPr kumimoji="0" lang="en-GB" sz="1800" b="1" i="0" u="none" strike="noStrike" kern="1200" cap="none" spc="0" normalizeH="0" baseline="0" noProof="0" dirty="0">
                <a:ln>
                  <a:noFill/>
                </a:ln>
                <a:solidFill>
                  <a:srgbClr val="5C5B5A"/>
                </a:solidFill>
                <a:effectLst/>
                <a:uLnTx/>
                <a:uFillTx/>
                <a:latin typeface="Arial"/>
                <a:ea typeface="+mn-ea"/>
                <a:cs typeface="+mn-cs"/>
              </a:rPr>
              <a:t>, a drop from December 2024 (74% cf. 70%). 4 in 5 (81%) report that their job requires them to learn new things at least sometimes, which is a small decrease from last wave at 84%. No long-term comparisons are available on these measures.</a:t>
            </a:r>
          </a:p>
        </p:txBody>
      </p:sp>
      <p:sp>
        <p:nvSpPr>
          <p:cNvPr id="2" name="TextBox 1">
            <a:extLst>
              <a:ext uri="{FF2B5EF4-FFF2-40B4-BE49-F238E27FC236}">
                <a16:creationId xmlns:a16="http://schemas.microsoft.com/office/drawing/2014/main" id="{59844275-CB27-9C26-E131-221C9EB65662}"/>
              </a:ext>
            </a:extLst>
          </p:cNvPr>
          <p:cNvSpPr txBox="1"/>
          <p:nvPr/>
        </p:nvSpPr>
        <p:spPr>
          <a:xfrm>
            <a:off x="299843" y="1266993"/>
            <a:ext cx="5511739" cy="523220"/>
          </a:xfrm>
          <a:prstGeom prst="rect">
            <a:avLst/>
          </a:prstGeom>
          <a:noFill/>
        </p:spPr>
        <p:txBody>
          <a:bodyPr wrap="square" rtlCol="0">
            <a:spAutoFit/>
          </a:bodyPr>
          <a:lstStyle/>
          <a:p>
            <a:pPr algn="ctr">
              <a:defRPr sz="1200" b="0" i="0" u="none" strike="noStrike" kern="1200" spc="0" baseline="0">
                <a:solidFill>
                  <a:prstClr val="black">
                    <a:lumMod val="65000"/>
                    <a:lumOff val="35000"/>
                  </a:prstClr>
                </a:solidFill>
                <a:latin typeface="+mn-lt"/>
                <a:ea typeface="+mn-ea"/>
                <a:cs typeface="+mn-cs"/>
              </a:defRPr>
            </a:pPr>
            <a:r>
              <a:rPr lang="en-GB" sz="1400" b="1" dirty="0">
                <a:solidFill>
                  <a:srgbClr val="5C5B5A"/>
                </a:solidFill>
                <a:latin typeface="Arial" panose="020B0604020202020204" pitchFamily="34" charset="0"/>
                <a:ea typeface="Calibri" panose="020F0502020204030204" pitchFamily="34" charset="0"/>
              </a:rPr>
              <a:t>To what extent do you agree or disagree that your job makes good use of your skills and abilities?</a:t>
            </a:r>
          </a:p>
        </p:txBody>
      </p:sp>
      <p:graphicFrame>
        <p:nvGraphicFramePr>
          <p:cNvPr id="8" name="Chart 7" descr="Stacked bar chart showing respondents who agree that their job makes good use of their skills and abilities. 72% agree compared to 12% who disagree.">
            <a:extLst>
              <a:ext uri="{FF2B5EF4-FFF2-40B4-BE49-F238E27FC236}">
                <a16:creationId xmlns:a16="http://schemas.microsoft.com/office/drawing/2014/main" id="{BC78A805-9872-6EED-D848-9D5A7F9C02DE}"/>
              </a:ext>
            </a:extLst>
          </p:cNvPr>
          <p:cNvGraphicFramePr/>
          <p:nvPr>
            <p:extLst>
              <p:ext uri="{D42A27DB-BD31-4B8C-83A1-F6EECF244321}">
                <p14:modId xmlns:p14="http://schemas.microsoft.com/office/powerpoint/2010/main" val="2401895678"/>
              </p:ext>
            </p:extLst>
          </p:nvPr>
        </p:nvGraphicFramePr>
        <p:xfrm>
          <a:off x="-714877" y="1835548"/>
          <a:ext cx="5825889" cy="4634516"/>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a:extLst>
              <a:ext uri="{FF2B5EF4-FFF2-40B4-BE49-F238E27FC236}">
                <a16:creationId xmlns:a16="http://schemas.microsoft.com/office/drawing/2014/main" id="{769FFE41-AD8B-898A-63BF-6A43AF068676}"/>
              </a:ext>
              <a:ext uri="{C183D7F6-B498-43B3-948B-1728B52AA6E4}">
                <adec:decorative xmlns:adec="http://schemas.microsoft.com/office/drawing/2017/decorative" val="1"/>
              </a:ext>
            </a:extLst>
          </p:cNvPr>
          <p:cNvCxnSpPr>
            <a:cxnSpLocks/>
          </p:cNvCxnSpPr>
          <p:nvPr/>
        </p:nvCxnSpPr>
        <p:spPr>
          <a:xfrm>
            <a:off x="6096000" y="1688654"/>
            <a:ext cx="0" cy="4257400"/>
          </a:xfrm>
          <a:prstGeom prst="line">
            <a:avLst/>
          </a:prstGeom>
          <a:ln w="6350">
            <a:solidFill>
              <a:srgbClr val="6F7170"/>
            </a:solidFill>
          </a:ln>
        </p:spPr>
        <p:style>
          <a:lnRef idx="2">
            <a:schemeClr val="accent1"/>
          </a:lnRef>
          <a:fillRef idx="0">
            <a:schemeClr val="accent1"/>
          </a:fillRef>
          <a:effectRef idx="1">
            <a:schemeClr val="accent1"/>
          </a:effectRef>
          <a:fontRef idx="minor">
            <a:schemeClr val="tx1"/>
          </a:fontRef>
        </p:style>
      </p:cxnSp>
      <p:sp>
        <p:nvSpPr>
          <p:cNvPr id="3" name="Right Brace 2">
            <a:extLst>
              <a:ext uri="{FF2B5EF4-FFF2-40B4-BE49-F238E27FC236}">
                <a16:creationId xmlns:a16="http://schemas.microsoft.com/office/drawing/2014/main" id="{F1AD4479-D11F-DD81-266E-153ECF24201A}"/>
              </a:ext>
              <a:ext uri="{C183D7F6-B498-43B3-948B-1728B52AA6E4}">
                <adec:decorative xmlns:adec="http://schemas.microsoft.com/office/drawing/2017/decorative" val="1"/>
              </a:ext>
            </a:extLst>
          </p:cNvPr>
          <p:cNvSpPr/>
          <p:nvPr/>
        </p:nvSpPr>
        <p:spPr>
          <a:xfrm rot="10800000">
            <a:off x="1424521" y="1840778"/>
            <a:ext cx="238957" cy="3135524"/>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
        <p:nvSpPr>
          <p:cNvPr id="12" name="TextBox 11">
            <a:extLst>
              <a:ext uri="{FF2B5EF4-FFF2-40B4-BE49-F238E27FC236}">
                <a16:creationId xmlns:a16="http://schemas.microsoft.com/office/drawing/2014/main" id="{CA24F2A5-2A33-8F04-8683-35FB8C12C9B4}"/>
              </a:ext>
            </a:extLst>
          </p:cNvPr>
          <p:cNvSpPr txBox="1"/>
          <p:nvPr/>
        </p:nvSpPr>
        <p:spPr>
          <a:xfrm>
            <a:off x="6744720" y="1408776"/>
            <a:ext cx="509364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prstClr val="black">
                    <a:lumMod val="65000"/>
                    <a:lumOff val="35000"/>
                  </a:prstClr>
                </a:solidFill>
                <a:latin typeface="+mn-lt"/>
                <a:ea typeface="+mn-ea"/>
                <a:cs typeface="+mn-cs"/>
              </a:defRPr>
            </a:pPr>
            <a:r>
              <a:rPr lang="en-GB" sz="1400" b="1" dirty="0">
                <a:solidFill>
                  <a:srgbClr val="5C5B5A"/>
                </a:solidFill>
                <a:latin typeface="Arial" panose="020B0604020202020204" pitchFamily="34" charset="0"/>
                <a:ea typeface="Calibri" panose="020F0502020204030204" pitchFamily="34" charset="0"/>
              </a:rPr>
              <a:t>How often does your job require you to learn new things?</a:t>
            </a:r>
          </a:p>
        </p:txBody>
      </p:sp>
      <p:graphicFrame>
        <p:nvGraphicFramePr>
          <p:cNvPr id="18" name="Chart 17" descr="Stacked bar chart showing often their job requires them to learn new things. 83% say they are required to learn new things at least sometimes, stable with the previous wave.">
            <a:extLst>
              <a:ext uri="{FF2B5EF4-FFF2-40B4-BE49-F238E27FC236}">
                <a16:creationId xmlns:a16="http://schemas.microsoft.com/office/drawing/2014/main" id="{BC78A805-9872-6EED-D848-9D5A7F9C02DE}"/>
              </a:ext>
            </a:extLst>
          </p:cNvPr>
          <p:cNvGraphicFramePr/>
          <p:nvPr>
            <p:extLst>
              <p:ext uri="{D42A27DB-BD31-4B8C-83A1-F6EECF244321}">
                <p14:modId xmlns:p14="http://schemas.microsoft.com/office/powerpoint/2010/main" val="81905662"/>
              </p:ext>
            </p:extLst>
          </p:nvPr>
        </p:nvGraphicFramePr>
        <p:xfrm>
          <a:off x="7192705" y="1763928"/>
          <a:ext cx="4361242" cy="4662887"/>
        </p:xfrm>
        <a:graphic>
          <a:graphicData uri="http://schemas.openxmlformats.org/drawingml/2006/chart">
            <c:chart xmlns:c="http://schemas.openxmlformats.org/drawingml/2006/chart" xmlns:r="http://schemas.openxmlformats.org/officeDocument/2006/relationships" r:id="rId4"/>
          </a:graphicData>
        </a:graphic>
      </p:graphicFrame>
      <p:sp>
        <p:nvSpPr>
          <p:cNvPr id="19" name="Right Brace 18" descr="Arrow showing in total, 30% are worried about coronavirus.">
            <a:extLst>
              <a:ext uri="{FF2B5EF4-FFF2-40B4-BE49-F238E27FC236}">
                <a16:creationId xmlns:a16="http://schemas.microsoft.com/office/drawing/2014/main" id="{AA5B052E-A5F0-25E3-6176-712923EA4C93}"/>
              </a:ext>
              <a:ext uri="{C183D7F6-B498-43B3-948B-1728B52AA6E4}">
                <adec:decorative xmlns:adec="http://schemas.microsoft.com/office/drawing/2017/decorative" val="1"/>
              </a:ext>
            </a:extLst>
          </p:cNvPr>
          <p:cNvSpPr/>
          <p:nvPr/>
        </p:nvSpPr>
        <p:spPr>
          <a:xfrm>
            <a:off x="10447010" y="1944083"/>
            <a:ext cx="297190" cy="3389918"/>
          </a:xfrm>
          <a:prstGeom prst="rightBrace">
            <a:avLst>
              <a:gd name="adj1" fmla="val 28487"/>
              <a:gd name="adj2" fmla="val 47870"/>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20" name="TextBox 19">
            <a:extLst>
              <a:ext uri="{FF2B5EF4-FFF2-40B4-BE49-F238E27FC236}">
                <a16:creationId xmlns:a16="http://schemas.microsoft.com/office/drawing/2014/main" id="{A2063BBE-4CCE-C836-3F71-917AE31B0BD3}"/>
              </a:ext>
              <a:ext uri="{C183D7F6-B498-43B3-948B-1728B52AA6E4}">
                <adec:decorative xmlns:adec="http://schemas.microsoft.com/office/drawing/2017/decorative" val="1"/>
              </a:ext>
            </a:extLst>
          </p:cNvPr>
          <p:cNvSpPr txBox="1"/>
          <p:nvPr/>
        </p:nvSpPr>
        <p:spPr>
          <a:xfrm>
            <a:off x="10595605" y="3447366"/>
            <a:ext cx="831448" cy="584775"/>
          </a:xfrm>
          <a:prstGeom prst="rect">
            <a:avLst/>
          </a:prstGeom>
          <a:noFill/>
        </p:spPr>
        <p:txBody>
          <a:bodyPr wrap="square" rtlCol="0">
            <a:spAutoFit/>
          </a:bodyPr>
          <a:lstStyle/>
          <a:p>
            <a:pPr algn="ctr"/>
            <a:r>
              <a:rPr lang="en-GB" sz="1600" b="1" dirty="0">
                <a:solidFill>
                  <a:srgbClr val="5C5B5A"/>
                </a:solidFill>
              </a:rPr>
              <a:t>83%</a:t>
            </a:r>
          </a:p>
          <a:p>
            <a:pPr algn="ctr"/>
            <a:endParaRPr lang="en-GB" sz="1600" dirty="0">
              <a:solidFill>
                <a:srgbClr val="5C5B5A"/>
              </a:solidFill>
            </a:endParaRPr>
          </a:p>
        </p:txBody>
      </p:sp>
      <p:sp>
        <p:nvSpPr>
          <p:cNvPr id="6" name="Footer Placeholder 4">
            <a:extLst>
              <a:ext uri="{FF2B5EF4-FFF2-40B4-BE49-F238E27FC236}">
                <a16:creationId xmlns:a16="http://schemas.microsoft.com/office/drawing/2014/main" id="{3CE8FEC3-6846-EDEE-435B-8A39F3B6D958}"/>
              </a:ext>
            </a:extLst>
          </p:cNvPr>
          <p:cNvSpPr txBox="1">
            <a:spLocks/>
          </p:cNvSpPr>
          <p:nvPr/>
        </p:nvSpPr>
        <p:spPr>
          <a:xfrm>
            <a:off x="391549" y="6349445"/>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GW2_2. To what extent do you agree or disagree with the following statement: My job makes good use of my skills and abilities</a:t>
            </a:r>
            <a:r>
              <a:rPr lang="en-GB" sz="1000" dirty="0">
                <a:solidFill>
                  <a:srgbClr val="FFFFFF">
                    <a:lumMod val="50000"/>
                  </a:srgbClr>
                </a:solidFill>
                <a:latin typeface="Arial"/>
                <a:cs typeface="Arial" panose="020B0604020202020204" pitchFamily="34" charset="0"/>
              </a:rPr>
              <a:t> / GW2_1. How often does your job require you to learn new things? Base: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All online respondents who are employed, </a:t>
            </a:r>
            <a:r>
              <a:rPr lang="en-GB" sz="1000" dirty="0">
                <a:solidFill>
                  <a:srgbClr val="FFFFFF">
                    <a:lumMod val="50000"/>
                  </a:srgbClr>
                </a:solidFill>
                <a:latin typeface="Arial"/>
                <a:cs typeface="Arial" panose="020B0604020202020204" pitchFamily="34" charset="0"/>
              </a:rPr>
              <a:t>Oct’24-Feb’25 (S15+S16+S17), 2275. </a:t>
            </a:r>
          </a:p>
        </p:txBody>
      </p:sp>
      <p:sp>
        <p:nvSpPr>
          <p:cNvPr id="15" name="TextBox 14">
            <a:extLst>
              <a:ext uri="{FF2B5EF4-FFF2-40B4-BE49-F238E27FC236}">
                <a16:creationId xmlns:a16="http://schemas.microsoft.com/office/drawing/2014/main" id="{566D77B7-133C-8A10-BF3B-55D0C1E8B2C9}"/>
              </a:ext>
              <a:ext uri="{C183D7F6-B498-43B3-948B-1728B52AA6E4}">
                <adec:decorative xmlns:adec="http://schemas.microsoft.com/office/drawing/2017/decorative" val="1"/>
              </a:ext>
            </a:extLst>
          </p:cNvPr>
          <p:cNvSpPr txBox="1"/>
          <p:nvPr/>
        </p:nvSpPr>
        <p:spPr>
          <a:xfrm>
            <a:off x="757734" y="3262700"/>
            <a:ext cx="831448" cy="338554"/>
          </a:xfrm>
          <a:prstGeom prst="rect">
            <a:avLst/>
          </a:prstGeom>
          <a:noFill/>
        </p:spPr>
        <p:txBody>
          <a:bodyPr wrap="square" rtlCol="0">
            <a:spAutoFit/>
          </a:bodyPr>
          <a:lstStyle/>
          <a:p>
            <a:pPr algn="ctr"/>
            <a:r>
              <a:rPr lang="en-GB" sz="1600" b="1" dirty="0">
                <a:solidFill>
                  <a:srgbClr val="5C5B5A"/>
                </a:solidFill>
              </a:rPr>
              <a:t>72%</a:t>
            </a:r>
          </a:p>
        </p:txBody>
      </p:sp>
    </p:spTree>
    <p:custDataLst>
      <p:tags r:id="rId1"/>
    </p:custDataLst>
    <p:extLst>
      <p:ext uri="{BB962C8B-B14F-4D97-AF65-F5344CB8AC3E}">
        <p14:creationId xmlns:p14="http://schemas.microsoft.com/office/powerpoint/2010/main" val="16873342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49130D-81DA-8007-B7BA-42A0A028C468}"/>
              </a:ext>
            </a:extLst>
          </p:cNvPr>
          <p:cNvSpPr txBox="1">
            <a:spLocks noGrp="1"/>
          </p:cNvSpPr>
          <p:nvPr>
            <p:ph type="title" idx="4294967295"/>
          </p:nvPr>
        </p:nvSpPr>
        <p:spPr>
          <a:xfrm>
            <a:off x="293749" y="248206"/>
            <a:ext cx="1148473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One fifth (22%) have been provided with </a:t>
            </a:r>
            <a:r>
              <a:rPr kumimoji="0" lang="en-GB" sz="1800" b="1" i="0" u="none" strike="noStrike" kern="1200" cap="none" spc="0" normalizeH="0" baseline="0" noProof="0" dirty="0">
                <a:ln>
                  <a:noFill/>
                </a:ln>
                <a:solidFill>
                  <a:srgbClr val="009690"/>
                </a:solidFill>
                <a:effectLst/>
                <a:uLnTx/>
                <a:uFillTx/>
                <a:latin typeface="Arial"/>
                <a:ea typeface="+mn-ea"/>
                <a:cs typeface="+mn-cs"/>
              </a:rPr>
              <a:t>no</a:t>
            </a:r>
            <a:r>
              <a:rPr kumimoji="0" lang="en-GB" sz="1800" b="1" i="0" u="none" strike="noStrike" kern="1200" cap="none" spc="0" normalizeH="0" baseline="0" noProof="0" dirty="0">
                <a:ln>
                  <a:noFill/>
                </a:ln>
                <a:solidFill>
                  <a:srgbClr val="5C5B5A"/>
                </a:solidFill>
                <a:effectLst/>
                <a:uLnTx/>
                <a:uFillTx/>
                <a:latin typeface="Arial"/>
                <a:ea typeface="+mn-ea"/>
                <a:cs typeface="+mn-cs"/>
              </a:rPr>
              <a:t> </a:t>
            </a:r>
            <a:r>
              <a:rPr kumimoji="0" lang="en-GB" sz="1800" b="1" i="0" u="none" strike="noStrike" kern="1200" cap="none" spc="0" normalizeH="0" baseline="0" noProof="0" dirty="0">
                <a:ln>
                  <a:noFill/>
                </a:ln>
                <a:solidFill>
                  <a:srgbClr val="009690"/>
                </a:solidFill>
                <a:effectLst/>
                <a:uLnTx/>
                <a:uFillTx/>
                <a:latin typeface="Arial"/>
                <a:ea typeface="+mn-ea"/>
                <a:cs typeface="+mn-cs"/>
              </a:rPr>
              <a:t>professional development or training opportunities </a:t>
            </a:r>
            <a:r>
              <a:rPr kumimoji="0" lang="en-GB" sz="1800" b="1" i="0" u="none" strike="noStrike" kern="1200" cap="none" spc="0" normalizeH="0" baseline="0" noProof="0" dirty="0">
                <a:ln>
                  <a:noFill/>
                </a:ln>
                <a:solidFill>
                  <a:srgbClr val="5C5B5A"/>
                </a:solidFill>
                <a:effectLst/>
                <a:uLnTx/>
                <a:uFillTx/>
                <a:latin typeface="Arial"/>
                <a:ea typeface="+mn-ea"/>
                <a:cs typeface="+mn-cs"/>
              </a:rPr>
              <a:t>in the past year. This is higher amongst those in the private sector (25%) and for part-time employees (31%).</a:t>
            </a:r>
          </a:p>
        </p:txBody>
      </p:sp>
      <p:sp>
        <p:nvSpPr>
          <p:cNvPr id="10" name="TextBox 9">
            <a:extLst>
              <a:ext uri="{FF2B5EF4-FFF2-40B4-BE49-F238E27FC236}">
                <a16:creationId xmlns:a16="http://schemas.microsoft.com/office/drawing/2014/main" id="{59844275-CB27-9C26-E131-221C9EB65662}"/>
              </a:ext>
            </a:extLst>
          </p:cNvPr>
          <p:cNvSpPr txBox="1"/>
          <p:nvPr/>
        </p:nvSpPr>
        <p:spPr>
          <a:xfrm>
            <a:off x="1920302" y="1133234"/>
            <a:ext cx="8231627" cy="584775"/>
          </a:xfrm>
          <a:prstGeom prst="rect">
            <a:avLst/>
          </a:prstGeom>
          <a:noFill/>
        </p:spPr>
        <p:txBody>
          <a:bodyPr wrap="square" rtlCol="0">
            <a:spAutoFit/>
          </a:bodyPr>
          <a:lstStyle/>
          <a:p>
            <a:pPr algn="ctr">
              <a:defRPr sz="1200" b="0" i="0" u="none" strike="noStrike" kern="1200" spc="0" baseline="0">
                <a:solidFill>
                  <a:prstClr val="black">
                    <a:lumMod val="65000"/>
                    <a:lumOff val="35000"/>
                  </a:prstClr>
                </a:solidFill>
                <a:latin typeface="+mn-lt"/>
                <a:ea typeface="+mn-ea"/>
                <a:cs typeface="+mn-cs"/>
              </a:defRPr>
            </a:pPr>
            <a:r>
              <a:rPr lang="en-GB" sz="1600" b="1" dirty="0">
                <a:solidFill>
                  <a:srgbClr val="5C5B5A"/>
                </a:solidFill>
                <a:latin typeface="Arial" panose="020B0604020202020204" pitchFamily="34" charset="0"/>
                <a:ea typeface="Calibri" panose="020F0502020204030204" pitchFamily="34" charset="0"/>
              </a:rPr>
              <a:t>How many professional development or training opportunities have been available to you in the past 12 months? Oct’24 – Feb’25 (S14+S15+S16 combined)</a:t>
            </a:r>
          </a:p>
        </p:txBody>
      </p:sp>
      <p:graphicFrame>
        <p:nvGraphicFramePr>
          <p:cNvPr id="3" name="Chart 2" descr="Bar chart showing available development or training opportunities in the past 12 months. 22% say they have not had any opportunities, compared to 34% who say they have had at least 1-2 opportunities over the last year.">
            <a:extLst>
              <a:ext uri="{FF2B5EF4-FFF2-40B4-BE49-F238E27FC236}">
                <a16:creationId xmlns:a16="http://schemas.microsoft.com/office/drawing/2014/main" id="{A8BCE898-35AC-E702-2CAD-670348EF2046}"/>
              </a:ext>
            </a:extLst>
          </p:cNvPr>
          <p:cNvGraphicFramePr/>
          <p:nvPr>
            <p:extLst>
              <p:ext uri="{D42A27DB-BD31-4B8C-83A1-F6EECF244321}">
                <p14:modId xmlns:p14="http://schemas.microsoft.com/office/powerpoint/2010/main" val="3828705856"/>
              </p:ext>
            </p:extLst>
          </p:nvPr>
        </p:nvGraphicFramePr>
        <p:xfrm>
          <a:off x="216004" y="1841873"/>
          <a:ext cx="9965431" cy="4422268"/>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Arrow Connector 6">
            <a:extLst>
              <a:ext uri="{FF2B5EF4-FFF2-40B4-BE49-F238E27FC236}">
                <a16:creationId xmlns:a16="http://schemas.microsoft.com/office/drawing/2014/main" id="{BC675963-AEF5-7C67-7F3D-2FF03F2522D1}"/>
              </a:ext>
              <a:ext uri="{C183D7F6-B498-43B3-948B-1728B52AA6E4}">
                <adec:decorative xmlns:adec="http://schemas.microsoft.com/office/drawing/2017/decorative" val="1"/>
              </a:ext>
            </a:extLst>
          </p:cNvPr>
          <p:cNvCxnSpPr>
            <a:cxnSpLocks/>
          </p:cNvCxnSpPr>
          <p:nvPr/>
        </p:nvCxnSpPr>
        <p:spPr>
          <a:xfrm>
            <a:off x="7806290" y="1964922"/>
            <a:ext cx="666750"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98A372-D0A1-839C-4874-DB9DE4148C31}"/>
              </a:ext>
            </a:extLst>
          </p:cNvPr>
          <p:cNvSpPr txBox="1"/>
          <p:nvPr/>
        </p:nvSpPr>
        <p:spPr>
          <a:xfrm>
            <a:off x="8515778" y="1880283"/>
            <a:ext cx="3331314" cy="169277"/>
          </a:xfrm>
          <a:prstGeom prst="rect">
            <a:avLst/>
          </a:prstGeom>
          <a:noFill/>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1100" b="1" dirty="0">
                <a:solidFill>
                  <a:srgbClr val="5C5B5A"/>
                </a:solidFill>
                <a:latin typeface="Arial"/>
              </a:rPr>
              <a:t>25% </a:t>
            </a:r>
            <a:r>
              <a:rPr lang="en-GB" sz="1050" dirty="0">
                <a:solidFill>
                  <a:srgbClr val="5C5B5A"/>
                </a:solidFill>
                <a:latin typeface="Arial"/>
              </a:rPr>
              <a:t>Those working in the private sector</a:t>
            </a:r>
            <a:endParaRPr lang="en-GB" sz="1050" b="1" dirty="0">
              <a:solidFill>
                <a:srgbClr val="5C5B5A"/>
              </a:solidFill>
              <a:latin typeface="Arial"/>
            </a:endParaRPr>
          </a:p>
        </p:txBody>
      </p:sp>
      <p:grpSp>
        <p:nvGrpSpPr>
          <p:cNvPr id="12" name="Group 11">
            <a:extLst>
              <a:ext uri="{FF2B5EF4-FFF2-40B4-BE49-F238E27FC236}">
                <a16:creationId xmlns:a16="http://schemas.microsoft.com/office/drawing/2014/main" id="{2AD1CF66-F391-80BD-8406-64E8E2095093}"/>
              </a:ext>
              <a:ext uri="{C183D7F6-B498-43B3-948B-1728B52AA6E4}">
                <adec:decorative xmlns:adec="http://schemas.microsoft.com/office/drawing/2017/decorative" val="1"/>
              </a:ext>
            </a:extLst>
          </p:cNvPr>
          <p:cNvGrpSpPr/>
          <p:nvPr/>
        </p:nvGrpSpPr>
        <p:grpSpPr>
          <a:xfrm>
            <a:off x="7924896" y="6003278"/>
            <a:ext cx="4225169" cy="269304"/>
            <a:chOff x="229117" y="5927615"/>
            <a:chExt cx="4225169" cy="269304"/>
          </a:xfrm>
        </p:grpSpPr>
        <p:grpSp>
          <p:nvGrpSpPr>
            <p:cNvPr id="13" name="Group 12" descr="Green and Red arrows to signify when a statistic is significantly higher or lower than the previous survey.">
              <a:extLst>
                <a:ext uri="{FF2B5EF4-FFF2-40B4-BE49-F238E27FC236}">
                  <a16:creationId xmlns:a16="http://schemas.microsoft.com/office/drawing/2014/main" id="{C5078FDC-B83D-D554-8B0C-9DE069D7FD24}"/>
                </a:ext>
              </a:extLst>
            </p:cNvPr>
            <p:cNvGrpSpPr/>
            <p:nvPr/>
          </p:nvGrpSpPr>
          <p:grpSpPr>
            <a:xfrm>
              <a:off x="229117" y="5927615"/>
              <a:ext cx="4225169" cy="269304"/>
              <a:chOff x="520117" y="5772736"/>
              <a:chExt cx="4225169" cy="269304"/>
            </a:xfrm>
          </p:grpSpPr>
          <p:sp>
            <p:nvSpPr>
              <p:cNvPr id="15" name="Arrow: Down 14">
                <a:extLst>
                  <a:ext uri="{FF2B5EF4-FFF2-40B4-BE49-F238E27FC236}">
                    <a16:creationId xmlns:a16="http://schemas.microsoft.com/office/drawing/2014/main" id="{452CBB32-9A75-2A9C-6114-6247F474CB93}"/>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TextBox 15">
                <a:extLst>
                  <a:ext uri="{FF2B5EF4-FFF2-40B4-BE49-F238E27FC236}">
                    <a16:creationId xmlns:a16="http://schemas.microsoft.com/office/drawing/2014/main" id="{6E00B55E-BE1F-6469-2C11-15C40D3DEAC6}"/>
                  </a:ext>
                </a:extLst>
              </p:cNvPr>
              <p:cNvSpPr txBox="1"/>
              <p:nvPr/>
            </p:nvSpPr>
            <p:spPr>
              <a:xfrm>
                <a:off x="884934" y="5772736"/>
                <a:ext cx="3860352"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higher/lower than all employed respondents</a:t>
                </a:r>
              </a:p>
            </p:txBody>
          </p:sp>
        </p:grpSp>
        <p:sp>
          <p:nvSpPr>
            <p:cNvPr id="14" name="Arrow: Down 13">
              <a:extLst>
                <a:ext uri="{FF2B5EF4-FFF2-40B4-BE49-F238E27FC236}">
                  <a16:creationId xmlns:a16="http://schemas.microsoft.com/office/drawing/2014/main" id="{D7842F2B-724D-9166-6E35-E669D42D3347}"/>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21" name="Arrow: Down 20">
            <a:extLst>
              <a:ext uri="{FF2B5EF4-FFF2-40B4-BE49-F238E27FC236}">
                <a16:creationId xmlns:a16="http://schemas.microsoft.com/office/drawing/2014/main" id="{A71CA867-6DCC-E634-9011-4D0B98FF62FE}"/>
              </a:ext>
              <a:ext uri="{C183D7F6-B498-43B3-948B-1728B52AA6E4}">
                <adec:decorative xmlns:adec="http://schemas.microsoft.com/office/drawing/2017/decorative" val="1"/>
              </a:ext>
            </a:extLst>
          </p:cNvPr>
          <p:cNvSpPr/>
          <p:nvPr/>
        </p:nvSpPr>
        <p:spPr>
          <a:xfrm>
            <a:off x="7157215" y="2088357"/>
            <a:ext cx="105598" cy="1190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Arrow: Down 21">
            <a:extLst>
              <a:ext uri="{FF2B5EF4-FFF2-40B4-BE49-F238E27FC236}">
                <a16:creationId xmlns:a16="http://schemas.microsoft.com/office/drawing/2014/main" id="{22621293-E9AC-48A5-5168-15541AE20969}"/>
              </a:ext>
              <a:ext uri="{C183D7F6-B498-43B3-948B-1728B52AA6E4}">
                <adec:decorative xmlns:adec="http://schemas.microsoft.com/office/drawing/2017/decorative" val="1"/>
              </a:ext>
            </a:extLst>
          </p:cNvPr>
          <p:cNvSpPr/>
          <p:nvPr/>
        </p:nvSpPr>
        <p:spPr>
          <a:xfrm rot="10800000">
            <a:off x="9049515" y="2257247"/>
            <a:ext cx="105598" cy="1190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Arrow: Down 22">
            <a:extLst>
              <a:ext uri="{FF2B5EF4-FFF2-40B4-BE49-F238E27FC236}">
                <a16:creationId xmlns:a16="http://schemas.microsoft.com/office/drawing/2014/main" id="{8700641A-928E-CB40-5F2F-BA6B340CF420}"/>
              </a:ext>
              <a:ext uri="{C183D7F6-B498-43B3-948B-1728B52AA6E4}">
                <adec:decorative xmlns:adec="http://schemas.microsoft.com/office/drawing/2017/decorative" val="1"/>
              </a:ext>
            </a:extLst>
          </p:cNvPr>
          <p:cNvSpPr/>
          <p:nvPr/>
        </p:nvSpPr>
        <p:spPr>
          <a:xfrm rot="10800000">
            <a:off x="7872096" y="3309939"/>
            <a:ext cx="105598" cy="1190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Arrow: Down 23">
            <a:extLst>
              <a:ext uri="{FF2B5EF4-FFF2-40B4-BE49-F238E27FC236}">
                <a16:creationId xmlns:a16="http://schemas.microsoft.com/office/drawing/2014/main" id="{A0E8EFE8-5455-0421-AA50-E1BCF23F7E14}"/>
              </a:ext>
              <a:ext uri="{C183D7F6-B498-43B3-948B-1728B52AA6E4}">
                <adec:decorative xmlns:adec="http://schemas.microsoft.com/office/drawing/2017/decorative" val="1"/>
              </a:ext>
            </a:extLst>
          </p:cNvPr>
          <p:cNvSpPr/>
          <p:nvPr/>
        </p:nvSpPr>
        <p:spPr>
          <a:xfrm>
            <a:off x="7023042" y="3489182"/>
            <a:ext cx="105598" cy="1190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Arrow: Down 24">
            <a:extLst>
              <a:ext uri="{FF2B5EF4-FFF2-40B4-BE49-F238E27FC236}">
                <a16:creationId xmlns:a16="http://schemas.microsoft.com/office/drawing/2014/main" id="{018F63CA-B5A5-C6E9-772B-8248E930A518}"/>
              </a:ext>
              <a:ext uri="{C183D7F6-B498-43B3-948B-1728B52AA6E4}">
                <adec:decorative xmlns:adec="http://schemas.microsoft.com/office/drawing/2017/decorative" val="1"/>
              </a:ext>
            </a:extLst>
          </p:cNvPr>
          <p:cNvSpPr/>
          <p:nvPr/>
        </p:nvSpPr>
        <p:spPr>
          <a:xfrm rot="10800000">
            <a:off x="6036115" y="3933946"/>
            <a:ext cx="105598" cy="1190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Arrow: Down 25">
            <a:extLst>
              <a:ext uri="{FF2B5EF4-FFF2-40B4-BE49-F238E27FC236}">
                <a16:creationId xmlns:a16="http://schemas.microsoft.com/office/drawing/2014/main" id="{A949B6C6-C51F-FDE8-612B-1F1D0EBB3496}"/>
              </a:ext>
              <a:ext uri="{C183D7F6-B498-43B3-948B-1728B52AA6E4}">
                <adec:decorative xmlns:adec="http://schemas.microsoft.com/office/drawing/2017/decorative" val="1"/>
              </a:ext>
            </a:extLst>
          </p:cNvPr>
          <p:cNvSpPr/>
          <p:nvPr/>
        </p:nvSpPr>
        <p:spPr>
          <a:xfrm>
            <a:off x="5362517" y="4107600"/>
            <a:ext cx="105598" cy="1190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27" name="Straight Arrow Connector 26">
            <a:extLst>
              <a:ext uri="{FF2B5EF4-FFF2-40B4-BE49-F238E27FC236}">
                <a16:creationId xmlns:a16="http://schemas.microsoft.com/office/drawing/2014/main" id="{CE794C7B-257D-9940-96DB-E5E19AB7B9A6}"/>
              </a:ext>
              <a:ext uri="{C183D7F6-B498-43B3-948B-1728B52AA6E4}">
                <adec:decorative xmlns:adec="http://schemas.microsoft.com/office/drawing/2017/decorative" val="1"/>
              </a:ext>
            </a:extLst>
          </p:cNvPr>
          <p:cNvCxnSpPr>
            <a:cxnSpLocks/>
          </p:cNvCxnSpPr>
          <p:nvPr/>
        </p:nvCxnSpPr>
        <p:spPr>
          <a:xfrm>
            <a:off x="7763552" y="3193221"/>
            <a:ext cx="666750"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D346EAE-72BC-A567-05A8-1E14444D60E1}"/>
              </a:ext>
            </a:extLst>
          </p:cNvPr>
          <p:cNvSpPr txBox="1"/>
          <p:nvPr/>
        </p:nvSpPr>
        <p:spPr>
          <a:xfrm>
            <a:off x="8473040" y="3108582"/>
            <a:ext cx="3331314" cy="169277"/>
          </a:xfrm>
          <a:prstGeom prst="rect">
            <a:avLst/>
          </a:prstGeom>
          <a:noFill/>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1100" b="1" dirty="0">
                <a:solidFill>
                  <a:srgbClr val="5C5B5A"/>
                </a:solidFill>
                <a:latin typeface="Arial"/>
              </a:rPr>
              <a:t>24% </a:t>
            </a:r>
            <a:r>
              <a:rPr lang="en-GB" sz="1050" dirty="0">
                <a:solidFill>
                  <a:srgbClr val="5C5B5A"/>
                </a:solidFill>
                <a:latin typeface="Arial"/>
              </a:rPr>
              <a:t>Those working in the public sector</a:t>
            </a:r>
            <a:endParaRPr lang="en-GB" sz="1050" b="1" dirty="0">
              <a:solidFill>
                <a:srgbClr val="5C5B5A"/>
              </a:solidFill>
              <a:latin typeface="Arial"/>
            </a:endParaRPr>
          </a:p>
        </p:txBody>
      </p:sp>
      <p:sp>
        <p:nvSpPr>
          <p:cNvPr id="6" name="Footer Placeholder 4">
            <a:extLst>
              <a:ext uri="{FF2B5EF4-FFF2-40B4-BE49-F238E27FC236}">
                <a16:creationId xmlns:a16="http://schemas.microsoft.com/office/drawing/2014/main" id="{3CE8FEC3-6846-EDEE-435B-8A39F3B6D958}"/>
              </a:ext>
            </a:extLst>
          </p:cNvPr>
          <p:cNvSpPr txBox="1">
            <a:spLocks/>
          </p:cNvSpPr>
          <p:nvPr/>
        </p:nvSpPr>
        <p:spPr>
          <a:xfrm>
            <a:off x="391549" y="6342397"/>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GW2_7.How many professional development or training opportunities have been available to you in the past 12 months</a:t>
            </a:r>
            <a:r>
              <a:rPr lang="en-GB" sz="1000" dirty="0">
                <a:solidFill>
                  <a:srgbClr val="FFFFFF">
                    <a:lumMod val="50000"/>
                  </a:srgbClr>
                </a:solidFill>
                <a:latin typeface="Arial"/>
                <a:cs typeface="Arial" panose="020B0604020202020204" pitchFamily="34" charset="0"/>
              </a:rPr>
              <a:t>? Base: All online respondents who are employed, Oct’24-Feb’25 (S15+S16+S17), 2275; All in full time permanent employment, Oct’24-Feb’25 (S15+S16+S17), 1659; All in part time permanent employment Oct’24-Feb’25 (S15+S16+S17), 503.</a:t>
            </a:r>
          </a:p>
        </p:txBody>
      </p:sp>
    </p:spTree>
    <p:custDataLst>
      <p:tags r:id="rId1"/>
    </p:custDataLst>
    <p:extLst>
      <p:ext uri="{BB962C8B-B14F-4D97-AF65-F5344CB8AC3E}">
        <p14:creationId xmlns:p14="http://schemas.microsoft.com/office/powerpoint/2010/main" val="281941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20512618-3E13-4E2D-A714-3533899CEFA3}"/>
              </a:ext>
            </a:extLst>
          </p:cNvPr>
          <p:cNvSpPr txBox="1">
            <a:spLocks noGrp="1"/>
          </p:cNvSpPr>
          <p:nvPr>
            <p:ph type="title" idx="4294967295"/>
          </p:nvPr>
        </p:nvSpPr>
        <p:spPr>
          <a:xfrm>
            <a:off x="421336" y="184507"/>
            <a:ext cx="11288063"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Background</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530769" y="739075"/>
            <a:ext cx="11017825" cy="5513508"/>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This report presents summary findings for a quantitative </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survey carried out </a:t>
            </a:r>
            <a:r>
              <a:rPr lang="en-GB" sz="1400" b="1" dirty="0">
                <a:solidFill>
                  <a:srgbClr val="009690"/>
                </a:solidFill>
                <a:latin typeface="Arial" panose="020B0604020202020204"/>
              </a:rPr>
              <a:t>between 17th and the 28th February 2025</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 with a representative sample of </a:t>
            </a:r>
            <a:r>
              <a:rPr lang="en-GB" sz="1400" b="1" dirty="0">
                <a:solidFill>
                  <a:srgbClr val="009690"/>
                </a:solidFill>
                <a:latin typeface="Arial" panose="020B0604020202020204"/>
              </a:rPr>
              <a:t>1,515</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 residents</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from across all ten Greater Manchester local authority areas.</a:t>
            </a:r>
            <a:r>
              <a:rPr lang="en-GB" sz="1400" dirty="0">
                <a:latin typeface="Arial" panose="020B0604020202020204"/>
              </a:rPr>
              <a:t> </a:t>
            </a:r>
            <a:endParaRPr lang="en-GB" sz="1400" b="0" i="0" u="none" strike="noStrike" kern="1200" cap="none" spc="0" normalizeH="0" baseline="0" noProof="0" dirty="0">
              <a:ln>
                <a:noFill/>
              </a:ln>
              <a:solidFill>
                <a:srgbClr val="5C5B5A"/>
              </a:solidFill>
              <a:effectLst/>
              <a:uLnTx/>
              <a:uFillTx/>
              <a:latin typeface="Arial" panose="020B0604020202020204"/>
              <a:cs typeface="Arial" panose="020B0604020202020204"/>
            </a:endParaRPr>
          </a:p>
          <a:p>
            <a:pPr>
              <a:lnSpc>
                <a:spcPct val="100000"/>
              </a:lnSpc>
              <a:spcBef>
                <a:spcPts val="0"/>
              </a:spcBef>
              <a:spcAft>
                <a:spcPts val="600"/>
              </a:spcAft>
              <a:defRPr/>
            </a:pPr>
            <a:r>
              <a:rPr lang="en-GB" sz="1400" dirty="0">
                <a:latin typeface="Arial" panose="020B0604020202020204"/>
                <a:cs typeface="Arial"/>
              </a:rPr>
              <a:t>The report is divided into themed sections, providing an overview into </a:t>
            </a:r>
            <a:r>
              <a:rPr lang="en-GB" sz="1400" b="1" dirty="0">
                <a:solidFill>
                  <a:srgbClr val="009690"/>
                </a:solidFill>
                <a:latin typeface="Arial" panose="020B0604020202020204"/>
                <a:cs typeface="Arial"/>
              </a:rPr>
              <a:t>respondents’ feelings and behaviours around </a:t>
            </a:r>
            <a:r>
              <a:rPr lang="en-GB" sz="1400" b="1" dirty="0">
                <a:solidFill>
                  <a:srgbClr val="009690"/>
                </a:solidFill>
                <a:latin typeface="Arial" panose="020B0604020202020204"/>
                <a:cs typeface="Arial"/>
                <a:hlinkClick r:id="rId4" action="ppaction://hlinksldjump">
                  <a:extLst>
                    <a:ext uri="{A12FA001-AC4F-418D-AE19-62706E023703}">
                      <ahyp:hlinkClr xmlns:ahyp="http://schemas.microsoft.com/office/drawing/2018/hyperlinkcolor" val="tx"/>
                    </a:ext>
                  </a:extLst>
                </a:hlinkClick>
              </a:rPr>
              <a:t>personal health and wellbeing</a:t>
            </a:r>
            <a:r>
              <a:rPr lang="en-GB" sz="1400" b="1" dirty="0">
                <a:solidFill>
                  <a:srgbClr val="009690"/>
                </a:solidFill>
                <a:latin typeface="Arial" panose="020B0604020202020204"/>
                <a:cs typeface="Arial"/>
              </a:rPr>
              <a:t>, </a:t>
            </a:r>
            <a:r>
              <a:rPr lang="en-GB" sz="1400" b="1" dirty="0">
                <a:solidFill>
                  <a:srgbClr val="009690"/>
                </a:solidFill>
                <a:latin typeface="Arial" panose="020B0604020202020204"/>
                <a:cs typeface="Arial"/>
                <a:hlinkClick r:id="rId5" action="ppaction://hlinksldjump">
                  <a:extLst>
                    <a:ext uri="{A12FA001-AC4F-418D-AE19-62706E023703}">
                      <ahyp:hlinkClr xmlns:ahyp="http://schemas.microsoft.com/office/drawing/2018/hyperlinkcolor" val="tx"/>
                    </a:ext>
                  </a:extLst>
                </a:hlinkClick>
              </a:rPr>
              <a:t>good work</a:t>
            </a:r>
            <a:r>
              <a:rPr lang="en-GB" sz="1400" b="1" dirty="0">
                <a:solidFill>
                  <a:srgbClr val="009690"/>
                </a:solidFill>
                <a:latin typeface="Arial" panose="020B0604020202020204"/>
                <a:cs typeface="Arial"/>
              </a:rPr>
              <a:t>, </a:t>
            </a:r>
            <a:r>
              <a:rPr lang="en-GB" sz="1400" b="1" dirty="0">
                <a:solidFill>
                  <a:srgbClr val="009690"/>
                </a:solidFill>
                <a:latin typeface="Arial" panose="020B0604020202020204"/>
                <a:cs typeface="Arial"/>
                <a:hlinkClick r:id="rId6" action="ppaction://hlinksldjump">
                  <a:extLst>
                    <a:ext uri="{A12FA001-AC4F-418D-AE19-62706E023703}">
                      <ahyp:hlinkClr xmlns:ahyp="http://schemas.microsoft.com/office/drawing/2018/hyperlinkcolor" val="tx"/>
                    </a:ext>
                  </a:extLst>
                </a:hlinkClick>
              </a:rPr>
              <a:t>local area</a:t>
            </a:r>
            <a:r>
              <a:rPr lang="en-GB" sz="1400" b="1" dirty="0">
                <a:solidFill>
                  <a:srgbClr val="009690"/>
                </a:solidFill>
                <a:latin typeface="Arial" panose="020B0604020202020204"/>
                <a:cs typeface="Arial"/>
              </a:rPr>
              <a:t>, </a:t>
            </a:r>
            <a:r>
              <a:rPr lang="en-GB" sz="1400" b="1" dirty="0">
                <a:solidFill>
                  <a:srgbClr val="009690"/>
                </a:solidFill>
                <a:latin typeface="Arial" panose="020B0604020202020204"/>
                <a:cs typeface="Arial"/>
                <a:hlinkClick r:id="rId7" action="ppaction://hlinksldjump">
                  <a:extLst>
                    <a:ext uri="{A12FA001-AC4F-418D-AE19-62706E023703}">
                      <ahyp:hlinkClr xmlns:ahyp="http://schemas.microsoft.com/office/drawing/2018/hyperlinkcolor" val="tx"/>
                    </a:ext>
                  </a:extLst>
                </a:hlinkClick>
              </a:rPr>
              <a:t>cost of living</a:t>
            </a:r>
            <a:r>
              <a:rPr lang="en-GB" sz="1400" b="1" dirty="0">
                <a:solidFill>
                  <a:srgbClr val="009690"/>
                </a:solidFill>
                <a:latin typeface="Arial" panose="020B0604020202020204"/>
                <a:cs typeface="Arial"/>
              </a:rPr>
              <a:t> , </a:t>
            </a:r>
            <a:r>
              <a:rPr lang="en-GB" sz="1400" b="1" dirty="0">
                <a:solidFill>
                  <a:srgbClr val="009690"/>
                </a:solidFill>
                <a:latin typeface="Arial" panose="020B0604020202020204"/>
                <a:cs typeface="Arial"/>
                <a:hlinkClick r:id="rId8" action="ppaction://hlinksldjump"/>
              </a:rPr>
              <a:t>early years</a:t>
            </a:r>
            <a:r>
              <a:rPr lang="en-GB" sz="1400" b="1" dirty="0">
                <a:solidFill>
                  <a:srgbClr val="009690"/>
                </a:solidFill>
                <a:latin typeface="Arial" panose="020B0604020202020204"/>
                <a:cs typeface="Arial"/>
              </a:rPr>
              <a:t> and </a:t>
            </a:r>
            <a:r>
              <a:rPr lang="en-GB" sz="1400" b="1" dirty="0">
                <a:solidFill>
                  <a:srgbClr val="009690"/>
                </a:solidFill>
                <a:latin typeface="Arial" panose="020B0604020202020204"/>
                <a:cs typeface="Arial"/>
                <a:hlinkClick r:id="rId9" action="ppaction://hlinksldjump">
                  <a:extLst>
                    <a:ext uri="{A12FA001-AC4F-418D-AE19-62706E023703}">
                      <ahyp:hlinkClr xmlns:ahyp="http://schemas.microsoft.com/office/drawing/2018/hyperlinkcolor" val="tx"/>
                    </a:ext>
                  </a:extLst>
                </a:hlinkClick>
              </a:rPr>
              <a:t>digital access</a:t>
            </a:r>
            <a:r>
              <a:rPr lang="en-GB" sz="1400" dirty="0">
                <a:solidFill>
                  <a:srgbClr val="009690"/>
                </a:solidFill>
                <a:latin typeface="Arial" panose="020B0604020202020204"/>
                <a:cs typeface="Arial"/>
              </a:rPr>
              <a:t>.</a:t>
            </a:r>
            <a:endParaRPr lang="en-GB" sz="1400" dirty="0">
              <a:solidFill>
                <a:srgbClr val="009690"/>
              </a:solidFill>
              <a:latin typeface="Arial" panose="020B0604020202020204"/>
            </a:endParaRPr>
          </a:p>
          <a:p>
            <a:pPr>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Data from February 2025 (survey 17) is sometimes presented alongside that from similar Greater Manchester resident surveys undertaken in </a:t>
            </a:r>
            <a:r>
              <a:rPr lang="en-GB" sz="1400" dirty="0">
                <a:latin typeface="Arial" panose="020B0604020202020204"/>
              </a:rPr>
              <a:t>December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2024 (survey 16) and October 2024 (survey 15).</a:t>
            </a:r>
            <a:r>
              <a:rPr lang="en-GB" sz="1400" dirty="0">
                <a:latin typeface="Arial" panose="020B0604020202020204"/>
              </a:rPr>
              <a:t>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The following approaches have been used, </a:t>
            </a:r>
            <a:r>
              <a:rPr lang="en-GB" sz="1400" dirty="0">
                <a:latin typeface="Arial" panose="020B0604020202020204"/>
              </a:rPr>
              <a:t>identified as</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most appropriate for the datasets in each theme:</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lvl="1">
              <a:lnSpc>
                <a:spcPct val="100000"/>
              </a:lnSpc>
              <a:spcBef>
                <a:spcPts val="0"/>
              </a:spcBef>
              <a:spcAft>
                <a:spcPts val="600"/>
              </a:spcAft>
              <a:defRPr/>
            </a:pPr>
            <a:r>
              <a:rPr lang="en-GB" sz="1400" dirty="0">
                <a:latin typeface="Arial" panose="020B0604020202020204"/>
              </a:rPr>
              <a:t>health and wellbeing – data from individual surveys is shown separately, in the main</a:t>
            </a:r>
          </a:p>
          <a:p>
            <a:pPr lvl="1">
              <a:lnSpc>
                <a:spcPct val="100000"/>
              </a:lnSpc>
              <a:spcBef>
                <a:spcPts val="0"/>
              </a:spcBef>
              <a:spcAft>
                <a:spcPts val="600"/>
              </a:spcAft>
              <a:defRPr/>
            </a:pPr>
            <a:r>
              <a:rPr lang="en-GB" sz="1400" b="0" i="0" u="none" strike="noStrike" kern="1200" cap="none" spc="0" normalizeH="0" baseline="0" noProof="0" dirty="0">
                <a:ln>
                  <a:noFill/>
                </a:ln>
                <a:solidFill>
                  <a:srgbClr val="5C5B5A"/>
                </a:solidFill>
                <a:effectLst/>
                <a:uLnTx/>
                <a:uFillTx/>
                <a:latin typeface="Arial" panose="020B0604020202020204"/>
                <a:cs typeface="Arial"/>
              </a:rPr>
              <a:t>good work – merged data for surveys 15, 16 and 17 is used, </a:t>
            </a:r>
            <a:r>
              <a:rPr lang="en-GB" sz="1400" dirty="0">
                <a:latin typeface="Arial" panose="020B0604020202020204"/>
                <a:cs typeface="Arial"/>
              </a:rPr>
              <a:t>often with historical comparisons</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lvl="1">
              <a:lnSpc>
                <a:spcPct val="100000"/>
              </a:lnSpc>
              <a:spcBef>
                <a:spcPts val="0"/>
              </a:spcBef>
              <a:spcAft>
                <a:spcPts val="600"/>
              </a:spcAft>
              <a:defRPr/>
            </a:pPr>
            <a:r>
              <a:rPr lang="en-GB" sz="1400" dirty="0">
                <a:latin typeface="Arial" panose="020B0604020202020204"/>
              </a:rPr>
              <a:t>local area – data from individual surveys is shown separately, except when commenting on trends for specific sub-groups or districts</a:t>
            </a:r>
          </a:p>
          <a:p>
            <a:pPr lvl="1">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cost of living –</a:t>
            </a:r>
            <a:r>
              <a:rPr lang="en-GB" sz="1400" dirty="0">
                <a:latin typeface="Arial" panose="020B0604020202020204"/>
              </a:rPr>
              <a:t> data from individual surveys is shown separately, often with a timeline back to 2022 </a:t>
            </a:r>
          </a:p>
          <a:p>
            <a:pPr lvl="1">
              <a:lnSpc>
                <a:spcPct val="100000"/>
              </a:lnSpc>
              <a:spcBef>
                <a:spcPts val="0"/>
              </a:spcBef>
              <a:spcAft>
                <a:spcPts val="600"/>
              </a:spcAft>
              <a:defRPr/>
            </a:pPr>
            <a:r>
              <a:rPr lang="en-GB" sz="1400" dirty="0">
                <a:latin typeface="Arial" panose="020B0604020202020204"/>
                <a:cs typeface="Arial"/>
              </a:rPr>
              <a:t>early education workforce campaign – data from survey 17 only is shown, as this is a new topic</a:t>
            </a:r>
          </a:p>
          <a:p>
            <a:pPr lvl="1">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digital inclusion – merged data for surveys </a:t>
            </a:r>
            <a:r>
              <a:rPr lang="en-GB" sz="1400" dirty="0">
                <a:latin typeface="Arial" panose="020B0604020202020204"/>
              </a:rPr>
              <a:t>15, 16 and 17 is</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used, drawing on </a:t>
            </a:r>
            <a:r>
              <a:rPr lang="en-GB" sz="1400" dirty="0">
                <a:latin typeface="Arial" panose="020B0604020202020204"/>
              </a:rPr>
              <a:t>face-to-face responses</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only</a:t>
            </a:r>
            <a:r>
              <a:rPr lang="en-GB" sz="1400" dirty="0">
                <a:latin typeface="Arial" panose="020B0604020202020204"/>
              </a:rPr>
              <a:t> </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a:lnSpc>
                <a:spcPct val="100000"/>
              </a:lnSpc>
              <a:spcBef>
                <a:spcPts val="0"/>
              </a:spcBef>
              <a:spcAft>
                <a:spcPts val="600"/>
              </a:spcAft>
              <a:defRPr/>
            </a:pPr>
            <a:r>
              <a:rPr lang="en-GB" sz="1400" dirty="0">
                <a:latin typeface="Arial" panose="020B0604020202020204"/>
                <a:cs typeface="Arial"/>
              </a:rPr>
              <a:t>To provide a national comparison, where available, </a:t>
            </a:r>
            <a:r>
              <a:rPr lang="en-GB" sz="1400" b="1" dirty="0">
                <a:solidFill>
                  <a:srgbClr val="009690"/>
                </a:solidFill>
                <a:latin typeface="Arial" panose="020B0604020202020204"/>
                <a:cs typeface="Arial"/>
              </a:rPr>
              <a:t>Greater Manchester findings are presented alongside the most recent benchmarking data from relevant national surveys</a:t>
            </a:r>
            <a:r>
              <a:rPr lang="en-GB" sz="1400" dirty="0">
                <a:latin typeface="Arial" panose="020B0604020202020204"/>
                <a:cs typeface="Arial"/>
              </a:rPr>
              <a:t> – for example, published figures from the Office for National Statistics (ONS) and the Department for Culture Media and Sport (DCMS).</a:t>
            </a:r>
            <a:endParaRPr lang="en-GB" sz="1400" dirty="0">
              <a:latin typeface="Arial" panose="020B0604020202020204"/>
            </a:endParaRPr>
          </a:p>
          <a:p>
            <a:pPr marL="228600" marR="0" lvl="0" indent="-228600" algn="l" defTabSz="914400">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These surveys are intended to provide regular ongoing insights for Greater Manchester organisations and partners to help inform how and where to target support, communications / engagement activities and resources to improve the lives of Greater Manchester residents.</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marL="0" marR="0" lvl="0" indent="0" algn="l" defTabSz="914400" rtl="0" eaLnBrk="1" fontAlgn="auto" latinLnBrk="0" hangingPunct="1">
              <a:lnSpc>
                <a:spcPct val="90000"/>
              </a:lnSpc>
              <a:spcBef>
                <a:spcPts val="1000"/>
              </a:spcBef>
              <a:spcAft>
                <a:spcPts val="0"/>
              </a:spcAft>
              <a:buClrTx/>
              <a:buSzTx/>
              <a:buNone/>
              <a:tabLst/>
              <a:defRPr/>
            </a:pP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9326902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69270-AE20-5598-DDB4-437910E004B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3DD9607-F9A7-A46C-F4D8-F996BEA69AE3}"/>
              </a:ext>
            </a:extLst>
          </p:cNvPr>
          <p:cNvSpPr>
            <a:spLocks noGrp="1"/>
          </p:cNvSpPr>
          <p:nvPr>
            <p:ph type="title"/>
          </p:nvPr>
        </p:nvSpPr>
        <p:spPr>
          <a:xfrm>
            <a:off x="356673" y="1283600"/>
            <a:ext cx="5495023" cy="1116000"/>
          </a:xfrm>
        </p:spPr>
        <p:txBody>
          <a:bodyPr/>
          <a:lstStyle/>
          <a:p>
            <a:r>
              <a:rPr lang="en-GB" b="1" dirty="0">
                <a:latin typeface="Arial" panose="020B0604020202020204" pitchFamily="34" charset="0"/>
                <a:cs typeface="Arial" panose="020B0604020202020204" pitchFamily="34" charset="0"/>
              </a:rPr>
              <a:t>Your Local Area</a:t>
            </a:r>
          </a:p>
        </p:txBody>
      </p:sp>
      <p:graphicFrame>
        <p:nvGraphicFramePr>
          <p:cNvPr id="5" name="Table 5">
            <a:extLst>
              <a:ext uri="{FF2B5EF4-FFF2-40B4-BE49-F238E27FC236}">
                <a16:creationId xmlns:a16="http://schemas.microsoft.com/office/drawing/2014/main" id="{C09A8A6F-5B3C-83CF-C16F-258821B5ED9E}"/>
              </a:ext>
            </a:extLst>
          </p:cNvPr>
          <p:cNvGraphicFramePr>
            <a:graphicFrameLocks noGrp="1"/>
          </p:cNvGraphicFramePr>
          <p:nvPr>
            <p:extLst>
              <p:ext uri="{D42A27DB-BD31-4B8C-83A1-F6EECF244321}">
                <p14:modId xmlns:p14="http://schemas.microsoft.com/office/powerpoint/2010/main" val="2598548803"/>
              </p:ext>
            </p:extLst>
          </p:nvPr>
        </p:nvGraphicFramePr>
        <p:xfrm>
          <a:off x="433382" y="2997000"/>
          <a:ext cx="5013010" cy="864000"/>
        </p:xfrm>
        <a:graphic>
          <a:graphicData uri="http://schemas.openxmlformats.org/drawingml/2006/table">
            <a:tbl>
              <a:tblPr firstRow="1" bandRow="1">
                <a:tableStyleId>{5C22544A-7EE6-4342-B048-85BDC9FD1C3A}</a:tableStyleId>
              </a:tblPr>
              <a:tblGrid>
                <a:gridCol w="3791183">
                  <a:extLst>
                    <a:ext uri="{9D8B030D-6E8A-4147-A177-3AD203B41FA5}">
                      <a16:colId xmlns:a16="http://schemas.microsoft.com/office/drawing/2014/main" val="4846203"/>
                    </a:ext>
                  </a:extLst>
                </a:gridCol>
                <a:gridCol w="1221827">
                  <a:extLst>
                    <a:ext uri="{9D8B030D-6E8A-4147-A177-3AD203B41FA5}">
                      <a16:colId xmlns:a16="http://schemas.microsoft.com/office/drawing/2014/main" val="4277008826"/>
                    </a:ext>
                  </a:extLst>
                </a:gridCol>
              </a:tblGrid>
              <a:tr h="288000">
                <a:tc>
                  <a:txBody>
                    <a:bodyPr/>
                    <a:lstStyle/>
                    <a:p>
                      <a:r>
                        <a:rPr lang="en-GB" sz="1400" b="1" dirty="0">
                          <a:solidFill>
                            <a:schemeClr val="bg1"/>
                          </a:solidFill>
                          <a:latin typeface="Arial"/>
                          <a:cs typeface="Arial"/>
                        </a:rPr>
                        <a:t>Local Area context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 </a:t>
                      </a:r>
                      <a:r>
                        <a:rPr lang="en-GB" sz="1400" b="1" u="sng" dirty="0">
                          <a:solidFill>
                            <a:schemeClr val="bg1"/>
                          </a:solidFill>
                          <a:latin typeface="Arial" panose="020B0604020202020204" pitchFamily="34" charset="0"/>
                          <a:cs typeface="Arial" panose="020B0604020202020204" pitchFamily="34" charset="0"/>
                        </a:rPr>
                        <a:t>41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6493056"/>
                  </a:ext>
                </a:extLst>
              </a:tr>
              <a:tr h="288000">
                <a:tc>
                  <a:txBody>
                    <a:bodyPr/>
                    <a:lstStyle/>
                    <a:p>
                      <a:r>
                        <a:rPr lang="en-GB" sz="1400" b="1" dirty="0">
                          <a:solidFill>
                            <a:schemeClr val="bg1"/>
                          </a:solidFill>
                          <a:latin typeface="Arial"/>
                          <a:cs typeface="Arial"/>
                        </a:rPr>
                        <a:t>Local Area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kern="1200" dirty="0">
                          <a:solidFill>
                            <a:schemeClr val="bg1"/>
                          </a:solidFill>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pages 42-43</a:t>
                      </a:r>
                      <a:endParaRPr lang="en-GB" sz="1400" b="1" u="sng" kern="1200" dirty="0">
                        <a:solidFill>
                          <a:schemeClr val="bg1"/>
                        </a:solidFill>
                        <a:latin typeface="Arial" panose="020B0604020202020204" pitchFamily="34" charset="0"/>
                        <a:ea typeface="+mn-ea"/>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Arial"/>
                          <a:cs typeface="Arial"/>
                        </a:rPr>
                        <a:t>Local Area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rPr>
                        <a:t>pages 44-52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0537686"/>
                  </a:ext>
                </a:extLst>
              </a:tr>
            </a:tbl>
          </a:graphicData>
        </a:graphic>
      </p:graphicFrame>
    </p:spTree>
    <p:custDataLst>
      <p:tags r:id="rId1"/>
    </p:custDataLst>
    <p:extLst>
      <p:ext uri="{BB962C8B-B14F-4D97-AF65-F5344CB8AC3E}">
        <p14:creationId xmlns:p14="http://schemas.microsoft.com/office/powerpoint/2010/main" val="31857084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dirty="0">
                <a:latin typeface="Arial" panose="020B0604020202020204" pitchFamily="34" charset="0"/>
                <a:cs typeface="Arial" panose="020B0604020202020204" pitchFamily="34" charset="0"/>
              </a:rPr>
              <a:t>Your local area – context</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76806" y="942848"/>
            <a:ext cx="10515600" cy="4355167"/>
          </a:xfrm>
          <a:prstGeom prst="rect">
            <a:avLst/>
          </a:prstGeom>
          <a:noFill/>
        </p:spPr>
        <p:txBody>
          <a:bodyPr wrap="square" lIns="91440" tIns="45720" rIns="91440" bIns="45720" rtlCol="0" anchor="t">
            <a:spAutoFit/>
          </a:bodyPr>
          <a:lstStyle/>
          <a:p>
            <a:pPr>
              <a:lnSpc>
                <a:spcPct val="113999"/>
              </a:lnSpc>
              <a:spcAft>
                <a:spcPts val="1400"/>
              </a:spcAft>
            </a:pPr>
            <a:r>
              <a:rPr lang="en-GB" sz="1200" dirty="0">
                <a:solidFill>
                  <a:schemeClr val="bg1"/>
                </a:solidFill>
                <a:latin typeface="Arial"/>
                <a:cs typeface="Arial"/>
              </a:rPr>
              <a:t>The survey continues to explore residents' experiences of their local area, along with their sense of community, local pride and belonging. The questions have been included to inform local monitoring and evaluation of programmes aiming to increase pride in place and life chances (including those funded through local growth funds such as the UK Shared Prosperity Fund). Given that the questions place a focus on community relationships and dynamics, they are also increasingly going to be used to monitor and evaluate progress against Greater Manchester’s Live Well ambitions.</a:t>
            </a:r>
            <a:endParaRPr lang="en-GB" sz="1200" dirty="0">
              <a:solidFill>
                <a:schemeClr val="bg1"/>
              </a:solidFill>
              <a:latin typeface="Calibri" panose="020F0502020204030204"/>
              <a:ea typeface="Calibri" panose="020F0502020204030204"/>
              <a:cs typeface="Calibri"/>
            </a:endParaRPr>
          </a:p>
          <a:p>
            <a:pPr>
              <a:lnSpc>
                <a:spcPct val="113999"/>
              </a:lnSpc>
              <a:spcAft>
                <a:spcPts val="1400"/>
              </a:spcAft>
            </a:pPr>
            <a:r>
              <a:rPr lang="en-GB" sz="1200" dirty="0">
                <a:solidFill>
                  <a:schemeClr val="bg1"/>
                </a:solidFill>
                <a:latin typeface="Arial"/>
                <a:cs typeface="Arial"/>
              </a:rPr>
              <a:t>As questions on local area have been asked across multiple surveys, we have tracked data over time. We have also merged data where possible, meaning that the sample is larger and more robust and greater analysis of sub-groups is possible. Questions within this section use a merged sample from the results from surveys 15, 16 and 17. </a:t>
            </a:r>
            <a:endParaRPr lang="en-GB" sz="1200" dirty="0">
              <a:solidFill>
                <a:schemeClr val="bg1"/>
              </a:solidFill>
              <a:latin typeface="Calibri" panose="020F0502020204030204"/>
              <a:ea typeface="Calibri" panose="020F0502020204030204"/>
              <a:cs typeface="Calibri"/>
            </a:endParaRPr>
          </a:p>
          <a:p>
            <a:pPr>
              <a:lnSpc>
                <a:spcPct val="114000"/>
              </a:lnSpc>
              <a:spcAft>
                <a:spcPts val="1400"/>
              </a:spcAft>
            </a:pPr>
            <a:r>
              <a:rPr lang="en-GB" sz="1200" dirty="0">
                <a:solidFill>
                  <a:schemeClr val="bg1"/>
                </a:solidFill>
                <a:latin typeface="Arial"/>
                <a:cs typeface="Arial"/>
              </a:rPr>
              <a:t>Benchmarks, where included, reflect most recent published national data from two sources:</a:t>
            </a:r>
          </a:p>
          <a:p>
            <a:pPr marL="228600" indent="-228600">
              <a:lnSpc>
                <a:spcPct val="114000"/>
              </a:lnSpc>
              <a:spcAft>
                <a:spcPts val="1400"/>
              </a:spcAft>
              <a:buFont typeface="+mj-lt"/>
              <a:buAutoNum type="arabicPeriod"/>
            </a:pPr>
            <a:r>
              <a:rPr lang="en-GB" sz="1200" dirty="0">
                <a:solidFill>
                  <a:schemeClr val="bg1"/>
                </a:solidFill>
                <a:latin typeface="Arial"/>
                <a:cs typeface="Arial"/>
              </a:rPr>
              <a:t>The DCMS' Community Life Survey (covering October 2023 – March 2024) – this source references benchmarking figures for England only. </a:t>
            </a:r>
          </a:p>
          <a:p>
            <a:pPr marL="228600" indent="-228600">
              <a:lnSpc>
                <a:spcPct val="114000"/>
              </a:lnSpc>
              <a:spcAft>
                <a:spcPts val="1400"/>
              </a:spcAft>
              <a:buFont typeface="+mj-lt"/>
              <a:buAutoNum type="arabicPeriod"/>
            </a:pPr>
            <a:r>
              <a:rPr lang="en-GB" sz="1200" dirty="0">
                <a:solidFill>
                  <a:schemeClr val="bg1"/>
                </a:solidFill>
                <a:latin typeface="Arial"/>
                <a:cs typeface="Arial"/>
              </a:rPr>
              <a:t>UK Measures of National Well-being (covering 6 November 2024 – 1 December 2024) – this source references benchmarking figures for Great Britain.</a:t>
            </a:r>
          </a:p>
          <a:p>
            <a:pPr>
              <a:lnSpc>
                <a:spcPct val="114000"/>
              </a:lnSpc>
              <a:spcAft>
                <a:spcPts val="1400"/>
              </a:spcAft>
            </a:pPr>
            <a:r>
              <a:rPr lang="en-GB" sz="1200" dirty="0">
                <a:solidFill>
                  <a:schemeClr val="bg1"/>
                </a:solidFill>
                <a:latin typeface="Arial"/>
                <a:cs typeface="Arial"/>
              </a:rPr>
              <a:t>Please note the DCMS’ Community Life Survey is a household online and paper self-completion study. Differences in methodology between the two surveys mean that there will be some modal impacts on answers provided by respondents. As a result, comparisons between them are meant to be illustrative.</a:t>
            </a:r>
            <a:endParaRPr lang="en-GB" sz="1550" dirty="0">
              <a:solidFill>
                <a:schemeClr val="bg1"/>
              </a:solidFill>
            </a:endParaRPr>
          </a:p>
          <a:p>
            <a:pPr marL="742950" lvl="1" indent="-285750">
              <a:buFont typeface="Arial" panose="020B0604020202020204" pitchFamily="34" charset="0"/>
              <a:buChar char="•"/>
            </a:pPr>
            <a:endParaRPr lang="en-GB" sz="1550" dirty="0">
              <a:solidFill>
                <a:schemeClr val="bg1"/>
              </a:solidFill>
              <a:cs typeface="Calibri" panose="020F0502020204030204"/>
            </a:endParaRPr>
          </a:p>
        </p:txBody>
      </p:sp>
      <p:sp>
        <p:nvSpPr>
          <p:cNvPr id="3" name="Text Placeholder 4">
            <a:extLst>
              <a:ext uri="{FF2B5EF4-FFF2-40B4-BE49-F238E27FC236}">
                <a16:creationId xmlns:a16="http://schemas.microsoft.com/office/drawing/2014/main" id="{F35CD49A-8265-44EC-74BC-15EC5E47D64B}"/>
              </a:ext>
            </a:extLst>
          </p:cNvPr>
          <p:cNvSpPr>
            <a:spLocks noGrp="1"/>
          </p:cNvSpPr>
          <p:nvPr>
            <p:ph type="body" sz="quarter" idx="11"/>
          </p:nvPr>
        </p:nvSpPr>
        <p:spPr>
          <a:xfrm>
            <a:off x="587087" y="6243084"/>
            <a:ext cx="11017826" cy="584293"/>
          </a:xfrm>
        </p:spPr>
        <p:txBody>
          <a:bodyPr vert="horz" lIns="91440" tIns="45720" rIns="91440" bIns="45720" rtlCol="0" anchor="t">
            <a:noAutofit/>
          </a:bodyPr>
          <a:lstStyle/>
          <a:p>
            <a:r>
              <a:rPr lang="en-GB" sz="1100" dirty="0">
                <a:solidFill>
                  <a:schemeClr val="bg1"/>
                </a:solidFill>
                <a:latin typeface="Arial"/>
                <a:cs typeface="Arial"/>
              </a:rPr>
              <a:t>England benchmarking figures taken from the </a:t>
            </a:r>
            <a:r>
              <a:rPr lang="en-GB" sz="1100" dirty="0">
                <a:latin typeface="Arial"/>
                <a:ea typeface="+mn-lt"/>
                <a:cs typeface="Arial"/>
                <a:hlinkClick r:id="rId4"/>
              </a:rPr>
              <a:t>DCMS Community Life Survey</a:t>
            </a:r>
            <a:r>
              <a:rPr lang="en-GB" sz="1100" dirty="0">
                <a:latin typeface="Arial"/>
                <a:ea typeface="+mn-lt"/>
                <a:cs typeface="Arial"/>
              </a:rPr>
              <a:t>. </a:t>
            </a:r>
            <a:r>
              <a:rPr lang="en-GB" sz="1100" dirty="0">
                <a:solidFill>
                  <a:schemeClr val="bg1"/>
                </a:solidFill>
                <a:latin typeface="Arial"/>
                <a:cs typeface="Arial"/>
              </a:rPr>
              <a:t>This report was published on 4 December 2024 and relates to fieldwork between October 2023 and March 2024. GB benchmarking figures taken from the </a:t>
            </a:r>
            <a:r>
              <a:rPr lang="en-GB" sz="1100" dirty="0">
                <a:solidFill>
                  <a:schemeClr val="bg1"/>
                </a:solidFill>
                <a:latin typeface="Arial"/>
                <a:cs typeface="Arial"/>
                <a:hlinkClick r:id="rId5"/>
              </a:rPr>
              <a:t>UK Measures of National Well-being - Office for National Statistics (ons.gov.uk). </a:t>
            </a:r>
            <a:r>
              <a:rPr lang="en-GB" sz="1100" dirty="0">
                <a:solidFill>
                  <a:schemeClr val="bg1"/>
                </a:solidFill>
                <a:latin typeface="Arial"/>
                <a:cs typeface="Arial"/>
              </a:rPr>
              <a:t>This figure was published 20 December 2024 and relates to fieldwork undertaken on behalf of ONS between 6 November to 1 December 2024.</a:t>
            </a:r>
          </a:p>
          <a:p>
            <a:endParaRPr lang="en-GB" sz="1100" dirty="0">
              <a:solidFill>
                <a:schemeClr val="bg1"/>
              </a:solidFill>
              <a:latin typeface="Arial"/>
              <a:cs typeface="Arial"/>
            </a:endParaRPr>
          </a:p>
          <a:p>
            <a:pPr marL="171450" indent="-171450">
              <a:buFont typeface="Arial" panose="020B0604020202020204" pitchFamily="34" charset="0"/>
              <a:buChar char="•"/>
            </a:pPr>
            <a:endParaRPr lang="en-GB" sz="1100" b="1" dirty="0">
              <a:highlight>
                <a:srgbClr val="FF00FF"/>
              </a:highlight>
              <a:latin typeface="Calibri"/>
              <a:cs typeface="Calibri"/>
            </a:endParaRPr>
          </a:p>
        </p:txBody>
      </p:sp>
    </p:spTree>
    <p:custDataLst>
      <p:tags r:id="rId1"/>
    </p:custDataLst>
    <p:extLst>
      <p:ext uri="{BB962C8B-B14F-4D97-AF65-F5344CB8AC3E}">
        <p14:creationId xmlns:p14="http://schemas.microsoft.com/office/powerpoint/2010/main" val="27122386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111153"/>
            <a:ext cx="10515600" cy="693150"/>
          </a:xfrm>
        </p:spPr>
        <p:txBody>
          <a:bodyPr/>
          <a:lstStyle/>
          <a:p>
            <a:r>
              <a:rPr lang="en-GB" dirty="0">
                <a:latin typeface="Arial"/>
                <a:cs typeface="Arial"/>
              </a:rPr>
              <a:t>Your local area – key findings (1 of 2)</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396875" y="989967"/>
            <a:ext cx="11795125" cy="5591274"/>
          </a:xfrm>
          <a:prstGeom prst="rect">
            <a:avLst/>
          </a:prstGeom>
          <a:noFill/>
        </p:spPr>
        <p:txBody>
          <a:bodyPr wrap="square" lIns="91440" tIns="45720" rIns="91440" bIns="45720" rtlCol="0" anchor="t">
            <a:spAutoFit/>
          </a:bodyPr>
          <a:lstStyle/>
          <a:p>
            <a:pPr>
              <a:spcAft>
                <a:spcPts val="500"/>
              </a:spcAft>
            </a:pPr>
            <a:r>
              <a:rPr lang="en-GB" sz="1200" b="1" dirty="0">
                <a:solidFill>
                  <a:schemeClr val="bg1"/>
                </a:solidFill>
                <a:latin typeface="Arial"/>
                <a:cs typeface="Arial"/>
              </a:rPr>
              <a:t>OVERALL SATISFACTION WITH LOCAL AREA</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200" dirty="0">
                <a:solidFill>
                  <a:prstClr val="white"/>
                </a:solidFill>
                <a:latin typeface="Arial"/>
                <a:cs typeface="Arial"/>
              </a:rPr>
              <a:t>Just under 3 in 4 (74%) are satisfied with their local area as a place to live. This GM figure is in line with the England benchmark, having temporarily been higher in December (76%). Positively, there has been a consecutive increase in the proportion of GM respondents who are ‘very satisfied’ over the last three waves (26% in February 2025; 25% in December 2024; 22% in October 2024).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white"/>
                </a:solidFill>
                <a:effectLst/>
                <a:uLnTx/>
                <a:uFillTx/>
                <a:latin typeface="Arial"/>
                <a:ea typeface="+mn-ea"/>
                <a:cs typeface="Arial"/>
              </a:rPr>
              <a:t>Over three quarters (78%) of respondents would recommend their local area as a place to live, which again is in line with the </a:t>
            </a:r>
            <a:r>
              <a:rPr lang="en-GB" sz="1200" dirty="0">
                <a:solidFill>
                  <a:prstClr val="white"/>
                </a:solidFill>
                <a:latin typeface="Arial"/>
                <a:cs typeface="Arial"/>
              </a:rPr>
              <a:t>previous two waves. As seen with satisfaction with their local area, those that ‘definitely agree’ that they would recommend their area as a place to live has also further increased (29% in February 2025; 28% in December 2024; 25% in October 2024).</a:t>
            </a:r>
          </a:p>
          <a:p>
            <a:pPr>
              <a:spcAft>
                <a:spcPts val="600"/>
              </a:spcAft>
            </a:pPr>
            <a:endParaRPr lang="en-GB" sz="1200" b="1" cap="all" dirty="0">
              <a:solidFill>
                <a:schemeClr val="bg1"/>
              </a:solidFill>
              <a:highlight>
                <a:srgbClr val="FFFF00"/>
              </a:highlight>
              <a:latin typeface="Arial"/>
              <a:cs typeface="Arial"/>
            </a:endParaRPr>
          </a:p>
          <a:p>
            <a:pPr>
              <a:spcAft>
                <a:spcPts val="500"/>
              </a:spcAft>
            </a:pPr>
            <a:r>
              <a:rPr lang="en-GB" sz="1200" b="1" dirty="0">
                <a:solidFill>
                  <a:schemeClr val="bg1"/>
                </a:solidFill>
                <a:latin typeface="Arial"/>
                <a:cs typeface="Arial"/>
              </a:rPr>
              <a:t>NEIGHBOURHOOD AND COMMUNITY</a:t>
            </a:r>
          </a:p>
          <a:p>
            <a:pPr marL="285750" indent="-285750">
              <a:spcAft>
                <a:spcPts val="600"/>
              </a:spcAft>
              <a:buFont typeface="Arial" panose="020B0604020202020204" pitchFamily="34" charset="0"/>
              <a:buChar char="•"/>
            </a:pPr>
            <a:r>
              <a:rPr lang="en-GB" sz="1200" dirty="0">
                <a:solidFill>
                  <a:schemeClr val="bg1"/>
                </a:solidFill>
                <a:latin typeface="Arial"/>
                <a:cs typeface="Arial"/>
              </a:rPr>
              <a:t>Agreement with statements about neighbourhood relations have decreased slightly since last wave. 4 in 5 (80% cf. 82% in December) agree people from different backgrounds get on well together in their local area, with 3 in 4 agreeing that people look out for each other (74% cf. 76%). The proportion of respondents saying they are  proud of their local area has significantly decreased to 70% from 75% in December 2024.</a:t>
            </a:r>
          </a:p>
          <a:p>
            <a:pPr>
              <a:spcAft>
                <a:spcPts val="600"/>
              </a:spcAft>
            </a:pPr>
            <a:endParaRPr lang="en-GB" sz="1200" b="1" cap="all" dirty="0">
              <a:solidFill>
                <a:schemeClr val="bg1"/>
              </a:solidFill>
              <a:highlight>
                <a:srgbClr val="FFFF00"/>
              </a:highlight>
              <a:latin typeface="Arial"/>
              <a:cs typeface="Arial"/>
            </a:endParaRPr>
          </a:p>
          <a:p>
            <a:pPr>
              <a:spcAft>
                <a:spcPts val="600"/>
              </a:spcAft>
            </a:pPr>
            <a:r>
              <a:rPr lang="en-GB" sz="1200" b="1" cap="all" dirty="0">
                <a:solidFill>
                  <a:schemeClr val="bg1"/>
                </a:solidFill>
                <a:latin typeface="Arial"/>
                <a:cs typeface="Arial"/>
              </a:rPr>
              <a:t>Satisfaction with TRANSPORT, TRAVEL and URBAN PUBLIC REALM</a:t>
            </a:r>
          </a:p>
          <a:p>
            <a:pPr marL="171450" indent="-171450">
              <a:spcAft>
                <a:spcPts val="600"/>
              </a:spcAft>
              <a:buFont typeface="Arial" panose="020B0604020202020204" pitchFamily="34" charset="0"/>
              <a:buChar char="•"/>
            </a:pPr>
            <a:r>
              <a:rPr lang="en-GB" sz="1200" dirty="0">
                <a:solidFill>
                  <a:schemeClr val="bg1"/>
                </a:solidFill>
                <a:latin typeface="Arial"/>
                <a:cs typeface="Arial"/>
              </a:rPr>
              <a:t>Two thirds (67%) of respondents continue to be satisfied with the general availability of public transport in their local area. Levels of satisfaction with specific options are as follows: 3 in 5 (59%) respondents reported satisfaction with bus services, followed by train and tram services at both just under one-half (46%). </a:t>
            </a:r>
          </a:p>
          <a:p>
            <a:pPr marL="171450" indent="-171450">
              <a:spcAft>
                <a:spcPts val="600"/>
              </a:spcAft>
              <a:buFont typeface="Arial" panose="020B0604020202020204" pitchFamily="34" charset="0"/>
              <a:buChar char="•"/>
            </a:pPr>
            <a:r>
              <a:rPr lang="en-GB" sz="1200" dirty="0">
                <a:solidFill>
                  <a:schemeClr val="bg1"/>
                </a:solidFill>
                <a:latin typeface="Arial"/>
                <a:cs typeface="Arial"/>
              </a:rPr>
              <a:t>Satisfaction with cycle lanes remains stable, now at 31%.</a:t>
            </a:r>
          </a:p>
          <a:p>
            <a:pPr marL="171450" indent="-171450">
              <a:spcAft>
                <a:spcPts val="600"/>
              </a:spcAft>
              <a:buFont typeface="Arial" panose="020B0604020202020204" pitchFamily="34" charset="0"/>
              <a:buChar char="•"/>
            </a:pPr>
            <a:r>
              <a:rPr lang="en-GB" sz="1200" dirty="0">
                <a:solidFill>
                  <a:schemeClr val="bg1"/>
                </a:solidFill>
                <a:latin typeface="Arial"/>
                <a:cs typeface="Arial"/>
              </a:rPr>
              <a:t>Respondents who are satisfied with the conditions of roads in their local area has been steadily increasing over the past several waves – from 30% in July to 32% in August to 35% in October, then reporting at 37% in December. However, this trend reversed in February 2025, with satisfaction with the conditions of local roads significantly decreasing to 3 in 10 (30%) respondents.</a:t>
            </a:r>
          </a:p>
          <a:p>
            <a:pPr marL="171450" indent="-171450">
              <a:spcAft>
                <a:spcPts val="600"/>
              </a:spcAft>
              <a:buFont typeface="Arial" panose="020B0604020202020204" pitchFamily="34" charset="0"/>
              <a:buChar char="•"/>
            </a:pPr>
            <a:r>
              <a:rPr lang="en-GB" sz="1200" dirty="0">
                <a:solidFill>
                  <a:schemeClr val="bg1"/>
                </a:solidFill>
                <a:latin typeface="Arial"/>
                <a:cs typeface="Arial"/>
              </a:rPr>
              <a:t>Throughout 2024, satisfaction with the condition of paved areas remained fairly constant at under 50% (47% in December 2024), besides a dip in this metric in July 2024 (S13). In Feb 2025 there has been a small dip to 44%, however this remains essentially in line with the previous waves (no significant change).</a:t>
            </a:r>
          </a:p>
          <a:p>
            <a:pPr marL="171450" indent="-171450">
              <a:spcAft>
                <a:spcPts val="600"/>
              </a:spcAft>
              <a:buFont typeface="Arial" panose="020B0604020202020204" pitchFamily="34" charset="0"/>
              <a:buChar char="•"/>
            </a:pPr>
            <a:endParaRPr lang="en-GB" sz="1400" dirty="0">
              <a:solidFill>
                <a:schemeClr val="bg1"/>
              </a:solidFill>
              <a:latin typeface="Arial"/>
              <a:cs typeface="Arial"/>
            </a:endParaRPr>
          </a:p>
          <a:p>
            <a:pPr marL="171450" indent="-171450">
              <a:spcAft>
                <a:spcPts val="600"/>
              </a:spcAft>
              <a:buFont typeface="Arial" panose="020B0604020202020204" pitchFamily="34" charset="0"/>
              <a:buChar char="•"/>
            </a:pPr>
            <a:endParaRPr lang="en-GB" sz="1400" dirty="0">
              <a:solidFill>
                <a:schemeClr val="bg1"/>
              </a:solidFill>
              <a:latin typeface="Arial"/>
              <a:cs typeface="Arial"/>
            </a:endParaRPr>
          </a:p>
        </p:txBody>
      </p:sp>
    </p:spTree>
    <p:custDataLst>
      <p:tags r:id="rId1"/>
    </p:custDataLst>
    <p:extLst>
      <p:ext uri="{BB962C8B-B14F-4D97-AF65-F5344CB8AC3E}">
        <p14:creationId xmlns:p14="http://schemas.microsoft.com/office/powerpoint/2010/main" val="31472998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42C75A2E-666C-06A5-8845-DD0447067A6D}"/>
              </a:ext>
            </a:extLst>
          </p:cNvPr>
          <p:cNvSpPr>
            <a:spLocks noGrp="1"/>
          </p:cNvSpPr>
          <p:nvPr>
            <p:ph type="title"/>
          </p:nvPr>
        </p:nvSpPr>
        <p:spPr>
          <a:xfrm>
            <a:off x="586799" y="111153"/>
            <a:ext cx="10515600" cy="693150"/>
          </a:xfrm>
        </p:spPr>
        <p:txBody>
          <a:bodyPr/>
          <a:lstStyle/>
          <a:p>
            <a:r>
              <a:rPr lang="en-GB" dirty="0">
                <a:latin typeface="Arial"/>
                <a:cs typeface="Arial"/>
              </a:rPr>
              <a:t>Your local area – key findings (2 of 2)</a:t>
            </a:r>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06DE7C5-060D-F6EC-0E31-DDE49542EC8D}"/>
              </a:ext>
            </a:extLst>
          </p:cNvPr>
          <p:cNvSpPr txBox="1"/>
          <p:nvPr/>
        </p:nvSpPr>
        <p:spPr>
          <a:xfrm>
            <a:off x="586799" y="706994"/>
            <a:ext cx="11018402" cy="5024452"/>
          </a:xfrm>
          <a:prstGeom prst="rect">
            <a:avLst/>
          </a:prstGeom>
          <a:noFill/>
        </p:spPr>
        <p:txBody>
          <a:bodyPr wrap="square" lIns="91440" tIns="45720" rIns="91440" bIns="45720" anchor="t">
            <a:spAutoFit/>
          </a:bodyPr>
          <a:lstStyle/>
          <a:p>
            <a:pPr>
              <a:spcAft>
                <a:spcPts val="500"/>
              </a:spcAft>
            </a:pPr>
            <a:endParaRPr lang="en-GB" sz="1200" b="1" dirty="0">
              <a:solidFill>
                <a:schemeClr val="bg1"/>
              </a:solidFill>
              <a:latin typeface="Arial"/>
              <a:cs typeface="Arial"/>
            </a:endParaRPr>
          </a:p>
          <a:p>
            <a:pPr>
              <a:spcAft>
                <a:spcPts val="500"/>
              </a:spcAft>
            </a:pPr>
            <a:r>
              <a:rPr lang="en-GB" sz="1200" b="1" dirty="0">
                <a:solidFill>
                  <a:schemeClr val="bg1"/>
                </a:solidFill>
                <a:latin typeface="Arial"/>
                <a:cs typeface="Arial"/>
              </a:rPr>
              <a:t>LONELINESS</a:t>
            </a:r>
          </a:p>
          <a:p>
            <a:pPr marL="285750" indent="-285750">
              <a:spcAft>
                <a:spcPts val="600"/>
              </a:spcAft>
              <a:buFont typeface="Arial" panose="020B0604020202020204" pitchFamily="34" charset="0"/>
              <a:buChar char="•"/>
              <a:defRPr/>
            </a:pPr>
            <a:r>
              <a:rPr lang="en-GB" sz="1100" dirty="0">
                <a:solidFill>
                  <a:schemeClr val="bg1"/>
                </a:solidFill>
                <a:latin typeface="Arial"/>
                <a:cs typeface="Arial"/>
              </a:rPr>
              <a:t>Having been introduced in August / September 2024, the survey continues to track data on how often respondents feel lonely. This shows that the proportion of respondents who feel lonely at least some of the time has decreased significantly compared to October 2024 (was 31%, now 27%). Encouragingly as well, there has been a corresponding increase in those that say they never feel lonely (was 20%, now 24%) – and this is temporarily significantly higher than the GB average.</a:t>
            </a:r>
          </a:p>
          <a:p>
            <a:pPr marL="742950" lvl="1" indent="-285750">
              <a:spcAft>
                <a:spcPts val="600"/>
              </a:spcAft>
              <a:buFont typeface="Arial" panose="020B0604020202020204" pitchFamily="34" charset="0"/>
              <a:buChar char="•"/>
              <a:defRPr/>
            </a:pPr>
            <a:r>
              <a:rPr lang="en-GB" sz="1100" dirty="0">
                <a:solidFill>
                  <a:schemeClr val="bg1"/>
                </a:solidFill>
                <a:latin typeface="Arial"/>
                <a:cs typeface="Arial"/>
              </a:rPr>
              <a:t>Loneliness remains high(er) amongst those with a disability (41% lonely at least some of the time), younger respondents aged 18-24 (47%) and those with a lower household income (43%). </a:t>
            </a:r>
          </a:p>
          <a:p>
            <a:pPr marL="285750" indent="-285750">
              <a:spcAft>
                <a:spcPts val="600"/>
              </a:spcAft>
              <a:buFont typeface="Arial" panose="020B0604020202020204" pitchFamily="34" charset="0"/>
              <a:buChar char="•"/>
            </a:pPr>
            <a:r>
              <a:rPr lang="en-GB" sz="1100" dirty="0">
                <a:solidFill>
                  <a:schemeClr val="bg1"/>
                </a:solidFill>
                <a:latin typeface="Arial"/>
                <a:cs typeface="Arial"/>
              </a:rPr>
              <a:t>Absence of support networks can be both a contributor to, and a reflection of, personal feelings of loneliness. Four in five (79%) of respondents agree that if they wanted company or to socialise, they would have someone to call on (stable when compared to 80% in December 2024). 83% of GM respondents also agree that there are people who would be there for them if they needed (cf. 84% in December). </a:t>
            </a:r>
          </a:p>
          <a:p>
            <a:pPr marL="742950" lvl="1" indent="-285750">
              <a:spcAft>
                <a:spcPts val="600"/>
              </a:spcAft>
              <a:buFont typeface="Arial" panose="020B0604020202020204" pitchFamily="34" charset="0"/>
              <a:buChar char="•"/>
            </a:pPr>
            <a:r>
              <a:rPr lang="en-GB" sz="1100" dirty="0">
                <a:solidFill>
                  <a:schemeClr val="bg1"/>
                </a:solidFill>
                <a:latin typeface="Arial"/>
                <a:cs typeface="Arial"/>
              </a:rPr>
              <a:t>However, GM respondents are significantly less likely to agree with these statements than people across the country as a whole, according to comparisons with DCMS surveys. The proportion “definitely disagreeing” that people would be there if the needed help has also seen a short-term significant increase.</a:t>
            </a:r>
          </a:p>
          <a:p>
            <a:pPr marL="0" lvl="1">
              <a:spcAft>
                <a:spcPts val="500"/>
              </a:spcAft>
            </a:pPr>
            <a:r>
              <a:rPr lang="en-GB" sz="1200" b="1" dirty="0">
                <a:solidFill>
                  <a:schemeClr val="bg1"/>
                </a:solidFill>
                <a:latin typeface="Arial"/>
                <a:cs typeface="Arial"/>
              </a:rPr>
              <a:t>INVOLVEMENT IN GROUPS, CLUBS OR ORGANISATIONS</a:t>
            </a:r>
          </a:p>
          <a:p>
            <a:pPr marL="285750" indent="-285750">
              <a:spcAft>
                <a:spcPts val="600"/>
              </a:spcAft>
              <a:buFont typeface="Arial" panose="020B0604020202020204" pitchFamily="34" charset="0"/>
              <a:buChar char="•"/>
            </a:pPr>
            <a:r>
              <a:rPr lang="en-GB" sz="1100" dirty="0">
                <a:solidFill>
                  <a:schemeClr val="bg1"/>
                </a:solidFill>
                <a:latin typeface="Arial"/>
                <a:cs typeface="Arial"/>
              </a:rPr>
              <a:t>Respondent involvement in a group, club, or organisation in the last 12 months is analysed using the past three waves’ data (S15-S17). Over half (55%) of this sample report being involved in any kind of group, club or organisation (remaining the same when compared against S14-16).</a:t>
            </a:r>
          </a:p>
          <a:p>
            <a:pPr marL="742950" lvl="1" indent="-285750">
              <a:spcAft>
                <a:spcPts val="600"/>
              </a:spcAft>
              <a:buFont typeface="Arial" panose="020B0604020202020204" pitchFamily="34" charset="0"/>
              <a:buChar char="•"/>
            </a:pPr>
            <a:r>
              <a:rPr lang="en-GB" sz="1100" dirty="0">
                <a:solidFill>
                  <a:schemeClr val="bg1"/>
                </a:solidFill>
                <a:latin typeface="Arial"/>
                <a:cs typeface="Arial"/>
              </a:rPr>
              <a:t>The most popular type of group, club or organisation to have been involved in is sport / exercise (which includes taking part, coaching, or going to watch), with just under one-quarter (24%) having been involved in this in some way. After sport / exercise, hobbies (15%) and religion (15%) are the next most frequently referenced options. Excluding sport, half (48%) are involved in any type of group, club or organisation.</a:t>
            </a:r>
          </a:p>
          <a:p>
            <a:pPr marL="285750" indent="-285750">
              <a:spcAft>
                <a:spcPts val="600"/>
              </a:spcAft>
              <a:buFont typeface="Arial" panose="020B0604020202020204" pitchFamily="34" charset="0"/>
              <a:buChar char="•"/>
            </a:pPr>
            <a:endParaRPr lang="en-GB" sz="600" dirty="0">
              <a:latin typeface="Arial"/>
              <a:cs typeface="Arial"/>
            </a:endParaRPr>
          </a:p>
          <a:p>
            <a:pPr>
              <a:spcAft>
                <a:spcPts val="600"/>
              </a:spcAft>
            </a:pPr>
            <a:r>
              <a:rPr lang="en-GB" sz="1200" b="1" dirty="0">
                <a:solidFill>
                  <a:schemeClr val="bg1"/>
                </a:solidFill>
                <a:latin typeface="Arial"/>
                <a:cs typeface="Arial"/>
              </a:rPr>
              <a:t>VOLUNTEERING</a:t>
            </a:r>
          </a:p>
          <a:p>
            <a:pPr marL="285750" indent="-285750">
              <a:spcAft>
                <a:spcPts val="600"/>
              </a:spcAft>
              <a:buFont typeface="Arial" panose="020B0604020202020204" pitchFamily="34" charset="0"/>
              <a:buChar char="•"/>
            </a:pPr>
            <a:r>
              <a:rPr lang="en-GB" sz="1100" dirty="0">
                <a:solidFill>
                  <a:schemeClr val="bg1"/>
                </a:solidFill>
                <a:latin typeface="Arial"/>
                <a:cs typeface="Arial"/>
              </a:rPr>
              <a:t>Three in ten (30%) respondents report that they have volunteered in the last year, which remains mostly consistent with previous waves. </a:t>
            </a:r>
          </a:p>
          <a:p>
            <a:pPr marL="742950" lvl="1" indent="-285750">
              <a:spcAft>
                <a:spcPts val="600"/>
              </a:spcAft>
              <a:buFont typeface="Arial" panose="020B0604020202020204" pitchFamily="34" charset="0"/>
              <a:buChar char="•"/>
            </a:pPr>
            <a:r>
              <a:rPr lang="en-GB" sz="1100" dirty="0">
                <a:solidFill>
                  <a:schemeClr val="bg1"/>
                </a:solidFill>
                <a:latin typeface="Arial"/>
                <a:cs typeface="Arial"/>
              </a:rPr>
              <a:t>Certain ethnic groups from racially minoritised communities are more likely to have volunteered, such as Black or Black British or African respondents. Propensity to volunteer is also associated in most recent data with higher incomes, and business ownership.</a:t>
            </a:r>
          </a:p>
          <a:p>
            <a:pPr marL="742950" lvl="1" indent="-285750">
              <a:spcAft>
                <a:spcPts val="600"/>
              </a:spcAft>
              <a:buFont typeface="Arial" panose="020B0604020202020204" pitchFamily="34" charset="0"/>
              <a:buChar char="•"/>
            </a:pPr>
            <a:endParaRPr lang="en-GB" sz="600" dirty="0">
              <a:latin typeface="Arial"/>
              <a:cs typeface="Arial"/>
            </a:endParaRPr>
          </a:p>
        </p:txBody>
      </p:sp>
    </p:spTree>
    <p:custDataLst>
      <p:tags r:id="rId1"/>
    </p:custDataLst>
    <p:extLst>
      <p:ext uri="{BB962C8B-B14F-4D97-AF65-F5344CB8AC3E}">
        <p14:creationId xmlns:p14="http://schemas.microsoft.com/office/powerpoint/2010/main" val="3814863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descr="Stacked bar chart showing satisfaction with your local area as a place to live. 74% are satisfied in February '25, compared to 74% in England. ">
            <a:extLst>
              <a:ext uri="{FF2B5EF4-FFF2-40B4-BE49-F238E27FC236}">
                <a16:creationId xmlns:a16="http://schemas.microsoft.com/office/drawing/2014/main" id="{265B85BB-929C-896C-0C4B-ED29D1D51F94}"/>
              </a:ext>
            </a:extLst>
          </p:cNvPr>
          <p:cNvGraphicFramePr/>
          <p:nvPr>
            <p:extLst>
              <p:ext uri="{D42A27DB-BD31-4B8C-83A1-F6EECF244321}">
                <p14:modId xmlns:p14="http://schemas.microsoft.com/office/powerpoint/2010/main" val="2703446050"/>
              </p:ext>
            </p:extLst>
          </p:nvPr>
        </p:nvGraphicFramePr>
        <p:xfrm>
          <a:off x="416617" y="1156037"/>
          <a:ext cx="6581674" cy="5049693"/>
        </p:xfrm>
        <a:graphic>
          <a:graphicData uri="http://schemas.openxmlformats.org/drawingml/2006/chart">
            <c:chart xmlns:c="http://schemas.openxmlformats.org/drawingml/2006/chart" xmlns:r="http://schemas.openxmlformats.org/officeDocument/2006/relationships" r:id="rId4"/>
          </a:graphicData>
        </a:graphic>
      </p:graphicFrame>
      <p:sp>
        <p:nvSpPr>
          <p:cNvPr id="14" name="Title 13"/>
          <p:cNvSpPr>
            <a:spLocks noGrp="1"/>
          </p:cNvSpPr>
          <p:nvPr>
            <p:ph type="title"/>
          </p:nvPr>
        </p:nvSpPr>
        <p:spPr>
          <a:xfrm>
            <a:off x="260917" y="125328"/>
            <a:ext cx="11670166" cy="1107996"/>
          </a:xfrm>
        </p:spPr>
        <p:txBody>
          <a:bodyPr vert="horz" wrap="square" lIns="0" tIns="0" rIns="0" bIns="0" rtlCol="0" anchor="t" anchorCtr="0">
            <a:spAutoFit/>
          </a:bodyPr>
          <a:lstStyle/>
          <a:p>
            <a:pPr>
              <a:lnSpc>
                <a:spcPct val="100000"/>
              </a:lnSpc>
            </a:pPr>
            <a:r>
              <a:rPr kumimoji="0" lang="en-GB" sz="1800" b="1" i="0" u="none" strike="noStrike" kern="1200" cap="none" spc="0" normalizeH="0" baseline="0" noProof="0" dirty="0">
                <a:ln>
                  <a:noFill/>
                </a:ln>
                <a:solidFill>
                  <a:srgbClr val="009690"/>
                </a:solidFill>
                <a:effectLst/>
                <a:uLnTx/>
                <a:uFillTx/>
                <a:latin typeface="Arial"/>
                <a:ea typeface="+mn-ea"/>
                <a:cs typeface="+mn-cs"/>
              </a:rPr>
              <a:t>Overall satisfaction with their local area as a place to live </a:t>
            </a:r>
            <a:r>
              <a:rPr kumimoji="0" lang="en-GB" sz="1800" b="1" i="0" u="none" strike="noStrike" kern="1200" cap="none" spc="0" normalizeH="0" baseline="0" noProof="0" dirty="0">
                <a:ln>
                  <a:noFill/>
                </a:ln>
                <a:solidFill>
                  <a:srgbClr val="5C5B5A"/>
                </a:solidFill>
                <a:effectLst/>
                <a:uLnTx/>
                <a:uFillTx/>
                <a:latin typeface="Arial"/>
                <a:ea typeface="+mn-ea"/>
                <a:cs typeface="+mn-cs"/>
              </a:rPr>
              <a:t>has remained broadly stable compared to the previous two waves. Positively, t</a:t>
            </a:r>
            <a:r>
              <a:rPr lang="en-GB" sz="1800" b="1" dirty="0">
                <a:solidFill>
                  <a:srgbClr val="5C5B5A"/>
                </a:solidFill>
                <a:latin typeface="Arial"/>
                <a:ea typeface="+mn-ea"/>
                <a:cs typeface="+mn-cs"/>
              </a:rPr>
              <a:t>he proportion of those who are ‘very satisfied’ has steadily increased over the same time period. </a:t>
            </a:r>
            <a:r>
              <a:rPr lang="en-GB" sz="1800" b="1" dirty="0">
                <a:solidFill>
                  <a:srgbClr val="5C5B5A"/>
                </a:solidFill>
                <a:latin typeface="Arial"/>
                <a:cs typeface="Arial"/>
              </a:rPr>
              <a:t>Overall, GM respondents appear temporarily equally satisfied when compared to the England benchmark</a:t>
            </a:r>
          </a:p>
        </p:txBody>
      </p:sp>
      <p:sp>
        <p:nvSpPr>
          <p:cNvPr id="27" name="TextBox 26">
            <a:extLst>
              <a:ext uri="{FF2B5EF4-FFF2-40B4-BE49-F238E27FC236}">
                <a16:creationId xmlns:a16="http://schemas.microsoft.com/office/drawing/2014/main" id="{8F4A9E68-6AB0-4D51-AE80-1E43340FC2A7}"/>
              </a:ext>
            </a:extLst>
          </p:cNvPr>
          <p:cNvSpPr txBox="1"/>
          <p:nvPr/>
        </p:nvSpPr>
        <p:spPr>
          <a:xfrm>
            <a:off x="2002500" y="1303675"/>
            <a:ext cx="3409908"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sng" strike="noStrike" kern="1200" cap="none" spc="0" normalizeH="0" baseline="0" noProof="0" dirty="0">
                <a:ln>
                  <a:noFill/>
                </a:ln>
                <a:solidFill>
                  <a:srgbClr val="5C5B5A"/>
                </a:solidFill>
                <a:effectLst/>
                <a:uLnTx/>
                <a:uFillTx/>
                <a:latin typeface="Arial"/>
                <a:ea typeface="+mn-ea"/>
                <a:cs typeface="+mn-cs"/>
              </a:rPr>
              <a:t>Level of satisfaction with local area</a:t>
            </a:r>
          </a:p>
        </p:txBody>
      </p:sp>
      <p:sp>
        <p:nvSpPr>
          <p:cNvPr id="39" name="Text Placeholder 30">
            <a:extLst>
              <a:ext uri="{FF2B5EF4-FFF2-40B4-BE49-F238E27FC236}">
                <a16:creationId xmlns:a16="http://schemas.microsoft.com/office/drawing/2014/main" id="{C4EEF73B-8A47-81B3-D663-FF7DB9AE629F}"/>
              </a:ext>
              <a:ext uri="{C183D7F6-B498-43B3-948B-1728B52AA6E4}">
                <adec:decorative xmlns:adec="http://schemas.microsoft.com/office/drawing/2017/decorative" val="0"/>
              </a:ext>
            </a:extLst>
          </p:cNvPr>
          <p:cNvSpPr txBox="1">
            <a:spLocks/>
          </p:cNvSpPr>
          <p:nvPr/>
        </p:nvSpPr>
        <p:spPr>
          <a:xfrm>
            <a:off x="7409213" y="1222895"/>
            <a:ext cx="4655595" cy="814926"/>
          </a:xfrm>
          <a:prstGeom prst="rect">
            <a:avLst/>
          </a:prstGeom>
          <a:solidFill>
            <a:schemeClr val="bg2">
              <a:lumMod val="90000"/>
              <a:alpha val="21000"/>
            </a:schemeClr>
          </a:solidFill>
          <a:ln>
            <a:solidFill>
              <a:srgbClr val="5C5B5A"/>
            </a:solidFill>
          </a:ln>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with ‘low’ satisfaction of local area compared to Surveys 15-17 GM average (</a:t>
            </a:r>
            <a:r>
              <a:rPr lang="en-GB" sz="1200" b="1" dirty="0">
                <a:solidFill>
                  <a:srgbClr val="5C5B5A"/>
                </a:solidFill>
                <a:latin typeface="Arial" panose="020B0604020202020204" pitchFamily="34" charset="0"/>
                <a:cs typeface="Arial" panose="020B0604020202020204" pitchFamily="34" charset="0"/>
              </a:rPr>
              <a:t>12</a:t>
            </a: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t>
            </a:r>
          </a:p>
          <a:p>
            <a:pPr marL="0" indent="0" algn="ctr">
              <a:lnSpc>
                <a:spcPct val="100000"/>
              </a:lnSpc>
              <a:spcBef>
                <a:spcPts val="0"/>
              </a:spcBef>
              <a:spcAft>
                <a:spcPts val="400"/>
              </a:spcAft>
              <a:buNone/>
              <a:defRPr/>
            </a:pPr>
            <a:r>
              <a:rPr lang="en-GB" sz="1200" i="1" dirty="0">
                <a:solidFill>
                  <a:srgbClr val="5C5B5A"/>
                </a:solidFill>
                <a:latin typeface="Arial"/>
                <a:cs typeface="Arial"/>
              </a:rPr>
              <a:t>Italics denotes greater prominence / newly featuring in latest analysis compared to previous wave</a:t>
            </a:r>
          </a:p>
        </p:txBody>
      </p:sp>
      <p:sp>
        <p:nvSpPr>
          <p:cNvPr id="6" name="Content Placeholder 32">
            <a:extLst>
              <a:ext uri="{FF2B5EF4-FFF2-40B4-BE49-F238E27FC236}">
                <a16:creationId xmlns:a16="http://schemas.microsoft.com/office/drawing/2014/main" id="{4742AE16-C32C-A5F8-AD37-920353363712}"/>
              </a:ext>
            </a:extLst>
          </p:cNvPr>
          <p:cNvSpPr txBox="1">
            <a:spLocks/>
          </p:cNvSpPr>
          <p:nvPr/>
        </p:nvSpPr>
        <p:spPr>
          <a:xfrm>
            <a:off x="7409214" y="2037821"/>
            <a:ext cx="4655595" cy="4060337"/>
          </a:xfrm>
          <a:prstGeom prst="rect">
            <a:avLst/>
          </a:prstGeom>
          <a:no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009690"/>
                </a:solidFill>
                <a:effectLst/>
                <a:uLnTx/>
                <a:uFillTx/>
                <a:latin typeface="Arial"/>
                <a:cs typeface="Arial"/>
              </a:rPr>
              <a:t>Demographics:</a:t>
            </a:r>
          </a:p>
          <a:p>
            <a:pPr marL="171450" indent="-171450">
              <a:lnSpc>
                <a:spcPct val="100000"/>
              </a:lnSpc>
              <a:spcBef>
                <a:spcPts val="0"/>
              </a:spcBef>
              <a:spcAft>
                <a:spcPts val="400"/>
              </a:spcAft>
              <a:defRPr/>
            </a:pPr>
            <a:r>
              <a:rPr kumimoji="0" lang="en-GB" sz="1200" b="0" i="0" u="none" strike="noStrike" kern="1200" cap="none" spc="0" normalizeH="0" baseline="0" noProof="0" dirty="0">
                <a:ln>
                  <a:noFill/>
                </a:ln>
                <a:solidFill>
                  <a:srgbClr val="5C5B5A"/>
                </a:solidFill>
                <a:effectLst/>
                <a:uLnTx/>
                <a:uFillTx/>
                <a:latin typeface="Arial"/>
                <a:cs typeface="Arial"/>
              </a:rPr>
              <a:t>Those with a disability (</a:t>
            </a:r>
            <a:r>
              <a:rPr lang="en-GB" sz="1200" dirty="0">
                <a:solidFill>
                  <a:srgbClr val="5C5B5A"/>
                </a:solidFill>
                <a:latin typeface="Arial"/>
                <a:cs typeface="Arial"/>
              </a:rPr>
              <a:t>18</a:t>
            </a:r>
            <a:r>
              <a:rPr kumimoji="0" lang="en-GB" sz="1200" b="0" i="0" u="none" strike="noStrike" kern="1200" cap="none" spc="0" normalizeH="0" baseline="0" noProof="0" dirty="0">
                <a:ln>
                  <a:noFill/>
                </a:ln>
                <a:solidFill>
                  <a:srgbClr val="5C5B5A"/>
                </a:solidFill>
                <a:effectLst/>
                <a:uLnTx/>
                <a:uFillTx/>
                <a:latin typeface="Arial"/>
                <a:cs typeface="Arial"/>
              </a:rPr>
              <a:t>%) </a:t>
            </a:r>
            <a:r>
              <a:rPr lang="en-GB" sz="1200" dirty="0">
                <a:solidFill>
                  <a:srgbClr val="5C5B5A"/>
                </a:solidFill>
                <a:latin typeface="Arial"/>
                <a:cs typeface="Arial"/>
              </a:rPr>
              <a:t>including those with a sensory disability (24%), mental ill health (23%), or mobility disability (19%)</a:t>
            </a:r>
          </a:p>
          <a:p>
            <a:pPr marL="171450" indent="-171450">
              <a:lnSpc>
                <a:spcPct val="100000"/>
              </a:lnSpc>
              <a:spcBef>
                <a:spcPts val="0"/>
              </a:spcBef>
              <a:spcAft>
                <a:spcPts val="400"/>
              </a:spcAft>
              <a:defRPr/>
            </a:pPr>
            <a:r>
              <a:rPr lang="en-GB" sz="1200" i="1" dirty="0">
                <a:solidFill>
                  <a:srgbClr val="5C5B5A"/>
                </a:solidFill>
                <a:latin typeface="Arial"/>
                <a:cs typeface="Arial"/>
              </a:rPr>
              <a:t>Those who are not heterosexual (17%)</a:t>
            </a:r>
          </a:p>
          <a:p>
            <a:pPr marL="171450" indent="-171450">
              <a:lnSpc>
                <a:spcPct val="100000"/>
              </a:lnSpc>
              <a:spcBef>
                <a:spcPts val="0"/>
              </a:spcBef>
              <a:spcAft>
                <a:spcPts val="400"/>
              </a:spcAft>
              <a:defRPr/>
            </a:pPr>
            <a:r>
              <a:rPr lang="en-GB" sz="1200" i="1" dirty="0">
                <a:solidFill>
                  <a:srgbClr val="5C5B5A"/>
                </a:solidFill>
                <a:latin typeface="Arial"/>
                <a:cs typeface="Arial"/>
              </a:rPr>
              <a:t>Those aged 55-64 (16%)</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009690"/>
                </a:solidFill>
                <a:effectLst/>
                <a:uLnTx/>
                <a:uFillTx/>
                <a:latin typeface="Arial"/>
                <a:cs typeface="Arial"/>
              </a:rPr>
              <a:t>Individual and/or family circumstance:</a:t>
            </a:r>
            <a:endParaRPr lang="en-GB" sz="1200" b="1" i="0" u="none" strike="noStrike" kern="1200" cap="none" spc="0" normalizeH="0" baseline="0" noProof="0" dirty="0">
              <a:ln>
                <a:noFill/>
              </a:ln>
              <a:solidFill>
                <a:srgbClr val="009690"/>
              </a:solidFill>
              <a:effectLst/>
              <a:uLnTx/>
              <a:uFillTx/>
              <a:latin typeface="Arial"/>
              <a:cs typeface="Arial"/>
            </a:endParaRPr>
          </a:p>
          <a:p>
            <a:pPr>
              <a:lnSpc>
                <a:spcPct val="100000"/>
              </a:lnSpc>
              <a:spcBef>
                <a:spcPts val="0"/>
              </a:spcBef>
              <a:spcAft>
                <a:spcPts val="400"/>
              </a:spcAft>
              <a:defRPr/>
            </a:pPr>
            <a:r>
              <a:rPr lang="en-GB" sz="1200" dirty="0">
                <a:solidFill>
                  <a:srgbClr val="5C5B5A"/>
                </a:solidFill>
                <a:latin typeface="Arial"/>
                <a:cs typeface="Arial"/>
              </a:rPr>
              <a:t>Those who would not recommend their local area as a place to live (51%)</a:t>
            </a:r>
          </a:p>
          <a:p>
            <a:pPr>
              <a:lnSpc>
                <a:spcPct val="100000"/>
              </a:lnSpc>
              <a:spcBef>
                <a:spcPts val="0"/>
              </a:spcBef>
              <a:spcAft>
                <a:spcPts val="400"/>
              </a:spcAft>
              <a:defRPr/>
            </a:pPr>
            <a:r>
              <a:rPr lang="en-GB" sz="1200" dirty="0">
                <a:solidFill>
                  <a:srgbClr val="5C5B5A"/>
                </a:solidFill>
                <a:latin typeface="Arial"/>
                <a:cs typeface="Arial"/>
              </a:rPr>
              <a:t>Those who disagree that people from different backgrounds get on well together (33%)</a:t>
            </a:r>
          </a:p>
          <a:p>
            <a:pPr>
              <a:lnSpc>
                <a:spcPct val="100000"/>
              </a:lnSpc>
              <a:spcBef>
                <a:spcPts val="0"/>
              </a:spcBef>
              <a:spcAft>
                <a:spcPts val="400"/>
              </a:spcAft>
              <a:defRPr/>
            </a:pPr>
            <a:r>
              <a:rPr lang="en-GB" sz="1200" i="1" dirty="0">
                <a:solidFill>
                  <a:srgbClr val="5C5B5A"/>
                </a:solidFill>
                <a:latin typeface="Arial"/>
                <a:cs typeface="Arial"/>
              </a:rPr>
              <a:t>Those who disagree that there are cultural opportunities (25%)</a:t>
            </a:r>
          </a:p>
          <a:p>
            <a:pPr>
              <a:lnSpc>
                <a:spcPct val="100000"/>
              </a:lnSpc>
              <a:spcBef>
                <a:spcPts val="0"/>
              </a:spcBef>
              <a:spcAft>
                <a:spcPts val="400"/>
              </a:spcAft>
              <a:defRPr/>
            </a:pPr>
            <a:r>
              <a:rPr lang="en-GB" sz="1200" dirty="0">
                <a:solidFill>
                  <a:srgbClr val="5C5B5A"/>
                </a:solidFill>
                <a:latin typeface="Arial"/>
                <a:cs typeface="Arial"/>
              </a:rPr>
              <a:t>Those not in work due to ill health or disability (22%)</a:t>
            </a:r>
          </a:p>
          <a:p>
            <a:pPr>
              <a:lnSpc>
                <a:spcPct val="100000"/>
              </a:lnSpc>
              <a:spcBef>
                <a:spcPts val="0"/>
              </a:spcBef>
              <a:spcAft>
                <a:spcPts val="400"/>
              </a:spcAft>
              <a:defRPr/>
            </a:pPr>
            <a:r>
              <a:rPr lang="en-GB" sz="1200" dirty="0">
                <a:solidFill>
                  <a:srgbClr val="5C5B5A"/>
                </a:solidFill>
                <a:latin typeface="Arial"/>
                <a:cs typeface="Arial"/>
              </a:rPr>
              <a:t>Those with very low levels of hopefulness (22%)</a:t>
            </a:r>
          </a:p>
          <a:p>
            <a:pPr>
              <a:lnSpc>
                <a:spcPct val="100000"/>
              </a:lnSpc>
              <a:spcBef>
                <a:spcPts val="0"/>
              </a:spcBef>
              <a:spcAft>
                <a:spcPts val="400"/>
              </a:spcAft>
              <a:defRPr/>
            </a:pPr>
            <a:r>
              <a:rPr lang="en-GB" sz="1200" dirty="0">
                <a:solidFill>
                  <a:srgbClr val="5C5B5A"/>
                </a:solidFill>
                <a:latin typeface="Arial"/>
                <a:cs typeface="Arial"/>
              </a:rPr>
              <a:t>Those who are considered financially vulnerable (20%)</a:t>
            </a:r>
          </a:p>
          <a:p>
            <a:pPr>
              <a:lnSpc>
                <a:spcPct val="100000"/>
              </a:lnSpc>
              <a:spcBef>
                <a:spcPts val="0"/>
              </a:spcBef>
              <a:spcAft>
                <a:spcPts val="400"/>
              </a:spcAft>
              <a:defRPr/>
            </a:pPr>
            <a:r>
              <a:rPr lang="en-GB" sz="1200" dirty="0">
                <a:solidFill>
                  <a:srgbClr val="5C5B5A"/>
                </a:solidFill>
                <a:latin typeface="Arial"/>
                <a:cs typeface="Arial"/>
              </a:rPr>
              <a:t>Those who rent from a housing association or trust (19%)</a:t>
            </a:r>
          </a:p>
          <a:p>
            <a:pPr>
              <a:lnSpc>
                <a:spcPct val="100000"/>
              </a:lnSpc>
              <a:spcBef>
                <a:spcPts val="0"/>
              </a:spcBef>
              <a:spcAft>
                <a:spcPts val="400"/>
              </a:spcAft>
              <a:defRPr/>
            </a:pPr>
            <a:r>
              <a:rPr lang="en-GB" sz="1200" i="1" dirty="0">
                <a:solidFill>
                  <a:srgbClr val="5C5B5A"/>
                </a:solidFill>
                <a:latin typeface="Arial"/>
                <a:cs typeface="Arial"/>
              </a:rPr>
              <a:t>Those with children in the house age 19-25 (16%)</a:t>
            </a:r>
          </a:p>
          <a:p>
            <a:pPr>
              <a:lnSpc>
                <a:spcPct val="100000"/>
              </a:lnSpc>
              <a:spcBef>
                <a:spcPts val="0"/>
              </a:spcBef>
              <a:spcAft>
                <a:spcPts val="400"/>
              </a:spcAft>
              <a:defRPr/>
            </a:pPr>
            <a:endParaRPr lang="en-GB" sz="1200" dirty="0">
              <a:solidFill>
                <a:srgbClr val="5C5B5A"/>
              </a:solidFill>
              <a:latin typeface="Arial"/>
              <a:cs typeface="Arial"/>
            </a:endParaRPr>
          </a:p>
        </p:txBody>
      </p:sp>
      <p:sp>
        <p:nvSpPr>
          <p:cNvPr id="9" name="TextBox 8">
            <a:extLst>
              <a:ext uri="{FF2B5EF4-FFF2-40B4-BE49-F238E27FC236}">
                <a16:creationId xmlns:a16="http://schemas.microsoft.com/office/drawing/2014/main" id="{E945E4FF-149C-438A-E020-92EDC172D8A0}"/>
              </a:ext>
              <a:ext uri="{C183D7F6-B498-43B3-948B-1728B52AA6E4}">
                <adec:decorative xmlns:adec="http://schemas.microsoft.com/office/drawing/2017/decorative" val="1"/>
              </a:ext>
            </a:extLst>
          </p:cNvPr>
          <p:cNvSpPr txBox="1"/>
          <p:nvPr/>
        </p:nvSpPr>
        <p:spPr>
          <a:xfrm>
            <a:off x="3507714" y="2853555"/>
            <a:ext cx="613197" cy="307777"/>
          </a:xfrm>
          <a:prstGeom prst="rect">
            <a:avLst/>
          </a:prstGeom>
          <a:noFill/>
        </p:spPr>
        <p:txBody>
          <a:bodyPr wrap="square" rtlCol="0">
            <a:spAutoFit/>
          </a:bodyPr>
          <a:lstStyle/>
          <a:p>
            <a:pPr algn="ctr"/>
            <a:r>
              <a:rPr lang="en-GB" sz="1400" b="1" dirty="0">
                <a:solidFill>
                  <a:srgbClr val="5C5B5A"/>
                </a:solidFill>
                <a:latin typeface="Arial"/>
              </a:rPr>
              <a:t>76%</a:t>
            </a:r>
          </a:p>
        </p:txBody>
      </p:sp>
      <p:sp>
        <p:nvSpPr>
          <p:cNvPr id="10" name="Right Brace 9">
            <a:extLst>
              <a:ext uri="{FF2B5EF4-FFF2-40B4-BE49-F238E27FC236}">
                <a16:creationId xmlns:a16="http://schemas.microsoft.com/office/drawing/2014/main" id="{D891739A-5C15-7B72-6EE4-26347F763325}"/>
              </a:ext>
              <a:ext uri="{C183D7F6-B498-43B3-948B-1728B52AA6E4}">
                <adec:decorative xmlns:adec="http://schemas.microsoft.com/office/drawing/2017/decorative" val="1"/>
              </a:ext>
            </a:extLst>
          </p:cNvPr>
          <p:cNvSpPr/>
          <p:nvPr/>
        </p:nvSpPr>
        <p:spPr>
          <a:xfrm>
            <a:off x="1736115" y="1729850"/>
            <a:ext cx="189414" cy="2424061"/>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1" name="TextBox 10">
            <a:extLst>
              <a:ext uri="{FF2B5EF4-FFF2-40B4-BE49-F238E27FC236}">
                <a16:creationId xmlns:a16="http://schemas.microsoft.com/office/drawing/2014/main" id="{D189A1E6-7BB6-3D54-0669-D9B1C44B5381}"/>
              </a:ext>
              <a:ext uri="{C183D7F6-B498-43B3-948B-1728B52AA6E4}">
                <adec:decorative xmlns:adec="http://schemas.microsoft.com/office/drawing/2017/decorative" val="1"/>
              </a:ext>
            </a:extLst>
          </p:cNvPr>
          <p:cNvSpPr txBox="1"/>
          <p:nvPr/>
        </p:nvSpPr>
        <p:spPr>
          <a:xfrm>
            <a:off x="1811443" y="2787991"/>
            <a:ext cx="613197" cy="307777"/>
          </a:xfrm>
          <a:prstGeom prst="rect">
            <a:avLst/>
          </a:prstGeom>
          <a:noFill/>
        </p:spPr>
        <p:txBody>
          <a:bodyPr wrap="square" rtlCol="0">
            <a:spAutoFit/>
          </a:bodyPr>
          <a:lstStyle/>
          <a:p>
            <a:pPr algn="ctr"/>
            <a:r>
              <a:rPr lang="en-GB" sz="1400" b="1" dirty="0">
                <a:solidFill>
                  <a:srgbClr val="5C5B5A"/>
                </a:solidFill>
                <a:latin typeface="Arial"/>
              </a:rPr>
              <a:t>73%</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272208" y="6347996"/>
            <a:ext cx="11226372"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LA2. Overall, how satisfied or dissatisfied are you with your local area as a place to </a:t>
            </a:r>
            <a:r>
              <a:rPr lang="en-GB" sz="1000" dirty="0">
                <a:solidFill>
                  <a:srgbClr val="FFFFFF">
                    <a:lumMod val="50000"/>
                  </a:srgbClr>
                </a:solidFill>
                <a:latin typeface="Arial" panose="020B0604020202020204" pitchFamily="34" charset="0"/>
                <a:cs typeface="Arial" panose="020B0604020202020204" pitchFamily="34" charset="0"/>
              </a:rPr>
              <a:t>live? *Relates to respondents who are fairly dissatisfied and very dissatisfied.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S14, 1482; S15, 1506; S16, 1523; S17 (Feb ‘25), 1515 **Eng</a:t>
            </a:r>
            <a:r>
              <a:rPr lang="en-GB" sz="1000" dirty="0">
                <a:solidFill>
                  <a:srgbClr val="FFFFFF">
                    <a:lumMod val="50000"/>
                  </a:srgbClr>
                </a:solidFill>
                <a:latin typeface="Arial" panose="020B0604020202020204" pitchFamily="34" charset="0"/>
                <a:cs typeface="Arial" panose="020B0604020202020204" pitchFamily="34" charset="0"/>
              </a:rPr>
              <a:t>land benchmarking taken from DCMS Community Life Survey</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(fieldwork October 2023-March 2024).</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2" name="Right Brace 21">
            <a:extLst>
              <a:ext uri="{FF2B5EF4-FFF2-40B4-BE49-F238E27FC236}">
                <a16:creationId xmlns:a16="http://schemas.microsoft.com/office/drawing/2014/main" id="{B029A184-DBED-23B6-C3F3-59BCD6EDD474}"/>
              </a:ext>
              <a:ext uri="{C183D7F6-B498-43B3-948B-1728B52AA6E4}">
                <adec:decorative xmlns:adec="http://schemas.microsoft.com/office/drawing/2017/decorative" val="1"/>
              </a:ext>
            </a:extLst>
          </p:cNvPr>
          <p:cNvSpPr/>
          <p:nvPr/>
        </p:nvSpPr>
        <p:spPr>
          <a:xfrm>
            <a:off x="3390325" y="1729850"/>
            <a:ext cx="189414" cy="2514600"/>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4" name="TextBox 23">
            <a:extLst>
              <a:ext uri="{FF2B5EF4-FFF2-40B4-BE49-F238E27FC236}">
                <a16:creationId xmlns:a16="http://schemas.microsoft.com/office/drawing/2014/main" id="{8249D901-6C65-6D85-94E8-CFEE3401C448}"/>
              </a:ext>
              <a:ext uri="{C183D7F6-B498-43B3-948B-1728B52AA6E4}">
                <adec:decorative xmlns:adec="http://schemas.microsoft.com/office/drawing/2017/decorative" val="1"/>
              </a:ext>
            </a:extLst>
          </p:cNvPr>
          <p:cNvSpPr txBox="1"/>
          <p:nvPr/>
        </p:nvSpPr>
        <p:spPr>
          <a:xfrm>
            <a:off x="5044535" y="2807104"/>
            <a:ext cx="613197" cy="307777"/>
          </a:xfrm>
          <a:prstGeom prst="rect">
            <a:avLst/>
          </a:prstGeom>
          <a:noFill/>
        </p:spPr>
        <p:txBody>
          <a:bodyPr wrap="square" rtlCol="0">
            <a:spAutoFit/>
          </a:bodyPr>
          <a:lstStyle/>
          <a:p>
            <a:pPr algn="ctr"/>
            <a:r>
              <a:rPr lang="en-GB" sz="1400" b="1" dirty="0">
                <a:solidFill>
                  <a:srgbClr val="5C5B5A"/>
                </a:solidFill>
                <a:latin typeface="Arial"/>
              </a:rPr>
              <a:t>74%</a:t>
            </a:r>
          </a:p>
        </p:txBody>
      </p:sp>
      <p:sp>
        <p:nvSpPr>
          <p:cNvPr id="25" name="Right Brace 24">
            <a:extLst>
              <a:ext uri="{FF2B5EF4-FFF2-40B4-BE49-F238E27FC236}">
                <a16:creationId xmlns:a16="http://schemas.microsoft.com/office/drawing/2014/main" id="{8386614E-BD61-D23B-0D46-335E37315F44}"/>
              </a:ext>
              <a:ext uri="{C183D7F6-B498-43B3-948B-1728B52AA6E4}">
                <adec:decorative xmlns:adec="http://schemas.microsoft.com/office/drawing/2017/decorative" val="1"/>
              </a:ext>
            </a:extLst>
          </p:cNvPr>
          <p:cNvSpPr/>
          <p:nvPr/>
        </p:nvSpPr>
        <p:spPr>
          <a:xfrm>
            <a:off x="4999933" y="1729850"/>
            <a:ext cx="189414" cy="2462286"/>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6" name="TextBox 25">
            <a:extLst>
              <a:ext uri="{FF2B5EF4-FFF2-40B4-BE49-F238E27FC236}">
                <a16:creationId xmlns:a16="http://schemas.microsoft.com/office/drawing/2014/main" id="{BFE90BB4-EA4A-BD15-D93F-067CE7604893}"/>
              </a:ext>
              <a:ext uri="{C183D7F6-B498-43B3-948B-1728B52AA6E4}">
                <adec:decorative xmlns:adec="http://schemas.microsoft.com/office/drawing/2017/decorative" val="1"/>
              </a:ext>
            </a:extLst>
          </p:cNvPr>
          <p:cNvSpPr txBox="1"/>
          <p:nvPr/>
        </p:nvSpPr>
        <p:spPr>
          <a:xfrm>
            <a:off x="6691692" y="2801818"/>
            <a:ext cx="613197" cy="307777"/>
          </a:xfrm>
          <a:prstGeom prst="rect">
            <a:avLst/>
          </a:prstGeom>
          <a:noFill/>
        </p:spPr>
        <p:txBody>
          <a:bodyPr wrap="square" rtlCol="0">
            <a:spAutoFit/>
          </a:bodyPr>
          <a:lstStyle/>
          <a:p>
            <a:pPr algn="ctr"/>
            <a:r>
              <a:rPr lang="en-GB" sz="1400" b="1" dirty="0">
                <a:solidFill>
                  <a:srgbClr val="5C5B5A"/>
                </a:solidFill>
                <a:latin typeface="Arial"/>
              </a:rPr>
              <a:t>74%</a:t>
            </a:r>
          </a:p>
        </p:txBody>
      </p:sp>
      <p:sp>
        <p:nvSpPr>
          <p:cNvPr id="28" name="Right Brace 27">
            <a:extLst>
              <a:ext uri="{FF2B5EF4-FFF2-40B4-BE49-F238E27FC236}">
                <a16:creationId xmlns:a16="http://schemas.microsoft.com/office/drawing/2014/main" id="{ADC8C162-DF17-45CF-97DF-72AA0CA1ECEF}"/>
              </a:ext>
              <a:ext uri="{C183D7F6-B498-43B3-948B-1728B52AA6E4}">
                <adec:decorative xmlns:adec="http://schemas.microsoft.com/office/drawing/2017/decorative" val="1"/>
              </a:ext>
            </a:extLst>
          </p:cNvPr>
          <p:cNvSpPr/>
          <p:nvPr/>
        </p:nvSpPr>
        <p:spPr>
          <a:xfrm>
            <a:off x="6653525" y="1729850"/>
            <a:ext cx="189414" cy="2424062"/>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custDataLst>
      <p:tags r:id="rId1"/>
    </p:custDataLst>
    <p:extLst>
      <p:ext uri="{BB962C8B-B14F-4D97-AF65-F5344CB8AC3E}">
        <p14:creationId xmlns:p14="http://schemas.microsoft.com/office/powerpoint/2010/main" val="143419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3">
            <a:extLst>
              <a:ext uri="{FF2B5EF4-FFF2-40B4-BE49-F238E27FC236}">
                <a16:creationId xmlns:a16="http://schemas.microsoft.com/office/drawing/2014/main" id="{27A4AEDC-4E79-FF30-4432-B458B3565C98}"/>
              </a:ext>
            </a:extLst>
          </p:cNvPr>
          <p:cNvSpPr txBox="1">
            <a:spLocks noGrp="1"/>
          </p:cNvSpPr>
          <p:nvPr>
            <p:ph type="title" idx="4294967295"/>
          </p:nvPr>
        </p:nvSpPr>
        <p:spPr>
          <a:xfrm>
            <a:off x="359757" y="219439"/>
            <a:ext cx="11483900"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a:lnSpc>
                <a:spcPct val="100000"/>
              </a:lnSpc>
              <a:defRPr/>
            </a:pPr>
            <a:r>
              <a:rPr lang="en-GB" sz="1800" b="1" dirty="0">
                <a:solidFill>
                  <a:srgbClr val="009690"/>
                </a:solidFill>
                <a:latin typeface="Arial"/>
                <a:cs typeface="Calibri"/>
              </a:rPr>
              <a:t>Recommendation of their local area</a:t>
            </a:r>
            <a:r>
              <a:rPr lang="en-GB" sz="1800" b="1" dirty="0">
                <a:latin typeface="Arial"/>
                <a:cs typeface="Calibri"/>
              </a:rPr>
              <a:t> as a place to live</a:t>
            </a:r>
            <a:r>
              <a:rPr lang="en-GB" sz="1800" b="1" dirty="0">
                <a:solidFill>
                  <a:srgbClr val="009690"/>
                </a:solidFill>
                <a:latin typeface="Arial"/>
                <a:cs typeface="Calibri"/>
              </a:rPr>
              <a:t> </a:t>
            </a:r>
            <a:r>
              <a:rPr lang="en-GB" sz="1800" b="1" dirty="0">
                <a:latin typeface="Arial"/>
                <a:cs typeface="Calibri"/>
              </a:rPr>
              <a:t>has remained stable and is back in line with October 2024 (78%), which is higher than the England average of two-thirds (66%).Those less likely to recommend include respondents with a disability and those with a mixed ethnicity.</a:t>
            </a:r>
            <a:endParaRPr kumimoji="0" lang="en-GB" sz="1800" b="1" i="0" u="none" strike="noStrike" kern="1200" cap="none" spc="0" normalizeH="0" baseline="0" noProof="0" dirty="0">
              <a:ln>
                <a:noFill/>
              </a:ln>
              <a:solidFill>
                <a:srgbClr val="5C5B5A"/>
              </a:solidFill>
              <a:effectLst/>
              <a:uLnTx/>
              <a:uFillTx/>
              <a:latin typeface="Arial"/>
              <a:ea typeface="+mj-ea"/>
              <a:cs typeface="Calibri"/>
            </a:endParaRPr>
          </a:p>
        </p:txBody>
      </p:sp>
      <p:sp>
        <p:nvSpPr>
          <p:cNvPr id="41" name="TextBox 40">
            <a:extLst>
              <a:ext uri="{FF2B5EF4-FFF2-40B4-BE49-F238E27FC236}">
                <a16:creationId xmlns:a16="http://schemas.microsoft.com/office/drawing/2014/main" id="{1528D6A0-4205-FE04-E0BD-64A6C3E8A818}"/>
              </a:ext>
            </a:extLst>
          </p:cNvPr>
          <p:cNvSpPr txBox="1"/>
          <p:nvPr/>
        </p:nvSpPr>
        <p:spPr>
          <a:xfrm>
            <a:off x="683355" y="1413550"/>
            <a:ext cx="6013279" cy="553998"/>
          </a:xfrm>
          <a:prstGeom prst="rect">
            <a:avLst/>
          </a:prstGeom>
          <a:noFill/>
        </p:spPr>
        <p:txBody>
          <a:bodyPr wrap="square" rtlCol="0">
            <a:spAutoFit/>
          </a:bodyPr>
          <a:lstStyle/>
          <a:p>
            <a:pPr algn="ctr" rtl="0">
              <a:defRPr sz="1200" b="0" i="0" u="none" strike="noStrike" kern="1200" spc="0" baseline="0">
                <a:solidFill>
                  <a:prstClr val="black">
                    <a:lumMod val="65000"/>
                    <a:lumOff val="35000"/>
                  </a:prstClr>
                </a:solidFill>
                <a:latin typeface="+mn-lt"/>
                <a:ea typeface="+mn-ea"/>
                <a:cs typeface="+mn-cs"/>
              </a:defRPr>
            </a:pPr>
            <a:r>
              <a:rPr lang="en-GB" sz="1500" b="1" dirty="0">
                <a:latin typeface="Arial" panose="020B0604020202020204" pitchFamily="34" charset="0"/>
                <a:cs typeface="Arial" panose="020B0604020202020204" pitchFamily="34" charset="0"/>
              </a:rPr>
              <a:t>To what extent do you agree or disagree with the statement:</a:t>
            </a:r>
          </a:p>
          <a:p>
            <a:pPr algn="ctr" rtl="0">
              <a:defRPr sz="1200" b="0" i="0" u="none" strike="noStrike" kern="1200" spc="0" baseline="0">
                <a:solidFill>
                  <a:prstClr val="black">
                    <a:lumMod val="65000"/>
                    <a:lumOff val="35000"/>
                  </a:prstClr>
                </a:solidFill>
                <a:latin typeface="+mn-lt"/>
                <a:ea typeface="+mn-ea"/>
                <a:cs typeface="+mn-cs"/>
              </a:defRPr>
            </a:pPr>
            <a:r>
              <a:rPr lang="en-GB" sz="1500" b="1" dirty="0">
                <a:latin typeface="Arial" panose="020B0604020202020204" pitchFamily="34" charset="0"/>
                <a:cs typeface="Arial" panose="020B0604020202020204" pitchFamily="34" charset="0"/>
              </a:rPr>
              <a:t>I would recommend my local area as a place to live</a:t>
            </a:r>
          </a:p>
        </p:txBody>
      </p:sp>
      <p:graphicFrame>
        <p:nvGraphicFramePr>
          <p:cNvPr id="8" name="Chart 7" descr="Stacked bar chart showing extent to which people agree that they would recommend their local area as a place to live . 78% agree in February '25, compared to 80% in December.">
            <a:extLst>
              <a:ext uri="{FF2B5EF4-FFF2-40B4-BE49-F238E27FC236}">
                <a16:creationId xmlns:a16="http://schemas.microsoft.com/office/drawing/2014/main" id="{9F8711CA-6897-5BC8-BD7F-1FC74FDC4533}"/>
              </a:ext>
            </a:extLst>
          </p:cNvPr>
          <p:cNvGraphicFramePr/>
          <p:nvPr>
            <p:extLst>
              <p:ext uri="{D42A27DB-BD31-4B8C-83A1-F6EECF244321}">
                <p14:modId xmlns:p14="http://schemas.microsoft.com/office/powerpoint/2010/main" val="1842699631"/>
              </p:ext>
            </p:extLst>
          </p:nvPr>
        </p:nvGraphicFramePr>
        <p:xfrm>
          <a:off x="283556" y="1464324"/>
          <a:ext cx="6550191" cy="4857692"/>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865EB2E3-70A9-0B1F-2D13-2C6FDB4F770A}"/>
              </a:ext>
              <a:ext uri="{C183D7F6-B498-43B3-948B-1728B52AA6E4}">
                <adec:decorative xmlns:adec="http://schemas.microsoft.com/office/drawing/2017/decorative" val="1"/>
              </a:ext>
            </a:extLst>
          </p:cNvPr>
          <p:cNvSpPr txBox="1"/>
          <p:nvPr/>
        </p:nvSpPr>
        <p:spPr>
          <a:xfrm>
            <a:off x="8870428" y="200309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(+2</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3" name="TextBox 2">
            <a:extLst>
              <a:ext uri="{FF2B5EF4-FFF2-40B4-BE49-F238E27FC236}">
                <a16:creationId xmlns:a16="http://schemas.microsoft.com/office/drawing/2014/main" id="{1C2279BE-8014-2C0D-7166-DD5B83C117BF}"/>
              </a:ext>
              <a:ext uri="{C183D7F6-B498-43B3-948B-1728B52AA6E4}">
                <adec:decorative xmlns:adec="http://schemas.microsoft.com/office/drawing/2017/decorative" val="1"/>
              </a:ext>
            </a:extLst>
          </p:cNvPr>
          <p:cNvSpPr txBox="1"/>
          <p:nvPr/>
        </p:nvSpPr>
        <p:spPr>
          <a:xfrm>
            <a:off x="8848895" y="300942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(-1</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4" name="TextBox 3">
            <a:extLst>
              <a:ext uri="{FF2B5EF4-FFF2-40B4-BE49-F238E27FC236}">
                <a16:creationId xmlns:a16="http://schemas.microsoft.com/office/drawing/2014/main" id="{E8C9F873-7A97-1C95-BA1E-7B44A1D682A2}"/>
              </a:ext>
              <a:ext uri="{C183D7F6-B498-43B3-948B-1728B52AA6E4}">
                <adec:decorative xmlns:adec="http://schemas.microsoft.com/office/drawing/2017/decorative" val="1"/>
              </a:ext>
            </a:extLst>
          </p:cNvPr>
          <p:cNvSpPr txBox="1"/>
          <p:nvPr/>
        </p:nvSpPr>
        <p:spPr>
          <a:xfrm>
            <a:off x="8822875" y="401575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(+/-0</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5" name="TextBox 4">
            <a:extLst>
              <a:ext uri="{FF2B5EF4-FFF2-40B4-BE49-F238E27FC236}">
                <a16:creationId xmlns:a16="http://schemas.microsoft.com/office/drawing/2014/main" id="{6DD1C8D1-D714-3870-84AD-5F79F7F430C5}"/>
              </a:ext>
              <a:ext uri="{C183D7F6-B498-43B3-948B-1728B52AA6E4}">
                <adec:decorative xmlns:adec="http://schemas.microsoft.com/office/drawing/2017/decorative" val="1"/>
              </a:ext>
            </a:extLst>
          </p:cNvPr>
          <p:cNvSpPr txBox="1"/>
          <p:nvPr/>
        </p:nvSpPr>
        <p:spPr>
          <a:xfrm>
            <a:off x="9222984" y="439815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(+/-0</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6" name="TextBox 5">
            <a:extLst>
              <a:ext uri="{FF2B5EF4-FFF2-40B4-BE49-F238E27FC236}">
                <a16:creationId xmlns:a16="http://schemas.microsoft.com/office/drawing/2014/main" id="{1538E63B-E30C-25DF-311E-09C9A9EF10C1}"/>
              </a:ext>
              <a:ext uri="{C183D7F6-B498-43B3-948B-1728B52AA6E4}">
                <adec:decorative xmlns:adec="http://schemas.microsoft.com/office/drawing/2017/decorative" val="1"/>
              </a:ext>
            </a:extLst>
          </p:cNvPr>
          <p:cNvSpPr txBox="1"/>
          <p:nvPr/>
        </p:nvSpPr>
        <p:spPr>
          <a:xfrm>
            <a:off x="8886341" y="496457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(-1</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42" name="Text Placeholder 30">
            <a:extLst>
              <a:ext uri="{FF2B5EF4-FFF2-40B4-BE49-F238E27FC236}">
                <a16:creationId xmlns:a16="http://schemas.microsoft.com/office/drawing/2014/main" id="{F7E27238-EF8F-4BBF-AF51-54C7793C6EDE}"/>
              </a:ext>
            </a:extLst>
          </p:cNvPr>
          <p:cNvSpPr txBox="1">
            <a:spLocks/>
          </p:cNvSpPr>
          <p:nvPr/>
        </p:nvSpPr>
        <p:spPr>
          <a:xfrm>
            <a:off x="7130499" y="1214119"/>
            <a:ext cx="4903059" cy="835402"/>
          </a:xfrm>
          <a:prstGeom prst="rect">
            <a:avLst/>
          </a:prstGeom>
          <a:solidFill>
            <a:schemeClr val="bg2">
              <a:lumMod val="90000"/>
              <a:alpha val="21000"/>
            </a:schemeClr>
          </a:solidFill>
          <a:ln>
            <a:solidFill>
              <a:srgbClr val="5C5B5A"/>
            </a:solidFill>
          </a:ln>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who would not recommend their area as a place to live compared to S15-17 GM average (19%)*</a:t>
            </a:r>
          </a:p>
          <a:p>
            <a:pPr marL="0" indent="0" algn="ctr">
              <a:lnSpc>
                <a:spcPct val="100000"/>
              </a:lnSpc>
              <a:spcBef>
                <a:spcPts val="0"/>
              </a:spcBef>
              <a:spcAft>
                <a:spcPts val="400"/>
              </a:spcAft>
              <a:buNone/>
              <a:defRPr/>
            </a:pPr>
            <a:r>
              <a:rPr lang="en-GB" sz="1200" i="1" dirty="0">
                <a:solidFill>
                  <a:srgbClr val="5C5B5A"/>
                </a:solidFill>
                <a:latin typeface="Arial"/>
                <a:cs typeface="Arial"/>
              </a:rPr>
              <a:t>Italics denotes greater prominence / newly featuring in latest analysis compared to previous wave</a:t>
            </a:r>
          </a:p>
        </p:txBody>
      </p:sp>
      <p:sp>
        <p:nvSpPr>
          <p:cNvPr id="36" name="Content Placeholder 32">
            <a:extLst>
              <a:ext uri="{FF2B5EF4-FFF2-40B4-BE49-F238E27FC236}">
                <a16:creationId xmlns:a16="http://schemas.microsoft.com/office/drawing/2014/main" id="{8D18773D-00C9-47B0-9B95-15CBE7E88F2F}"/>
              </a:ext>
            </a:extLst>
          </p:cNvPr>
          <p:cNvSpPr txBox="1">
            <a:spLocks/>
          </p:cNvSpPr>
          <p:nvPr/>
        </p:nvSpPr>
        <p:spPr>
          <a:xfrm>
            <a:off x="7130499" y="2049521"/>
            <a:ext cx="4903059" cy="4152746"/>
          </a:xfrm>
          <a:prstGeom prst="rect">
            <a:avLst/>
          </a:prstGeom>
          <a:no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009690"/>
                </a:solidFill>
                <a:effectLst/>
                <a:uLnTx/>
                <a:uFillTx/>
                <a:latin typeface="Arial"/>
                <a:cs typeface="Arial"/>
              </a:rPr>
              <a:t>Demographics: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with a disability (29%), including those with mental ill health (35%), </a:t>
            </a:r>
            <a:r>
              <a:rPr lang="en-GB" sz="1200" i="1" dirty="0">
                <a:solidFill>
                  <a:srgbClr val="5C5B5A"/>
                </a:solidFill>
                <a:latin typeface="Arial"/>
                <a:cs typeface="Arial"/>
              </a:rPr>
              <a:t>a learning disability (31%), </a:t>
            </a:r>
            <a:r>
              <a:rPr lang="en-GB" sz="1200" dirty="0">
                <a:solidFill>
                  <a:srgbClr val="5C5B5A"/>
                </a:solidFill>
                <a:latin typeface="Arial"/>
                <a:cs typeface="Arial"/>
              </a:rPr>
              <a:t>a sensory disability (30%) or mobility disability (29%)</a:t>
            </a:r>
          </a:p>
          <a:p>
            <a:pPr marL="171450" indent="-171450">
              <a:lnSpc>
                <a:spcPct val="100000"/>
              </a:lnSpc>
              <a:spcBef>
                <a:spcPts val="0"/>
              </a:spcBef>
              <a:spcAft>
                <a:spcPts val="400"/>
              </a:spcAft>
              <a:defRPr/>
            </a:pPr>
            <a:r>
              <a:rPr lang="en-GB" sz="1200" i="1" dirty="0">
                <a:solidFill>
                  <a:srgbClr val="5C5B5A"/>
                </a:solidFill>
                <a:latin typeface="Arial"/>
                <a:cs typeface="Arial"/>
              </a:rPr>
              <a:t>Those with a mixed ethnicity (31%)</a:t>
            </a:r>
          </a:p>
          <a:p>
            <a:pPr marL="171450" indent="-171450">
              <a:lnSpc>
                <a:spcPct val="100000"/>
              </a:lnSpc>
              <a:spcBef>
                <a:spcPts val="0"/>
              </a:spcBef>
              <a:spcAft>
                <a:spcPts val="400"/>
              </a:spcAft>
              <a:defRPr/>
            </a:pPr>
            <a:r>
              <a:rPr lang="en-GB" sz="1200" dirty="0">
                <a:solidFill>
                  <a:srgbClr val="5C5B5A"/>
                </a:solidFill>
                <a:latin typeface="Arial"/>
                <a:cs typeface="Arial"/>
              </a:rPr>
              <a:t>Those who are not heterosexual (28%)</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009690"/>
                </a:solidFill>
                <a:effectLst/>
                <a:uLnTx/>
                <a:uFillTx/>
                <a:latin typeface="Arial"/>
                <a:cs typeface="Arial"/>
              </a:rPr>
              <a:t>Individual and/or family circumstance:</a:t>
            </a:r>
            <a:endParaRPr kumimoji="0" lang="en-GB" sz="1200" i="0" u="none" strike="noStrike" kern="1200" cap="none" spc="0" normalizeH="0" baseline="0" noProof="0" dirty="0">
              <a:ln>
                <a:noFill/>
              </a:ln>
              <a:solidFill>
                <a:srgbClr val="009690"/>
              </a:solidFill>
              <a:effectLst/>
              <a:uLnTx/>
              <a:uFillTx/>
              <a:latin typeface="Arial"/>
              <a:cs typeface="Arial"/>
            </a:endParaRPr>
          </a:p>
          <a:p>
            <a:pPr marL="171450" indent="-171450">
              <a:lnSpc>
                <a:spcPct val="100000"/>
              </a:lnSpc>
              <a:spcBef>
                <a:spcPts val="0"/>
              </a:spcBef>
              <a:spcAft>
                <a:spcPts val="400"/>
              </a:spcAft>
              <a:defRPr/>
            </a:pPr>
            <a:r>
              <a:rPr lang="en-GB" sz="1200" dirty="0">
                <a:solidFill>
                  <a:srgbClr val="5C5B5A"/>
                </a:solidFill>
                <a:latin typeface="Arial"/>
                <a:cs typeface="Arial"/>
              </a:rPr>
              <a:t>Those dissatisfied with their local area (83%)</a:t>
            </a:r>
          </a:p>
          <a:p>
            <a:pPr marL="171450" indent="-171450">
              <a:lnSpc>
                <a:spcPct val="100000"/>
              </a:lnSpc>
              <a:spcBef>
                <a:spcPts val="0"/>
              </a:spcBef>
              <a:spcAft>
                <a:spcPts val="400"/>
              </a:spcAft>
              <a:defRPr/>
            </a:pPr>
            <a:r>
              <a:rPr lang="en-GB" sz="1200" dirty="0">
                <a:solidFill>
                  <a:srgbClr val="5C5B5A"/>
                </a:solidFill>
                <a:latin typeface="Arial"/>
                <a:cs typeface="Arial"/>
              </a:rPr>
              <a:t>Those who do not agree that people from different backgrounds get on well together (48%) and </a:t>
            </a:r>
            <a:r>
              <a:rPr lang="en-GB" sz="1200" i="1" dirty="0">
                <a:solidFill>
                  <a:srgbClr val="5C5B5A"/>
                </a:solidFill>
                <a:latin typeface="Arial"/>
                <a:cs typeface="Arial"/>
              </a:rPr>
              <a:t>those who do not agree that their area celebrates diversity and promotes equality (40%)</a:t>
            </a:r>
          </a:p>
          <a:p>
            <a:pPr marL="171450" indent="-171450">
              <a:lnSpc>
                <a:spcPct val="100000"/>
              </a:lnSpc>
              <a:spcBef>
                <a:spcPts val="0"/>
              </a:spcBef>
              <a:spcAft>
                <a:spcPts val="400"/>
              </a:spcAft>
              <a:defRPr/>
            </a:pPr>
            <a:r>
              <a:rPr lang="en-GB" sz="1200" dirty="0">
                <a:solidFill>
                  <a:srgbClr val="5C5B5A"/>
                </a:solidFill>
                <a:latin typeface="Arial"/>
                <a:cs typeface="Arial"/>
              </a:rPr>
              <a:t>Those with very low levels of hopefulness (45%)</a:t>
            </a:r>
          </a:p>
          <a:p>
            <a:pPr marL="171450" indent="-171450">
              <a:lnSpc>
                <a:spcPct val="100000"/>
              </a:lnSpc>
              <a:spcBef>
                <a:spcPts val="0"/>
              </a:spcBef>
              <a:spcAft>
                <a:spcPts val="400"/>
              </a:spcAft>
              <a:defRPr/>
            </a:pPr>
            <a:r>
              <a:rPr lang="en-GB" sz="1200" dirty="0">
                <a:solidFill>
                  <a:srgbClr val="5C5B5A"/>
                </a:solidFill>
                <a:latin typeface="Arial"/>
                <a:cs typeface="Arial"/>
              </a:rPr>
              <a:t>Those with low life satisfaction (40%) and those not likely to agree that things they do in their life are worthwhile (40%)</a:t>
            </a:r>
          </a:p>
          <a:p>
            <a:pPr marL="171450" indent="-171450">
              <a:lnSpc>
                <a:spcPct val="100000"/>
              </a:lnSpc>
              <a:spcBef>
                <a:spcPts val="0"/>
              </a:spcBef>
              <a:spcAft>
                <a:spcPts val="400"/>
              </a:spcAft>
              <a:defRPr/>
            </a:pPr>
            <a:r>
              <a:rPr lang="en-GB" sz="1200" i="1" dirty="0">
                <a:solidFill>
                  <a:srgbClr val="5C5B5A"/>
                </a:solidFill>
                <a:latin typeface="Arial"/>
                <a:cs typeface="Arial"/>
              </a:rPr>
              <a:t>Those who have been out of work for more than 6 months (30%),</a:t>
            </a:r>
            <a:r>
              <a:rPr lang="en-GB" sz="1200" dirty="0">
                <a:solidFill>
                  <a:srgbClr val="5C5B5A"/>
                </a:solidFill>
                <a:latin typeface="Arial"/>
                <a:cs typeface="Arial"/>
              </a:rPr>
              <a:t> or </a:t>
            </a:r>
            <a:r>
              <a:rPr kumimoji="0" lang="en-GB" sz="1200" i="0" u="none" strike="noStrike" kern="1200" cap="none" spc="0" normalizeH="0" baseline="0" noProof="0" dirty="0">
                <a:ln>
                  <a:noFill/>
                </a:ln>
                <a:solidFill>
                  <a:srgbClr val="5C5B5A"/>
                </a:solidFill>
                <a:effectLst/>
                <a:uLnTx/>
                <a:uFillTx/>
                <a:latin typeface="Arial"/>
                <a:cs typeface="Arial"/>
              </a:rPr>
              <a:t>not in work due to ill health or disability (33%) </a:t>
            </a:r>
          </a:p>
          <a:p>
            <a:pPr marL="171450" indent="-171450">
              <a:lnSpc>
                <a:spcPct val="100000"/>
              </a:lnSpc>
              <a:spcBef>
                <a:spcPts val="0"/>
              </a:spcBef>
              <a:spcAft>
                <a:spcPts val="400"/>
              </a:spcAft>
              <a:defRPr/>
            </a:pPr>
            <a:r>
              <a:rPr lang="en-GB" sz="1200" i="1" dirty="0">
                <a:solidFill>
                  <a:srgbClr val="5C5B5A"/>
                </a:solidFill>
                <a:latin typeface="Arial"/>
                <a:cs typeface="Arial"/>
              </a:rPr>
              <a:t>Those with a household income of £10,399 per year (31%)</a:t>
            </a:r>
            <a:endParaRPr lang="en-GB" sz="1200" i="1" u="none" strike="noStrike" kern="1200" cap="none" spc="0" normalizeH="0" baseline="0" noProof="0" dirty="0">
              <a:ln>
                <a:noFill/>
              </a:ln>
              <a:solidFill>
                <a:srgbClr val="5C5B5A"/>
              </a:solidFill>
              <a:effectLst/>
              <a:uLnTx/>
              <a:uFillTx/>
              <a:latin typeface="Arial"/>
              <a:cs typeface="Arial"/>
            </a:endParaRPr>
          </a:p>
        </p:txBody>
      </p:sp>
      <p:sp>
        <p:nvSpPr>
          <p:cNvPr id="12" name="Right Brace 11">
            <a:extLst>
              <a:ext uri="{FF2B5EF4-FFF2-40B4-BE49-F238E27FC236}">
                <a16:creationId xmlns:a16="http://schemas.microsoft.com/office/drawing/2014/main" id="{64138900-9885-3F7F-5024-106190DC18B9}"/>
              </a:ext>
              <a:ext uri="{C183D7F6-B498-43B3-948B-1728B52AA6E4}">
                <adec:decorative xmlns:adec="http://schemas.microsoft.com/office/drawing/2017/decorative" val="1"/>
              </a:ext>
            </a:extLst>
          </p:cNvPr>
          <p:cNvSpPr/>
          <p:nvPr/>
        </p:nvSpPr>
        <p:spPr>
          <a:xfrm>
            <a:off x="2028686" y="2018322"/>
            <a:ext cx="236575" cy="2453010"/>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3" name="TextBox 12">
            <a:extLst>
              <a:ext uri="{FF2B5EF4-FFF2-40B4-BE49-F238E27FC236}">
                <a16:creationId xmlns:a16="http://schemas.microsoft.com/office/drawing/2014/main" id="{4F4B5ED6-E7B9-EBE2-3416-CE34ED0A3C81}"/>
              </a:ext>
              <a:ext uri="{C183D7F6-B498-43B3-948B-1728B52AA6E4}">
                <adec:decorative xmlns:adec="http://schemas.microsoft.com/office/drawing/2017/decorative" val="1"/>
              </a:ext>
            </a:extLst>
          </p:cNvPr>
          <p:cNvSpPr txBox="1"/>
          <p:nvPr/>
        </p:nvSpPr>
        <p:spPr>
          <a:xfrm>
            <a:off x="2097669" y="3101555"/>
            <a:ext cx="734984" cy="307777"/>
          </a:xfrm>
          <a:prstGeom prst="rect">
            <a:avLst/>
          </a:prstGeom>
          <a:noFill/>
        </p:spPr>
        <p:txBody>
          <a:bodyPr wrap="square" rtlCol="0">
            <a:spAutoFit/>
          </a:bodyPr>
          <a:lstStyle/>
          <a:p>
            <a:pPr algn="ctr"/>
            <a:r>
              <a:rPr lang="en-GB" sz="1400" b="1" dirty="0">
                <a:solidFill>
                  <a:srgbClr val="5C5B5A"/>
                </a:solidFill>
                <a:latin typeface="Arial"/>
              </a:rPr>
              <a:t>78%</a:t>
            </a:r>
          </a:p>
        </p:txBody>
      </p:sp>
      <p:sp>
        <p:nvSpPr>
          <p:cNvPr id="9" name="Right Brace 8">
            <a:extLst>
              <a:ext uri="{FF2B5EF4-FFF2-40B4-BE49-F238E27FC236}">
                <a16:creationId xmlns:a16="http://schemas.microsoft.com/office/drawing/2014/main" id="{AE0E12C1-B537-E2AC-A965-F47FD3B21370}"/>
              </a:ext>
              <a:ext uri="{C183D7F6-B498-43B3-948B-1728B52AA6E4}">
                <adec:decorative xmlns:adec="http://schemas.microsoft.com/office/drawing/2017/decorative" val="1"/>
              </a:ext>
            </a:extLst>
          </p:cNvPr>
          <p:cNvSpPr/>
          <p:nvPr/>
        </p:nvSpPr>
        <p:spPr>
          <a:xfrm>
            <a:off x="4180993" y="2038283"/>
            <a:ext cx="236575" cy="2472060"/>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4" name="TextBox 23">
            <a:extLst>
              <a:ext uri="{FF2B5EF4-FFF2-40B4-BE49-F238E27FC236}">
                <a16:creationId xmlns:a16="http://schemas.microsoft.com/office/drawing/2014/main" id="{9317C154-0276-CF8D-EFEE-8463E3DCBA5B}"/>
              </a:ext>
              <a:ext uri="{C183D7F6-B498-43B3-948B-1728B52AA6E4}">
                <adec:decorative xmlns:adec="http://schemas.microsoft.com/office/drawing/2017/decorative" val="1"/>
              </a:ext>
            </a:extLst>
          </p:cNvPr>
          <p:cNvSpPr txBox="1"/>
          <p:nvPr/>
        </p:nvSpPr>
        <p:spPr>
          <a:xfrm>
            <a:off x="4245489" y="3121223"/>
            <a:ext cx="734984" cy="307777"/>
          </a:xfrm>
          <a:prstGeom prst="rect">
            <a:avLst/>
          </a:prstGeom>
          <a:noFill/>
        </p:spPr>
        <p:txBody>
          <a:bodyPr wrap="square" rtlCol="0">
            <a:spAutoFit/>
          </a:bodyPr>
          <a:lstStyle/>
          <a:p>
            <a:pPr algn="ctr"/>
            <a:r>
              <a:rPr lang="en-GB" sz="1400" b="1" dirty="0">
                <a:solidFill>
                  <a:srgbClr val="5C5B5A"/>
                </a:solidFill>
                <a:latin typeface="Arial"/>
              </a:rPr>
              <a:t>80%</a:t>
            </a:r>
          </a:p>
        </p:txBody>
      </p:sp>
      <p:sp>
        <p:nvSpPr>
          <p:cNvPr id="25" name="Right Brace 24">
            <a:extLst>
              <a:ext uri="{FF2B5EF4-FFF2-40B4-BE49-F238E27FC236}">
                <a16:creationId xmlns:a16="http://schemas.microsoft.com/office/drawing/2014/main" id="{2E766C0C-2430-2CD1-8AC4-F8069EFAF805}"/>
              </a:ext>
              <a:ext uri="{C183D7F6-B498-43B3-948B-1728B52AA6E4}">
                <adec:decorative xmlns:adec="http://schemas.microsoft.com/office/drawing/2017/decorative" val="1"/>
              </a:ext>
            </a:extLst>
          </p:cNvPr>
          <p:cNvSpPr/>
          <p:nvPr/>
        </p:nvSpPr>
        <p:spPr>
          <a:xfrm>
            <a:off x="6326532" y="2038283"/>
            <a:ext cx="236575" cy="2415892"/>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6" name="TextBox 25">
            <a:extLst>
              <a:ext uri="{FF2B5EF4-FFF2-40B4-BE49-F238E27FC236}">
                <a16:creationId xmlns:a16="http://schemas.microsoft.com/office/drawing/2014/main" id="{25A4CE84-9491-2658-1792-20DB4A9AC056}"/>
              </a:ext>
              <a:ext uri="{C183D7F6-B498-43B3-948B-1728B52AA6E4}">
                <adec:decorative xmlns:adec="http://schemas.microsoft.com/office/drawing/2017/decorative" val="1"/>
              </a:ext>
            </a:extLst>
          </p:cNvPr>
          <p:cNvSpPr txBox="1"/>
          <p:nvPr/>
        </p:nvSpPr>
        <p:spPr>
          <a:xfrm>
            <a:off x="6395515" y="3084398"/>
            <a:ext cx="734984" cy="307777"/>
          </a:xfrm>
          <a:prstGeom prst="rect">
            <a:avLst/>
          </a:prstGeom>
          <a:noFill/>
        </p:spPr>
        <p:txBody>
          <a:bodyPr wrap="square" rtlCol="0">
            <a:spAutoFit/>
          </a:bodyPr>
          <a:lstStyle/>
          <a:p>
            <a:pPr algn="ctr"/>
            <a:r>
              <a:rPr lang="en-GB" sz="1400" b="1" dirty="0">
                <a:solidFill>
                  <a:srgbClr val="5C5B5A"/>
                </a:solidFill>
                <a:latin typeface="Arial"/>
              </a:rPr>
              <a:t>78%</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283556" y="6357383"/>
            <a:ext cx="11248645"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LA3. To what extent do you agree or disagree with the statement: I would recommend my local area as a good place to live</a:t>
            </a:r>
            <a:r>
              <a:rPr lang="en-GB" sz="1000" dirty="0">
                <a:solidFill>
                  <a:srgbClr val="FFFFFF">
                    <a:lumMod val="50000"/>
                  </a:srgbClr>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 S14, 1482; S15, 1517</a:t>
            </a:r>
            <a:r>
              <a:rPr lang="en-GB" sz="1000" dirty="0">
                <a:solidFill>
                  <a:srgbClr val="FFFFFF">
                    <a:lumMod val="50000"/>
                  </a:srgbClr>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S16, 1523</a:t>
            </a:r>
            <a:r>
              <a:rPr lang="en-GB" sz="1000" dirty="0">
                <a:solidFill>
                  <a:srgbClr val="FFFFFF">
                    <a:lumMod val="50000"/>
                  </a:srgbClr>
                </a:solidFill>
                <a:latin typeface="Arial" panose="020B0604020202020204" pitchFamily="34" charset="0"/>
                <a:cs typeface="Arial" panose="020B0604020202020204" pitchFamily="34" charset="0"/>
              </a:rPr>
              <a:t>;</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S17, 1515. </a:t>
            </a:r>
            <a:r>
              <a:rPr lang="en-GB" sz="1000" dirty="0">
                <a:solidFill>
                  <a:srgbClr val="FFFFFF">
                    <a:lumMod val="50000"/>
                  </a:srgbClr>
                </a:solidFill>
                <a:latin typeface="Arial" panose="020B0604020202020204" pitchFamily="34" charset="0"/>
                <a:cs typeface="Arial" panose="020B0604020202020204" pitchFamily="34" charset="0"/>
              </a:rPr>
              <a:t>*Relates to respondents who are fairly dissatisfied and very dissatisfied. </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32202" y="6357383"/>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0072407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34699" y="385653"/>
            <a:ext cx="11501604" cy="922293"/>
          </a:xfrm>
        </p:spPr>
        <p:txBody>
          <a:bodyPr>
            <a:noAutofit/>
          </a:bodyPr>
          <a:lstStyle/>
          <a:p>
            <a:r>
              <a:rPr lang="en-GB" sz="1800" b="1" dirty="0">
                <a:solidFill>
                  <a:schemeClr val="tx1">
                    <a:lumMod val="65000"/>
                    <a:lumOff val="35000"/>
                  </a:schemeClr>
                </a:solidFill>
                <a:latin typeface="Arial"/>
                <a:ea typeface="+mn-ea"/>
                <a:cs typeface="+mn-cs"/>
              </a:rPr>
              <a:t>Agreement with statements about neighbourhood relations have decreased somewhat since last wave. 4 in 5 (80% cf. 82%) agree </a:t>
            </a:r>
            <a:r>
              <a:rPr lang="en-GB" sz="1800" b="1" dirty="0">
                <a:solidFill>
                  <a:srgbClr val="009690"/>
                </a:solidFill>
                <a:latin typeface="Arial"/>
                <a:ea typeface="+mn-ea"/>
                <a:cs typeface="+mn-cs"/>
              </a:rPr>
              <a:t>people from different backgrounds get on well together</a:t>
            </a:r>
            <a:r>
              <a:rPr lang="en-GB" sz="1800" b="1" dirty="0">
                <a:solidFill>
                  <a:schemeClr val="tx1">
                    <a:lumMod val="65000"/>
                    <a:lumOff val="35000"/>
                  </a:schemeClr>
                </a:solidFill>
                <a:latin typeface="Arial"/>
                <a:ea typeface="+mn-ea"/>
                <a:cs typeface="+mn-cs"/>
              </a:rPr>
              <a:t> in their local area, with 3 in 4 agreeing that </a:t>
            </a:r>
            <a:r>
              <a:rPr lang="en-GB" sz="1800" b="1" dirty="0">
                <a:solidFill>
                  <a:srgbClr val="009690"/>
                </a:solidFill>
                <a:latin typeface="Arial"/>
                <a:ea typeface="+mn-ea"/>
                <a:cs typeface="+mn-cs"/>
              </a:rPr>
              <a:t>people look out for each other </a:t>
            </a:r>
            <a:r>
              <a:rPr lang="en-GB" sz="1800" b="1" dirty="0">
                <a:solidFill>
                  <a:schemeClr val="tx1">
                    <a:lumMod val="65000"/>
                    <a:lumOff val="35000"/>
                  </a:schemeClr>
                </a:solidFill>
                <a:latin typeface="Arial"/>
                <a:ea typeface="+mn-ea"/>
                <a:cs typeface="+mn-cs"/>
              </a:rPr>
              <a:t>(74% cf. 76%). The proportion saying they are </a:t>
            </a:r>
            <a:r>
              <a:rPr lang="en-GB" sz="1800" b="1" dirty="0">
                <a:solidFill>
                  <a:srgbClr val="009690"/>
                </a:solidFill>
                <a:latin typeface="Arial"/>
                <a:ea typeface="+mn-ea"/>
                <a:cs typeface="+mn-cs"/>
              </a:rPr>
              <a:t>proud of their local area</a:t>
            </a:r>
            <a:r>
              <a:rPr lang="en-GB" sz="1800" b="1" dirty="0">
                <a:solidFill>
                  <a:schemeClr val="tx1">
                    <a:lumMod val="65000"/>
                    <a:lumOff val="35000"/>
                  </a:schemeClr>
                </a:solidFill>
                <a:latin typeface="Arial"/>
                <a:ea typeface="+mn-ea"/>
                <a:cs typeface="+mn-cs"/>
              </a:rPr>
              <a:t> has significantly decreased to 70% from 75% in December 2024</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Level of agreement about neighbourhood relations</a:t>
            </a:r>
          </a:p>
        </p:txBody>
      </p:sp>
      <p:graphicFrame>
        <p:nvGraphicFramePr>
          <p:cNvPr id="8" name="Chart 7" descr="Line chart showing the level of agreement about neighbourhood relations. 80% agree that their local area is a place where people from different backgrounds get on well together, 74% agree that their local area is a place where people look out for each other, and 70% agree that they are proud of their local area, significantly lower than December '24">
            <a:extLst>
              <a:ext uri="{FF2B5EF4-FFF2-40B4-BE49-F238E27FC236}">
                <a16:creationId xmlns:a16="http://schemas.microsoft.com/office/drawing/2014/main" id="{D2DB5457-2BF7-6281-BF3C-B902CBA4D43D}"/>
              </a:ext>
            </a:extLst>
          </p:cNvPr>
          <p:cNvGraphicFramePr/>
          <p:nvPr>
            <p:extLst>
              <p:ext uri="{D42A27DB-BD31-4B8C-83A1-F6EECF244321}">
                <p14:modId xmlns:p14="http://schemas.microsoft.com/office/powerpoint/2010/main" val="2946065166"/>
              </p:ext>
            </p:extLst>
          </p:nvPr>
        </p:nvGraphicFramePr>
        <p:xfrm>
          <a:off x="619494" y="1811547"/>
          <a:ext cx="10953012" cy="4544031"/>
        </p:xfrm>
        <a:graphic>
          <a:graphicData uri="http://schemas.openxmlformats.org/drawingml/2006/chart">
            <c:chart xmlns:c="http://schemas.openxmlformats.org/drawingml/2006/chart" xmlns:r="http://schemas.openxmlformats.org/officeDocument/2006/relationships" r:id="rId4"/>
          </a:graphicData>
        </a:graphic>
      </p:graphicFrame>
      <p:sp>
        <p:nvSpPr>
          <p:cNvPr id="6" name="Arrow: Down 5">
            <a:extLst>
              <a:ext uri="{FF2B5EF4-FFF2-40B4-BE49-F238E27FC236}">
                <a16:creationId xmlns:a16="http://schemas.microsoft.com/office/drawing/2014/main" id="{3F768DAF-B807-9066-89F9-F8467D6D4F4A}"/>
              </a:ext>
              <a:ext uri="{C183D7F6-B498-43B3-948B-1728B52AA6E4}">
                <adec:decorative xmlns:adec="http://schemas.microsoft.com/office/drawing/2017/decorative" val="1"/>
              </a:ext>
            </a:extLst>
          </p:cNvPr>
          <p:cNvSpPr/>
          <p:nvPr/>
        </p:nvSpPr>
        <p:spPr>
          <a:xfrm rot="10800000">
            <a:off x="9372876" y="603993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7BCAA15B-CE3A-97FE-37FC-1B37489948D8}"/>
              </a:ext>
              <a:ext uri="{C183D7F6-B498-43B3-948B-1728B52AA6E4}">
                <adec:decorative xmlns:adec="http://schemas.microsoft.com/office/drawing/2017/decorative" val="1"/>
              </a:ext>
            </a:extLst>
          </p:cNvPr>
          <p:cNvSpPr txBox="1"/>
          <p:nvPr/>
        </p:nvSpPr>
        <p:spPr>
          <a:xfrm>
            <a:off x="9737693" y="5974112"/>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a:t>
            </a:r>
            <a:r>
              <a:rPr lang="en-GB" sz="1150" dirty="0">
                <a:solidFill>
                  <a:srgbClr val="5C5B5A"/>
                </a:solidFill>
                <a:latin typeface="Arial"/>
              </a:rPr>
              <a:t>lower than S16</a:t>
            </a:r>
            <a:endParaRPr kumimoji="0" lang="en-GB" sz="1150" b="0" i="0" u="none" strike="noStrike" kern="1200" cap="none" spc="0" normalizeH="0" baseline="0" noProof="0" dirty="0">
              <a:ln>
                <a:noFill/>
              </a:ln>
              <a:solidFill>
                <a:srgbClr val="5C5B5A"/>
              </a:solidFill>
              <a:effectLst/>
              <a:uLnTx/>
              <a:uFillTx/>
              <a:latin typeface="Arial"/>
              <a:ea typeface="+mn-ea"/>
              <a:cs typeface="+mn-cs"/>
            </a:endParaRPr>
          </a:p>
        </p:txBody>
      </p:sp>
      <p:sp>
        <p:nvSpPr>
          <p:cNvPr id="9" name="Arrow: Down 8">
            <a:extLst>
              <a:ext uri="{FF2B5EF4-FFF2-40B4-BE49-F238E27FC236}">
                <a16:creationId xmlns:a16="http://schemas.microsoft.com/office/drawing/2014/main" id="{B819D9B1-5C04-9728-2673-7226B62F98B6}"/>
              </a:ext>
              <a:ext uri="{C183D7F6-B498-43B3-948B-1728B52AA6E4}">
                <adec:decorative xmlns:adec="http://schemas.microsoft.com/office/drawing/2017/decorative" val="1"/>
              </a:ext>
            </a:extLst>
          </p:cNvPr>
          <p:cNvSpPr/>
          <p:nvPr/>
        </p:nvSpPr>
        <p:spPr>
          <a:xfrm>
            <a:off x="9587645" y="605401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Arrow: Down 11">
            <a:extLst>
              <a:ext uri="{FF2B5EF4-FFF2-40B4-BE49-F238E27FC236}">
                <a16:creationId xmlns:a16="http://schemas.microsoft.com/office/drawing/2014/main" id="{0ED40DDE-6C82-5FE2-594F-7382C3D41359}"/>
              </a:ext>
              <a:ext uri="{C183D7F6-B498-43B3-948B-1728B52AA6E4}">
                <adec:decorative xmlns:adec="http://schemas.microsoft.com/office/drawing/2017/decorative" val="1"/>
              </a:ext>
            </a:extLst>
          </p:cNvPr>
          <p:cNvSpPr/>
          <p:nvPr/>
        </p:nvSpPr>
        <p:spPr>
          <a:xfrm>
            <a:off x="11229724" y="3085075"/>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a:t>
            </a:r>
            <a:r>
              <a:rPr lang="en-GB" sz="1000" dirty="0">
                <a:solidFill>
                  <a:srgbClr val="FFFFFF">
                    <a:lumMod val="50000"/>
                  </a:srgbClr>
                </a:solidFill>
                <a:latin typeface="Arial"/>
                <a:cs typeface="Arial" panose="020B0604020202020204" pitchFamily="34" charset="0"/>
              </a:rPr>
              <a:t>)</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Only valid responses shown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S7, 1488; S8, 1612; S9, 1560; S10, 1546; S11, 1460; S12, 1551; S13, 1540; S14, 1482; S15, 1517; S16, 1523; S17, 1515 (All respondents). </a:t>
            </a:r>
            <a:endParaRPr kumimoji="0" lang="en-GB" sz="1000" b="0" i="0" u="none" strike="noStrike" kern="1200" cap="none" spc="0" normalizeH="0" baseline="0" noProof="0" dirty="0">
              <a:ln>
                <a:noFill/>
              </a:ln>
              <a:solidFill>
                <a:srgbClr val="FFFFFF">
                  <a:lumMod val="50000"/>
                </a:srgbClr>
              </a:solidFill>
              <a:effectLst/>
              <a:highlight>
                <a:srgbClr val="FFFF00"/>
              </a:highligh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2457142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34699" y="385654"/>
            <a:ext cx="11295351" cy="792832"/>
          </a:xfrm>
        </p:spPr>
        <p:txBody>
          <a:bodyPr>
            <a:noAutofit/>
          </a:bodyPr>
          <a:lstStyle/>
          <a:p>
            <a:r>
              <a:rPr lang="en-GB" sz="1800" b="1" dirty="0">
                <a:solidFill>
                  <a:srgbClr val="009690"/>
                </a:solidFill>
                <a:latin typeface="Arial"/>
                <a:ea typeface="+mn-ea"/>
                <a:cs typeface="+mn-cs"/>
              </a:rPr>
              <a:t>Transport and travel facilities </a:t>
            </a:r>
            <a:r>
              <a:rPr lang="en-GB" sz="1800" b="1" dirty="0">
                <a:solidFill>
                  <a:srgbClr val="5C5B5A"/>
                </a:solidFill>
                <a:latin typeface="Arial"/>
                <a:ea typeface="+mn-ea"/>
                <a:cs typeface="+mn-cs"/>
              </a:rPr>
              <a:t>satisfaction remains stable, with respondents remaining most satisfied with the </a:t>
            </a:r>
            <a:r>
              <a:rPr lang="en-GB" sz="1800" b="1" dirty="0">
                <a:solidFill>
                  <a:srgbClr val="009690"/>
                </a:solidFill>
                <a:latin typeface="Arial"/>
                <a:ea typeface="+mn-ea"/>
                <a:cs typeface="+mn-cs"/>
              </a:rPr>
              <a:t>availability of public transport </a:t>
            </a:r>
            <a:r>
              <a:rPr lang="en-GB" sz="1800" b="1" dirty="0">
                <a:solidFill>
                  <a:srgbClr val="5C5B5A"/>
                </a:solidFill>
                <a:latin typeface="Arial"/>
                <a:ea typeface="+mn-ea"/>
                <a:cs typeface="+mn-cs"/>
              </a:rPr>
              <a:t>compared to other metrics. However, there has been a small decrease in satisfaction with </a:t>
            </a:r>
            <a:r>
              <a:rPr lang="en-GB" sz="1800" b="1" dirty="0">
                <a:solidFill>
                  <a:srgbClr val="009690"/>
                </a:solidFill>
                <a:latin typeface="Arial"/>
                <a:ea typeface="+mn-ea"/>
                <a:cs typeface="+mn-cs"/>
              </a:rPr>
              <a:t>Metrolink/tram services - </a:t>
            </a:r>
            <a:r>
              <a:rPr lang="en-GB" sz="1800" b="1" dirty="0">
                <a:solidFill>
                  <a:srgbClr val="5C5B5A"/>
                </a:solidFill>
                <a:latin typeface="Arial"/>
                <a:ea typeface="+mn-ea"/>
                <a:cs typeface="+mn-cs"/>
              </a:rPr>
              <a:t>decreasing 2pp from December 2024 to 44% </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strike="noStrike" kern="1200" cap="none" spc="0" normalizeH="0" baseline="0" noProof="0" dirty="0">
                <a:ln>
                  <a:noFill/>
                </a:ln>
                <a:solidFill>
                  <a:srgbClr val="5C5B5A"/>
                </a:solidFill>
                <a:effectLst/>
                <a:uLnTx/>
                <a:uFillTx/>
                <a:latin typeface="Arial"/>
                <a:ea typeface="+mn-ea"/>
                <a:cs typeface="+mn-cs"/>
              </a:rPr>
              <a:t>Level of satisfaction with transport and travel facilities</a:t>
            </a:r>
          </a:p>
        </p:txBody>
      </p:sp>
      <p:graphicFrame>
        <p:nvGraphicFramePr>
          <p:cNvPr id="8" name="Chart 7" descr="Line chart showing satisfaction with transport and travel facilities. 67% are satisfied with the availability of public transport, 59% are satisfied with bus services, 46% are satisfied with train services and 44% are satisfied with Metrolink (tram) services. ">
            <a:extLst>
              <a:ext uri="{FF2B5EF4-FFF2-40B4-BE49-F238E27FC236}">
                <a16:creationId xmlns:a16="http://schemas.microsoft.com/office/drawing/2014/main" id="{D2DB5457-2BF7-6281-BF3C-B902CBA4D43D}"/>
              </a:ext>
            </a:extLst>
          </p:cNvPr>
          <p:cNvGraphicFramePr/>
          <p:nvPr>
            <p:extLst>
              <p:ext uri="{D42A27DB-BD31-4B8C-83A1-F6EECF244321}">
                <p14:modId xmlns:p14="http://schemas.microsoft.com/office/powerpoint/2010/main" val="485542104"/>
              </p:ext>
            </p:extLst>
          </p:nvPr>
        </p:nvGraphicFramePr>
        <p:xfrm>
          <a:off x="493991" y="1917606"/>
          <a:ext cx="10123209" cy="4437972"/>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LA7. Thinking about where you live, how satisfied or dissatisfied are you with your experience of the following in your local area?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Unweighted base: S7, 1488; S8, 1612; S9, 1560; S10, 1546; S11, 1460; S12, 1551; S13, 1540; S14, 1482; S15, 1517; S16: 1523 ; S17: 1515 (All respondents).</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115CE719-57B4-0647-EC11-055017621D7D}"/>
              </a:ext>
              <a:ext uri="{C183D7F6-B498-43B3-948B-1728B52AA6E4}">
                <adec:decorative xmlns:adec="http://schemas.microsoft.com/office/drawing/2017/decorative" val="1"/>
              </a:ext>
            </a:extLst>
          </p:cNvPr>
          <p:cNvSpPr txBox="1"/>
          <p:nvPr/>
        </p:nvSpPr>
        <p:spPr>
          <a:xfrm>
            <a:off x="10351698" y="2241578"/>
            <a:ext cx="1684605" cy="2492990"/>
          </a:xfrm>
          <a:prstGeom prst="rect">
            <a:avLst/>
          </a:prstGeom>
          <a:noFill/>
          <a:ln>
            <a:solidFill>
              <a:srgbClr val="5C5B5A"/>
            </a:solidFill>
          </a:ln>
        </p:spPr>
        <p:txBody>
          <a:bodyPr wrap="square" rtlCol="0">
            <a:spAutoFit/>
          </a:bodyPr>
          <a:lstStyle/>
          <a:p>
            <a:pPr algn="ctr"/>
            <a:r>
              <a:rPr lang="en-GB" sz="1200" dirty="0">
                <a:solidFill>
                  <a:srgbClr val="5C5B5A"/>
                </a:solidFill>
                <a:latin typeface="Arial"/>
              </a:rPr>
              <a:t>Respondents have the option of indicating they do not have experience of a particular service/aspect, or that something is not available at all in their local area. For further summary data / charts, please see slide 86 in the Appendix</a:t>
            </a:r>
          </a:p>
        </p:txBody>
      </p:sp>
    </p:spTree>
    <p:custDataLst>
      <p:tags r:id="rId1"/>
    </p:custDataLst>
    <p:extLst>
      <p:ext uri="{BB962C8B-B14F-4D97-AF65-F5344CB8AC3E}">
        <p14:creationId xmlns:p14="http://schemas.microsoft.com/office/powerpoint/2010/main" val="42423753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34699" y="281276"/>
            <a:ext cx="11122601" cy="938240"/>
          </a:xfrm>
        </p:spPr>
        <p:txBody>
          <a:bodyPr>
            <a:noAutofit/>
          </a:bodyPr>
          <a:lstStyle/>
          <a:p>
            <a:r>
              <a:rPr lang="en-GB" sz="1800" b="1" dirty="0">
                <a:solidFill>
                  <a:srgbClr val="5C5B5A"/>
                </a:solidFill>
                <a:latin typeface="Arial"/>
                <a:ea typeface="+mn-ea"/>
                <a:cs typeface="+mn-cs"/>
              </a:rPr>
              <a:t>Respondent satisfaction with the </a:t>
            </a:r>
            <a:r>
              <a:rPr lang="en-GB" sz="1800" b="1" dirty="0">
                <a:solidFill>
                  <a:srgbClr val="009690"/>
                </a:solidFill>
                <a:latin typeface="Arial"/>
                <a:ea typeface="+mn-ea"/>
                <a:cs typeface="+mn-cs"/>
              </a:rPr>
              <a:t>conditions of roads </a:t>
            </a:r>
            <a:r>
              <a:rPr lang="en-GB" sz="1800" b="1" dirty="0">
                <a:solidFill>
                  <a:srgbClr val="5C5B5A"/>
                </a:solidFill>
                <a:latin typeface="Arial"/>
                <a:ea typeface="+mn-ea"/>
                <a:cs typeface="+mn-cs"/>
              </a:rPr>
              <a:t>peaked in December 2024 and has significantly decreased to 3 in 10 (30%) in February 2025 to the lowest satisfaction since July 2024. Satisfaction with the </a:t>
            </a:r>
            <a:r>
              <a:rPr lang="en-GB" sz="1800" b="1" dirty="0">
                <a:solidFill>
                  <a:srgbClr val="009690"/>
                </a:solidFill>
                <a:latin typeface="Arial"/>
                <a:ea typeface="+mn-ea"/>
                <a:cs typeface="+mn-cs"/>
              </a:rPr>
              <a:t>condition of paved areas </a:t>
            </a:r>
            <a:r>
              <a:rPr lang="en-GB" sz="1800" b="1" dirty="0">
                <a:solidFill>
                  <a:srgbClr val="5C5B5A"/>
                </a:solidFill>
                <a:latin typeface="Arial"/>
                <a:ea typeface="+mn-ea"/>
                <a:cs typeface="+mn-cs"/>
              </a:rPr>
              <a:t>and </a:t>
            </a:r>
            <a:r>
              <a:rPr lang="en-GB" sz="1800" b="1" dirty="0">
                <a:solidFill>
                  <a:srgbClr val="009690"/>
                </a:solidFill>
                <a:latin typeface="Arial"/>
                <a:ea typeface="+mn-ea"/>
                <a:cs typeface="+mn-cs"/>
              </a:rPr>
              <a:t>cycle lanes </a:t>
            </a:r>
            <a:r>
              <a:rPr lang="en-GB" sz="1800" b="1" dirty="0">
                <a:solidFill>
                  <a:srgbClr val="5C5B5A"/>
                </a:solidFill>
                <a:latin typeface="Arial"/>
                <a:ea typeface="+mn-ea"/>
                <a:cs typeface="+mn-cs"/>
              </a:rPr>
              <a:t>has</a:t>
            </a:r>
            <a:r>
              <a:rPr lang="en-GB" sz="1800" b="1" dirty="0">
                <a:solidFill>
                  <a:srgbClr val="009690"/>
                </a:solidFill>
                <a:latin typeface="Arial"/>
                <a:ea typeface="+mn-ea"/>
                <a:cs typeface="+mn-cs"/>
              </a:rPr>
              <a:t> </a:t>
            </a:r>
            <a:r>
              <a:rPr lang="en-GB" sz="1800" b="1" dirty="0">
                <a:solidFill>
                  <a:srgbClr val="5C5B5A"/>
                </a:solidFill>
                <a:latin typeface="Arial"/>
                <a:ea typeface="+mn-ea"/>
                <a:cs typeface="+mn-cs"/>
              </a:rPr>
              <a:t>remained stable over the last three waves. </a:t>
            </a:r>
            <a:endParaRPr lang="en-GB" sz="1800" b="1" dirty="0">
              <a:solidFill>
                <a:srgbClr val="009690"/>
              </a:solidFill>
              <a:latin typeface="Arial"/>
              <a:ea typeface="+mn-ea"/>
              <a:cs typeface="+mn-cs"/>
            </a:endParaRP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strike="noStrike" kern="1200" cap="none" spc="0" normalizeH="0" baseline="0" noProof="0" dirty="0">
                <a:ln>
                  <a:noFill/>
                </a:ln>
                <a:solidFill>
                  <a:srgbClr val="5C5B5A"/>
                </a:solidFill>
                <a:effectLst/>
                <a:uLnTx/>
                <a:uFillTx/>
                <a:latin typeface="Arial"/>
                <a:ea typeface="+mn-ea"/>
                <a:cs typeface="+mn-cs"/>
              </a:rPr>
              <a:t>Level of satisfaction with transport and travel facilities</a:t>
            </a:r>
          </a:p>
        </p:txBody>
      </p:sp>
      <p:graphicFrame>
        <p:nvGraphicFramePr>
          <p:cNvPr id="8" name="Chart 7" descr="Line chart showing levels of satisfaction with transport and travel facilities. 44% are satisfied with the condition of paved areas, 31% are satisfied with cycle lanes, and 30% are satisfied with the conditions of roads. ">
            <a:extLst>
              <a:ext uri="{FF2B5EF4-FFF2-40B4-BE49-F238E27FC236}">
                <a16:creationId xmlns:a16="http://schemas.microsoft.com/office/drawing/2014/main" id="{D2DB5457-2BF7-6281-BF3C-B902CBA4D43D}"/>
              </a:ext>
            </a:extLst>
          </p:cNvPr>
          <p:cNvGraphicFramePr/>
          <p:nvPr>
            <p:extLst>
              <p:ext uri="{D42A27DB-BD31-4B8C-83A1-F6EECF244321}">
                <p14:modId xmlns:p14="http://schemas.microsoft.com/office/powerpoint/2010/main" val="2342970541"/>
              </p:ext>
            </p:extLst>
          </p:nvPr>
        </p:nvGraphicFramePr>
        <p:xfrm>
          <a:off x="493991" y="1917606"/>
          <a:ext cx="10123209" cy="4437972"/>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LA7. Thinking about where you live, how satisfied or dissatisfied are you with your experience of the following in your local area?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Unweighted base: S7, 1488; S8, 1612; S9, 1560; S10, 1546; S11, 1460; S12, 1551; S13, 1540; S14, 1482; S15, 1517; S16, 1523; S17, 1515. (All respondents).</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115CE719-57B4-0647-EC11-055017621D7D}"/>
              </a:ext>
              <a:ext uri="{C183D7F6-B498-43B3-948B-1728B52AA6E4}">
                <adec:decorative xmlns:adec="http://schemas.microsoft.com/office/drawing/2017/decorative" val="1"/>
              </a:ext>
            </a:extLst>
          </p:cNvPr>
          <p:cNvSpPr txBox="1"/>
          <p:nvPr/>
        </p:nvSpPr>
        <p:spPr>
          <a:xfrm>
            <a:off x="10429336" y="2063014"/>
            <a:ext cx="1606967" cy="2492990"/>
          </a:xfrm>
          <a:prstGeom prst="rect">
            <a:avLst/>
          </a:prstGeom>
          <a:noFill/>
          <a:ln>
            <a:solidFill>
              <a:srgbClr val="5C5B5A"/>
            </a:solidFill>
          </a:ln>
        </p:spPr>
        <p:txBody>
          <a:bodyPr wrap="square" rtlCol="0">
            <a:spAutoFit/>
          </a:bodyPr>
          <a:lstStyle/>
          <a:p>
            <a:pPr algn="ctr"/>
            <a:r>
              <a:rPr lang="en-GB" sz="1200" dirty="0">
                <a:solidFill>
                  <a:srgbClr val="5C5B5A"/>
                </a:solidFill>
                <a:latin typeface="Arial"/>
              </a:rPr>
              <a:t>Respondents have the option of indicating they do not have experience of a particular service/aspect, or that something is not available at all in their local area. For further summary data / charts, please see slide 87 in the Appendix</a:t>
            </a:r>
          </a:p>
        </p:txBody>
      </p:sp>
      <p:sp>
        <p:nvSpPr>
          <p:cNvPr id="3" name="Arrow: Down 2">
            <a:extLst>
              <a:ext uri="{FF2B5EF4-FFF2-40B4-BE49-F238E27FC236}">
                <a16:creationId xmlns:a16="http://schemas.microsoft.com/office/drawing/2014/main" id="{2537FC40-0DE7-3FD7-1FDD-488F1CC464E8}"/>
              </a:ext>
              <a:ext uri="{C183D7F6-B498-43B3-948B-1728B52AA6E4}">
                <adec:decorative xmlns:adec="http://schemas.microsoft.com/office/drawing/2017/decorative" val="1"/>
              </a:ext>
            </a:extLst>
          </p:cNvPr>
          <p:cNvSpPr/>
          <p:nvPr/>
        </p:nvSpPr>
        <p:spPr>
          <a:xfrm rot="10800000">
            <a:off x="9372876" y="603993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TextBox 4">
            <a:extLst>
              <a:ext uri="{FF2B5EF4-FFF2-40B4-BE49-F238E27FC236}">
                <a16:creationId xmlns:a16="http://schemas.microsoft.com/office/drawing/2014/main" id="{A14D45DE-AA30-7645-0AA1-DC4DBAF6B25A}"/>
              </a:ext>
              <a:ext uri="{C183D7F6-B498-43B3-948B-1728B52AA6E4}">
                <adec:decorative xmlns:adec="http://schemas.microsoft.com/office/drawing/2017/decorative" val="1"/>
              </a:ext>
            </a:extLst>
          </p:cNvPr>
          <p:cNvSpPr txBox="1"/>
          <p:nvPr/>
        </p:nvSpPr>
        <p:spPr>
          <a:xfrm>
            <a:off x="9737693" y="5974112"/>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a:t>
            </a:r>
            <a:r>
              <a:rPr lang="en-GB" sz="1150" dirty="0">
                <a:solidFill>
                  <a:srgbClr val="5C5B5A"/>
                </a:solidFill>
                <a:latin typeface="Arial"/>
              </a:rPr>
              <a:t>lower than S16</a:t>
            </a:r>
            <a:endParaRPr kumimoji="0" lang="en-GB" sz="1150" b="0" i="0" u="none" strike="noStrike" kern="1200" cap="none" spc="0" normalizeH="0" baseline="0" noProof="0" dirty="0">
              <a:ln>
                <a:noFill/>
              </a:ln>
              <a:solidFill>
                <a:srgbClr val="5C5B5A"/>
              </a:solidFill>
              <a:effectLst/>
              <a:uLnTx/>
              <a:uFillTx/>
              <a:latin typeface="Arial"/>
              <a:ea typeface="+mn-ea"/>
              <a:cs typeface="+mn-cs"/>
            </a:endParaRPr>
          </a:p>
        </p:txBody>
      </p:sp>
      <p:sp>
        <p:nvSpPr>
          <p:cNvPr id="6" name="Arrow: Down 5">
            <a:extLst>
              <a:ext uri="{FF2B5EF4-FFF2-40B4-BE49-F238E27FC236}">
                <a16:creationId xmlns:a16="http://schemas.microsoft.com/office/drawing/2014/main" id="{29A54BF4-5E23-7254-2AF0-0894421C8468}"/>
              </a:ext>
              <a:ext uri="{C183D7F6-B498-43B3-948B-1728B52AA6E4}">
                <adec:decorative xmlns:adec="http://schemas.microsoft.com/office/drawing/2017/decorative" val="1"/>
              </a:ext>
            </a:extLst>
          </p:cNvPr>
          <p:cNvSpPr/>
          <p:nvPr/>
        </p:nvSpPr>
        <p:spPr>
          <a:xfrm>
            <a:off x="9587645" y="605401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Arrow: Down 6">
            <a:extLst>
              <a:ext uri="{FF2B5EF4-FFF2-40B4-BE49-F238E27FC236}">
                <a16:creationId xmlns:a16="http://schemas.microsoft.com/office/drawing/2014/main" id="{97D4E2B8-4B5C-1449-AD46-84F14BAD395F}"/>
              </a:ext>
              <a:ext uri="{C183D7F6-B498-43B3-948B-1728B52AA6E4}">
                <adec:decorative xmlns:adec="http://schemas.microsoft.com/office/drawing/2017/decorative" val="1"/>
              </a:ext>
            </a:extLst>
          </p:cNvPr>
          <p:cNvSpPr/>
          <p:nvPr/>
        </p:nvSpPr>
        <p:spPr>
          <a:xfrm>
            <a:off x="10263172" y="465018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5588854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3">
            <a:extLst>
              <a:ext uri="{FF2B5EF4-FFF2-40B4-BE49-F238E27FC236}">
                <a16:creationId xmlns:a16="http://schemas.microsoft.com/office/drawing/2014/main" id="{A366E12D-AC3F-42D6-8455-74D614471728}"/>
              </a:ext>
            </a:extLst>
          </p:cNvPr>
          <p:cNvSpPr>
            <a:spLocks noGrp="1"/>
          </p:cNvSpPr>
          <p:nvPr>
            <p:ph type="title"/>
          </p:nvPr>
        </p:nvSpPr>
        <p:spPr>
          <a:xfrm>
            <a:off x="421336" y="235307"/>
            <a:ext cx="11349328" cy="1107996"/>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The proportion of respondents who feel </a:t>
            </a:r>
            <a:r>
              <a:rPr lang="en-GB" sz="1800" b="1" dirty="0">
                <a:solidFill>
                  <a:srgbClr val="009690"/>
                </a:solidFill>
                <a:latin typeface="Arial"/>
                <a:ea typeface="+mn-ea"/>
                <a:cs typeface="+mn-cs"/>
              </a:rPr>
              <a:t>lonely at least some of the time </a:t>
            </a:r>
            <a:r>
              <a:rPr lang="en-GB" sz="1800" b="1" dirty="0">
                <a:solidFill>
                  <a:srgbClr val="5C5B5A"/>
                </a:solidFill>
                <a:latin typeface="Arial"/>
                <a:ea typeface="+mn-ea"/>
                <a:cs typeface="+mn-cs"/>
              </a:rPr>
              <a:t>has decreased significantly compared to October 2024 (was 31%, now 27%). Encouragingly as well, there has been a corresponding increase in those that say they never feel lonely (was 20%, now 24%) – and this is significantly higher than the GB average.</a:t>
            </a:r>
          </a:p>
        </p:txBody>
      </p:sp>
      <p:sp>
        <p:nvSpPr>
          <p:cNvPr id="27" name="TextBox 26">
            <a:extLst>
              <a:ext uri="{FF2B5EF4-FFF2-40B4-BE49-F238E27FC236}">
                <a16:creationId xmlns:a16="http://schemas.microsoft.com/office/drawing/2014/main" id="{8F4A9E68-6AB0-4D51-AE80-1E43340FC2A7}"/>
              </a:ext>
            </a:extLst>
          </p:cNvPr>
          <p:cNvSpPr txBox="1"/>
          <p:nvPr/>
        </p:nvSpPr>
        <p:spPr>
          <a:xfrm>
            <a:off x="1404406" y="1459093"/>
            <a:ext cx="6373809"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dirty="0">
                <a:ln>
                  <a:noFill/>
                </a:ln>
                <a:solidFill>
                  <a:srgbClr val="5C5B5A"/>
                </a:solidFill>
                <a:effectLst/>
                <a:uLnTx/>
                <a:uFillTx/>
                <a:latin typeface="Arial"/>
                <a:ea typeface="+mn-ea"/>
                <a:cs typeface="+mn-cs"/>
              </a:rPr>
              <a:t>How often do you feel lonely?</a:t>
            </a:r>
          </a:p>
        </p:txBody>
      </p:sp>
      <p:graphicFrame>
        <p:nvGraphicFramePr>
          <p:cNvPr id="2" name="Chart 1" descr="Bar chart showing how often respondents feel lonely versus the GB average. 23% say they hardly ever feel lonely, versus the 29% GB average, and 27% say that they feel lonely at least some of the time, versus the 26% GB average. ">
            <a:extLst>
              <a:ext uri="{FF2B5EF4-FFF2-40B4-BE49-F238E27FC236}">
                <a16:creationId xmlns:a16="http://schemas.microsoft.com/office/drawing/2014/main" id="{81F41478-D068-4200-A035-1B7110E6F386}"/>
              </a:ext>
            </a:extLst>
          </p:cNvPr>
          <p:cNvGraphicFramePr>
            <a:graphicFrameLocks/>
          </p:cNvGraphicFramePr>
          <p:nvPr>
            <p:extLst>
              <p:ext uri="{D42A27DB-BD31-4B8C-83A1-F6EECF244321}">
                <p14:modId xmlns:p14="http://schemas.microsoft.com/office/powerpoint/2010/main" val="3976820173"/>
              </p:ext>
            </p:extLst>
          </p:nvPr>
        </p:nvGraphicFramePr>
        <p:xfrm>
          <a:off x="-62723" y="1870681"/>
          <a:ext cx="7386320" cy="4578648"/>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6BB0AC88-6DFB-CD22-F9D9-339E14F6D7C1}"/>
              </a:ext>
              <a:ext uri="{C183D7F6-B498-43B3-948B-1728B52AA6E4}">
                <adec:decorative xmlns:adec="http://schemas.microsoft.com/office/drawing/2017/decorative" val="0"/>
              </a:ext>
            </a:extLst>
          </p:cNvPr>
          <p:cNvSpPr txBox="1"/>
          <p:nvPr/>
        </p:nvSpPr>
        <p:spPr>
          <a:xfrm>
            <a:off x="3058531" y="2777171"/>
            <a:ext cx="681703" cy="276999"/>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200" b="1" dirty="0">
                <a:solidFill>
                  <a:srgbClr val="5C5B5A"/>
                </a:solidFill>
              </a:rPr>
              <a:t>46%</a:t>
            </a:r>
          </a:p>
        </p:txBody>
      </p:sp>
      <p:sp>
        <p:nvSpPr>
          <p:cNvPr id="18" name="TextBox 17">
            <a:extLst>
              <a:ext uri="{FF2B5EF4-FFF2-40B4-BE49-F238E27FC236}">
                <a16:creationId xmlns:a16="http://schemas.microsoft.com/office/drawing/2014/main" id="{8DACBEF0-A62E-FB96-2138-2854231B51AB}"/>
              </a:ext>
              <a:ext uri="{C183D7F6-B498-43B3-948B-1728B52AA6E4}">
                <adec:decorative xmlns:adec="http://schemas.microsoft.com/office/drawing/2017/decorative" val="0"/>
              </a:ext>
            </a:extLst>
          </p:cNvPr>
          <p:cNvSpPr txBox="1"/>
          <p:nvPr/>
        </p:nvSpPr>
        <p:spPr>
          <a:xfrm>
            <a:off x="3058531" y="5089311"/>
            <a:ext cx="681703" cy="276999"/>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200" b="1" dirty="0">
                <a:solidFill>
                  <a:srgbClr val="5C5B5A"/>
                </a:solidFill>
              </a:rPr>
              <a:t>31%</a:t>
            </a:r>
          </a:p>
        </p:txBody>
      </p:sp>
      <p:sp>
        <p:nvSpPr>
          <p:cNvPr id="13" name="TextBox 12">
            <a:extLst>
              <a:ext uri="{FF2B5EF4-FFF2-40B4-BE49-F238E27FC236}">
                <a16:creationId xmlns:a16="http://schemas.microsoft.com/office/drawing/2014/main" id="{129F1E8F-F29E-7442-218A-49C53BF4F6F3}"/>
              </a:ext>
              <a:ext uri="{C183D7F6-B498-43B3-948B-1728B52AA6E4}">
                <adec:decorative xmlns:adec="http://schemas.microsoft.com/office/drawing/2017/decorative" val="0"/>
              </a:ext>
            </a:extLst>
          </p:cNvPr>
          <p:cNvSpPr txBox="1"/>
          <p:nvPr/>
        </p:nvSpPr>
        <p:spPr>
          <a:xfrm>
            <a:off x="4314730" y="2754952"/>
            <a:ext cx="681703" cy="276999"/>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200" b="1" dirty="0">
                <a:solidFill>
                  <a:srgbClr val="5C5B5A"/>
                </a:solidFill>
              </a:rPr>
              <a:t>46%</a:t>
            </a:r>
          </a:p>
        </p:txBody>
      </p:sp>
      <p:sp>
        <p:nvSpPr>
          <p:cNvPr id="21" name="TextBox 20">
            <a:extLst>
              <a:ext uri="{FF2B5EF4-FFF2-40B4-BE49-F238E27FC236}">
                <a16:creationId xmlns:a16="http://schemas.microsoft.com/office/drawing/2014/main" id="{62E72821-946D-5363-B655-EB997F535191}"/>
              </a:ext>
              <a:ext uri="{C183D7F6-B498-43B3-948B-1728B52AA6E4}">
                <adec:decorative xmlns:adec="http://schemas.microsoft.com/office/drawing/2017/decorative" val="0"/>
              </a:ext>
            </a:extLst>
          </p:cNvPr>
          <p:cNvSpPr txBox="1"/>
          <p:nvPr/>
        </p:nvSpPr>
        <p:spPr>
          <a:xfrm>
            <a:off x="4282628" y="5139991"/>
            <a:ext cx="681703" cy="276999"/>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200" b="1" dirty="0">
                <a:solidFill>
                  <a:srgbClr val="5C5B5A"/>
                </a:solidFill>
              </a:rPr>
              <a:t>28%</a:t>
            </a:r>
          </a:p>
        </p:txBody>
      </p:sp>
      <p:sp>
        <p:nvSpPr>
          <p:cNvPr id="6" name="TextBox 5">
            <a:extLst>
              <a:ext uri="{FF2B5EF4-FFF2-40B4-BE49-F238E27FC236}">
                <a16:creationId xmlns:a16="http://schemas.microsoft.com/office/drawing/2014/main" id="{8D7BEB9B-FBCD-4DBF-4111-6CD41D06F9E4}"/>
              </a:ext>
              <a:ext uri="{C183D7F6-B498-43B3-948B-1728B52AA6E4}">
                <adec:decorative xmlns:adec="http://schemas.microsoft.com/office/drawing/2017/decorative" val="0"/>
              </a:ext>
            </a:extLst>
          </p:cNvPr>
          <p:cNvSpPr txBox="1"/>
          <p:nvPr/>
        </p:nvSpPr>
        <p:spPr>
          <a:xfrm>
            <a:off x="5537023" y="2754952"/>
            <a:ext cx="681703" cy="276999"/>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200" b="1" dirty="0">
                <a:solidFill>
                  <a:srgbClr val="5C5B5A"/>
                </a:solidFill>
              </a:rPr>
              <a:t>47%</a:t>
            </a:r>
          </a:p>
        </p:txBody>
      </p:sp>
      <p:sp>
        <p:nvSpPr>
          <p:cNvPr id="15" name="TextBox 14">
            <a:extLst>
              <a:ext uri="{FF2B5EF4-FFF2-40B4-BE49-F238E27FC236}">
                <a16:creationId xmlns:a16="http://schemas.microsoft.com/office/drawing/2014/main" id="{3BC7DEA5-D62E-ABD0-A3B0-C581178652AB}"/>
              </a:ext>
            </a:extLst>
          </p:cNvPr>
          <p:cNvSpPr txBox="1"/>
          <p:nvPr/>
        </p:nvSpPr>
        <p:spPr>
          <a:xfrm>
            <a:off x="6832708" y="2830644"/>
            <a:ext cx="681703" cy="276999"/>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200" b="1" dirty="0">
                <a:solidFill>
                  <a:srgbClr val="5C5B5A"/>
                </a:solidFill>
              </a:rPr>
              <a:t>47%</a:t>
            </a:r>
          </a:p>
        </p:txBody>
      </p:sp>
      <p:sp>
        <p:nvSpPr>
          <p:cNvPr id="5" name="TextBox 4">
            <a:extLst>
              <a:ext uri="{FF2B5EF4-FFF2-40B4-BE49-F238E27FC236}">
                <a16:creationId xmlns:a16="http://schemas.microsoft.com/office/drawing/2014/main" id="{E878F5DF-A31A-999D-17A5-C7D40C82A135}"/>
              </a:ext>
              <a:ext uri="{C183D7F6-B498-43B3-948B-1728B52AA6E4}">
                <adec:decorative xmlns:adec="http://schemas.microsoft.com/office/drawing/2017/decorative" val="0"/>
              </a:ext>
            </a:extLst>
          </p:cNvPr>
          <p:cNvSpPr txBox="1"/>
          <p:nvPr/>
        </p:nvSpPr>
        <p:spPr>
          <a:xfrm>
            <a:off x="5560060" y="5150090"/>
            <a:ext cx="681703" cy="276999"/>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200" b="1" dirty="0">
                <a:solidFill>
                  <a:srgbClr val="5C5B5A"/>
                </a:solidFill>
              </a:rPr>
              <a:t>27%</a:t>
            </a:r>
          </a:p>
        </p:txBody>
      </p:sp>
      <p:sp>
        <p:nvSpPr>
          <p:cNvPr id="7" name="TextBox 6">
            <a:extLst>
              <a:ext uri="{FF2B5EF4-FFF2-40B4-BE49-F238E27FC236}">
                <a16:creationId xmlns:a16="http://schemas.microsoft.com/office/drawing/2014/main" id="{A31F7164-2B04-9D4A-8F55-14CAB233B01E}"/>
              </a:ext>
            </a:extLst>
          </p:cNvPr>
          <p:cNvSpPr txBox="1"/>
          <p:nvPr/>
        </p:nvSpPr>
        <p:spPr>
          <a:xfrm>
            <a:off x="6805795" y="5179178"/>
            <a:ext cx="681703" cy="276999"/>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200" b="1" dirty="0">
                <a:solidFill>
                  <a:srgbClr val="5C5B5A"/>
                </a:solidFill>
              </a:rPr>
              <a:t>26%</a:t>
            </a:r>
          </a:p>
        </p:txBody>
      </p:sp>
      <p:sp>
        <p:nvSpPr>
          <p:cNvPr id="8" name="Right Brace 7">
            <a:extLst>
              <a:ext uri="{FF2B5EF4-FFF2-40B4-BE49-F238E27FC236}">
                <a16:creationId xmlns:a16="http://schemas.microsoft.com/office/drawing/2014/main" id="{0ADC2310-ACDF-9725-DA37-52A9262FDD57}"/>
              </a:ext>
              <a:ext uri="{C183D7F6-B498-43B3-948B-1728B52AA6E4}">
                <adec:decorative xmlns:adec="http://schemas.microsoft.com/office/drawing/2017/decorative" val="1"/>
              </a:ext>
            </a:extLst>
          </p:cNvPr>
          <p:cNvSpPr/>
          <p:nvPr/>
        </p:nvSpPr>
        <p:spPr>
          <a:xfrm>
            <a:off x="3090275" y="2034766"/>
            <a:ext cx="145399" cy="1727471"/>
          </a:xfrm>
          <a:prstGeom prst="rightBrace">
            <a:avLst>
              <a:gd name="adj1" fmla="val 31147"/>
              <a:gd name="adj2" fmla="val 50000"/>
            </a:avLst>
          </a:prstGeom>
          <a:ln w="19050">
            <a:solidFill>
              <a:srgbClr val="00969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10" name="Text Placeholder 30">
            <a:extLst>
              <a:ext uri="{FF2B5EF4-FFF2-40B4-BE49-F238E27FC236}">
                <a16:creationId xmlns:a16="http://schemas.microsoft.com/office/drawing/2014/main" id="{A817801C-15C4-F527-37CD-5F7D533EE376}"/>
              </a:ext>
              <a:ext uri="{C183D7F6-B498-43B3-948B-1728B52AA6E4}">
                <adec:decorative xmlns:adec="http://schemas.microsoft.com/office/drawing/2017/decorative" val="0"/>
              </a:ext>
            </a:extLst>
          </p:cNvPr>
          <p:cNvSpPr txBox="1">
            <a:spLocks/>
          </p:cNvSpPr>
          <p:nvPr/>
        </p:nvSpPr>
        <p:spPr>
          <a:xfrm>
            <a:off x="7651400" y="1505712"/>
            <a:ext cx="4179648" cy="860640"/>
          </a:xfrm>
          <a:prstGeom prst="rect">
            <a:avLst/>
          </a:prstGeom>
          <a:solidFill>
            <a:schemeClr val="bg2">
              <a:lumMod val="90000"/>
              <a:alpha val="21000"/>
            </a:schemeClr>
          </a:solidFill>
          <a:ln>
            <a:solidFill>
              <a:srgbClr val="5C5B5A"/>
            </a:solidFill>
          </a:ln>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who feel lonely at least some of the time compared to surveys 15-17 (Oct’24-Feb’25) GM average (28%):</a:t>
            </a:r>
          </a:p>
          <a:p>
            <a:pPr marL="0" indent="0" algn="ctr">
              <a:lnSpc>
                <a:spcPct val="100000"/>
              </a:lnSpc>
              <a:spcBef>
                <a:spcPts val="0"/>
              </a:spcBef>
              <a:spcAft>
                <a:spcPts val="400"/>
              </a:spcAft>
              <a:buNone/>
              <a:defRPr/>
            </a:pPr>
            <a:r>
              <a:rPr lang="en-GB" sz="1200" i="1" dirty="0">
                <a:solidFill>
                  <a:srgbClr val="5C5B5A"/>
                </a:solidFill>
                <a:latin typeface="Arial"/>
                <a:cs typeface="Arial"/>
              </a:rPr>
              <a:t>Italics denotes greater prominence / newly featuring in latest analysis compared to previous wave</a:t>
            </a:r>
          </a:p>
        </p:txBody>
      </p:sp>
      <p:sp>
        <p:nvSpPr>
          <p:cNvPr id="11" name="Content Placeholder 32">
            <a:extLst>
              <a:ext uri="{FF2B5EF4-FFF2-40B4-BE49-F238E27FC236}">
                <a16:creationId xmlns:a16="http://schemas.microsoft.com/office/drawing/2014/main" id="{D0DD4310-3B25-544F-DF7E-17653A6AD008}"/>
              </a:ext>
            </a:extLst>
          </p:cNvPr>
          <p:cNvSpPr txBox="1">
            <a:spLocks/>
          </p:cNvSpPr>
          <p:nvPr/>
        </p:nvSpPr>
        <p:spPr>
          <a:xfrm>
            <a:off x="7651400" y="2346592"/>
            <a:ext cx="4179648" cy="3772521"/>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indent="-171450">
              <a:lnSpc>
                <a:spcPct val="100000"/>
              </a:lnSpc>
              <a:spcBef>
                <a:spcPts val="0"/>
              </a:spcBef>
              <a:spcAft>
                <a:spcPts val="400"/>
              </a:spcAf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with a disability (41%), including those with mental ill health (59%), a learning disability (</a:t>
            </a:r>
            <a:r>
              <a:rPr lang="en-GB" sz="1200" dirty="0">
                <a:solidFill>
                  <a:srgbClr val="5C5B5A"/>
                </a:solidFill>
                <a:latin typeface="Arial" panose="020B0604020202020204" pitchFamily="34" charset="0"/>
                <a:cs typeface="Arial" panose="020B0604020202020204" pitchFamily="34" charset="0"/>
              </a:rPr>
              <a:t>51</a:t>
            </a: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a sensory disability (45%)</a:t>
            </a:r>
          </a:p>
          <a:p>
            <a:pPr marL="171450" indent="-171450">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Those aged 18-24 (47%)</a:t>
            </a:r>
          </a:p>
          <a:p>
            <a:pPr marL="171450" indent="-171450">
              <a:lnSpc>
                <a:spcPct val="100000"/>
              </a:lnSpc>
              <a:spcBef>
                <a:spcPts val="0"/>
              </a:spcBef>
              <a:spcAft>
                <a:spcPts val="400"/>
              </a:spcAft>
              <a:defRPr/>
            </a:pPr>
            <a:r>
              <a:rPr lang="en-GB" sz="1200" i="1" dirty="0">
                <a:solidFill>
                  <a:srgbClr val="5C5B5A"/>
                </a:solidFill>
                <a:latin typeface="Arial" panose="020B0604020202020204" pitchFamily="34" charset="0"/>
                <a:cs typeface="Arial" panose="020B0604020202020204" pitchFamily="34" charset="0"/>
              </a:rPr>
              <a:t>Those who are bisexual (51%)</a:t>
            </a:r>
          </a:p>
          <a:p>
            <a:pPr marL="0" indent="0">
              <a:lnSpc>
                <a:spcPct val="100000"/>
              </a:lnSpc>
              <a:spcBef>
                <a:spcPts val="0"/>
              </a:spcBef>
              <a:spcAft>
                <a:spcPts val="400"/>
              </a:spcAft>
              <a:buNone/>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a:lnSpc>
                <a:spcPct val="100000"/>
              </a:lnSpc>
              <a:spcBef>
                <a:spcPts val="0"/>
              </a:spcBef>
              <a:spcAft>
                <a:spcPts val="400"/>
              </a:spcAft>
              <a:defRPr/>
            </a:pPr>
            <a:r>
              <a:rPr lang="en-GB" sz="1200" i="1" dirty="0">
                <a:solidFill>
                  <a:srgbClr val="5C5B5A"/>
                </a:solidFill>
                <a:latin typeface="Arial" panose="020B0604020202020204" pitchFamily="34" charset="0"/>
                <a:cs typeface="Arial" panose="020B0604020202020204" pitchFamily="34" charset="0"/>
              </a:rPr>
              <a:t>Those who have a physical/mental condition which reduces their ability to do activities a lot (53%)</a:t>
            </a:r>
          </a:p>
          <a:p>
            <a:pPr>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Those not in work due to ill health or disability (51%), or those studying at university (48%)</a:t>
            </a:r>
          </a:p>
          <a:p>
            <a:pPr>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Those who are living with a friend or family (45%)</a:t>
            </a:r>
          </a:p>
          <a:p>
            <a:pPr>
              <a:lnSpc>
                <a:spcPct val="100000"/>
              </a:lnSpc>
              <a:spcBef>
                <a:spcPts val="0"/>
              </a:spcBef>
              <a:spcAft>
                <a:spcPts val="400"/>
              </a:spcAft>
              <a:defRPr/>
            </a:pPr>
            <a:r>
              <a:rPr lang="en-GB" sz="1200" i="1" dirty="0">
                <a:solidFill>
                  <a:srgbClr val="5C5B5A"/>
                </a:solidFill>
                <a:latin typeface="Arial" panose="020B0604020202020204" pitchFamily="34" charset="0"/>
                <a:cs typeface="Arial" panose="020B0604020202020204" pitchFamily="34" charset="0"/>
              </a:rPr>
              <a:t>Those on a zero hours contract (45%)</a:t>
            </a:r>
            <a:endParaRPr lang="en-GB" sz="1200" i="1" dirty="0">
              <a:solidFill>
                <a:srgbClr val="5C5B5A"/>
              </a:solidFill>
              <a:highlight>
                <a:srgbClr val="FFFF00"/>
              </a:highlight>
              <a:latin typeface="Arial" panose="020B0604020202020204" pitchFamily="34" charset="0"/>
              <a:cs typeface="Arial" panose="020B0604020202020204" pitchFamily="34" charset="0"/>
            </a:endParaRPr>
          </a:p>
          <a:p>
            <a:pPr>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Those who are dissatisfied with their job (45%)</a:t>
            </a:r>
          </a:p>
          <a:p>
            <a:pPr>
              <a:lnSpc>
                <a:spcPct val="100000"/>
              </a:lnSpc>
              <a:spcBef>
                <a:spcPts val="0"/>
              </a:spcBef>
              <a:spcAft>
                <a:spcPts val="400"/>
              </a:spcAft>
              <a:defRPr/>
            </a:pPr>
            <a:r>
              <a:rPr lang="en-GB" sz="1200" i="1" dirty="0">
                <a:solidFill>
                  <a:srgbClr val="5C5B5A"/>
                </a:solidFill>
                <a:latin typeface="Arial" panose="020B0604020202020204" pitchFamily="34" charset="0"/>
                <a:cs typeface="Arial" panose="020B0604020202020204" pitchFamily="34" charset="0"/>
              </a:rPr>
              <a:t>Those with a household income of up to £10.4k p/a (43%)</a:t>
            </a:r>
          </a:p>
          <a:p>
            <a:pPr>
              <a:lnSpc>
                <a:spcPct val="100000"/>
              </a:lnSpc>
              <a:spcBef>
                <a:spcPts val="0"/>
              </a:spcBef>
              <a:spcAft>
                <a:spcPts val="400"/>
              </a:spcAft>
              <a:defRPr/>
            </a:pPr>
            <a:endParaRPr lang="en-GB" sz="1200" i="1" dirty="0">
              <a:solidFill>
                <a:srgbClr val="5C5B5A"/>
              </a:solidFill>
              <a:latin typeface="Arial" panose="020B0604020202020204" pitchFamily="34" charset="0"/>
              <a:cs typeface="Arial" panose="020B0604020202020204" pitchFamily="34" charset="0"/>
            </a:endParaRPr>
          </a:p>
        </p:txBody>
      </p:sp>
      <p:sp>
        <p:nvSpPr>
          <p:cNvPr id="12" name="Right Brace 11">
            <a:extLst>
              <a:ext uri="{FF2B5EF4-FFF2-40B4-BE49-F238E27FC236}">
                <a16:creationId xmlns:a16="http://schemas.microsoft.com/office/drawing/2014/main" id="{F020E35D-8CE3-B315-D83A-8AE8D12A93E7}"/>
              </a:ext>
              <a:ext uri="{C183D7F6-B498-43B3-948B-1728B52AA6E4}">
                <adec:decorative xmlns:adec="http://schemas.microsoft.com/office/drawing/2017/decorative" val="1"/>
              </a:ext>
            </a:extLst>
          </p:cNvPr>
          <p:cNvSpPr/>
          <p:nvPr/>
        </p:nvSpPr>
        <p:spPr>
          <a:xfrm>
            <a:off x="6798588" y="2032635"/>
            <a:ext cx="189325" cy="1877377"/>
          </a:xfrm>
          <a:prstGeom prst="rightBrace">
            <a:avLst>
              <a:gd name="adj1" fmla="val 31147"/>
              <a:gd name="adj2" fmla="val 50000"/>
            </a:avLst>
          </a:prstGeom>
          <a:ln w="19050">
            <a:solidFill>
              <a:srgbClr val="00969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16" name="Right Brace 15">
            <a:extLst>
              <a:ext uri="{FF2B5EF4-FFF2-40B4-BE49-F238E27FC236}">
                <a16:creationId xmlns:a16="http://schemas.microsoft.com/office/drawing/2014/main" id="{52724A12-1FB5-66BC-A265-24297FD875B3}"/>
              </a:ext>
              <a:ext uri="{C183D7F6-B498-43B3-948B-1728B52AA6E4}">
                <adec:decorative xmlns:adec="http://schemas.microsoft.com/office/drawing/2017/decorative" val="1"/>
              </a:ext>
            </a:extLst>
          </p:cNvPr>
          <p:cNvSpPr/>
          <p:nvPr/>
        </p:nvSpPr>
        <p:spPr>
          <a:xfrm>
            <a:off x="4328293" y="2005065"/>
            <a:ext cx="145399" cy="1757172"/>
          </a:xfrm>
          <a:prstGeom prst="rightBrace">
            <a:avLst>
              <a:gd name="adj1" fmla="val 31147"/>
              <a:gd name="adj2" fmla="val 50000"/>
            </a:avLst>
          </a:prstGeom>
          <a:ln w="19050">
            <a:solidFill>
              <a:srgbClr val="00969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17" name="Right Brace 16">
            <a:extLst>
              <a:ext uri="{FF2B5EF4-FFF2-40B4-BE49-F238E27FC236}">
                <a16:creationId xmlns:a16="http://schemas.microsoft.com/office/drawing/2014/main" id="{1B2DAAF9-2554-0144-428D-AF6C472F65E9}"/>
              </a:ext>
              <a:ext uri="{C183D7F6-B498-43B3-948B-1728B52AA6E4}">
                <adec:decorative xmlns:adec="http://schemas.microsoft.com/office/drawing/2017/decorative" val="1"/>
              </a:ext>
            </a:extLst>
          </p:cNvPr>
          <p:cNvSpPr/>
          <p:nvPr/>
        </p:nvSpPr>
        <p:spPr>
          <a:xfrm>
            <a:off x="3090275" y="4656267"/>
            <a:ext cx="145399" cy="1143089"/>
          </a:xfrm>
          <a:prstGeom prst="rightBrace">
            <a:avLst>
              <a:gd name="adj1" fmla="val 31148"/>
              <a:gd name="adj2" fmla="val 50000"/>
            </a:avLst>
          </a:prstGeom>
          <a:ln w="19050">
            <a:solidFill>
              <a:srgbClr val="C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20" name="Right Brace 19">
            <a:extLst>
              <a:ext uri="{FF2B5EF4-FFF2-40B4-BE49-F238E27FC236}">
                <a16:creationId xmlns:a16="http://schemas.microsoft.com/office/drawing/2014/main" id="{58EA0045-42DC-615F-20DE-D472320D90DE}"/>
              </a:ext>
              <a:ext uri="{C183D7F6-B498-43B3-948B-1728B52AA6E4}">
                <adec:decorative xmlns:adec="http://schemas.microsoft.com/office/drawing/2017/decorative" val="1"/>
              </a:ext>
            </a:extLst>
          </p:cNvPr>
          <p:cNvSpPr/>
          <p:nvPr/>
        </p:nvSpPr>
        <p:spPr>
          <a:xfrm>
            <a:off x="4350506" y="4777739"/>
            <a:ext cx="116948" cy="1024397"/>
          </a:xfrm>
          <a:prstGeom prst="rightBrace">
            <a:avLst>
              <a:gd name="adj1" fmla="val 31148"/>
              <a:gd name="adj2" fmla="val 50000"/>
            </a:avLst>
          </a:prstGeom>
          <a:ln w="19050">
            <a:solidFill>
              <a:srgbClr val="C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22" name="Right Brace 21">
            <a:extLst>
              <a:ext uri="{FF2B5EF4-FFF2-40B4-BE49-F238E27FC236}">
                <a16:creationId xmlns:a16="http://schemas.microsoft.com/office/drawing/2014/main" id="{1EC7D508-E27A-FF17-309A-53A2173240E0}"/>
              </a:ext>
              <a:ext uri="{C183D7F6-B498-43B3-948B-1728B52AA6E4}">
                <adec:decorative xmlns:adec="http://schemas.microsoft.com/office/drawing/2017/decorative" val="1"/>
              </a:ext>
            </a:extLst>
          </p:cNvPr>
          <p:cNvSpPr/>
          <p:nvPr/>
        </p:nvSpPr>
        <p:spPr>
          <a:xfrm>
            <a:off x="6798588" y="4836002"/>
            <a:ext cx="145399" cy="963353"/>
          </a:xfrm>
          <a:prstGeom prst="rightBrace">
            <a:avLst>
              <a:gd name="adj1" fmla="val 31148"/>
              <a:gd name="adj2" fmla="val 50000"/>
            </a:avLst>
          </a:prstGeom>
          <a:ln w="19050">
            <a:solidFill>
              <a:srgbClr val="C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4" name="Right Brace 3">
            <a:extLst>
              <a:ext uri="{FF2B5EF4-FFF2-40B4-BE49-F238E27FC236}">
                <a16:creationId xmlns:a16="http://schemas.microsoft.com/office/drawing/2014/main" id="{AC068EDE-39A3-127E-45DD-BBD0B6E01CFB}"/>
              </a:ext>
              <a:ext uri="{C183D7F6-B498-43B3-948B-1728B52AA6E4}">
                <adec:decorative xmlns:adec="http://schemas.microsoft.com/office/drawing/2017/decorative" val="1"/>
              </a:ext>
            </a:extLst>
          </p:cNvPr>
          <p:cNvSpPr/>
          <p:nvPr/>
        </p:nvSpPr>
        <p:spPr>
          <a:xfrm>
            <a:off x="5560060" y="4784759"/>
            <a:ext cx="145399" cy="1007659"/>
          </a:xfrm>
          <a:prstGeom prst="rightBrace">
            <a:avLst>
              <a:gd name="adj1" fmla="val 41630"/>
              <a:gd name="adj2" fmla="val 50000"/>
            </a:avLst>
          </a:prstGeom>
          <a:ln w="19050">
            <a:solidFill>
              <a:srgbClr val="C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14" name="Right Brace 13">
            <a:extLst>
              <a:ext uri="{FF2B5EF4-FFF2-40B4-BE49-F238E27FC236}">
                <a16:creationId xmlns:a16="http://schemas.microsoft.com/office/drawing/2014/main" id="{DA51072D-34F1-3E8C-0FEB-9E885D304A84}"/>
              </a:ext>
              <a:ext uri="{C183D7F6-B498-43B3-948B-1728B52AA6E4}">
                <adec:decorative xmlns:adec="http://schemas.microsoft.com/office/drawing/2017/decorative" val="1"/>
              </a:ext>
            </a:extLst>
          </p:cNvPr>
          <p:cNvSpPr/>
          <p:nvPr/>
        </p:nvSpPr>
        <p:spPr>
          <a:xfrm>
            <a:off x="5560060" y="2005065"/>
            <a:ext cx="145399" cy="1761701"/>
          </a:xfrm>
          <a:prstGeom prst="rightBrace">
            <a:avLst>
              <a:gd name="adj1" fmla="val 31147"/>
              <a:gd name="adj2" fmla="val 50000"/>
            </a:avLst>
          </a:prstGeom>
          <a:ln w="19050">
            <a:solidFill>
              <a:srgbClr val="00969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grpSp>
        <p:nvGrpSpPr>
          <p:cNvPr id="3" name="Group 2">
            <a:extLst>
              <a:ext uri="{FF2B5EF4-FFF2-40B4-BE49-F238E27FC236}">
                <a16:creationId xmlns:a16="http://schemas.microsoft.com/office/drawing/2014/main" id="{2F8E84A6-FE0B-D4A0-D6C7-C167CB3AD3FA}"/>
              </a:ext>
              <a:ext uri="{C183D7F6-B498-43B3-948B-1728B52AA6E4}">
                <adec:decorative xmlns:adec="http://schemas.microsoft.com/office/drawing/2017/decorative" val="1"/>
              </a:ext>
            </a:extLst>
          </p:cNvPr>
          <p:cNvGrpSpPr/>
          <p:nvPr/>
        </p:nvGrpSpPr>
        <p:grpSpPr>
          <a:xfrm>
            <a:off x="212551" y="5828804"/>
            <a:ext cx="2162349" cy="430887"/>
            <a:chOff x="676278" y="5999738"/>
            <a:chExt cx="2162349" cy="430887"/>
          </a:xfrm>
        </p:grpSpPr>
        <p:sp>
          <p:nvSpPr>
            <p:cNvPr id="24" name="Arrow: Down 23">
              <a:extLst>
                <a:ext uri="{FF2B5EF4-FFF2-40B4-BE49-F238E27FC236}">
                  <a16:creationId xmlns:a16="http://schemas.microsoft.com/office/drawing/2014/main" id="{22136FBA-AACC-17CA-603B-6C91FE885373}"/>
                </a:ext>
              </a:extLst>
            </p:cNvPr>
            <p:cNvSpPr/>
            <p:nvPr/>
          </p:nvSpPr>
          <p:spPr>
            <a:xfrm>
              <a:off x="824679" y="6109086"/>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25" name="Group 24">
              <a:extLst>
                <a:ext uri="{FF2B5EF4-FFF2-40B4-BE49-F238E27FC236}">
                  <a16:creationId xmlns:a16="http://schemas.microsoft.com/office/drawing/2014/main" id="{81C9AD0D-C1F3-16ED-75E8-3B1D994AE0A6}"/>
                </a:ext>
              </a:extLst>
            </p:cNvPr>
            <p:cNvGrpSpPr/>
            <p:nvPr/>
          </p:nvGrpSpPr>
          <p:grpSpPr>
            <a:xfrm>
              <a:off x="676278" y="5999738"/>
              <a:ext cx="2162349" cy="430887"/>
              <a:chOff x="620987" y="5798698"/>
              <a:chExt cx="2162349" cy="430887"/>
            </a:xfrm>
          </p:grpSpPr>
          <p:sp>
            <p:nvSpPr>
              <p:cNvPr id="28" name="Arrow: Down 27">
                <a:extLst>
                  <a:ext uri="{FF2B5EF4-FFF2-40B4-BE49-F238E27FC236}">
                    <a16:creationId xmlns:a16="http://schemas.microsoft.com/office/drawing/2014/main" id="{3F381714-F8B2-B6E4-1240-223366884443}"/>
                  </a:ext>
                </a:extLst>
              </p:cNvPr>
              <p:cNvSpPr/>
              <p:nvPr/>
            </p:nvSpPr>
            <p:spPr>
              <a:xfrm rot="10800000">
                <a:off x="620987" y="589278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5C5B5A"/>
                  </a:solidFill>
                  <a:effectLst/>
                  <a:uLnTx/>
                  <a:uFillTx/>
                  <a:latin typeface="Arial"/>
                  <a:ea typeface="+mn-ea"/>
                  <a:cs typeface="+mn-cs"/>
                </a:endParaRPr>
              </a:p>
            </p:txBody>
          </p:sp>
          <p:sp>
            <p:nvSpPr>
              <p:cNvPr id="29" name="TextBox 28">
                <a:extLst>
                  <a:ext uri="{FF2B5EF4-FFF2-40B4-BE49-F238E27FC236}">
                    <a16:creationId xmlns:a16="http://schemas.microsoft.com/office/drawing/2014/main" id="{5417566C-1A31-DB9D-FDE4-6BC46A3A70DB}"/>
                  </a:ext>
                </a:extLst>
              </p:cNvPr>
              <p:cNvSpPr txBox="1"/>
              <p:nvPr/>
            </p:nvSpPr>
            <p:spPr>
              <a:xfrm>
                <a:off x="884934" y="5798698"/>
                <a:ext cx="189840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5C5B5A"/>
                    </a:solidFill>
                    <a:effectLst/>
                    <a:uLnTx/>
                    <a:uFillTx/>
                    <a:latin typeface="Arial"/>
                    <a:ea typeface="+mn-ea"/>
                    <a:cs typeface="+mn-cs"/>
                  </a:rPr>
                  <a:t>Significantly higher/lower than the GB Benchmark</a:t>
                </a:r>
              </a:p>
            </p:txBody>
          </p:sp>
        </p:grpSp>
      </p:grpSp>
      <p:sp>
        <p:nvSpPr>
          <p:cNvPr id="32" name="Arrow: Down 31">
            <a:extLst>
              <a:ext uri="{FF2B5EF4-FFF2-40B4-BE49-F238E27FC236}">
                <a16:creationId xmlns:a16="http://schemas.microsoft.com/office/drawing/2014/main" id="{BA7B6FBB-DF70-B5C8-6A38-92D06864BB8B}"/>
              </a:ext>
              <a:ext uri="{C183D7F6-B498-43B3-948B-1728B52AA6E4}">
                <adec:decorative xmlns:adec="http://schemas.microsoft.com/office/drawing/2017/decorative" val="1"/>
              </a:ext>
            </a:extLst>
          </p:cNvPr>
          <p:cNvSpPr/>
          <p:nvPr/>
        </p:nvSpPr>
        <p:spPr>
          <a:xfrm>
            <a:off x="5368601" y="3269441"/>
            <a:ext cx="145399" cy="159560"/>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33" name="Arrow: Down 32">
            <a:extLst>
              <a:ext uri="{FF2B5EF4-FFF2-40B4-BE49-F238E27FC236}">
                <a16:creationId xmlns:a16="http://schemas.microsoft.com/office/drawing/2014/main" id="{A917E98F-A4CD-D315-0292-DB75801AC782}"/>
              </a:ext>
              <a:ext uri="{C183D7F6-B498-43B3-948B-1728B52AA6E4}">
                <adec:decorative xmlns:adec="http://schemas.microsoft.com/office/drawing/2017/decorative" val="1"/>
              </a:ext>
            </a:extLst>
          </p:cNvPr>
          <p:cNvSpPr/>
          <p:nvPr/>
        </p:nvSpPr>
        <p:spPr>
          <a:xfrm rot="10800000">
            <a:off x="5353485" y="2350876"/>
            <a:ext cx="145399" cy="159560"/>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585331" y="6369492"/>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dirty="0">
                <a:solidFill>
                  <a:srgbClr val="FFFFFF">
                    <a:lumMod val="50000"/>
                  </a:srgbClr>
                </a:solidFill>
                <a:latin typeface="Arial" panose="020B0604020202020204" pitchFamily="34" charset="0"/>
                <a:cs typeface="Arial" panose="020B0604020202020204" pitchFamily="34" charset="0"/>
              </a:rPr>
              <a:t>A5. How often do you feel lonely? Base: Oct’24 (S15) 1517, Dec’24 (S16) 1523, Feb’25 (S17) 1515. GB benchmarking taken from UK measures of wellbeing (fieldwork period 8 January to 2 February 2025).</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008002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B8C16415-0FC5-44DD-92D2-B3F7153D4D3F}"/>
              </a:ext>
            </a:extLst>
          </p:cNvPr>
          <p:cNvSpPr txBox="1">
            <a:spLocks noGrp="1"/>
          </p:cNvSpPr>
          <p:nvPr>
            <p:ph type="title" idx="4294967295"/>
          </p:nvPr>
        </p:nvSpPr>
        <p:spPr>
          <a:xfrm>
            <a:off x="421336" y="184507"/>
            <a:ext cx="11288063"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Methodology</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483088" y="712752"/>
            <a:ext cx="11288062" cy="5356789"/>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spcAft>
                <a:spcPts val="8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Between February 2022 and </a:t>
            </a:r>
            <a:r>
              <a:rPr lang="en-GB" sz="1400" dirty="0">
                <a:latin typeface="Arial" panose="020B0604020202020204"/>
              </a:rPr>
              <a:t>February 2025</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BMG Research has undertaken seventeen</a:t>
            </a:r>
            <a:r>
              <a:rPr lang="en-GB" sz="1400" dirty="0">
                <a:latin typeface="Arial" panose="020B0604020202020204"/>
              </a:rPr>
              <a:t> surveys</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each comprising circa 1,500 residents from across Greater Manchester.</a:t>
            </a:r>
            <a:r>
              <a:rPr lang="en-GB" sz="1400" dirty="0">
                <a:latin typeface="Arial" panose="020B0604020202020204"/>
              </a:rPr>
              <a:t> </a:t>
            </a:r>
            <a:endParaRPr lang="en-GB" sz="1400" b="0" i="0" u="none" strike="noStrike" kern="1200" cap="none" spc="0" normalizeH="0" baseline="0" noProof="0" dirty="0">
              <a:ln>
                <a:noFill/>
              </a:ln>
              <a:solidFill>
                <a:srgbClr val="5C5B5A"/>
              </a:solidFill>
              <a:effectLst/>
              <a:uLnTx/>
              <a:uFillTx/>
              <a:latin typeface="Arial" panose="020B0604020202020204"/>
              <a:cs typeface="Arial" panose="020B0604020202020204"/>
            </a:endParaRPr>
          </a:p>
          <a:p>
            <a:pPr>
              <a:lnSpc>
                <a:spcPct val="100000"/>
              </a:lnSpc>
              <a:spcBef>
                <a:spcPts val="0"/>
              </a:spcBef>
              <a:spcAft>
                <a:spcPts val="8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In </a:t>
            </a:r>
            <a:r>
              <a:rPr lang="en-GB" sz="1400" dirty="0">
                <a:latin typeface="Arial" panose="020B0604020202020204"/>
              </a:rPr>
              <a:t>surveys 1 to 11</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the sample was comprised of approximately 750 online panel respondents, </a:t>
            </a:r>
            <a:r>
              <a:rPr lang="en-GB" sz="1400" dirty="0">
                <a:latin typeface="Arial" panose="020B0604020202020204"/>
              </a:rPr>
              <a:t>250 telephone respondents, and 500 online ‘river sampled’ respondents (those who responded to adverts, offers and invitations to take part in the surveys).</a:t>
            </a:r>
            <a:endParaRPr lang="en-GB" sz="1400" dirty="0">
              <a:latin typeface="Arial" panose="020B0604020202020204"/>
              <a:cs typeface="Arial"/>
            </a:endParaRPr>
          </a:p>
          <a:p>
            <a:pPr>
              <a:lnSpc>
                <a:spcPct val="100000"/>
              </a:lnSpc>
              <a:spcBef>
                <a:spcPts val="0"/>
              </a:spcBef>
              <a:spcAft>
                <a:spcPts val="800"/>
              </a:spcAft>
              <a:defRPr/>
            </a:pPr>
            <a:r>
              <a:rPr lang="en-GB" sz="1400" b="1" dirty="0">
                <a:solidFill>
                  <a:srgbClr val="009690"/>
                </a:solidFill>
                <a:latin typeface="Arial" panose="020B0604020202020204"/>
              </a:rPr>
              <a:t>From </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survey 12 (May 2024) onwards the methodology was revised</a:t>
            </a:r>
            <a:r>
              <a:rPr kumimoji="0" lang="en-GB" sz="1400" i="0" u="none" strike="noStrike" kern="1200" cap="none" spc="0" normalizeH="0" baseline="0" noProof="0" dirty="0">
                <a:ln>
                  <a:noFill/>
                </a:ln>
                <a:effectLst/>
                <a:uLnTx/>
                <a:uFillTx/>
                <a:latin typeface="Arial" panose="020B0604020202020204"/>
                <a:ea typeface="+mn-ea"/>
                <a:cs typeface="+mn-cs"/>
              </a:rPr>
              <a:t>, to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now include around:</a:t>
            </a:r>
            <a:r>
              <a:rPr lang="en-GB" sz="1400" dirty="0">
                <a:latin typeface="Arial" panose="020B0604020202020204"/>
              </a:rPr>
              <a:t> </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lvl="1">
              <a:lnSpc>
                <a:spcPct val="100000"/>
              </a:lnSpc>
              <a:spcBef>
                <a:spcPts val="0"/>
              </a:spcBef>
              <a:spcAft>
                <a:spcPts val="800"/>
              </a:spcAft>
              <a:defRPr/>
            </a:pPr>
            <a:r>
              <a:rPr lang="en-GB" sz="1400" dirty="0">
                <a:latin typeface="Arial" panose="020B0604020202020204"/>
                <a:cs typeface="Arial"/>
              </a:rPr>
              <a:t>750 online panel respondents</a:t>
            </a:r>
          </a:p>
          <a:p>
            <a:pPr lvl="1">
              <a:lnSpc>
                <a:spcPct val="100000"/>
              </a:lnSpc>
              <a:spcBef>
                <a:spcPts val="0"/>
              </a:spcBef>
              <a:spcAft>
                <a:spcPts val="800"/>
              </a:spcAft>
              <a:defRPr/>
            </a:pPr>
            <a:r>
              <a:rPr lang="en-GB" sz="1400" dirty="0">
                <a:latin typeface="Arial" panose="020B0604020202020204"/>
                <a:cs typeface="Arial"/>
              </a:rPr>
              <a:t>500 online rapid respondents (see </a:t>
            </a:r>
            <a:r>
              <a:rPr lang="en-GB" sz="1400" dirty="0">
                <a:latin typeface="Arial" panose="020B0604020202020204"/>
                <a:cs typeface="Arial"/>
                <a:hlinkClick r:id="rId4" action="ppaction://hlinksldjump"/>
              </a:rPr>
              <a:t>Appendix</a:t>
            </a:r>
            <a:r>
              <a:rPr lang="en-GB" sz="1400" dirty="0">
                <a:latin typeface="Arial" panose="020B0604020202020204"/>
                <a:cs typeface="Arial"/>
              </a:rPr>
              <a:t> for more details), and </a:t>
            </a:r>
          </a:p>
          <a:p>
            <a:pPr lvl="1">
              <a:lnSpc>
                <a:spcPct val="100000"/>
              </a:lnSpc>
              <a:spcBef>
                <a:spcPts val="0"/>
              </a:spcBef>
              <a:spcAft>
                <a:spcPts val="800"/>
              </a:spcAft>
              <a:defRPr/>
            </a:pPr>
            <a:r>
              <a:rPr lang="en-GB" sz="1400" dirty="0">
                <a:latin typeface="Arial" panose="020B0604020202020204"/>
                <a:cs typeface="Arial"/>
              </a:rPr>
              <a:t>250 face-to-face respondents</a:t>
            </a:r>
            <a:endParaRPr lang="en-GB" sz="1400" dirty="0">
              <a:latin typeface="Arial"/>
              <a:ea typeface="Calibri" panose="020F0502020204030204"/>
              <a:cs typeface="Arial"/>
            </a:endParaRPr>
          </a:p>
          <a:p>
            <a:pPr>
              <a:lnSpc>
                <a:spcPct val="100000"/>
              </a:lnSpc>
              <a:spcBef>
                <a:spcPts val="0"/>
              </a:spcBef>
              <a:spcAft>
                <a:spcPts val="8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This mix of online and face-to-face surveying was agreed so that </a:t>
            </a:r>
            <a:r>
              <a:rPr lang="en-GB" sz="1400" dirty="0">
                <a:latin typeface="Arial" panose="020B0604020202020204"/>
              </a:rPr>
              <a:t>the most representative</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and robust sample of Greater Manchester residents </a:t>
            </a:r>
            <a:r>
              <a:rPr lang="en-GB" sz="1400" dirty="0">
                <a:latin typeface="Arial" panose="020B0604020202020204"/>
              </a:rPr>
              <a:t>can be</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regularly sourced within available time and budget.</a:t>
            </a:r>
            <a:r>
              <a:rPr lang="en-GB" sz="1400" dirty="0">
                <a:latin typeface="Arial" panose="020B0604020202020204"/>
              </a:rPr>
              <a:t> </a:t>
            </a:r>
            <a:r>
              <a:rPr lang="en-GB" sz="1400" b="1" dirty="0">
                <a:solidFill>
                  <a:srgbClr val="009690"/>
                </a:solidFill>
                <a:latin typeface="Arial" panose="020B0604020202020204"/>
              </a:rPr>
              <a:t>One of the main reasons the</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 face-to-face element </a:t>
            </a:r>
            <a:r>
              <a:rPr lang="en-GB" sz="1400" b="1" dirty="0">
                <a:solidFill>
                  <a:srgbClr val="009690"/>
                </a:solidFill>
                <a:latin typeface="Arial" panose="020B0604020202020204"/>
              </a:rPr>
              <a:t>is included</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 </a:t>
            </a:r>
            <a:r>
              <a:rPr lang="en-GB" sz="1400" b="1" dirty="0">
                <a:solidFill>
                  <a:srgbClr val="009690"/>
                </a:solidFill>
                <a:latin typeface="Arial" panose="020B0604020202020204"/>
              </a:rPr>
              <a:t>is so</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 that those without internet access </a:t>
            </a:r>
            <a:r>
              <a:rPr lang="en-GB" sz="1400" b="1" dirty="0">
                <a:solidFill>
                  <a:srgbClr val="009690"/>
                </a:solidFill>
                <a:latin typeface="Arial" panose="020B0604020202020204"/>
              </a:rPr>
              <a:t>can take</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 part in the survey. It </a:t>
            </a:r>
            <a:r>
              <a:rPr lang="en-GB" sz="1400" b="1" dirty="0">
                <a:solidFill>
                  <a:srgbClr val="009690"/>
                </a:solidFill>
                <a:latin typeface="Arial" panose="020B0604020202020204"/>
              </a:rPr>
              <a:t>has replaced</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 the previous telephone approach because analysis</a:t>
            </a:r>
            <a:r>
              <a:rPr lang="en-GB" sz="1400" b="1" dirty="0">
                <a:solidFill>
                  <a:srgbClr val="009690"/>
                </a:solidFill>
                <a:latin typeface="Arial" panose="020B0604020202020204"/>
              </a:rPr>
              <a:t> suggests those</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 who are truly digitally excluded are less likely to be able to take part by phone</a:t>
            </a:r>
            <a:r>
              <a:rPr lang="en-GB" sz="1400" b="1" dirty="0">
                <a:solidFill>
                  <a:srgbClr val="009690"/>
                </a:solidFill>
                <a:latin typeface="Arial" panose="020B0604020202020204"/>
              </a:rPr>
              <a:t>.  </a:t>
            </a:r>
            <a:endParaRPr lang="en-GB" sz="1400" dirty="0">
              <a:solidFill>
                <a:srgbClr val="009690"/>
              </a:solidFill>
              <a:latin typeface="Arial" panose="020B0604020202020204"/>
              <a:cs typeface="Arial" panose="020B0604020202020204"/>
            </a:endParaRPr>
          </a:p>
          <a:p>
            <a:pPr>
              <a:lnSpc>
                <a:spcPct val="100000"/>
              </a:lnSpc>
              <a:spcBef>
                <a:spcPts val="0"/>
              </a:spcBef>
              <a:spcAft>
                <a:spcPts val="800"/>
              </a:spcAft>
              <a:defRPr/>
            </a:pPr>
            <a:r>
              <a:rPr lang="en-GB" sz="1400" dirty="0">
                <a:latin typeface="Arial" panose="020B0604020202020204"/>
                <a:cs typeface="Arial" panose="020B0604020202020204"/>
              </a:rPr>
              <a:t>This new methodology has remained consistent for the duration of 2024/25. With six waves of face-to-face methodology now, it is apparent that the change in approach has had some impact on the trackability of digital inclusion, to be borne in mind. See </a:t>
            </a:r>
            <a:r>
              <a:rPr lang="en-GB" sz="1400" dirty="0">
                <a:latin typeface="Arial" panose="020B0604020202020204"/>
                <a:cs typeface="Arial" panose="020B0604020202020204"/>
                <a:hlinkClick r:id="rId4" action="ppaction://hlinksldjump"/>
              </a:rPr>
              <a:t>Appendix</a:t>
            </a:r>
            <a:r>
              <a:rPr lang="en-GB" sz="1400" dirty="0">
                <a:latin typeface="Arial" panose="020B0604020202020204"/>
                <a:cs typeface="Arial" panose="020B0604020202020204"/>
              </a:rPr>
              <a:t> for more details.</a:t>
            </a:r>
            <a:endParaRPr lang="en-GB" sz="1400" dirty="0">
              <a:solidFill>
                <a:srgbClr val="000000"/>
              </a:solidFill>
              <a:latin typeface="Arial" panose="020B0604020202020204"/>
              <a:cs typeface="Arial"/>
            </a:endParaRPr>
          </a:p>
          <a:p>
            <a:pPr marL="228600" marR="0" lvl="0" indent="-228600" algn="l" defTabSz="914400">
              <a:lnSpc>
                <a:spcPct val="100000"/>
              </a:lnSpc>
              <a:spcBef>
                <a:spcPts val="0"/>
              </a:spcBef>
              <a:spcAft>
                <a:spcPts val="8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Each survey is designed to take </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15 minutes</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on average for respondents to complete; however, due to the emotive nature of some topics covered, face-to-face interviews tend to take longer than this.</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a:lnSpc>
                <a:spcPct val="100000"/>
              </a:lnSpc>
              <a:spcBef>
                <a:spcPts val="0"/>
              </a:spcBef>
              <a:spcAft>
                <a:spcPts val="800"/>
              </a:spcAft>
              <a:defRPr/>
            </a:pP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Quotas</a:t>
            </a:r>
            <a:r>
              <a:rPr kumimoji="0" lang="en-GB" sz="1400" b="1" i="0" u="none" strike="noStrike" kern="1200" cap="none" spc="0" normalizeH="0" baseline="0" noProof="0" dirty="0">
                <a:ln>
                  <a:noFill/>
                </a:ln>
                <a:solidFill>
                  <a:srgbClr val="5C5B5A"/>
                </a:solidFill>
                <a:effectLst/>
                <a:uLnTx/>
                <a:uFillTx/>
                <a:latin typeface="Arial" panose="020B0604020202020204"/>
                <a:ea typeface="+mn-ea"/>
                <a:cs typeface="+mn-cs"/>
              </a:rPr>
              <a:t>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are set to ensure the sample broadly reflects the profile of Greater Manchester’s population by gender, age, ethnicity and disability, with further consideration </a:t>
            </a:r>
            <a:r>
              <a:rPr lang="en-GB" sz="1400" dirty="0">
                <a:latin typeface="Arial" panose="020B0604020202020204"/>
              </a:rPr>
              <a:t>of wider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protected and key characteristics.</a:t>
            </a:r>
            <a:r>
              <a:rPr lang="en-GB" sz="1400" dirty="0">
                <a:latin typeface="Arial" panose="020B0604020202020204"/>
              </a:rPr>
              <a:t> </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a:lnSpc>
                <a:spcPct val="100000"/>
              </a:lnSpc>
              <a:spcBef>
                <a:spcPts val="0"/>
              </a:spcBef>
              <a:spcAft>
                <a:spcPts val="800"/>
              </a:spcAft>
              <a:defRPr/>
            </a:pP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Weights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have been applied to the data gathered to ensure the sample matches the population profile by age, gender, ethnicity</a:t>
            </a:r>
            <a:r>
              <a:rPr lang="en-GB" sz="1400" dirty="0">
                <a:latin typeface="Arial" panose="020B0604020202020204"/>
              </a:rPr>
              <a:t>,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disability and locality, and to ensure consistency between individual surveys.</a:t>
            </a:r>
            <a:r>
              <a:rPr lang="en-GB" sz="1400" dirty="0">
                <a:latin typeface="Arial" panose="020B0604020202020204"/>
              </a:rPr>
              <a:t> </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5119109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7F9FD-B2A5-082E-661A-210A61E1ACA7}"/>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42E0397C-6458-AE33-BCE1-734CC0346B99}"/>
              </a:ext>
            </a:extLst>
          </p:cNvPr>
          <p:cNvSpPr>
            <a:spLocks noGrp="1"/>
          </p:cNvSpPr>
          <p:nvPr>
            <p:ph type="title"/>
          </p:nvPr>
        </p:nvSpPr>
        <p:spPr>
          <a:xfrm>
            <a:off x="359757" y="164305"/>
            <a:ext cx="11483900" cy="1107996"/>
          </a:xfrm>
        </p:spPr>
        <p:txBody>
          <a:bodyPr vert="horz" wrap="square" lIns="0" tIns="0" rIns="0" bIns="0" rtlCol="0" anchor="t" anchorCtr="0">
            <a:spAutoFit/>
          </a:bodyPr>
          <a:lstStyle/>
          <a:p>
            <a:pPr>
              <a:lnSpc>
                <a:spcPct val="100000"/>
              </a:lnSpc>
            </a:pPr>
            <a:r>
              <a:rPr lang="en-GB" sz="1800" b="1" dirty="0">
                <a:solidFill>
                  <a:schemeClr val="tx1">
                    <a:lumMod val="65000"/>
                    <a:lumOff val="35000"/>
                  </a:schemeClr>
                </a:solidFill>
                <a:latin typeface="Arial"/>
                <a:cs typeface="Calibri"/>
              </a:rPr>
              <a:t>Agreement with statements regarding </a:t>
            </a:r>
            <a:r>
              <a:rPr lang="en-GB" sz="1800" b="1" dirty="0">
                <a:solidFill>
                  <a:srgbClr val="009690"/>
                </a:solidFill>
                <a:latin typeface="Arial"/>
                <a:cs typeface="Calibri"/>
              </a:rPr>
              <a:t>socialising and support networks </a:t>
            </a:r>
            <a:r>
              <a:rPr lang="en-GB" sz="1800" b="1" dirty="0">
                <a:solidFill>
                  <a:schemeClr val="tx1">
                    <a:lumMod val="65000"/>
                    <a:lumOff val="35000"/>
                  </a:schemeClr>
                </a:solidFill>
                <a:latin typeface="Arial"/>
                <a:cs typeface="Calibri"/>
              </a:rPr>
              <a:t>have all remained in line with the last wave, Despite this, those that “definitely disagree” in regards to </a:t>
            </a:r>
            <a:r>
              <a:rPr lang="en-GB" sz="1800" b="1" dirty="0">
                <a:solidFill>
                  <a:srgbClr val="009690"/>
                </a:solidFill>
                <a:latin typeface="Arial"/>
                <a:cs typeface="Calibri"/>
              </a:rPr>
              <a:t>people being available to help </a:t>
            </a:r>
            <a:r>
              <a:rPr lang="en-GB" sz="1800" b="1" dirty="0">
                <a:solidFill>
                  <a:srgbClr val="5C5B5A"/>
                </a:solidFill>
                <a:latin typeface="Arial"/>
                <a:cs typeface="Calibri"/>
              </a:rPr>
              <a:t>has significantly increased since Dec 2024 (7%, up 2pp). It should also be noted that GM results compare poorly against national benchmarks on these specific questions</a:t>
            </a:r>
          </a:p>
        </p:txBody>
      </p:sp>
      <p:sp>
        <p:nvSpPr>
          <p:cNvPr id="21" name="TextBox 20">
            <a:extLst>
              <a:ext uri="{FF2B5EF4-FFF2-40B4-BE49-F238E27FC236}">
                <a16:creationId xmlns:a16="http://schemas.microsoft.com/office/drawing/2014/main" id="{AE5329C6-3987-BA53-862B-573EB7D572C2}"/>
              </a:ext>
            </a:extLst>
          </p:cNvPr>
          <p:cNvSpPr txBox="1"/>
          <p:nvPr/>
        </p:nvSpPr>
        <p:spPr>
          <a:xfrm>
            <a:off x="3949258" y="1305529"/>
            <a:ext cx="4293484"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solidFill>
                  <a:srgbClr val="5C5B5A"/>
                </a:solidFill>
                <a:latin typeface="Arial"/>
              </a:rPr>
              <a:t>To what extent do you agree or disagree…?</a:t>
            </a:r>
            <a:endParaRPr kumimoji="0" lang="en-GB" sz="1500" b="1" i="0"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10" name="Chart 9" descr="Stacked bar chart showing the proportion of Greater Manchester residents who agree with statements about their community. 83% agree that if they needed help, there are people who would be there for them. 79% agree if they wanted company or to socialise there are people they could call. ">
            <a:extLst>
              <a:ext uri="{FF2B5EF4-FFF2-40B4-BE49-F238E27FC236}">
                <a16:creationId xmlns:a16="http://schemas.microsoft.com/office/drawing/2014/main" id="{813E7DC1-564F-1CB7-4ABA-9EFD1011DF2E}"/>
              </a:ext>
            </a:extLst>
          </p:cNvPr>
          <p:cNvGraphicFramePr/>
          <p:nvPr>
            <p:extLst>
              <p:ext uri="{D42A27DB-BD31-4B8C-83A1-F6EECF244321}">
                <p14:modId xmlns:p14="http://schemas.microsoft.com/office/powerpoint/2010/main" val="216998002"/>
              </p:ext>
            </p:extLst>
          </p:nvPr>
        </p:nvGraphicFramePr>
        <p:xfrm>
          <a:off x="867354" y="1446170"/>
          <a:ext cx="10457291" cy="474957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6D63ACDB-0185-E9FD-0B33-8774DEFB9785}"/>
              </a:ext>
              <a:ext uri="{C183D7F6-B498-43B3-948B-1728B52AA6E4}">
                <adec:decorative xmlns:adec="http://schemas.microsoft.com/office/drawing/2017/decorative" val="1"/>
              </a:ext>
            </a:extLst>
          </p:cNvPr>
          <p:cNvSpPr txBox="1"/>
          <p:nvPr/>
        </p:nvSpPr>
        <p:spPr>
          <a:xfrm>
            <a:off x="1934770" y="283937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(+4</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9" name="TextBox 8">
            <a:extLst>
              <a:ext uri="{FF2B5EF4-FFF2-40B4-BE49-F238E27FC236}">
                <a16:creationId xmlns:a16="http://schemas.microsoft.com/office/drawing/2014/main" id="{CA42A4EF-47EB-0A3A-C454-AC932BE1D314}"/>
              </a:ext>
              <a:ext uri="{C183D7F6-B498-43B3-948B-1728B52AA6E4}">
                <adec:decorative xmlns:adec="http://schemas.microsoft.com/office/drawing/2017/decorative" val="1"/>
              </a:ext>
            </a:extLst>
          </p:cNvPr>
          <p:cNvSpPr txBox="1"/>
          <p:nvPr/>
        </p:nvSpPr>
        <p:spPr>
          <a:xfrm>
            <a:off x="3312674" y="238554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(+2</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20" name="TextBox 19">
            <a:extLst>
              <a:ext uri="{FF2B5EF4-FFF2-40B4-BE49-F238E27FC236}">
                <a16:creationId xmlns:a16="http://schemas.microsoft.com/office/drawing/2014/main" id="{D9C764FA-9073-5067-0CBB-6A85FC3A36F5}"/>
              </a:ext>
              <a:ext uri="{C183D7F6-B498-43B3-948B-1728B52AA6E4}">
                <adec:decorative xmlns:adec="http://schemas.microsoft.com/office/drawing/2017/decorative" val="1"/>
              </a:ext>
            </a:extLst>
          </p:cNvPr>
          <p:cNvSpPr txBox="1"/>
          <p:nvPr/>
        </p:nvSpPr>
        <p:spPr>
          <a:xfrm>
            <a:off x="3312674" y="392329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(-2</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27" name="TextBox 26">
            <a:extLst>
              <a:ext uri="{FF2B5EF4-FFF2-40B4-BE49-F238E27FC236}">
                <a16:creationId xmlns:a16="http://schemas.microsoft.com/office/drawing/2014/main" id="{9A7EF436-AA00-D227-832C-CF6E258CF491}"/>
              </a:ext>
              <a:ext uri="{C183D7F6-B498-43B3-948B-1728B52AA6E4}">
                <adec:decorative xmlns:adec="http://schemas.microsoft.com/office/drawing/2017/decorative" val="1"/>
              </a:ext>
            </a:extLst>
          </p:cNvPr>
          <p:cNvSpPr txBox="1"/>
          <p:nvPr/>
        </p:nvSpPr>
        <p:spPr>
          <a:xfrm>
            <a:off x="3708062" y="472054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(-1</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43" name="TextBox 6">
            <a:extLst>
              <a:ext uri="{FF2B5EF4-FFF2-40B4-BE49-F238E27FC236}">
                <a16:creationId xmlns:a16="http://schemas.microsoft.com/office/drawing/2014/main" id="{CCD9003B-BFA5-4FFD-9021-86C6854CE233}"/>
              </a:ext>
              <a:ext uri="{C183D7F6-B498-43B3-948B-1728B52AA6E4}">
                <adec:decorative xmlns:adec="http://schemas.microsoft.com/office/drawing/2017/decorative" val="1"/>
              </a:ext>
            </a:extLst>
          </p:cNvPr>
          <p:cNvSpPr txBox="1"/>
          <p:nvPr/>
        </p:nvSpPr>
        <p:spPr>
          <a:xfrm>
            <a:off x="3690428" y="5071374"/>
            <a:ext cx="595035" cy="2616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(+2pp)</a:t>
            </a:r>
          </a:p>
        </p:txBody>
      </p:sp>
      <p:sp>
        <p:nvSpPr>
          <p:cNvPr id="34" name="TextBox 33">
            <a:extLst>
              <a:ext uri="{FF2B5EF4-FFF2-40B4-BE49-F238E27FC236}">
                <a16:creationId xmlns:a16="http://schemas.microsoft.com/office/drawing/2014/main" id="{C211005D-F052-F8DF-6F00-EA2F792B992F}"/>
              </a:ext>
              <a:ext uri="{C183D7F6-B498-43B3-948B-1728B52AA6E4}">
                <adec:decorative xmlns:adec="http://schemas.microsoft.com/office/drawing/2017/decorative" val="0"/>
              </a:ext>
            </a:extLst>
          </p:cNvPr>
          <p:cNvSpPr txBox="1"/>
          <p:nvPr/>
        </p:nvSpPr>
        <p:spPr>
          <a:xfrm>
            <a:off x="4630787" y="2961356"/>
            <a:ext cx="988764" cy="523220"/>
          </a:xfrm>
          <a:prstGeom prst="rect">
            <a:avLst/>
          </a:prstGeom>
          <a:noFill/>
        </p:spPr>
        <p:txBody>
          <a:bodyPr wrap="square" rtlCol="0">
            <a:spAutoFit/>
          </a:bodyPr>
          <a:lstStyle/>
          <a:p>
            <a:pPr algn="ctr"/>
            <a:r>
              <a:rPr lang="en-GB" sz="1400" b="1" dirty="0">
                <a:solidFill>
                  <a:srgbClr val="5C5B5A"/>
                </a:solidFill>
                <a:latin typeface="Arial"/>
              </a:rPr>
              <a:t>83%</a:t>
            </a:r>
          </a:p>
          <a:p>
            <a:pPr algn="ctr"/>
            <a:r>
              <a:rPr lang="en-GB" sz="1400" b="1" dirty="0">
                <a:solidFill>
                  <a:srgbClr val="5C5B5A"/>
                </a:solidFill>
                <a:latin typeface="Arial"/>
              </a:rPr>
              <a:t>(-1pp)</a:t>
            </a:r>
          </a:p>
        </p:txBody>
      </p:sp>
      <p:sp>
        <p:nvSpPr>
          <p:cNvPr id="35" name="TextBox 34">
            <a:extLst>
              <a:ext uri="{FF2B5EF4-FFF2-40B4-BE49-F238E27FC236}">
                <a16:creationId xmlns:a16="http://schemas.microsoft.com/office/drawing/2014/main" id="{96174F67-A1E3-791A-0B24-21A0875061D4}"/>
              </a:ext>
              <a:ext uri="{C183D7F6-B498-43B3-948B-1728B52AA6E4}">
                <adec:decorative xmlns:adec="http://schemas.microsoft.com/office/drawing/2017/decorative" val="0"/>
              </a:ext>
            </a:extLst>
          </p:cNvPr>
          <p:cNvSpPr txBox="1"/>
          <p:nvPr/>
        </p:nvSpPr>
        <p:spPr>
          <a:xfrm>
            <a:off x="5475069" y="2774394"/>
            <a:ext cx="1082526" cy="1384995"/>
          </a:xfrm>
          <a:prstGeom prst="rect">
            <a:avLst/>
          </a:prstGeom>
          <a:noFill/>
          <a:ln>
            <a:solidFill>
              <a:srgbClr val="5C5B5A"/>
            </a:solidFill>
          </a:ln>
        </p:spPr>
        <p:txBody>
          <a:bodyPr wrap="square" rtlCol="0">
            <a:spAutoFit/>
          </a:bodyPr>
          <a:lstStyle/>
          <a:p>
            <a:pPr algn="ctr"/>
            <a:r>
              <a:rPr lang="en-GB" sz="1200" dirty="0">
                <a:solidFill>
                  <a:srgbClr val="5C5B5A"/>
                </a:solidFill>
                <a:latin typeface="Arial"/>
              </a:rPr>
              <a:t>Compares to 94% in national Community Life Survey</a:t>
            </a:r>
          </a:p>
          <a:p>
            <a:pPr algn="ctr"/>
            <a:r>
              <a:rPr lang="en-GB" sz="1200" dirty="0">
                <a:solidFill>
                  <a:srgbClr val="5C5B5A"/>
                </a:solidFill>
                <a:latin typeface="Arial"/>
              </a:rPr>
              <a:t>(England benchmark)</a:t>
            </a:r>
          </a:p>
        </p:txBody>
      </p:sp>
      <p:sp>
        <p:nvSpPr>
          <p:cNvPr id="44" name="TextBox 43">
            <a:extLst>
              <a:ext uri="{FF2B5EF4-FFF2-40B4-BE49-F238E27FC236}">
                <a16:creationId xmlns:a16="http://schemas.microsoft.com/office/drawing/2014/main" id="{928B5B09-E111-E3F8-CA8E-325852A050BF}"/>
              </a:ext>
              <a:ext uri="{C183D7F6-B498-43B3-948B-1728B52AA6E4}">
                <adec:decorative xmlns:adec="http://schemas.microsoft.com/office/drawing/2017/decorative" val="1"/>
              </a:ext>
            </a:extLst>
          </p:cNvPr>
          <p:cNvSpPr txBox="1"/>
          <p:nvPr/>
        </p:nvSpPr>
        <p:spPr>
          <a:xfrm>
            <a:off x="8434040" y="233183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(-2</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45" name="TextBox 44">
            <a:extLst>
              <a:ext uri="{FF2B5EF4-FFF2-40B4-BE49-F238E27FC236}">
                <a16:creationId xmlns:a16="http://schemas.microsoft.com/office/drawing/2014/main" id="{26C8A35F-366E-854E-5B49-819B4B7EE86C}"/>
              </a:ext>
              <a:ext uri="{C183D7F6-B498-43B3-948B-1728B52AA6E4}">
                <adec:decorative xmlns:adec="http://schemas.microsoft.com/office/drawing/2017/decorative" val="1"/>
              </a:ext>
            </a:extLst>
          </p:cNvPr>
          <p:cNvSpPr txBox="1"/>
          <p:nvPr/>
        </p:nvSpPr>
        <p:spPr>
          <a:xfrm>
            <a:off x="8365273" y="374072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(-1pp</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a:t>
            </a:r>
          </a:p>
        </p:txBody>
      </p:sp>
      <p:sp>
        <p:nvSpPr>
          <p:cNvPr id="46" name="TextBox 45">
            <a:extLst>
              <a:ext uri="{FF2B5EF4-FFF2-40B4-BE49-F238E27FC236}">
                <a16:creationId xmlns:a16="http://schemas.microsoft.com/office/drawing/2014/main" id="{2D3CE2E7-12AA-D59D-E19F-339A748803BE}"/>
              </a:ext>
              <a:ext uri="{C183D7F6-B498-43B3-948B-1728B52AA6E4}">
                <adec:decorative xmlns:adec="http://schemas.microsoft.com/office/drawing/2017/decorative" val="1"/>
              </a:ext>
            </a:extLst>
          </p:cNvPr>
          <p:cNvSpPr txBox="1"/>
          <p:nvPr/>
        </p:nvSpPr>
        <p:spPr>
          <a:xfrm>
            <a:off x="8765998" y="467155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(+1</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47" name="TextBox 46">
            <a:extLst>
              <a:ext uri="{FF2B5EF4-FFF2-40B4-BE49-F238E27FC236}">
                <a16:creationId xmlns:a16="http://schemas.microsoft.com/office/drawing/2014/main" id="{35D85F7A-381D-5233-C319-A9F270D0947F}"/>
              </a:ext>
              <a:ext uri="{C183D7F6-B498-43B3-948B-1728B52AA6E4}">
                <adec:decorative xmlns:adec="http://schemas.microsoft.com/office/drawing/2017/decorative" val="1"/>
              </a:ext>
            </a:extLst>
          </p:cNvPr>
          <p:cNvSpPr txBox="1"/>
          <p:nvPr/>
        </p:nvSpPr>
        <p:spPr>
          <a:xfrm>
            <a:off x="8744042" y="506879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(+1pp</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a:t>
            </a:r>
          </a:p>
        </p:txBody>
      </p:sp>
      <p:sp>
        <p:nvSpPr>
          <p:cNvPr id="49" name="TextBox 48">
            <a:extLst>
              <a:ext uri="{FF2B5EF4-FFF2-40B4-BE49-F238E27FC236}">
                <a16:creationId xmlns:a16="http://schemas.microsoft.com/office/drawing/2014/main" id="{A09D8769-11DB-098C-8291-07FA45DF0DF3}"/>
              </a:ext>
            </a:extLst>
          </p:cNvPr>
          <p:cNvSpPr txBox="1"/>
          <p:nvPr/>
        </p:nvSpPr>
        <p:spPr>
          <a:xfrm>
            <a:off x="9796506" y="2858375"/>
            <a:ext cx="734813" cy="523220"/>
          </a:xfrm>
          <a:prstGeom prst="rect">
            <a:avLst/>
          </a:prstGeom>
          <a:noFill/>
        </p:spPr>
        <p:txBody>
          <a:bodyPr wrap="square" rtlCol="0">
            <a:spAutoFit/>
          </a:bodyPr>
          <a:lstStyle/>
          <a:p>
            <a:pPr algn="ctr"/>
            <a:r>
              <a:rPr lang="en-GB" sz="1400" b="1" dirty="0">
                <a:solidFill>
                  <a:srgbClr val="5C5B5A"/>
                </a:solidFill>
                <a:latin typeface="Arial"/>
              </a:rPr>
              <a:t>79%</a:t>
            </a:r>
          </a:p>
          <a:p>
            <a:pPr algn="ctr"/>
            <a:r>
              <a:rPr lang="en-GB" sz="1400" b="1" dirty="0">
                <a:solidFill>
                  <a:srgbClr val="5C5B5A"/>
                </a:solidFill>
                <a:latin typeface="Arial"/>
              </a:rPr>
              <a:t>(-1pp)</a:t>
            </a:r>
          </a:p>
        </p:txBody>
      </p:sp>
      <p:sp>
        <p:nvSpPr>
          <p:cNvPr id="50" name="TextBox 49">
            <a:extLst>
              <a:ext uri="{FF2B5EF4-FFF2-40B4-BE49-F238E27FC236}">
                <a16:creationId xmlns:a16="http://schemas.microsoft.com/office/drawing/2014/main" id="{F223FC53-F2FB-22AC-C19D-8A669604F0F1}"/>
              </a:ext>
            </a:extLst>
          </p:cNvPr>
          <p:cNvSpPr txBox="1"/>
          <p:nvPr/>
        </p:nvSpPr>
        <p:spPr>
          <a:xfrm>
            <a:off x="10660569" y="2774394"/>
            <a:ext cx="1082526" cy="1384995"/>
          </a:xfrm>
          <a:prstGeom prst="rect">
            <a:avLst/>
          </a:prstGeom>
          <a:noFill/>
          <a:ln>
            <a:solidFill>
              <a:srgbClr val="5C5B5A"/>
            </a:solidFill>
          </a:ln>
        </p:spPr>
        <p:txBody>
          <a:bodyPr wrap="square" rtlCol="0">
            <a:spAutoFit/>
          </a:bodyPr>
          <a:lstStyle/>
          <a:p>
            <a:pPr algn="ctr"/>
            <a:r>
              <a:rPr lang="en-GB" sz="1200" dirty="0">
                <a:solidFill>
                  <a:srgbClr val="5C5B5A"/>
                </a:solidFill>
                <a:latin typeface="Arial"/>
              </a:rPr>
              <a:t>Compares to 92% in national Community Life Survey</a:t>
            </a:r>
          </a:p>
          <a:p>
            <a:pPr algn="ctr"/>
            <a:r>
              <a:rPr lang="en-GB" sz="1200" dirty="0">
                <a:solidFill>
                  <a:srgbClr val="5C5B5A"/>
                </a:solidFill>
                <a:latin typeface="Arial"/>
              </a:rPr>
              <a:t>(England benchmark)</a:t>
            </a:r>
          </a:p>
        </p:txBody>
      </p:sp>
      <p:sp>
        <p:nvSpPr>
          <p:cNvPr id="23" name="Footer Placeholder 4">
            <a:extLst>
              <a:ext uri="{FF2B5EF4-FFF2-40B4-BE49-F238E27FC236}">
                <a16:creationId xmlns:a16="http://schemas.microsoft.com/office/drawing/2014/main" id="{2327B74C-0850-6FA5-7992-5AD747A4FACA}"/>
              </a:ext>
            </a:extLst>
          </p:cNvPr>
          <p:cNvSpPr txBox="1">
            <a:spLocks/>
          </p:cNvSpPr>
          <p:nvPr/>
        </p:nvSpPr>
        <p:spPr>
          <a:xfrm>
            <a:off x="537425" y="6351652"/>
            <a:ext cx="11016521"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 </a:t>
            </a:r>
            <a:r>
              <a:rPr lang="en-GB" sz="1000" dirty="0">
                <a:solidFill>
                  <a:srgbClr val="FFFFFF">
                    <a:lumMod val="50000"/>
                  </a:srgbClr>
                </a:solidFill>
                <a:latin typeface="Arial"/>
                <a:cs typeface="Arial" panose="020B0604020202020204" pitchFamily="34" charset="0"/>
              </a:rPr>
              <a:t>Unweighted base: Survey 15: 1517; Survey 16: 1523, Survey 17: 1515 (All responses) Only valid responses shown.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Eng</a:t>
            </a:r>
            <a:r>
              <a:rPr lang="en-GB" sz="1000" dirty="0">
                <a:solidFill>
                  <a:srgbClr val="FFFFFF">
                    <a:lumMod val="50000"/>
                  </a:srgbClr>
                </a:solidFill>
                <a:latin typeface="Arial" panose="020B0604020202020204" pitchFamily="34" charset="0"/>
                <a:cs typeface="Arial" panose="020B0604020202020204" pitchFamily="34" charset="0"/>
              </a:rPr>
              <a:t>land benchmarking taken from DCMS Community Life Survey</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(fieldwork October 2023-March 2024).</a:t>
            </a:r>
            <a:r>
              <a:rPr lang="en-GB" sz="1000" dirty="0">
                <a:solidFill>
                  <a:srgbClr val="FFFFFF">
                    <a:lumMod val="50000"/>
                  </a:srgbClr>
                </a:solidFill>
                <a:latin typeface="Arial"/>
                <a:cs typeface="Arial" panose="020B0604020202020204" pitchFamily="34" charset="0"/>
              </a:rPr>
              <a:t> Please note the DCMS’ Community Life Survey is a household online and paper self-completion study. Differences in methodology between the two surveys mean that there may be some modal impacts on answers provided by respondents. </a:t>
            </a:r>
          </a:p>
          <a:p>
            <a:pPr>
              <a:defRPr/>
            </a:pP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19" name="Slide Number Placeholder 4">
            <a:extLst>
              <a:ext uri="{FF2B5EF4-FFF2-40B4-BE49-F238E27FC236}">
                <a16:creationId xmlns:a16="http://schemas.microsoft.com/office/drawing/2014/main" id="{EDCE6233-A3F7-E0D2-F04B-411B8A506BB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A79A608B-5FAF-9DF6-64C0-23975853312A}"/>
              </a:ext>
              <a:ext uri="{C183D7F6-B498-43B3-948B-1728B52AA6E4}">
                <adec:decorative xmlns:adec="http://schemas.microsoft.com/office/drawing/2017/decorative" val="1"/>
              </a:ext>
            </a:extLst>
          </p:cNvPr>
          <p:cNvSpPr txBox="1"/>
          <p:nvPr/>
        </p:nvSpPr>
        <p:spPr>
          <a:xfrm>
            <a:off x="384746" y="6053451"/>
            <a:ext cx="4223468" cy="17697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50" dirty="0">
                <a:solidFill>
                  <a:srgbClr val="5C5B5A"/>
                </a:solidFill>
                <a:latin typeface="Arial"/>
              </a:rPr>
              <a:t>Figures in brackets show change since December 2024 (S16)</a:t>
            </a:r>
            <a:endParaRPr kumimoji="0" lang="en-GB" sz="1150" i="0" u="none" strike="noStrike" kern="1200" cap="none" spc="0" normalizeH="0" baseline="0" noProof="0" dirty="0">
              <a:ln>
                <a:noFill/>
              </a:ln>
              <a:solidFill>
                <a:srgbClr val="5C5B5A"/>
              </a:solidFill>
              <a:effectLst/>
              <a:uLnTx/>
              <a:uFillTx/>
              <a:latin typeface="Arial"/>
              <a:ea typeface="+mn-ea"/>
              <a:cs typeface="+mn-cs"/>
            </a:endParaRPr>
          </a:p>
        </p:txBody>
      </p:sp>
      <p:grpSp>
        <p:nvGrpSpPr>
          <p:cNvPr id="4" name="Group 3">
            <a:extLst>
              <a:ext uri="{FF2B5EF4-FFF2-40B4-BE49-F238E27FC236}">
                <a16:creationId xmlns:a16="http://schemas.microsoft.com/office/drawing/2014/main" id="{D1A0BB90-C875-7AF4-0FC8-3F491EBBD2FC}"/>
              </a:ext>
              <a:ext uri="{C183D7F6-B498-43B3-948B-1728B52AA6E4}">
                <adec:decorative xmlns:adec="http://schemas.microsoft.com/office/drawing/2017/decorative" val="1"/>
              </a:ext>
            </a:extLst>
          </p:cNvPr>
          <p:cNvGrpSpPr/>
          <p:nvPr/>
        </p:nvGrpSpPr>
        <p:grpSpPr>
          <a:xfrm>
            <a:off x="9015195" y="5986145"/>
            <a:ext cx="3176805" cy="269304"/>
            <a:chOff x="229117" y="5927615"/>
            <a:chExt cx="3176805" cy="269304"/>
          </a:xfrm>
        </p:grpSpPr>
        <p:grpSp>
          <p:nvGrpSpPr>
            <p:cNvPr id="5" name="Group 4" descr="Green and Red arrows to signify when a statistic is significantly higher or lower than the previous survey.">
              <a:extLst>
                <a:ext uri="{FF2B5EF4-FFF2-40B4-BE49-F238E27FC236}">
                  <a16:creationId xmlns:a16="http://schemas.microsoft.com/office/drawing/2014/main" id="{027EC6FA-97F0-FA0B-C0DC-ABFFAA3C8AF5}"/>
                </a:ext>
              </a:extLst>
            </p:cNvPr>
            <p:cNvGrpSpPr/>
            <p:nvPr/>
          </p:nvGrpSpPr>
          <p:grpSpPr>
            <a:xfrm>
              <a:off x="229117" y="5927615"/>
              <a:ext cx="3176805" cy="269304"/>
              <a:chOff x="520117" y="5772736"/>
              <a:chExt cx="3176805" cy="269304"/>
            </a:xfrm>
          </p:grpSpPr>
          <p:sp>
            <p:nvSpPr>
              <p:cNvPr id="7" name="Arrow: Down 6">
                <a:extLst>
                  <a:ext uri="{FF2B5EF4-FFF2-40B4-BE49-F238E27FC236}">
                    <a16:creationId xmlns:a16="http://schemas.microsoft.com/office/drawing/2014/main" id="{B2D40853-96D5-9844-066C-3BE427854396}"/>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B69E7126-6056-074E-2588-F6FECC2E5C53}"/>
                  </a:ext>
                </a:extLst>
              </p:cNvPr>
              <p:cNvSpPr txBox="1"/>
              <p:nvPr/>
            </p:nvSpPr>
            <p:spPr>
              <a:xfrm>
                <a:off x="884934" y="5772736"/>
                <a:ext cx="281198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a:t>
                </a:r>
                <a:r>
                  <a:rPr lang="en-GB" sz="1150" dirty="0">
                    <a:solidFill>
                      <a:srgbClr val="5C5B5A"/>
                    </a:solidFill>
                    <a:latin typeface="Arial"/>
                  </a:rPr>
                  <a:t>lower than Dec 2024</a:t>
                </a:r>
                <a:endParaRPr kumimoji="0" lang="en-GB" sz="1150" b="0" i="0" u="none" strike="noStrike" kern="1200" cap="none" spc="0" normalizeH="0" baseline="0" noProof="0" dirty="0">
                  <a:ln>
                    <a:noFill/>
                  </a:ln>
                  <a:solidFill>
                    <a:srgbClr val="5C5B5A"/>
                  </a:solidFill>
                  <a:effectLst/>
                  <a:uLnTx/>
                  <a:uFillTx/>
                  <a:latin typeface="Arial"/>
                  <a:ea typeface="+mn-ea"/>
                  <a:cs typeface="+mn-cs"/>
                </a:endParaRPr>
              </a:p>
            </p:txBody>
          </p:sp>
        </p:grpSp>
        <p:sp>
          <p:nvSpPr>
            <p:cNvPr id="6" name="Arrow: Down 5">
              <a:extLst>
                <a:ext uri="{FF2B5EF4-FFF2-40B4-BE49-F238E27FC236}">
                  <a16:creationId xmlns:a16="http://schemas.microsoft.com/office/drawing/2014/main" id="{0F538111-BCAC-4B31-4BF4-BA919C84F73E}"/>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2" name="Right Brace 11">
            <a:extLst>
              <a:ext uri="{FF2B5EF4-FFF2-40B4-BE49-F238E27FC236}">
                <a16:creationId xmlns:a16="http://schemas.microsoft.com/office/drawing/2014/main" id="{1A3114CF-A16C-2C64-3966-82837575F5DC}"/>
              </a:ext>
              <a:ext uri="{C183D7F6-B498-43B3-948B-1728B52AA6E4}">
                <adec:decorative xmlns:adec="http://schemas.microsoft.com/office/drawing/2017/decorative" val="1"/>
              </a:ext>
            </a:extLst>
          </p:cNvPr>
          <p:cNvSpPr/>
          <p:nvPr/>
        </p:nvSpPr>
        <p:spPr>
          <a:xfrm>
            <a:off x="9685588" y="1744599"/>
            <a:ext cx="214435" cy="2749763"/>
          </a:xfrm>
          <a:prstGeom prst="rightBrace">
            <a:avLst>
              <a:gd name="adj1" fmla="val 38830"/>
              <a:gd name="adj2" fmla="val 50000"/>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3" name="Right Brace 12">
            <a:extLst>
              <a:ext uri="{FF2B5EF4-FFF2-40B4-BE49-F238E27FC236}">
                <a16:creationId xmlns:a16="http://schemas.microsoft.com/office/drawing/2014/main" id="{8C29DF06-150B-5559-2313-D8E6297ED743}"/>
              </a:ext>
              <a:ext uri="{C183D7F6-B498-43B3-948B-1728B52AA6E4}">
                <adec:decorative xmlns:adec="http://schemas.microsoft.com/office/drawing/2017/decorative" val="1"/>
              </a:ext>
            </a:extLst>
          </p:cNvPr>
          <p:cNvSpPr/>
          <p:nvPr/>
        </p:nvSpPr>
        <p:spPr>
          <a:xfrm>
            <a:off x="4621486" y="1752200"/>
            <a:ext cx="214435" cy="2936262"/>
          </a:xfrm>
          <a:prstGeom prst="rightBrace">
            <a:avLst>
              <a:gd name="adj1" fmla="val 38830"/>
              <a:gd name="adj2" fmla="val 50000"/>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 name="Arrow: Down 1">
            <a:extLst>
              <a:ext uri="{FF2B5EF4-FFF2-40B4-BE49-F238E27FC236}">
                <a16:creationId xmlns:a16="http://schemas.microsoft.com/office/drawing/2014/main" id="{FE7CB7BE-4D85-26B1-7376-6376DF9983F0}"/>
              </a:ext>
              <a:ext uri="{C183D7F6-B498-43B3-948B-1728B52AA6E4}">
                <adec:decorative xmlns:adec="http://schemas.microsoft.com/office/drawing/2017/decorative" val="1"/>
              </a:ext>
            </a:extLst>
          </p:cNvPr>
          <p:cNvSpPr/>
          <p:nvPr/>
        </p:nvSpPr>
        <p:spPr>
          <a:xfrm rot="10800000">
            <a:off x="4244970" y="5138065"/>
            <a:ext cx="116717" cy="159007"/>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378227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49130D-81DA-8007-B7BA-42A0A028C468}"/>
              </a:ext>
            </a:extLst>
          </p:cNvPr>
          <p:cNvSpPr txBox="1">
            <a:spLocks noGrp="1"/>
          </p:cNvSpPr>
          <p:nvPr>
            <p:ph type="title" idx="4294967295"/>
          </p:nvPr>
        </p:nvSpPr>
        <p:spPr>
          <a:xfrm>
            <a:off x="353635" y="168223"/>
            <a:ext cx="1148473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Over half of respondents (55%) report having been involved with a group, club or organisation in the past twelve months. Most commonly, this relates to involvement in </a:t>
            </a:r>
            <a:r>
              <a:rPr kumimoji="0" lang="en-GB" sz="1800" b="1" i="0" u="none" strike="noStrike" kern="1200" cap="none" spc="0" normalizeH="0" baseline="0" noProof="0" dirty="0">
                <a:ln>
                  <a:noFill/>
                </a:ln>
                <a:solidFill>
                  <a:srgbClr val="009690"/>
                </a:solidFill>
                <a:effectLst/>
                <a:uLnTx/>
                <a:uFillTx/>
                <a:latin typeface="Arial"/>
                <a:ea typeface="+mn-ea"/>
                <a:cs typeface="+mn-cs"/>
              </a:rPr>
              <a:t>sport</a:t>
            </a:r>
            <a:r>
              <a:rPr kumimoji="0" lang="en-GB" sz="1800" b="1" i="0" u="none" strike="noStrike" kern="1200" cap="none" spc="0" normalizeH="0" baseline="0" noProof="0" dirty="0">
                <a:ln>
                  <a:noFill/>
                </a:ln>
                <a:solidFill>
                  <a:srgbClr val="5C5B5A"/>
                </a:solidFill>
                <a:effectLst/>
                <a:uLnTx/>
                <a:uFillTx/>
                <a:latin typeface="Arial"/>
                <a:ea typeface="+mn-ea"/>
                <a:cs typeface="+mn-cs"/>
              </a:rPr>
              <a:t>, with a quarter (24%) of respondents being involved in the past 12 months</a:t>
            </a:r>
          </a:p>
        </p:txBody>
      </p:sp>
      <p:sp>
        <p:nvSpPr>
          <p:cNvPr id="4" name="TextBox 3">
            <a:extLst>
              <a:ext uri="{FF2B5EF4-FFF2-40B4-BE49-F238E27FC236}">
                <a16:creationId xmlns:a16="http://schemas.microsoft.com/office/drawing/2014/main" id="{7DE691F4-8971-DFB5-6B49-350DF1B7C03E}"/>
              </a:ext>
            </a:extLst>
          </p:cNvPr>
          <p:cNvSpPr txBox="1"/>
          <p:nvPr/>
        </p:nvSpPr>
        <p:spPr>
          <a:xfrm>
            <a:off x="2059382" y="1318896"/>
            <a:ext cx="854376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prstClr val="black">
                    <a:lumMod val="65000"/>
                    <a:lumOff val="35000"/>
                  </a:prstClr>
                </a:solidFill>
                <a:latin typeface="+mn-lt"/>
                <a:ea typeface="+mn-ea"/>
                <a:cs typeface="+mn-cs"/>
              </a:defRPr>
            </a:pPr>
            <a:r>
              <a:rPr kumimoji="0" lang="en-GB" sz="16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Have you been involved with any of the following types of groups, clubs or organisations during the last 12 months?</a:t>
            </a:r>
          </a:p>
        </p:txBody>
      </p:sp>
      <p:sp>
        <p:nvSpPr>
          <p:cNvPr id="18" name="Rectangle 17">
            <a:extLst>
              <a:ext uri="{FF2B5EF4-FFF2-40B4-BE49-F238E27FC236}">
                <a16:creationId xmlns:a16="http://schemas.microsoft.com/office/drawing/2014/main" id="{63FEEA57-017D-7094-FEC9-740AE98819DB}"/>
              </a:ext>
              <a:ext uri="{C183D7F6-B498-43B3-948B-1728B52AA6E4}">
                <adec:decorative xmlns:adec="http://schemas.microsoft.com/office/drawing/2017/decorative" val="1"/>
              </a:ext>
            </a:extLst>
          </p:cNvPr>
          <p:cNvSpPr/>
          <p:nvPr/>
        </p:nvSpPr>
        <p:spPr>
          <a:xfrm>
            <a:off x="2220939" y="2202180"/>
            <a:ext cx="6867842" cy="3573780"/>
          </a:xfrm>
          <a:prstGeom prst="rect">
            <a:avLst/>
          </a:prstGeom>
          <a:solidFill>
            <a:schemeClr val="accent2">
              <a:lumMod val="20000"/>
              <a:lumOff val="80000"/>
            </a:schemeClr>
          </a:solidFill>
          <a:ln w="19050">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9" name="Chart 8" descr="When respondents are asked about the types of groups, clubs or organisation that they're involved in - 55% have been involved in something over the last 12 months, with 48% being involved in a group, club or organisation which isnt sport over the last 12 months. ">
            <a:extLst>
              <a:ext uri="{FF2B5EF4-FFF2-40B4-BE49-F238E27FC236}">
                <a16:creationId xmlns:a16="http://schemas.microsoft.com/office/drawing/2014/main" id="{05AAA19E-EB3E-036D-3195-8180C6B0447F}"/>
              </a:ext>
            </a:extLst>
          </p:cNvPr>
          <p:cNvGraphicFramePr/>
          <p:nvPr>
            <p:extLst>
              <p:ext uri="{D42A27DB-BD31-4B8C-83A1-F6EECF244321}">
                <p14:modId xmlns:p14="http://schemas.microsoft.com/office/powerpoint/2010/main" val="481069619"/>
              </p:ext>
            </p:extLst>
          </p:nvPr>
        </p:nvGraphicFramePr>
        <p:xfrm>
          <a:off x="1105537" y="1804302"/>
          <a:ext cx="10307149" cy="4544009"/>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4">
            <a:extLst>
              <a:ext uri="{FF2B5EF4-FFF2-40B4-BE49-F238E27FC236}">
                <a16:creationId xmlns:a16="http://schemas.microsoft.com/office/drawing/2014/main" id="{3CE8FEC3-6846-EDEE-435B-8A39F3B6D958}"/>
              </a:ext>
            </a:extLst>
          </p:cNvPr>
          <p:cNvSpPr txBox="1">
            <a:spLocks/>
          </p:cNvSpPr>
          <p:nvPr/>
        </p:nvSpPr>
        <p:spPr>
          <a:xfrm>
            <a:off x="391549" y="6342397"/>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LW1. Have you been involved with any of the following types of groups, clubs or organisations during the last 12 months? Base: 4555 Oct’24 (S15) + Dec’24 (S16) + Feb’25 (S17)</a:t>
            </a:r>
          </a:p>
        </p:txBody>
      </p:sp>
      <p:sp>
        <p:nvSpPr>
          <p:cNvPr id="3" name="TextBox 2">
            <a:extLst>
              <a:ext uri="{FF2B5EF4-FFF2-40B4-BE49-F238E27FC236}">
                <a16:creationId xmlns:a16="http://schemas.microsoft.com/office/drawing/2014/main" id="{84E1B41C-FFEC-C0DD-A2EF-E1A66DD67399}"/>
              </a:ext>
              <a:ext uri="{C183D7F6-B498-43B3-948B-1728B52AA6E4}">
                <adec:decorative xmlns:adec="http://schemas.microsoft.com/office/drawing/2017/decorative" val="1"/>
              </a:ext>
            </a:extLst>
          </p:cNvPr>
          <p:cNvSpPr txBox="1"/>
          <p:nvPr/>
        </p:nvSpPr>
        <p:spPr>
          <a:xfrm>
            <a:off x="9929293" y="3160477"/>
            <a:ext cx="1617327" cy="123110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accent5"/>
                </a:solidFill>
                <a:effectLst/>
                <a:uLnTx/>
                <a:uFillTx/>
                <a:latin typeface="Arial"/>
                <a:ea typeface="+mn-ea"/>
                <a:cs typeface="+mn-cs"/>
              </a:rPr>
              <a:t>5</a:t>
            </a:r>
            <a:r>
              <a:rPr lang="en-GB" sz="2400" b="1" dirty="0">
                <a:solidFill>
                  <a:schemeClr val="accent5"/>
                </a:solidFill>
                <a:latin typeface="Arial"/>
              </a:rPr>
              <a:t>5</a:t>
            </a:r>
            <a:r>
              <a:rPr kumimoji="0" lang="en-GB" sz="2400" b="1" i="0" u="none" strike="noStrike" kern="1200" cap="none" spc="0" normalizeH="0" baseline="0" noProof="0" dirty="0">
                <a:ln>
                  <a:noFill/>
                </a:ln>
                <a:solidFill>
                  <a:schemeClr val="accent5"/>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Involved in </a:t>
            </a:r>
            <a:r>
              <a:rPr kumimoji="0" lang="en-GB" sz="1400" b="1" i="0" u="sng" strike="noStrike" kern="1200" cap="none" spc="0" normalizeH="0" baseline="0" noProof="0" dirty="0">
                <a:ln>
                  <a:noFill/>
                </a:ln>
                <a:solidFill>
                  <a:srgbClr val="5C5B5A"/>
                </a:solidFill>
                <a:effectLst/>
                <a:uLnTx/>
                <a:uFillTx/>
                <a:latin typeface="Arial"/>
                <a:ea typeface="+mn-ea"/>
                <a:cs typeface="+mn-cs"/>
              </a:rPr>
              <a:t>any</a:t>
            </a:r>
            <a:r>
              <a:rPr kumimoji="0" lang="en-GB" sz="1400" b="1" i="0" u="none" strike="noStrike" kern="1200" cap="none" spc="0" normalizeH="0" baseline="0" noProof="0" dirty="0">
                <a:ln>
                  <a:noFill/>
                </a:ln>
                <a:solidFill>
                  <a:srgbClr val="5C5B5A"/>
                </a:solidFill>
                <a:effectLst/>
                <a:uLnTx/>
                <a:uFillTx/>
                <a:latin typeface="Arial"/>
                <a:ea typeface="+mn-ea"/>
                <a:cs typeface="+mn-cs"/>
              </a:rPr>
              <a:t> type of group, club or organisation in the last 12 months</a:t>
            </a:r>
          </a:p>
        </p:txBody>
      </p:sp>
      <p:sp>
        <p:nvSpPr>
          <p:cNvPr id="7" name="TextBox 6">
            <a:extLst>
              <a:ext uri="{FF2B5EF4-FFF2-40B4-BE49-F238E27FC236}">
                <a16:creationId xmlns:a16="http://schemas.microsoft.com/office/drawing/2014/main" id="{81FAA524-717F-C49E-FAA5-F2C274D82744}"/>
              </a:ext>
              <a:ext uri="{C183D7F6-B498-43B3-948B-1728B52AA6E4}">
                <adec:decorative xmlns:adec="http://schemas.microsoft.com/office/drawing/2017/decorative" val="1"/>
              </a:ext>
            </a:extLst>
          </p:cNvPr>
          <p:cNvSpPr txBox="1"/>
          <p:nvPr/>
        </p:nvSpPr>
        <p:spPr>
          <a:xfrm>
            <a:off x="6877880" y="3465850"/>
            <a:ext cx="2106126" cy="104644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accent2"/>
                </a:solidFill>
                <a:effectLst/>
                <a:uLnTx/>
                <a:uFillTx/>
                <a:latin typeface="Arial"/>
                <a:ea typeface="+mn-ea"/>
                <a:cs typeface="+mn-cs"/>
              </a:rPr>
              <a:t>48%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mn-cs"/>
              </a:rPr>
              <a:t>Involved in any type of group, club or organisation </a:t>
            </a:r>
            <a:r>
              <a:rPr kumimoji="0" lang="en-GB" sz="1200" b="1" i="0" u="sng" strike="noStrike" kern="1200" cap="none" spc="0" normalizeH="0" baseline="0" noProof="0" dirty="0">
                <a:ln>
                  <a:noFill/>
                </a:ln>
                <a:solidFill>
                  <a:srgbClr val="5C5B5A"/>
                </a:solidFill>
                <a:effectLst/>
                <a:uLnTx/>
                <a:uFillTx/>
                <a:latin typeface="Arial"/>
                <a:ea typeface="+mn-ea"/>
                <a:cs typeface="+mn-cs"/>
              </a:rPr>
              <a:t>except sport </a:t>
            </a:r>
            <a:r>
              <a:rPr kumimoji="0" lang="en-GB" sz="1200" b="1" i="0" u="none" strike="noStrike" kern="1200" cap="none" spc="0" normalizeH="0" baseline="0" noProof="0" dirty="0">
                <a:ln>
                  <a:noFill/>
                </a:ln>
                <a:solidFill>
                  <a:srgbClr val="5C5B5A"/>
                </a:solidFill>
                <a:effectLst/>
                <a:uLnTx/>
                <a:uFillTx/>
                <a:latin typeface="Arial"/>
                <a:ea typeface="+mn-ea"/>
                <a:cs typeface="+mn-cs"/>
              </a:rPr>
              <a:t>in the last 12 months</a:t>
            </a:r>
          </a:p>
        </p:txBody>
      </p:sp>
      <p:sp>
        <p:nvSpPr>
          <p:cNvPr id="19" name="Right Brace 18">
            <a:extLst>
              <a:ext uri="{FF2B5EF4-FFF2-40B4-BE49-F238E27FC236}">
                <a16:creationId xmlns:a16="http://schemas.microsoft.com/office/drawing/2014/main" id="{ECA775B4-B675-85AD-475A-43783266FCD2}"/>
              </a:ext>
              <a:ext uri="{C183D7F6-B498-43B3-948B-1728B52AA6E4}">
                <adec:decorative xmlns:adec="http://schemas.microsoft.com/office/drawing/2017/decorative" val="1"/>
              </a:ext>
            </a:extLst>
          </p:cNvPr>
          <p:cNvSpPr/>
          <p:nvPr/>
        </p:nvSpPr>
        <p:spPr>
          <a:xfrm>
            <a:off x="9356650" y="2006600"/>
            <a:ext cx="517893" cy="3769360"/>
          </a:xfrm>
          <a:prstGeom prst="rightBrace">
            <a:avLst>
              <a:gd name="adj1" fmla="val 35308"/>
              <a:gd name="adj2" fmla="val 51011"/>
            </a:avLst>
          </a:prstGeom>
          <a:ln w="28575">
            <a:solidFill>
              <a:schemeClr val="accent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Tree>
    <p:custDataLst>
      <p:tags r:id="rId1"/>
    </p:custDataLst>
    <p:extLst>
      <p:ext uri="{BB962C8B-B14F-4D97-AF65-F5344CB8AC3E}">
        <p14:creationId xmlns:p14="http://schemas.microsoft.com/office/powerpoint/2010/main" val="4334371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3">
            <a:extLst>
              <a:ext uri="{FF2B5EF4-FFF2-40B4-BE49-F238E27FC236}">
                <a16:creationId xmlns:a16="http://schemas.microsoft.com/office/drawing/2014/main" id="{4C91E9E1-77B8-FB94-096F-15021E3BFB90}"/>
              </a:ext>
            </a:extLst>
          </p:cNvPr>
          <p:cNvSpPr>
            <a:spLocks noGrp="1"/>
          </p:cNvSpPr>
          <p:nvPr>
            <p:ph type="title"/>
          </p:nvPr>
        </p:nvSpPr>
        <p:spPr>
          <a:xfrm>
            <a:off x="359757" y="182967"/>
            <a:ext cx="11483900" cy="747897"/>
          </a:xfrm>
        </p:spPr>
        <p:txBody>
          <a:bodyPr vert="horz" wrap="square" lIns="0" tIns="0" rIns="0" bIns="0" rtlCol="0" anchor="t" anchorCtr="0">
            <a:spAutoFit/>
          </a:bodyPr>
          <a:lstStyle/>
          <a:p>
            <a:r>
              <a:rPr lang="en-GB" sz="1800" b="1" dirty="0">
                <a:solidFill>
                  <a:srgbClr val="5C5B5A"/>
                </a:solidFill>
                <a:latin typeface="Arial"/>
              </a:rPr>
              <a:t>3 in 10 have </a:t>
            </a:r>
            <a:r>
              <a:rPr lang="en-GB" sz="1800" b="1" dirty="0">
                <a:solidFill>
                  <a:srgbClr val="009690"/>
                </a:solidFill>
                <a:latin typeface="Arial"/>
              </a:rPr>
              <a:t>volunteered in the past year</a:t>
            </a:r>
            <a:r>
              <a:rPr lang="en-GB" sz="1800" b="1" dirty="0">
                <a:solidFill>
                  <a:srgbClr val="5C5B5A"/>
                </a:solidFill>
                <a:latin typeface="Arial"/>
              </a:rPr>
              <a:t>, slightly less than December 2024 (30% cf. 33%). Those that are more likely to have volunteered include those with a higher household income, business owners, and certain minority ethnic subgroups</a:t>
            </a:r>
            <a:endParaRPr lang="en-GB" sz="1800" b="1" dirty="0">
              <a:solidFill>
                <a:schemeClr val="tx1">
                  <a:lumMod val="65000"/>
                  <a:lumOff val="35000"/>
                </a:schemeClr>
              </a:solidFill>
              <a:latin typeface="Arial"/>
            </a:endParaRPr>
          </a:p>
        </p:txBody>
      </p:sp>
      <p:sp>
        <p:nvSpPr>
          <p:cNvPr id="19" name="TextBox 18">
            <a:extLst>
              <a:ext uri="{FF2B5EF4-FFF2-40B4-BE49-F238E27FC236}">
                <a16:creationId xmlns:a16="http://schemas.microsoft.com/office/drawing/2014/main" id="{528458A9-15DC-2E8F-E55D-6A051331ADBE}"/>
              </a:ext>
            </a:extLst>
          </p:cNvPr>
          <p:cNvSpPr txBox="1"/>
          <p:nvPr/>
        </p:nvSpPr>
        <p:spPr>
          <a:xfrm>
            <a:off x="463107" y="1154551"/>
            <a:ext cx="11265786"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5C5B5A"/>
                </a:solidFill>
                <a:effectLst/>
                <a:uLnTx/>
                <a:uFillTx/>
                <a:latin typeface="Arial"/>
                <a:ea typeface="+mn-ea"/>
                <a:cs typeface="+mn-cs"/>
              </a:rPr>
              <a:t>Have you taken part in any volunteering for any clubs, groups or organisations in the past 12 months?</a:t>
            </a:r>
          </a:p>
        </p:txBody>
      </p:sp>
      <p:graphicFrame>
        <p:nvGraphicFramePr>
          <p:cNvPr id="16" name="Chart 15" descr="Pie chart showing 30% have taken part in any volunteering for any clubs, groups or organisations in the past 12 months.  ">
            <a:extLst>
              <a:ext uri="{FF2B5EF4-FFF2-40B4-BE49-F238E27FC236}">
                <a16:creationId xmlns:a16="http://schemas.microsoft.com/office/drawing/2014/main" id="{4D377F55-511B-B26C-15A9-26A6C023E2AA}"/>
              </a:ext>
            </a:extLst>
          </p:cNvPr>
          <p:cNvGraphicFramePr/>
          <p:nvPr/>
        </p:nvGraphicFramePr>
        <p:xfrm>
          <a:off x="500625" y="1424464"/>
          <a:ext cx="4960721" cy="4734386"/>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8DA9E689-F006-1F96-BBBC-F92737498D6E}"/>
              </a:ext>
              <a:ext uri="{C183D7F6-B498-43B3-948B-1728B52AA6E4}">
                <adec:decorative xmlns:adec="http://schemas.microsoft.com/office/drawing/2017/decorative" val="1"/>
              </a:ext>
            </a:extLst>
          </p:cNvPr>
          <p:cNvSpPr txBox="1"/>
          <p:nvPr/>
        </p:nvSpPr>
        <p:spPr>
          <a:xfrm>
            <a:off x="1774482" y="382047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(+3pp)</a:t>
            </a:r>
          </a:p>
        </p:txBody>
      </p:sp>
      <p:sp>
        <p:nvSpPr>
          <p:cNvPr id="17" name="TextBox 16">
            <a:extLst>
              <a:ext uri="{FF2B5EF4-FFF2-40B4-BE49-F238E27FC236}">
                <a16:creationId xmlns:a16="http://schemas.microsoft.com/office/drawing/2014/main" id="{E8BCEED6-FF01-122B-D9B3-22A6B4B949E6}"/>
              </a:ext>
              <a:ext uri="{C183D7F6-B498-43B3-948B-1728B52AA6E4}">
                <adec:decorative xmlns:adec="http://schemas.microsoft.com/office/drawing/2017/decorative" val="1"/>
              </a:ext>
            </a:extLst>
          </p:cNvPr>
          <p:cNvSpPr txBox="1"/>
          <p:nvPr/>
        </p:nvSpPr>
        <p:spPr>
          <a:xfrm>
            <a:off x="2587042" y="2819005"/>
            <a:ext cx="719749" cy="67710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C5B5A"/>
                </a:solidFill>
                <a:effectLst/>
                <a:uLnTx/>
                <a:uFillTx/>
                <a:latin typeface="Arial"/>
                <a:ea typeface="+mn-ea"/>
                <a:cs typeface="+mn-cs"/>
              </a:rPr>
              <a:t>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C5B5A"/>
                </a:solidFill>
                <a:effectLst/>
                <a:uLnTx/>
                <a:uFillTx/>
                <a:latin typeface="Arial"/>
                <a:ea typeface="+mn-ea"/>
                <a:cs typeface="+mn-cs"/>
              </a:rPr>
              <a:t>yes</a:t>
            </a:r>
          </a:p>
        </p:txBody>
      </p:sp>
      <p:sp>
        <p:nvSpPr>
          <p:cNvPr id="8" name="TextBox 7">
            <a:extLst>
              <a:ext uri="{FF2B5EF4-FFF2-40B4-BE49-F238E27FC236}">
                <a16:creationId xmlns:a16="http://schemas.microsoft.com/office/drawing/2014/main" id="{BFE979FE-CF24-5A97-EAE8-BC68156B1621}"/>
              </a:ext>
              <a:ext uri="{C183D7F6-B498-43B3-948B-1728B52AA6E4}">
                <adec:decorative xmlns:adec="http://schemas.microsoft.com/office/drawing/2017/decorative" val="1"/>
              </a:ext>
            </a:extLst>
          </p:cNvPr>
          <p:cNvSpPr txBox="1"/>
          <p:nvPr/>
        </p:nvSpPr>
        <p:spPr>
          <a:xfrm>
            <a:off x="2636736" y="348684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(-3pp)</a:t>
            </a:r>
          </a:p>
        </p:txBody>
      </p:sp>
      <p:sp>
        <p:nvSpPr>
          <p:cNvPr id="7" name="TextBox 6">
            <a:extLst>
              <a:ext uri="{FF2B5EF4-FFF2-40B4-BE49-F238E27FC236}">
                <a16:creationId xmlns:a16="http://schemas.microsoft.com/office/drawing/2014/main" id="{C0B439BC-8A13-4EC9-2754-1129A0D53561}"/>
              </a:ext>
              <a:ext uri="{C183D7F6-B498-43B3-948B-1728B52AA6E4}">
                <adec:decorative xmlns:adec="http://schemas.microsoft.com/office/drawing/2017/decorative" val="1"/>
              </a:ext>
            </a:extLst>
          </p:cNvPr>
          <p:cNvSpPr txBox="1"/>
          <p:nvPr/>
        </p:nvSpPr>
        <p:spPr>
          <a:xfrm>
            <a:off x="3306791" y="230626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prstClr val="white"/>
                </a:solidFill>
                <a:latin typeface="Arial" panose="020B0604020202020204"/>
              </a:rPr>
              <a:t>(-1pp</a:t>
            </a: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a:t>
            </a:r>
          </a:p>
        </p:txBody>
      </p:sp>
      <p:sp>
        <p:nvSpPr>
          <p:cNvPr id="6" name="TextBox 5">
            <a:extLst>
              <a:ext uri="{FF2B5EF4-FFF2-40B4-BE49-F238E27FC236}">
                <a16:creationId xmlns:a16="http://schemas.microsoft.com/office/drawing/2014/main" id="{2A1B6FCA-3386-CD58-94C3-A11B7B03F40B}"/>
              </a:ext>
              <a:ext uri="{C183D7F6-B498-43B3-948B-1728B52AA6E4}">
                <adec:decorative xmlns:adec="http://schemas.microsoft.com/office/drawing/2017/decorative" val="1"/>
              </a:ext>
            </a:extLst>
          </p:cNvPr>
          <p:cNvSpPr txBox="1"/>
          <p:nvPr/>
        </p:nvSpPr>
        <p:spPr>
          <a:xfrm>
            <a:off x="3794081" y="292692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a:t>
            </a:r>
            <a:r>
              <a:rPr lang="en-GB" sz="1100" dirty="0">
                <a:solidFill>
                  <a:prstClr val="white"/>
                </a:solidFill>
                <a:latin typeface="Arial" panose="020B0604020202020204"/>
              </a:rPr>
              <a:t>2</a:t>
            </a: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pp)</a:t>
            </a:r>
          </a:p>
        </p:txBody>
      </p:sp>
      <p:sp>
        <p:nvSpPr>
          <p:cNvPr id="5" name="TextBox 4">
            <a:extLst>
              <a:ext uri="{FF2B5EF4-FFF2-40B4-BE49-F238E27FC236}">
                <a16:creationId xmlns:a16="http://schemas.microsoft.com/office/drawing/2014/main" id="{F24A53E6-0768-F432-27BF-62E9E84C1B19}"/>
              </a:ext>
              <a:ext uri="{C183D7F6-B498-43B3-948B-1728B52AA6E4}">
                <adec:decorative xmlns:adec="http://schemas.microsoft.com/office/drawing/2017/decorative" val="1"/>
              </a:ext>
            </a:extLst>
          </p:cNvPr>
          <p:cNvSpPr txBox="1"/>
          <p:nvPr/>
        </p:nvSpPr>
        <p:spPr>
          <a:xfrm>
            <a:off x="3824299" y="346078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(-1pp)</a:t>
            </a:r>
          </a:p>
        </p:txBody>
      </p:sp>
      <p:sp>
        <p:nvSpPr>
          <p:cNvPr id="24" name="Arrow: Right 23">
            <a:extLst>
              <a:ext uri="{FF2B5EF4-FFF2-40B4-BE49-F238E27FC236}">
                <a16:creationId xmlns:a16="http://schemas.microsoft.com/office/drawing/2014/main" id="{994F7B26-A4BD-3FB8-A2BA-C7008310C56F}"/>
              </a:ext>
              <a:ext uri="{C183D7F6-B498-43B3-948B-1728B52AA6E4}">
                <adec:decorative xmlns:adec="http://schemas.microsoft.com/office/drawing/2017/decorative" val="1"/>
              </a:ext>
            </a:extLst>
          </p:cNvPr>
          <p:cNvSpPr/>
          <p:nvPr/>
        </p:nvSpPr>
        <p:spPr>
          <a:xfrm>
            <a:off x="3761026" y="2062812"/>
            <a:ext cx="2639773" cy="289249"/>
          </a:xfrm>
          <a:prstGeom prst="rightArrow">
            <a:avLst/>
          </a:prstGeom>
          <a:solidFill>
            <a:srgbClr val="009690"/>
          </a:solidFill>
          <a:ln>
            <a:solidFill>
              <a:srgbClr val="0096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Arrow: Right 10">
            <a:extLst>
              <a:ext uri="{FF2B5EF4-FFF2-40B4-BE49-F238E27FC236}">
                <a16:creationId xmlns:a16="http://schemas.microsoft.com/office/drawing/2014/main" id="{6CB3FB5A-3DDC-085C-D6C8-D386EFF9729E}"/>
              </a:ext>
              <a:ext uri="{C183D7F6-B498-43B3-948B-1728B52AA6E4}">
                <adec:decorative xmlns:adec="http://schemas.microsoft.com/office/drawing/2017/decorative" val="1"/>
              </a:ext>
            </a:extLst>
          </p:cNvPr>
          <p:cNvSpPr/>
          <p:nvPr/>
        </p:nvSpPr>
        <p:spPr>
          <a:xfrm>
            <a:off x="3483980" y="4196660"/>
            <a:ext cx="2916819" cy="2892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4A5229A3-18B5-5A85-7B19-58550E4F811E}"/>
              </a:ext>
            </a:extLst>
          </p:cNvPr>
          <p:cNvSpPr txBox="1"/>
          <p:nvPr/>
        </p:nvSpPr>
        <p:spPr>
          <a:xfrm>
            <a:off x="6453112" y="1582132"/>
            <a:ext cx="4960720" cy="1938992"/>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The following groups are more likely to volunteer, compared to the Greater Manchester average (32%)*: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rgbClr val="5C5B5A"/>
                </a:solidFill>
                <a:latin typeface="Arial"/>
              </a:rPr>
              <a:t>62% </a:t>
            </a:r>
            <a:r>
              <a:rPr lang="en-GB" sz="1200" dirty="0">
                <a:solidFill>
                  <a:srgbClr val="5C5B5A"/>
                </a:solidFill>
                <a:latin typeface="Arial"/>
              </a:rPr>
              <a:t>Those with previous caring responsibilities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1" dirty="0">
                <a:solidFill>
                  <a:srgbClr val="5C5B5A"/>
                </a:solidFill>
                <a:latin typeface="Arial"/>
              </a:rPr>
              <a:t>59%</a:t>
            </a:r>
            <a:r>
              <a:rPr lang="en-GB" sz="1200" i="1" dirty="0">
                <a:solidFill>
                  <a:srgbClr val="5C5B5A"/>
                </a:solidFill>
                <a:latin typeface="Arial"/>
              </a:rPr>
              <a:t> African respondents</a:t>
            </a:r>
          </a:p>
          <a:p>
            <a:pPr algn="ctr">
              <a:defRPr/>
            </a:pPr>
            <a:r>
              <a:rPr lang="en-GB" sz="1200" b="1" dirty="0">
                <a:solidFill>
                  <a:srgbClr val="5C5B5A"/>
                </a:solidFill>
                <a:latin typeface="Arial"/>
              </a:rPr>
              <a:t>56% </a:t>
            </a:r>
            <a:r>
              <a:rPr lang="en-GB" sz="1200" dirty="0">
                <a:solidFill>
                  <a:srgbClr val="5C5B5A"/>
                </a:solidFill>
                <a:latin typeface="Arial"/>
              </a:rPr>
              <a:t>Those with a learning disability </a:t>
            </a:r>
          </a:p>
          <a:p>
            <a:pPr algn="ctr">
              <a:defRPr/>
            </a:pPr>
            <a:r>
              <a:rPr lang="en-GB" sz="1200" b="1" i="1" dirty="0">
                <a:solidFill>
                  <a:srgbClr val="5C5B5A"/>
                </a:solidFill>
                <a:latin typeface="Arial"/>
              </a:rPr>
              <a:t>53%</a:t>
            </a:r>
            <a:r>
              <a:rPr lang="en-GB" sz="1200" i="1" dirty="0">
                <a:solidFill>
                  <a:srgbClr val="5C5B5A"/>
                </a:solidFill>
                <a:latin typeface="Arial"/>
              </a:rPr>
              <a:t> Jewish respondents</a:t>
            </a:r>
          </a:p>
          <a:p>
            <a:pPr algn="ctr">
              <a:defRPr/>
            </a:pPr>
            <a:r>
              <a:rPr lang="en-GB" sz="1200" b="1" i="1" dirty="0">
                <a:solidFill>
                  <a:srgbClr val="5C5B5A"/>
                </a:solidFill>
                <a:latin typeface="Arial"/>
              </a:rPr>
              <a:t>53%</a:t>
            </a:r>
            <a:r>
              <a:rPr lang="en-GB" sz="1200" i="1" dirty="0">
                <a:solidFill>
                  <a:srgbClr val="5C5B5A"/>
                </a:solidFill>
                <a:latin typeface="Arial"/>
              </a:rPr>
              <a:t> Those with a household income over £78k</a:t>
            </a:r>
          </a:p>
          <a:p>
            <a:pPr algn="ctr">
              <a:defRPr/>
            </a:pPr>
            <a:r>
              <a:rPr lang="en-GB" sz="1200" b="1" i="1" dirty="0">
                <a:solidFill>
                  <a:srgbClr val="5C5B5A"/>
                </a:solidFill>
                <a:latin typeface="Arial"/>
              </a:rPr>
              <a:t>51%</a:t>
            </a:r>
            <a:r>
              <a:rPr lang="en-GB" sz="1200" i="1" dirty="0">
                <a:solidFill>
                  <a:srgbClr val="5C5B5A"/>
                </a:solidFill>
                <a:latin typeface="Arial"/>
              </a:rPr>
              <a:t> Business owners with own employees</a:t>
            </a:r>
          </a:p>
          <a:p>
            <a:pPr algn="ctr">
              <a:defRPr/>
            </a:pPr>
            <a:r>
              <a:rPr lang="en-GB" sz="1200" b="1" i="1" dirty="0">
                <a:solidFill>
                  <a:srgbClr val="5C5B5A"/>
                </a:solidFill>
                <a:latin typeface="Arial"/>
              </a:rPr>
              <a:t>51%</a:t>
            </a:r>
            <a:r>
              <a:rPr lang="en-GB" sz="1200" i="1" dirty="0">
                <a:solidFill>
                  <a:srgbClr val="5C5B5A"/>
                </a:solidFill>
                <a:latin typeface="Arial"/>
              </a:rPr>
              <a:t> Those with children in early years education</a:t>
            </a:r>
          </a:p>
          <a:p>
            <a:pPr algn="ctr">
              <a:defRPr/>
            </a:pPr>
            <a:r>
              <a:rPr lang="en-GB" sz="1200" b="1" i="1" dirty="0">
                <a:solidFill>
                  <a:srgbClr val="5C5B5A"/>
                </a:solidFill>
                <a:latin typeface="Arial"/>
              </a:rPr>
              <a:t>49%</a:t>
            </a:r>
            <a:r>
              <a:rPr lang="en-GB" sz="1200" i="1" dirty="0">
                <a:solidFill>
                  <a:srgbClr val="5C5B5A"/>
                </a:solidFill>
                <a:latin typeface="Arial"/>
              </a:rPr>
              <a:t> Those studying at university</a:t>
            </a:r>
          </a:p>
        </p:txBody>
      </p:sp>
      <p:sp>
        <p:nvSpPr>
          <p:cNvPr id="12" name="TextBox 11">
            <a:extLst>
              <a:ext uri="{FF2B5EF4-FFF2-40B4-BE49-F238E27FC236}">
                <a16:creationId xmlns:a16="http://schemas.microsoft.com/office/drawing/2014/main" id="{0057AA17-BE05-0F5F-F5D0-26003E7BC43B}"/>
              </a:ext>
            </a:extLst>
          </p:cNvPr>
          <p:cNvSpPr txBox="1"/>
          <p:nvPr/>
        </p:nvSpPr>
        <p:spPr>
          <a:xfrm>
            <a:off x="6453112" y="3715980"/>
            <a:ext cx="4960720" cy="1569660"/>
          </a:xfrm>
          <a:prstGeom prst="rect">
            <a:avLst/>
          </a:prstGeom>
          <a:noFill/>
          <a:ln>
            <a:solidFill>
              <a:srgbClr val="5C5B5A"/>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The following groups are less likely to volunteer, compared to the Greater Manchester average (where 68% have not volunteered)*: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1" dirty="0">
                <a:solidFill>
                  <a:srgbClr val="5C5B5A"/>
                </a:solidFill>
                <a:latin typeface="Arial"/>
              </a:rPr>
              <a:t>85%</a:t>
            </a:r>
            <a:r>
              <a:rPr lang="en-GB" sz="1200" i="1" dirty="0">
                <a:solidFill>
                  <a:srgbClr val="5C5B5A"/>
                </a:solidFill>
                <a:latin typeface="Arial"/>
              </a:rPr>
              <a:t> Those not in work due to ill health or disability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rgbClr val="5C5B5A"/>
                </a:solidFill>
                <a:latin typeface="Arial"/>
              </a:rPr>
              <a:t>84% </a:t>
            </a:r>
            <a:r>
              <a:rPr lang="en-GB" sz="1200" dirty="0">
                <a:solidFill>
                  <a:srgbClr val="5C5B5A"/>
                </a:solidFill>
                <a:latin typeface="Arial"/>
              </a:rPr>
              <a:t>Homemakers (84%)</a:t>
            </a:r>
            <a:endParaRPr kumimoji="0" lang="en-GB" sz="1200" u="none" strike="noStrike" kern="1200" cap="none" spc="0" normalizeH="0" baseline="0" noProof="0" dirty="0">
              <a:ln>
                <a:noFill/>
              </a:ln>
              <a:solidFill>
                <a:srgbClr val="5C5B5A"/>
              </a:solidFill>
              <a:effectLst/>
              <a:uLnTx/>
              <a:uFillTx/>
              <a:latin typeface="Arial"/>
              <a:ea typeface="+mn-ea"/>
              <a:cs typeface="+mn-cs"/>
            </a:endParaRPr>
          </a:p>
          <a:p>
            <a:pPr lvl="0" algn="ctr">
              <a:defRPr/>
            </a:pPr>
            <a:r>
              <a:rPr kumimoji="0" lang="en-GB" sz="1200" b="1" i="0" u="none" strike="noStrike" kern="1200" cap="none" spc="0" normalizeH="0" baseline="0" noProof="0" dirty="0">
                <a:ln>
                  <a:noFill/>
                </a:ln>
                <a:solidFill>
                  <a:srgbClr val="5C5B5A"/>
                </a:solidFill>
                <a:effectLst/>
                <a:uLnTx/>
                <a:uFillTx/>
                <a:latin typeface="Arial"/>
                <a:ea typeface="+mn-ea"/>
                <a:cs typeface="+mn-cs"/>
              </a:rPr>
              <a:t>80% </a:t>
            </a:r>
            <a:r>
              <a:rPr kumimoji="0" lang="en-GB" sz="1200" i="0" u="none" strike="noStrike" kern="1200" cap="none" spc="0" normalizeH="0" baseline="0" noProof="0" dirty="0">
                <a:ln>
                  <a:noFill/>
                </a:ln>
                <a:solidFill>
                  <a:srgbClr val="5C5B5A"/>
                </a:solidFill>
                <a:effectLst/>
                <a:uLnTx/>
                <a:uFillTx/>
                <a:latin typeface="Arial"/>
                <a:ea typeface="+mn-ea"/>
                <a:cs typeface="+mn-cs"/>
              </a:rPr>
              <a:t>Those aged between 55-64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1" dirty="0">
                <a:solidFill>
                  <a:srgbClr val="5C5B5A"/>
                </a:solidFill>
                <a:latin typeface="Arial"/>
              </a:rPr>
              <a:t>80%</a:t>
            </a:r>
            <a:r>
              <a:rPr lang="en-GB" sz="1200" i="1" dirty="0">
                <a:solidFill>
                  <a:srgbClr val="5C5B5A"/>
                </a:solidFill>
                <a:latin typeface="Arial"/>
              </a:rPr>
              <a:t> Those dissatisfied with their local area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srgbClr val="5C5B5A"/>
                </a:solidFill>
                <a:effectLst/>
                <a:uLnTx/>
                <a:uFillTx/>
                <a:latin typeface="Arial"/>
                <a:ea typeface="+mn-ea"/>
                <a:cs typeface="+mn-cs"/>
              </a:rPr>
              <a:t>75%</a:t>
            </a:r>
            <a:r>
              <a:rPr kumimoji="0" lang="en-GB" sz="1200" i="1" u="none" strike="noStrike" kern="1200" cap="none" spc="0" normalizeH="0" baseline="0" noProof="0" dirty="0">
                <a:ln>
                  <a:noFill/>
                </a:ln>
                <a:solidFill>
                  <a:srgbClr val="5C5B5A"/>
                </a:solidFill>
                <a:effectLst/>
                <a:uLnTx/>
                <a:uFillTx/>
                <a:latin typeface="Arial"/>
                <a:ea typeface="+mn-ea"/>
                <a:cs typeface="+mn-cs"/>
              </a:rPr>
              <a:t> </a:t>
            </a:r>
            <a:r>
              <a:rPr lang="en-GB" sz="1200" i="1" dirty="0">
                <a:solidFill>
                  <a:srgbClr val="5C5B5A"/>
                </a:solidFill>
                <a:latin typeface="Arial"/>
              </a:rPr>
              <a:t>Retired respondents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rgbClr val="5C5B5A"/>
                </a:solidFill>
                <a:latin typeface="Arial"/>
              </a:rPr>
              <a:t>74%</a:t>
            </a:r>
            <a:r>
              <a:rPr lang="en-GB" sz="1200" i="1" dirty="0">
                <a:solidFill>
                  <a:srgbClr val="5C5B5A"/>
                </a:solidFill>
                <a:latin typeface="Arial"/>
              </a:rPr>
              <a:t> </a:t>
            </a:r>
            <a:r>
              <a:rPr lang="en-GB" sz="1200" dirty="0">
                <a:solidFill>
                  <a:srgbClr val="5C5B5A"/>
                </a:solidFill>
                <a:latin typeface="Arial"/>
              </a:rPr>
              <a:t>Those with a mobility disability</a:t>
            </a:r>
          </a:p>
        </p:txBody>
      </p:sp>
      <p:sp>
        <p:nvSpPr>
          <p:cNvPr id="3" name="TextBox 2">
            <a:extLst>
              <a:ext uri="{FF2B5EF4-FFF2-40B4-BE49-F238E27FC236}">
                <a16:creationId xmlns:a16="http://schemas.microsoft.com/office/drawing/2014/main" id="{2BA9C826-E4B8-7A93-3861-959135DCD669}"/>
              </a:ext>
              <a:ext uri="{C183D7F6-B498-43B3-948B-1728B52AA6E4}">
                <adec:decorative xmlns:adec="http://schemas.microsoft.com/office/drawing/2017/decorative" val="0"/>
              </a:ext>
            </a:extLst>
          </p:cNvPr>
          <p:cNvSpPr txBox="1"/>
          <p:nvPr/>
        </p:nvSpPr>
        <p:spPr>
          <a:xfrm>
            <a:off x="612108" y="6100477"/>
            <a:ext cx="31489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C5B5A"/>
                </a:solidFill>
                <a:effectLst/>
                <a:uLnTx/>
                <a:uFillTx/>
                <a:latin typeface="Arial"/>
                <a:ea typeface="+mn-ea"/>
                <a:cs typeface="+mn-cs"/>
              </a:rPr>
              <a:t>Figures in brackets show change since December (S16)</a:t>
            </a:r>
          </a:p>
        </p:txBody>
      </p:sp>
      <p:sp>
        <p:nvSpPr>
          <p:cNvPr id="23" name="TextBox 22">
            <a:extLst>
              <a:ext uri="{FF2B5EF4-FFF2-40B4-BE49-F238E27FC236}">
                <a16:creationId xmlns:a16="http://schemas.microsoft.com/office/drawing/2014/main" id="{29D25AF4-2182-EE32-CFC3-33BE83D1AE07}"/>
              </a:ext>
            </a:extLst>
          </p:cNvPr>
          <p:cNvSpPr txBox="1"/>
          <p:nvPr/>
        </p:nvSpPr>
        <p:spPr>
          <a:xfrm>
            <a:off x="6415333" y="5429613"/>
            <a:ext cx="496072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Arial" panose="020B0604020202020204" pitchFamily="34" charset="0"/>
              </a:rPr>
              <a:t>*subgroup analysis using data from S15-17 (Oct’24-Feb’25)</a:t>
            </a:r>
            <a:endParaRPr kumimoji="0" lang="en-GB" sz="1200" b="0" u="none" strike="noStrike" kern="1200" cap="none" spc="0" normalizeH="0" baseline="0" noProof="0" dirty="0">
              <a:ln>
                <a:noFill/>
              </a:ln>
              <a:solidFill>
                <a:srgbClr val="5C5B5A"/>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solidFill>
                  <a:srgbClr val="5C5B5A"/>
                </a:solidFill>
                <a:latin typeface="Arial"/>
                <a:cs typeface="Arial"/>
              </a:rPr>
              <a:t>Italics denotes newly featuring in latest analysis compared to previous wave</a:t>
            </a: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S12. Thinking of the last 12 months, have you taken part in any volunteering for any clubs, groups or organisations? Base: Feb’25 (S17), 1515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9" name="Slide Number Placeholder 4">
            <a:extLst>
              <a:ext uri="{FF2B5EF4-FFF2-40B4-BE49-F238E27FC236}">
                <a16:creationId xmlns:a16="http://schemas.microsoft.com/office/drawing/2014/main" id="{03C8A464-082F-E7BF-7C86-CE102BCD3C3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4916701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ormAutofit/>
          </a:bodyPr>
          <a:lstStyle/>
          <a:p>
            <a:r>
              <a:rPr lang="en-GB" b="1" dirty="0">
                <a:latin typeface="Arial" panose="020B0604020202020204" pitchFamily="34" charset="0"/>
                <a:cs typeface="Arial" panose="020B0604020202020204" pitchFamily="34" charset="0"/>
              </a:rPr>
              <a:t>Cost of living</a:t>
            </a:r>
          </a:p>
        </p:txBody>
      </p:sp>
      <p:graphicFrame>
        <p:nvGraphicFramePr>
          <p:cNvPr id="3" name="Table 5">
            <a:extLst>
              <a:ext uri="{FF2B5EF4-FFF2-40B4-BE49-F238E27FC236}">
                <a16:creationId xmlns:a16="http://schemas.microsoft.com/office/drawing/2014/main" id="{C5F8FBF4-29AC-913A-D763-D1818C6D888E}"/>
              </a:ext>
            </a:extLst>
          </p:cNvPr>
          <p:cNvGraphicFramePr>
            <a:graphicFrameLocks noGrp="1"/>
          </p:cNvGraphicFramePr>
          <p:nvPr>
            <p:extLst>
              <p:ext uri="{D42A27DB-BD31-4B8C-83A1-F6EECF244321}">
                <p14:modId xmlns:p14="http://schemas.microsoft.com/office/powerpoint/2010/main" val="3516623257"/>
              </p:ext>
            </p:extLst>
          </p:nvPr>
        </p:nvGraphicFramePr>
        <p:xfrm>
          <a:off x="590400" y="3718800"/>
          <a:ext cx="5273505" cy="861360"/>
        </p:xfrm>
        <a:graphic>
          <a:graphicData uri="http://schemas.openxmlformats.org/drawingml/2006/table">
            <a:tbl>
              <a:tblPr firstRow="1" bandRow="1">
                <a:tableStyleId>{5C22544A-7EE6-4342-B048-85BDC9FD1C3A}</a:tableStyleId>
              </a:tblPr>
              <a:tblGrid>
                <a:gridCol w="3494490">
                  <a:extLst>
                    <a:ext uri="{9D8B030D-6E8A-4147-A177-3AD203B41FA5}">
                      <a16:colId xmlns:a16="http://schemas.microsoft.com/office/drawing/2014/main" val="4846203"/>
                    </a:ext>
                  </a:extLst>
                </a:gridCol>
                <a:gridCol w="1779015">
                  <a:extLst>
                    <a:ext uri="{9D8B030D-6E8A-4147-A177-3AD203B41FA5}">
                      <a16:colId xmlns:a16="http://schemas.microsoft.com/office/drawing/2014/main" val="4277008826"/>
                    </a:ext>
                  </a:extLst>
                </a:gridCol>
              </a:tblGrid>
              <a:tr h="288000">
                <a:tc>
                  <a:txBody>
                    <a:bodyPr/>
                    <a:lstStyle/>
                    <a:p>
                      <a:r>
                        <a:rPr lang="en-GB" sz="1400" b="1" dirty="0">
                          <a:solidFill>
                            <a:schemeClr val="bg1"/>
                          </a:solidFill>
                          <a:latin typeface="Arial"/>
                          <a:cs typeface="Arial"/>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a:t>
                      </a:r>
                      <a:r>
                        <a:rPr lang="en-GB" sz="1400" b="1" u="sng" dirty="0">
                          <a:solidFill>
                            <a:schemeClr val="bg1"/>
                          </a:solidFill>
                          <a:latin typeface="Arial"/>
                          <a:cs typeface="Arial"/>
                        </a:rPr>
                        <a:t>54</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dirty="0">
                          <a:solidFill>
                            <a:schemeClr val="bg1"/>
                          </a:solidFill>
                          <a:latin typeface="Arial"/>
                          <a:cs typeface="Arial"/>
                        </a:rPr>
                        <a:t>Cost of living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rPr>
                        <a:t>page 55</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0873">
                <a:tc>
                  <a:txBody>
                    <a:bodyPr/>
                    <a:lstStyle/>
                    <a:p>
                      <a:r>
                        <a:rPr lang="en-GB" sz="1400" b="1" dirty="0">
                          <a:solidFill>
                            <a:schemeClr val="bg1"/>
                          </a:solidFill>
                          <a:latin typeface="Arial"/>
                          <a:cs typeface="Arial"/>
                        </a:rPr>
                        <a:t>Cost of living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pages 56-63</a:t>
                      </a:r>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custDataLst>
      <p:tags r:id="rId1"/>
    </p:custDataLst>
    <p:extLst>
      <p:ext uri="{BB962C8B-B14F-4D97-AF65-F5344CB8AC3E}">
        <p14:creationId xmlns:p14="http://schemas.microsoft.com/office/powerpoint/2010/main" val="32127811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normAutofit/>
          </a:bodyPr>
          <a:lstStyle/>
          <a:p>
            <a:r>
              <a:rPr lang="en-GB" dirty="0">
                <a:latin typeface="Arial" panose="020B0604020202020204" pitchFamily="34" charset="0"/>
                <a:cs typeface="Arial" panose="020B0604020202020204" pitchFamily="34" charset="0"/>
              </a:rPr>
              <a:t>Cost of living – context and approach</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942848"/>
            <a:ext cx="11012101" cy="2740943"/>
          </a:xfrm>
          <a:prstGeom prst="rect">
            <a:avLst/>
          </a:prstGeom>
          <a:noFill/>
        </p:spPr>
        <p:txBody>
          <a:bodyPr wrap="square" lIns="91440" tIns="45720" rIns="91440" bIns="45720" rtlCol="0" anchor="t">
            <a:spAutoFit/>
          </a:bodyPr>
          <a:lstStyle/>
          <a:p>
            <a:pPr>
              <a:lnSpc>
                <a:spcPct val="114000"/>
              </a:lnSpc>
              <a:spcAft>
                <a:spcPts val="1400"/>
              </a:spcAft>
            </a:pPr>
            <a:r>
              <a:rPr lang="en-GB" sz="1200" dirty="0">
                <a:solidFill>
                  <a:schemeClr val="bg1"/>
                </a:solidFill>
                <a:latin typeface="Arial"/>
                <a:cs typeface="Arial"/>
              </a:rPr>
              <a:t>Cost of living has been a central theme in the Greater Manchester Residents' Surveys for two and a half years (since September 2022). As questions on cost of living have been asked across multiple surveys, we have tracked data over time. We have also merged data where possible, to create a larger and more robust sample for greater analysis of sub-groups. Many questions within this section use a merged sample from the results from surveys 15, 16 and 17. </a:t>
            </a:r>
          </a:p>
          <a:p>
            <a:pPr>
              <a:lnSpc>
                <a:spcPct val="114000"/>
              </a:lnSpc>
              <a:spcAft>
                <a:spcPts val="1400"/>
              </a:spcAft>
            </a:pPr>
            <a:r>
              <a:rPr lang="en-GB" sz="1200" dirty="0">
                <a:solidFill>
                  <a:schemeClr val="bg1"/>
                </a:solidFill>
                <a:latin typeface="Arial"/>
                <a:cs typeface="Arial"/>
              </a:rPr>
              <a:t>Data in the cost-of-living section of this report has been compared against the latest survey results from the ONS’ Opinions and Lifestyle Survey in Great Britain, where comparable information exists. Fieldwork for this survey in Great Britain is published monthly and so comparisons of the GM survey (fieldwork 17</a:t>
            </a:r>
            <a:r>
              <a:rPr lang="en-GB" sz="1200" baseline="30000" dirty="0">
                <a:solidFill>
                  <a:schemeClr val="bg1"/>
                </a:solidFill>
                <a:latin typeface="Arial"/>
                <a:cs typeface="Arial"/>
              </a:rPr>
              <a:t>th</a:t>
            </a:r>
            <a:r>
              <a:rPr lang="en-GB" sz="1200" dirty="0">
                <a:solidFill>
                  <a:schemeClr val="bg1"/>
                </a:solidFill>
                <a:latin typeface="Arial"/>
                <a:cs typeface="Arial"/>
              </a:rPr>
              <a:t> – 28</a:t>
            </a:r>
            <a:r>
              <a:rPr lang="en-GB" sz="1200" baseline="30000" dirty="0">
                <a:solidFill>
                  <a:schemeClr val="bg1"/>
                </a:solidFill>
                <a:latin typeface="Arial"/>
                <a:cs typeface="Arial"/>
              </a:rPr>
              <a:t>th</a:t>
            </a:r>
            <a:r>
              <a:rPr lang="en-GB" sz="1200" dirty="0">
                <a:solidFill>
                  <a:schemeClr val="bg1"/>
                </a:solidFill>
                <a:latin typeface="Arial"/>
                <a:cs typeface="Arial"/>
              </a:rPr>
              <a:t> February 2025) have been compared to the most closely matched ONS fieldwork period, between 5</a:t>
            </a:r>
            <a:r>
              <a:rPr lang="en-GB" sz="1200" baseline="30000" dirty="0">
                <a:solidFill>
                  <a:schemeClr val="bg1"/>
                </a:solidFill>
                <a:latin typeface="Arial"/>
                <a:cs typeface="Arial"/>
              </a:rPr>
              <a:t>th</a:t>
            </a:r>
            <a:r>
              <a:rPr lang="en-GB" sz="1200" dirty="0">
                <a:solidFill>
                  <a:schemeClr val="bg1"/>
                </a:solidFill>
                <a:latin typeface="Arial"/>
                <a:cs typeface="Arial"/>
              </a:rPr>
              <a:t> February – 2</a:t>
            </a:r>
            <a:r>
              <a:rPr lang="en-GB" sz="1200" baseline="30000" dirty="0">
                <a:solidFill>
                  <a:schemeClr val="bg1"/>
                </a:solidFill>
                <a:latin typeface="Arial"/>
                <a:cs typeface="Arial"/>
              </a:rPr>
              <a:t>nd</a:t>
            </a:r>
            <a:r>
              <a:rPr lang="en-GB" sz="1200" dirty="0">
                <a:solidFill>
                  <a:schemeClr val="bg1"/>
                </a:solidFill>
                <a:latin typeface="Arial"/>
                <a:cs typeface="Arial"/>
              </a:rPr>
              <a:t>  March 2025. ONS uses a mixed methodology, both online and telephone interviews. </a:t>
            </a:r>
          </a:p>
          <a:p>
            <a:pPr>
              <a:lnSpc>
                <a:spcPct val="114000"/>
              </a:lnSpc>
              <a:spcAft>
                <a:spcPts val="1400"/>
              </a:spcAft>
            </a:pPr>
            <a:r>
              <a:rPr lang="en-GB" sz="1200" dirty="0">
                <a:solidFill>
                  <a:schemeClr val="bg1"/>
                </a:solidFill>
                <a:latin typeface="Arial"/>
                <a:cs typeface="Arial"/>
              </a:rPr>
              <a:t>Please note that some Greater Manchester questions in this section have had their wording or answer options adjusted to reflect changes to the ONS’ Opinions and Lifestyle Survey, and so direct comparisons with older Greater Manchester survey 3 and 4 findings may therefore not always be possible. </a:t>
            </a:r>
            <a:endParaRPr lang="en-GB" sz="1200" dirty="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GB" sz="1400" dirty="0">
              <a:solidFill>
                <a:schemeClr val="bg1"/>
              </a:solidFill>
              <a:cs typeface="Calibri" panose="020F0502020204030204"/>
            </a:endParaRPr>
          </a:p>
        </p:txBody>
      </p:sp>
      <p:sp>
        <p:nvSpPr>
          <p:cNvPr id="2" name="TextBox 1">
            <a:extLst>
              <a:ext uri="{FF2B5EF4-FFF2-40B4-BE49-F238E27FC236}">
                <a16:creationId xmlns:a16="http://schemas.microsoft.com/office/drawing/2014/main" id="{91EF5BA5-CC7A-B619-8090-69036DE45511}"/>
              </a:ext>
            </a:extLst>
          </p:cNvPr>
          <p:cNvSpPr txBox="1"/>
          <p:nvPr/>
        </p:nvSpPr>
        <p:spPr>
          <a:xfrm>
            <a:off x="586799" y="6279071"/>
            <a:ext cx="11404573" cy="369332"/>
          </a:xfrm>
          <a:prstGeom prst="rect">
            <a:avLst/>
          </a:prstGeom>
          <a:noFill/>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1200" dirty="0">
                <a:solidFill>
                  <a:schemeClr val="bg1"/>
                </a:solidFill>
                <a:latin typeface="Arial"/>
              </a:rPr>
              <a:t>Latest ONS Opinions and Lifestyle Survey results (“February” 2025), published 21 March 2025 https://www.ons.gov.uk/peoplepopulationandcommunity/wellbeing/bulletins/publicopinionsandsocialtrendsgreatbritain/february2025 </a:t>
            </a:r>
          </a:p>
        </p:txBody>
      </p:sp>
    </p:spTree>
    <p:custDataLst>
      <p:tags r:id="rId1"/>
    </p:custDataLst>
    <p:extLst>
      <p:ext uri="{BB962C8B-B14F-4D97-AF65-F5344CB8AC3E}">
        <p14:creationId xmlns:p14="http://schemas.microsoft.com/office/powerpoint/2010/main" val="28872361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135398"/>
            <a:ext cx="10515600" cy="693150"/>
          </a:xfrm>
        </p:spPr>
        <p:txBody>
          <a:bodyPr/>
          <a:lstStyle/>
          <a:p>
            <a:r>
              <a:rPr lang="en-GB" dirty="0">
                <a:latin typeface="Arial"/>
                <a:cs typeface="Arial"/>
              </a:rPr>
              <a:t>Cost of living – key findings</a:t>
            </a:r>
            <a:endParaRPr lang="en-GB" dirty="0">
              <a:solidFill>
                <a:srgbClr val="FF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914214"/>
            <a:ext cx="10938894" cy="5293757"/>
          </a:xfrm>
          <a:prstGeom prst="rect">
            <a:avLst/>
          </a:prstGeom>
          <a:noFill/>
        </p:spPr>
        <p:txBody>
          <a:bodyPr wrap="square" lIns="91440" tIns="45720" rIns="91440" bIns="45720" rtlCol="0" anchor="t">
            <a:spAutoFit/>
          </a:bodyPr>
          <a:lstStyle/>
          <a:p>
            <a:pPr>
              <a:spcAft>
                <a:spcPts val="600"/>
              </a:spcAft>
            </a:pPr>
            <a:r>
              <a:rPr lang="en-GB" sz="1200" b="1" dirty="0">
                <a:solidFill>
                  <a:schemeClr val="bg1"/>
                </a:solidFill>
                <a:latin typeface="Arial"/>
                <a:cs typeface="Arial"/>
              </a:rPr>
              <a:t>COSTS OF LIVING – LONG-TERM TRENDS </a:t>
            </a:r>
          </a:p>
          <a:p>
            <a:pPr marL="171450" indent="-171450">
              <a:spcAft>
                <a:spcPts val="600"/>
              </a:spcAft>
              <a:buFont typeface="Arial" panose="020B0604020202020204" pitchFamily="34" charset="0"/>
              <a:buChar char="•"/>
            </a:pPr>
            <a:r>
              <a:rPr lang="en-GB" sz="1200" dirty="0">
                <a:solidFill>
                  <a:schemeClr val="bg1"/>
                </a:solidFill>
                <a:latin typeface="Arial"/>
                <a:cs typeface="Arial"/>
              </a:rPr>
              <a:t>This edition of the findings report places a focus on long-term trends, timed with the end of the 2023/24 financial year. These tracking measures will be revisited in 2025/26, but also with some different questions to gain fresh perspectives in relation to levels of material disadvantage in everyday life.</a:t>
            </a:r>
          </a:p>
          <a:p>
            <a:pPr marL="171450" indent="-171450">
              <a:spcAft>
                <a:spcPts val="600"/>
              </a:spcAft>
              <a:buFont typeface="Arial" panose="020B0604020202020204" pitchFamily="34" charset="0"/>
              <a:buChar char="•"/>
            </a:pPr>
            <a:r>
              <a:rPr lang="en-GB" sz="1200" dirty="0">
                <a:solidFill>
                  <a:schemeClr val="bg1"/>
                </a:solidFill>
                <a:latin typeface="Arial"/>
                <a:cs typeface="Arial"/>
              </a:rPr>
              <a:t>Long-term tracking of cost-of-living measures shows Great Manchester residents’ ability to save money, afford a necessary expense, and afford their energy bills have broadly remained stable, often with no consistent trend across the last 12 – 18 months. </a:t>
            </a:r>
          </a:p>
          <a:p>
            <a:pPr marL="171450" indent="-171450">
              <a:spcAft>
                <a:spcPts val="600"/>
              </a:spcAft>
              <a:buFont typeface="Arial" panose="020B0604020202020204" pitchFamily="34" charset="0"/>
              <a:buChar char="•"/>
            </a:pPr>
            <a:r>
              <a:rPr lang="en-GB" sz="1200" dirty="0">
                <a:solidFill>
                  <a:schemeClr val="bg1"/>
                </a:solidFill>
                <a:latin typeface="Arial"/>
                <a:cs typeface="Arial"/>
              </a:rPr>
              <a:t>A note of caution, however, that while the picture now remains stable for the majority, vulnerable respondents are much more susceptible to financial pressures, with those from within racially minoritised communities and disabled respondents consistently more likely to report experiencing financial strains. </a:t>
            </a:r>
          </a:p>
          <a:p>
            <a:pPr marL="171450" indent="-171450">
              <a:spcAft>
                <a:spcPts val="600"/>
              </a:spcAft>
              <a:buFont typeface="Arial" panose="020B0604020202020204" pitchFamily="34" charset="0"/>
              <a:buChar char="•"/>
            </a:pPr>
            <a:r>
              <a:rPr lang="en-GB" sz="1200" dirty="0">
                <a:solidFill>
                  <a:schemeClr val="bg1"/>
                </a:solidFill>
                <a:latin typeface="Arial"/>
                <a:cs typeface="Arial"/>
              </a:rPr>
              <a:t>Across the entire tracking period, GB benchmarks have consistently outperformed the GM figures – for example in relation to affording energy costs and unexpected but necessary costs. Differences remain statistically significant.</a:t>
            </a:r>
          </a:p>
          <a:p>
            <a:pPr>
              <a:spcAft>
                <a:spcPts val="600"/>
              </a:spcAft>
            </a:pPr>
            <a:endParaRPr lang="en-GB" sz="1200" dirty="0">
              <a:solidFill>
                <a:schemeClr val="bg1"/>
              </a:solidFill>
              <a:latin typeface="Arial"/>
              <a:cs typeface="Arial"/>
            </a:endParaRPr>
          </a:p>
          <a:p>
            <a:pPr>
              <a:spcAft>
                <a:spcPts val="600"/>
              </a:spcAft>
            </a:pPr>
            <a:r>
              <a:rPr lang="en-GB" sz="1200" b="1" dirty="0">
                <a:solidFill>
                  <a:schemeClr val="bg1"/>
                </a:solidFill>
                <a:latin typeface="Arial"/>
                <a:cs typeface="Arial"/>
              </a:rPr>
              <a:t>SAVINGS</a:t>
            </a:r>
          </a:p>
          <a:p>
            <a:pPr marL="171450" indent="-171450">
              <a:spcAft>
                <a:spcPts val="600"/>
              </a:spcAft>
              <a:buFont typeface="Arial" panose="020B0604020202020204" pitchFamily="34" charset="0"/>
              <a:buChar char="•"/>
            </a:pPr>
            <a:r>
              <a:rPr lang="en-GB" sz="1200" dirty="0">
                <a:solidFill>
                  <a:schemeClr val="bg1"/>
                </a:solidFill>
                <a:latin typeface="Arial"/>
                <a:cs typeface="Arial"/>
              </a:rPr>
              <a:t>While there have been some significant changes throughout the winter months of 2024, respondents’ ability to save is as it was a year ago (46% now and then) and there is stability in borrowing more credit in the past month (31% cf. 29% in Feb 2024) and affording an unexpected but necessary expense of £850 (51% cf. 52% in Feb 2024). However, the latter is still lower than the GB average.</a:t>
            </a:r>
          </a:p>
          <a:p>
            <a:pPr marL="171450" indent="-171450">
              <a:spcAft>
                <a:spcPts val="600"/>
              </a:spcAft>
              <a:buFont typeface="Arial" panose="020B0604020202020204" pitchFamily="34" charset="0"/>
              <a:buChar char="•"/>
            </a:pPr>
            <a:endParaRPr lang="en-GB" sz="1200" dirty="0">
              <a:solidFill>
                <a:schemeClr val="bg1"/>
              </a:solidFill>
              <a:latin typeface="Arial"/>
              <a:cs typeface="Arial"/>
            </a:endParaRPr>
          </a:p>
          <a:p>
            <a:pPr>
              <a:spcAft>
                <a:spcPts val="600"/>
              </a:spcAft>
            </a:pPr>
            <a:r>
              <a:rPr lang="en-GB" sz="1200" b="1" dirty="0">
                <a:solidFill>
                  <a:schemeClr val="bg1"/>
                </a:solidFill>
                <a:latin typeface="Arial"/>
                <a:cs typeface="Arial"/>
              </a:rPr>
              <a:t>AFFORDING BILLS</a:t>
            </a:r>
          </a:p>
          <a:p>
            <a:pPr marL="171450" indent="-171450">
              <a:spcAft>
                <a:spcPts val="600"/>
              </a:spcAft>
              <a:buFont typeface="Arial" panose="020B0604020202020204" pitchFamily="34" charset="0"/>
              <a:buChar char="•"/>
            </a:pPr>
            <a:r>
              <a:rPr lang="en-GB" sz="1200" dirty="0">
                <a:solidFill>
                  <a:schemeClr val="bg1"/>
                </a:solidFill>
                <a:latin typeface="Arial"/>
                <a:cs typeface="Arial"/>
              </a:rPr>
              <a:t>And similarly, while GM respondents are finding it significantly more difficult than GB respondents to afford their energy costs – this difficulty has remained at a stable level of 2 in 5 (45%)</a:t>
            </a:r>
          </a:p>
          <a:p>
            <a:pPr marL="171450" indent="-171450">
              <a:spcAft>
                <a:spcPts val="600"/>
              </a:spcAft>
              <a:buFont typeface="Arial" panose="020B0604020202020204" pitchFamily="34" charset="0"/>
              <a:buChar char="•"/>
            </a:pPr>
            <a:r>
              <a:rPr lang="en-GB" sz="1200" dirty="0">
                <a:solidFill>
                  <a:schemeClr val="bg1"/>
                </a:solidFill>
                <a:latin typeface="Arial"/>
                <a:cs typeface="Arial"/>
              </a:rPr>
              <a:t>With regards to renters and their ability to afford rent payments, the gap has narrowed between those who can and cannot over the last couple of surveys, bringing the results closer to what was noted in Feb 2024. Over half (51%) of renters say they find it difficult to afford their rent, vs 43% who find it easy. In February 2024, this was 49% easy, 47% difficulty </a:t>
            </a:r>
          </a:p>
          <a:p>
            <a:pPr marL="171450" indent="-171450">
              <a:spcAft>
                <a:spcPts val="600"/>
              </a:spcAft>
              <a:buFont typeface="Arial" panose="020B0604020202020204" pitchFamily="34" charset="0"/>
              <a:buChar char="•"/>
            </a:pPr>
            <a:r>
              <a:rPr lang="en-GB" sz="1200" dirty="0">
                <a:solidFill>
                  <a:schemeClr val="bg1"/>
                </a:solidFill>
                <a:latin typeface="Arial"/>
                <a:cs typeface="Arial"/>
              </a:rPr>
              <a:t>Though mortgage payers are still more likely than renters to be able to afford payments, 37% now say they are finding this difficult. The former figure has been steadily increasing over the last few surveys (though this most recent figure is lower than the 43% reporting difficulties in December 2024).</a:t>
            </a:r>
            <a:endParaRPr lang="en-GB" sz="1400" dirty="0">
              <a:solidFill>
                <a:schemeClr val="bg1"/>
              </a:solidFill>
              <a:latin typeface="Arial"/>
              <a:cs typeface="Arial"/>
            </a:endParaRPr>
          </a:p>
        </p:txBody>
      </p:sp>
    </p:spTree>
    <p:custDataLst>
      <p:tags r:id="rId1"/>
    </p:custDataLst>
    <p:extLst>
      <p:ext uri="{BB962C8B-B14F-4D97-AF65-F5344CB8AC3E}">
        <p14:creationId xmlns:p14="http://schemas.microsoft.com/office/powerpoint/2010/main" val="18593130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224248"/>
            <a:ext cx="11369736" cy="792832"/>
          </a:xfrm>
        </p:spPr>
        <p:txBody>
          <a:bodyPr>
            <a:noAutofit/>
          </a:bodyPr>
          <a:lstStyle/>
          <a:p>
            <a:r>
              <a:rPr lang="en-GB" sz="1800" b="1" dirty="0">
                <a:solidFill>
                  <a:srgbClr val="5C5B5A"/>
                </a:solidFill>
                <a:latin typeface="Arial"/>
                <a:ea typeface="+mn-ea"/>
                <a:cs typeface="+mn-cs"/>
              </a:rPr>
              <a:t>3 in 10 (31%) GM respondents are more likely to have </a:t>
            </a:r>
            <a:r>
              <a:rPr lang="en-GB" sz="1800" b="1" dirty="0">
                <a:solidFill>
                  <a:srgbClr val="009690"/>
                </a:solidFill>
                <a:latin typeface="Arial"/>
                <a:ea typeface="+mn-ea"/>
                <a:cs typeface="+mn-cs"/>
              </a:rPr>
              <a:t>borrowed more money or used more credit </a:t>
            </a:r>
            <a:r>
              <a:rPr lang="en-GB" sz="1800" b="1" dirty="0">
                <a:solidFill>
                  <a:srgbClr val="5C5B5A"/>
                </a:solidFill>
                <a:latin typeface="Arial"/>
                <a:ea typeface="+mn-ea"/>
                <a:cs typeface="+mn-cs"/>
              </a:rPr>
              <a:t>in the past month, similar to the 29% recorded a year ago in February 2024.</a:t>
            </a:r>
          </a:p>
        </p:txBody>
      </p:sp>
      <p:sp>
        <p:nvSpPr>
          <p:cNvPr id="16" name="TextBox 15">
            <a:extLst>
              <a:ext uri="{FF2B5EF4-FFF2-40B4-BE49-F238E27FC236}">
                <a16:creationId xmlns:a16="http://schemas.microsoft.com/office/drawing/2014/main" id="{3FF3CE78-9174-FFA5-5419-8FAC2D196101}"/>
              </a:ext>
              <a:ext uri="{C183D7F6-B498-43B3-948B-1728B52AA6E4}">
                <adec:decorative xmlns:adec="http://schemas.microsoft.com/office/drawing/2017/decorative" val="0"/>
              </a:ext>
            </a:extLst>
          </p:cNvPr>
          <p:cNvSpPr txBox="1"/>
          <p:nvPr/>
        </p:nvSpPr>
        <p:spPr>
          <a:xfrm>
            <a:off x="906116" y="1061510"/>
            <a:ext cx="4422968"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Have you borrowed more or used more credit in the last month than compared to a year ago?</a:t>
            </a:r>
          </a:p>
        </p:txBody>
      </p:sp>
      <p:graphicFrame>
        <p:nvGraphicFramePr>
          <p:cNvPr id="23" name="Chart 22" descr="Line graph showing proportion of respondents have borrowed more or used more credit in the last month. 31% of Greater Manchester residents say they have in February '25, up by 2 percentage points from December.">
            <a:extLst>
              <a:ext uri="{FF2B5EF4-FFF2-40B4-BE49-F238E27FC236}">
                <a16:creationId xmlns:a16="http://schemas.microsoft.com/office/drawing/2014/main" id="{8CB9DA0E-F029-4E19-97B9-F32C2EE2F087}"/>
              </a:ext>
            </a:extLst>
          </p:cNvPr>
          <p:cNvGraphicFramePr/>
          <p:nvPr>
            <p:extLst>
              <p:ext uri="{D42A27DB-BD31-4B8C-83A1-F6EECF244321}">
                <p14:modId xmlns:p14="http://schemas.microsoft.com/office/powerpoint/2010/main" val="3691509528"/>
              </p:ext>
            </p:extLst>
          </p:nvPr>
        </p:nvGraphicFramePr>
        <p:xfrm>
          <a:off x="143629" y="1492397"/>
          <a:ext cx="6155664" cy="4604184"/>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 Placeholder 7">
            <a:extLst>
              <a:ext uri="{FF2B5EF4-FFF2-40B4-BE49-F238E27FC236}">
                <a16:creationId xmlns:a16="http://schemas.microsoft.com/office/drawing/2014/main" id="{E0062B1C-08ED-1C43-C714-8B11D9C73F49}"/>
              </a:ext>
            </a:extLst>
          </p:cNvPr>
          <p:cNvSpPr txBox="1">
            <a:spLocks/>
          </p:cNvSpPr>
          <p:nvPr/>
        </p:nvSpPr>
        <p:spPr>
          <a:xfrm>
            <a:off x="6467475" y="1017080"/>
            <a:ext cx="5568828" cy="535344"/>
          </a:xfrm>
          <a:prstGeom prst="rect">
            <a:avLst/>
          </a:prstGeom>
          <a:solidFill>
            <a:srgbClr val="5C5B5A"/>
          </a:solidFill>
          <a:ln>
            <a:solidFill>
              <a:srgbClr val="5C5B5A"/>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dirty="0">
                <a:ln>
                  <a:noFill/>
                </a:ln>
                <a:solidFill>
                  <a:prstClr val="white"/>
                </a:solidFill>
                <a:effectLst/>
                <a:uLnTx/>
                <a:uFillTx/>
                <a:latin typeface="Arial" panose="020B0604020202020204"/>
                <a:ea typeface="+mn-ea"/>
                <a:cs typeface="+mn-cs"/>
              </a:rPr>
              <a:t>Between </a:t>
            </a:r>
            <a:r>
              <a:rPr lang="en-GB" sz="1100" dirty="0">
                <a:solidFill>
                  <a:prstClr val="white"/>
                </a:solidFill>
                <a:latin typeface="Arial" panose="020B0604020202020204"/>
              </a:rPr>
              <a:t>Oct 2024</a:t>
            </a:r>
            <a:r>
              <a:rPr kumimoji="0" lang="en-GB" sz="1100" b="1" i="0" u="none" strike="noStrike" kern="1200" cap="none" spc="0" normalizeH="0" baseline="0" noProof="0" dirty="0">
                <a:ln>
                  <a:noFill/>
                </a:ln>
                <a:solidFill>
                  <a:prstClr val="white"/>
                </a:solidFill>
                <a:effectLst/>
                <a:uLnTx/>
                <a:uFillTx/>
                <a:latin typeface="Arial" panose="020B0604020202020204"/>
                <a:ea typeface="+mn-ea"/>
                <a:cs typeface="+mn-cs"/>
              </a:rPr>
              <a:t> and Feb 2025 (S15</a:t>
            </a:r>
            <a:r>
              <a:rPr lang="en-GB" sz="1100" dirty="0">
                <a:solidFill>
                  <a:prstClr val="white"/>
                </a:solidFill>
                <a:latin typeface="Arial" panose="020B0604020202020204"/>
              </a:rPr>
              <a:t> - 17</a:t>
            </a:r>
            <a:r>
              <a:rPr kumimoji="0" lang="en-GB" sz="1100" b="1" i="0" u="none" strike="noStrike" kern="1200" cap="none" spc="0" normalizeH="0" baseline="0" noProof="0" dirty="0">
                <a:ln>
                  <a:noFill/>
                </a:ln>
                <a:solidFill>
                  <a:prstClr val="white"/>
                </a:solidFill>
                <a:effectLst/>
                <a:uLnTx/>
                <a:uFillTx/>
                <a:latin typeface="Arial" panose="020B0604020202020204"/>
                <a:ea typeface="+mn-ea"/>
                <a:cs typeface="+mn-cs"/>
              </a:rPr>
              <a:t>), those who </a:t>
            </a:r>
            <a:r>
              <a:rPr lang="en-GB" sz="1100" dirty="0">
                <a:solidFill>
                  <a:prstClr val="white"/>
                </a:solidFill>
                <a:latin typeface="Arial" panose="020B0604020202020204"/>
              </a:rPr>
              <a:t>have borrowed more money or used more credit than usual in the last month, </a:t>
            </a:r>
            <a:r>
              <a:rPr kumimoji="0" lang="en-GB" sz="1100" b="1" i="0" u="none" strike="noStrike" kern="1200" cap="none" spc="0" normalizeH="0" baseline="0" noProof="0" dirty="0">
                <a:ln>
                  <a:noFill/>
                </a:ln>
                <a:solidFill>
                  <a:prstClr val="white"/>
                </a:solidFill>
                <a:effectLst/>
                <a:uLnTx/>
                <a:uFillTx/>
                <a:latin typeface="Arial" panose="020B0604020202020204"/>
                <a:ea typeface="+mn-ea"/>
                <a:cs typeface="+mn-cs"/>
              </a:rPr>
              <a:t>compared to the GM average (30%), are higher among:</a:t>
            </a:r>
            <a:endParaRPr kumimoji="0" lang="en-GB"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17" name="Text Placeholder 4">
            <a:extLst>
              <a:ext uri="{FF2B5EF4-FFF2-40B4-BE49-F238E27FC236}">
                <a16:creationId xmlns:a16="http://schemas.microsoft.com/office/drawing/2014/main" id="{3AD86FDB-9E32-FE92-D832-E826A9B75EFD}"/>
              </a:ext>
            </a:extLst>
          </p:cNvPr>
          <p:cNvSpPr txBox="1">
            <a:spLocks/>
          </p:cNvSpPr>
          <p:nvPr/>
        </p:nvSpPr>
        <p:spPr>
          <a:xfrm>
            <a:off x="6467475" y="1552423"/>
            <a:ext cx="5568828" cy="4233021"/>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from a mixed background (48%)</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with a disability (41%) including those with learning difficulties (56%) and those with mental ill health (47%)</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Gay women (54%)</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Females under 40, with children under 5 (44%)</a:t>
            </a:r>
          </a:p>
          <a:p>
            <a:pPr marL="0" marR="0" lvl="0" indent="0" algn="l" defTabSz="914400" rtl="0" eaLnBrk="1" fontAlgn="auto" latinLnBrk="0" hangingPunct="1">
              <a:lnSpc>
                <a:spcPct val="100000"/>
              </a:lnSpc>
              <a:spcBef>
                <a:spcPts val="0"/>
              </a:spcBef>
              <a:spcAft>
                <a:spcPts val="200"/>
              </a:spcAft>
              <a:buClrTx/>
              <a:buSzTx/>
              <a:buNone/>
              <a:tabLst/>
              <a:defRPr/>
            </a:pPr>
            <a:endParaRPr kumimoji="0" lang="en-GB" sz="1200" b="0" i="0" u="none" strike="noStrike" kern="1200" cap="none" spc="0" normalizeH="0" baseline="0" noProof="0" dirty="0">
              <a:ln>
                <a:noFill/>
              </a:ln>
              <a:solidFill>
                <a:srgbClr val="FF000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i="1" dirty="0">
                <a:solidFill>
                  <a:srgbClr val="5C5B5A"/>
                </a:solidFill>
                <a:latin typeface="Arial" panose="020B0604020202020204" pitchFamily="34" charset="0"/>
                <a:cs typeface="Arial" panose="020B0604020202020204" pitchFamily="34" charset="0"/>
              </a:rPr>
              <a:t>Those who have been discriminated by their access to, or experience of, the police or the criminal justice system (61%); or education or training (57%), or housing or benefits (56%)</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i="1" dirty="0">
                <a:solidFill>
                  <a:srgbClr val="5C5B5A"/>
                </a:solidFill>
                <a:latin typeface="Arial" panose="020B0604020202020204" pitchFamily="34" charset="0"/>
                <a:cs typeface="Arial" panose="020B0604020202020204" pitchFamily="34" charset="0"/>
              </a:rPr>
              <a:t>Those who have been discriminated against because of their age (57%)</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i="1" dirty="0">
                <a:solidFill>
                  <a:srgbClr val="5C5B5A"/>
                </a:solidFill>
                <a:latin typeface="Arial" panose="020B0604020202020204" pitchFamily="34" charset="0"/>
                <a:cs typeface="Arial" panose="020B0604020202020204" pitchFamily="34" charset="0"/>
              </a:rPr>
              <a:t>Those who have been shown discrimination because of their physical or mental health condition (55%), or sexual orientation (54%), or ethnic background (49%)</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i="1" dirty="0">
                <a:solidFill>
                  <a:srgbClr val="5C5B5A"/>
                </a:solidFill>
                <a:latin typeface="Arial" panose="020B0604020202020204" pitchFamily="34" charset="0"/>
                <a:cs typeface="Arial" panose="020B0604020202020204" pitchFamily="34" charset="0"/>
              </a:rPr>
              <a:t>Those who have been out of work for six months or less (50%)</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who have very low levels of hopefulness (50%), low levels of happiness (46%)</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 often or always have high levels of stress at work (47%)</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who find it difficult to take an hour or two off during work hours (44%)</a:t>
            </a: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2" name="Arrow: Down 1">
            <a:extLst>
              <a:ext uri="{FF2B5EF4-FFF2-40B4-BE49-F238E27FC236}">
                <a16:creationId xmlns:a16="http://schemas.microsoft.com/office/drawing/2014/main" id="{76453585-F7D3-4C29-6DF7-09128D7705BC}"/>
              </a:ext>
              <a:ext uri="{C183D7F6-B498-43B3-948B-1728B52AA6E4}">
                <adec:decorative xmlns:adec="http://schemas.microsoft.com/office/drawing/2017/decorative" val="1"/>
              </a:ext>
            </a:extLst>
          </p:cNvPr>
          <p:cNvSpPr/>
          <p:nvPr/>
        </p:nvSpPr>
        <p:spPr>
          <a:xfrm rot="10800000">
            <a:off x="372281" y="602012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TextBox 2">
            <a:extLst>
              <a:ext uri="{FF2B5EF4-FFF2-40B4-BE49-F238E27FC236}">
                <a16:creationId xmlns:a16="http://schemas.microsoft.com/office/drawing/2014/main" id="{93493854-5ED0-F113-A99F-77C15B6B2983}"/>
              </a:ext>
              <a:ext uri="{C183D7F6-B498-43B3-948B-1728B52AA6E4}">
                <adec:decorative xmlns:adec="http://schemas.microsoft.com/office/drawing/2017/decorative" val="1"/>
              </a:ext>
            </a:extLst>
          </p:cNvPr>
          <p:cNvSpPr txBox="1"/>
          <p:nvPr/>
        </p:nvSpPr>
        <p:spPr>
          <a:xfrm>
            <a:off x="737098" y="5954298"/>
            <a:ext cx="2893741"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a:t>
            </a:r>
            <a:r>
              <a:rPr lang="en-GB" sz="1150" dirty="0">
                <a:solidFill>
                  <a:srgbClr val="5C5B5A"/>
                </a:solidFill>
                <a:latin typeface="Arial"/>
              </a:rPr>
              <a:t>lower than Sept 2023</a:t>
            </a:r>
            <a:endParaRPr kumimoji="0" lang="en-GB" sz="1150" b="0" i="0" u="none" strike="noStrike" kern="1200" cap="none" spc="0" normalizeH="0" baseline="0" noProof="0" dirty="0">
              <a:ln>
                <a:noFill/>
              </a:ln>
              <a:solidFill>
                <a:srgbClr val="5C5B5A"/>
              </a:solidFill>
              <a:effectLst/>
              <a:uLnTx/>
              <a:uFillTx/>
              <a:latin typeface="Arial"/>
              <a:ea typeface="+mn-ea"/>
              <a:cs typeface="+mn-cs"/>
            </a:endParaRPr>
          </a:p>
        </p:txBody>
      </p:sp>
      <p:sp>
        <p:nvSpPr>
          <p:cNvPr id="5" name="Arrow: Down 4">
            <a:extLst>
              <a:ext uri="{FF2B5EF4-FFF2-40B4-BE49-F238E27FC236}">
                <a16:creationId xmlns:a16="http://schemas.microsoft.com/office/drawing/2014/main" id="{E3BCC413-0589-0A22-11CF-A44275247CCA}"/>
              </a:ext>
              <a:ext uri="{C183D7F6-B498-43B3-948B-1728B52AA6E4}">
                <adec:decorative xmlns:adec="http://schemas.microsoft.com/office/drawing/2017/decorative" val="1"/>
              </a:ext>
            </a:extLst>
          </p:cNvPr>
          <p:cNvSpPr/>
          <p:nvPr/>
        </p:nvSpPr>
        <p:spPr>
          <a:xfrm>
            <a:off x="587050" y="603420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4E5F3576-EC70-CBA0-745A-59F44EC8EC86}"/>
              </a:ext>
            </a:extLst>
          </p:cNvPr>
          <p:cNvSpPr txBox="1"/>
          <p:nvPr/>
        </p:nvSpPr>
        <p:spPr>
          <a:xfrm>
            <a:off x="6203087" y="5785570"/>
            <a:ext cx="6097604" cy="2539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000" i="1"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Italics denotes greater prominence / newly featuring in latest analysis compared to previous wave</a:t>
            </a: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1" y="6350623"/>
            <a:ext cx="11200271"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CL3. Have you had to borrow more money or use more credit than usual in the last month, compared to a year ago</a:t>
            </a:r>
            <a:r>
              <a:rPr lang="en-GB" sz="1000" dirty="0">
                <a:solidFill>
                  <a:srgbClr val="FFFFFF">
                    <a:lumMod val="50000"/>
                  </a:srgbClr>
                </a:solidFill>
                <a:latin typeface="Arial"/>
                <a:cs typeface="Arial" panose="020B0604020202020204" pitchFamily="34" charset="0"/>
              </a:rPr>
              <a:t>?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S8, 1612; S9, 1560; S10, 1546, S11, 1460; S12, 1551; S13, 1540; S14, 1482</a:t>
            </a:r>
            <a:r>
              <a:rPr lang="en-GB" sz="1000" dirty="0">
                <a:solidFill>
                  <a:srgbClr val="FFFFFF">
                    <a:lumMod val="50000"/>
                  </a:srgbClr>
                </a:solidFill>
                <a:latin typeface="Arial"/>
                <a:cs typeface="Arial" panose="020B0604020202020204" pitchFamily="34" charset="0"/>
              </a:rPr>
              <a:t>; S15, 1517; S16, 1523; S17; 1515</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(All respondents</a:t>
            </a:r>
            <a:r>
              <a:rPr kumimoji="0" lang="en-GB" sz="1000" b="0" i="0" u="none" strike="noStrike" kern="1200" cap="none" spc="0" normalizeH="0" baseline="0" noProof="0" dirty="0">
                <a:ln>
                  <a:noFill/>
                </a:ln>
                <a:solidFill>
                  <a:srgbClr val="6F7170"/>
                </a:solidFill>
                <a:effectLst/>
                <a:uLnTx/>
                <a:uFillTx/>
                <a:latin typeface="Arial"/>
                <a:ea typeface="+mn-ea"/>
                <a:cs typeface="Arial" panose="020B0604020202020204" pitchFamily="34" charset="0"/>
              </a:rPr>
              <a:t>). </a:t>
            </a:r>
            <a:r>
              <a:rPr lang="en-GB" sz="1000" dirty="0">
                <a:solidFill>
                  <a:srgbClr val="6F7170"/>
                </a:solidFill>
                <a:latin typeface="Arial"/>
                <a:cs typeface="Arial"/>
              </a:rPr>
              <a:t>Subgroup analysis completed on groups with a base size of over 50.</a:t>
            </a:r>
            <a:endPar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596768208"/>
      </p:ext>
    </p:extLst>
  </p:cSld>
  <p:clrMapOvr>
    <a:masterClrMapping/>
  </p:clrMapOvr>
  <p:extLst>
    <p:ext uri="{6950BFC3-D8DA-4A85-94F7-54DA5524770B}">
      <p188:commentRel xmlns:p188="http://schemas.microsoft.com/office/powerpoint/2018/8/main" r:id="rId4"/>
    </p:ext>
  </p:extLs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34699" y="385654"/>
            <a:ext cx="11122601" cy="792832"/>
          </a:xfrm>
        </p:spPr>
        <p:txBody>
          <a:bodyPr>
            <a:noAutofit/>
          </a:bodyPr>
          <a:lstStyle/>
          <a:p>
            <a:r>
              <a:rPr lang="en-GB" sz="1800" b="1" dirty="0">
                <a:solidFill>
                  <a:srgbClr val="5C5B5A"/>
                </a:solidFill>
                <a:latin typeface="Arial"/>
                <a:ea typeface="+mn-ea"/>
                <a:cs typeface="+mn-cs"/>
              </a:rPr>
              <a:t>Almost half (46%) of respondents think they will </a:t>
            </a:r>
            <a:r>
              <a:rPr lang="en-GB" sz="1800" b="1" dirty="0">
                <a:solidFill>
                  <a:srgbClr val="009690"/>
                </a:solidFill>
                <a:latin typeface="Arial"/>
                <a:ea typeface="+mn-ea"/>
                <a:cs typeface="+mn-cs"/>
              </a:rPr>
              <a:t>be able to save money over the next year considering the economic situation, while approaching two in five (39%) do not. </a:t>
            </a:r>
            <a:r>
              <a:rPr lang="en-GB" sz="1800" b="1" dirty="0">
                <a:solidFill>
                  <a:srgbClr val="5C5B5A"/>
                </a:solidFill>
                <a:latin typeface="Arial"/>
                <a:ea typeface="+mn-ea"/>
                <a:cs typeface="+mn-cs"/>
              </a:rPr>
              <a:t>Both are in line with previous surveys back to Sept 2023, around 18 months ago</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Will you be able to save money over the next 12 months?</a:t>
            </a:r>
          </a:p>
        </p:txBody>
      </p:sp>
      <p:graphicFrame>
        <p:nvGraphicFramePr>
          <p:cNvPr id="8" name="Chart 7" descr="Line chart showing proportion of respondents who think they will be able to save money over the next 12 months. 46% of Greater Manchester residents say they would be able to in February '25, in line with 48% in December 2024">
            <a:extLst>
              <a:ext uri="{FF2B5EF4-FFF2-40B4-BE49-F238E27FC236}">
                <a16:creationId xmlns:a16="http://schemas.microsoft.com/office/drawing/2014/main" id="{D2DB5457-2BF7-6281-BF3C-B902CBA4D43D}"/>
              </a:ext>
            </a:extLst>
          </p:cNvPr>
          <p:cNvGraphicFramePr/>
          <p:nvPr>
            <p:extLst>
              <p:ext uri="{D42A27DB-BD31-4B8C-83A1-F6EECF244321}">
                <p14:modId xmlns:p14="http://schemas.microsoft.com/office/powerpoint/2010/main" val="2804410000"/>
              </p:ext>
            </p:extLst>
          </p:nvPr>
        </p:nvGraphicFramePr>
        <p:xfrm>
          <a:off x="493991" y="1917606"/>
          <a:ext cx="11122602" cy="4437972"/>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CL1. In view of the general economic situation, do you think you will be able to save any money in the next 12 months?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Unweighted base: S3, 1677; S4, 1636; S5, 1470; S6, 1767; S7, 1488; S8, 1612; S9, 1560; S10, 1546; S11, 1460; S12, 1551; S13, 1540; S14, 1482; S15, 1517; S16, 1523 (All respondents).</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grpSp>
        <p:nvGrpSpPr>
          <p:cNvPr id="2" name="Group 1">
            <a:extLst>
              <a:ext uri="{FF2B5EF4-FFF2-40B4-BE49-F238E27FC236}">
                <a16:creationId xmlns:a16="http://schemas.microsoft.com/office/drawing/2014/main" id="{65B1C250-738C-925F-6043-BAD963DCC26A}"/>
              </a:ext>
              <a:ext uri="{C183D7F6-B498-43B3-948B-1728B52AA6E4}">
                <adec:decorative xmlns:adec="http://schemas.microsoft.com/office/drawing/2017/decorative" val="1"/>
              </a:ext>
            </a:extLst>
          </p:cNvPr>
          <p:cNvGrpSpPr/>
          <p:nvPr/>
        </p:nvGrpSpPr>
        <p:grpSpPr>
          <a:xfrm>
            <a:off x="534699" y="5932757"/>
            <a:ext cx="3196301" cy="276999"/>
            <a:chOff x="575408" y="5989726"/>
            <a:chExt cx="3774014" cy="261042"/>
          </a:xfrm>
        </p:grpSpPr>
        <p:sp>
          <p:nvSpPr>
            <p:cNvPr id="3" name="Arrow: Down 2">
              <a:extLst>
                <a:ext uri="{FF2B5EF4-FFF2-40B4-BE49-F238E27FC236}">
                  <a16:creationId xmlns:a16="http://schemas.microsoft.com/office/drawing/2014/main" id="{5AF7E78B-75DB-3169-D6A9-23C96ABABE44}"/>
                </a:ext>
              </a:extLst>
            </p:cNvPr>
            <p:cNvSpPr/>
            <p:nvPr/>
          </p:nvSpPr>
          <p:spPr>
            <a:xfrm>
              <a:off x="807041" y="603080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D0BDDA5-BA25-9FAB-C55C-AAA3658CBB95}"/>
                </a:ext>
              </a:extLst>
            </p:cNvPr>
            <p:cNvGrpSpPr/>
            <p:nvPr/>
          </p:nvGrpSpPr>
          <p:grpSpPr>
            <a:xfrm>
              <a:off x="575408" y="5989726"/>
              <a:ext cx="3774014" cy="261042"/>
              <a:chOff x="520117" y="5788686"/>
              <a:chExt cx="3774014" cy="261042"/>
            </a:xfrm>
          </p:grpSpPr>
          <p:sp>
            <p:nvSpPr>
              <p:cNvPr id="6" name="Arrow: Down 5">
                <a:extLst>
                  <a:ext uri="{FF2B5EF4-FFF2-40B4-BE49-F238E27FC236}">
                    <a16:creationId xmlns:a16="http://schemas.microsoft.com/office/drawing/2014/main" id="{D4E1902B-DAAC-8522-F075-C6E5C98AC7CE}"/>
                  </a:ext>
                </a:extLst>
              </p:cNvPr>
              <p:cNvSpPr/>
              <p:nvPr/>
            </p:nvSpPr>
            <p:spPr>
              <a:xfrm rot="10800000">
                <a:off x="520117" y="582854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7" name="TextBox 6">
                <a:extLst>
                  <a:ext uri="{FF2B5EF4-FFF2-40B4-BE49-F238E27FC236}">
                    <a16:creationId xmlns:a16="http://schemas.microsoft.com/office/drawing/2014/main" id="{4A4BD7F2-125F-35D4-81E3-75DF8E39E7D2}"/>
                  </a:ext>
                </a:extLst>
              </p:cNvPr>
              <p:cNvSpPr txBox="1"/>
              <p:nvPr/>
            </p:nvSpPr>
            <p:spPr>
              <a:xfrm>
                <a:off x="884934" y="5788686"/>
                <a:ext cx="3409197" cy="26104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Oct 2024</a:t>
                </a:r>
              </a:p>
            </p:txBody>
          </p:sp>
        </p:grpSp>
      </p:grpSp>
    </p:spTree>
    <p:custDataLst>
      <p:tags r:id="rId1"/>
    </p:custDataLst>
    <p:extLst>
      <p:ext uri="{BB962C8B-B14F-4D97-AF65-F5344CB8AC3E}">
        <p14:creationId xmlns:p14="http://schemas.microsoft.com/office/powerpoint/2010/main" val="13077889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75407" y="268913"/>
            <a:ext cx="11263457" cy="789894"/>
          </a:xfrm>
        </p:spPr>
        <p:txBody>
          <a:bodyPr>
            <a:noAutofit/>
          </a:bodyPr>
          <a:lstStyle/>
          <a:p>
            <a:r>
              <a:rPr lang="en-GB" sz="1800" b="1" dirty="0">
                <a:solidFill>
                  <a:srgbClr val="5C5B5A"/>
                </a:solidFill>
                <a:latin typeface="Arial"/>
                <a:ea typeface="+mn-ea"/>
                <a:cs typeface="+mn-cs"/>
              </a:rPr>
              <a:t>And falling also in line with results 18 months ago, 51% of GM respondents said they could</a:t>
            </a:r>
            <a:r>
              <a:rPr lang="en-GB" sz="1800" b="1" dirty="0">
                <a:solidFill>
                  <a:srgbClr val="009690"/>
                </a:solidFill>
                <a:latin typeface="Arial"/>
                <a:ea typeface="+mn-ea"/>
                <a:cs typeface="+mn-cs"/>
              </a:rPr>
              <a:t> afford to pay an unexpected but necessary expense of £850</a:t>
            </a:r>
            <a:r>
              <a:rPr lang="en-GB" sz="1800" b="1" dirty="0">
                <a:solidFill>
                  <a:srgbClr val="5C5B5A"/>
                </a:solidFill>
                <a:latin typeface="Arial"/>
                <a:ea typeface="+mn-ea"/>
                <a:cs typeface="+mn-cs"/>
              </a:rPr>
              <a:t> - though this continues to be significantly lower than the GB figure of 64%</a:t>
            </a:r>
          </a:p>
        </p:txBody>
      </p:sp>
      <p:sp>
        <p:nvSpPr>
          <p:cNvPr id="9" name="TextBox 8">
            <a:extLst>
              <a:ext uri="{FF2B5EF4-FFF2-40B4-BE49-F238E27FC236}">
                <a16:creationId xmlns:a16="http://schemas.microsoft.com/office/drawing/2014/main" id="{D162CFAD-214C-7786-E26A-2A9EEA5860ED}"/>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Can you afford an unexpected but necessary expense of £850?</a:t>
            </a:r>
          </a:p>
        </p:txBody>
      </p:sp>
      <p:graphicFrame>
        <p:nvGraphicFramePr>
          <p:cNvPr id="15" name="Chart 14" descr="Line chart showing proportion of respondents who think they can afford an unexpected, but necessary, expense of £850. 51% of Greater Manchester residents say they would be able to afford this in February '25, significantly lower than the GB benchmark (64%)">
            <a:extLst>
              <a:ext uri="{FF2B5EF4-FFF2-40B4-BE49-F238E27FC236}">
                <a16:creationId xmlns:a16="http://schemas.microsoft.com/office/drawing/2014/main" id="{1F3A1370-9CA5-E423-D409-F450E64402BB}"/>
              </a:ext>
            </a:extLst>
          </p:cNvPr>
          <p:cNvGraphicFramePr/>
          <p:nvPr>
            <p:extLst>
              <p:ext uri="{D42A27DB-BD31-4B8C-83A1-F6EECF244321}">
                <p14:modId xmlns:p14="http://schemas.microsoft.com/office/powerpoint/2010/main" val="318651393"/>
              </p:ext>
            </p:extLst>
          </p:nvPr>
        </p:nvGraphicFramePr>
        <p:xfrm>
          <a:off x="575407" y="1917606"/>
          <a:ext cx="10406357" cy="4437972"/>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
            <a:extLst>
              <a:ext uri="{FF2B5EF4-FFF2-40B4-BE49-F238E27FC236}">
                <a16:creationId xmlns:a16="http://schemas.microsoft.com/office/drawing/2014/main" id="{6DF25471-F080-95AB-8900-5C499D25B261}"/>
              </a:ext>
              <a:ext uri="{C183D7F6-B498-43B3-948B-1728B52AA6E4}">
                <adec:decorative xmlns:adec="http://schemas.microsoft.com/office/drawing/2017/decorative" val="1"/>
              </a:ext>
            </a:extLst>
          </p:cNvPr>
          <p:cNvGrpSpPr/>
          <p:nvPr/>
        </p:nvGrpSpPr>
        <p:grpSpPr>
          <a:xfrm>
            <a:off x="575408" y="2721094"/>
            <a:ext cx="10247141" cy="3555643"/>
            <a:chOff x="575408" y="2721094"/>
            <a:chExt cx="10247141" cy="3555643"/>
          </a:xfrm>
        </p:grpSpPr>
        <p:sp>
          <p:nvSpPr>
            <p:cNvPr id="6" name="Arrow: Down 5">
              <a:extLst>
                <a:ext uri="{FF2B5EF4-FFF2-40B4-BE49-F238E27FC236}">
                  <a16:creationId xmlns:a16="http://schemas.microsoft.com/office/drawing/2014/main" id="{CC9047B6-6920-1C2F-6F0B-6BD4EDDC41E2}"/>
                </a:ext>
              </a:extLst>
            </p:cNvPr>
            <p:cNvSpPr/>
            <p:nvPr/>
          </p:nvSpPr>
          <p:spPr>
            <a:xfrm>
              <a:off x="807040" y="60408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247272D9-48AC-88CD-5521-D540F8924252}"/>
                </a:ext>
              </a:extLst>
            </p:cNvPr>
            <p:cNvGrpSpPr/>
            <p:nvPr/>
          </p:nvGrpSpPr>
          <p:grpSpPr>
            <a:xfrm>
              <a:off x="575408" y="2721094"/>
              <a:ext cx="10247141" cy="3555643"/>
              <a:chOff x="520117" y="2520054"/>
              <a:chExt cx="10247141" cy="3555643"/>
            </a:xfrm>
          </p:grpSpPr>
          <p:sp>
            <p:nvSpPr>
              <p:cNvPr id="13" name="Arrow: Down 12">
                <a:extLst>
                  <a:ext uri="{FF2B5EF4-FFF2-40B4-BE49-F238E27FC236}">
                    <a16:creationId xmlns:a16="http://schemas.microsoft.com/office/drawing/2014/main" id="{3D4BFD4C-0D90-F59D-F223-74A0A006EF98}"/>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68E81484-024E-A3AA-302B-03DF196811AD}"/>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GB Benchmark</a:t>
                </a:r>
              </a:p>
            </p:txBody>
          </p:sp>
          <p:sp>
            <p:nvSpPr>
              <p:cNvPr id="8" name="Arrow: Down 7">
                <a:extLst>
                  <a:ext uri="{FF2B5EF4-FFF2-40B4-BE49-F238E27FC236}">
                    <a16:creationId xmlns:a16="http://schemas.microsoft.com/office/drawing/2014/main" id="{AEEABF95-E023-D690-B7C2-AC578EF1FEAD}"/>
                  </a:ext>
                </a:extLst>
              </p:cNvPr>
              <p:cNvSpPr/>
              <p:nvPr/>
            </p:nvSpPr>
            <p:spPr>
              <a:xfrm>
                <a:off x="10594478" y="252005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0" name="Arrow: Down 9">
                <a:extLst>
                  <a:ext uri="{FF2B5EF4-FFF2-40B4-BE49-F238E27FC236}">
                    <a16:creationId xmlns:a16="http://schemas.microsoft.com/office/drawing/2014/main" id="{CD6A20E6-54B8-5B3A-85C4-472773FDF064}"/>
                  </a:ext>
                </a:extLst>
              </p:cNvPr>
              <p:cNvSpPr/>
              <p:nvPr/>
            </p:nvSpPr>
            <p:spPr>
              <a:xfrm rot="10800000">
                <a:off x="10607867" y="3413195"/>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grpSp>
      </p:grpSp>
      <p:cxnSp>
        <p:nvCxnSpPr>
          <p:cNvPr id="5" name="Straight Connector 4">
            <a:extLst>
              <a:ext uri="{FF2B5EF4-FFF2-40B4-BE49-F238E27FC236}">
                <a16:creationId xmlns:a16="http://schemas.microsoft.com/office/drawing/2014/main" id="{3EBCA5D2-3FF3-4148-664E-A0AF13E35D94}"/>
              </a:ext>
              <a:ext uri="{C183D7F6-B498-43B3-948B-1728B52AA6E4}">
                <adec:decorative xmlns:adec="http://schemas.microsoft.com/office/drawing/2017/decorative" val="1"/>
              </a:ext>
            </a:extLst>
          </p:cNvPr>
          <p:cNvCxnSpPr/>
          <p:nvPr/>
        </p:nvCxnSpPr>
        <p:spPr>
          <a:xfrm>
            <a:off x="10835938" y="1917606"/>
            <a:ext cx="0" cy="3728282"/>
          </a:xfrm>
          <a:prstGeom prst="line">
            <a:avLst/>
          </a:prstGeom>
          <a:ln>
            <a:solidFill>
              <a:srgbClr val="5C5B5A"/>
            </a:solidFill>
          </a:ln>
        </p:spPr>
        <p:style>
          <a:lnRef idx="1">
            <a:schemeClr val="accent1"/>
          </a:lnRef>
          <a:fillRef idx="0">
            <a:schemeClr val="accent1"/>
          </a:fillRef>
          <a:effectRef idx="0">
            <a:schemeClr val="accent1"/>
          </a:effectRef>
          <a:fontRef idx="minor">
            <a:schemeClr val="tx1"/>
          </a:fontRef>
        </p:style>
      </p:cxnSp>
      <p:graphicFrame>
        <p:nvGraphicFramePr>
          <p:cNvPr id="16" name="Chart 15" descr="Stacked column chart showing the GB average of being able to afford an unexpected expense of £850. 64% say they can, significantly higher than the Greater Manchester average, while 24% cannot. ">
            <a:extLst>
              <a:ext uri="{FF2B5EF4-FFF2-40B4-BE49-F238E27FC236}">
                <a16:creationId xmlns:a16="http://schemas.microsoft.com/office/drawing/2014/main" id="{F17C1277-7410-4432-B3D5-FD97632D11B0}"/>
              </a:ext>
            </a:extLst>
          </p:cNvPr>
          <p:cNvGraphicFramePr/>
          <p:nvPr>
            <p:extLst>
              <p:ext uri="{D42A27DB-BD31-4B8C-83A1-F6EECF244321}">
                <p14:modId xmlns:p14="http://schemas.microsoft.com/office/powerpoint/2010/main" val="3069354609"/>
              </p:ext>
            </p:extLst>
          </p:nvPr>
        </p:nvGraphicFramePr>
        <p:xfrm>
          <a:off x="10782383" y="1677877"/>
          <a:ext cx="1174161" cy="4711686"/>
        </p:xfrm>
        <a:graphic>
          <a:graphicData uri="http://schemas.openxmlformats.org/drawingml/2006/chart">
            <c:chart xmlns:c="http://schemas.openxmlformats.org/drawingml/2006/chart" xmlns:r="http://schemas.openxmlformats.org/officeDocument/2006/relationships" r:id="rId5"/>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CL2. Could your household afford to pay an unexpected, but necessary, expense of £850? Unweighted base: S3, 1677; S4, 1636 S5, 1470; S6, 1767; S7, 1488; S8, 1612; S9, 1560; S10, 1546; S11, 1460; S12, 1551; S13, 1540, S14, 1482; S15, 1517; S16, 1523; S17, 1515 (All respondents).</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ONS data, based on national fieldwork 5 February to 2 March 2025</a:t>
            </a: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Arrow: Down 1">
            <a:extLst>
              <a:ext uri="{FF2B5EF4-FFF2-40B4-BE49-F238E27FC236}">
                <a16:creationId xmlns:a16="http://schemas.microsoft.com/office/drawing/2014/main" id="{555778D9-F670-EA8A-1A13-CD1B25A8B056}"/>
              </a:ext>
              <a:ext uri="{C183D7F6-B498-43B3-948B-1728B52AA6E4}">
                <adec:decorative xmlns:adec="http://schemas.microsoft.com/office/drawing/2017/decorative" val="1"/>
              </a:ext>
            </a:extLst>
          </p:cNvPr>
          <p:cNvSpPr/>
          <p:nvPr/>
        </p:nvSpPr>
        <p:spPr>
          <a:xfrm>
            <a:off x="10663157" y="468917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579897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24065" y="94934"/>
            <a:ext cx="11500473" cy="826512"/>
          </a:xfrm>
        </p:spPr>
        <p:txBody>
          <a:bodyPr anchor="t">
            <a:noAutofit/>
          </a:bodyPr>
          <a:lstStyle/>
          <a:p>
            <a:r>
              <a:rPr lang="en-GB" sz="1800" b="1" dirty="0">
                <a:solidFill>
                  <a:srgbClr val="5C5B5A"/>
                </a:solidFill>
                <a:latin typeface="Arial"/>
                <a:ea typeface="+mn-ea"/>
                <a:cs typeface="+mn-cs"/>
              </a:rPr>
              <a:t>This stability also translates to affording energy costs – with 45% of GM respondents continuing to find it </a:t>
            </a:r>
            <a:r>
              <a:rPr lang="en-GB" sz="1800" b="1" dirty="0">
                <a:solidFill>
                  <a:srgbClr val="009690"/>
                </a:solidFill>
                <a:latin typeface="Arial"/>
                <a:ea typeface="+mn-ea"/>
                <a:cs typeface="+mn-cs"/>
              </a:rPr>
              <a:t>difficult to afford their energy costs</a:t>
            </a:r>
            <a:r>
              <a:rPr lang="en-GB" sz="1800" b="1" dirty="0">
                <a:solidFill>
                  <a:srgbClr val="5C5B5A"/>
                </a:solidFill>
                <a:latin typeface="Arial"/>
                <a:ea typeface="+mn-ea"/>
                <a:cs typeface="+mn-cs"/>
              </a:rPr>
              <a:t> (GB average 36% - increasing from 32%). Those from within racially minoritised groups (52%) and renters are consistently more likely to find it difficult to afford these costs. </a:t>
            </a:r>
          </a:p>
        </p:txBody>
      </p:sp>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1097883" y="1181303"/>
            <a:ext cx="4672602"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Ease of affording energy costs</a:t>
            </a:r>
          </a:p>
        </p:txBody>
      </p:sp>
      <p:graphicFrame>
        <p:nvGraphicFramePr>
          <p:cNvPr id="6" name="Chart 5" descr="100% stacked column chart showing ease of affording energy costs. 45% say they find it difficult to afford their energy costs, significantly higher than the GB average of 36%.">
            <a:extLst>
              <a:ext uri="{FF2B5EF4-FFF2-40B4-BE49-F238E27FC236}">
                <a16:creationId xmlns:a16="http://schemas.microsoft.com/office/drawing/2014/main" id="{66EBAD9B-54D3-439E-AD46-6C7678FA2AA6}"/>
              </a:ext>
            </a:extLst>
          </p:cNvPr>
          <p:cNvGraphicFramePr/>
          <p:nvPr>
            <p:extLst>
              <p:ext uri="{D42A27DB-BD31-4B8C-83A1-F6EECF244321}">
                <p14:modId xmlns:p14="http://schemas.microsoft.com/office/powerpoint/2010/main" val="2143906083"/>
              </p:ext>
            </p:extLst>
          </p:nvPr>
        </p:nvGraphicFramePr>
        <p:xfrm>
          <a:off x="279776" y="1501629"/>
          <a:ext cx="6291269" cy="4635338"/>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a:extLst>
              <a:ext uri="{FF2B5EF4-FFF2-40B4-BE49-F238E27FC236}">
                <a16:creationId xmlns:a16="http://schemas.microsoft.com/office/drawing/2014/main" id="{271E232F-D14C-65CD-8E55-BCEEE8C1EA44}"/>
              </a:ext>
              <a:ext uri="{C183D7F6-B498-43B3-948B-1728B52AA6E4}">
                <adec:decorative xmlns:adec="http://schemas.microsoft.com/office/drawing/2017/decorative" val="1"/>
              </a:ext>
            </a:extLst>
          </p:cNvPr>
          <p:cNvGrpSpPr/>
          <p:nvPr/>
        </p:nvGrpSpPr>
        <p:grpSpPr>
          <a:xfrm>
            <a:off x="643247" y="6000430"/>
            <a:ext cx="3858995" cy="276999"/>
            <a:chOff x="643424" y="5999738"/>
            <a:chExt cx="3858995" cy="276999"/>
          </a:xfrm>
        </p:grpSpPr>
        <p:sp>
          <p:nvSpPr>
            <p:cNvPr id="8" name="Arrow: Down 7">
              <a:extLst>
                <a:ext uri="{FF2B5EF4-FFF2-40B4-BE49-F238E27FC236}">
                  <a16:creationId xmlns:a16="http://schemas.microsoft.com/office/drawing/2014/main" id="{7E817CB7-4A7A-93FB-8AA6-81E22AC4B88E}"/>
                </a:ext>
              </a:extLst>
            </p:cNvPr>
            <p:cNvSpPr/>
            <p:nvPr/>
          </p:nvSpPr>
          <p:spPr>
            <a:xfrm>
              <a:off x="807040" y="60408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4FAFDE93-21E0-F4A9-52C9-C5B625E56655}"/>
                </a:ext>
              </a:extLst>
            </p:cNvPr>
            <p:cNvGrpSpPr/>
            <p:nvPr/>
          </p:nvGrpSpPr>
          <p:grpSpPr>
            <a:xfrm>
              <a:off x="643424" y="5999738"/>
              <a:ext cx="3858995" cy="276999"/>
              <a:chOff x="588133" y="5798698"/>
              <a:chExt cx="3858995" cy="276999"/>
            </a:xfrm>
          </p:grpSpPr>
          <p:sp>
            <p:nvSpPr>
              <p:cNvPr id="14" name="Arrow: Down 13">
                <a:extLst>
                  <a:ext uri="{FF2B5EF4-FFF2-40B4-BE49-F238E27FC236}">
                    <a16:creationId xmlns:a16="http://schemas.microsoft.com/office/drawing/2014/main" id="{ED38A417-CC3A-C68E-E958-7ACFAFC13B83}"/>
                  </a:ext>
                </a:extLst>
              </p:cNvPr>
              <p:cNvSpPr/>
              <p:nvPr/>
            </p:nvSpPr>
            <p:spPr>
              <a:xfrm rot="10800000">
                <a:off x="588133" y="584099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5" name="TextBox 14">
                <a:extLst>
                  <a:ext uri="{FF2B5EF4-FFF2-40B4-BE49-F238E27FC236}">
                    <a16:creationId xmlns:a16="http://schemas.microsoft.com/office/drawing/2014/main" id="{15A839DD-407E-E2E0-C285-1BEAB45AB8AB}"/>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GB Benchmark</a:t>
                </a:r>
              </a:p>
            </p:txBody>
          </p:sp>
        </p:grpSp>
      </p:grpSp>
      <p:sp>
        <p:nvSpPr>
          <p:cNvPr id="46" name="Text Placeholder 30">
            <a:extLst>
              <a:ext uri="{FF2B5EF4-FFF2-40B4-BE49-F238E27FC236}">
                <a16:creationId xmlns:a16="http://schemas.microsoft.com/office/drawing/2014/main" id="{1CB9A01B-C952-F96C-2D80-C969A6778E5D}"/>
              </a:ext>
            </a:extLst>
          </p:cNvPr>
          <p:cNvSpPr txBox="1">
            <a:spLocks/>
          </p:cNvSpPr>
          <p:nvPr/>
        </p:nvSpPr>
        <p:spPr>
          <a:xfrm>
            <a:off x="6901517" y="1102079"/>
            <a:ext cx="5186944" cy="847631"/>
          </a:xfrm>
          <a:prstGeom prst="rect">
            <a:avLst/>
          </a:prstGeom>
          <a:solidFill>
            <a:schemeClr val="bg2">
              <a:lumMod val="90000"/>
              <a:alpha val="21000"/>
            </a:schemeClr>
          </a:solidFill>
          <a:ln>
            <a:solidFill>
              <a:srgbClr val="5C5B5A"/>
            </a:solidFill>
          </a:ln>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very/somewhat difficult to afford their energy costs compared to GM average</a:t>
            </a:r>
            <a:r>
              <a:rPr lang="en-GB" sz="1200" b="1" dirty="0">
                <a:solidFill>
                  <a:srgbClr val="5C5B5A"/>
                </a:solidFill>
                <a:latin typeface="Arial" panose="020B0604020202020204" pitchFamily="34" charset="0"/>
                <a:cs typeface="Arial" panose="020B0604020202020204" pitchFamily="34" charset="0"/>
              </a:rPr>
              <a:t> </a:t>
            </a: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t>
            </a:r>
            <a:r>
              <a:rPr lang="en-GB" sz="1200" b="1" dirty="0">
                <a:solidFill>
                  <a:srgbClr val="5C5B5A"/>
                </a:solidFill>
                <a:latin typeface="Arial" panose="020B0604020202020204" pitchFamily="34" charset="0"/>
                <a:cs typeface="Arial" panose="020B0604020202020204" pitchFamily="34" charset="0"/>
              </a:rPr>
              <a:t>46</a:t>
            </a: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i="1"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Italics denotes greater prominence / newly featuring in latest analysis compared to previous wave</a:t>
            </a:r>
          </a:p>
        </p:txBody>
      </p:sp>
      <p:sp>
        <p:nvSpPr>
          <p:cNvPr id="47" name="Content Placeholder 32">
            <a:extLst>
              <a:ext uri="{FF2B5EF4-FFF2-40B4-BE49-F238E27FC236}">
                <a16:creationId xmlns:a16="http://schemas.microsoft.com/office/drawing/2014/main" id="{B62886DC-603D-9A8B-86D3-B94384D6D138}"/>
              </a:ext>
            </a:extLst>
          </p:cNvPr>
          <p:cNvSpPr txBox="1">
            <a:spLocks/>
          </p:cNvSpPr>
          <p:nvPr/>
        </p:nvSpPr>
        <p:spPr>
          <a:xfrm>
            <a:off x="6901517" y="1945110"/>
            <a:ext cx="5186944" cy="3810811"/>
          </a:xfrm>
          <a:prstGeom prst="rect">
            <a:avLst/>
          </a:prstGeom>
          <a:no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009690"/>
                </a:solidFill>
                <a:effectLst/>
                <a:uLnTx/>
                <a:uFillTx/>
                <a:latin typeface="Arial"/>
                <a:cs typeface="Arial"/>
              </a:rPr>
              <a:t>Demographics: </a:t>
            </a:r>
          </a:p>
          <a:p>
            <a:pPr>
              <a:lnSpc>
                <a:spcPct val="100000"/>
              </a:lnSpc>
              <a:spcBef>
                <a:spcPts val="0"/>
              </a:spcBef>
              <a:spcAft>
                <a:spcPts val="400"/>
              </a:spcAft>
              <a:defRPr/>
            </a:pPr>
            <a:r>
              <a:rPr lang="en-GB" sz="1200" dirty="0">
                <a:solidFill>
                  <a:srgbClr val="5C5B5A"/>
                </a:solidFill>
                <a:latin typeface="Arial"/>
                <a:cs typeface="Arial"/>
              </a:rPr>
              <a:t>Those from </a:t>
            </a:r>
            <a:r>
              <a:rPr lang="en-GB" sz="1200" dirty="0">
                <a:solidFill>
                  <a:srgbClr val="5C5B5A"/>
                </a:solidFill>
                <a:latin typeface="Arial" panose="020B0604020202020204" pitchFamily="34" charset="0"/>
                <a:cs typeface="Arial" panose="020B0604020202020204" pitchFamily="34" charset="0"/>
              </a:rPr>
              <a:t>racially minoritised groups</a:t>
            </a:r>
            <a:r>
              <a:rPr lang="en-GB" sz="1200" dirty="0">
                <a:solidFill>
                  <a:srgbClr val="5C5B5A"/>
                </a:solidFill>
                <a:latin typeface="Arial"/>
                <a:cs typeface="Arial"/>
              </a:rPr>
              <a:t> (52%), including Indian (67%) and Asian or Asian British respondents (55%)</a:t>
            </a:r>
          </a:p>
          <a:p>
            <a:pPr>
              <a:lnSpc>
                <a:spcPct val="100000"/>
              </a:lnSpc>
              <a:spcBef>
                <a:spcPts val="0"/>
              </a:spcBef>
              <a:spcAft>
                <a:spcPts val="400"/>
              </a:spcAft>
              <a:defRPr/>
            </a:pPr>
            <a:r>
              <a:rPr lang="en-GB" sz="1200" dirty="0">
                <a:solidFill>
                  <a:srgbClr val="5C5B5A"/>
                </a:solidFill>
                <a:latin typeface="Arial"/>
                <a:cs typeface="Arial"/>
              </a:rPr>
              <a:t>Those whose first language was not English (55%)</a:t>
            </a:r>
            <a:endParaRPr kumimoji="0" lang="en-GB" sz="1200" u="none" strike="noStrike" kern="1200" cap="none" spc="0" normalizeH="0" baseline="0" noProof="0" dirty="0">
              <a:ln>
                <a:noFill/>
              </a:ln>
              <a:solidFill>
                <a:srgbClr val="5C5B5A"/>
              </a:solidFill>
              <a:effectLst/>
              <a:uLnTx/>
              <a:uFillTx/>
              <a:latin typeface="Arial"/>
              <a:cs typeface="Arial"/>
            </a:endParaRPr>
          </a:p>
          <a:p>
            <a:pPr>
              <a:lnSpc>
                <a:spcPct val="100000"/>
              </a:lnSpc>
              <a:spcBef>
                <a:spcPts val="0"/>
              </a:spcBef>
              <a:spcAft>
                <a:spcPts val="400"/>
              </a:spcAft>
              <a:defRPr/>
            </a:pPr>
            <a:r>
              <a:rPr lang="en-GB" sz="1200" dirty="0">
                <a:solidFill>
                  <a:srgbClr val="5C5B5A"/>
                </a:solidFill>
                <a:latin typeface="Arial"/>
                <a:cs typeface="Arial"/>
              </a:rPr>
              <a:t>Those with a disability (62%) including those with a mobility disability (62%), a sensory disability (59%) or mental ill health (73%)</a:t>
            </a:r>
          </a:p>
          <a:p>
            <a:pPr>
              <a:lnSpc>
                <a:spcPct val="100000"/>
              </a:lnSpc>
              <a:spcBef>
                <a:spcPts val="0"/>
              </a:spcBef>
              <a:spcAft>
                <a:spcPts val="400"/>
              </a:spcAft>
              <a:defRPr/>
            </a:pPr>
            <a:r>
              <a:rPr lang="en-GB" sz="1200" dirty="0">
                <a:solidFill>
                  <a:srgbClr val="5C5B5A"/>
                </a:solidFill>
                <a:latin typeface="Arial"/>
                <a:cs typeface="Arial"/>
              </a:rPr>
              <a:t>Those with children aged 19-25-years-old (61%)</a:t>
            </a:r>
          </a:p>
          <a:p>
            <a:pPr marL="0" marR="0" lvl="0" indent="0" algn="l" defTabSz="914400" rtl="0" eaLnBrk="1" fontAlgn="auto" latinLnBrk="0" hangingPunct="1">
              <a:lnSpc>
                <a:spcPct val="100000"/>
              </a:lnSpc>
              <a:spcBef>
                <a:spcPts val="0"/>
              </a:spcBef>
              <a:spcAft>
                <a:spcPts val="400"/>
              </a:spcAft>
              <a:buClrTx/>
              <a:buSzTx/>
              <a:buFontTx/>
              <a:buNone/>
              <a:tabLst/>
              <a:defRPr/>
            </a:pPr>
            <a:endParaRPr lang="en-GB" sz="1200" b="1" dirty="0">
              <a:solidFill>
                <a:srgbClr val="5C5B5A"/>
              </a:solidFill>
              <a:latin typeface="Arial"/>
              <a:cs typeface="Arial"/>
            </a:endParaRPr>
          </a:p>
          <a:p>
            <a:pPr marL="0" indent="0">
              <a:lnSpc>
                <a:spcPct val="100000"/>
              </a:lnSpc>
              <a:spcBef>
                <a:spcPts val="0"/>
              </a:spcBef>
              <a:spcAft>
                <a:spcPts val="400"/>
              </a:spcAft>
              <a:buNone/>
              <a:defRPr/>
            </a:pPr>
            <a:r>
              <a:rPr kumimoji="0" lang="en-GB" sz="1200" b="1" i="0" u="none" strike="noStrike" kern="1200" cap="none" spc="0" normalizeH="0" baseline="0" noProof="0" dirty="0">
                <a:ln>
                  <a:noFill/>
                </a:ln>
                <a:solidFill>
                  <a:srgbClr val="009690"/>
                </a:solidFill>
                <a:effectLst/>
                <a:uLnTx/>
                <a:uFillTx/>
                <a:latin typeface="Arial"/>
                <a:cs typeface="Arial"/>
              </a:rPr>
              <a:t>Individual and/or family circumstance:</a:t>
            </a:r>
          </a:p>
          <a:p>
            <a:pPr>
              <a:lnSpc>
                <a:spcPct val="100000"/>
              </a:lnSpc>
              <a:spcBef>
                <a:spcPts val="0"/>
              </a:spcBef>
              <a:spcAft>
                <a:spcPts val="400"/>
              </a:spcAft>
              <a:defRPr/>
            </a:pPr>
            <a:r>
              <a:rPr lang="en-GB" sz="1200" dirty="0">
                <a:solidFill>
                  <a:srgbClr val="5C5B5A"/>
                </a:solidFill>
                <a:latin typeface="Arial"/>
                <a:cs typeface="Arial"/>
              </a:rPr>
              <a:t>Those with very low levels of hopefulness (77%), low life satisfaction (73%), or low happiness (70%)</a:t>
            </a:r>
          </a:p>
          <a:p>
            <a:pPr>
              <a:lnSpc>
                <a:spcPct val="100000"/>
              </a:lnSpc>
              <a:spcBef>
                <a:spcPts val="0"/>
              </a:spcBef>
              <a:spcAft>
                <a:spcPts val="400"/>
              </a:spcAft>
              <a:defRPr/>
            </a:pPr>
            <a:r>
              <a:rPr lang="en-GB" sz="1200" dirty="0">
                <a:solidFill>
                  <a:srgbClr val="5C5B5A"/>
                </a:solidFill>
                <a:latin typeface="Arial"/>
                <a:cs typeface="Arial"/>
              </a:rPr>
              <a:t> Those not in work due to ill health or disability (76%)</a:t>
            </a:r>
          </a:p>
          <a:p>
            <a:pPr>
              <a:lnSpc>
                <a:spcPct val="100000"/>
              </a:lnSpc>
              <a:spcBef>
                <a:spcPts val="0"/>
              </a:spcBef>
              <a:spcAft>
                <a:spcPts val="400"/>
              </a:spcAft>
              <a:defRPr/>
            </a:pPr>
            <a:r>
              <a:rPr kumimoji="0" lang="en-GB" sz="1200" u="none" strike="noStrike" kern="1200" cap="none" spc="0" normalizeH="0" baseline="0" noProof="0" dirty="0">
                <a:ln>
                  <a:noFill/>
                </a:ln>
                <a:solidFill>
                  <a:srgbClr val="5C5B5A"/>
                </a:solidFill>
                <a:effectLst/>
                <a:uLnTx/>
                <a:uFillTx/>
                <a:latin typeface="Arial"/>
                <a:cs typeface="Arial"/>
              </a:rPr>
              <a:t>Those dissatisfied with their local area (70%)</a:t>
            </a:r>
          </a:p>
          <a:p>
            <a:pPr>
              <a:lnSpc>
                <a:spcPct val="100000"/>
              </a:lnSpc>
              <a:spcBef>
                <a:spcPts val="0"/>
              </a:spcBef>
              <a:spcAft>
                <a:spcPts val="400"/>
              </a:spcAft>
              <a:defRPr/>
            </a:pPr>
            <a:r>
              <a:rPr lang="en-GB" sz="1200" dirty="0">
                <a:solidFill>
                  <a:srgbClr val="5C5B5A"/>
                </a:solidFill>
                <a:latin typeface="Arial"/>
                <a:cs typeface="Arial"/>
              </a:rPr>
              <a:t>Those renting their homes (61%) including from a Local Authority/ Council (66%), Housing Association / Trust (65%), or privately (56%)</a:t>
            </a:r>
          </a:p>
          <a:p>
            <a:pPr>
              <a:lnSpc>
                <a:spcPct val="100000"/>
              </a:lnSpc>
              <a:spcBef>
                <a:spcPts val="0"/>
              </a:spcBef>
              <a:spcAft>
                <a:spcPts val="400"/>
              </a:spcAft>
              <a:defRPr/>
            </a:pPr>
            <a:r>
              <a:rPr lang="en-GB" sz="1200" i="1" dirty="0">
                <a:solidFill>
                  <a:srgbClr val="5C5B5A"/>
                </a:solidFill>
                <a:latin typeface="Arial"/>
                <a:cs typeface="Arial"/>
              </a:rPr>
              <a:t>Those who have been discriminated against in their access to, or experience of education or training (57%)</a:t>
            </a:r>
          </a:p>
        </p:txBody>
      </p:sp>
      <p:sp>
        <p:nvSpPr>
          <p:cNvPr id="23" name="TextBox 22">
            <a:extLst>
              <a:ext uri="{FF2B5EF4-FFF2-40B4-BE49-F238E27FC236}">
                <a16:creationId xmlns:a16="http://schemas.microsoft.com/office/drawing/2014/main" id="{A39D6201-32A3-D529-90F2-70B673FFB3AB}"/>
              </a:ext>
            </a:extLst>
          </p:cNvPr>
          <p:cNvSpPr txBox="1"/>
          <p:nvPr/>
        </p:nvSpPr>
        <p:spPr>
          <a:xfrm>
            <a:off x="6908312" y="5822669"/>
            <a:ext cx="5180149" cy="1692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GB" sz="1100" dirty="0">
                <a:solidFill>
                  <a:srgbClr val="5C5B5A"/>
                </a:solidFill>
                <a:latin typeface="Arial"/>
                <a:cs typeface="Arial"/>
              </a:rPr>
              <a:t>*subgroup analysis uses S15-17 data.</a:t>
            </a:r>
            <a:r>
              <a:rPr lang="en-GB" sz="1100" i="1" dirty="0">
                <a:solidFill>
                  <a:srgbClr val="5C5B5A"/>
                </a:solidFill>
                <a:latin typeface="Arial"/>
                <a:cs typeface="Arial"/>
              </a:rPr>
              <a:t> </a:t>
            </a:r>
            <a:endParaRPr lang="en-GB" dirty="0"/>
          </a:p>
        </p:txBody>
      </p:sp>
      <p:sp>
        <p:nvSpPr>
          <p:cNvPr id="16" name="Right Brace 15" descr="Arrow showing in total, 30% are worried about coronavirus.">
            <a:extLst>
              <a:ext uri="{FF2B5EF4-FFF2-40B4-BE49-F238E27FC236}">
                <a16:creationId xmlns:a16="http://schemas.microsoft.com/office/drawing/2014/main" id="{953A6B18-A493-521B-0ABF-2F1B4B3C4332}"/>
              </a:ext>
              <a:ext uri="{C183D7F6-B498-43B3-948B-1728B52AA6E4}">
                <adec:decorative xmlns:adec="http://schemas.microsoft.com/office/drawing/2017/decorative" val="1"/>
              </a:ext>
            </a:extLst>
          </p:cNvPr>
          <p:cNvSpPr/>
          <p:nvPr/>
        </p:nvSpPr>
        <p:spPr>
          <a:xfrm>
            <a:off x="6190677" y="3374574"/>
            <a:ext cx="183783" cy="1211778"/>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17" name="TextBox 16">
            <a:extLst>
              <a:ext uri="{FF2B5EF4-FFF2-40B4-BE49-F238E27FC236}">
                <a16:creationId xmlns:a16="http://schemas.microsoft.com/office/drawing/2014/main" id="{94FE855E-0018-9AB0-79F3-C4DB2E254209}"/>
              </a:ext>
              <a:ext uri="{C183D7F6-B498-43B3-948B-1728B52AA6E4}">
                <adec:decorative xmlns:adec="http://schemas.microsoft.com/office/drawing/2017/decorative" val="1"/>
              </a:ext>
            </a:extLst>
          </p:cNvPr>
          <p:cNvSpPr txBox="1"/>
          <p:nvPr/>
        </p:nvSpPr>
        <p:spPr>
          <a:xfrm>
            <a:off x="6484902" y="3910881"/>
            <a:ext cx="306174"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C5B5A"/>
                </a:solidFill>
                <a:latin typeface="Arial"/>
              </a:rPr>
              <a:t>36</a:t>
            </a:r>
            <a:r>
              <a:rPr kumimoji="0" lang="en-GB" sz="1200" b="1" i="0" u="none" strike="noStrike" kern="1200" cap="none" spc="0" normalizeH="0" baseline="0" noProof="0" dirty="0">
                <a:ln>
                  <a:noFill/>
                </a:ln>
                <a:solidFill>
                  <a:srgbClr val="5C5B5A"/>
                </a:solidFill>
                <a:effectLst/>
                <a:uLnTx/>
                <a:uFillTx/>
                <a:latin typeface="Arial"/>
                <a:ea typeface="+mn-ea"/>
                <a:cs typeface="+mn-cs"/>
              </a:rPr>
              <a:t>%</a:t>
            </a:r>
          </a:p>
        </p:txBody>
      </p:sp>
      <p:sp>
        <p:nvSpPr>
          <p:cNvPr id="20" name="TextBox 19">
            <a:extLst>
              <a:ext uri="{FF2B5EF4-FFF2-40B4-BE49-F238E27FC236}">
                <a16:creationId xmlns:a16="http://schemas.microsoft.com/office/drawing/2014/main" id="{E8D4F832-5048-F1DE-7ED5-AAF6538578E4}"/>
              </a:ext>
              <a:ext uri="{C183D7F6-B498-43B3-948B-1728B52AA6E4}">
                <adec:decorative xmlns:adec="http://schemas.microsoft.com/office/drawing/2017/decorative" val="1"/>
              </a:ext>
            </a:extLst>
          </p:cNvPr>
          <p:cNvSpPr txBox="1"/>
          <p:nvPr/>
        </p:nvSpPr>
        <p:spPr>
          <a:xfrm>
            <a:off x="1740103" y="3805689"/>
            <a:ext cx="306174"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mn-cs"/>
              </a:rPr>
              <a:t>47%</a:t>
            </a: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CL9. How easy or difficult is it to afford the following? Unweighted base:</a:t>
            </a:r>
            <a:r>
              <a:rPr lang="en-GB" sz="1000" dirty="0">
                <a:solidFill>
                  <a:srgbClr val="FFFFFF">
                    <a:lumMod val="50000"/>
                  </a:srgbClr>
                </a:solidFill>
                <a:latin typeface="Arial"/>
                <a:cs typeface="Arial" panose="020B0604020202020204" pitchFamily="34" charset="0"/>
              </a:rPr>
              <a:t> S13, 1471; S14, 1423; S15, 1444; S16, 1468; S17, 1453</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(All respondents who pay their energy costs).</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ONS data, based on national fieldwork </a:t>
            </a:r>
            <a:r>
              <a:rPr lang="en-GB" sz="1000" dirty="0">
                <a:solidFill>
                  <a:srgbClr val="FFFFFF">
                    <a:lumMod val="50000"/>
                  </a:srgbClr>
                </a:solidFill>
                <a:latin typeface="Arial"/>
                <a:cs typeface="Arial" panose="020B0604020202020204" pitchFamily="34" charset="0"/>
              </a:rPr>
              <a:t>5 February to 2 March 2</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025 </a:t>
            </a: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18" name="Right Brace 17" descr="Arrow showing in total, 30% are worried about coronavirus.">
            <a:extLst>
              <a:ext uri="{FF2B5EF4-FFF2-40B4-BE49-F238E27FC236}">
                <a16:creationId xmlns:a16="http://schemas.microsoft.com/office/drawing/2014/main" id="{014287BB-3C25-C511-DABC-FEBDB8BF1BEE}"/>
              </a:ext>
              <a:ext uri="{C183D7F6-B498-43B3-948B-1728B52AA6E4}">
                <adec:decorative xmlns:adec="http://schemas.microsoft.com/office/drawing/2017/decorative" val="1"/>
              </a:ext>
            </a:extLst>
          </p:cNvPr>
          <p:cNvSpPr/>
          <p:nvPr/>
        </p:nvSpPr>
        <p:spPr>
          <a:xfrm>
            <a:off x="3079574" y="3198992"/>
            <a:ext cx="159392" cy="1467323"/>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21" name="TextBox 20">
            <a:extLst>
              <a:ext uri="{FF2B5EF4-FFF2-40B4-BE49-F238E27FC236}">
                <a16:creationId xmlns:a16="http://schemas.microsoft.com/office/drawing/2014/main" id="{3EC820BE-BCAD-418B-2AB8-FDE74A5FB08A}"/>
              </a:ext>
              <a:ext uri="{C183D7F6-B498-43B3-948B-1728B52AA6E4}">
                <adec:decorative xmlns:adec="http://schemas.microsoft.com/office/drawing/2017/decorative" val="1"/>
              </a:ext>
            </a:extLst>
          </p:cNvPr>
          <p:cNvSpPr txBox="1"/>
          <p:nvPr/>
        </p:nvSpPr>
        <p:spPr>
          <a:xfrm>
            <a:off x="3270059" y="3819298"/>
            <a:ext cx="306174"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mn-cs"/>
              </a:rPr>
              <a:t>4</a:t>
            </a:r>
            <a:r>
              <a:rPr lang="en-GB" sz="1200" b="1" dirty="0">
                <a:solidFill>
                  <a:srgbClr val="5C5B5A"/>
                </a:solidFill>
                <a:latin typeface="Arial"/>
              </a:rPr>
              <a:t>6</a:t>
            </a:r>
            <a:r>
              <a:rPr kumimoji="0" lang="en-GB" sz="1200" b="1" i="0" u="none" strike="noStrike" kern="1200" cap="none" spc="0" normalizeH="0" baseline="0" noProof="0" dirty="0">
                <a:ln>
                  <a:noFill/>
                </a:ln>
                <a:solidFill>
                  <a:srgbClr val="5C5B5A"/>
                </a:solidFill>
                <a:effectLst/>
                <a:uLnTx/>
                <a:uFillTx/>
                <a:latin typeface="Arial"/>
                <a:ea typeface="+mn-ea"/>
                <a:cs typeface="+mn-cs"/>
              </a:rPr>
              <a:t>%</a:t>
            </a:r>
          </a:p>
        </p:txBody>
      </p:sp>
      <p:sp>
        <p:nvSpPr>
          <p:cNvPr id="2" name="Right Brace 1" descr="Arrow showing in total, 30% are worried about coronavirus.">
            <a:extLst>
              <a:ext uri="{FF2B5EF4-FFF2-40B4-BE49-F238E27FC236}">
                <a16:creationId xmlns:a16="http://schemas.microsoft.com/office/drawing/2014/main" id="{84A29438-89B0-3EE8-0583-E77897B1F608}"/>
              </a:ext>
              <a:ext uri="{C183D7F6-B498-43B3-948B-1728B52AA6E4}">
                <adec:decorative xmlns:adec="http://schemas.microsoft.com/office/drawing/2017/decorative" val="1"/>
              </a:ext>
            </a:extLst>
          </p:cNvPr>
          <p:cNvSpPr/>
          <p:nvPr/>
        </p:nvSpPr>
        <p:spPr>
          <a:xfrm>
            <a:off x="1538605" y="3164477"/>
            <a:ext cx="190290" cy="1513068"/>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3" name="TextBox 2">
            <a:extLst>
              <a:ext uri="{FF2B5EF4-FFF2-40B4-BE49-F238E27FC236}">
                <a16:creationId xmlns:a16="http://schemas.microsoft.com/office/drawing/2014/main" id="{7D20D112-FD2B-040E-91E2-4C0319C0734D}"/>
              </a:ext>
              <a:ext uri="{C183D7F6-B498-43B3-948B-1728B52AA6E4}">
                <adec:decorative xmlns:adec="http://schemas.microsoft.com/office/drawing/2017/decorative" val="1"/>
              </a:ext>
            </a:extLst>
          </p:cNvPr>
          <p:cNvSpPr txBox="1"/>
          <p:nvPr/>
        </p:nvSpPr>
        <p:spPr>
          <a:xfrm>
            <a:off x="4842530" y="3794803"/>
            <a:ext cx="306174"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mn-cs"/>
              </a:rPr>
              <a:t>45%</a:t>
            </a:r>
          </a:p>
        </p:txBody>
      </p:sp>
      <p:sp>
        <p:nvSpPr>
          <p:cNvPr id="12" name="Right Brace 11" descr="Arrow showing in total, 30% are worried about coronavirus.">
            <a:extLst>
              <a:ext uri="{FF2B5EF4-FFF2-40B4-BE49-F238E27FC236}">
                <a16:creationId xmlns:a16="http://schemas.microsoft.com/office/drawing/2014/main" id="{F981164C-E311-3FEC-5BE5-DC06E658C667}"/>
              </a:ext>
              <a:ext uri="{C183D7F6-B498-43B3-948B-1728B52AA6E4}">
                <adec:decorative xmlns:adec="http://schemas.microsoft.com/office/drawing/2017/decorative" val="1"/>
              </a:ext>
            </a:extLst>
          </p:cNvPr>
          <p:cNvSpPr/>
          <p:nvPr/>
        </p:nvSpPr>
        <p:spPr>
          <a:xfrm>
            <a:off x="4641032" y="3153591"/>
            <a:ext cx="201498" cy="1512724"/>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26" name="Arrow: Down 25">
            <a:extLst>
              <a:ext uri="{FF2B5EF4-FFF2-40B4-BE49-F238E27FC236}">
                <a16:creationId xmlns:a16="http://schemas.microsoft.com/office/drawing/2014/main" id="{E0960E8A-E233-B804-834F-AE4F3A29D89D}"/>
              </a:ext>
              <a:ext uri="{C183D7F6-B498-43B3-948B-1728B52AA6E4}">
                <adec:decorative xmlns:adec="http://schemas.microsoft.com/office/drawing/2017/decorative" val="1"/>
              </a:ext>
            </a:extLst>
          </p:cNvPr>
          <p:cNvSpPr/>
          <p:nvPr/>
        </p:nvSpPr>
        <p:spPr>
          <a:xfrm rot="10800000">
            <a:off x="5148704" y="3796655"/>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291999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3">
            <a:extLst>
              <a:ext uri="{FF2B5EF4-FFF2-40B4-BE49-F238E27FC236}">
                <a16:creationId xmlns:a16="http://schemas.microsoft.com/office/drawing/2014/main" id="{C4CE7292-7C04-428C-A721-A5C117A68007}"/>
              </a:ext>
            </a:extLst>
          </p:cNvPr>
          <p:cNvSpPr txBox="1">
            <a:spLocks noGrp="1"/>
          </p:cNvSpPr>
          <p:nvPr>
            <p:ph type="title" idx="4294967295"/>
          </p:nvPr>
        </p:nvSpPr>
        <p:spPr>
          <a:xfrm>
            <a:off x="421336" y="184507"/>
            <a:ext cx="11288063"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a:lnSpc>
                <a:spcPct val="100000"/>
              </a:lnSpc>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Report contents and guidance</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485776" y="924021"/>
            <a:ext cx="11118848" cy="4896000"/>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defRPr/>
            </a:pPr>
            <a:r>
              <a:rPr lang="en-GB" sz="1400" b="1" dirty="0">
                <a:latin typeface="Arial" panose="020B0604020202020204"/>
                <a:cs typeface="Arial" panose="020B0604020202020204"/>
              </a:rPr>
              <a:t>Identifying significant differences / change</a:t>
            </a:r>
          </a:p>
          <a:p>
            <a:pPr>
              <a:lnSpc>
                <a:spcPct val="100000"/>
              </a:lnSpc>
              <a:spcBef>
                <a:spcPts val="0"/>
              </a:spcBef>
              <a:spcAft>
                <a:spcPts val="14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Where relevant, </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differences in findings for specific demographic and other population characteristics compared to the Greater Manchester average</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are reported. These differences are only highlighted where they are significantly different statistically (at the 95% level of confidence) compared with the ‘total’ figures (i.e. the Greater Manchester average).</a:t>
            </a:r>
            <a:r>
              <a:rPr lang="en-GB" sz="1400" dirty="0">
                <a:latin typeface="Arial" panose="020B0604020202020204"/>
              </a:rPr>
              <a:t> Significant differences are shown in charts and tables with the use of up     and down     arrows. Further detail on significance testing can be found in the </a:t>
            </a:r>
            <a:r>
              <a:rPr lang="en-GB" sz="1400" dirty="0">
                <a:latin typeface="Arial" panose="020B0604020202020204"/>
                <a:hlinkClick r:id="rId4" action="ppaction://hlinksldjump"/>
              </a:rPr>
              <a:t>Appendix</a:t>
            </a:r>
            <a:r>
              <a:rPr lang="en-GB" sz="1400" dirty="0">
                <a:latin typeface="Arial" panose="020B0604020202020204"/>
              </a:rPr>
              <a:t> of this report.</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marL="0" indent="0">
              <a:lnSpc>
                <a:spcPct val="100000"/>
              </a:lnSpc>
              <a:spcBef>
                <a:spcPts val="0"/>
              </a:spcBef>
              <a:spcAft>
                <a:spcPts val="600"/>
              </a:spcAft>
              <a:buNone/>
              <a:defRPr/>
            </a:pPr>
            <a:r>
              <a:rPr lang="en-GB" sz="1400" b="1" dirty="0">
                <a:latin typeface="Arial" panose="020B0604020202020204"/>
                <a:cs typeface="Arial"/>
              </a:rPr>
              <a:t>Sample sizes</a:t>
            </a:r>
          </a:p>
          <a:p>
            <a:pPr marL="228600" marR="0" lvl="0" indent="-228600" algn="l" defTabSz="914400" rtl="0" eaLnBrk="1" fontAlgn="auto" latinLnBrk="0" hangingPunct="1">
              <a:lnSpc>
                <a:spcPct val="100000"/>
              </a:lnSpc>
              <a:spcBef>
                <a:spcPts val="0"/>
              </a:spcBef>
              <a:spcAft>
                <a:spcPts val="14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On some questions, </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responses have been filtered only to include respondents to whom the question is relevant</a:t>
            </a:r>
            <a:r>
              <a:rPr kumimoji="0" lang="en-GB" sz="1400" b="0" i="0" u="none" strike="noStrike" kern="1200" cap="none" spc="0" normalizeH="0" baseline="0" noProof="0" dirty="0">
                <a:ln>
                  <a:noFill/>
                </a:ln>
                <a:solidFill>
                  <a:srgbClr val="009690"/>
                </a:solidFill>
                <a:effectLst/>
                <a:uLnTx/>
                <a:uFillTx/>
                <a:latin typeface="Arial" panose="020B0604020202020204"/>
                <a:ea typeface="+mn-ea"/>
                <a:cs typeface="+mn-cs"/>
              </a:rPr>
              <a:t>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(e.g. those in work, or with children), and so bases are lower than the full sample of </a:t>
            </a:r>
            <a:r>
              <a:rPr lang="en-GB" sz="1400" dirty="0">
                <a:latin typeface="Arial" panose="020B0604020202020204"/>
              </a:rPr>
              <a:t>1,515</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respondents in some instances. Where this is the case, this has been noted in the footnotes of each slide, along with the unweighted base sizes.</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marL="0" indent="0">
              <a:lnSpc>
                <a:spcPct val="100000"/>
              </a:lnSpc>
              <a:spcBef>
                <a:spcPts val="0"/>
              </a:spcBef>
              <a:spcAft>
                <a:spcPts val="600"/>
              </a:spcAft>
              <a:buNone/>
              <a:defRPr/>
            </a:pPr>
            <a:r>
              <a:rPr lang="en-GB" sz="1400" b="1" dirty="0">
                <a:latin typeface="Arial" panose="020B0604020202020204"/>
                <a:cs typeface="Arial"/>
              </a:rPr>
              <a:t>Language - inequalities</a:t>
            </a: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lang="en-GB" sz="1400" dirty="0">
                <a:latin typeface="Arial" panose="020B0604020202020204"/>
              </a:rPr>
              <a:t>It</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should be noted that </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this report uses the term ‘from within racially minoritised communities’ to refer to people and communities experiencing racial inequality</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(the term recognises that individuals have been minoritised through social processes rather than just existing as distinct minorities, although it is important to acknowledge the negative consequence of grouping all minoritised individuals together under one term, as there are significant differences both between and within these groups</a:t>
            </a:r>
            <a:r>
              <a:rPr lang="en-GB" sz="1400" dirty="0">
                <a:latin typeface="Arial" panose="020B0604020202020204"/>
              </a:rPr>
              <a:t>.</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‘From within’ has been added to recognise that not all in these communities will identify as minoritised). Due to limitations of sample size, we are generally unable to report findings from individual surveys for specific ethnic groups. However, where data is merged from multiple surveys over several months, the larger overall sample size allows us to look at smaller demographic groups in more detail. Any such differences are included throughout this report.</a:t>
            </a:r>
            <a:endParaRPr kumimoji="0" lang="en-GB" sz="1300" b="0" i="0" u="none" strike="noStrike" kern="1200" cap="none" spc="0" normalizeH="0" baseline="0" noProof="0" dirty="0">
              <a:ln>
                <a:noFill/>
              </a:ln>
              <a:solidFill>
                <a:srgbClr val="5C5B5A"/>
              </a:solidFill>
              <a:effectLst/>
              <a:uLnTx/>
              <a:uFillTx/>
              <a:latin typeface="Arial" panose="020B0604020202020204"/>
              <a:ea typeface="+mn-ea"/>
              <a:cs typeface="+mn-cs"/>
            </a:endParaRPr>
          </a:p>
        </p:txBody>
      </p:sp>
      <p:sp>
        <p:nvSpPr>
          <p:cNvPr id="7" name="Arrow: Down 6">
            <a:extLst>
              <a:ext uri="{FF2B5EF4-FFF2-40B4-BE49-F238E27FC236}">
                <a16:creationId xmlns:a16="http://schemas.microsoft.com/office/drawing/2014/main" id="{3076E234-966E-4C20-9AF3-F8FD3F765A4F}"/>
              </a:ext>
              <a:ext uri="{C183D7F6-B498-43B3-948B-1728B52AA6E4}">
                <adec:decorative xmlns:adec="http://schemas.microsoft.com/office/drawing/2017/decorative" val="1"/>
              </a:ext>
            </a:extLst>
          </p:cNvPr>
          <p:cNvSpPr/>
          <p:nvPr/>
        </p:nvSpPr>
        <p:spPr>
          <a:xfrm rot="10800000">
            <a:off x="3049815" y="19260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Arrow: Down 7">
            <a:extLst>
              <a:ext uri="{FF2B5EF4-FFF2-40B4-BE49-F238E27FC236}">
                <a16:creationId xmlns:a16="http://schemas.microsoft.com/office/drawing/2014/main" id="{081A74DE-9677-4BDA-A30F-8F76513EB21E}"/>
              </a:ext>
              <a:ext uri="{C183D7F6-B498-43B3-948B-1728B52AA6E4}">
                <adec:decorative xmlns:adec="http://schemas.microsoft.com/office/drawing/2017/decorative" val="1"/>
              </a:ext>
            </a:extLst>
          </p:cNvPr>
          <p:cNvSpPr/>
          <p:nvPr/>
        </p:nvSpPr>
        <p:spPr>
          <a:xfrm>
            <a:off x="4055230" y="19260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0407372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44789-CF6C-B815-B347-D28518571BC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7DB9F9-B436-540C-1570-6504D3407A06}"/>
              </a:ext>
            </a:extLst>
          </p:cNvPr>
          <p:cNvSpPr>
            <a:spLocks noGrp="1"/>
          </p:cNvSpPr>
          <p:nvPr>
            <p:ph type="title"/>
          </p:nvPr>
        </p:nvSpPr>
        <p:spPr>
          <a:xfrm>
            <a:off x="534699" y="385654"/>
            <a:ext cx="11122601" cy="792832"/>
          </a:xfrm>
        </p:spPr>
        <p:txBody>
          <a:bodyPr>
            <a:noAutofit/>
          </a:bodyPr>
          <a:lstStyle/>
          <a:p>
            <a:r>
              <a:rPr lang="en-GB" sz="1800" b="1" dirty="0">
                <a:solidFill>
                  <a:srgbClr val="5C5B5A"/>
                </a:solidFill>
                <a:latin typeface="Arial"/>
                <a:ea typeface="+mn-ea"/>
                <a:cs typeface="+mn-cs"/>
              </a:rPr>
              <a:t>The gap between those that find it </a:t>
            </a:r>
            <a:r>
              <a:rPr lang="en-GB" sz="1800" b="1" dirty="0">
                <a:solidFill>
                  <a:srgbClr val="009690"/>
                </a:solidFill>
                <a:latin typeface="Arial"/>
                <a:ea typeface="+mn-ea"/>
                <a:cs typeface="+mn-cs"/>
              </a:rPr>
              <a:t>easy or difficult to afford their energy costs </a:t>
            </a:r>
            <a:r>
              <a:rPr lang="en-GB" sz="1800" b="1" dirty="0">
                <a:solidFill>
                  <a:srgbClr val="5C5B5A"/>
                </a:solidFill>
                <a:latin typeface="Arial"/>
                <a:ea typeface="+mn-ea"/>
                <a:cs typeface="+mn-cs"/>
              </a:rPr>
              <a:t>continues to fluctuate wave-on-wave. The proportion experiencing difficulties has been in the range 43-47% for over 12 months</a:t>
            </a:r>
          </a:p>
        </p:txBody>
      </p:sp>
      <p:sp>
        <p:nvSpPr>
          <p:cNvPr id="27" name="TextBox 26">
            <a:extLst>
              <a:ext uri="{FF2B5EF4-FFF2-40B4-BE49-F238E27FC236}">
                <a16:creationId xmlns:a16="http://schemas.microsoft.com/office/drawing/2014/main" id="{00625024-4C9E-EC0B-D94B-36296A71B94D}"/>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Difficulty of affording energy costs</a:t>
            </a:r>
          </a:p>
        </p:txBody>
      </p:sp>
      <p:graphicFrame>
        <p:nvGraphicFramePr>
          <p:cNvPr id="8" name="Chart 7" descr="Line chart showing proportion of respondents who have difficulty affording their energy costs. In February 2025, 45% are finding it difficult to afford their energy costs, while 50% are finding it easy. ">
            <a:extLst>
              <a:ext uri="{FF2B5EF4-FFF2-40B4-BE49-F238E27FC236}">
                <a16:creationId xmlns:a16="http://schemas.microsoft.com/office/drawing/2014/main" id="{CF767EC0-1372-2ECB-F284-2B222A365DC5}"/>
              </a:ext>
            </a:extLst>
          </p:cNvPr>
          <p:cNvGraphicFramePr/>
          <p:nvPr>
            <p:extLst>
              <p:ext uri="{D42A27DB-BD31-4B8C-83A1-F6EECF244321}">
                <p14:modId xmlns:p14="http://schemas.microsoft.com/office/powerpoint/2010/main" val="1524661073"/>
              </p:ext>
            </p:extLst>
          </p:nvPr>
        </p:nvGraphicFramePr>
        <p:xfrm>
          <a:off x="493990" y="1917606"/>
          <a:ext cx="11163309" cy="4437972"/>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09C3BAB1-19EC-EE5D-2FC1-7EC42F1469EB}"/>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CL9. How easy or difficult is it to afford your...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S4, 1569; S5, 1424; S6, 1708; S7, 1426; S8, 1561; S9, 1497; S10, 1488; S11, 1403; S12, 1497; S13, 1471; S14, 1423; S15, 1444; S16, 1468; S17, 1453 (All who pay energy costs)</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541FC138-0474-6824-ADD3-653DCC08953A}"/>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4848071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CD946-70D8-5826-48BF-D9CDC0593A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0B8B72-A633-3DC7-858C-9B84AC18BEA5}"/>
              </a:ext>
            </a:extLst>
          </p:cNvPr>
          <p:cNvSpPr>
            <a:spLocks noGrp="1"/>
          </p:cNvSpPr>
          <p:nvPr>
            <p:ph type="title"/>
          </p:nvPr>
        </p:nvSpPr>
        <p:spPr>
          <a:xfrm>
            <a:off x="534699" y="385654"/>
            <a:ext cx="11246175" cy="792832"/>
          </a:xfrm>
        </p:spPr>
        <p:txBody>
          <a:bodyPr>
            <a:noAutofit/>
          </a:bodyPr>
          <a:lstStyle/>
          <a:p>
            <a:r>
              <a:rPr lang="en-GB" sz="1800" b="1" dirty="0">
                <a:solidFill>
                  <a:srgbClr val="5C5B5A"/>
                </a:solidFill>
                <a:latin typeface="Arial"/>
                <a:ea typeface="+mn-ea"/>
                <a:cs typeface="+mn-cs"/>
              </a:rPr>
              <a:t>The gap between </a:t>
            </a:r>
            <a:r>
              <a:rPr lang="en-GB" sz="1800" b="1" dirty="0">
                <a:solidFill>
                  <a:srgbClr val="009690"/>
                </a:solidFill>
                <a:latin typeface="Arial"/>
                <a:ea typeface="+mn-ea"/>
                <a:cs typeface="+mn-cs"/>
              </a:rPr>
              <a:t>renters who find it difficult and easy to afford rent </a:t>
            </a:r>
            <a:r>
              <a:rPr lang="en-GB" sz="1800" b="1" dirty="0">
                <a:solidFill>
                  <a:srgbClr val="5C5B5A"/>
                </a:solidFill>
                <a:latin typeface="Arial"/>
                <a:ea typeface="+mn-ea"/>
                <a:cs typeface="+mn-cs"/>
              </a:rPr>
              <a:t>has also fluctuated. 51% of renters are currently finding it difficult to afford their rent</a:t>
            </a:r>
          </a:p>
        </p:txBody>
      </p:sp>
      <p:sp>
        <p:nvSpPr>
          <p:cNvPr id="27" name="TextBox 26">
            <a:extLst>
              <a:ext uri="{FF2B5EF4-FFF2-40B4-BE49-F238E27FC236}">
                <a16:creationId xmlns:a16="http://schemas.microsoft.com/office/drawing/2014/main" id="{22B02E89-7094-E826-3FE8-7F4D75FAFCC8}"/>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Difficulty of affording rent</a:t>
            </a:r>
          </a:p>
        </p:txBody>
      </p:sp>
      <p:graphicFrame>
        <p:nvGraphicFramePr>
          <p:cNvPr id="8" name="Chart 7" descr="Line chart showing proportion of respondents who have difficulty affording their rent. In February 2025, 51% are finding it difficult to afford their rent, while 43% are finding it easy. ">
            <a:extLst>
              <a:ext uri="{FF2B5EF4-FFF2-40B4-BE49-F238E27FC236}">
                <a16:creationId xmlns:a16="http://schemas.microsoft.com/office/drawing/2014/main" id="{0B856FBE-F3C0-A00E-C91A-B0AEAE2E16E5}"/>
              </a:ext>
            </a:extLst>
          </p:cNvPr>
          <p:cNvGraphicFramePr/>
          <p:nvPr>
            <p:extLst>
              <p:ext uri="{D42A27DB-BD31-4B8C-83A1-F6EECF244321}">
                <p14:modId xmlns:p14="http://schemas.microsoft.com/office/powerpoint/2010/main" val="3621185635"/>
              </p:ext>
            </p:extLst>
          </p:nvPr>
        </p:nvGraphicFramePr>
        <p:xfrm>
          <a:off x="493990" y="1917606"/>
          <a:ext cx="11163309" cy="4437972"/>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2150E1AD-C18C-B900-5F2F-754FF2941E4A}"/>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CL9. How easy or difficult is it to afford your...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S4, 438; S5, 368; S6, 405; S7, 388; S8, 436; S9, 377; S10, 412; S11, 369; S12, 488; S13, 497; S14, 411; S15, 470, S16, 362; S17, 488 (All renters).</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FEE7BF99-1F15-6DD4-9EDA-3380C440DF8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4014398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34699" y="385654"/>
            <a:ext cx="11122601" cy="792832"/>
          </a:xfrm>
        </p:spPr>
        <p:txBody>
          <a:bodyPr>
            <a:noAutofit/>
          </a:bodyPr>
          <a:lstStyle/>
          <a:p>
            <a:r>
              <a:rPr lang="en-GB" sz="1800" b="1" dirty="0">
                <a:solidFill>
                  <a:srgbClr val="5C5B5A"/>
                </a:solidFill>
                <a:latin typeface="Arial"/>
                <a:ea typeface="+mn-ea"/>
                <a:cs typeface="+mn-cs"/>
              </a:rPr>
              <a:t>Approaching 2 in 5 (37%) of homeowners say they find </a:t>
            </a:r>
            <a:r>
              <a:rPr lang="en-GB" sz="1800" b="1" dirty="0">
                <a:solidFill>
                  <a:srgbClr val="009690"/>
                </a:solidFill>
                <a:latin typeface="Arial"/>
                <a:ea typeface="+mn-ea"/>
                <a:cs typeface="+mn-cs"/>
              </a:rPr>
              <a:t>affording their mortgage payments difficult</a:t>
            </a:r>
            <a:r>
              <a:rPr lang="en-GB" sz="1800" b="1" dirty="0">
                <a:solidFill>
                  <a:srgbClr val="5C5B5A"/>
                </a:solidFill>
                <a:latin typeface="Arial"/>
                <a:ea typeface="+mn-ea"/>
                <a:cs typeface="+mn-cs"/>
              </a:rPr>
              <a:t> – a lower figure in the most recent wave, following increases over the second half of 2024</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838695" y="1475342"/>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Ease or difficulty of affording mortgage payments</a:t>
            </a:r>
          </a:p>
        </p:txBody>
      </p:sp>
      <p:graphicFrame>
        <p:nvGraphicFramePr>
          <p:cNvPr id="8" name="Chart 7" descr="Line chart showing ease or difficulty of affording mortgage payments. 60% say that is it easy while 37% say that it is difficult. ">
            <a:extLst>
              <a:ext uri="{FF2B5EF4-FFF2-40B4-BE49-F238E27FC236}">
                <a16:creationId xmlns:a16="http://schemas.microsoft.com/office/drawing/2014/main" id="{D2DB5457-2BF7-6281-BF3C-B902CBA4D43D}"/>
              </a:ext>
            </a:extLst>
          </p:cNvPr>
          <p:cNvGraphicFramePr/>
          <p:nvPr>
            <p:extLst>
              <p:ext uri="{D42A27DB-BD31-4B8C-83A1-F6EECF244321}">
                <p14:modId xmlns:p14="http://schemas.microsoft.com/office/powerpoint/2010/main" val="3696928246"/>
              </p:ext>
            </p:extLst>
          </p:nvPr>
        </p:nvGraphicFramePr>
        <p:xfrm>
          <a:off x="493991" y="1917606"/>
          <a:ext cx="11122602" cy="4437972"/>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CL9. How easy or difficult is it to afford your...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S4, </a:t>
            </a:r>
            <a:r>
              <a:rPr lang="en-GB" sz="1000" dirty="0">
                <a:solidFill>
                  <a:srgbClr val="FFFFFF">
                    <a:lumMod val="50000"/>
                  </a:srgbClr>
                </a:solidFill>
                <a:latin typeface="Arial"/>
                <a:cs typeface="Arial" panose="020B0604020202020204" pitchFamily="34" charset="0"/>
              </a:rPr>
              <a:t>459</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S5, 412; S6, 469; S7, 395; S8, 456; S9, 411; S10, 392; S11, 350; S12, </a:t>
            </a:r>
            <a:r>
              <a:rPr lang="en-GB" sz="1000" dirty="0">
                <a:solidFill>
                  <a:srgbClr val="FFFFFF">
                    <a:lumMod val="50000"/>
                  </a:srgbClr>
                </a:solidFill>
                <a:latin typeface="Arial"/>
                <a:cs typeface="Arial" panose="020B0604020202020204" pitchFamily="34" charset="0"/>
              </a:rPr>
              <a:t>409</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S13, 383; S14, 407; S15, 370; S16, 308; S17, 363 (All who do not own their home outright).</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8346756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449F2028-4CEE-5A12-B3A6-0EEED010B720}"/>
              </a:ext>
            </a:extLst>
          </p:cNvPr>
          <p:cNvSpPr>
            <a:spLocks noGrp="1"/>
          </p:cNvSpPr>
          <p:nvPr>
            <p:ph type="title"/>
          </p:nvPr>
        </p:nvSpPr>
        <p:spPr>
          <a:xfrm>
            <a:off x="359757" y="164305"/>
            <a:ext cx="11483900" cy="553998"/>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Those </a:t>
            </a:r>
            <a:r>
              <a:rPr lang="en-GB" sz="1800" b="1" dirty="0">
                <a:solidFill>
                  <a:srgbClr val="009690"/>
                </a:solidFill>
                <a:latin typeface="Arial"/>
                <a:ea typeface="+mn-ea"/>
                <a:cs typeface="+mn-cs"/>
              </a:rPr>
              <a:t>more likely to find it difficult to afford mortgage or rent payments </a:t>
            </a:r>
            <a:r>
              <a:rPr lang="en-GB" sz="1800" b="1" dirty="0">
                <a:solidFill>
                  <a:srgbClr val="5C5B5A"/>
                </a:solidFill>
                <a:latin typeface="Arial"/>
                <a:ea typeface="+mn-ea"/>
                <a:cs typeface="+mn-cs"/>
              </a:rPr>
              <a:t>include those</a:t>
            </a:r>
            <a:r>
              <a:rPr lang="en-GB" sz="1800" b="1" dirty="0">
                <a:latin typeface="Arial"/>
                <a:ea typeface="+mn-ea"/>
                <a:cs typeface="+mn-cs"/>
              </a:rPr>
              <a:t> from racially minoritised groups and those dissatisfied with their working situation</a:t>
            </a:r>
            <a:endParaRPr lang="en-GB" sz="1800" b="1" dirty="0">
              <a:solidFill>
                <a:srgbClr val="5C5B5A"/>
              </a:solidFill>
              <a:latin typeface="Arial"/>
              <a:ea typeface="+mn-ea"/>
              <a:cs typeface="+mn-cs"/>
            </a:endParaRPr>
          </a:p>
        </p:txBody>
      </p:sp>
      <p:sp>
        <p:nvSpPr>
          <p:cNvPr id="8" name="Text Placeholder 7">
            <a:extLst>
              <a:ext uri="{FF2B5EF4-FFF2-40B4-BE49-F238E27FC236}">
                <a16:creationId xmlns:a16="http://schemas.microsoft.com/office/drawing/2014/main" id="{CA4B96AC-7507-17B4-5286-3A3BEE1B746F}"/>
              </a:ext>
            </a:extLst>
          </p:cNvPr>
          <p:cNvSpPr txBox="1">
            <a:spLocks/>
          </p:cNvSpPr>
          <p:nvPr/>
        </p:nvSpPr>
        <p:spPr>
          <a:xfrm>
            <a:off x="585288" y="903555"/>
            <a:ext cx="5509994"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who are significantly more likely to find it difficult to afford mortgage payments compared to the GM average (</a:t>
            </a:r>
            <a:r>
              <a:rPr lang="en-GB" dirty="0">
                <a:solidFill>
                  <a:schemeClr val="bg1"/>
                </a:solidFill>
                <a:latin typeface="Arial" panose="020B0604020202020204" pitchFamily="34" charset="0"/>
                <a:cs typeface="Arial" panose="020B0604020202020204" pitchFamily="34" charset="0"/>
              </a:rPr>
              <a:t>40</a:t>
            </a:r>
            <a:r>
              <a:rPr kumimoji="0" lang="en-GB"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t>
            </a:r>
            <a:r>
              <a:rPr lang="en-GB" dirty="0">
                <a:solidFill>
                  <a:schemeClr val="bg1"/>
                </a:solidFill>
                <a:latin typeface="Arial" panose="020B0604020202020204" pitchFamily="34" charset="0"/>
                <a:cs typeface="Arial" panose="020B0604020202020204" pitchFamily="34" charset="0"/>
              </a:rPr>
              <a:t>*</a:t>
            </a:r>
            <a:endParaRPr kumimoji="0" lang="en-GB" sz="1200" b="1" i="0" u="none" strike="noStrike" kern="1200" cap="none" spc="0" normalizeH="0" baseline="0" noProof="0" dirty="0">
              <a:ln>
                <a:noFill/>
              </a:ln>
              <a:solidFill>
                <a:schemeClr val="bg1"/>
              </a:solidFill>
              <a:effectLst/>
              <a:uLnTx/>
              <a:uFillTx/>
              <a:latin typeface="Arial"/>
              <a:ea typeface="+mn-ea"/>
              <a:cs typeface="+mn-cs"/>
            </a:endParaRPr>
          </a:p>
        </p:txBody>
      </p:sp>
      <p:sp>
        <p:nvSpPr>
          <p:cNvPr id="9" name="Text Placeholder 4">
            <a:extLst>
              <a:ext uri="{FF2B5EF4-FFF2-40B4-BE49-F238E27FC236}">
                <a16:creationId xmlns:a16="http://schemas.microsoft.com/office/drawing/2014/main" id="{450F37F1-3B2D-71FA-66A9-C7F960E7FBD3}"/>
              </a:ext>
            </a:extLst>
          </p:cNvPr>
          <p:cNvSpPr txBox="1">
            <a:spLocks/>
          </p:cNvSpPr>
          <p:nvPr/>
        </p:nvSpPr>
        <p:spPr>
          <a:xfrm>
            <a:off x="586006" y="1352647"/>
            <a:ext cx="5509994" cy="4462151"/>
          </a:xfrm>
          <a:prstGeom prst="rect">
            <a:avLst/>
          </a:prstGeom>
          <a:noFill/>
          <a:ln>
            <a:solidFill>
              <a:srgbClr val="5C5B5A"/>
            </a:solidFill>
          </a:ln>
        </p:spPr>
        <p:txBody>
          <a:bodyPr vert="horz" lIns="91440" tIns="108000" rIns="91440" bIns="45720" numCol="1" spcCol="457200" rtlCol="0" anchor="t">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00"/>
              </a:spcAft>
              <a:buNone/>
              <a:defRPr/>
            </a:pP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Demographics:</a:t>
            </a:r>
          </a:p>
          <a:p>
            <a:pPr>
              <a:spcAft>
                <a:spcPts val="400"/>
              </a:spcAft>
              <a:defRPr/>
            </a:pPr>
            <a:r>
              <a:rPr lang="en-GB" sz="1200" dirty="0">
                <a:solidFill>
                  <a:srgbClr val="5C5B5A"/>
                </a:solidFill>
                <a:latin typeface="Arial" panose="020B0604020202020204" pitchFamily="34" charset="0"/>
                <a:cs typeface="Arial" panose="020B0604020202020204" pitchFamily="34" charset="0"/>
              </a:rPr>
              <a:t>Those in racially minoritised groups (55%), including Asian or Asian British respondents (59%)</a:t>
            </a:r>
          </a:p>
          <a:p>
            <a:pPr>
              <a:spcAft>
                <a:spcPts val="400"/>
              </a:spcAft>
              <a:defRPr/>
            </a:pPr>
            <a:r>
              <a:rPr lang="en-GB" sz="1200" dirty="0">
                <a:solidFill>
                  <a:srgbClr val="5C5B5A"/>
                </a:solidFill>
                <a:latin typeface="Arial" panose="020B0604020202020204" pitchFamily="34" charset="0"/>
                <a:cs typeface="Arial" panose="020B0604020202020204" pitchFamily="34" charset="0"/>
              </a:rPr>
              <a:t>Those with a disability (51%), including those with mental ill health (57%)</a:t>
            </a:r>
          </a:p>
          <a:p>
            <a:pPr>
              <a:spcAft>
                <a:spcPts val="400"/>
              </a:spcAft>
              <a:defRPr/>
            </a:pPr>
            <a:r>
              <a:rPr lang="en-GB" sz="1200" dirty="0">
                <a:solidFill>
                  <a:srgbClr val="5C5B5A"/>
                </a:solidFill>
                <a:latin typeface="Arial" panose="020B0604020202020204" pitchFamily="34" charset="0"/>
                <a:cs typeface="Arial" panose="020B0604020202020204" pitchFamily="34" charset="0"/>
              </a:rPr>
              <a:t>Those aged 16-24 (53%)</a:t>
            </a:r>
            <a:endParaRPr lang="en-GB" sz="1200" i="1" dirty="0">
              <a:solidFill>
                <a:srgbClr val="5C5B5A"/>
              </a:solidFill>
              <a:latin typeface="Arial" panose="020B0604020202020204" pitchFamily="34" charset="0"/>
              <a:cs typeface="Arial" panose="020B0604020202020204" pitchFamily="34" charset="0"/>
            </a:endParaRPr>
          </a:p>
          <a:p>
            <a:pPr>
              <a:spcAft>
                <a:spcPts val="400"/>
              </a:spcAft>
              <a:defRPr/>
            </a:pPr>
            <a:r>
              <a:rPr lang="en-GB" sz="1200" i="1" dirty="0">
                <a:solidFill>
                  <a:srgbClr val="5C5B5A"/>
                </a:solidFill>
                <a:latin typeface="Arial" panose="020B0604020202020204" pitchFamily="34" charset="0"/>
                <a:cs typeface="Arial" panose="020B0604020202020204" pitchFamily="34" charset="0"/>
              </a:rPr>
              <a:t>Those with children aged 16-24 (50%)</a:t>
            </a:r>
          </a:p>
          <a:p>
            <a:pPr marL="0" indent="0">
              <a:spcAft>
                <a:spcPts val="400"/>
              </a:spcAft>
              <a:buNone/>
              <a:defRPr/>
            </a:pPr>
            <a:endParaRPr lang="en-GB" sz="1200" b="1" dirty="0">
              <a:solidFill>
                <a:srgbClr val="5C5B5A"/>
              </a:solidFill>
              <a:latin typeface="Arial" panose="020B0604020202020204" pitchFamily="34" charset="0"/>
              <a:cs typeface="Arial" panose="020B0604020202020204" pitchFamily="34" charset="0"/>
            </a:endParaRPr>
          </a:p>
          <a:p>
            <a:pPr marL="0" indent="0">
              <a:spcAft>
                <a:spcPts val="400"/>
              </a:spcAft>
              <a:buNone/>
              <a:defRPr/>
            </a:pPr>
            <a:r>
              <a:rPr kumimoji="0" lang="en-GB" sz="1200" b="1" i="0" u="none" strike="noStrike" kern="1200" cap="none" spc="0" normalizeH="0" baseline="0" noProof="0" dirty="0">
                <a:ln>
                  <a:noFill/>
                </a:ln>
                <a:solidFill>
                  <a:srgbClr val="009690"/>
                </a:solidFill>
                <a:effectLst/>
                <a:uLnTx/>
                <a:uFillTx/>
                <a:latin typeface="Arial"/>
                <a:cs typeface="Arial"/>
              </a:rPr>
              <a:t>Individual and/or family circumstance:</a:t>
            </a:r>
          </a:p>
          <a:p>
            <a:pPr>
              <a:spcAft>
                <a:spcPts val="400"/>
              </a:spcAft>
              <a:defRPr/>
            </a:pPr>
            <a:r>
              <a:rPr lang="en-GB" sz="1200" dirty="0">
                <a:solidFill>
                  <a:srgbClr val="5C5B5A"/>
                </a:solidFill>
                <a:latin typeface="Arial" panose="020B0604020202020204" pitchFamily="34" charset="0"/>
                <a:cs typeface="Arial" panose="020B0604020202020204" pitchFamily="34" charset="0"/>
              </a:rPr>
              <a:t>Those with low levels of life satisfaction (64%), low happiness (59%) or low hopefulness (53%)</a:t>
            </a:r>
          </a:p>
          <a:p>
            <a:pPr>
              <a:spcAft>
                <a:spcPts val="400"/>
              </a:spcAft>
              <a:defRPr/>
            </a:pPr>
            <a:r>
              <a:rPr lang="en-GB" sz="1200" dirty="0">
                <a:solidFill>
                  <a:srgbClr val="5C5B5A"/>
                </a:solidFill>
                <a:latin typeface="Arial" panose="020B0604020202020204" pitchFamily="34" charset="0"/>
                <a:cs typeface="Arial" panose="020B0604020202020204" pitchFamily="34" charset="0"/>
              </a:rPr>
              <a:t>Those dissatisfied with their work hours (62%), dissatisfied with their job (56%) or dissatisfied with their pay (57%)</a:t>
            </a:r>
          </a:p>
          <a:p>
            <a:pPr>
              <a:spcAft>
                <a:spcPts val="400"/>
              </a:spcAft>
              <a:defRPr/>
            </a:pPr>
            <a:r>
              <a:rPr lang="en-GB" sz="1200" i="1" dirty="0">
                <a:solidFill>
                  <a:srgbClr val="5C5B5A"/>
                </a:solidFill>
                <a:latin typeface="Arial" panose="020B0604020202020204" pitchFamily="34" charset="0"/>
                <a:cs typeface="Arial" panose="020B0604020202020204" pitchFamily="34" charset="0"/>
              </a:rPr>
              <a:t>Those who have been discriminated against in the access to, or experience of education or training (64%), or police or criminal justice system (62%)</a:t>
            </a:r>
          </a:p>
          <a:p>
            <a:pPr>
              <a:spcAft>
                <a:spcPts val="400"/>
              </a:spcAft>
              <a:defRPr/>
            </a:pPr>
            <a:r>
              <a:rPr lang="en-GB" sz="1200" i="1" dirty="0">
                <a:solidFill>
                  <a:srgbClr val="5C5B5A"/>
                </a:solidFill>
                <a:latin typeface="Arial" panose="020B0604020202020204" pitchFamily="34" charset="0"/>
                <a:cs typeface="Arial" panose="020B0604020202020204" pitchFamily="34" charset="0"/>
              </a:rPr>
              <a:t>Those who feel they are treated unfairly by society (60%)</a:t>
            </a:r>
          </a:p>
          <a:p>
            <a:pPr>
              <a:spcAft>
                <a:spcPts val="400"/>
              </a:spcAft>
              <a:defRPr/>
            </a:pPr>
            <a:r>
              <a:rPr lang="en-GB" sz="1200" i="1" dirty="0">
                <a:solidFill>
                  <a:srgbClr val="5C5B5A"/>
                </a:solidFill>
                <a:latin typeface="Arial" panose="020B0604020202020204" pitchFamily="34" charset="0"/>
                <a:cs typeface="Arial" panose="020B0604020202020204" pitchFamily="34" charset="0"/>
              </a:rPr>
              <a:t>Those who would not recommend their local area (49%)</a:t>
            </a:r>
          </a:p>
          <a:p>
            <a:pPr>
              <a:spcAft>
                <a:spcPts val="400"/>
              </a:spcAft>
              <a:defRPr/>
            </a:pPr>
            <a:r>
              <a:rPr lang="en-GB" sz="1200" i="1" dirty="0">
                <a:solidFill>
                  <a:srgbClr val="5C5B5A"/>
                </a:solidFill>
                <a:latin typeface="Arial" panose="020B0604020202020204" pitchFamily="34" charset="0"/>
                <a:cs typeface="Arial" panose="020B0604020202020204" pitchFamily="34" charset="0"/>
              </a:rPr>
              <a:t>Those in part time employment (48%)</a:t>
            </a:r>
            <a:endParaRPr lang="en-GB" sz="1200" dirty="0">
              <a:solidFill>
                <a:srgbClr val="5C5B5A"/>
              </a:solidFill>
              <a:latin typeface="Arial" panose="020B0604020202020204" pitchFamily="34" charset="0"/>
              <a:cs typeface="Arial" panose="020B0604020202020204" pitchFamily="34" charset="0"/>
            </a:endParaRPr>
          </a:p>
          <a:p>
            <a:pPr>
              <a:spcAft>
                <a:spcPts val="400"/>
              </a:spcAft>
              <a:defRPr/>
            </a:pPr>
            <a:r>
              <a:rPr lang="en-GB" sz="1200" i="1" dirty="0">
                <a:solidFill>
                  <a:srgbClr val="5C5B5A"/>
                </a:solidFill>
                <a:latin typeface="Arial" panose="020B0604020202020204" pitchFamily="34" charset="0"/>
                <a:cs typeface="Arial" panose="020B0604020202020204" pitchFamily="34" charset="0"/>
              </a:rPr>
              <a:t>Those who disagree there are cultural opportunities in their local area (47%)</a:t>
            </a:r>
          </a:p>
        </p:txBody>
      </p:sp>
      <p:sp>
        <p:nvSpPr>
          <p:cNvPr id="10" name="Text Placeholder 7">
            <a:extLst>
              <a:ext uri="{FF2B5EF4-FFF2-40B4-BE49-F238E27FC236}">
                <a16:creationId xmlns:a16="http://schemas.microsoft.com/office/drawing/2014/main" id="{BE79A8E9-64E5-A3D8-F20A-F0F44542550A}"/>
              </a:ext>
            </a:extLst>
          </p:cNvPr>
          <p:cNvSpPr txBox="1">
            <a:spLocks/>
          </p:cNvSpPr>
          <p:nvPr/>
        </p:nvSpPr>
        <p:spPr>
          <a:xfrm>
            <a:off x="6206302" y="903555"/>
            <a:ext cx="5400000"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who are significantly more likely to find it difficult to afford rent compared to the GM average (</a:t>
            </a:r>
            <a:r>
              <a:rPr kumimoji="0" lang="en-GB"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52</a:t>
            </a:r>
            <a:r>
              <a:rPr kumimoji="0" lang="en-GB"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t>
            </a:r>
            <a:endParaRPr kumimoji="0" lang="en-GB" sz="1200" b="1" i="0" u="none" strike="noStrike" kern="1200" cap="none" spc="0" normalizeH="0" baseline="0" noProof="0" dirty="0">
              <a:ln>
                <a:noFill/>
              </a:ln>
              <a:solidFill>
                <a:schemeClr val="bg1"/>
              </a:solidFill>
              <a:effectLst/>
              <a:uLnTx/>
              <a:uFillTx/>
              <a:latin typeface="Arial"/>
              <a:ea typeface="+mn-ea"/>
              <a:cs typeface="+mn-cs"/>
            </a:endParaRPr>
          </a:p>
        </p:txBody>
      </p:sp>
      <p:sp>
        <p:nvSpPr>
          <p:cNvPr id="11" name="Text Placeholder 4">
            <a:extLst>
              <a:ext uri="{FF2B5EF4-FFF2-40B4-BE49-F238E27FC236}">
                <a16:creationId xmlns:a16="http://schemas.microsoft.com/office/drawing/2014/main" id="{B4CE1FF6-873A-A3A9-52C3-D0A9307AEB87}"/>
              </a:ext>
            </a:extLst>
          </p:cNvPr>
          <p:cNvSpPr txBox="1">
            <a:spLocks/>
          </p:cNvSpPr>
          <p:nvPr/>
        </p:nvSpPr>
        <p:spPr>
          <a:xfrm>
            <a:off x="6209414" y="1352647"/>
            <a:ext cx="5400000" cy="4462151"/>
          </a:xfrm>
          <a:prstGeom prst="rect">
            <a:avLst/>
          </a:prstGeom>
          <a:noFill/>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
              </a:spcAft>
              <a:buNone/>
              <a:defRPr/>
            </a:pP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Demographics:</a:t>
            </a:r>
          </a:p>
          <a:p>
            <a:pPr>
              <a:spcAft>
                <a:spcPts val="200"/>
              </a:spcAft>
              <a:defRPr/>
            </a:pPr>
            <a:r>
              <a:rPr lang="en-GB" sz="1200" dirty="0">
                <a:solidFill>
                  <a:srgbClr val="5C5B5A"/>
                </a:solidFill>
                <a:latin typeface="Arial" panose="020B0604020202020204" pitchFamily="34" charset="0"/>
                <a:cs typeface="Arial" panose="020B0604020202020204" pitchFamily="34" charset="0"/>
              </a:rPr>
              <a:t>Parents with 19-25-year-olds in the house (69%)</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from racially minoritised groups (59%), including Asian or Asian British (63%) or Black or Black British (61%)</a:t>
            </a:r>
          </a:p>
          <a:p>
            <a:pPr>
              <a:spcAft>
                <a:spcPts val="200"/>
              </a:spcAft>
              <a:defRPr/>
            </a:pPr>
            <a:r>
              <a:rPr lang="en-GB" sz="1200" i="1" dirty="0">
                <a:solidFill>
                  <a:srgbClr val="5C5B5A"/>
                </a:solidFill>
                <a:latin typeface="Arial" panose="020B0604020202020204" pitchFamily="34" charset="0"/>
                <a:cs typeface="Arial" panose="020B0604020202020204" pitchFamily="34" charset="0"/>
              </a:rPr>
              <a:t>Those with mental ill health (60%)</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who English is not their first language (59%)</a:t>
            </a:r>
          </a:p>
          <a:p>
            <a:pPr marL="0" indent="0">
              <a:spcAft>
                <a:spcPts val="200"/>
              </a:spcAft>
              <a:buNone/>
              <a:defRPr/>
            </a:pPr>
            <a:endParaRPr lang="en-GB" sz="1200" b="1" dirty="0">
              <a:solidFill>
                <a:srgbClr val="5C5B5A"/>
              </a:solidFill>
              <a:latin typeface="Arial" panose="020B0604020202020204" pitchFamily="34" charset="0"/>
              <a:cs typeface="Arial" panose="020B0604020202020204" pitchFamily="34" charset="0"/>
            </a:endParaRPr>
          </a:p>
          <a:p>
            <a:pPr marL="0" indent="0">
              <a:spcAft>
                <a:spcPts val="200"/>
              </a:spcAft>
              <a:buNone/>
              <a:defRPr/>
            </a:pPr>
            <a:r>
              <a:rPr kumimoji="0" lang="en-GB" sz="1200" b="1" i="0" u="none" strike="noStrike" kern="1200" cap="none" spc="0" normalizeH="0" baseline="0" noProof="0" dirty="0">
                <a:ln>
                  <a:noFill/>
                </a:ln>
                <a:solidFill>
                  <a:srgbClr val="009690"/>
                </a:solidFill>
                <a:effectLst/>
                <a:uLnTx/>
                <a:uFillTx/>
                <a:latin typeface="Arial"/>
                <a:cs typeface="Arial"/>
              </a:rPr>
              <a:t>Individual and/or family circumstance:</a:t>
            </a:r>
            <a:endPar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endParaRP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with very low levels of hopefulness (70%)</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with low levels of life satisfaction (70%) or low happiness (68%)</a:t>
            </a:r>
          </a:p>
          <a:p>
            <a:pPr>
              <a:spcAft>
                <a:spcPts val="200"/>
              </a:spcAft>
              <a:defRPr/>
            </a:pPr>
            <a:r>
              <a:rPr lang="en-GB" sz="1200" i="1" dirty="0">
                <a:solidFill>
                  <a:srgbClr val="5C5B5A"/>
                </a:solidFill>
                <a:latin typeface="Arial" panose="020B0604020202020204" pitchFamily="34" charset="0"/>
                <a:cs typeface="Arial" panose="020B0604020202020204" pitchFamily="34" charset="0"/>
              </a:rPr>
              <a:t>Those who disagree that their job makes good use of their skills and abilities (66%)</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dissatisfied with their work hours (65%), dissatisfied with their job (62%) or dissatisfied with their pay (64%)</a:t>
            </a:r>
          </a:p>
          <a:p>
            <a:pPr>
              <a:spcAft>
                <a:spcPts val="200"/>
              </a:spcAft>
              <a:defRPr/>
            </a:pPr>
            <a:r>
              <a:rPr lang="en-GB" sz="1200" i="1" dirty="0">
                <a:solidFill>
                  <a:srgbClr val="5C5B5A"/>
                </a:solidFill>
                <a:latin typeface="Arial" panose="020B0604020202020204" pitchFamily="34" charset="0"/>
                <a:cs typeface="Arial" panose="020B0604020202020204" pitchFamily="34" charset="0"/>
              </a:rPr>
              <a:t>Those who have been discriminated against in the access to, or experience of education or training (63%), or housing or benefits (62%), employment or work (60%), and as a consumer (60%)</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who feel they are treated unfairly by society (62%)</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not in work due to ill health or disability (60%)</a:t>
            </a:r>
          </a:p>
          <a:p>
            <a:pPr marL="0" indent="0">
              <a:spcAft>
                <a:spcPts val="200"/>
              </a:spcAft>
              <a:buNone/>
              <a:defRPr/>
            </a:pPr>
            <a:endParaRPr lang="en-GB" sz="1200" b="1" dirty="0">
              <a:solidFill>
                <a:srgbClr val="5C5B5A"/>
              </a:solidFill>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C2BF225C-6834-350A-93EA-9889C9A35479}"/>
              </a:ext>
            </a:extLst>
          </p:cNvPr>
          <p:cNvSpPr txBox="1">
            <a:spLocks noGrp="1"/>
          </p:cNvSpPr>
          <p:nvPr>
            <p:ph type="body" sz="quarter" idx="11"/>
          </p:nvPr>
        </p:nvSpPr>
        <p:spPr>
          <a:xfrm>
            <a:off x="504694" y="5858681"/>
            <a:ext cx="9990586" cy="497572"/>
          </a:xfrm>
          <a:prstGeom prst="rect">
            <a:avLst/>
          </a:prstGeom>
          <a:noFill/>
        </p:spPr>
        <p:txBody>
          <a:bodyPr vert="horz" wrap="square" lIns="91440" tIns="45720" rIns="91440" bIns="45720" rtlCol="0" anchor="t">
            <a:spAutoFit/>
          </a:bodyPr>
          <a:lstStyle/>
          <a:p>
            <a:r>
              <a:rPr lang="en-GB" sz="1000" dirty="0">
                <a:solidFill>
                  <a:schemeClr val="bg1">
                    <a:lumMod val="50000"/>
                  </a:schemeClr>
                </a:solidFill>
                <a:latin typeface="Arial"/>
                <a:cs typeface="Arial"/>
              </a:rPr>
              <a:t>*Subgroup analysis uses merged data from S15-17 combined. </a:t>
            </a:r>
            <a:r>
              <a:rPr kumimoji="0" lang="en-GB" sz="1000" i="1"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Italics denotes greater prominence / newly featuring in latest analysis compared to previous wave</a:t>
            </a:r>
          </a:p>
          <a:p>
            <a:endParaRPr lang="en-GB" sz="1000" dirty="0">
              <a:solidFill>
                <a:schemeClr val="bg1">
                  <a:lumMod val="50000"/>
                </a:schemeClr>
              </a:solidFill>
              <a:latin typeface="Arial" panose="020B0604020202020204" pitchFamily="34" charset="0"/>
              <a:cs typeface="Arial" panose="020B0604020202020204" pitchFamily="34" charset="0"/>
            </a:endParaRPr>
          </a:p>
        </p:txBody>
      </p:sp>
      <p:sp>
        <p:nvSpPr>
          <p:cNvPr id="3" name="Footer Placeholder 4">
            <a:extLst>
              <a:ext uri="{FF2B5EF4-FFF2-40B4-BE49-F238E27FC236}">
                <a16:creationId xmlns:a16="http://schemas.microsoft.com/office/drawing/2014/main" id="{8910D59F-75A6-C05E-BD6A-51B76EC082F0}"/>
              </a:ext>
            </a:extLst>
          </p:cNvPr>
          <p:cNvSpPr txBox="1">
            <a:spLocks/>
          </p:cNvSpPr>
          <p:nvPr/>
        </p:nvSpPr>
        <p:spPr>
          <a:xfrm>
            <a:off x="443111" y="6199317"/>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CL9. How easy or difficult is it to afford your...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Surveys 15-17, 1041 (All with a mortgage); 1320 (All renters)</a:t>
            </a:r>
          </a:p>
        </p:txBody>
      </p:sp>
    </p:spTree>
    <p:custDataLst>
      <p:tags r:id="rId1"/>
    </p:custDataLst>
    <p:extLst>
      <p:ext uri="{BB962C8B-B14F-4D97-AF65-F5344CB8AC3E}">
        <p14:creationId xmlns:p14="http://schemas.microsoft.com/office/powerpoint/2010/main" val="42854552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4DEE2A-3D6A-ED6D-A6C4-F75DA480AFC0}"/>
              </a:ext>
            </a:extLst>
          </p:cNvPr>
          <p:cNvSpPr>
            <a:spLocks noGrp="1"/>
          </p:cNvSpPr>
          <p:nvPr>
            <p:ph type="title"/>
          </p:nvPr>
        </p:nvSpPr>
        <p:spPr>
          <a:xfrm>
            <a:off x="601200" y="1411200"/>
            <a:ext cx="5647200" cy="1116000"/>
          </a:xfrm>
        </p:spPr>
        <p:txBody>
          <a:bodyPr anchor="t">
            <a:normAutofit fontScale="90000"/>
          </a:bodyPr>
          <a:lstStyle/>
          <a:p>
            <a:r>
              <a:rPr lang="en-GB" sz="4900" b="1" dirty="0">
                <a:latin typeface="Arial"/>
                <a:cs typeface="Arial"/>
              </a:rPr>
              <a:t>Early Education workforce campaign</a:t>
            </a:r>
            <a:br>
              <a:rPr lang="en-GB" sz="4900" b="1" dirty="0">
                <a:latin typeface="Arial"/>
                <a:cs typeface="Arial"/>
              </a:rPr>
            </a:br>
            <a:r>
              <a:rPr lang="en-GB" sz="4900" b="1" dirty="0">
                <a:latin typeface="Arial"/>
                <a:cs typeface="Arial"/>
              </a:rPr>
              <a:t> </a:t>
            </a:r>
            <a:br>
              <a:rPr lang="en-GB" b="1" dirty="0">
                <a:latin typeface="Arial" panose="020B0604020202020204" pitchFamily="34" charset="0"/>
                <a:cs typeface="Arial" panose="020B0604020202020204" pitchFamily="34" charset="0"/>
              </a:rPr>
            </a:br>
            <a:endParaRPr lang="en-GB" sz="2200" dirty="0">
              <a:latin typeface="Arial"/>
              <a:cs typeface="Arial"/>
            </a:endParaRPr>
          </a:p>
        </p:txBody>
      </p:sp>
      <p:graphicFrame>
        <p:nvGraphicFramePr>
          <p:cNvPr id="4" name="Table 5">
            <a:extLst>
              <a:ext uri="{FF2B5EF4-FFF2-40B4-BE49-F238E27FC236}">
                <a16:creationId xmlns:a16="http://schemas.microsoft.com/office/drawing/2014/main" id="{F2F310DB-6017-D954-82C9-0736DC1750AA}"/>
              </a:ext>
            </a:extLst>
          </p:cNvPr>
          <p:cNvGraphicFramePr>
            <a:graphicFrameLocks noGrp="1"/>
          </p:cNvGraphicFramePr>
          <p:nvPr>
            <p:extLst>
              <p:ext uri="{D42A27DB-BD31-4B8C-83A1-F6EECF244321}">
                <p14:modId xmlns:p14="http://schemas.microsoft.com/office/powerpoint/2010/main" val="3052971079"/>
              </p:ext>
            </p:extLst>
          </p:nvPr>
        </p:nvGraphicFramePr>
        <p:xfrm>
          <a:off x="433382" y="2997000"/>
          <a:ext cx="5418314" cy="576000"/>
        </p:xfrm>
        <a:graphic>
          <a:graphicData uri="http://schemas.openxmlformats.org/drawingml/2006/table">
            <a:tbl>
              <a:tblPr firstRow="1" bandRow="1">
                <a:tableStyleId>{5C22544A-7EE6-4342-B048-85BDC9FD1C3A}</a:tableStyleId>
              </a:tblPr>
              <a:tblGrid>
                <a:gridCol w="4097702">
                  <a:extLst>
                    <a:ext uri="{9D8B030D-6E8A-4147-A177-3AD203B41FA5}">
                      <a16:colId xmlns:a16="http://schemas.microsoft.com/office/drawing/2014/main" val="4846203"/>
                    </a:ext>
                  </a:extLst>
                </a:gridCol>
                <a:gridCol w="1320612">
                  <a:extLst>
                    <a:ext uri="{9D8B030D-6E8A-4147-A177-3AD203B41FA5}">
                      <a16:colId xmlns:a16="http://schemas.microsoft.com/office/drawing/2014/main" val="4277008826"/>
                    </a:ext>
                  </a:extLst>
                </a:gridCol>
              </a:tblGrid>
              <a:tr h="288000">
                <a:tc>
                  <a:txBody>
                    <a:bodyPr/>
                    <a:lstStyle/>
                    <a:p>
                      <a:r>
                        <a:rPr lang="en-GB" sz="1400" b="1" dirty="0">
                          <a:solidFill>
                            <a:schemeClr val="bg1"/>
                          </a:solidFill>
                          <a:latin typeface="Arial"/>
                          <a:cs typeface="Arial"/>
                        </a:rPr>
                        <a:t>Campaign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kern="1200" dirty="0">
                          <a:solidFill>
                            <a:schemeClr val="bg1"/>
                          </a:solidFill>
                          <a:latin typeface="Arial" panose="020B0604020202020204" pitchFamily="34" charset="0"/>
                          <a:ea typeface="+mn-ea"/>
                          <a:cs typeface="Arial" panose="020B0604020202020204" pitchFamily="34" charset="0"/>
                        </a:rPr>
                        <a:t>page 65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Arial"/>
                          <a:cs typeface="Arial"/>
                        </a:rPr>
                        <a:t>Campaign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pages 66-6</a:t>
                      </a:r>
                      <a:r>
                        <a:rPr lang="en-GB" sz="1400" b="1" u="sng" dirty="0">
                          <a:solidFill>
                            <a:schemeClr val="bg1"/>
                          </a:solidFill>
                          <a:latin typeface="Arial" panose="020B0604020202020204" pitchFamily="34" charset="0"/>
                          <a:cs typeface="Arial" panose="020B0604020202020204" pitchFamily="34" charset="0"/>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0537686"/>
                  </a:ext>
                </a:extLst>
              </a:tr>
            </a:tbl>
          </a:graphicData>
        </a:graphic>
      </p:graphicFrame>
    </p:spTree>
    <p:custDataLst>
      <p:tags r:id="rId1"/>
    </p:custDataLst>
    <p:extLst>
      <p:ext uri="{BB962C8B-B14F-4D97-AF65-F5344CB8AC3E}">
        <p14:creationId xmlns:p14="http://schemas.microsoft.com/office/powerpoint/2010/main" val="26559602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C4C0D-DD3A-7EFA-3F6A-38DDF456485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8031A70-856B-51E6-85EE-4419B3118639}"/>
              </a:ext>
            </a:extLst>
          </p:cNvPr>
          <p:cNvSpPr>
            <a:spLocks noGrp="1"/>
          </p:cNvSpPr>
          <p:nvPr>
            <p:ph type="title"/>
          </p:nvPr>
        </p:nvSpPr>
        <p:spPr>
          <a:xfrm>
            <a:off x="586799" y="249698"/>
            <a:ext cx="11018402" cy="693150"/>
          </a:xfrm>
        </p:spPr>
        <p:txBody>
          <a:bodyPr>
            <a:normAutofit/>
          </a:bodyPr>
          <a:lstStyle/>
          <a:p>
            <a:r>
              <a:rPr lang="en-GB" dirty="0">
                <a:latin typeface="Arial" panose="020B0604020202020204" pitchFamily="34" charset="0"/>
                <a:cs typeface="Arial" panose="020B0604020202020204" pitchFamily="34" charset="0"/>
              </a:rPr>
              <a:t>Early Education Workforce Campaign – Key findings</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25D63DF-F8A9-CA9C-9C9B-04BEBE0DE8FB}"/>
              </a:ext>
            </a:extLst>
          </p:cNvPr>
          <p:cNvSpPr txBox="1"/>
          <p:nvPr/>
        </p:nvSpPr>
        <p:spPr>
          <a:xfrm>
            <a:off x="586799" y="942848"/>
            <a:ext cx="10999795" cy="5771580"/>
          </a:xfrm>
          <a:prstGeom prst="rect">
            <a:avLst/>
          </a:prstGeom>
          <a:noFill/>
        </p:spPr>
        <p:txBody>
          <a:bodyPr wrap="square" lIns="91440" tIns="45720" rIns="91440" bIns="45720" rtlCol="0" anchor="t">
            <a:spAutoFit/>
          </a:bodyPr>
          <a:lstStyle/>
          <a:p>
            <a:pPr>
              <a:spcAft>
                <a:spcPts val="600"/>
              </a:spcAft>
            </a:pPr>
            <a:r>
              <a:rPr lang="en-GB" sz="1200" dirty="0">
                <a:solidFill>
                  <a:schemeClr val="bg1"/>
                </a:solidFill>
                <a:latin typeface="Arial"/>
                <a:cs typeface="Arial"/>
              </a:rPr>
              <a:t>In October 2024, an advertising campaign was launched to highlight the value of the Early Years workforce and the importance of quality Early Education and Childcare to help children to thrive. Some ads were placed on social media as well as in public places. This campaign was extended in January 2025 to the TFGM network. The February 2025 residents’ survey asked respondents a series questions related to this campaign.</a:t>
            </a:r>
          </a:p>
          <a:p>
            <a:pPr>
              <a:spcAft>
                <a:spcPts val="600"/>
              </a:spcAft>
            </a:pPr>
            <a:endParaRPr lang="en-GB" sz="1600" b="1" dirty="0">
              <a:solidFill>
                <a:schemeClr val="bg1"/>
              </a:solidFill>
              <a:latin typeface="Arial"/>
              <a:cs typeface="Arial"/>
            </a:endParaRPr>
          </a:p>
          <a:p>
            <a:pPr>
              <a:spcAft>
                <a:spcPts val="600"/>
              </a:spcAft>
            </a:pPr>
            <a:r>
              <a:rPr lang="en-GB" sz="1600" b="1" dirty="0">
                <a:solidFill>
                  <a:schemeClr val="bg1"/>
                </a:solidFill>
                <a:latin typeface="Arial"/>
                <a:cs typeface="Arial"/>
              </a:rPr>
              <a:t>Awareness of the campaign:</a:t>
            </a:r>
          </a:p>
          <a:p>
            <a:pPr marL="171450" indent="-171450">
              <a:lnSpc>
                <a:spcPct val="114000"/>
              </a:lnSpc>
              <a:spcAft>
                <a:spcPts val="600"/>
              </a:spcAft>
              <a:buFont typeface="Arial" panose="020B0604020202020204" pitchFamily="34" charset="0"/>
              <a:buChar char="•"/>
            </a:pPr>
            <a:r>
              <a:rPr lang="en-GB" sz="1200" dirty="0">
                <a:solidFill>
                  <a:schemeClr val="bg1"/>
                </a:solidFill>
                <a:latin typeface="Arial"/>
                <a:cs typeface="Arial"/>
              </a:rPr>
              <a:t>A quarter of respondents (26%) say they have seen advertisements related to the campaign around Greater Manchester. Parents with children in the household were more likely to have seen the campaign adverts (34%)</a:t>
            </a:r>
          </a:p>
          <a:p>
            <a:pPr marL="171450" indent="-171450">
              <a:lnSpc>
                <a:spcPct val="114000"/>
              </a:lnSpc>
              <a:spcAft>
                <a:spcPts val="600"/>
              </a:spcAft>
              <a:buFont typeface="Arial" panose="020B0604020202020204" pitchFamily="34" charset="0"/>
              <a:buChar char="•"/>
            </a:pPr>
            <a:r>
              <a:rPr lang="en-GB" sz="1200" dirty="0">
                <a:solidFill>
                  <a:schemeClr val="bg1"/>
                </a:solidFill>
                <a:latin typeface="Arial"/>
                <a:cs typeface="Arial"/>
              </a:rPr>
              <a:t>One third (33%) of those who have seen campaign advertisements have seen them on social media, making it the most common source. The next most common place to have seen it is on a bus or a tram (28%) or at a bus or a tram stop (28%).</a:t>
            </a:r>
          </a:p>
          <a:p>
            <a:pPr>
              <a:spcAft>
                <a:spcPts val="600"/>
              </a:spcAft>
            </a:pPr>
            <a:endParaRPr lang="en-GB" sz="1600" b="1" dirty="0">
              <a:solidFill>
                <a:schemeClr val="bg1"/>
              </a:solidFill>
              <a:latin typeface="Arial"/>
              <a:cs typeface="Arial"/>
            </a:endParaRPr>
          </a:p>
          <a:p>
            <a:pPr>
              <a:spcAft>
                <a:spcPts val="600"/>
              </a:spcAft>
            </a:pPr>
            <a:r>
              <a:rPr lang="en-GB" sz="1600" b="1" dirty="0">
                <a:solidFill>
                  <a:schemeClr val="bg1"/>
                </a:solidFill>
                <a:latin typeface="Arial"/>
                <a:cs typeface="Arial"/>
              </a:rPr>
              <a:t>Effectiveness of the campaign:</a:t>
            </a:r>
          </a:p>
          <a:p>
            <a:pPr marL="285750" indent="-285750">
              <a:lnSpc>
                <a:spcPct val="114000"/>
              </a:lnSpc>
              <a:spcAft>
                <a:spcPts val="600"/>
              </a:spcAft>
              <a:buFont typeface="Arial" panose="020B0604020202020204" pitchFamily="34" charset="0"/>
              <a:buChar char="•"/>
            </a:pPr>
            <a:r>
              <a:rPr lang="en-GB" sz="1200" dirty="0">
                <a:solidFill>
                  <a:schemeClr val="bg1"/>
                </a:solidFill>
                <a:latin typeface="Arial"/>
                <a:ea typeface="+mn-ea"/>
                <a:cs typeface="+mn-cs"/>
              </a:rPr>
              <a:t>Two fifths (39%) agreed the message that 'quality early education and childcare is important' is clear in the advertising, the most among all the statements. However, just over one fifth (22%) said that the campaign feels relevant to their community - the lowest levels of agreement among all statements.</a:t>
            </a:r>
          </a:p>
          <a:p>
            <a:pPr marL="285750" indent="-285750">
              <a:lnSpc>
                <a:spcPct val="114000"/>
              </a:lnSpc>
              <a:spcAft>
                <a:spcPts val="600"/>
              </a:spcAft>
              <a:buFont typeface="Arial" panose="020B0604020202020204" pitchFamily="34" charset="0"/>
              <a:buChar char="•"/>
            </a:pPr>
            <a:r>
              <a:rPr lang="en-GB" sz="1200" dirty="0">
                <a:solidFill>
                  <a:schemeClr val="bg1"/>
                </a:solidFill>
                <a:latin typeface="Arial"/>
                <a:cs typeface="Arial"/>
              </a:rPr>
              <a:t>When looking at key sub-groups: </a:t>
            </a:r>
          </a:p>
          <a:p>
            <a:pPr marL="742950" lvl="1" indent="-285750">
              <a:lnSpc>
                <a:spcPct val="114000"/>
              </a:lnSpc>
              <a:spcAft>
                <a:spcPts val="600"/>
              </a:spcAft>
              <a:buFont typeface="Arial" panose="020B0604020202020204" pitchFamily="34" charset="0"/>
              <a:buChar char="•"/>
            </a:pPr>
            <a:r>
              <a:rPr lang="en-GB" sz="1200" dirty="0">
                <a:solidFill>
                  <a:schemeClr val="bg1"/>
                </a:solidFill>
                <a:latin typeface="Arial"/>
                <a:cs typeface="Arial"/>
              </a:rPr>
              <a:t>those with children in early years education (or those aged 0-4 who attend nursery/pre-school/childminder) were more likely to agree that the message was clear (47% agreement amongst this sub-group, vs 39% across the survey as a whole)</a:t>
            </a:r>
          </a:p>
          <a:p>
            <a:pPr marL="742950" lvl="1" indent="-285750">
              <a:lnSpc>
                <a:spcPct val="114000"/>
              </a:lnSpc>
              <a:spcAft>
                <a:spcPts val="600"/>
              </a:spcAft>
              <a:buFont typeface="Arial" panose="020B0604020202020204" pitchFamily="34" charset="0"/>
              <a:buChar char="•"/>
            </a:pPr>
            <a:r>
              <a:rPr lang="en-GB" sz="1200" dirty="0">
                <a:solidFill>
                  <a:schemeClr val="bg1"/>
                </a:solidFill>
                <a:latin typeface="Arial"/>
                <a:cs typeface="Arial"/>
              </a:rPr>
              <a:t>parents with children in the household were more likely to agree that the campaign messages were engaging (27% vs 23% across the survey as a whole) and that the campaign feels relevant to their community (28% vs 22% across the survey as a whole).</a:t>
            </a:r>
          </a:p>
          <a:p>
            <a:pPr marL="285750" lvl="1" indent="-285750">
              <a:lnSpc>
                <a:spcPct val="114000"/>
              </a:lnSpc>
              <a:spcAft>
                <a:spcPts val="600"/>
              </a:spcAft>
              <a:buFont typeface="Arial" panose="020B0604020202020204" pitchFamily="34" charset="0"/>
              <a:buChar char="•"/>
            </a:pPr>
            <a:r>
              <a:rPr lang="en-GB" sz="1200" dirty="0">
                <a:solidFill>
                  <a:schemeClr val="bg1"/>
                </a:solidFill>
                <a:latin typeface="Arial"/>
              </a:rPr>
              <a:t>Views on campaign effectiveness were higher among those ~400 respondents who had already seen the campaign adverts ahead of being shown the materials in the survey.</a:t>
            </a:r>
          </a:p>
          <a:p>
            <a:pPr marL="742950" lvl="1" indent="-285750">
              <a:lnSpc>
                <a:spcPct val="114000"/>
              </a:lnSpc>
              <a:spcAft>
                <a:spcPts val="600"/>
              </a:spcAft>
              <a:buFont typeface="Arial" panose="020B0604020202020204" pitchFamily="34" charset="0"/>
              <a:buChar char="•"/>
            </a:pPr>
            <a:endParaRPr lang="en-GB" sz="1200" dirty="0">
              <a:solidFill>
                <a:schemeClr val="bg1"/>
              </a:solidFill>
              <a:latin typeface="Arial"/>
              <a:cs typeface="Arial"/>
            </a:endParaRPr>
          </a:p>
          <a:p>
            <a:pPr marL="742950" lvl="1" indent="-285750">
              <a:lnSpc>
                <a:spcPct val="114000"/>
              </a:lnSpc>
              <a:spcAft>
                <a:spcPts val="600"/>
              </a:spcAft>
              <a:buFont typeface="Arial" panose="020B0604020202020204" pitchFamily="34" charset="0"/>
              <a:buChar char="•"/>
            </a:pPr>
            <a:endParaRPr lang="en-GB" sz="1200" dirty="0">
              <a:solidFill>
                <a:schemeClr val="bg1"/>
              </a:solidFill>
              <a:latin typeface="Arial"/>
              <a:cs typeface="Arial"/>
            </a:endParaRPr>
          </a:p>
        </p:txBody>
      </p:sp>
    </p:spTree>
    <p:custDataLst>
      <p:tags r:id="rId1"/>
    </p:custDataLst>
    <p:extLst>
      <p:ext uri="{BB962C8B-B14F-4D97-AF65-F5344CB8AC3E}">
        <p14:creationId xmlns:p14="http://schemas.microsoft.com/office/powerpoint/2010/main" val="25457985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E061C-0515-6318-D105-F1D6EB55CCB8}"/>
            </a:ext>
          </a:extLst>
        </p:cNvPr>
        <p:cNvGrpSpPr/>
        <p:nvPr/>
      </p:nvGrpSpPr>
      <p:grpSpPr>
        <a:xfrm>
          <a:off x="0" y="0"/>
          <a:ext cx="0" cy="0"/>
          <a:chOff x="0" y="0"/>
          <a:chExt cx="0" cy="0"/>
        </a:xfrm>
      </p:grpSpPr>
      <p:sp>
        <p:nvSpPr>
          <p:cNvPr id="26" name="Title 13">
            <a:extLst>
              <a:ext uri="{FF2B5EF4-FFF2-40B4-BE49-F238E27FC236}">
                <a16:creationId xmlns:a16="http://schemas.microsoft.com/office/drawing/2014/main" id="{39ED0CFF-C0E7-3523-AB02-4C751645B79B}"/>
              </a:ext>
            </a:extLst>
          </p:cNvPr>
          <p:cNvSpPr>
            <a:spLocks noGrp="1"/>
          </p:cNvSpPr>
          <p:nvPr>
            <p:ph type="title"/>
          </p:nvPr>
        </p:nvSpPr>
        <p:spPr>
          <a:xfrm>
            <a:off x="421336" y="184507"/>
            <a:ext cx="11373789" cy="1107996"/>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One quarter (26%) say they recall having </a:t>
            </a:r>
            <a:r>
              <a:rPr lang="en-GB" sz="1800" b="1" dirty="0">
                <a:solidFill>
                  <a:srgbClr val="009690"/>
                </a:solidFill>
                <a:latin typeface="Arial"/>
                <a:ea typeface="+mn-ea"/>
                <a:cs typeface="+mn-cs"/>
              </a:rPr>
              <a:t>seen advertisements about the Early Education Workforce Campaign, </a:t>
            </a:r>
            <a:r>
              <a:rPr lang="en-GB" sz="1800" b="1" dirty="0">
                <a:solidFill>
                  <a:srgbClr val="5C5B5A"/>
                </a:solidFill>
                <a:latin typeface="Arial"/>
                <a:ea typeface="+mn-ea"/>
                <a:cs typeface="+mn-cs"/>
              </a:rPr>
              <a:t>however, three quarters (74%) have not. Of those who say they have seen the advertisements; a third (33%) saw them on </a:t>
            </a:r>
            <a:r>
              <a:rPr lang="en-GB" sz="1800" b="1" dirty="0">
                <a:solidFill>
                  <a:srgbClr val="009690"/>
                </a:solidFill>
                <a:latin typeface="Arial"/>
                <a:ea typeface="+mn-ea"/>
                <a:cs typeface="+mn-cs"/>
              </a:rPr>
              <a:t>social media</a:t>
            </a:r>
            <a:r>
              <a:rPr lang="en-GB" sz="1800" b="1" dirty="0">
                <a:solidFill>
                  <a:srgbClr val="5C5B5A"/>
                </a:solidFill>
                <a:latin typeface="Arial"/>
                <a:ea typeface="+mn-ea"/>
                <a:cs typeface="+mn-cs"/>
              </a:rPr>
              <a:t>, followed by over a quarter </a:t>
            </a:r>
            <a:r>
              <a:rPr lang="en-GB" sz="1800" b="1" dirty="0">
                <a:solidFill>
                  <a:srgbClr val="009690"/>
                </a:solidFill>
                <a:latin typeface="Arial"/>
                <a:ea typeface="+mn-ea"/>
                <a:cs typeface="+mn-cs"/>
              </a:rPr>
              <a:t>on a bus or a tram</a:t>
            </a:r>
            <a:r>
              <a:rPr lang="en-GB" sz="1800" b="1" dirty="0">
                <a:solidFill>
                  <a:srgbClr val="5C5B5A"/>
                </a:solidFill>
                <a:latin typeface="Arial"/>
                <a:ea typeface="+mn-ea"/>
                <a:cs typeface="+mn-cs"/>
              </a:rPr>
              <a:t> or </a:t>
            </a:r>
            <a:r>
              <a:rPr lang="en-GB" sz="1800" b="1" dirty="0">
                <a:solidFill>
                  <a:srgbClr val="009690"/>
                </a:solidFill>
                <a:latin typeface="Arial"/>
                <a:ea typeface="+mn-ea"/>
                <a:cs typeface="+mn-cs"/>
              </a:rPr>
              <a:t>at a stop </a:t>
            </a:r>
            <a:r>
              <a:rPr lang="en-GB" sz="1800" b="1" dirty="0">
                <a:solidFill>
                  <a:srgbClr val="5C5B5A"/>
                </a:solidFill>
                <a:latin typeface="Arial"/>
                <a:ea typeface="+mn-ea"/>
                <a:cs typeface="+mn-cs"/>
              </a:rPr>
              <a:t>(both 28%)</a:t>
            </a:r>
          </a:p>
        </p:txBody>
      </p:sp>
      <p:sp>
        <p:nvSpPr>
          <p:cNvPr id="4" name="TextBox 3">
            <a:extLst>
              <a:ext uri="{FF2B5EF4-FFF2-40B4-BE49-F238E27FC236}">
                <a16:creationId xmlns:a16="http://schemas.microsoft.com/office/drawing/2014/main" id="{5D59B3D2-843F-7CEB-519A-88C61DDB8F08}"/>
              </a:ext>
            </a:extLst>
          </p:cNvPr>
          <p:cNvSpPr txBox="1"/>
          <p:nvPr/>
        </p:nvSpPr>
        <p:spPr>
          <a:xfrm>
            <a:off x="575406" y="1364175"/>
            <a:ext cx="484313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strike="noStrike" kern="1200" cap="none" spc="0" normalizeH="0" baseline="0" noProof="0" dirty="0">
                <a:ln>
                  <a:noFill/>
                </a:ln>
                <a:solidFill>
                  <a:srgbClr val="5C5B5A"/>
                </a:solidFill>
                <a:effectLst/>
                <a:uLnTx/>
                <a:uFillTx/>
                <a:latin typeface="Arial"/>
                <a:ea typeface="+mn-ea"/>
                <a:cs typeface="+mn-cs"/>
              </a:rPr>
              <a:t>Have you seen any of these advertisements or messages about the Early Years Campaign before today?</a:t>
            </a:r>
            <a:endParaRPr kumimoji="0" lang="en-GB" sz="1500" b="1" i="0"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2" name="Chart 1" descr="Pie chart showing 26% recall having seen advertisements about the Early Years Campaign, however, 745 have not.">
            <a:extLst>
              <a:ext uri="{FF2B5EF4-FFF2-40B4-BE49-F238E27FC236}">
                <a16:creationId xmlns:a16="http://schemas.microsoft.com/office/drawing/2014/main" id="{D0441226-DE12-72FC-0390-80F7EFBA9C4B}"/>
              </a:ext>
            </a:extLst>
          </p:cNvPr>
          <p:cNvGraphicFramePr/>
          <p:nvPr>
            <p:extLst>
              <p:ext uri="{D42A27DB-BD31-4B8C-83A1-F6EECF244321}">
                <p14:modId xmlns:p14="http://schemas.microsoft.com/office/powerpoint/2010/main" val="3693324848"/>
              </p:ext>
            </p:extLst>
          </p:nvPr>
        </p:nvGraphicFramePr>
        <p:xfrm>
          <a:off x="326080" y="1955397"/>
          <a:ext cx="4843139" cy="3538428"/>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4C41CBF9-8597-664F-45A2-9A0C81DE715D}"/>
              </a:ext>
            </a:extLst>
          </p:cNvPr>
          <p:cNvSpPr txBox="1"/>
          <p:nvPr/>
        </p:nvSpPr>
        <p:spPr>
          <a:xfrm>
            <a:off x="3889036" y="2137181"/>
            <a:ext cx="729367" cy="492443"/>
          </a:xfrm>
          <a:prstGeom prst="rect">
            <a:avLst/>
          </a:prstGeom>
          <a:noFill/>
        </p:spPr>
        <p:txBody>
          <a:bodyPr wrap="non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1600" b="1" dirty="0">
                <a:solidFill>
                  <a:srgbClr val="FF0000"/>
                </a:solidFill>
                <a:latin typeface="Arial"/>
              </a:rPr>
              <a:t>74%</a:t>
            </a:r>
          </a:p>
          <a:p>
            <a:pPr marL="0" marR="0" indent="0" algn="l" defTabSz="914400" rtl="0" eaLnBrk="1" fontAlgn="auto" latinLnBrk="0" hangingPunct="1">
              <a:lnSpc>
                <a:spcPct val="100000"/>
              </a:lnSpc>
              <a:spcBef>
                <a:spcPts val="0"/>
              </a:spcBef>
              <a:spcAft>
                <a:spcPts val="0"/>
              </a:spcAft>
              <a:buClrTx/>
              <a:buSzTx/>
              <a:buFontTx/>
              <a:buNone/>
              <a:tabLst/>
            </a:pPr>
            <a:r>
              <a:rPr lang="en-GB" sz="1600" b="1" dirty="0">
                <a:solidFill>
                  <a:srgbClr val="FF0000"/>
                </a:solidFill>
                <a:latin typeface="Arial"/>
              </a:rPr>
              <a:t>Net: No</a:t>
            </a:r>
          </a:p>
        </p:txBody>
      </p:sp>
      <p:sp>
        <p:nvSpPr>
          <p:cNvPr id="3" name="TextBox 2">
            <a:extLst>
              <a:ext uri="{FF2B5EF4-FFF2-40B4-BE49-F238E27FC236}">
                <a16:creationId xmlns:a16="http://schemas.microsoft.com/office/drawing/2014/main" id="{E0DB2143-2436-49AB-DECC-401A6A56981A}"/>
              </a:ext>
            </a:extLst>
          </p:cNvPr>
          <p:cNvSpPr txBox="1"/>
          <p:nvPr/>
        </p:nvSpPr>
        <p:spPr>
          <a:xfrm>
            <a:off x="3448050" y="4914900"/>
            <a:ext cx="805670" cy="492443"/>
          </a:xfrm>
          <a:prstGeom prst="rect">
            <a:avLst/>
          </a:prstGeom>
          <a:noFill/>
        </p:spPr>
        <p:txBody>
          <a:bodyPr wrap="non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1600" b="1" dirty="0">
                <a:solidFill>
                  <a:srgbClr val="009690"/>
                </a:solidFill>
                <a:latin typeface="Arial"/>
              </a:rPr>
              <a:t>26%</a:t>
            </a:r>
          </a:p>
          <a:p>
            <a:pPr marL="0" marR="0" indent="0" algn="l" defTabSz="914400" rtl="0" eaLnBrk="1" fontAlgn="auto" latinLnBrk="0" hangingPunct="1">
              <a:lnSpc>
                <a:spcPct val="100000"/>
              </a:lnSpc>
              <a:spcBef>
                <a:spcPts val="0"/>
              </a:spcBef>
              <a:spcAft>
                <a:spcPts val="0"/>
              </a:spcAft>
              <a:buClrTx/>
              <a:buSzTx/>
              <a:buFontTx/>
              <a:buNone/>
              <a:tabLst/>
            </a:pPr>
            <a:r>
              <a:rPr lang="en-GB" sz="1600" b="1" dirty="0">
                <a:solidFill>
                  <a:srgbClr val="009690"/>
                </a:solidFill>
                <a:latin typeface="Arial"/>
              </a:rPr>
              <a:t>Net: Yes</a:t>
            </a:r>
          </a:p>
        </p:txBody>
      </p:sp>
      <p:sp>
        <p:nvSpPr>
          <p:cNvPr id="7" name="Rectangle 6">
            <a:extLst>
              <a:ext uri="{FF2B5EF4-FFF2-40B4-BE49-F238E27FC236}">
                <a16:creationId xmlns:a16="http://schemas.microsoft.com/office/drawing/2014/main" id="{FDD826BB-C4EE-0B11-64C9-CA6E56B5B1CA}"/>
              </a:ext>
            </a:extLst>
          </p:cNvPr>
          <p:cNvSpPr/>
          <p:nvPr/>
        </p:nvSpPr>
        <p:spPr>
          <a:xfrm>
            <a:off x="656061" y="5188316"/>
            <a:ext cx="2340914" cy="830997"/>
          </a:xfrm>
          <a:prstGeom prst="rect">
            <a:avLst/>
          </a:prstGeom>
          <a:noFill/>
          <a:ln>
            <a:solidFill>
              <a:srgbClr val="0096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5C5B5A"/>
                </a:solidFill>
              </a:rPr>
              <a:t>Parents with children in the house are more likely to have seen the Early Years adverts (34%)</a:t>
            </a:r>
          </a:p>
        </p:txBody>
      </p:sp>
      <p:sp>
        <p:nvSpPr>
          <p:cNvPr id="5" name="TextBox 4">
            <a:extLst>
              <a:ext uri="{FF2B5EF4-FFF2-40B4-BE49-F238E27FC236}">
                <a16:creationId xmlns:a16="http://schemas.microsoft.com/office/drawing/2014/main" id="{BC9EDE9D-7C22-D736-C429-F23C1B1F12C0}"/>
              </a:ext>
            </a:extLst>
          </p:cNvPr>
          <p:cNvSpPr txBox="1"/>
          <p:nvPr/>
        </p:nvSpPr>
        <p:spPr>
          <a:xfrm>
            <a:off x="6657716" y="1364175"/>
            <a:ext cx="4843139"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dirty="0">
                <a:ln>
                  <a:noFill/>
                </a:ln>
                <a:solidFill>
                  <a:srgbClr val="5C5B5A"/>
                </a:solidFill>
                <a:effectLst/>
                <a:uLnTx/>
                <a:uFillTx/>
                <a:latin typeface="Arial"/>
                <a:ea typeface="+mn-ea"/>
                <a:cs typeface="+mn-cs"/>
              </a:rPr>
              <a:t>You said you have seen these before. Where have you seen the advertisement or messages about the Early Years Campaign before?</a:t>
            </a:r>
          </a:p>
        </p:txBody>
      </p:sp>
      <p:graphicFrame>
        <p:nvGraphicFramePr>
          <p:cNvPr id="8" name="Chart 7" descr="Bar chart showing locations people have seen the advertisements. 33% have seen it on social media, 28% have seen it on a bus or a tram.">
            <a:extLst>
              <a:ext uri="{FF2B5EF4-FFF2-40B4-BE49-F238E27FC236}">
                <a16:creationId xmlns:a16="http://schemas.microsoft.com/office/drawing/2014/main" id="{31282B87-3F90-7AF5-216B-1FDABD2908EA}"/>
              </a:ext>
            </a:extLst>
          </p:cNvPr>
          <p:cNvGraphicFramePr/>
          <p:nvPr>
            <p:extLst>
              <p:ext uri="{D42A27DB-BD31-4B8C-83A1-F6EECF244321}">
                <p14:modId xmlns:p14="http://schemas.microsoft.com/office/powerpoint/2010/main" val="2957881886"/>
              </p:ext>
            </p:extLst>
          </p:nvPr>
        </p:nvGraphicFramePr>
        <p:xfrm>
          <a:off x="5722130" y="2383403"/>
          <a:ext cx="6072995" cy="3927917"/>
        </p:xfrm>
        <a:graphic>
          <a:graphicData uri="http://schemas.openxmlformats.org/drawingml/2006/chart">
            <c:chart xmlns:c="http://schemas.openxmlformats.org/drawingml/2006/chart" xmlns:r="http://schemas.openxmlformats.org/officeDocument/2006/relationships" r:id="rId5"/>
          </a:graphicData>
        </a:graphic>
      </p:graphicFrame>
      <p:sp>
        <p:nvSpPr>
          <p:cNvPr id="23" name="Footer Placeholder 4">
            <a:extLst>
              <a:ext uri="{FF2B5EF4-FFF2-40B4-BE49-F238E27FC236}">
                <a16:creationId xmlns:a16="http://schemas.microsoft.com/office/drawing/2014/main" id="{32B65669-82E5-BEF7-67BC-0B073B19A5BF}"/>
              </a:ext>
            </a:extLst>
          </p:cNvPr>
          <p:cNvSpPr txBox="1">
            <a:spLocks/>
          </p:cNvSpPr>
          <p:nvPr/>
        </p:nvSpPr>
        <p:spPr>
          <a:xfrm>
            <a:off x="490982" y="6410330"/>
            <a:ext cx="11701018"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i="0" strike="noStrike" kern="1200" cap="none" spc="0" normalizeH="0" baseline="0" noProof="0" dirty="0">
                <a:ln>
                  <a:noFill/>
                </a:ln>
                <a:solidFill>
                  <a:srgbClr val="5C5B5A"/>
                </a:solidFill>
                <a:effectLst/>
                <a:uLnTx/>
                <a:uFillTx/>
                <a:latin typeface="Arial"/>
                <a:ea typeface="+mn-ea"/>
                <a:cs typeface="+mn-cs"/>
              </a:rPr>
              <a:t>EY1. Have you seen any of these advertisements or messages about the Early Years Campaign before today? Base: 1515 (All respondents) </a:t>
            </a:r>
          </a:p>
          <a:p>
            <a:pPr>
              <a:defRPr/>
            </a:pPr>
            <a:r>
              <a:rPr lang="en-GB" sz="1000" dirty="0">
                <a:solidFill>
                  <a:srgbClr val="5C5B5A"/>
                </a:solidFill>
                <a:latin typeface="Arial" panose="020B0604020202020204" pitchFamily="34" charset="0"/>
                <a:cs typeface="Arial" panose="020B0604020202020204" pitchFamily="34" charset="0"/>
              </a:rPr>
              <a:t>EY2. You said you have seen these before. Where have you seen the advertisement(s) or message(s) about the Early Years Campaign before? </a:t>
            </a:r>
            <a:r>
              <a:rPr kumimoji="0" lang="en-GB" sz="1000" i="0" strike="noStrike" kern="1200" cap="none" spc="0" normalizeH="0" baseline="0" noProof="0" dirty="0">
                <a:ln>
                  <a:noFill/>
                </a:ln>
                <a:solidFill>
                  <a:srgbClr val="5C5B5A"/>
                </a:solidFill>
                <a:effectLst/>
                <a:uLnTx/>
                <a:uFillTx/>
                <a:latin typeface="Arial"/>
                <a:ea typeface="+mn-ea"/>
                <a:cs typeface="+mn-cs"/>
              </a:rPr>
              <a:t>Base: 385 (All who have seen the images)</a:t>
            </a:r>
            <a:endParaRPr lang="en-GB" sz="1000" dirty="0">
              <a:solidFill>
                <a:srgbClr val="5C5B5A"/>
              </a:solidFill>
              <a:latin typeface="Arial" panose="020B0604020202020204" pitchFamily="34" charset="0"/>
              <a:cs typeface="Arial" panose="020B0604020202020204" pitchFamily="34" charset="0"/>
            </a:endParaRPr>
          </a:p>
        </p:txBody>
      </p:sp>
      <p:sp>
        <p:nvSpPr>
          <p:cNvPr id="19" name="Slide Number Placeholder 4">
            <a:extLst>
              <a:ext uri="{FF2B5EF4-FFF2-40B4-BE49-F238E27FC236}">
                <a16:creationId xmlns:a16="http://schemas.microsoft.com/office/drawing/2014/main" id="{49B7E5DE-1020-48BB-553B-AD5729AA969E}"/>
              </a:ext>
            </a:extLst>
          </p:cNvPr>
          <p:cNvSpPr txBox="1">
            <a:spLocks/>
          </p:cNvSpPr>
          <p:nvPr/>
        </p:nvSpPr>
        <p:spPr>
          <a:xfrm>
            <a:off x="11553947" y="64350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9912927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68912-D56A-F4CD-1216-89DB507B9627}"/>
            </a:ext>
          </a:extLst>
        </p:cNvPr>
        <p:cNvGrpSpPr/>
        <p:nvPr/>
      </p:nvGrpSpPr>
      <p:grpSpPr>
        <a:xfrm>
          <a:off x="0" y="0"/>
          <a:ext cx="0" cy="0"/>
          <a:chOff x="0" y="0"/>
          <a:chExt cx="0" cy="0"/>
        </a:xfrm>
      </p:grpSpPr>
      <p:sp>
        <p:nvSpPr>
          <p:cNvPr id="29" name="Title 28">
            <a:extLst>
              <a:ext uri="{FF2B5EF4-FFF2-40B4-BE49-F238E27FC236}">
                <a16:creationId xmlns:a16="http://schemas.microsoft.com/office/drawing/2014/main" id="{09D5923A-EF03-8F02-6B35-F658C0451C2A}"/>
              </a:ext>
              <a:ext uri="{C183D7F6-B498-43B3-948B-1728B52AA6E4}">
                <adec:decorative xmlns:adec="http://schemas.microsoft.com/office/drawing/2017/decorative" val="0"/>
              </a:ext>
            </a:extLst>
          </p:cNvPr>
          <p:cNvSpPr txBox="1">
            <a:spLocks noGrp="1"/>
          </p:cNvSpPr>
          <p:nvPr>
            <p:ph type="title" idx="4294967295"/>
          </p:nvPr>
        </p:nvSpPr>
        <p:spPr>
          <a:xfrm>
            <a:off x="350194" y="212336"/>
            <a:ext cx="11444931"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5C5B5A"/>
                </a:solidFill>
                <a:latin typeface="Arial"/>
                <a:ea typeface="+mn-ea"/>
                <a:cs typeface="+mn-cs"/>
              </a:rPr>
              <a:t>When testing the impact of the campaign, respondents are most likely to agree that </a:t>
            </a:r>
            <a:r>
              <a:rPr lang="en-GB" sz="1800" b="1" dirty="0">
                <a:solidFill>
                  <a:srgbClr val="009690"/>
                </a:solidFill>
                <a:latin typeface="Arial"/>
                <a:ea typeface="+mn-ea"/>
                <a:cs typeface="+mn-cs"/>
              </a:rPr>
              <a:t>'quality early education and childcare is important' is clear in the advertising</a:t>
            </a:r>
            <a:r>
              <a:rPr lang="en-GB" sz="1800" b="1" dirty="0">
                <a:solidFill>
                  <a:srgbClr val="5C5B5A"/>
                </a:solidFill>
                <a:latin typeface="Arial"/>
                <a:ea typeface="+mn-ea"/>
                <a:cs typeface="+mn-cs"/>
              </a:rPr>
              <a:t> (39%). While around a quarter agree the campaign messages are believable (26%) and engaging (23%).</a:t>
            </a:r>
            <a:endParaRPr kumimoji="0" lang="en-GB" sz="1800" b="1" i="0" u="none" strike="noStrike" kern="1200" cap="none" spc="0" normalizeH="0" baseline="0" noProof="0" dirty="0">
              <a:ln>
                <a:noFill/>
              </a:ln>
              <a:solidFill>
                <a:srgbClr val="5C5B5A"/>
              </a:solidFill>
              <a:effectLst/>
              <a:uLnTx/>
              <a:uFillTx/>
              <a:latin typeface="Arial"/>
              <a:ea typeface="+mn-ea"/>
              <a:cs typeface="+mn-cs"/>
            </a:endParaRPr>
          </a:p>
        </p:txBody>
      </p:sp>
      <p:sp>
        <p:nvSpPr>
          <p:cNvPr id="24" name="TextBox 23">
            <a:extLst>
              <a:ext uri="{FF2B5EF4-FFF2-40B4-BE49-F238E27FC236}">
                <a16:creationId xmlns:a16="http://schemas.microsoft.com/office/drawing/2014/main" id="{DB5FE5EE-586D-984C-4DA9-7C195386750B}"/>
              </a:ext>
              <a:ext uri="{C183D7F6-B498-43B3-948B-1728B52AA6E4}">
                <adec:decorative xmlns:adec="http://schemas.microsoft.com/office/drawing/2017/decorative" val="0"/>
              </a:ext>
            </a:extLst>
          </p:cNvPr>
          <p:cNvSpPr txBox="1"/>
          <p:nvPr/>
        </p:nvSpPr>
        <p:spPr>
          <a:xfrm>
            <a:off x="628763" y="1444070"/>
            <a:ext cx="10967663" cy="246221"/>
          </a:xfrm>
          <a:prstGeom prst="rect">
            <a:avLst/>
          </a:prstGeom>
          <a:noFill/>
        </p:spPr>
        <p:txBody>
          <a:bodyPr wrap="square" lIns="0" tIns="0" rIns="0" bIns="0" rtlCol="0" anchor="t">
            <a:spAutoFit/>
          </a:bodyPr>
          <a:lstStyle/>
          <a:p>
            <a:pPr algn="ctr">
              <a:spcAft>
                <a:spcPts val="600"/>
              </a:spcAft>
              <a:defRPr/>
            </a:pPr>
            <a:r>
              <a:rPr lang="en-GB" sz="1600" b="1" dirty="0">
                <a:solidFill>
                  <a:srgbClr val="5C5B5A"/>
                </a:solidFill>
                <a:latin typeface="Arial"/>
                <a:cs typeface="Arial" panose="020B0604020202020204" pitchFamily="34" charset="0"/>
              </a:rPr>
              <a:t>Thinking about the campaigns shown, which of the following do you agree with?</a:t>
            </a:r>
            <a:endParaRPr kumimoji="0" lang="en-GB" sz="1600" b="1" i="0" u="none" strike="noStrike" kern="1200" cap="none" spc="0" normalizeH="0" baseline="0" noProof="0" dirty="0">
              <a:ln>
                <a:noFill/>
              </a:ln>
              <a:solidFill>
                <a:srgbClr val="5C5B5A"/>
              </a:solidFill>
              <a:effectLst/>
              <a:uLnTx/>
              <a:uFillTx/>
              <a:latin typeface="Arial" panose="020B0604020202020204" pitchFamily="34" charset="0"/>
              <a:ea typeface="Calibri" panose="020F0502020204030204" pitchFamily="34" charset="0"/>
              <a:cs typeface="Arial" panose="020B0604020202020204" pitchFamily="34" charset="0"/>
            </a:endParaRPr>
          </a:p>
        </p:txBody>
      </p:sp>
      <p:graphicFrame>
        <p:nvGraphicFramePr>
          <p:cNvPr id="7" name="Chart 6" descr="Bar chart showing levels of agreement around statements about campaigning. 39% agree that the message that 'quality early education and childcare is important' is clear in the advertising, followed by 26% who agree that the campaign messages are believable.&#10;">
            <a:extLst>
              <a:ext uri="{FF2B5EF4-FFF2-40B4-BE49-F238E27FC236}">
                <a16:creationId xmlns:a16="http://schemas.microsoft.com/office/drawing/2014/main" id="{7D171607-0D10-DC62-F464-2492A4B79E77}"/>
              </a:ext>
            </a:extLst>
          </p:cNvPr>
          <p:cNvGraphicFramePr/>
          <p:nvPr>
            <p:extLst>
              <p:ext uri="{D42A27DB-BD31-4B8C-83A1-F6EECF244321}">
                <p14:modId xmlns:p14="http://schemas.microsoft.com/office/powerpoint/2010/main" val="982488831"/>
              </p:ext>
            </p:extLst>
          </p:nvPr>
        </p:nvGraphicFramePr>
        <p:xfrm>
          <a:off x="1940560" y="1718588"/>
          <a:ext cx="8128000" cy="4615614"/>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Arrow Connector 9">
            <a:extLst>
              <a:ext uri="{FF2B5EF4-FFF2-40B4-BE49-F238E27FC236}">
                <a16:creationId xmlns:a16="http://schemas.microsoft.com/office/drawing/2014/main" id="{27779121-1334-230F-7DCF-42A29C842B68}"/>
              </a:ext>
              <a:ext uri="{C183D7F6-B498-43B3-948B-1728B52AA6E4}">
                <adec:decorative xmlns:adec="http://schemas.microsoft.com/office/drawing/2017/decorative" val="1"/>
              </a:ext>
            </a:extLst>
          </p:cNvPr>
          <p:cNvCxnSpPr/>
          <p:nvPr/>
        </p:nvCxnSpPr>
        <p:spPr>
          <a:xfrm>
            <a:off x="9533006" y="2198624"/>
            <a:ext cx="447040" cy="0"/>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3658EFD8-FC1A-34B7-6A16-01DECD47674B}"/>
              </a:ext>
            </a:extLst>
          </p:cNvPr>
          <p:cNvSpPr txBox="1"/>
          <p:nvPr/>
        </p:nvSpPr>
        <p:spPr>
          <a:xfrm>
            <a:off x="10025242" y="1884143"/>
            <a:ext cx="1959351" cy="769441"/>
          </a:xfrm>
          <a:prstGeom prst="rect">
            <a:avLst/>
          </a:prstGeom>
          <a:noFill/>
        </p:spPr>
        <p:txBody>
          <a:bodyPr wrap="square" rtlCol="0">
            <a:spAutoFit/>
          </a:bodyPr>
          <a:lstStyle/>
          <a:p>
            <a:r>
              <a:rPr lang="en-GB" sz="1100" b="1" dirty="0">
                <a:solidFill>
                  <a:srgbClr val="515151"/>
                </a:solidFill>
                <a:latin typeface="Arial" panose="020B0604020202020204" pitchFamily="34" charset="0"/>
                <a:ea typeface="Calibri" panose="020F0502020204030204" pitchFamily="34" charset="0"/>
                <a:cs typeface="Arial" panose="020B0604020202020204" pitchFamily="34" charset="0"/>
              </a:rPr>
              <a:t>47% </a:t>
            </a:r>
            <a:r>
              <a:rPr lang="en-GB" sz="1100" dirty="0">
                <a:solidFill>
                  <a:srgbClr val="515151"/>
                </a:solidFill>
                <a:latin typeface="Arial" panose="020B0604020202020204" pitchFamily="34" charset="0"/>
                <a:ea typeface="Calibri" panose="020F0502020204030204" pitchFamily="34" charset="0"/>
                <a:cs typeface="Arial" panose="020B0604020202020204" pitchFamily="34" charset="0"/>
              </a:rPr>
              <a:t>Those with children in Early Years/aged 0-4 years and attend nursery, pre-school, or a childminder</a:t>
            </a:r>
          </a:p>
        </p:txBody>
      </p:sp>
      <p:cxnSp>
        <p:nvCxnSpPr>
          <p:cNvPr id="14" name="Straight Arrow Connector 13">
            <a:extLst>
              <a:ext uri="{FF2B5EF4-FFF2-40B4-BE49-F238E27FC236}">
                <a16:creationId xmlns:a16="http://schemas.microsoft.com/office/drawing/2014/main" id="{58CCAC0B-5B5F-232A-6F7C-3A35162AE428}"/>
              </a:ext>
              <a:ext uri="{C183D7F6-B498-43B3-948B-1728B52AA6E4}">
                <adec:decorative xmlns:adec="http://schemas.microsoft.com/office/drawing/2017/decorative" val="1"/>
              </a:ext>
            </a:extLst>
          </p:cNvPr>
          <p:cNvCxnSpPr/>
          <p:nvPr/>
        </p:nvCxnSpPr>
        <p:spPr>
          <a:xfrm>
            <a:off x="8305523" y="3705322"/>
            <a:ext cx="447040" cy="0"/>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0C0062F4-97C6-6DD9-8EC3-BAEAD945B377}"/>
              </a:ext>
            </a:extLst>
          </p:cNvPr>
          <p:cNvSpPr txBox="1"/>
          <p:nvPr/>
        </p:nvSpPr>
        <p:spPr>
          <a:xfrm>
            <a:off x="8797262" y="3559277"/>
            <a:ext cx="2207656" cy="261610"/>
          </a:xfrm>
          <a:prstGeom prst="rect">
            <a:avLst/>
          </a:prstGeom>
          <a:noFill/>
        </p:spPr>
        <p:txBody>
          <a:bodyPr wrap="none" rtlCol="0">
            <a:spAutoFit/>
          </a:bodyPr>
          <a:lstStyle/>
          <a:p>
            <a:r>
              <a:rPr lang="en-GB" sz="1100" b="1" dirty="0">
                <a:solidFill>
                  <a:srgbClr val="515151"/>
                </a:solidFill>
                <a:latin typeface="Arial" panose="020B0604020202020204" pitchFamily="34" charset="0"/>
                <a:ea typeface="Calibri" panose="020F0502020204030204" pitchFamily="34" charset="0"/>
                <a:cs typeface="Arial" panose="020B0604020202020204" pitchFamily="34" charset="0"/>
              </a:rPr>
              <a:t>27% </a:t>
            </a:r>
            <a:r>
              <a:rPr lang="en-GB" sz="1100" dirty="0">
                <a:solidFill>
                  <a:srgbClr val="515151"/>
                </a:solidFill>
                <a:latin typeface="Arial" panose="020B0604020202020204" pitchFamily="34" charset="0"/>
                <a:ea typeface="Calibri" panose="020F0502020204030204" pitchFamily="34" charset="0"/>
                <a:cs typeface="Arial" panose="020B0604020202020204" pitchFamily="34" charset="0"/>
              </a:rPr>
              <a:t>Parents with children in HH</a:t>
            </a:r>
            <a:endParaRPr lang="en-GB" sz="1100" b="1" dirty="0">
              <a:solidFill>
                <a:srgbClr val="515151"/>
              </a:solidFill>
              <a:latin typeface="Arial" panose="020B0604020202020204" pitchFamily="34" charset="0"/>
              <a:ea typeface="Calibri" panose="020F0502020204030204" pitchFamily="34" charset="0"/>
              <a:cs typeface="Arial" panose="020B0604020202020204" pitchFamily="34" charset="0"/>
            </a:endParaRPr>
          </a:p>
        </p:txBody>
      </p:sp>
      <p:cxnSp>
        <p:nvCxnSpPr>
          <p:cNvPr id="19" name="Straight Arrow Connector 18">
            <a:extLst>
              <a:ext uri="{FF2B5EF4-FFF2-40B4-BE49-F238E27FC236}">
                <a16:creationId xmlns:a16="http://schemas.microsoft.com/office/drawing/2014/main" id="{EB3E78A0-8DE6-F80E-338D-FDACFE9FC674}"/>
              </a:ext>
              <a:ext uri="{C183D7F6-B498-43B3-948B-1728B52AA6E4}">
                <adec:decorative xmlns:adec="http://schemas.microsoft.com/office/drawing/2017/decorative" val="1"/>
              </a:ext>
            </a:extLst>
          </p:cNvPr>
          <p:cNvCxnSpPr/>
          <p:nvPr/>
        </p:nvCxnSpPr>
        <p:spPr>
          <a:xfrm>
            <a:off x="8236483" y="4426955"/>
            <a:ext cx="447040" cy="0"/>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F56644E2-0D00-5F7C-ADD9-272672593548}"/>
              </a:ext>
            </a:extLst>
          </p:cNvPr>
          <p:cNvSpPr txBox="1"/>
          <p:nvPr/>
        </p:nvSpPr>
        <p:spPr>
          <a:xfrm>
            <a:off x="8797262" y="4303888"/>
            <a:ext cx="2207656" cy="261610"/>
          </a:xfrm>
          <a:prstGeom prst="rect">
            <a:avLst/>
          </a:prstGeom>
          <a:noFill/>
        </p:spPr>
        <p:txBody>
          <a:bodyPr wrap="none" rtlCol="0">
            <a:spAutoFit/>
          </a:bodyPr>
          <a:lstStyle/>
          <a:p>
            <a:r>
              <a:rPr lang="en-GB" sz="1100" b="1" dirty="0">
                <a:solidFill>
                  <a:srgbClr val="515151"/>
                </a:solidFill>
                <a:latin typeface="Arial" panose="020B0604020202020204" pitchFamily="34" charset="0"/>
                <a:ea typeface="Calibri" panose="020F0502020204030204" pitchFamily="34" charset="0"/>
                <a:cs typeface="Arial" panose="020B0604020202020204" pitchFamily="34" charset="0"/>
              </a:rPr>
              <a:t>28% </a:t>
            </a:r>
            <a:r>
              <a:rPr lang="en-GB" sz="1100" dirty="0">
                <a:solidFill>
                  <a:srgbClr val="515151"/>
                </a:solidFill>
                <a:latin typeface="Arial" panose="020B0604020202020204" pitchFamily="34" charset="0"/>
                <a:ea typeface="Calibri" panose="020F0502020204030204" pitchFamily="34" charset="0"/>
                <a:cs typeface="Arial" panose="020B0604020202020204" pitchFamily="34" charset="0"/>
              </a:rPr>
              <a:t>Parents with children in HH</a:t>
            </a:r>
            <a:endParaRPr lang="en-GB" sz="1100" b="1" dirty="0">
              <a:solidFill>
                <a:srgbClr val="515151"/>
              </a:solidFill>
              <a:latin typeface="Arial" panose="020B0604020202020204" pitchFamily="34" charset="0"/>
              <a:ea typeface="Calibri" panose="020F0502020204030204" pitchFamily="34" charset="0"/>
              <a:cs typeface="Arial" panose="020B0604020202020204" pitchFamily="34" charset="0"/>
            </a:endParaRPr>
          </a:p>
        </p:txBody>
      </p:sp>
      <p:sp>
        <p:nvSpPr>
          <p:cNvPr id="4" name="Footer Placeholder 4">
            <a:extLst>
              <a:ext uri="{FF2B5EF4-FFF2-40B4-BE49-F238E27FC236}">
                <a16:creationId xmlns:a16="http://schemas.microsoft.com/office/drawing/2014/main" id="{3D9EFCB2-6EEB-F4F3-1A57-459F83E9D797}"/>
              </a:ext>
            </a:extLst>
          </p:cNvPr>
          <p:cNvSpPr txBox="1">
            <a:spLocks/>
          </p:cNvSpPr>
          <p:nvPr/>
        </p:nvSpPr>
        <p:spPr>
          <a:xfrm>
            <a:off x="340711" y="6376883"/>
            <a:ext cx="11327697" cy="47145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FFFFFF">
                    <a:lumMod val="50000"/>
                  </a:srgbClr>
                </a:solidFill>
                <a:latin typeface="Arial"/>
                <a:cs typeface="Arial" panose="020B0604020202020204" pitchFamily="34" charset="0"/>
              </a:rPr>
              <a:t>EY3. Thinking about the campaigns shown, which of the following do you agree with? Base: 1515 (All respondents)</a:t>
            </a:r>
          </a:p>
        </p:txBody>
      </p:sp>
      <p:sp>
        <p:nvSpPr>
          <p:cNvPr id="16" name="Slide Number Placeholder 4">
            <a:extLst>
              <a:ext uri="{FF2B5EF4-FFF2-40B4-BE49-F238E27FC236}">
                <a16:creationId xmlns:a16="http://schemas.microsoft.com/office/drawing/2014/main" id="{FB8F0A93-0E04-28B3-3FD5-28A8D8ED8130}"/>
              </a:ext>
            </a:extLst>
          </p:cNvPr>
          <p:cNvSpPr txBox="1">
            <a:spLocks/>
          </p:cNvSpPr>
          <p:nvPr/>
        </p:nvSpPr>
        <p:spPr>
          <a:xfrm>
            <a:off x="11553947" y="6427944"/>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353938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9F691-C22D-1814-6902-87013CF7D926}"/>
            </a:ext>
          </a:extLst>
        </p:cNvPr>
        <p:cNvGrpSpPr/>
        <p:nvPr/>
      </p:nvGrpSpPr>
      <p:grpSpPr>
        <a:xfrm>
          <a:off x="0" y="0"/>
          <a:ext cx="0" cy="0"/>
          <a:chOff x="0" y="0"/>
          <a:chExt cx="0" cy="0"/>
        </a:xfrm>
      </p:grpSpPr>
      <p:sp>
        <p:nvSpPr>
          <p:cNvPr id="29" name="Title 28">
            <a:extLst>
              <a:ext uri="{FF2B5EF4-FFF2-40B4-BE49-F238E27FC236}">
                <a16:creationId xmlns:a16="http://schemas.microsoft.com/office/drawing/2014/main" id="{142554D2-F275-BC8C-674B-F256DE6A2104}"/>
              </a:ext>
              <a:ext uri="{C183D7F6-B498-43B3-948B-1728B52AA6E4}">
                <adec:decorative xmlns:adec="http://schemas.microsoft.com/office/drawing/2017/decorative" val="0"/>
              </a:ext>
            </a:extLst>
          </p:cNvPr>
          <p:cNvSpPr txBox="1">
            <a:spLocks noGrp="1"/>
          </p:cNvSpPr>
          <p:nvPr>
            <p:ph type="title" idx="4294967295"/>
          </p:nvPr>
        </p:nvSpPr>
        <p:spPr>
          <a:xfrm>
            <a:off x="350194" y="212336"/>
            <a:ext cx="11444931"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009690"/>
                </a:solidFill>
                <a:latin typeface="Arial"/>
                <a:ea typeface="+mn-ea"/>
                <a:cs typeface="+mn-cs"/>
              </a:rPr>
              <a:t>Views on campaign effectiveness are higher among those ~400 respondents who had already seen the campaign adverts ahead of being shown the materials in the survey.</a:t>
            </a:r>
            <a:r>
              <a:rPr lang="en-GB" sz="1800" b="1" dirty="0">
                <a:solidFill>
                  <a:srgbClr val="5C5B5A"/>
                </a:solidFill>
                <a:latin typeface="Arial"/>
                <a:ea typeface="+mn-ea"/>
                <a:cs typeface="+mn-cs"/>
              </a:rPr>
              <a:t> Here, around half (51%) found the messaging clear, and more (37%) said the campaign feels relevant to their community</a:t>
            </a:r>
            <a:endParaRPr kumimoji="0" lang="en-GB" sz="1800" b="1" i="0" u="none" strike="noStrike" kern="1200" cap="none" spc="0" normalizeH="0" baseline="0" noProof="0" dirty="0">
              <a:ln>
                <a:noFill/>
              </a:ln>
              <a:solidFill>
                <a:srgbClr val="5C5B5A"/>
              </a:solidFill>
              <a:effectLst/>
              <a:uLnTx/>
              <a:uFillTx/>
              <a:latin typeface="Arial"/>
              <a:ea typeface="+mn-ea"/>
              <a:cs typeface="+mn-cs"/>
            </a:endParaRPr>
          </a:p>
        </p:txBody>
      </p:sp>
      <p:sp>
        <p:nvSpPr>
          <p:cNvPr id="24" name="TextBox 23">
            <a:extLst>
              <a:ext uri="{FF2B5EF4-FFF2-40B4-BE49-F238E27FC236}">
                <a16:creationId xmlns:a16="http://schemas.microsoft.com/office/drawing/2014/main" id="{038CA7A7-9EDE-9BBF-6CB4-6994B5CF8F31}"/>
              </a:ext>
              <a:ext uri="{C183D7F6-B498-43B3-948B-1728B52AA6E4}">
                <adec:decorative xmlns:adec="http://schemas.microsoft.com/office/drawing/2017/decorative" val="0"/>
              </a:ext>
            </a:extLst>
          </p:cNvPr>
          <p:cNvSpPr txBox="1"/>
          <p:nvPr/>
        </p:nvSpPr>
        <p:spPr>
          <a:xfrm>
            <a:off x="628763" y="1444070"/>
            <a:ext cx="10967663" cy="246221"/>
          </a:xfrm>
          <a:prstGeom prst="rect">
            <a:avLst/>
          </a:prstGeom>
          <a:noFill/>
        </p:spPr>
        <p:txBody>
          <a:bodyPr wrap="square" lIns="0" tIns="0" rIns="0" bIns="0" rtlCol="0" anchor="t">
            <a:spAutoFit/>
          </a:bodyPr>
          <a:lstStyle/>
          <a:p>
            <a:pPr algn="ctr">
              <a:spcAft>
                <a:spcPts val="600"/>
              </a:spcAft>
              <a:defRPr/>
            </a:pPr>
            <a:r>
              <a:rPr lang="en-GB" sz="1600" b="1" dirty="0">
                <a:solidFill>
                  <a:srgbClr val="5C5B5A"/>
                </a:solidFill>
                <a:latin typeface="Arial"/>
                <a:cs typeface="Arial" panose="020B0604020202020204" pitchFamily="34" charset="0"/>
              </a:rPr>
              <a:t>Thinking about the campaigns shown, which of the following do you agree with?</a:t>
            </a:r>
            <a:endParaRPr kumimoji="0" lang="en-GB" sz="1600" b="1" i="0" u="none" strike="noStrike" kern="1200" cap="none" spc="0" normalizeH="0" baseline="0" noProof="0" dirty="0">
              <a:ln>
                <a:noFill/>
              </a:ln>
              <a:solidFill>
                <a:srgbClr val="5C5B5A"/>
              </a:solidFill>
              <a:effectLst/>
              <a:uLnTx/>
              <a:uFillTx/>
              <a:latin typeface="Arial" panose="020B0604020202020204" pitchFamily="34" charset="0"/>
              <a:ea typeface="Calibri" panose="020F0502020204030204" pitchFamily="34" charset="0"/>
              <a:cs typeface="Arial" panose="020B0604020202020204" pitchFamily="34" charset="0"/>
            </a:endParaRPr>
          </a:p>
        </p:txBody>
      </p:sp>
      <p:graphicFrame>
        <p:nvGraphicFramePr>
          <p:cNvPr id="7" name="Chart 6" descr="Bar chart showing reasons why people don’t get on well together in your local area. 45% say groups are choosing to keep to themselves, 43% are saying its due to anti social behaviour and 33% say there is prejudice and racism against different ethnic groups.">
            <a:extLst>
              <a:ext uri="{FF2B5EF4-FFF2-40B4-BE49-F238E27FC236}">
                <a16:creationId xmlns:a16="http://schemas.microsoft.com/office/drawing/2014/main" id="{B41FAAFA-1AAB-3F03-4B5A-F04156ABBE04}"/>
              </a:ext>
            </a:extLst>
          </p:cNvPr>
          <p:cNvGraphicFramePr/>
          <p:nvPr/>
        </p:nvGraphicFramePr>
        <p:xfrm>
          <a:off x="1298658" y="1690291"/>
          <a:ext cx="9411802" cy="4615614"/>
        </p:xfrm>
        <a:graphic>
          <a:graphicData uri="http://schemas.openxmlformats.org/drawingml/2006/chart">
            <c:chart xmlns:c="http://schemas.openxmlformats.org/drawingml/2006/chart" xmlns:r="http://schemas.openxmlformats.org/officeDocument/2006/relationships" r:id="rId4"/>
          </a:graphicData>
        </a:graphic>
      </p:graphicFrame>
      <p:sp>
        <p:nvSpPr>
          <p:cNvPr id="4" name="Footer Placeholder 4">
            <a:extLst>
              <a:ext uri="{FF2B5EF4-FFF2-40B4-BE49-F238E27FC236}">
                <a16:creationId xmlns:a16="http://schemas.microsoft.com/office/drawing/2014/main" id="{320D1798-6450-A54F-778E-6AE7C41BD52D}"/>
              </a:ext>
            </a:extLst>
          </p:cNvPr>
          <p:cNvSpPr txBox="1">
            <a:spLocks/>
          </p:cNvSpPr>
          <p:nvPr/>
        </p:nvSpPr>
        <p:spPr>
          <a:xfrm>
            <a:off x="340711" y="6376883"/>
            <a:ext cx="11327697" cy="47145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FFFFFF">
                    <a:lumMod val="50000"/>
                  </a:srgbClr>
                </a:solidFill>
                <a:latin typeface="Arial"/>
                <a:cs typeface="Arial" panose="020B0604020202020204" pitchFamily="34" charset="0"/>
              </a:rPr>
              <a:t>EY3. Thinking about the campaigns shown, which of the following do you agree with? Base: 1515 (All respondents); 391 (all who have seen early years ads before today)</a:t>
            </a:r>
          </a:p>
        </p:txBody>
      </p:sp>
      <p:sp>
        <p:nvSpPr>
          <p:cNvPr id="16" name="Slide Number Placeholder 4">
            <a:extLst>
              <a:ext uri="{FF2B5EF4-FFF2-40B4-BE49-F238E27FC236}">
                <a16:creationId xmlns:a16="http://schemas.microsoft.com/office/drawing/2014/main" id="{D890CE0F-3CB9-4C02-B2A3-D0BDF7070A92}"/>
              </a:ext>
            </a:extLst>
          </p:cNvPr>
          <p:cNvSpPr txBox="1">
            <a:spLocks/>
          </p:cNvSpPr>
          <p:nvPr/>
        </p:nvSpPr>
        <p:spPr>
          <a:xfrm>
            <a:off x="11553947" y="6427944"/>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grpSp>
        <p:nvGrpSpPr>
          <p:cNvPr id="2" name="Group 1">
            <a:extLst>
              <a:ext uri="{FF2B5EF4-FFF2-40B4-BE49-F238E27FC236}">
                <a16:creationId xmlns:a16="http://schemas.microsoft.com/office/drawing/2014/main" id="{DA367583-2DA6-DEAA-2AF1-7878A6F0B791}"/>
              </a:ext>
              <a:ext uri="{C183D7F6-B498-43B3-948B-1728B52AA6E4}">
                <adec:decorative xmlns:adec="http://schemas.microsoft.com/office/drawing/2017/decorative" val="1"/>
              </a:ext>
            </a:extLst>
          </p:cNvPr>
          <p:cNvGrpSpPr/>
          <p:nvPr/>
        </p:nvGrpSpPr>
        <p:grpSpPr>
          <a:xfrm>
            <a:off x="534699" y="5932757"/>
            <a:ext cx="2862876" cy="276999"/>
            <a:chOff x="575408" y="5989726"/>
            <a:chExt cx="3380325" cy="261042"/>
          </a:xfrm>
        </p:grpSpPr>
        <p:sp>
          <p:nvSpPr>
            <p:cNvPr id="3" name="Arrow: Down 2">
              <a:extLst>
                <a:ext uri="{FF2B5EF4-FFF2-40B4-BE49-F238E27FC236}">
                  <a16:creationId xmlns:a16="http://schemas.microsoft.com/office/drawing/2014/main" id="{FFF4DED8-DE7F-BAFA-01FF-DC7D440956E7}"/>
                </a:ext>
              </a:extLst>
            </p:cNvPr>
            <p:cNvSpPr/>
            <p:nvPr/>
          </p:nvSpPr>
          <p:spPr>
            <a:xfrm>
              <a:off x="807041" y="603080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ACC8BD07-DD38-7F44-D7AC-B1E42288F1C3}"/>
                </a:ext>
              </a:extLst>
            </p:cNvPr>
            <p:cNvGrpSpPr/>
            <p:nvPr/>
          </p:nvGrpSpPr>
          <p:grpSpPr>
            <a:xfrm>
              <a:off x="575408" y="5989726"/>
              <a:ext cx="3380325" cy="261042"/>
              <a:chOff x="520117" y="5788686"/>
              <a:chExt cx="3380325" cy="261042"/>
            </a:xfrm>
          </p:grpSpPr>
          <p:sp>
            <p:nvSpPr>
              <p:cNvPr id="6" name="Arrow: Down 5">
                <a:extLst>
                  <a:ext uri="{FF2B5EF4-FFF2-40B4-BE49-F238E27FC236}">
                    <a16:creationId xmlns:a16="http://schemas.microsoft.com/office/drawing/2014/main" id="{5465A750-D287-459F-E214-AB2AB59C370D}"/>
                  </a:ext>
                </a:extLst>
              </p:cNvPr>
              <p:cNvSpPr/>
              <p:nvPr/>
            </p:nvSpPr>
            <p:spPr>
              <a:xfrm rot="10800000">
                <a:off x="520117" y="582854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8" name="TextBox 7">
                <a:extLst>
                  <a:ext uri="{FF2B5EF4-FFF2-40B4-BE49-F238E27FC236}">
                    <a16:creationId xmlns:a16="http://schemas.microsoft.com/office/drawing/2014/main" id="{2E922C62-2324-FAEC-6D4F-2E2E07435033}"/>
                  </a:ext>
                </a:extLst>
              </p:cNvPr>
              <p:cNvSpPr txBox="1"/>
              <p:nvPr/>
            </p:nvSpPr>
            <p:spPr>
              <a:xfrm>
                <a:off x="884934" y="5788686"/>
                <a:ext cx="3015508" cy="26104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total</a:t>
                </a:r>
              </a:p>
            </p:txBody>
          </p:sp>
        </p:grpSp>
      </p:grpSp>
      <p:sp>
        <p:nvSpPr>
          <p:cNvPr id="9" name="Arrow: Down 8">
            <a:extLst>
              <a:ext uri="{FF2B5EF4-FFF2-40B4-BE49-F238E27FC236}">
                <a16:creationId xmlns:a16="http://schemas.microsoft.com/office/drawing/2014/main" id="{6A8CC55C-41DD-409F-5E2F-E63EFF756811}"/>
              </a:ext>
            </a:extLst>
          </p:cNvPr>
          <p:cNvSpPr/>
          <p:nvPr/>
        </p:nvSpPr>
        <p:spPr>
          <a:xfrm rot="10800000">
            <a:off x="9796593" y="2167932"/>
            <a:ext cx="134992" cy="192023"/>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2" name="Arrow: Down 11">
            <a:extLst>
              <a:ext uri="{FF2B5EF4-FFF2-40B4-BE49-F238E27FC236}">
                <a16:creationId xmlns:a16="http://schemas.microsoft.com/office/drawing/2014/main" id="{87881052-0920-854D-73FD-837B8EE62849}"/>
              </a:ext>
            </a:extLst>
          </p:cNvPr>
          <p:cNvSpPr/>
          <p:nvPr/>
        </p:nvSpPr>
        <p:spPr>
          <a:xfrm rot="10800000">
            <a:off x="8853438" y="2915555"/>
            <a:ext cx="134992" cy="192023"/>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3" name="Arrow: Down 12">
            <a:extLst>
              <a:ext uri="{FF2B5EF4-FFF2-40B4-BE49-F238E27FC236}">
                <a16:creationId xmlns:a16="http://schemas.microsoft.com/office/drawing/2014/main" id="{8C7D60D7-8095-B1EB-5B73-B91900F644FA}"/>
              </a:ext>
            </a:extLst>
          </p:cNvPr>
          <p:cNvSpPr/>
          <p:nvPr/>
        </p:nvSpPr>
        <p:spPr>
          <a:xfrm rot="10800000">
            <a:off x="8324352" y="3710063"/>
            <a:ext cx="134992" cy="192023"/>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7" name="Arrow: Down 16">
            <a:extLst>
              <a:ext uri="{FF2B5EF4-FFF2-40B4-BE49-F238E27FC236}">
                <a16:creationId xmlns:a16="http://schemas.microsoft.com/office/drawing/2014/main" id="{0443760D-DCC6-66F1-07E5-8EF189329AFE}"/>
              </a:ext>
            </a:extLst>
          </p:cNvPr>
          <p:cNvSpPr/>
          <p:nvPr/>
        </p:nvSpPr>
        <p:spPr>
          <a:xfrm rot="10800000">
            <a:off x="8853438" y="4444585"/>
            <a:ext cx="134992" cy="192023"/>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8" name="Arrow: Down 17">
            <a:extLst>
              <a:ext uri="{FF2B5EF4-FFF2-40B4-BE49-F238E27FC236}">
                <a16:creationId xmlns:a16="http://schemas.microsoft.com/office/drawing/2014/main" id="{C09B3368-7AF5-35B6-1DDE-C0F41BECA3EC}"/>
              </a:ext>
            </a:extLst>
          </p:cNvPr>
          <p:cNvSpPr/>
          <p:nvPr/>
        </p:nvSpPr>
        <p:spPr>
          <a:xfrm>
            <a:off x="6826874" y="5221907"/>
            <a:ext cx="134992" cy="192023"/>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Arrow: Down 20">
            <a:extLst>
              <a:ext uri="{FF2B5EF4-FFF2-40B4-BE49-F238E27FC236}">
                <a16:creationId xmlns:a16="http://schemas.microsoft.com/office/drawing/2014/main" id="{9A2E3762-FA63-08A9-BE3B-521D5CBD68E8}"/>
              </a:ext>
            </a:extLst>
          </p:cNvPr>
          <p:cNvSpPr/>
          <p:nvPr/>
        </p:nvSpPr>
        <p:spPr>
          <a:xfrm>
            <a:off x="6826874" y="5996081"/>
            <a:ext cx="134992" cy="192023"/>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1982625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ED8A4-BA1A-137A-E08F-8F2B1F9B7CA6}"/>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1A747CF-0815-5BBD-EE38-BB93A94287ED}"/>
              </a:ext>
            </a:extLst>
          </p:cNvPr>
          <p:cNvSpPr>
            <a:spLocks noGrp="1"/>
          </p:cNvSpPr>
          <p:nvPr>
            <p:ph type="title"/>
          </p:nvPr>
        </p:nvSpPr>
        <p:spPr>
          <a:xfrm>
            <a:off x="601200" y="1411200"/>
            <a:ext cx="5495023" cy="1116000"/>
          </a:xfrm>
        </p:spPr>
        <p:txBody>
          <a:bodyPr anchor="t">
            <a:normAutofit fontScale="90000"/>
          </a:bodyPr>
          <a:lstStyle/>
          <a:p>
            <a:r>
              <a:rPr lang="en-GB" sz="4900" b="1" dirty="0">
                <a:latin typeface="Arial"/>
                <a:cs typeface="Arial"/>
              </a:rPr>
              <a:t>Digital inclusion</a:t>
            </a:r>
            <a:br>
              <a:rPr lang="en-GB" sz="4900" b="1" dirty="0">
                <a:latin typeface="Arial"/>
                <a:cs typeface="Arial"/>
              </a:rPr>
            </a:br>
            <a:r>
              <a:rPr lang="en-GB" sz="4900" b="1" dirty="0">
                <a:latin typeface="Arial"/>
                <a:cs typeface="Arial"/>
              </a:rPr>
              <a:t> </a:t>
            </a:r>
            <a:br>
              <a:rPr lang="en-GB" b="1" dirty="0">
                <a:latin typeface="Arial" panose="020B0604020202020204" pitchFamily="34" charset="0"/>
                <a:cs typeface="Arial" panose="020B0604020202020204" pitchFamily="34" charset="0"/>
              </a:rPr>
            </a:br>
            <a:r>
              <a:rPr lang="en-GB" sz="2200" dirty="0">
                <a:latin typeface="Arial"/>
                <a:cs typeface="Arial"/>
              </a:rPr>
              <a:t>Findings from the October 2024 to February 2025 survey merged into groups of three waves (trio of face-to-face samples)</a:t>
            </a:r>
          </a:p>
        </p:txBody>
      </p:sp>
      <p:sp>
        <p:nvSpPr>
          <p:cNvPr id="3" name="TextBox 2">
            <a:extLst>
              <a:ext uri="{FF2B5EF4-FFF2-40B4-BE49-F238E27FC236}">
                <a16:creationId xmlns:a16="http://schemas.microsoft.com/office/drawing/2014/main" id="{CC80B0AF-734E-2D5F-46AC-1941F53D28FA}"/>
              </a:ext>
            </a:extLst>
          </p:cNvPr>
          <p:cNvSpPr txBox="1"/>
          <p:nvPr/>
        </p:nvSpPr>
        <p:spPr>
          <a:xfrm>
            <a:off x="586799" y="6257836"/>
            <a:ext cx="10982952" cy="307777"/>
          </a:xfrm>
          <a:prstGeom prst="rect">
            <a:avLst/>
          </a:prstGeom>
          <a:noFill/>
        </p:spPr>
        <p:txBody>
          <a:bodyPr wrap="square" rtlCol="0">
            <a:spAutoFit/>
          </a:bodyPr>
          <a:lstStyle/>
          <a:p>
            <a:pPr>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Unweighted base: </a:t>
            </a:r>
            <a:r>
              <a:rPr lang="en-GB" sz="1400" dirty="0">
                <a:solidFill>
                  <a:schemeClr val="bg1"/>
                </a:solidFill>
                <a:latin typeface="Arial" panose="020B0604020202020204" pitchFamily="34" charset="0"/>
                <a:cs typeface="Arial" panose="020B0604020202020204" pitchFamily="34" charset="0"/>
              </a:rPr>
              <a:t>756</a:t>
            </a:r>
            <a:r>
              <a:rPr kumimoji="0" lang="en-GB" sz="140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 </a:t>
            </a: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(Face to face respondents S15+16+17)</a:t>
            </a:r>
            <a:endParaRPr kumimoji="0" lang="en-GB" sz="1400" b="0" i="0" u="none" strike="noStrike" kern="1200" cap="none" spc="0" normalizeH="0" baseline="0" noProof="0" dirty="0">
              <a:ln>
                <a:noFill/>
              </a:ln>
              <a:solidFill>
                <a:schemeClr val="bg1"/>
              </a:solidFill>
              <a:effectLst/>
              <a:uLnTx/>
              <a:uFillTx/>
              <a:latin typeface="Arial"/>
              <a:ea typeface="+mn-ea"/>
              <a:cs typeface="+mn-cs"/>
            </a:endParaRPr>
          </a:p>
        </p:txBody>
      </p:sp>
      <p:graphicFrame>
        <p:nvGraphicFramePr>
          <p:cNvPr id="2" name="Table 5">
            <a:extLst>
              <a:ext uri="{FF2B5EF4-FFF2-40B4-BE49-F238E27FC236}">
                <a16:creationId xmlns:a16="http://schemas.microsoft.com/office/drawing/2014/main" id="{6B1B8C75-1C6A-1AB3-E0E7-18055D49B5E5}"/>
              </a:ext>
            </a:extLst>
          </p:cNvPr>
          <p:cNvGraphicFramePr>
            <a:graphicFrameLocks noGrp="1"/>
          </p:cNvGraphicFramePr>
          <p:nvPr>
            <p:extLst>
              <p:ext uri="{D42A27DB-BD31-4B8C-83A1-F6EECF244321}">
                <p14:modId xmlns:p14="http://schemas.microsoft.com/office/powerpoint/2010/main" val="2451565211"/>
              </p:ext>
            </p:extLst>
          </p:nvPr>
        </p:nvGraphicFramePr>
        <p:xfrm>
          <a:off x="590400" y="3813580"/>
          <a:ext cx="5013010" cy="861360"/>
        </p:xfrm>
        <a:graphic>
          <a:graphicData uri="http://schemas.openxmlformats.org/drawingml/2006/table">
            <a:tbl>
              <a:tblPr firstRow="1" bandRow="1">
                <a:tableStyleId>{5C22544A-7EE6-4342-B048-85BDC9FD1C3A}</a:tableStyleId>
              </a:tblPr>
              <a:tblGrid>
                <a:gridCol w="3391940">
                  <a:extLst>
                    <a:ext uri="{9D8B030D-6E8A-4147-A177-3AD203B41FA5}">
                      <a16:colId xmlns:a16="http://schemas.microsoft.com/office/drawing/2014/main" val="4846203"/>
                    </a:ext>
                  </a:extLst>
                </a:gridCol>
                <a:gridCol w="1621070">
                  <a:extLst>
                    <a:ext uri="{9D8B030D-6E8A-4147-A177-3AD203B41FA5}">
                      <a16:colId xmlns:a16="http://schemas.microsoft.com/office/drawing/2014/main" val="4277008826"/>
                    </a:ext>
                  </a:extLst>
                </a:gridCol>
              </a:tblGrid>
              <a:tr h="288000">
                <a:tc>
                  <a:txBody>
                    <a:bodyPr/>
                    <a:lstStyle/>
                    <a:p>
                      <a:r>
                        <a:rPr lang="en-GB" sz="1400" b="1" dirty="0">
                          <a:solidFill>
                            <a:schemeClr val="bg1"/>
                          </a:solidFill>
                          <a:latin typeface="Arial"/>
                          <a:cs typeface="Arial"/>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 action="ppaction://noaction">
                            <a:extLst>
                              <a:ext uri="{A12FA001-AC4F-418D-AE19-62706E023703}">
                                <ahyp:hlinkClr xmlns:ahyp="http://schemas.microsoft.com/office/drawing/2018/hyperlinkcolor" val="tx"/>
                              </a:ext>
                            </a:extLst>
                          </a:hlinkClick>
                        </a:rPr>
                        <a:t>page </a:t>
                      </a:r>
                      <a:r>
                        <a:rPr lang="en-GB" sz="1400" b="1" u="sng" dirty="0">
                          <a:solidFill>
                            <a:schemeClr val="bg1"/>
                          </a:solidFill>
                          <a:latin typeface="Arial"/>
                          <a:cs typeface="Arial"/>
                        </a:rPr>
                        <a:t>70</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dirty="0">
                          <a:solidFill>
                            <a:schemeClr val="bg1"/>
                          </a:solidFill>
                          <a:latin typeface="Arial"/>
                          <a:cs typeface="Arial"/>
                        </a:rPr>
                        <a:t>Digital inclusion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rPr>
                        <a:t>page 71</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0873">
                <a:tc>
                  <a:txBody>
                    <a:bodyPr/>
                    <a:lstStyle/>
                    <a:p>
                      <a:r>
                        <a:rPr lang="en-GB" sz="1400" b="1" dirty="0">
                          <a:solidFill>
                            <a:schemeClr val="bg1"/>
                          </a:solidFill>
                          <a:latin typeface="Arial"/>
                          <a:cs typeface="Arial"/>
                        </a:rPr>
                        <a:t>Digital inclusion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pages </a:t>
                      </a:r>
                      <a:r>
                        <a:rPr lang="en-GB" sz="1400" b="1" u="sng" dirty="0">
                          <a:solidFill>
                            <a:schemeClr val="bg1"/>
                          </a:solidFill>
                          <a:latin typeface="Arial"/>
                          <a:cs typeface="Arial"/>
                        </a:rPr>
                        <a:t>72-78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custDataLst>
      <p:tags r:id="rId1"/>
    </p:custDataLst>
    <p:extLst>
      <p:ext uri="{BB962C8B-B14F-4D97-AF65-F5344CB8AC3E}">
        <p14:creationId xmlns:p14="http://schemas.microsoft.com/office/powerpoint/2010/main" val="2693060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476B4-E6C5-2194-3657-C25CD72F79C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509AC3E-6B8C-A7BD-FC31-ABA7DEC27239}"/>
              </a:ext>
            </a:extLst>
          </p:cNvPr>
          <p:cNvSpPr>
            <a:spLocks noGrp="1"/>
          </p:cNvSpPr>
          <p:nvPr>
            <p:ph type="title"/>
          </p:nvPr>
        </p:nvSpPr>
        <p:spPr>
          <a:xfrm>
            <a:off x="601200" y="1411200"/>
            <a:ext cx="5495023" cy="1116000"/>
          </a:xfrm>
        </p:spPr>
        <p:txBody>
          <a:bodyPr anchor="t" anchorCtr="0">
            <a:normAutofit fontScale="90000"/>
          </a:bodyPr>
          <a:lstStyle/>
          <a:p>
            <a:r>
              <a:rPr lang="en-GB" sz="3000" b="1" dirty="0">
                <a:latin typeface="Arial" panose="020B0604020202020204" pitchFamily="34" charset="0"/>
                <a:cs typeface="Arial" panose="020B0604020202020204" pitchFamily="34" charset="0"/>
              </a:rPr>
              <a:t> </a:t>
            </a:r>
            <a:br>
              <a:rPr lang="en-GB" sz="4400" b="1" dirty="0">
                <a:latin typeface="Arial" panose="020B0604020202020204" pitchFamily="34" charset="0"/>
                <a:cs typeface="Arial" panose="020B0604020202020204" pitchFamily="34" charset="0"/>
              </a:rPr>
            </a:br>
            <a:r>
              <a:rPr lang="en-GB" sz="4400" b="1" dirty="0">
                <a:latin typeface="Arial" panose="020B0604020202020204" pitchFamily="34" charset="0"/>
                <a:cs typeface="Arial" panose="020B0604020202020204" pitchFamily="34" charset="0"/>
              </a:rPr>
              <a:t>Executive Summary</a:t>
            </a:r>
          </a:p>
        </p:txBody>
      </p:sp>
    </p:spTree>
    <p:custDataLst>
      <p:tags r:id="rId1"/>
    </p:custDataLst>
    <p:extLst>
      <p:ext uri="{BB962C8B-B14F-4D97-AF65-F5344CB8AC3E}">
        <p14:creationId xmlns:p14="http://schemas.microsoft.com/office/powerpoint/2010/main" val="31263440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dirty="0">
                <a:latin typeface="Arial"/>
                <a:cs typeface="Arial"/>
              </a:rPr>
              <a:t>Digital inclusion – context</a:t>
            </a:r>
            <a:endParaRPr lang="en-US" dirty="0">
              <a:latin typeface="Arial"/>
              <a:cs typeface="Arial"/>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1005227"/>
            <a:ext cx="10828395" cy="3461653"/>
          </a:xfrm>
          <a:prstGeom prst="rect">
            <a:avLst/>
          </a:prstGeom>
          <a:noFill/>
        </p:spPr>
        <p:txBody>
          <a:bodyPr wrap="square" lIns="91440" tIns="45720" rIns="91440" bIns="45720" rtlCol="0" anchor="t">
            <a:spAutoFit/>
          </a:bodyPr>
          <a:lstStyle/>
          <a:p>
            <a:pPr>
              <a:lnSpc>
                <a:spcPct val="114000"/>
              </a:lnSpc>
              <a:spcAft>
                <a:spcPts val="600"/>
              </a:spcAft>
            </a:pPr>
            <a:r>
              <a:rPr lang="en-GB" sz="1200" b="1" dirty="0">
                <a:solidFill>
                  <a:schemeClr val="bg1"/>
                </a:solidFill>
                <a:latin typeface="Arial"/>
                <a:cs typeface="Arial"/>
              </a:rPr>
              <a:t>Sampling</a:t>
            </a:r>
          </a:p>
          <a:p>
            <a:pPr>
              <a:lnSpc>
                <a:spcPct val="114000"/>
              </a:lnSpc>
              <a:spcAft>
                <a:spcPts val="600"/>
              </a:spcAft>
            </a:pPr>
            <a:r>
              <a:rPr lang="en-GB" sz="1200" dirty="0">
                <a:solidFill>
                  <a:schemeClr val="bg1"/>
                </a:solidFill>
                <a:latin typeface="Arial"/>
                <a:cs typeface="Arial"/>
              </a:rPr>
              <a:t>Digital inclusion questions have been included in the survey since Spring 2022 (though the methodology / approach was amended, first in September 2022, then again in May 2024).</a:t>
            </a:r>
          </a:p>
          <a:p>
            <a:pPr>
              <a:lnSpc>
                <a:spcPct val="114000"/>
              </a:lnSpc>
              <a:spcAft>
                <a:spcPts val="600"/>
              </a:spcAft>
            </a:pPr>
            <a:r>
              <a:rPr lang="en-GB" sz="1200" dirty="0">
                <a:solidFill>
                  <a:schemeClr val="bg1"/>
                </a:solidFill>
                <a:latin typeface="Arial"/>
                <a:cs typeface="Arial"/>
              </a:rPr>
              <a:t>The sampling approach covers all ages and provides a sample of around 250 responses per survey (excludes online respondents*). The reporting approach places a particular focus on over 75-year-olds, under 25-year-olds, and disabled people – as priority groups for many elements of Greater Manchester activity to address digital exclusion.</a:t>
            </a:r>
          </a:p>
          <a:p>
            <a:pPr>
              <a:lnSpc>
                <a:spcPct val="114000"/>
              </a:lnSpc>
              <a:spcAft>
                <a:spcPts val="600"/>
              </a:spcAft>
            </a:pPr>
            <a:r>
              <a:rPr lang="en-GB" sz="1200" b="1" dirty="0">
                <a:solidFill>
                  <a:schemeClr val="bg1"/>
                </a:solidFill>
                <a:latin typeface="Arial"/>
                <a:cs typeface="Arial"/>
              </a:rPr>
              <a:t>Merged Findings</a:t>
            </a:r>
          </a:p>
          <a:p>
            <a:pPr>
              <a:lnSpc>
                <a:spcPct val="114000"/>
              </a:lnSpc>
              <a:spcAft>
                <a:spcPts val="600"/>
              </a:spcAft>
            </a:pPr>
            <a:r>
              <a:rPr lang="en-GB" sz="1200" dirty="0">
                <a:solidFill>
                  <a:schemeClr val="bg1"/>
                </a:solidFill>
                <a:latin typeface="Arial"/>
                <a:cs typeface="Arial"/>
              </a:rPr>
              <a:t>For this report, we have merged findings for survey 17 (February 2025) with those from survey 16 (December 2024) and survey 15 (October 2024) to provide a robust sample size for sub-group analysis. All three surveys have used a face-to-face interview approach.</a:t>
            </a:r>
            <a:endParaRPr lang="en-GB" sz="1200" dirty="0">
              <a:solidFill>
                <a:schemeClr val="bg1"/>
              </a:solidFill>
              <a:cs typeface="Arial"/>
            </a:endParaRPr>
          </a:p>
          <a:p>
            <a:pPr>
              <a:lnSpc>
                <a:spcPct val="114000"/>
              </a:lnSpc>
              <a:spcAft>
                <a:spcPts val="600"/>
              </a:spcAft>
            </a:pPr>
            <a:r>
              <a:rPr lang="en-GB" sz="1200" dirty="0">
                <a:solidFill>
                  <a:schemeClr val="bg1"/>
                </a:solidFill>
                <a:latin typeface="Arial"/>
                <a:cs typeface="Arial"/>
              </a:rPr>
              <a:t>Headlines reported are based on the most recent three waves combined, with careful analysis of individual differences between waves where appropriate. </a:t>
            </a:r>
          </a:p>
          <a:p>
            <a:pPr>
              <a:lnSpc>
                <a:spcPct val="114000"/>
              </a:lnSpc>
              <a:spcAft>
                <a:spcPts val="600"/>
              </a:spcAft>
            </a:pPr>
            <a:r>
              <a:rPr lang="en-GB" sz="1200" i="1" dirty="0">
                <a:solidFill>
                  <a:schemeClr val="bg1"/>
                </a:solidFill>
                <a:latin typeface="Arial"/>
                <a:cs typeface="Arial"/>
              </a:rPr>
              <a:t>*</a:t>
            </a:r>
            <a:r>
              <a:rPr lang="en-GB" sz="1200" i="1" dirty="0">
                <a:solidFill>
                  <a:srgbClr val="FFFFFF"/>
                </a:solidFill>
                <a:latin typeface="Arial"/>
                <a:cs typeface="Arial"/>
              </a:rPr>
              <a:t> </a:t>
            </a:r>
            <a:r>
              <a:rPr lang="en-GB" sz="1200" i="1" dirty="0">
                <a:solidFill>
                  <a:schemeClr val="bg1"/>
                </a:solidFill>
                <a:latin typeface="Arial"/>
                <a:cs typeface="Arial"/>
              </a:rPr>
              <a:t>Base sizes: Survey 15: October 2024 (266), Survey 16: December 2024 (250), Survey 17: February 2025 (250)</a:t>
            </a:r>
          </a:p>
          <a:p>
            <a:pPr>
              <a:lnSpc>
                <a:spcPct val="90000"/>
              </a:lnSpc>
              <a:spcBef>
                <a:spcPts val="1000"/>
              </a:spcBef>
            </a:pPr>
            <a:endParaRPr lang="en-GB" sz="1400" dirty="0">
              <a:solidFill>
                <a:srgbClr val="5C5B5A"/>
              </a:solidFill>
              <a:cs typeface="Arial"/>
            </a:endParaRPr>
          </a:p>
          <a:p>
            <a:pPr>
              <a:lnSpc>
                <a:spcPct val="113999"/>
              </a:lnSpc>
              <a:spcAft>
                <a:spcPts val="600"/>
              </a:spcAft>
            </a:pPr>
            <a:endParaRPr lang="en-GB" sz="1200" dirty="0">
              <a:solidFill>
                <a:schemeClr val="bg1"/>
              </a:solidFill>
              <a:latin typeface="Arial"/>
              <a:cs typeface="Arial"/>
            </a:endParaRPr>
          </a:p>
        </p:txBody>
      </p:sp>
      <p:sp>
        <p:nvSpPr>
          <p:cNvPr id="2" name="TextBox 1">
            <a:extLst>
              <a:ext uri="{FF2B5EF4-FFF2-40B4-BE49-F238E27FC236}">
                <a16:creationId xmlns:a16="http://schemas.microsoft.com/office/drawing/2014/main" id="{1BEE98B1-9E95-7EB1-FEE0-903E1DEFC7D5}"/>
              </a:ext>
            </a:extLst>
          </p:cNvPr>
          <p:cNvSpPr txBox="1"/>
          <p:nvPr/>
        </p:nvSpPr>
        <p:spPr>
          <a:xfrm>
            <a:off x="589613" y="6198433"/>
            <a:ext cx="11000282"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dirty="0">
                <a:solidFill>
                  <a:srgbClr val="FFFFFF"/>
                </a:solidFill>
                <a:latin typeface="Arial"/>
                <a:cs typeface="Arial"/>
              </a:rPr>
              <a:t>*Although early waves included digital inclusion questions for all survey respondents, the decision was taken to only ask digital inclusion questions in telephone or face to face samples (and not of respondents taking part in the survey online, who are therefore less likely to be digitally excluded than the population as a whole).</a:t>
            </a:r>
            <a:endParaRPr lang="en-GB" sz="1100" dirty="0">
              <a:latin typeface="Arial"/>
              <a:cs typeface="Arial"/>
            </a:endParaRPr>
          </a:p>
        </p:txBody>
      </p:sp>
    </p:spTree>
    <p:custDataLst>
      <p:tags r:id="rId1"/>
    </p:custDataLst>
    <p:extLst>
      <p:ext uri="{BB962C8B-B14F-4D97-AF65-F5344CB8AC3E}">
        <p14:creationId xmlns:p14="http://schemas.microsoft.com/office/powerpoint/2010/main" val="21476363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dirty="0">
                <a:latin typeface="Arial" panose="020B0604020202020204" pitchFamily="34" charset="0"/>
                <a:cs typeface="Arial" panose="020B0604020202020204" pitchFamily="34" charset="0"/>
              </a:rPr>
              <a:t>Digital inclusion – Key findings</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942848"/>
            <a:ext cx="10999795" cy="5090048"/>
          </a:xfrm>
          <a:prstGeom prst="rect">
            <a:avLst/>
          </a:prstGeom>
          <a:noFill/>
        </p:spPr>
        <p:txBody>
          <a:bodyPr wrap="square" lIns="91440" tIns="45720" rIns="91440" bIns="45720" rtlCol="0" anchor="t">
            <a:spAutoFit/>
          </a:bodyPr>
          <a:lstStyle/>
          <a:p>
            <a:pPr>
              <a:spcAft>
                <a:spcPts val="600"/>
              </a:spcAft>
            </a:pPr>
            <a:r>
              <a:rPr lang="en-GB" sz="1400" b="1" cap="all" dirty="0">
                <a:solidFill>
                  <a:schemeClr val="bg1"/>
                </a:solidFill>
                <a:latin typeface="Arial"/>
                <a:cs typeface="Arial"/>
              </a:rPr>
              <a:t>Experience of Digital Exclusion </a:t>
            </a:r>
            <a:r>
              <a:rPr lang="en-GB" sz="1100" b="1" dirty="0">
                <a:solidFill>
                  <a:schemeClr val="bg1"/>
                </a:solidFill>
                <a:latin typeface="Arial"/>
                <a:cs typeface="Arial"/>
              </a:rPr>
              <a:t>(survey 15+16+17 combined data, October 2024 – February 2025*)</a:t>
            </a:r>
            <a:endParaRPr lang="en-GB" sz="1200" b="1" dirty="0">
              <a:solidFill>
                <a:schemeClr val="bg1"/>
              </a:solidFill>
              <a:latin typeface="Arial"/>
              <a:cs typeface="Arial"/>
            </a:endParaRPr>
          </a:p>
          <a:p>
            <a:pPr marL="285750" indent="-285750">
              <a:lnSpc>
                <a:spcPct val="114000"/>
              </a:lnSpc>
              <a:spcAft>
                <a:spcPts val="600"/>
              </a:spcAft>
              <a:buFont typeface="Arial" panose="020B0604020202020204" pitchFamily="34" charset="0"/>
              <a:buChar char="•"/>
            </a:pPr>
            <a:r>
              <a:rPr lang="en-GB" sz="1200" dirty="0">
                <a:solidFill>
                  <a:schemeClr val="bg1"/>
                </a:solidFill>
                <a:latin typeface="Arial"/>
                <a:cs typeface="Arial"/>
              </a:rPr>
              <a:t>Since October 2024, approaching a third (31%) of respondents have said that their household experiences some form of digital exclusion. This is in line with the proportion that was seen in surveys 9-11, from Oct 2023 – Feb 2024 (33%). </a:t>
            </a:r>
          </a:p>
          <a:p>
            <a:pPr marL="285750" indent="-285750">
              <a:lnSpc>
                <a:spcPct val="114000"/>
              </a:lnSpc>
              <a:spcAft>
                <a:spcPts val="600"/>
              </a:spcAft>
              <a:buFont typeface="Arial" panose="020B0604020202020204" pitchFamily="34" charset="0"/>
              <a:buChar char="•"/>
            </a:pPr>
            <a:r>
              <a:rPr lang="en-GB" sz="1200" dirty="0">
                <a:solidFill>
                  <a:schemeClr val="bg1"/>
                </a:solidFill>
                <a:latin typeface="Arial"/>
                <a:cs typeface="Arial"/>
              </a:rPr>
              <a:t>It appears that, although the proportion of respondents experiencing any form of digital exclusion overall has remained stable, there have been increases in digital exclusion reported by those aged 75+ and disabled respondents. Methodological change is, however, likely to be the key driver of this change - those who are recruited to take part in telephone research are often recruited through online methods, lowering the chance of recruiting those who are digitally excluded vs our current approach of face-to-face interviewing on the doorstep. </a:t>
            </a:r>
          </a:p>
          <a:p>
            <a:pPr marL="742950" lvl="2" indent="-285750">
              <a:lnSpc>
                <a:spcPct val="114000"/>
              </a:lnSpc>
              <a:spcAft>
                <a:spcPts val="600"/>
              </a:spcAft>
              <a:buFont typeface="Courier New" panose="02070309020205020404" pitchFamily="49" charset="0"/>
              <a:buChar char="•"/>
            </a:pPr>
            <a:r>
              <a:rPr lang="en-GB" sz="1200" dirty="0">
                <a:solidFill>
                  <a:schemeClr val="bg1"/>
                </a:solidFill>
                <a:latin typeface="Arial"/>
                <a:cs typeface="Arial"/>
              </a:rPr>
              <a:t>79% of those aged 75+ now say they have experienced one or more aspect of digital exclusion, compared to 60% in surveys 9-11</a:t>
            </a:r>
          </a:p>
          <a:p>
            <a:pPr marL="742950" lvl="2" indent="-285750">
              <a:lnSpc>
                <a:spcPct val="114000"/>
              </a:lnSpc>
              <a:spcAft>
                <a:spcPts val="600"/>
              </a:spcAft>
              <a:buFont typeface="Courier New" panose="02070309020205020404" pitchFamily="49" charset="0"/>
              <a:buChar char="•"/>
            </a:pPr>
            <a:r>
              <a:rPr lang="en-GB" sz="1200" dirty="0">
                <a:solidFill>
                  <a:schemeClr val="bg1"/>
                </a:solidFill>
                <a:latin typeface="Arial"/>
                <a:cs typeface="Arial"/>
              </a:rPr>
              <a:t>57% of disabled respondents report experiencing at least one form of digital exclusion, rising from 45% in surveys 9-11</a:t>
            </a:r>
          </a:p>
          <a:p>
            <a:pPr marL="742950" lvl="2" indent="-285750">
              <a:lnSpc>
                <a:spcPct val="114000"/>
              </a:lnSpc>
              <a:spcAft>
                <a:spcPts val="600"/>
              </a:spcAft>
              <a:buFont typeface="Courier New" panose="02070309020205020404" pitchFamily="49" charset="0"/>
              <a:buChar char="•"/>
            </a:pPr>
            <a:r>
              <a:rPr lang="en-GB" sz="1200" dirty="0">
                <a:solidFill>
                  <a:schemeClr val="bg1"/>
                </a:solidFill>
                <a:latin typeface="Arial"/>
                <a:cs typeface="Arial"/>
              </a:rPr>
              <a:t>24% of 16–24-year-olds now say they have experienced one or more aspect of digital exclusion, stable with the 23% reported in surveys 9-11</a:t>
            </a:r>
          </a:p>
          <a:p>
            <a:pPr marL="285750" indent="-285750">
              <a:lnSpc>
                <a:spcPct val="114000"/>
              </a:lnSpc>
              <a:spcAft>
                <a:spcPts val="600"/>
              </a:spcAft>
              <a:buFont typeface="Arial" panose="020B0604020202020204" pitchFamily="34" charset="0"/>
              <a:buChar char="•"/>
            </a:pPr>
            <a:r>
              <a:rPr lang="en-GB" sz="1200" dirty="0">
                <a:solidFill>
                  <a:schemeClr val="bg1"/>
                </a:solidFill>
                <a:latin typeface="Arial"/>
                <a:cs typeface="Arial"/>
              </a:rPr>
              <a:t>The extent / nature of this digital exclusion can be expressed by reviewing whether respondents have issues relating only to one aspect of exclusion or many (from a list** including: consistent/reliable internet connection; suitable devices; affordability; digital skills; access to support). In the most recent wave, 6% of respondents have experienced all 5 aspects of digital exclusion (multiple disadvantage / barriers in this area)</a:t>
            </a:r>
          </a:p>
          <a:p>
            <a:pPr>
              <a:lnSpc>
                <a:spcPct val="114000"/>
              </a:lnSpc>
              <a:spcAft>
                <a:spcPts val="600"/>
              </a:spcAft>
            </a:pPr>
            <a:r>
              <a:rPr lang="en-GB" sz="1000" b="1" dirty="0">
                <a:solidFill>
                  <a:schemeClr val="bg1"/>
                </a:solidFill>
                <a:latin typeface="Arial"/>
                <a:cs typeface="Arial"/>
              </a:rPr>
              <a:t> </a:t>
            </a:r>
          </a:p>
          <a:p>
            <a:pPr>
              <a:spcAft>
                <a:spcPts val="600"/>
              </a:spcAft>
            </a:pPr>
            <a:r>
              <a:rPr lang="en-GB" sz="1400" b="1" dirty="0">
                <a:solidFill>
                  <a:schemeClr val="bg1"/>
                </a:solidFill>
                <a:latin typeface="Arial"/>
                <a:cs typeface="Arial"/>
              </a:rPr>
              <a:t>CONFIDENCE USING DIGITAL SERVICES </a:t>
            </a:r>
            <a:r>
              <a:rPr lang="en-GB" sz="1100" b="1" dirty="0">
                <a:solidFill>
                  <a:schemeClr val="bg1"/>
                </a:solidFill>
                <a:latin typeface="Arial"/>
                <a:cs typeface="Arial"/>
              </a:rPr>
              <a:t>(survey 15+16+17 combined data, October 2024 – February 2025)</a:t>
            </a:r>
            <a:endParaRPr lang="en-GB" sz="1200" b="1" dirty="0">
              <a:solidFill>
                <a:schemeClr val="bg1"/>
              </a:solidFill>
              <a:latin typeface="Arial"/>
              <a:cs typeface="Arial"/>
            </a:endParaRPr>
          </a:p>
          <a:p>
            <a:pPr marL="285750" indent="-285750">
              <a:lnSpc>
                <a:spcPct val="114000"/>
              </a:lnSpc>
              <a:spcAft>
                <a:spcPts val="600"/>
              </a:spcAft>
              <a:buFont typeface="Arial" panose="020B0604020202020204" pitchFamily="34" charset="0"/>
              <a:buChar char="•"/>
            </a:pPr>
            <a:r>
              <a:rPr lang="en-GB" sz="1200" dirty="0">
                <a:solidFill>
                  <a:schemeClr val="bg1"/>
                </a:solidFill>
                <a:latin typeface="Arial"/>
                <a:cs typeface="Arial"/>
              </a:rPr>
              <a:t>A fifth (20%) of respondents say either they (15%) or someone in their household (11%) is not confident using digital services online – these figures are just slightly higher than the equivalent figures published in the last survey findings report (though not significantly so)</a:t>
            </a:r>
          </a:p>
          <a:p>
            <a:pPr marL="742950" lvl="1" indent="-285750">
              <a:lnSpc>
                <a:spcPct val="114000"/>
              </a:lnSpc>
              <a:spcAft>
                <a:spcPts val="600"/>
              </a:spcAft>
              <a:buFont typeface="Arial" panose="020B0604020202020204" pitchFamily="34" charset="0"/>
              <a:buChar char="•"/>
            </a:pPr>
            <a:r>
              <a:rPr lang="en-GB" sz="1200" dirty="0">
                <a:solidFill>
                  <a:schemeClr val="bg1"/>
                </a:solidFill>
                <a:latin typeface="Arial"/>
                <a:cs typeface="Arial"/>
              </a:rPr>
              <a:t>Subgroup analysis based on responses combined from S15-17 continue to show confidence is lacking amongst older cohorts aged 75+ (69%) and disabled respondents (36%)</a:t>
            </a:r>
            <a:endParaRPr lang="en-GB" sz="1100" dirty="0">
              <a:solidFill>
                <a:schemeClr val="bg1"/>
              </a:solidFill>
              <a:latin typeface="Arial"/>
              <a:cs typeface="Arial"/>
            </a:endParaRPr>
          </a:p>
          <a:p>
            <a:pPr>
              <a:lnSpc>
                <a:spcPct val="114000"/>
              </a:lnSpc>
              <a:spcAft>
                <a:spcPts val="1200"/>
              </a:spcAft>
            </a:pPr>
            <a:endParaRPr lang="en-GB" sz="1100" b="1" dirty="0">
              <a:solidFill>
                <a:schemeClr val="bg1"/>
              </a:solidFill>
              <a:latin typeface="Arial"/>
              <a:cs typeface="Arial"/>
            </a:endParaRPr>
          </a:p>
        </p:txBody>
      </p:sp>
      <p:sp>
        <p:nvSpPr>
          <p:cNvPr id="2" name="TextBox 1">
            <a:extLst>
              <a:ext uri="{FF2B5EF4-FFF2-40B4-BE49-F238E27FC236}">
                <a16:creationId xmlns:a16="http://schemas.microsoft.com/office/drawing/2014/main" id="{01A8958E-FABD-2B48-53E0-52A9D62EA37C}"/>
              </a:ext>
            </a:extLst>
          </p:cNvPr>
          <p:cNvSpPr txBox="1"/>
          <p:nvPr/>
        </p:nvSpPr>
        <p:spPr>
          <a:xfrm>
            <a:off x="589613" y="6128249"/>
            <a:ext cx="11000282" cy="7321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4000"/>
              </a:lnSpc>
              <a:spcAft>
                <a:spcPts val="600"/>
              </a:spcAft>
            </a:pPr>
            <a:r>
              <a:rPr lang="en-GB" sz="1100" i="1" dirty="0">
                <a:solidFill>
                  <a:schemeClr val="bg1"/>
                </a:solidFill>
                <a:latin typeface="Arial"/>
                <a:cs typeface="Arial"/>
              </a:rPr>
              <a:t>*</a:t>
            </a:r>
            <a:r>
              <a:rPr lang="en-GB" sz="1100" i="1" dirty="0">
                <a:solidFill>
                  <a:srgbClr val="FFFFFF"/>
                </a:solidFill>
                <a:latin typeface="Arial"/>
                <a:cs typeface="Arial"/>
              </a:rPr>
              <a:t> </a:t>
            </a:r>
            <a:r>
              <a:rPr lang="en-GB" sz="1100" i="1" dirty="0">
                <a:solidFill>
                  <a:schemeClr val="bg1"/>
                </a:solidFill>
                <a:latin typeface="Arial"/>
                <a:cs typeface="Arial"/>
              </a:rPr>
              <a:t>Base sizes: Survey 15: October 2024 (266), Survey 16: December 2024 (250), Survey 17: February 2025 (250)</a:t>
            </a:r>
          </a:p>
          <a:p>
            <a:pPr>
              <a:lnSpc>
                <a:spcPct val="113999"/>
              </a:lnSpc>
              <a:spcAft>
                <a:spcPts val="600"/>
              </a:spcAft>
            </a:pPr>
            <a:r>
              <a:rPr lang="en-GB" sz="1100" i="1" dirty="0">
                <a:solidFill>
                  <a:schemeClr val="bg1"/>
                </a:solidFill>
                <a:latin typeface="Arial"/>
                <a:cs typeface="Arial"/>
              </a:rPr>
              <a:t>**The five aspects of digital exclusion relate to: (I) consistent and reliable access to an internet connection at home; (II) to devices that allow access to the internet; (III) affording access to the internet; (IV) skills needed to access and use digital services online; (IV) support needed to access and use digital services online </a:t>
            </a:r>
          </a:p>
        </p:txBody>
      </p:sp>
    </p:spTree>
    <p:custDataLst>
      <p:tags r:id="rId1"/>
    </p:custDataLst>
    <p:extLst>
      <p:ext uri="{BB962C8B-B14F-4D97-AF65-F5344CB8AC3E}">
        <p14:creationId xmlns:p14="http://schemas.microsoft.com/office/powerpoint/2010/main" val="29859713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227529"/>
            <a:ext cx="11533579" cy="923330"/>
          </a:xfrm>
        </p:spPr>
        <p:txBody>
          <a:bodyPr vert="horz" wrap="square" anchor="t">
            <a:spAutoFit/>
          </a:bodyPr>
          <a:lstStyle/>
          <a:p>
            <a:pPr>
              <a:lnSpc>
                <a:spcPct val="100000"/>
              </a:lnSpc>
            </a:pPr>
            <a:r>
              <a:rPr lang="en-GB" sz="1800" b="1" dirty="0">
                <a:solidFill>
                  <a:srgbClr val="5C5B5A"/>
                </a:solidFill>
                <a:latin typeface="Arial" panose="020B0604020202020204" pitchFamily="34" charset="0"/>
                <a:cs typeface="Arial" panose="020B0604020202020204" pitchFamily="34" charset="0"/>
              </a:rPr>
              <a:t>Around a third (31%) of respondents continue to report experience of </a:t>
            </a:r>
            <a:r>
              <a:rPr lang="en-GB" sz="1800" b="1" dirty="0">
                <a:solidFill>
                  <a:srgbClr val="009690"/>
                </a:solidFill>
                <a:latin typeface="Arial" panose="020B0604020202020204" pitchFamily="34" charset="0"/>
                <a:cs typeface="Arial" panose="020B0604020202020204" pitchFamily="34" charset="0"/>
              </a:rPr>
              <a:t>at least one aspect of digital exclusion in their household</a:t>
            </a:r>
            <a:r>
              <a:rPr lang="en-GB" sz="1800" b="1" dirty="0">
                <a:solidFill>
                  <a:srgbClr val="5C5B5A"/>
                </a:solidFill>
                <a:latin typeface="Arial" panose="020B0604020202020204" pitchFamily="34" charset="0"/>
                <a:cs typeface="Arial" panose="020B0604020202020204" pitchFamily="34" charset="0"/>
              </a:rPr>
              <a:t>, a figure that rises among older (79%) and disabled respondents (57%). Around one in ten report experience of all five aspects of digital exclusion covered in the survey </a:t>
            </a:r>
          </a:p>
        </p:txBody>
      </p:sp>
      <p:graphicFrame>
        <p:nvGraphicFramePr>
          <p:cNvPr id="37" name="Table Placeholder 6" descr="Column chart showing the proportion of respondents who are experiencing some form of digital exclusion. 69% are not experiencing any form of digital exclusion in combined data from S15-S17, 8% are experiencing one aspect, 9% two aspects, 3% 3 aspects, 2% 4 aspects and 9% are completely digitally excluded.">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108049874"/>
              </p:ext>
            </p:extLst>
          </p:nvPr>
        </p:nvGraphicFramePr>
        <p:xfrm>
          <a:off x="556057" y="1213730"/>
          <a:ext cx="10953011" cy="4882270"/>
        </p:xfrm>
        <a:graphic>
          <a:graphicData uri="http://schemas.openxmlformats.org/drawingml/2006/chart">
            <c:chart xmlns:c="http://schemas.openxmlformats.org/drawingml/2006/chart" xmlns:r="http://schemas.openxmlformats.org/officeDocument/2006/relationships" r:id="rId4"/>
          </a:graphicData>
        </a:graphic>
      </p:graphicFrame>
      <p:sp>
        <p:nvSpPr>
          <p:cNvPr id="27" name="Right Brace 26" descr="Arrow showing in total, 30% are worried about coronavirus.">
            <a:extLst>
              <a:ext uri="{FF2B5EF4-FFF2-40B4-BE49-F238E27FC236}">
                <a16:creationId xmlns:a16="http://schemas.microsoft.com/office/drawing/2014/main" id="{AB234AF0-0245-4CFC-8FA3-E6C979D62152}"/>
              </a:ext>
              <a:ext uri="{C183D7F6-B498-43B3-948B-1728B52AA6E4}">
                <adec:decorative xmlns:adec="http://schemas.microsoft.com/office/drawing/2017/decorative" val="1"/>
              </a:ext>
            </a:extLst>
          </p:cNvPr>
          <p:cNvSpPr/>
          <p:nvPr/>
        </p:nvSpPr>
        <p:spPr>
          <a:xfrm rot="16200000">
            <a:off x="6765344" y="-959437"/>
            <a:ext cx="489679" cy="8630220"/>
          </a:xfrm>
          <a:prstGeom prst="rightBrace">
            <a:avLst>
              <a:gd name="adj1" fmla="val 28487"/>
              <a:gd name="adj2" fmla="val 50000"/>
            </a:avLst>
          </a:prstGeom>
          <a:ln>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2" name="TextBox 1">
            <a:extLst>
              <a:ext uri="{FF2B5EF4-FFF2-40B4-BE49-F238E27FC236}">
                <a16:creationId xmlns:a16="http://schemas.microsoft.com/office/drawing/2014/main" id="{2DACD5EC-49EE-2845-4B32-ECEE1252A258}"/>
              </a:ext>
            </a:extLst>
          </p:cNvPr>
          <p:cNvSpPr txBox="1"/>
          <p:nvPr/>
        </p:nvSpPr>
        <p:spPr>
          <a:xfrm>
            <a:off x="4921623" y="1792942"/>
            <a:ext cx="409238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dirty="0">
                <a:cs typeface="Arial"/>
              </a:rPr>
              <a:t>1 or more aspect of digital exclusion ...</a:t>
            </a:r>
            <a:endParaRPr lang="en-GB" sz="1400" dirty="0"/>
          </a:p>
        </p:txBody>
      </p:sp>
      <p:graphicFrame>
        <p:nvGraphicFramePr>
          <p:cNvPr id="3" name="Table 4">
            <a:extLst>
              <a:ext uri="{FF2B5EF4-FFF2-40B4-BE49-F238E27FC236}">
                <a16:creationId xmlns:a16="http://schemas.microsoft.com/office/drawing/2014/main" id="{81D497A2-07E9-99F4-91E8-5396E59BB2E2}"/>
              </a:ext>
            </a:extLst>
          </p:cNvPr>
          <p:cNvGraphicFramePr>
            <a:graphicFrameLocks noGrp="1"/>
          </p:cNvGraphicFramePr>
          <p:nvPr/>
        </p:nvGraphicFramePr>
        <p:xfrm>
          <a:off x="4876318" y="2100719"/>
          <a:ext cx="4182996" cy="618074"/>
        </p:xfrm>
        <a:graphic>
          <a:graphicData uri="http://schemas.openxmlformats.org/drawingml/2006/table">
            <a:tbl>
              <a:tblPr firstRow="1" bandRow="1">
                <a:tableStyleId>{073A0DAA-6AF3-43AB-8588-CEC1D06C72B9}</a:tableStyleId>
              </a:tblPr>
              <a:tblGrid>
                <a:gridCol w="1045749">
                  <a:extLst>
                    <a:ext uri="{9D8B030D-6E8A-4147-A177-3AD203B41FA5}">
                      <a16:colId xmlns:a16="http://schemas.microsoft.com/office/drawing/2014/main" val="1713235414"/>
                    </a:ext>
                  </a:extLst>
                </a:gridCol>
                <a:gridCol w="1045749">
                  <a:extLst>
                    <a:ext uri="{9D8B030D-6E8A-4147-A177-3AD203B41FA5}">
                      <a16:colId xmlns:a16="http://schemas.microsoft.com/office/drawing/2014/main" val="847483999"/>
                    </a:ext>
                  </a:extLst>
                </a:gridCol>
                <a:gridCol w="1045749">
                  <a:extLst>
                    <a:ext uri="{9D8B030D-6E8A-4147-A177-3AD203B41FA5}">
                      <a16:colId xmlns:a16="http://schemas.microsoft.com/office/drawing/2014/main" val="969299503"/>
                    </a:ext>
                  </a:extLst>
                </a:gridCol>
                <a:gridCol w="1045749">
                  <a:extLst>
                    <a:ext uri="{9D8B030D-6E8A-4147-A177-3AD203B41FA5}">
                      <a16:colId xmlns:a16="http://schemas.microsoft.com/office/drawing/2014/main" val="3681601464"/>
                    </a:ext>
                  </a:extLst>
                </a:gridCol>
              </a:tblGrid>
              <a:tr h="309037">
                <a:tc>
                  <a:txBody>
                    <a:bodyPr/>
                    <a:lstStyle/>
                    <a:p>
                      <a:pPr algn="ctr"/>
                      <a:r>
                        <a:rPr lang="en-GB" sz="1400" b="1" dirty="0">
                          <a:solidFill>
                            <a:srgbClr val="5C5B5A"/>
                          </a:solidFill>
                        </a:rPr>
                        <a:t>Total</a:t>
                      </a:r>
                    </a:p>
                  </a:txBody>
                  <a:tcPr>
                    <a:solidFill>
                      <a:srgbClr val="5C5B5A">
                        <a:alpha val="21000"/>
                      </a:srgbClr>
                    </a:solidFill>
                  </a:tcPr>
                </a:tc>
                <a:tc>
                  <a:txBody>
                    <a:bodyPr/>
                    <a:lstStyle/>
                    <a:p>
                      <a:pPr algn="ctr"/>
                      <a:r>
                        <a:rPr lang="en-GB" sz="1400" b="1" dirty="0">
                          <a:solidFill>
                            <a:srgbClr val="5C5B5A"/>
                          </a:solidFill>
                        </a:rPr>
                        <a:t>16-24</a:t>
                      </a:r>
                    </a:p>
                  </a:txBody>
                  <a:tcPr>
                    <a:solidFill>
                      <a:srgbClr val="5C5B5A">
                        <a:alpha val="21000"/>
                      </a:srgbClr>
                    </a:solidFill>
                  </a:tcPr>
                </a:tc>
                <a:tc>
                  <a:txBody>
                    <a:bodyPr/>
                    <a:lstStyle/>
                    <a:p>
                      <a:pPr algn="ctr"/>
                      <a:r>
                        <a:rPr lang="en-GB" sz="1400" b="1" dirty="0">
                          <a:solidFill>
                            <a:srgbClr val="5C5B5A"/>
                          </a:solidFill>
                        </a:rPr>
                        <a:t>75+</a:t>
                      </a:r>
                    </a:p>
                  </a:txBody>
                  <a:tcPr>
                    <a:solidFill>
                      <a:srgbClr val="5C5B5A">
                        <a:alpha val="21000"/>
                      </a:srgbClr>
                    </a:solidFill>
                  </a:tcPr>
                </a:tc>
                <a:tc>
                  <a:txBody>
                    <a:bodyPr/>
                    <a:lstStyle/>
                    <a:p>
                      <a:pPr algn="ctr"/>
                      <a:r>
                        <a:rPr lang="en-GB" sz="1400" b="1" dirty="0">
                          <a:solidFill>
                            <a:srgbClr val="5C5B5A"/>
                          </a:solidFill>
                        </a:rPr>
                        <a:t>Disabled</a:t>
                      </a:r>
                    </a:p>
                  </a:txBody>
                  <a:tcPr>
                    <a:solidFill>
                      <a:srgbClr val="5C5B5A">
                        <a:alpha val="21000"/>
                      </a:srgbClr>
                    </a:solidFill>
                  </a:tcPr>
                </a:tc>
                <a:extLst>
                  <a:ext uri="{0D108BD9-81ED-4DB2-BD59-A6C34878D82A}">
                    <a16:rowId xmlns:a16="http://schemas.microsoft.com/office/drawing/2014/main" val="4051491824"/>
                  </a:ext>
                </a:extLst>
              </a:tr>
              <a:tr h="309037">
                <a:tc>
                  <a:txBody>
                    <a:bodyPr/>
                    <a:lstStyle/>
                    <a:p>
                      <a:pPr algn="ctr"/>
                      <a:r>
                        <a:rPr lang="en-GB" sz="1400" b="1" dirty="0">
                          <a:solidFill>
                            <a:srgbClr val="5C5B5A"/>
                          </a:solidFill>
                          <a:latin typeface="Arial"/>
                          <a:cs typeface="Arial"/>
                        </a:rPr>
                        <a:t>31%</a:t>
                      </a:r>
                    </a:p>
                  </a:txBody>
                  <a:tcPr>
                    <a:solidFill>
                      <a:srgbClr val="5C5B5A">
                        <a:alpha val="21000"/>
                      </a:srgbClr>
                    </a:solidFill>
                  </a:tcPr>
                </a:tc>
                <a:tc>
                  <a:txBody>
                    <a:bodyPr/>
                    <a:lstStyle/>
                    <a:p>
                      <a:pPr algn="ctr"/>
                      <a:r>
                        <a:rPr lang="en-GB" sz="1400" b="1" dirty="0">
                          <a:solidFill>
                            <a:srgbClr val="5C5B5A"/>
                          </a:solidFill>
                          <a:latin typeface="Arial"/>
                          <a:cs typeface="Arial"/>
                        </a:rPr>
                        <a:t>24%</a:t>
                      </a:r>
                    </a:p>
                  </a:txBody>
                  <a:tcPr>
                    <a:solidFill>
                      <a:srgbClr val="5C5B5A">
                        <a:alpha val="21000"/>
                      </a:srgbClr>
                    </a:solidFill>
                  </a:tcPr>
                </a:tc>
                <a:tc>
                  <a:txBody>
                    <a:bodyPr/>
                    <a:lstStyle/>
                    <a:p>
                      <a:pPr algn="ctr"/>
                      <a:r>
                        <a:rPr lang="en-GB" sz="1400" b="1" dirty="0">
                          <a:solidFill>
                            <a:srgbClr val="5C5B5A"/>
                          </a:solidFill>
                          <a:latin typeface="Arial"/>
                          <a:cs typeface="Arial"/>
                        </a:rPr>
                        <a:t>79%</a:t>
                      </a:r>
                    </a:p>
                  </a:txBody>
                  <a:tcPr>
                    <a:solidFill>
                      <a:srgbClr val="5C5B5A">
                        <a:alpha val="21000"/>
                      </a:srgbClr>
                    </a:solidFill>
                  </a:tcPr>
                </a:tc>
                <a:tc>
                  <a:txBody>
                    <a:bodyPr/>
                    <a:lstStyle/>
                    <a:p>
                      <a:pPr algn="ctr"/>
                      <a:r>
                        <a:rPr lang="en-GB" sz="1400" b="1" dirty="0">
                          <a:solidFill>
                            <a:srgbClr val="5C5B5A"/>
                          </a:solidFill>
                          <a:latin typeface="Arial"/>
                          <a:cs typeface="Arial"/>
                        </a:rPr>
                        <a:t>57%</a:t>
                      </a:r>
                    </a:p>
                  </a:txBody>
                  <a:tcPr>
                    <a:solidFill>
                      <a:srgbClr val="5C5B5A">
                        <a:alpha val="21000"/>
                      </a:srgbClr>
                    </a:solidFill>
                  </a:tcPr>
                </a:tc>
                <a:extLst>
                  <a:ext uri="{0D108BD9-81ED-4DB2-BD59-A6C34878D82A}">
                    <a16:rowId xmlns:a16="http://schemas.microsoft.com/office/drawing/2014/main" val="1926100124"/>
                  </a:ext>
                </a:extLst>
              </a:tr>
            </a:tbl>
          </a:graphicData>
        </a:graphic>
      </p:graphicFrame>
      <p:sp>
        <p:nvSpPr>
          <p:cNvPr id="9" name="Footer Placeholder 4">
            <a:extLst>
              <a:ext uri="{FF2B5EF4-FFF2-40B4-BE49-F238E27FC236}">
                <a16:creationId xmlns:a16="http://schemas.microsoft.com/office/drawing/2014/main" id="{2FF2F9BA-E6C9-4E23-997C-54983DEF4A68}"/>
              </a:ext>
            </a:extLst>
          </p:cNvPr>
          <p:cNvSpPr txBox="1">
            <a:spLocks/>
          </p:cNvSpPr>
          <p:nvPr/>
        </p:nvSpPr>
        <p:spPr>
          <a:xfrm>
            <a:off x="372281" y="6322598"/>
            <a:ext cx="11433639"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DI11. How often…? Unweighted base: 766 </a:t>
            </a:r>
            <a:r>
              <a:rPr kumimoji="0" lang="en-GB"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(Face to face respondents)</a:t>
            </a:r>
            <a:r>
              <a:rPr kumimoji="0" lang="en-GB" sz="9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Prefer not to say not shown. Question in was asked as a grid, between “you” and “others in your household”. The data on this slide shows the percentages of households where there is someone (either you or others) who has said they are digitally excluded.</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en-GB"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900" b="0" i="0" u="none" strike="sng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526A1F22-9ED9-45C1-B74C-92AB977583D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4866001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98959021-6AF4-30F5-F144-6A37F0ADE0BB}"/>
              </a:ext>
            </a:extLst>
          </p:cNvPr>
          <p:cNvSpPr txBox="1">
            <a:spLocks noGrp="1"/>
          </p:cNvSpPr>
          <p:nvPr>
            <p:ph type="title" idx="4294967295"/>
          </p:nvPr>
        </p:nvSpPr>
        <p:spPr>
          <a:xfrm>
            <a:off x="363298" y="183630"/>
            <a:ext cx="1161513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009690"/>
                </a:solidFill>
                <a:effectLst/>
                <a:uLnTx/>
                <a:uFillTx/>
                <a:latin typeface="Arial" panose="020B0604020202020204" pitchFamily="34" charset="0"/>
                <a:ea typeface="+mj-ea"/>
                <a:cs typeface="Arial" panose="020B0604020202020204" pitchFamily="34" charset="0"/>
              </a:rPr>
              <a:t>Wave-on-wave trends: </a:t>
            </a:r>
            <a:r>
              <a:rPr lang="en-GB" sz="1800" b="1" dirty="0">
                <a:latin typeface="Arial" panose="020B0604020202020204" pitchFamily="34" charset="0"/>
                <a:cs typeface="Arial" panose="020B0604020202020204" pitchFamily="34" charset="0"/>
              </a:rPr>
              <a:t>February 2025 shows a fall – though not significant – in those who are completely digitally excluded compared to December 2024 and October 2024 (now at 6%)</a:t>
            </a:r>
            <a:endParaRPr kumimoji="0" lang="en-US" sz="18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graphicFrame>
        <p:nvGraphicFramePr>
          <p:cNvPr id="3" name="Table Placeholder 6" descr="Column chart showing the proportion of respondents who are experiencing some form of digital exclusion. In February '25 71% are not experiencing any form of digital exclusion, 98 are experiencing one aspect, 12% two aspects, 2% 3 aspects, 1% 4 aspects and 6% are completely digitally excluded.">
            <a:extLst>
              <a:ext uri="{FF2B5EF4-FFF2-40B4-BE49-F238E27FC236}">
                <a16:creationId xmlns:a16="http://schemas.microsoft.com/office/drawing/2014/main" id="{7DCAC85A-58FE-18C4-F9E9-11ECA9B0F17C}"/>
              </a:ext>
            </a:extLst>
          </p:cNvPr>
          <p:cNvGraphicFramePr>
            <a:graphicFrameLocks/>
          </p:cNvGraphicFramePr>
          <p:nvPr>
            <p:extLst>
              <p:ext uri="{D42A27DB-BD31-4B8C-83A1-F6EECF244321}">
                <p14:modId xmlns:p14="http://schemas.microsoft.com/office/powerpoint/2010/main" val="1716098183"/>
              </p:ext>
            </p:extLst>
          </p:nvPr>
        </p:nvGraphicFramePr>
        <p:xfrm>
          <a:off x="363298" y="1267561"/>
          <a:ext cx="11465404" cy="4738657"/>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a:extLst>
              <a:ext uri="{FF2B5EF4-FFF2-40B4-BE49-F238E27FC236}">
                <a16:creationId xmlns:a16="http://schemas.microsoft.com/office/drawing/2014/main" id="{C19DB154-4751-4B61-8003-DCA4863E8705}"/>
              </a:ext>
            </a:extLst>
          </p:cNvPr>
          <p:cNvSpPr txBox="1"/>
          <p:nvPr/>
        </p:nvSpPr>
        <p:spPr>
          <a:xfrm>
            <a:off x="302001" y="6327420"/>
            <a:ext cx="11251946" cy="553998"/>
          </a:xfrm>
          <a:prstGeom prst="rect">
            <a:avLst/>
          </a:prstGeom>
          <a:noFill/>
        </p:spPr>
        <p:txBody>
          <a:bodyPr wrap="square" rtlCol="0">
            <a:spAutoFit/>
          </a:bodyPr>
          <a:lstStyle/>
          <a:p>
            <a:pPr>
              <a:defRPr/>
            </a:pPr>
            <a:r>
              <a:rPr lang="en-GB" sz="1000" dirty="0">
                <a:solidFill>
                  <a:srgbClr val="FFFFFF">
                    <a:lumMod val="50000"/>
                  </a:srgbClr>
                </a:solidFill>
                <a:latin typeface="Arial" panose="020B0604020202020204" pitchFamily="34" charset="0"/>
                <a:cs typeface="Arial" panose="020B0604020202020204" pitchFamily="34" charset="0"/>
              </a:rPr>
              <a:t>Unweighted base: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S15+16+17, </a:t>
            </a:r>
            <a:r>
              <a:rPr lang="en-GB" sz="1000" dirty="0">
                <a:solidFill>
                  <a:srgbClr val="FFFFFF">
                    <a:lumMod val="50000"/>
                  </a:srgbClr>
                </a:solidFill>
                <a:latin typeface="Arial"/>
                <a:cs typeface="Arial" panose="020B0604020202020204" pitchFamily="34" charset="0"/>
              </a:rPr>
              <a:t>756; Survey 15; 266; Survey 16, 250; Survey 17, 250 </a:t>
            </a:r>
            <a:r>
              <a:rPr lang="en-GB" sz="1000" dirty="0">
                <a:solidFill>
                  <a:srgbClr val="FFFFFF">
                    <a:lumMod val="50000"/>
                  </a:srgbClr>
                </a:solidFill>
                <a:latin typeface="Arial" panose="020B0604020202020204" pitchFamily="34" charset="0"/>
                <a:cs typeface="Arial" panose="020B0604020202020204" pitchFamily="34" charset="0"/>
              </a:rPr>
              <a:t>(Face to Face Respondents) **Aspects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grpSp>
        <p:nvGrpSpPr>
          <p:cNvPr id="2" name="Group 1">
            <a:extLst>
              <a:ext uri="{FF2B5EF4-FFF2-40B4-BE49-F238E27FC236}">
                <a16:creationId xmlns:a16="http://schemas.microsoft.com/office/drawing/2014/main" id="{F40E724F-5E3A-FACE-31AA-CC33DC0A6476}"/>
              </a:ext>
              <a:ext uri="{C183D7F6-B498-43B3-948B-1728B52AA6E4}">
                <adec:decorative xmlns:adec="http://schemas.microsoft.com/office/drawing/2017/decorative" val="1"/>
              </a:ext>
            </a:extLst>
          </p:cNvPr>
          <p:cNvGrpSpPr/>
          <p:nvPr/>
        </p:nvGrpSpPr>
        <p:grpSpPr>
          <a:xfrm>
            <a:off x="7806329" y="6006206"/>
            <a:ext cx="3802236" cy="276999"/>
            <a:chOff x="575408" y="5999738"/>
            <a:chExt cx="4489469" cy="261042"/>
          </a:xfrm>
        </p:grpSpPr>
        <p:sp>
          <p:nvSpPr>
            <p:cNvPr id="5" name="Arrow: Down 4">
              <a:extLst>
                <a:ext uri="{FF2B5EF4-FFF2-40B4-BE49-F238E27FC236}">
                  <a16:creationId xmlns:a16="http://schemas.microsoft.com/office/drawing/2014/main" id="{F53041DF-2383-7432-8C2B-F41BA2279EE7}"/>
                </a:ext>
              </a:extLst>
            </p:cNvPr>
            <p:cNvSpPr/>
            <p:nvPr/>
          </p:nvSpPr>
          <p:spPr>
            <a:xfrm>
              <a:off x="807040" y="60408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87B33B75-D95F-084B-E003-B45D890C1B72}"/>
                </a:ext>
              </a:extLst>
            </p:cNvPr>
            <p:cNvGrpSpPr/>
            <p:nvPr/>
          </p:nvGrpSpPr>
          <p:grpSpPr>
            <a:xfrm>
              <a:off x="575408" y="5999738"/>
              <a:ext cx="4489469" cy="261042"/>
              <a:chOff x="520117" y="5798698"/>
              <a:chExt cx="4489469" cy="261042"/>
            </a:xfrm>
          </p:grpSpPr>
          <p:sp>
            <p:nvSpPr>
              <p:cNvPr id="7" name="Arrow: Down 6">
                <a:extLst>
                  <a:ext uri="{FF2B5EF4-FFF2-40B4-BE49-F238E27FC236}">
                    <a16:creationId xmlns:a16="http://schemas.microsoft.com/office/drawing/2014/main" id="{91EF7A96-0F30-BA23-E701-55FAD8ACF7A8}"/>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8" name="TextBox 7">
                <a:extLst>
                  <a:ext uri="{FF2B5EF4-FFF2-40B4-BE49-F238E27FC236}">
                    <a16:creationId xmlns:a16="http://schemas.microsoft.com/office/drawing/2014/main" id="{7774A651-98CF-0D6E-4CAF-0101615D8CD5}"/>
                  </a:ext>
                </a:extLst>
              </p:cNvPr>
              <p:cNvSpPr txBox="1"/>
              <p:nvPr/>
            </p:nvSpPr>
            <p:spPr>
              <a:xfrm>
                <a:off x="884934" y="5798698"/>
                <a:ext cx="4124652" cy="26104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survey before </a:t>
                </a:r>
              </a:p>
            </p:txBody>
          </p:sp>
        </p:grpSp>
      </p:grpSp>
      <p:sp>
        <p:nvSpPr>
          <p:cNvPr id="27" name="Slide Number Placeholder 4">
            <a:extLst>
              <a:ext uri="{FF2B5EF4-FFF2-40B4-BE49-F238E27FC236}">
                <a16:creationId xmlns:a16="http://schemas.microsoft.com/office/drawing/2014/main" id="{2867C4B8-3C99-4EAA-8B1F-EB275B52156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73</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910316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227529"/>
            <a:ext cx="11533579" cy="1200329"/>
          </a:xfrm>
        </p:spPr>
        <p:txBody>
          <a:bodyPr vert="horz" wrap="square" anchor="t">
            <a:spAutoFit/>
          </a:bodyPr>
          <a:lstStyle/>
          <a:p>
            <a:pPr>
              <a:lnSpc>
                <a:spcPct val="100000"/>
              </a:lnSpc>
            </a:pPr>
            <a:r>
              <a:rPr lang="en-GB" sz="1800" b="1" dirty="0">
                <a:solidFill>
                  <a:srgbClr val="009690"/>
                </a:solidFill>
                <a:latin typeface="Arial"/>
                <a:cs typeface="Arial"/>
              </a:rPr>
              <a:t>Year on year comparisons: </a:t>
            </a:r>
            <a:r>
              <a:rPr lang="en-GB" sz="1800" b="1" dirty="0">
                <a:solidFill>
                  <a:srgbClr val="5C5B5A"/>
                </a:solidFill>
                <a:latin typeface="Arial"/>
                <a:cs typeface="Arial"/>
              </a:rPr>
              <a:t>It appears that the proportion of respondents experiencing any form of digital exclusion overall has remained stable, however, there have been increases in reported digital exclusion amongst those aged 75+ and disabled respondents. More than anything, this is likely to reflect the survey’s methodological change* </a:t>
            </a:r>
          </a:p>
        </p:txBody>
      </p:sp>
      <p:graphicFrame>
        <p:nvGraphicFramePr>
          <p:cNvPr id="37" name="Table Placeholder 6" descr="Column chart showing the proportion of respondents who are experiencing some form of digital exclusion. 69% are not experiencing any form of digital exclusion in surveys 15-17 slightly higher than 67% in surveys 9-11.">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1316396456"/>
              </p:ext>
            </p:extLst>
          </p:nvPr>
        </p:nvGraphicFramePr>
        <p:xfrm>
          <a:off x="556058" y="1213730"/>
          <a:ext cx="8432668" cy="488227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8DD6FEDE-C6A9-97D9-6BDA-9991D4F79BCB}"/>
              </a:ext>
            </a:extLst>
          </p:cNvPr>
          <p:cNvSpPr txBox="1"/>
          <p:nvPr/>
        </p:nvSpPr>
        <p:spPr>
          <a:xfrm>
            <a:off x="2785717" y="2106282"/>
            <a:ext cx="47962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dirty="0">
                <a:solidFill>
                  <a:srgbClr val="5C5B5A"/>
                </a:solidFill>
                <a:latin typeface="Arial" panose="020B0604020202020204" pitchFamily="34" charset="0"/>
                <a:cs typeface="Arial" panose="020B0604020202020204" pitchFamily="34" charset="0"/>
              </a:rPr>
              <a:t>1 or more aspect of digital exclusion...</a:t>
            </a:r>
          </a:p>
        </p:txBody>
      </p:sp>
      <p:graphicFrame>
        <p:nvGraphicFramePr>
          <p:cNvPr id="4" name="Table 4">
            <a:extLst>
              <a:ext uri="{FF2B5EF4-FFF2-40B4-BE49-F238E27FC236}">
                <a16:creationId xmlns:a16="http://schemas.microsoft.com/office/drawing/2014/main" id="{EBED9B89-4989-4F57-BEA3-24B94806094A}"/>
              </a:ext>
            </a:extLst>
          </p:cNvPr>
          <p:cNvGraphicFramePr>
            <a:graphicFrameLocks noGrp="1"/>
          </p:cNvGraphicFramePr>
          <p:nvPr>
            <p:extLst>
              <p:ext uri="{D42A27DB-BD31-4B8C-83A1-F6EECF244321}">
                <p14:modId xmlns:p14="http://schemas.microsoft.com/office/powerpoint/2010/main" val="3414415623"/>
              </p:ext>
            </p:extLst>
          </p:nvPr>
        </p:nvGraphicFramePr>
        <p:xfrm>
          <a:off x="2517269" y="2385204"/>
          <a:ext cx="5414925" cy="1345357"/>
        </p:xfrm>
        <a:graphic>
          <a:graphicData uri="http://schemas.openxmlformats.org/drawingml/2006/table">
            <a:tbl>
              <a:tblPr firstRow="1" bandRow="1">
                <a:tableStyleId>{073A0DAA-6AF3-43AB-8588-CEC1D06C72B9}</a:tableStyleId>
              </a:tblPr>
              <a:tblGrid>
                <a:gridCol w="1749931">
                  <a:extLst>
                    <a:ext uri="{9D8B030D-6E8A-4147-A177-3AD203B41FA5}">
                      <a16:colId xmlns:a16="http://schemas.microsoft.com/office/drawing/2014/main" val="1031822438"/>
                    </a:ext>
                  </a:extLst>
                </a:gridCol>
                <a:gridCol w="895350">
                  <a:extLst>
                    <a:ext uri="{9D8B030D-6E8A-4147-A177-3AD203B41FA5}">
                      <a16:colId xmlns:a16="http://schemas.microsoft.com/office/drawing/2014/main" val="1713235414"/>
                    </a:ext>
                  </a:extLst>
                </a:gridCol>
                <a:gridCol w="971550">
                  <a:extLst>
                    <a:ext uri="{9D8B030D-6E8A-4147-A177-3AD203B41FA5}">
                      <a16:colId xmlns:a16="http://schemas.microsoft.com/office/drawing/2014/main" val="847483999"/>
                    </a:ext>
                  </a:extLst>
                </a:gridCol>
                <a:gridCol w="914400">
                  <a:extLst>
                    <a:ext uri="{9D8B030D-6E8A-4147-A177-3AD203B41FA5}">
                      <a16:colId xmlns:a16="http://schemas.microsoft.com/office/drawing/2014/main" val="969299503"/>
                    </a:ext>
                  </a:extLst>
                </a:gridCol>
                <a:gridCol w="883694">
                  <a:extLst>
                    <a:ext uri="{9D8B030D-6E8A-4147-A177-3AD203B41FA5}">
                      <a16:colId xmlns:a16="http://schemas.microsoft.com/office/drawing/2014/main" val="3681601464"/>
                    </a:ext>
                  </a:extLst>
                </a:gridCol>
              </a:tblGrid>
              <a:tr h="309037">
                <a:tc>
                  <a:txBody>
                    <a:bodyPr/>
                    <a:lstStyle/>
                    <a:p>
                      <a:pPr algn="ctr"/>
                      <a:endParaRPr lang="en-GB" sz="1400" b="1" dirty="0">
                        <a:solidFill>
                          <a:srgbClr val="5C5B5A"/>
                        </a:solidFill>
                      </a:endParaRPr>
                    </a:p>
                  </a:txBody>
                  <a:tcPr>
                    <a:solidFill>
                      <a:srgbClr val="5C5B5A">
                        <a:alpha val="21000"/>
                      </a:srgbClr>
                    </a:solidFill>
                  </a:tcPr>
                </a:tc>
                <a:tc>
                  <a:txBody>
                    <a:bodyPr/>
                    <a:lstStyle/>
                    <a:p>
                      <a:pPr algn="ctr"/>
                      <a:r>
                        <a:rPr lang="en-GB" sz="1400" b="1" dirty="0">
                          <a:solidFill>
                            <a:srgbClr val="5C5B5A"/>
                          </a:solidFill>
                        </a:rPr>
                        <a:t>Total</a:t>
                      </a:r>
                    </a:p>
                  </a:txBody>
                  <a:tcPr>
                    <a:solidFill>
                      <a:srgbClr val="5C5B5A">
                        <a:alpha val="21000"/>
                      </a:srgbClr>
                    </a:solidFill>
                  </a:tcPr>
                </a:tc>
                <a:tc>
                  <a:txBody>
                    <a:bodyPr/>
                    <a:lstStyle/>
                    <a:p>
                      <a:pPr algn="ctr"/>
                      <a:r>
                        <a:rPr lang="en-GB" sz="1400" b="1" dirty="0">
                          <a:solidFill>
                            <a:srgbClr val="5C5B5A"/>
                          </a:solidFill>
                        </a:rPr>
                        <a:t>16-24</a:t>
                      </a:r>
                    </a:p>
                  </a:txBody>
                  <a:tcPr>
                    <a:solidFill>
                      <a:srgbClr val="5C5B5A">
                        <a:alpha val="21000"/>
                      </a:srgbClr>
                    </a:solidFill>
                  </a:tcPr>
                </a:tc>
                <a:tc>
                  <a:txBody>
                    <a:bodyPr/>
                    <a:lstStyle/>
                    <a:p>
                      <a:pPr algn="ctr"/>
                      <a:r>
                        <a:rPr lang="en-GB" sz="1400" b="1" dirty="0">
                          <a:solidFill>
                            <a:srgbClr val="5C5B5A"/>
                          </a:solidFill>
                        </a:rPr>
                        <a:t>75+</a:t>
                      </a:r>
                    </a:p>
                  </a:txBody>
                  <a:tcPr>
                    <a:solidFill>
                      <a:srgbClr val="5C5B5A">
                        <a:alpha val="21000"/>
                      </a:srgbClr>
                    </a:solidFill>
                  </a:tcPr>
                </a:tc>
                <a:tc>
                  <a:txBody>
                    <a:bodyPr/>
                    <a:lstStyle/>
                    <a:p>
                      <a:pPr algn="ctr"/>
                      <a:r>
                        <a:rPr lang="en-GB" sz="1400" b="1" dirty="0">
                          <a:solidFill>
                            <a:srgbClr val="5C5B5A"/>
                          </a:solidFill>
                        </a:rPr>
                        <a:t>Disabled</a:t>
                      </a:r>
                    </a:p>
                  </a:txBody>
                  <a:tcPr>
                    <a:solidFill>
                      <a:srgbClr val="5C5B5A">
                        <a:alpha val="21000"/>
                      </a:srgbClr>
                    </a:solidFill>
                  </a:tcPr>
                </a:tc>
                <a:extLst>
                  <a:ext uri="{0D108BD9-81ED-4DB2-BD59-A6C34878D82A}">
                    <a16:rowId xmlns:a16="http://schemas.microsoft.com/office/drawing/2014/main" val="4051491824"/>
                  </a:ext>
                </a:extLst>
              </a:tr>
              <a:tr h="309037">
                <a:tc>
                  <a:txBody>
                    <a:bodyPr/>
                    <a:lstStyle/>
                    <a:p>
                      <a:pPr algn="ctr"/>
                      <a:r>
                        <a:rPr lang="en-GB" sz="1400" b="1" dirty="0">
                          <a:solidFill>
                            <a:srgbClr val="5C5B5A"/>
                          </a:solidFill>
                          <a:latin typeface="Arial"/>
                          <a:cs typeface="Arial"/>
                        </a:rPr>
                        <a:t>S9-11 </a:t>
                      </a:r>
                    </a:p>
                    <a:p>
                      <a:pPr algn="ctr"/>
                      <a:r>
                        <a:rPr lang="en-GB" sz="1400" b="1" dirty="0">
                          <a:solidFill>
                            <a:srgbClr val="5C5B5A"/>
                          </a:solidFill>
                          <a:latin typeface="Arial"/>
                          <a:cs typeface="Arial"/>
                        </a:rPr>
                        <a:t>(Sep ‘23 - Feb ‘24)</a:t>
                      </a:r>
                    </a:p>
                  </a:txBody>
                  <a:tcPr>
                    <a:solidFill>
                      <a:srgbClr val="5C5B5A">
                        <a:alpha val="21000"/>
                      </a:srgbClr>
                    </a:solidFill>
                  </a:tcPr>
                </a:tc>
                <a:tc>
                  <a:txBody>
                    <a:bodyPr/>
                    <a:lstStyle/>
                    <a:p>
                      <a:pPr algn="ctr"/>
                      <a:r>
                        <a:rPr lang="en-GB" sz="1400" b="1" dirty="0">
                          <a:solidFill>
                            <a:srgbClr val="5C5B5A"/>
                          </a:solidFill>
                          <a:latin typeface="Arial"/>
                          <a:cs typeface="Arial"/>
                        </a:rPr>
                        <a:t>33%</a:t>
                      </a:r>
                    </a:p>
                  </a:txBody>
                  <a:tcPr>
                    <a:solidFill>
                      <a:srgbClr val="5C5B5A">
                        <a:alpha val="21000"/>
                      </a:srgbClr>
                    </a:solidFill>
                  </a:tcPr>
                </a:tc>
                <a:tc>
                  <a:txBody>
                    <a:bodyPr/>
                    <a:lstStyle/>
                    <a:p>
                      <a:pPr algn="ctr"/>
                      <a:r>
                        <a:rPr lang="en-GB" sz="1400" b="1" dirty="0">
                          <a:solidFill>
                            <a:srgbClr val="5C5B5A"/>
                          </a:solidFill>
                          <a:latin typeface="Arial"/>
                          <a:cs typeface="Arial"/>
                        </a:rPr>
                        <a:t>23%</a:t>
                      </a:r>
                    </a:p>
                  </a:txBody>
                  <a:tcPr>
                    <a:solidFill>
                      <a:srgbClr val="5C5B5A">
                        <a:alpha val="21000"/>
                      </a:srgbClr>
                    </a:solidFill>
                  </a:tcPr>
                </a:tc>
                <a:tc>
                  <a:txBody>
                    <a:bodyPr/>
                    <a:lstStyle/>
                    <a:p>
                      <a:pPr algn="ctr"/>
                      <a:r>
                        <a:rPr lang="en-GB" sz="1400" b="1" dirty="0">
                          <a:solidFill>
                            <a:srgbClr val="5C5B5A"/>
                          </a:solidFill>
                          <a:latin typeface="Arial"/>
                          <a:cs typeface="Arial"/>
                        </a:rPr>
                        <a:t>60%</a:t>
                      </a:r>
                    </a:p>
                  </a:txBody>
                  <a:tcPr>
                    <a:solidFill>
                      <a:srgbClr val="5C5B5A">
                        <a:alpha val="21000"/>
                      </a:srgbClr>
                    </a:solidFill>
                  </a:tcPr>
                </a:tc>
                <a:tc>
                  <a:txBody>
                    <a:bodyPr/>
                    <a:lstStyle/>
                    <a:p>
                      <a:pPr algn="ctr"/>
                      <a:r>
                        <a:rPr lang="en-GB" sz="1400" b="1" dirty="0">
                          <a:solidFill>
                            <a:srgbClr val="5C5B5A"/>
                          </a:solidFill>
                          <a:latin typeface="Arial"/>
                          <a:cs typeface="Arial"/>
                        </a:rPr>
                        <a:t>45%</a:t>
                      </a:r>
                    </a:p>
                  </a:txBody>
                  <a:tcPr>
                    <a:solidFill>
                      <a:srgbClr val="5C5B5A">
                        <a:alpha val="21000"/>
                      </a:srgbClr>
                    </a:solidFill>
                  </a:tcPr>
                </a:tc>
                <a:extLst>
                  <a:ext uri="{0D108BD9-81ED-4DB2-BD59-A6C34878D82A}">
                    <a16:rowId xmlns:a16="http://schemas.microsoft.com/office/drawing/2014/main" val="158279000"/>
                  </a:ext>
                </a:extLst>
              </a:tr>
              <a:tr h="309037">
                <a:tc>
                  <a:txBody>
                    <a:bodyPr/>
                    <a:lstStyle/>
                    <a:p>
                      <a:pPr algn="ctr"/>
                      <a:r>
                        <a:rPr lang="en-GB" sz="1400" b="1" dirty="0">
                          <a:solidFill>
                            <a:srgbClr val="5C5B5A"/>
                          </a:solidFill>
                          <a:latin typeface="Arial"/>
                          <a:cs typeface="Arial"/>
                        </a:rPr>
                        <a:t>S15-17</a:t>
                      </a:r>
                    </a:p>
                    <a:p>
                      <a:pPr algn="ctr"/>
                      <a:r>
                        <a:rPr lang="en-GB" sz="1400" b="1" dirty="0">
                          <a:solidFill>
                            <a:srgbClr val="5C5B5A"/>
                          </a:solidFill>
                          <a:latin typeface="Arial"/>
                          <a:cs typeface="Arial"/>
                        </a:rPr>
                        <a:t>(Oct ‘24 – Feb ‘25)</a:t>
                      </a:r>
                    </a:p>
                  </a:txBody>
                  <a:tcPr>
                    <a:solidFill>
                      <a:srgbClr val="5C5B5A">
                        <a:alpha val="21000"/>
                      </a:srgbClr>
                    </a:solidFill>
                  </a:tcPr>
                </a:tc>
                <a:tc>
                  <a:txBody>
                    <a:bodyPr/>
                    <a:lstStyle/>
                    <a:p>
                      <a:pPr algn="ctr"/>
                      <a:r>
                        <a:rPr lang="en-GB" sz="1400" b="1" dirty="0">
                          <a:solidFill>
                            <a:srgbClr val="5C5B5A"/>
                          </a:solidFill>
                          <a:latin typeface="Arial"/>
                          <a:cs typeface="Arial"/>
                        </a:rPr>
                        <a:t>31%</a:t>
                      </a:r>
                    </a:p>
                  </a:txBody>
                  <a:tcPr>
                    <a:solidFill>
                      <a:srgbClr val="5C5B5A">
                        <a:alpha val="21000"/>
                      </a:srgbClr>
                    </a:solidFill>
                  </a:tcPr>
                </a:tc>
                <a:tc>
                  <a:txBody>
                    <a:bodyPr/>
                    <a:lstStyle/>
                    <a:p>
                      <a:pPr algn="ctr"/>
                      <a:r>
                        <a:rPr lang="en-GB" sz="1400" b="1" dirty="0">
                          <a:solidFill>
                            <a:srgbClr val="5C5B5A"/>
                          </a:solidFill>
                          <a:latin typeface="Arial"/>
                          <a:cs typeface="Arial"/>
                        </a:rPr>
                        <a:t>24%</a:t>
                      </a:r>
                    </a:p>
                  </a:txBody>
                  <a:tcPr>
                    <a:solidFill>
                      <a:srgbClr val="5C5B5A">
                        <a:alpha val="21000"/>
                      </a:srgbClr>
                    </a:solidFill>
                  </a:tcPr>
                </a:tc>
                <a:tc>
                  <a:txBody>
                    <a:bodyPr/>
                    <a:lstStyle/>
                    <a:p>
                      <a:pPr algn="ctr"/>
                      <a:r>
                        <a:rPr lang="en-GB" sz="1400" b="1" dirty="0">
                          <a:solidFill>
                            <a:srgbClr val="5C5B5A"/>
                          </a:solidFill>
                          <a:latin typeface="Arial"/>
                          <a:cs typeface="Arial"/>
                        </a:rPr>
                        <a:t>79%</a:t>
                      </a:r>
                    </a:p>
                  </a:txBody>
                  <a:tcPr>
                    <a:solidFill>
                      <a:srgbClr val="5C5B5A">
                        <a:alpha val="21000"/>
                      </a:srgbClr>
                    </a:solidFill>
                  </a:tcPr>
                </a:tc>
                <a:tc>
                  <a:txBody>
                    <a:bodyPr/>
                    <a:lstStyle/>
                    <a:p>
                      <a:pPr algn="ctr"/>
                      <a:r>
                        <a:rPr lang="en-GB" sz="1400" b="1" dirty="0">
                          <a:solidFill>
                            <a:srgbClr val="5C5B5A"/>
                          </a:solidFill>
                          <a:latin typeface="Arial"/>
                          <a:cs typeface="Arial"/>
                        </a:rPr>
                        <a:t>57%</a:t>
                      </a:r>
                    </a:p>
                  </a:txBody>
                  <a:tcPr>
                    <a:solidFill>
                      <a:srgbClr val="5C5B5A">
                        <a:alpha val="21000"/>
                      </a:srgbClr>
                    </a:solidFill>
                  </a:tcPr>
                </a:tc>
                <a:extLst>
                  <a:ext uri="{0D108BD9-81ED-4DB2-BD59-A6C34878D82A}">
                    <a16:rowId xmlns:a16="http://schemas.microsoft.com/office/drawing/2014/main" val="1926100124"/>
                  </a:ext>
                </a:extLst>
              </a:tr>
            </a:tbl>
          </a:graphicData>
        </a:graphic>
      </p:graphicFrame>
      <p:sp>
        <p:nvSpPr>
          <p:cNvPr id="5" name="TextBox 4">
            <a:extLst>
              <a:ext uri="{FF2B5EF4-FFF2-40B4-BE49-F238E27FC236}">
                <a16:creationId xmlns:a16="http://schemas.microsoft.com/office/drawing/2014/main" id="{55C1408B-73DA-8BB3-FC54-3BC46C1C9984}"/>
              </a:ext>
            </a:extLst>
          </p:cNvPr>
          <p:cNvSpPr txBox="1"/>
          <p:nvPr/>
        </p:nvSpPr>
        <p:spPr>
          <a:xfrm>
            <a:off x="8988726" y="1499978"/>
            <a:ext cx="3047577" cy="3858044"/>
          </a:xfrm>
          <a:prstGeom prst="rect">
            <a:avLst/>
          </a:prstGeom>
          <a:noFill/>
        </p:spPr>
        <p:txBody>
          <a:bodyPr wrap="square" lIns="91440" tIns="45720" rIns="91440" bIns="45720" anchor="t">
            <a:spAutoFit/>
          </a:bodyPr>
          <a:lstStyle/>
          <a:p>
            <a:pPr>
              <a:lnSpc>
                <a:spcPct val="114000"/>
              </a:lnSpc>
              <a:spcAft>
                <a:spcPts val="600"/>
              </a:spcAft>
            </a:pPr>
            <a:r>
              <a:rPr lang="en-GB" sz="1100" b="1" dirty="0">
                <a:solidFill>
                  <a:srgbClr val="5C5B5A"/>
                </a:solidFill>
                <a:latin typeface="Arial"/>
                <a:cs typeface="Arial"/>
              </a:rPr>
              <a:t>*Change in Methodology </a:t>
            </a:r>
          </a:p>
          <a:p>
            <a:pPr>
              <a:lnSpc>
                <a:spcPct val="114000"/>
              </a:lnSpc>
              <a:spcAft>
                <a:spcPts val="600"/>
              </a:spcAft>
            </a:pPr>
            <a:r>
              <a:rPr lang="en-GB" sz="1100" dirty="0">
                <a:solidFill>
                  <a:srgbClr val="5C5B5A"/>
                </a:solidFill>
                <a:latin typeface="Arial"/>
                <a:cs typeface="Arial"/>
              </a:rPr>
              <a:t>From wave 12, the survey utilises a face-to-face methodology, while all surveys before this wave use a telephone approach. </a:t>
            </a:r>
          </a:p>
          <a:p>
            <a:pPr>
              <a:lnSpc>
                <a:spcPct val="114000"/>
              </a:lnSpc>
              <a:spcAft>
                <a:spcPts val="600"/>
              </a:spcAft>
            </a:pPr>
            <a:r>
              <a:rPr lang="en-GB" sz="1100" dirty="0">
                <a:solidFill>
                  <a:srgbClr val="5C5B5A"/>
                </a:solidFill>
                <a:latin typeface="Arial"/>
                <a:cs typeface="Arial"/>
              </a:rPr>
              <a:t>Changes in who we can talk to between the two approaches have impacted the results on this slide. </a:t>
            </a:r>
          </a:p>
          <a:p>
            <a:pPr>
              <a:lnSpc>
                <a:spcPct val="114000"/>
              </a:lnSpc>
              <a:spcAft>
                <a:spcPts val="600"/>
              </a:spcAft>
            </a:pPr>
            <a:r>
              <a:rPr lang="en-GB" sz="1100" dirty="0">
                <a:solidFill>
                  <a:srgbClr val="5C5B5A"/>
                </a:solidFill>
                <a:latin typeface="Arial"/>
                <a:cs typeface="Arial"/>
              </a:rPr>
              <a:t>This is because those who are recruited to take part in telephone research are often recruited through online methods or live in homes which are generally more likely to be connected to the internet and phoneline in combination. Both factors reduce the chance that they will be digitally excluded. </a:t>
            </a:r>
          </a:p>
          <a:p>
            <a:pPr>
              <a:lnSpc>
                <a:spcPct val="114000"/>
              </a:lnSpc>
              <a:spcAft>
                <a:spcPts val="600"/>
              </a:spcAft>
            </a:pPr>
            <a:r>
              <a:rPr lang="en-GB" sz="1100" dirty="0">
                <a:solidFill>
                  <a:srgbClr val="5C5B5A"/>
                </a:solidFill>
                <a:latin typeface="Arial"/>
                <a:cs typeface="Arial"/>
              </a:rPr>
              <a:t>While this impacts the trackability of these results, changing approach allows us to provide a truer understanding of the extent of digital exclusion in Greater Manchester. </a:t>
            </a:r>
          </a:p>
        </p:txBody>
      </p:sp>
      <p:sp>
        <p:nvSpPr>
          <p:cNvPr id="9" name="Footer Placeholder 4">
            <a:extLst>
              <a:ext uri="{FF2B5EF4-FFF2-40B4-BE49-F238E27FC236}">
                <a16:creationId xmlns:a16="http://schemas.microsoft.com/office/drawing/2014/main" id="{2FF2F9BA-E6C9-4E23-997C-54983DEF4A68}"/>
              </a:ext>
            </a:extLst>
          </p:cNvPr>
          <p:cNvSpPr txBox="1">
            <a:spLocks/>
          </p:cNvSpPr>
          <p:nvPr/>
        </p:nvSpPr>
        <p:spPr>
          <a:xfrm>
            <a:off x="155698" y="6321419"/>
            <a:ext cx="11533579"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DI11. How often…? Unweighted base: </a:t>
            </a:r>
            <a:r>
              <a:rPr lang="en-GB" sz="900" dirty="0">
                <a:solidFill>
                  <a:srgbClr val="FFFFFF">
                    <a:lumMod val="50000"/>
                  </a:srgbClr>
                </a:solidFill>
                <a:latin typeface="Arial"/>
                <a:cs typeface="Arial" panose="020B0604020202020204" pitchFamily="34" charset="0"/>
              </a:rPr>
              <a:t>S9-11 (757), S15-17 (766) </a:t>
            </a:r>
            <a:r>
              <a:rPr kumimoji="0" lang="en-GB"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(Face to Face respondents)</a:t>
            </a:r>
            <a:r>
              <a:rPr kumimoji="0" lang="en-GB" sz="9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Prefer not to say not shown. Question in S6 onwards was asked as a grid, between “you” and “others in your household”. The data on this slide shows the percentages of households where there is someone (either you or others) who has said they are digitally excluded. </a:t>
            </a:r>
            <a:r>
              <a:rPr kumimoji="0" lang="en-GB"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900" b="0" i="0" u="none" strike="sng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526A1F22-9ED9-45C1-B74C-92AB977583D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74</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57795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2" y="328022"/>
            <a:ext cx="11238081" cy="646331"/>
          </a:xfrm>
        </p:spPr>
        <p:txBody>
          <a:bodyPr vert="horz" wrap="square" anchor="t">
            <a:spAutoFit/>
          </a:bodyPr>
          <a:lstStyle/>
          <a:p>
            <a:pPr>
              <a:lnSpc>
                <a:spcPct val="100000"/>
              </a:lnSpc>
            </a:pPr>
            <a:r>
              <a:rPr lang="en-GB" sz="1800" b="1" dirty="0">
                <a:solidFill>
                  <a:srgbClr val="5C5B5A"/>
                </a:solidFill>
                <a:latin typeface="Arial" panose="020B0604020202020204" pitchFamily="34" charset="0"/>
                <a:cs typeface="Arial" panose="020B0604020202020204" pitchFamily="34" charset="0"/>
              </a:rPr>
              <a:t>Where respondents are experiencing digital exclusion, this continues to be driven by those saying that they have a </a:t>
            </a:r>
            <a:r>
              <a:rPr lang="en-GB" sz="1800" b="1" dirty="0">
                <a:solidFill>
                  <a:srgbClr val="009690"/>
                </a:solidFill>
                <a:latin typeface="Arial" panose="020B0604020202020204" pitchFamily="34" charset="0"/>
                <a:cs typeface="Arial" panose="020B0604020202020204" pitchFamily="34" charset="0"/>
              </a:rPr>
              <a:t>lack of skills </a:t>
            </a:r>
            <a:r>
              <a:rPr lang="en-GB" sz="1800" b="1" dirty="0">
                <a:solidFill>
                  <a:srgbClr val="5C5B5A"/>
                </a:solidFill>
                <a:latin typeface="Arial" panose="020B0604020202020204" pitchFamily="34" charset="0"/>
                <a:cs typeface="Arial" panose="020B0604020202020204" pitchFamily="34" charset="0"/>
              </a:rPr>
              <a:t>or</a:t>
            </a:r>
            <a:r>
              <a:rPr lang="en-GB" sz="1800" b="1" dirty="0">
                <a:solidFill>
                  <a:srgbClr val="009690"/>
                </a:solidFill>
                <a:latin typeface="Arial" panose="020B0604020202020204" pitchFamily="34" charset="0"/>
                <a:cs typeface="Arial" panose="020B0604020202020204" pitchFamily="34" charset="0"/>
              </a:rPr>
              <a:t> support </a:t>
            </a:r>
            <a:r>
              <a:rPr lang="en-GB" sz="1800" b="1" dirty="0">
                <a:solidFill>
                  <a:srgbClr val="5C5B5A"/>
                </a:solidFill>
                <a:latin typeface="Arial" panose="020B0604020202020204" pitchFamily="34" charset="0"/>
                <a:cs typeface="Arial" panose="020B0604020202020204" pitchFamily="34" charset="0"/>
              </a:rPr>
              <a:t>to allow them to access digital online services</a:t>
            </a:r>
          </a:p>
        </p:txBody>
      </p:sp>
      <p:graphicFrame>
        <p:nvGraphicFramePr>
          <p:cNvPr id="16" name="Table Placeholder 6" descr="Stacked bar chart showing extent of digital inclusion across connectivity, devices, affordability, skills and support. Respondents and others in their household are least likely to have the skills or the support they need to access or use digital services online.">
            <a:extLst>
              <a:ext uri="{FF2B5EF4-FFF2-40B4-BE49-F238E27FC236}">
                <a16:creationId xmlns:a16="http://schemas.microsoft.com/office/drawing/2014/main" id="{313F2446-7939-4AC7-B046-82FBC0D5B429}"/>
              </a:ext>
            </a:extLst>
          </p:cNvPr>
          <p:cNvGraphicFramePr>
            <a:graphicFrameLocks/>
          </p:cNvGraphicFramePr>
          <p:nvPr/>
        </p:nvGraphicFramePr>
        <p:xfrm>
          <a:off x="1097173" y="1098015"/>
          <a:ext cx="10960129" cy="53435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Placeholder 6" descr="Stacked bar chart showing extent of digital inclusion across connectivity, devices, affordability, skills and support. Respondents and others in their household are least likely to have the skills or the support they need to access or use digital services online.">
            <a:extLst>
              <a:ext uri="{FF2B5EF4-FFF2-40B4-BE49-F238E27FC236}">
                <a16:creationId xmlns:a16="http://schemas.microsoft.com/office/drawing/2014/main" id="{933E3B1F-6CD5-6498-0D6B-59F830634770}"/>
              </a:ext>
            </a:extLst>
          </p:cNvPr>
          <p:cNvGraphicFramePr>
            <a:graphicFrameLocks/>
          </p:cNvGraphicFramePr>
          <p:nvPr/>
        </p:nvGraphicFramePr>
        <p:xfrm>
          <a:off x="1146253" y="2734083"/>
          <a:ext cx="10994957" cy="3919527"/>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2E983FA5-B7FE-FB4F-C8B4-3C499815CE49}"/>
              </a:ext>
              <a:ext uri="{C183D7F6-B498-43B3-948B-1728B52AA6E4}">
                <adec:decorative xmlns:adec="http://schemas.microsoft.com/office/drawing/2017/decorative" val="1"/>
              </a:ext>
            </a:extLst>
          </p:cNvPr>
          <p:cNvSpPr txBox="1"/>
          <p:nvPr/>
        </p:nvSpPr>
        <p:spPr>
          <a:xfrm>
            <a:off x="2010200" y="1865838"/>
            <a:ext cx="574157" cy="523220"/>
          </a:xfrm>
          <a:prstGeom prst="rect">
            <a:avLst/>
          </a:prstGeom>
          <a:noFill/>
        </p:spPr>
        <p:txBody>
          <a:bodyPr wrap="square" rtlCol="0">
            <a:spAutoFit/>
          </a:bodyPr>
          <a:lstStyle/>
          <a:p>
            <a:pPr algn="ctr"/>
            <a:r>
              <a:rPr lang="en-GB" sz="1400" b="1" dirty="0">
                <a:solidFill>
                  <a:srgbClr val="5C5B5A"/>
                </a:solidFill>
              </a:rPr>
              <a:t>12% total</a:t>
            </a:r>
          </a:p>
        </p:txBody>
      </p:sp>
      <p:sp>
        <p:nvSpPr>
          <p:cNvPr id="21" name="TextBox 20">
            <a:extLst>
              <a:ext uri="{FF2B5EF4-FFF2-40B4-BE49-F238E27FC236}">
                <a16:creationId xmlns:a16="http://schemas.microsoft.com/office/drawing/2014/main" id="{1E78E889-6DB2-404F-9B4C-1A46B70AB851}"/>
              </a:ext>
              <a:ext uri="{C183D7F6-B498-43B3-948B-1728B52AA6E4}">
                <adec:decorative xmlns:adec="http://schemas.microsoft.com/office/drawing/2017/decorative" val="1"/>
              </a:ext>
            </a:extLst>
          </p:cNvPr>
          <p:cNvSpPr txBox="1"/>
          <p:nvPr/>
        </p:nvSpPr>
        <p:spPr>
          <a:xfrm>
            <a:off x="89869" y="2838628"/>
            <a:ext cx="1386089" cy="307777"/>
          </a:xfrm>
          <a:prstGeom prst="rect">
            <a:avLst/>
          </a:prstGeom>
          <a:noFill/>
        </p:spPr>
        <p:txBody>
          <a:bodyPr wrap="square" rtlCol="0">
            <a:spAutoFit/>
          </a:bodyPr>
          <a:lstStyle/>
          <a:p>
            <a:pPr algn="ctr"/>
            <a:r>
              <a:rPr lang="en-GB" sz="1400" b="1" dirty="0">
                <a:solidFill>
                  <a:srgbClr val="5C5B5A"/>
                </a:solidFill>
              </a:rPr>
              <a:t>Respondent</a:t>
            </a:r>
          </a:p>
        </p:txBody>
      </p:sp>
      <p:sp>
        <p:nvSpPr>
          <p:cNvPr id="23" name="TextBox 22">
            <a:extLst>
              <a:ext uri="{FF2B5EF4-FFF2-40B4-BE49-F238E27FC236}">
                <a16:creationId xmlns:a16="http://schemas.microsoft.com/office/drawing/2014/main" id="{B1688701-1F4F-F536-2F86-DD62A43C8D50}"/>
              </a:ext>
              <a:ext uri="{C183D7F6-B498-43B3-948B-1728B52AA6E4}">
                <adec:decorative xmlns:adec="http://schemas.microsoft.com/office/drawing/2017/decorative" val="1"/>
              </a:ext>
            </a:extLst>
          </p:cNvPr>
          <p:cNvSpPr txBox="1"/>
          <p:nvPr/>
        </p:nvSpPr>
        <p:spPr>
          <a:xfrm>
            <a:off x="2010200" y="3984973"/>
            <a:ext cx="574157" cy="523220"/>
          </a:xfrm>
          <a:prstGeom prst="rect">
            <a:avLst/>
          </a:prstGeom>
          <a:noFill/>
        </p:spPr>
        <p:txBody>
          <a:bodyPr wrap="square" rtlCol="0">
            <a:spAutoFit/>
          </a:bodyPr>
          <a:lstStyle/>
          <a:p>
            <a:pPr algn="ctr"/>
            <a:r>
              <a:rPr lang="en-GB" sz="1400" b="1" dirty="0">
                <a:solidFill>
                  <a:srgbClr val="5C5B5A"/>
                </a:solidFill>
              </a:rPr>
              <a:t>8% total</a:t>
            </a:r>
          </a:p>
        </p:txBody>
      </p:sp>
      <p:sp>
        <p:nvSpPr>
          <p:cNvPr id="19" name="TextBox 18">
            <a:extLst>
              <a:ext uri="{FF2B5EF4-FFF2-40B4-BE49-F238E27FC236}">
                <a16:creationId xmlns:a16="http://schemas.microsoft.com/office/drawing/2014/main" id="{EE1059D2-0324-BC3C-313F-0A30184F4B52}"/>
              </a:ext>
              <a:ext uri="{C183D7F6-B498-43B3-948B-1728B52AA6E4}">
                <adec:decorative xmlns:adec="http://schemas.microsoft.com/office/drawing/2017/decorative" val="1"/>
              </a:ext>
            </a:extLst>
          </p:cNvPr>
          <p:cNvSpPr txBox="1"/>
          <p:nvPr/>
        </p:nvSpPr>
        <p:spPr>
          <a:xfrm>
            <a:off x="89869" y="4672806"/>
            <a:ext cx="1386089" cy="523220"/>
          </a:xfrm>
          <a:prstGeom prst="rect">
            <a:avLst/>
          </a:prstGeom>
          <a:noFill/>
        </p:spPr>
        <p:txBody>
          <a:bodyPr wrap="square" rtlCol="0">
            <a:spAutoFit/>
          </a:bodyPr>
          <a:lstStyle/>
          <a:p>
            <a:pPr algn="ctr"/>
            <a:r>
              <a:rPr lang="en-GB" sz="1400" b="1" dirty="0">
                <a:solidFill>
                  <a:srgbClr val="5C5B5A"/>
                </a:solidFill>
              </a:rPr>
              <a:t>Others in household</a:t>
            </a:r>
          </a:p>
        </p:txBody>
      </p:sp>
      <p:cxnSp>
        <p:nvCxnSpPr>
          <p:cNvPr id="5" name="Straight Connector 4">
            <a:extLst>
              <a:ext uri="{FF2B5EF4-FFF2-40B4-BE49-F238E27FC236}">
                <a16:creationId xmlns:a16="http://schemas.microsoft.com/office/drawing/2014/main" id="{7E7962CC-3FF4-9C81-B297-F670A2D1066D}"/>
              </a:ext>
              <a:ext uri="{C183D7F6-B498-43B3-948B-1728B52AA6E4}">
                <adec:decorative xmlns:adec="http://schemas.microsoft.com/office/drawing/2017/decorative" val="1"/>
              </a:ext>
            </a:extLst>
          </p:cNvPr>
          <p:cNvCxnSpPr>
            <a:cxnSpLocks/>
          </p:cNvCxnSpPr>
          <p:nvPr/>
        </p:nvCxnSpPr>
        <p:spPr>
          <a:xfrm>
            <a:off x="3383472" y="2315937"/>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4" name="TextBox 3">
            <a:extLst>
              <a:ext uri="{FF2B5EF4-FFF2-40B4-BE49-F238E27FC236}">
                <a16:creationId xmlns:a16="http://schemas.microsoft.com/office/drawing/2014/main" id="{9036254E-486F-0802-93F0-29C10E1772B2}"/>
              </a:ext>
              <a:ext uri="{C183D7F6-B498-43B3-948B-1728B52AA6E4}">
                <adec:decorative xmlns:adec="http://schemas.microsoft.com/office/drawing/2017/decorative" val="1"/>
              </a:ext>
            </a:extLst>
          </p:cNvPr>
          <p:cNvSpPr txBox="1"/>
          <p:nvPr/>
        </p:nvSpPr>
        <p:spPr>
          <a:xfrm>
            <a:off x="4186598" y="1865838"/>
            <a:ext cx="574157" cy="523220"/>
          </a:xfrm>
          <a:prstGeom prst="rect">
            <a:avLst/>
          </a:prstGeom>
          <a:noFill/>
        </p:spPr>
        <p:txBody>
          <a:bodyPr wrap="square" rtlCol="0">
            <a:spAutoFit/>
          </a:bodyPr>
          <a:lstStyle/>
          <a:p>
            <a:pPr algn="ctr"/>
            <a:r>
              <a:rPr lang="en-GB" sz="1400" b="1" dirty="0">
                <a:solidFill>
                  <a:srgbClr val="5C5B5A"/>
                </a:solidFill>
              </a:rPr>
              <a:t>12% total</a:t>
            </a:r>
          </a:p>
        </p:txBody>
      </p:sp>
      <p:sp>
        <p:nvSpPr>
          <p:cNvPr id="24" name="TextBox 23">
            <a:extLst>
              <a:ext uri="{FF2B5EF4-FFF2-40B4-BE49-F238E27FC236}">
                <a16:creationId xmlns:a16="http://schemas.microsoft.com/office/drawing/2014/main" id="{E36A2DE2-6CFD-99BA-5B7F-6E775730EF40}"/>
              </a:ext>
              <a:ext uri="{C183D7F6-B498-43B3-948B-1728B52AA6E4}">
                <adec:decorative xmlns:adec="http://schemas.microsoft.com/office/drawing/2017/decorative" val="1"/>
              </a:ext>
            </a:extLst>
          </p:cNvPr>
          <p:cNvSpPr txBox="1"/>
          <p:nvPr/>
        </p:nvSpPr>
        <p:spPr>
          <a:xfrm>
            <a:off x="4152251" y="3984973"/>
            <a:ext cx="574157" cy="523220"/>
          </a:xfrm>
          <a:prstGeom prst="rect">
            <a:avLst/>
          </a:prstGeom>
          <a:noFill/>
        </p:spPr>
        <p:txBody>
          <a:bodyPr wrap="square" rtlCol="0">
            <a:spAutoFit/>
          </a:bodyPr>
          <a:lstStyle/>
          <a:p>
            <a:pPr algn="ctr"/>
            <a:r>
              <a:rPr lang="en-GB" sz="1400" b="1" dirty="0">
                <a:solidFill>
                  <a:srgbClr val="5C5B5A"/>
                </a:solidFill>
              </a:rPr>
              <a:t>7% total</a:t>
            </a:r>
          </a:p>
        </p:txBody>
      </p:sp>
      <p:cxnSp>
        <p:nvCxnSpPr>
          <p:cNvPr id="6" name="Straight Connector 5">
            <a:extLst>
              <a:ext uri="{FF2B5EF4-FFF2-40B4-BE49-F238E27FC236}">
                <a16:creationId xmlns:a16="http://schemas.microsoft.com/office/drawing/2014/main" id="{D5CC0A72-955B-0B18-079C-3E15E3AA7C51}"/>
              </a:ext>
              <a:ext uri="{C183D7F6-B498-43B3-948B-1728B52AA6E4}">
                <adec:decorative xmlns:adec="http://schemas.microsoft.com/office/drawing/2017/decorative" val="1"/>
              </a:ext>
            </a:extLst>
          </p:cNvPr>
          <p:cNvCxnSpPr>
            <a:cxnSpLocks/>
          </p:cNvCxnSpPr>
          <p:nvPr/>
        </p:nvCxnSpPr>
        <p:spPr>
          <a:xfrm>
            <a:off x="5548269" y="2315937"/>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12" name="TextBox 11">
            <a:extLst>
              <a:ext uri="{FF2B5EF4-FFF2-40B4-BE49-F238E27FC236}">
                <a16:creationId xmlns:a16="http://schemas.microsoft.com/office/drawing/2014/main" id="{94E9E061-CD6D-05EE-722C-5BD2F912E093}"/>
              </a:ext>
              <a:ext uri="{C183D7F6-B498-43B3-948B-1728B52AA6E4}">
                <adec:decorative xmlns:adec="http://schemas.microsoft.com/office/drawing/2017/decorative" val="1"/>
              </a:ext>
            </a:extLst>
          </p:cNvPr>
          <p:cNvSpPr txBox="1"/>
          <p:nvPr/>
        </p:nvSpPr>
        <p:spPr>
          <a:xfrm>
            <a:off x="6297290" y="1847028"/>
            <a:ext cx="574157" cy="523220"/>
          </a:xfrm>
          <a:prstGeom prst="rect">
            <a:avLst/>
          </a:prstGeom>
          <a:noFill/>
        </p:spPr>
        <p:txBody>
          <a:bodyPr wrap="square" rtlCol="0">
            <a:spAutoFit/>
          </a:bodyPr>
          <a:lstStyle/>
          <a:p>
            <a:pPr algn="ctr"/>
            <a:r>
              <a:rPr lang="en-GB" sz="1400" b="1" dirty="0">
                <a:solidFill>
                  <a:srgbClr val="5C5B5A"/>
                </a:solidFill>
              </a:rPr>
              <a:t>14% total</a:t>
            </a:r>
          </a:p>
        </p:txBody>
      </p:sp>
      <p:sp>
        <p:nvSpPr>
          <p:cNvPr id="25" name="TextBox 24">
            <a:extLst>
              <a:ext uri="{FF2B5EF4-FFF2-40B4-BE49-F238E27FC236}">
                <a16:creationId xmlns:a16="http://schemas.microsoft.com/office/drawing/2014/main" id="{EAAB2254-5AC4-5BFE-ACB3-49B60FFAF195}"/>
              </a:ext>
              <a:ext uri="{C183D7F6-B498-43B3-948B-1728B52AA6E4}">
                <adec:decorative xmlns:adec="http://schemas.microsoft.com/office/drawing/2017/decorative" val="1"/>
              </a:ext>
            </a:extLst>
          </p:cNvPr>
          <p:cNvSpPr txBox="1"/>
          <p:nvPr/>
        </p:nvSpPr>
        <p:spPr>
          <a:xfrm>
            <a:off x="6302647" y="3984973"/>
            <a:ext cx="574157" cy="523220"/>
          </a:xfrm>
          <a:prstGeom prst="rect">
            <a:avLst/>
          </a:prstGeom>
          <a:noFill/>
        </p:spPr>
        <p:txBody>
          <a:bodyPr wrap="square" rtlCol="0">
            <a:spAutoFit/>
          </a:bodyPr>
          <a:lstStyle/>
          <a:p>
            <a:pPr algn="ctr"/>
            <a:r>
              <a:rPr lang="en-GB" sz="1400" b="1" dirty="0">
                <a:solidFill>
                  <a:srgbClr val="5C5B5A"/>
                </a:solidFill>
              </a:rPr>
              <a:t>9% total</a:t>
            </a:r>
          </a:p>
        </p:txBody>
      </p:sp>
      <p:cxnSp>
        <p:nvCxnSpPr>
          <p:cNvPr id="8" name="Straight Connector 7">
            <a:extLst>
              <a:ext uri="{FF2B5EF4-FFF2-40B4-BE49-F238E27FC236}">
                <a16:creationId xmlns:a16="http://schemas.microsoft.com/office/drawing/2014/main" id="{AB8AB063-16B9-73D4-1B03-B82DCBF839AF}"/>
              </a:ext>
              <a:ext uri="{C183D7F6-B498-43B3-948B-1728B52AA6E4}">
                <adec:decorative xmlns:adec="http://schemas.microsoft.com/office/drawing/2017/decorative" val="1"/>
              </a:ext>
            </a:extLst>
          </p:cNvPr>
          <p:cNvCxnSpPr>
            <a:cxnSpLocks/>
          </p:cNvCxnSpPr>
          <p:nvPr/>
        </p:nvCxnSpPr>
        <p:spPr>
          <a:xfrm>
            <a:off x="7697424" y="2315937"/>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15" name="TextBox 14">
            <a:extLst>
              <a:ext uri="{FF2B5EF4-FFF2-40B4-BE49-F238E27FC236}">
                <a16:creationId xmlns:a16="http://schemas.microsoft.com/office/drawing/2014/main" id="{A63D2668-23A8-568B-E03B-F36DDD97CDD8}"/>
              </a:ext>
              <a:ext uri="{C183D7F6-B498-43B3-948B-1728B52AA6E4}">
                <adec:decorative xmlns:adec="http://schemas.microsoft.com/office/drawing/2017/decorative" val="1"/>
              </a:ext>
            </a:extLst>
          </p:cNvPr>
          <p:cNvSpPr txBox="1"/>
          <p:nvPr/>
        </p:nvSpPr>
        <p:spPr>
          <a:xfrm>
            <a:off x="8473688" y="1706940"/>
            <a:ext cx="574157" cy="523220"/>
          </a:xfrm>
          <a:prstGeom prst="rect">
            <a:avLst/>
          </a:prstGeom>
          <a:noFill/>
        </p:spPr>
        <p:txBody>
          <a:bodyPr wrap="square" rtlCol="0">
            <a:spAutoFit/>
          </a:bodyPr>
          <a:lstStyle/>
          <a:p>
            <a:pPr algn="ctr"/>
            <a:r>
              <a:rPr lang="en-GB" sz="1400" b="1" dirty="0">
                <a:solidFill>
                  <a:srgbClr val="5C5B5A"/>
                </a:solidFill>
              </a:rPr>
              <a:t>21% total</a:t>
            </a:r>
          </a:p>
        </p:txBody>
      </p:sp>
      <p:sp>
        <p:nvSpPr>
          <p:cNvPr id="26" name="TextBox 25">
            <a:extLst>
              <a:ext uri="{FF2B5EF4-FFF2-40B4-BE49-F238E27FC236}">
                <a16:creationId xmlns:a16="http://schemas.microsoft.com/office/drawing/2014/main" id="{2D7D60FC-A2A3-21AD-C95A-80AE8065B1DC}"/>
              </a:ext>
              <a:ext uri="{C183D7F6-B498-43B3-948B-1728B52AA6E4}">
                <adec:decorative xmlns:adec="http://schemas.microsoft.com/office/drawing/2017/decorative" val="1"/>
              </a:ext>
            </a:extLst>
          </p:cNvPr>
          <p:cNvSpPr txBox="1"/>
          <p:nvPr/>
        </p:nvSpPr>
        <p:spPr>
          <a:xfrm>
            <a:off x="8478874" y="3898305"/>
            <a:ext cx="574157" cy="523220"/>
          </a:xfrm>
          <a:prstGeom prst="rect">
            <a:avLst/>
          </a:prstGeom>
          <a:noFill/>
        </p:spPr>
        <p:txBody>
          <a:bodyPr wrap="square" rtlCol="0">
            <a:spAutoFit/>
          </a:bodyPr>
          <a:lstStyle/>
          <a:p>
            <a:pPr algn="ctr"/>
            <a:r>
              <a:rPr lang="en-GB" sz="1400" b="1" dirty="0">
                <a:solidFill>
                  <a:srgbClr val="5C5B5A"/>
                </a:solidFill>
              </a:rPr>
              <a:t>16% total</a:t>
            </a:r>
          </a:p>
        </p:txBody>
      </p:sp>
      <p:cxnSp>
        <p:nvCxnSpPr>
          <p:cNvPr id="9" name="Straight Connector 8">
            <a:extLst>
              <a:ext uri="{FF2B5EF4-FFF2-40B4-BE49-F238E27FC236}">
                <a16:creationId xmlns:a16="http://schemas.microsoft.com/office/drawing/2014/main" id="{544E96CA-F70E-4522-2C39-BF5E04F3FD78}"/>
              </a:ext>
              <a:ext uri="{C183D7F6-B498-43B3-948B-1728B52AA6E4}">
                <adec:decorative xmlns:adec="http://schemas.microsoft.com/office/drawing/2017/decorative" val="1"/>
              </a:ext>
            </a:extLst>
          </p:cNvPr>
          <p:cNvCxnSpPr>
            <a:cxnSpLocks/>
          </p:cNvCxnSpPr>
          <p:nvPr/>
        </p:nvCxnSpPr>
        <p:spPr>
          <a:xfrm>
            <a:off x="9852259" y="2315937"/>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17" name="TextBox 16">
            <a:extLst>
              <a:ext uri="{FF2B5EF4-FFF2-40B4-BE49-F238E27FC236}">
                <a16:creationId xmlns:a16="http://schemas.microsoft.com/office/drawing/2014/main" id="{E5C09F62-6CA1-1B27-8602-58A8927FB9BF}"/>
              </a:ext>
              <a:ext uri="{C183D7F6-B498-43B3-948B-1728B52AA6E4}">
                <adec:decorative xmlns:adec="http://schemas.microsoft.com/office/drawing/2017/decorative" val="1"/>
              </a:ext>
            </a:extLst>
          </p:cNvPr>
          <p:cNvSpPr txBox="1"/>
          <p:nvPr/>
        </p:nvSpPr>
        <p:spPr>
          <a:xfrm>
            <a:off x="10640743" y="1706940"/>
            <a:ext cx="574157" cy="523220"/>
          </a:xfrm>
          <a:prstGeom prst="rect">
            <a:avLst/>
          </a:prstGeom>
          <a:noFill/>
        </p:spPr>
        <p:txBody>
          <a:bodyPr wrap="square" rtlCol="0">
            <a:spAutoFit/>
          </a:bodyPr>
          <a:lstStyle/>
          <a:p>
            <a:pPr algn="ctr"/>
            <a:r>
              <a:rPr lang="en-GB" sz="1400" b="1" dirty="0">
                <a:solidFill>
                  <a:srgbClr val="5C5B5A"/>
                </a:solidFill>
              </a:rPr>
              <a:t>19% total</a:t>
            </a:r>
          </a:p>
        </p:txBody>
      </p:sp>
      <p:sp>
        <p:nvSpPr>
          <p:cNvPr id="27" name="TextBox 26">
            <a:extLst>
              <a:ext uri="{FF2B5EF4-FFF2-40B4-BE49-F238E27FC236}">
                <a16:creationId xmlns:a16="http://schemas.microsoft.com/office/drawing/2014/main" id="{182E7D86-EF1F-0083-809B-108D830E79A3}"/>
              </a:ext>
              <a:ext uri="{C183D7F6-B498-43B3-948B-1728B52AA6E4}">
                <adec:decorative xmlns:adec="http://schemas.microsoft.com/office/drawing/2017/decorative" val="1"/>
              </a:ext>
            </a:extLst>
          </p:cNvPr>
          <p:cNvSpPr txBox="1"/>
          <p:nvPr/>
        </p:nvSpPr>
        <p:spPr>
          <a:xfrm>
            <a:off x="10672461" y="3918277"/>
            <a:ext cx="574157" cy="523220"/>
          </a:xfrm>
          <a:prstGeom prst="rect">
            <a:avLst/>
          </a:prstGeom>
          <a:noFill/>
        </p:spPr>
        <p:txBody>
          <a:bodyPr wrap="square" rtlCol="0">
            <a:spAutoFit/>
          </a:bodyPr>
          <a:lstStyle/>
          <a:p>
            <a:pPr algn="ctr"/>
            <a:r>
              <a:rPr lang="en-GB" sz="1400" b="1" dirty="0">
                <a:solidFill>
                  <a:srgbClr val="5C5B5A"/>
                </a:solidFill>
              </a:rPr>
              <a:t>16% total</a:t>
            </a:r>
          </a:p>
        </p:txBody>
      </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DI_11. How often…? Unweighted base: </a:t>
            </a:r>
            <a:r>
              <a:rPr lang="en-GB" sz="1000" dirty="0">
                <a:solidFill>
                  <a:srgbClr val="FFFFFF">
                    <a:lumMod val="50000"/>
                  </a:srgbClr>
                </a:solidFill>
                <a:latin typeface="Arial"/>
                <a:cs typeface="Arial" panose="020B0604020202020204" pitchFamily="34" charset="0"/>
              </a:rPr>
              <a:t>756; Survey 15, 266; Survey 16, 250; Survey 17, 250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Face to face respondents)</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*Prefer not to say, 4, and 5 (Mostly do / have and </a:t>
            </a:r>
            <a:r>
              <a:rPr lang="en-GB" sz="1000" dirty="0">
                <a:solidFill>
                  <a:srgbClr val="FFFFFF">
                    <a:lumMod val="50000"/>
                  </a:srgbClr>
                </a:solidFill>
                <a:latin typeface="Arial"/>
                <a:cs typeface="Arial" panose="020B0604020202020204" pitchFamily="34" charset="0"/>
              </a:rPr>
              <a:t>Always do / have)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not shown.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10" name="Slide Number Placeholder 4">
            <a:extLst>
              <a:ext uri="{FF2B5EF4-FFF2-40B4-BE49-F238E27FC236}">
                <a16:creationId xmlns:a16="http://schemas.microsoft.com/office/drawing/2014/main" id="{0F82579C-B032-45D8-87B3-739A87952351}"/>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75</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7274949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2" y="224781"/>
            <a:ext cx="11595347" cy="923330"/>
          </a:xfrm>
        </p:spPr>
        <p:txBody>
          <a:bodyPr vert="horz" wrap="square" anchor="t">
            <a:spAutoFit/>
          </a:bodyPr>
          <a:lstStyle/>
          <a:p>
            <a:pPr>
              <a:lnSpc>
                <a:spcPct val="100000"/>
              </a:lnSpc>
            </a:pPr>
            <a:r>
              <a:rPr lang="en-GB" sz="1800" b="1" dirty="0">
                <a:solidFill>
                  <a:srgbClr val="5C5B5A"/>
                </a:solidFill>
                <a:latin typeface="Arial"/>
                <a:cs typeface="Arial"/>
              </a:rPr>
              <a:t>For another wave, those</a:t>
            </a:r>
            <a:r>
              <a:rPr lang="en-GB" sz="1800" b="1" dirty="0"/>
              <a:t> </a:t>
            </a:r>
            <a:r>
              <a:rPr lang="en-GB" sz="1800" b="1" dirty="0">
                <a:solidFill>
                  <a:srgbClr val="009690"/>
                </a:solidFill>
                <a:latin typeface="Arial"/>
                <a:cs typeface="Arial"/>
              </a:rPr>
              <a:t>aged 75+ and disabled respondents continue consistently to be </a:t>
            </a:r>
            <a:r>
              <a:rPr lang="en-GB" sz="1800" b="1" dirty="0">
                <a:solidFill>
                  <a:srgbClr val="5C5B5A"/>
                </a:solidFill>
                <a:latin typeface="Arial"/>
                <a:cs typeface="Arial"/>
              </a:rPr>
              <a:t>far more likely to lack access to enable "all" or "most" of the time, or the skills and support to do so. This is consistent with previous surveys</a:t>
            </a:r>
          </a:p>
        </p:txBody>
      </p:sp>
      <p:sp>
        <p:nvSpPr>
          <p:cNvPr id="18" name="TextBox 17">
            <a:extLst>
              <a:ext uri="{FF2B5EF4-FFF2-40B4-BE49-F238E27FC236}">
                <a16:creationId xmlns:a16="http://schemas.microsoft.com/office/drawing/2014/main" id="{695E1543-A64D-41BF-B321-D4ECEA65105E}"/>
              </a:ext>
            </a:extLst>
          </p:cNvPr>
          <p:cNvSpPr txBox="1"/>
          <p:nvPr/>
        </p:nvSpPr>
        <p:spPr>
          <a:xfrm>
            <a:off x="1322385" y="1138960"/>
            <a:ext cx="9547230"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Arial" panose="020B0604020202020204" pitchFamily="34" charset="0"/>
              </a:rPr>
              <a:t>How often do you/do others in your household…?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Arial" panose="020B0604020202020204" pitchFamily="34" charset="0"/>
              </a:rPr>
              <a:t>(Showing households without the access/skills to get online all/most of the time)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cs typeface="Arial" panose="020B0604020202020204" pitchFamily="34" charset="0"/>
              </a:rPr>
              <a:t>October 2024 – February 2025</a:t>
            </a:r>
            <a:endParaRPr kumimoji="0" lang="en-GB" sz="1400" b="1" i="0" u="none" strike="noStrike" kern="1200" cap="none" spc="0" normalizeH="0" baseline="0" noProof="0" dirty="0">
              <a:ln>
                <a:noFill/>
              </a:ln>
              <a:solidFill>
                <a:srgbClr val="5C5B5A"/>
              </a:solidFill>
              <a:effectLst/>
              <a:uLnTx/>
              <a:uFillTx/>
              <a:latin typeface="Arial" panose="020B0604020202020204"/>
              <a:ea typeface="+mn-ea"/>
              <a:cs typeface="+mn-cs"/>
            </a:endParaRPr>
          </a:p>
        </p:txBody>
      </p:sp>
      <p:graphicFrame>
        <p:nvGraphicFramePr>
          <p:cNvPr id="17" name="Table 3">
            <a:extLst>
              <a:ext uri="{FF2B5EF4-FFF2-40B4-BE49-F238E27FC236}">
                <a16:creationId xmlns:a16="http://schemas.microsoft.com/office/drawing/2014/main" id="{718C9947-F756-4436-B51B-1801023D689D}"/>
              </a:ext>
            </a:extLst>
          </p:cNvPr>
          <p:cNvGraphicFramePr>
            <a:graphicFrameLocks noGrp="1"/>
          </p:cNvGraphicFramePr>
          <p:nvPr>
            <p:extLst>
              <p:ext uri="{D42A27DB-BD31-4B8C-83A1-F6EECF244321}">
                <p14:modId xmlns:p14="http://schemas.microsoft.com/office/powerpoint/2010/main" val="4180242642"/>
              </p:ext>
            </p:extLst>
          </p:nvPr>
        </p:nvGraphicFramePr>
        <p:xfrm>
          <a:off x="969334" y="1866073"/>
          <a:ext cx="10253332" cy="4223746"/>
        </p:xfrm>
        <a:graphic>
          <a:graphicData uri="http://schemas.openxmlformats.org/drawingml/2006/table">
            <a:tbl>
              <a:tblPr firstRow="1" bandRow="1">
                <a:tableStyleId>{D7AC3CCA-C797-4891-BE02-D94E43425B78}</a:tableStyleId>
              </a:tblPr>
              <a:tblGrid>
                <a:gridCol w="3155016">
                  <a:extLst>
                    <a:ext uri="{9D8B030D-6E8A-4147-A177-3AD203B41FA5}">
                      <a16:colId xmlns:a16="http://schemas.microsoft.com/office/drawing/2014/main" val="965915567"/>
                    </a:ext>
                  </a:extLst>
                </a:gridCol>
                <a:gridCol w="1774579">
                  <a:extLst>
                    <a:ext uri="{9D8B030D-6E8A-4147-A177-3AD203B41FA5}">
                      <a16:colId xmlns:a16="http://schemas.microsoft.com/office/drawing/2014/main" val="3310763469"/>
                    </a:ext>
                  </a:extLst>
                </a:gridCol>
                <a:gridCol w="1774579">
                  <a:extLst>
                    <a:ext uri="{9D8B030D-6E8A-4147-A177-3AD203B41FA5}">
                      <a16:colId xmlns:a16="http://schemas.microsoft.com/office/drawing/2014/main" val="3581706395"/>
                    </a:ext>
                  </a:extLst>
                </a:gridCol>
                <a:gridCol w="1774579">
                  <a:extLst>
                    <a:ext uri="{9D8B030D-6E8A-4147-A177-3AD203B41FA5}">
                      <a16:colId xmlns:a16="http://schemas.microsoft.com/office/drawing/2014/main" val="3752985692"/>
                    </a:ext>
                  </a:extLst>
                </a:gridCol>
                <a:gridCol w="1774579">
                  <a:extLst>
                    <a:ext uri="{9D8B030D-6E8A-4147-A177-3AD203B41FA5}">
                      <a16:colId xmlns:a16="http://schemas.microsoft.com/office/drawing/2014/main" val="808247925"/>
                    </a:ext>
                  </a:extLst>
                </a:gridCol>
              </a:tblGrid>
              <a:tr h="629051">
                <a:tc>
                  <a:txBody>
                    <a:bodyPr/>
                    <a:lstStyle/>
                    <a:p>
                      <a:pPr algn="ctr"/>
                      <a:endParaRPr lang="en-GB" sz="1200" dirty="0">
                        <a:latin typeface="Arial" panose="020B0604020202020204" pitchFamily="34" charset="0"/>
                        <a:cs typeface="Arial" panose="020B0604020202020204" pitchFamily="34" charset="0"/>
                      </a:endParaRPr>
                    </a:p>
                  </a:txBody>
                  <a:tcPr anchor="b"/>
                </a:tc>
                <a:tc>
                  <a:txBody>
                    <a:bodyPr/>
                    <a:lstStyle/>
                    <a:p>
                      <a:pPr algn="ctr"/>
                      <a:r>
                        <a:rPr lang="en-GB" sz="1200" dirty="0">
                          <a:latin typeface="Arial" panose="020B0604020202020204" pitchFamily="34" charset="0"/>
                          <a:cs typeface="Arial" panose="020B0604020202020204" pitchFamily="34" charset="0"/>
                        </a:rPr>
                        <a:t>Total</a:t>
                      </a:r>
                    </a:p>
                  </a:txBody>
                  <a:tcPr anchor="b"/>
                </a:tc>
                <a:tc>
                  <a:txBody>
                    <a:bodyPr/>
                    <a:lstStyle/>
                    <a:p>
                      <a:pPr algn="ctr"/>
                      <a:r>
                        <a:rPr lang="en-GB" sz="1200" dirty="0">
                          <a:latin typeface="Arial" panose="020B0604020202020204" pitchFamily="34" charset="0"/>
                          <a:cs typeface="Arial" panose="020B0604020202020204" pitchFamily="34" charset="0"/>
                        </a:rPr>
                        <a:t>Aged 16-24 </a:t>
                      </a:r>
                    </a:p>
                    <a:p>
                      <a:pPr algn="ctr"/>
                      <a:r>
                        <a:rPr lang="en-GB" sz="1200" dirty="0">
                          <a:latin typeface="Arial" panose="020B0604020202020204" pitchFamily="34" charset="0"/>
                          <a:cs typeface="Arial" panose="020B0604020202020204" pitchFamily="34" charset="0"/>
                        </a:rPr>
                        <a:t>(n=84)</a:t>
                      </a:r>
                    </a:p>
                  </a:txBody>
                  <a:tcPr anchor="b"/>
                </a:tc>
                <a:tc>
                  <a:txBody>
                    <a:bodyPr/>
                    <a:lstStyle/>
                    <a:p>
                      <a:pPr algn="ctr"/>
                      <a:r>
                        <a:rPr lang="en-GB" sz="1200" dirty="0">
                          <a:latin typeface="Arial" panose="020B0604020202020204" pitchFamily="34" charset="0"/>
                          <a:cs typeface="Arial" panose="020B0604020202020204" pitchFamily="34" charset="0"/>
                        </a:rPr>
                        <a:t>Aged 75+</a:t>
                      </a:r>
                    </a:p>
                    <a:p>
                      <a:pPr algn="ctr"/>
                      <a:r>
                        <a:rPr lang="en-GB" sz="1200" dirty="0">
                          <a:latin typeface="Arial" panose="020B0604020202020204" pitchFamily="34" charset="0"/>
                          <a:cs typeface="Arial" panose="020B0604020202020204" pitchFamily="34" charset="0"/>
                        </a:rPr>
                        <a:t>(n=52)</a:t>
                      </a:r>
                    </a:p>
                  </a:txBody>
                  <a:tcPr anchor="b"/>
                </a:tc>
                <a:tc>
                  <a:txBody>
                    <a:bodyPr/>
                    <a:lstStyle/>
                    <a:p>
                      <a:pPr algn="ctr"/>
                      <a:r>
                        <a:rPr lang="en-GB" sz="1200" dirty="0">
                          <a:latin typeface="Arial" panose="020B0604020202020204" pitchFamily="34" charset="0"/>
                          <a:cs typeface="Arial" panose="020B0604020202020204" pitchFamily="34" charset="0"/>
                        </a:rPr>
                        <a:t>Disabled respondents (n=149)</a:t>
                      </a:r>
                    </a:p>
                  </a:txBody>
                  <a:tcPr anchor="b"/>
                </a:tc>
                <a:extLst>
                  <a:ext uri="{0D108BD9-81ED-4DB2-BD59-A6C34878D82A}">
                    <a16:rowId xmlns:a16="http://schemas.microsoft.com/office/drawing/2014/main" val="1582872079"/>
                  </a:ext>
                </a:extLst>
              </a:tr>
              <a:tr h="668615">
                <a:tc>
                  <a:txBody>
                    <a:bodyPr/>
                    <a:lstStyle/>
                    <a:p>
                      <a:pPr algn="r"/>
                      <a:r>
                        <a:rPr lang="en-GB" sz="1400" b="1" dirty="0">
                          <a:latin typeface="Arial" panose="020B0604020202020204" pitchFamily="34" charset="0"/>
                          <a:cs typeface="Arial" panose="020B0604020202020204" pitchFamily="34" charset="0"/>
                        </a:rPr>
                        <a:t>…have consistent and reliable access to an internet connection at home?</a:t>
                      </a:r>
                    </a:p>
                  </a:txBody>
                  <a:tcPr anchor="ctr"/>
                </a:tc>
                <a:tc>
                  <a:txBody>
                    <a:bodyPr/>
                    <a:lstStyle/>
                    <a:p>
                      <a:pPr algn="ctr"/>
                      <a:r>
                        <a:rPr lang="en-GB" sz="1400" b="1" dirty="0">
                          <a:solidFill>
                            <a:schemeClr val="tx1"/>
                          </a:solidFill>
                          <a:latin typeface="Arial" panose="020B0604020202020204" pitchFamily="34" charset="0"/>
                          <a:cs typeface="Arial" panose="020B0604020202020204" pitchFamily="34" charset="0"/>
                        </a:rPr>
                        <a:t>10%</a:t>
                      </a:r>
                    </a:p>
                  </a:txBody>
                  <a:tcPr anchor="ctr">
                    <a:noFill/>
                  </a:tcPr>
                </a:tc>
                <a:tc>
                  <a:txBody>
                    <a:bodyPr/>
                    <a:lstStyle/>
                    <a:p>
                      <a:pPr algn="ctr"/>
                      <a:r>
                        <a:rPr lang="en-GB" sz="1400" b="1" dirty="0">
                          <a:solidFill>
                            <a:schemeClr val="tx1"/>
                          </a:solidFill>
                          <a:latin typeface="Arial" panose="020B0604020202020204" pitchFamily="34" charset="0"/>
                          <a:cs typeface="Arial" panose="020B0604020202020204" pitchFamily="34" charset="0"/>
                        </a:rPr>
                        <a:t>4%</a:t>
                      </a:r>
                    </a:p>
                  </a:txBody>
                  <a:tcPr anchor="ctr">
                    <a:noFill/>
                  </a:tcPr>
                </a:tc>
                <a:tc>
                  <a:txBody>
                    <a:bodyPr/>
                    <a:lstStyle/>
                    <a:p>
                      <a:pPr algn="ctr"/>
                      <a:r>
                        <a:rPr lang="en-GB" sz="1400" b="1" dirty="0">
                          <a:solidFill>
                            <a:schemeClr val="tx1"/>
                          </a:solidFill>
                          <a:latin typeface="Arial" panose="020B0604020202020204" pitchFamily="34" charset="0"/>
                          <a:cs typeface="Arial" panose="020B0604020202020204" pitchFamily="34" charset="0"/>
                        </a:rPr>
                        <a:t>33%</a:t>
                      </a:r>
                    </a:p>
                  </a:txBody>
                  <a:tcPr anchor="ctr">
                    <a:noFill/>
                  </a:tcPr>
                </a:tc>
                <a:tc>
                  <a:txBody>
                    <a:bodyPr/>
                    <a:lstStyle/>
                    <a:p>
                      <a:pPr algn="ctr"/>
                      <a:r>
                        <a:rPr lang="en-GB" sz="1400" b="1" dirty="0">
                          <a:solidFill>
                            <a:schemeClr val="tx1"/>
                          </a:solidFill>
                          <a:latin typeface="Arial" panose="020B0604020202020204" pitchFamily="34" charset="0"/>
                          <a:cs typeface="Arial" panose="020B0604020202020204" pitchFamily="34" charset="0"/>
                        </a:rPr>
                        <a:t>19%</a:t>
                      </a:r>
                    </a:p>
                  </a:txBody>
                  <a:tcPr anchor="ctr">
                    <a:noFill/>
                  </a:tcPr>
                </a:tc>
                <a:extLst>
                  <a:ext uri="{0D108BD9-81ED-4DB2-BD59-A6C34878D82A}">
                    <a16:rowId xmlns:a16="http://schemas.microsoft.com/office/drawing/2014/main" val="1690567108"/>
                  </a:ext>
                </a:extLst>
              </a:tr>
              <a:tr h="863628">
                <a:tc>
                  <a:txBody>
                    <a:bodyPr/>
                    <a:lstStyle/>
                    <a:p>
                      <a:pPr algn="r"/>
                      <a:r>
                        <a:rPr lang="en-GB" sz="1400" b="1" dirty="0">
                          <a:latin typeface="Arial" panose="020B0604020202020204" pitchFamily="34" charset="0"/>
                          <a:cs typeface="Arial" panose="020B0604020202020204" pitchFamily="34" charset="0"/>
                        </a:rPr>
                        <a:t>…have consistent and reliable access to devices that allow access to the internet and use digital services online?</a:t>
                      </a:r>
                    </a:p>
                  </a:txBody>
                  <a:tcPr anchor="ctr"/>
                </a:tc>
                <a:tc>
                  <a:txBody>
                    <a:bodyPr/>
                    <a:lstStyle/>
                    <a:p>
                      <a:pPr algn="ctr"/>
                      <a:r>
                        <a:rPr lang="en-GB" sz="1400" b="1" dirty="0">
                          <a:solidFill>
                            <a:schemeClr val="tx1"/>
                          </a:solidFill>
                          <a:latin typeface="Arial" panose="020B0604020202020204" pitchFamily="34" charset="0"/>
                          <a:cs typeface="Arial" panose="020B0604020202020204" pitchFamily="34" charset="0"/>
                        </a:rPr>
                        <a:t>10%</a:t>
                      </a:r>
                    </a:p>
                  </a:txBody>
                  <a:tcPr anchor="ctr">
                    <a:noFill/>
                  </a:tcPr>
                </a:tc>
                <a:tc>
                  <a:txBody>
                    <a:bodyPr/>
                    <a:lstStyle/>
                    <a:p>
                      <a:pPr algn="ctr"/>
                      <a:r>
                        <a:rPr lang="en-GB" sz="1400" b="1" dirty="0">
                          <a:solidFill>
                            <a:schemeClr val="tx1"/>
                          </a:solidFill>
                          <a:latin typeface="Arial" panose="020B0604020202020204" pitchFamily="34" charset="0"/>
                          <a:cs typeface="Arial" panose="020B0604020202020204" pitchFamily="34" charset="0"/>
                        </a:rPr>
                        <a:t>6%</a:t>
                      </a:r>
                    </a:p>
                  </a:txBody>
                  <a:tcPr anchor="ctr">
                    <a:noFill/>
                  </a:tcPr>
                </a:tc>
                <a:tc>
                  <a:txBody>
                    <a:bodyPr/>
                    <a:lstStyle/>
                    <a:p>
                      <a:pPr algn="ctr"/>
                      <a:r>
                        <a:rPr lang="en-GB" sz="1400" b="1" dirty="0">
                          <a:solidFill>
                            <a:schemeClr val="tx1"/>
                          </a:solidFill>
                          <a:latin typeface="Arial" panose="020B0604020202020204" pitchFamily="34" charset="0"/>
                          <a:cs typeface="Arial" panose="020B0604020202020204" pitchFamily="34" charset="0"/>
                        </a:rPr>
                        <a:t>38%</a:t>
                      </a:r>
                    </a:p>
                  </a:txBody>
                  <a:tcPr anchor="ctr">
                    <a:noFill/>
                  </a:tcPr>
                </a:tc>
                <a:tc>
                  <a:txBody>
                    <a:bodyPr/>
                    <a:lstStyle/>
                    <a:p>
                      <a:pPr algn="ctr"/>
                      <a:r>
                        <a:rPr lang="en-GB" sz="1400" b="1" dirty="0">
                          <a:solidFill>
                            <a:schemeClr val="tx1"/>
                          </a:solidFill>
                          <a:latin typeface="Arial" panose="020B0604020202020204" pitchFamily="34" charset="0"/>
                          <a:cs typeface="Arial" panose="020B0604020202020204" pitchFamily="34" charset="0"/>
                        </a:rPr>
                        <a:t>20%</a:t>
                      </a:r>
                    </a:p>
                  </a:txBody>
                  <a:tcPr anchor="ctr">
                    <a:noFill/>
                  </a:tcPr>
                </a:tc>
                <a:extLst>
                  <a:ext uri="{0D108BD9-81ED-4DB2-BD59-A6C34878D82A}">
                    <a16:rowId xmlns:a16="http://schemas.microsoft.com/office/drawing/2014/main" val="358379334"/>
                  </a:ext>
                </a:extLst>
              </a:tr>
              <a:tr h="491056">
                <a:tc>
                  <a:txBody>
                    <a:bodyPr/>
                    <a:lstStyle/>
                    <a:p>
                      <a:pPr algn="r"/>
                      <a:r>
                        <a:rPr lang="en-GB" sz="1400" b="1" dirty="0">
                          <a:latin typeface="Arial" panose="020B0604020202020204" pitchFamily="34" charset="0"/>
                          <a:cs typeface="Arial" panose="020B0604020202020204" pitchFamily="34" charset="0"/>
                        </a:rPr>
                        <a:t>…can afford access to the internet?</a:t>
                      </a:r>
                    </a:p>
                  </a:txBody>
                  <a:tcPr anchor="ctr"/>
                </a:tc>
                <a:tc>
                  <a:txBody>
                    <a:bodyPr/>
                    <a:lstStyle/>
                    <a:p>
                      <a:pPr algn="ctr"/>
                      <a:r>
                        <a:rPr lang="en-GB" sz="1400" b="1" dirty="0">
                          <a:solidFill>
                            <a:schemeClr val="tx1"/>
                          </a:solidFill>
                          <a:latin typeface="Arial" panose="020B0604020202020204" pitchFamily="34" charset="0"/>
                          <a:cs typeface="Arial" panose="020B0604020202020204" pitchFamily="34" charset="0"/>
                        </a:rPr>
                        <a:t>13%</a:t>
                      </a:r>
                    </a:p>
                  </a:txBody>
                  <a:tcPr anchor="ctr">
                    <a:noFill/>
                  </a:tcPr>
                </a:tc>
                <a:tc>
                  <a:txBody>
                    <a:bodyPr/>
                    <a:lstStyle/>
                    <a:p>
                      <a:pPr algn="ctr"/>
                      <a:r>
                        <a:rPr lang="en-GB" sz="1400" b="1" dirty="0">
                          <a:latin typeface="Arial" panose="020B0604020202020204" pitchFamily="34" charset="0"/>
                          <a:cs typeface="Arial" panose="020B0604020202020204" pitchFamily="34" charset="0"/>
                        </a:rPr>
                        <a:t>6%</a:t>
                      </a:r>
                    </a:p>
                  </a:txBody>
                  <a:tcPr anchor="ctr">
                    <a:noFill/>
                  </a:tcPr>
                </a:tc>
                <a:tc>
                  <a:txBody>
                    <a:bodyPr/>
                    <a:lstStyle/>
                    <a:p>
                      <a:pPr algn="ctr"/>
                      <a:r>
                        <a:rPr lang="en-GB" sz="1400" b="1" dirty="0">
                          <a:latin typeface="Arial" panose="020B0604020202020204" pitchFamily="34" charset="0"/>
                          <a:cs typeface="Arial" panose="020B0604020202020204" pitchFamily="34" charset="0"/>
                        </a:rPr>
                        <a:t>39%</a:t>
                      </a:r>
                    </a:p>
                  </a:txBody>
                  <a:tcPr anchor="ctr">
                    <a:noFill/>
                  </a:tcPr>
                </a:tc>
                <a:tc>
                  <a:txBody>
                    <a:bodyPr/>
                    <a:lstStyle/>
                    <a:p>
                      <a:pPr algn="ctr"/>
                      <a:r>
                        <a:rPr lang="en-GB" sz="1400" b="1" dirty="0">
                          <a:latin typeface="Arial" panose="020B0604020202020204" pitchFamily="34" charset="0"/>
                          <a:cs typeface="Arial" panose="020B0604020202020204" pitchFamily="34" charset="0"/>
                        </a:rPr>
                        <a:t>28%</a:t>
                      </a:r>
                    </a:p>
                  </a:txBody>
                  <a:tcPr anchor="ctr">
                    <a:noFill/>
                  </a:tcPr>
                </a:tc>
                <a:extLst>
                  <a:ext uri="{0D108BD9-81ED-4DB2-BD59-A6C34878D82A}">
                    <a16:rowId xmlns:a16="http://schemas.microsoft.com/office/drawing/2014/main" val="4285424795"/>
                  </a:ext>
                </a:extLst>
              </a:tr>
              <a:tr h="668615">
                <a:tc>
                  <a:txBody>
                    <a:bodyPr/>
                    <a:lstStyle/>
                    <a:p>
                      <a:pPr algn="r"/>
                      <a:r>
                        <a:rPr lang="en-GB" sz="1400" b="1" dirty="0">
                          <a:latin typeface="Arial" panose="020B0604020202020204" pitchFamily="34" charset="0"/>
                          <a:cs typeface="Arial" panose="020B0604020202020204" pitchFamily="34" charset="0"/>
                        </a:rPr>
                        <a:t>…have the skills they need to access and use digital services online?</a:t>
                      </a:r>
                    </a:p>
                  </a:txBody>
                  <a:tcPr anchor="ctr"/>
                </a:tc>
                <a:tc>
                  <a:txBody>
                    <a:bodyPr/>
                    <a:lstStyle/>
                    <a:p>
                      <a:pPr algn="ctr"/>
                      <a:r>
                        <a:rPr lang="en-GB" sz="1400" b="1" dirty="0">
                          <a:solidFill>
                            <a:schemeClr val="tx1"/>
                          </a:solidFill>
                          <a:latin typeface="Arial" panose="020B0604020202020204" pitchFamily="34" charset="0"/>
                          <a:cs typeface="Arial" panose="020B0604020202020204" pitchFamily="34" charset="0"/>
                        </a:rPr>
                        <a:t>17%</a:t>
                      </a:r>
                    </a:p>
                  </a:txBody>
                  <a:tcPr anchor="ctr">
                    <a:noFill/>
                  </a:tcPr>
                </a:tc>
                <a:tc>
                  <a:txBody>
                    <a:bodyPr/>
                    <a:lstStyle/>
                    <a:p>
                      <a:pPr algn="ctr"/>
                      <a:r>
                        <a:rPr lang="en-GB" sz="1400" b="1" dirty="0">
                          <a:latin typeface="Arial" panose="020B0604020202020204" pitchFamily="34" charset="0"/>
                          <a:cs typeface="Arial" panose="020B0604020202020204" pitchFamily="34" charset="0"/>
                        </a:rPr>
                        <a:t>8%</a:t>
                      </a:r>
                    </a:p>
                  </a:txBody>
                  <a:tcPr anchor="ctr">
                    <a:noFill/>
                  </a:tcPr>
                </a:tc>
                <a:tc>
                  <a:txBody>
                    <a:bodyPr/>
                    <a:lstStyle/>
                    <a:p>
                      <a:pPr algn="ctr"/>
                      <a:r>
                        <a:rPr lang="en-GB" sz="1400" b="1" dirty="0">
                          <a:latin typeface="Arial" panose="020B0604020202020204" pitchFamily="34" charset="0"/>
                          <a:cs typeface="Arial" panose="020B0604020202020204" pitchFamily="34" charset="0"/>
                        </a:rPr>
                        <a:t>68%</a:t>
                      </a:r>
                    </a:p>
                  </a:txBody>
                  <a:tcPr anchor="ctr">
                    <a:noFill/>
                  </a:tcPr>
                </a:tc>
                <a:tc>
                  <a:txBody>
                    <a:bodyPr/>
                    <a:lstStyle/>
                    <a:p>
                      <a:pPr algn="ctr"/>
                      <a:r>
                        <a:rPr lang="en-GB" sz="1400" b="1" dirty="0">
                          <a:latin typeface="Arial" panose="020B0604020202020204" pitchFamily="34" charset="0"/>
                          <a:cs typeface="Arial" panose="020B0604020202020204" pitchFamily="34" charset="0"/>
                        </a:rPr>
                        <a:t>40%</a:t>
                      </a:r>
                    </a:p>
                  </a:txBody>
                  <a:tcPr anchor="ctr">
                    <a:noFill/>
                  </a:tcPr>
                </a:tc>
                <a:extLst>
                  <a:ext uri="{0D108BD9-81ED-4DB2-BD59-A6C34878D82A}">
                    <a16:rowId xmlns:a16="http://schemas.microsoft.com/office/drawing/2014/main" val="2401446473"/>
                  </a:ext>
                </a:extLst>
              </a:tr>
              <a:tr h="668615">
                <a:tc>
                  <a:txBody>
                    <a:bodyPr/>
                    <a:lstStyle/>
                    <a:p>
                      <a:pPr algn="r"/>
                      <a:r>
                        <a:rPr lang="en-GB" sz="1400" b="1" dirty="0">
                          <a:latin typeface="Arial" panose="020B0604020202020204" pitchFamily="34" charset="0"/>
                          <a:cs typeface="Arial" panose="020B0604020202020204" pitchFamily="34" charset="0"/>
                        </a:rPr>
                        <a:t>…have support needed to access and use digital services online?</a:t>
                      </a:r>
                    </a:p>
                  </a:txBody>
                  <a:tcPr anchor="ctr"/>
                </a:tc>
                <a:tc>
                  <a:txBody>
                    <a:bodyPr/>
                    <a:lstStyle/>
                    <a:p>
                      <a:pPr algn="ctr"/>
                      <a:r>
                        <a:rPr lang="en-GB" sz="1400" b="1" dirty="0">
                          <a:solidFill>
                            <a:schemeClr val="tx1"/>
                          </a:solidFill>
                          <a:latin typeface="Arial" panose="020B0604020202020204" pitchFamily="34" charset="0"/>
                          <a:cs typeface="Arial" panose="020B0604020202020204" pitchFamily="34" charset="0"/>
                        </a:rPr>
                        <a:t>17%</a:t>
                      </a:r>
                    </a:p>
                  </a:txBody>
                  <a:tcPr anchor="ctr">
                    <a:noFill/>
                  </a:tcPr>
                </a:tc>
                <a:tc>
                  <a:txBody>
                    <a:bodyPr/>
                    <a:lstStyle/>
                    <a:p>
                      <a:pPr algn="ctr"/>
                      <a:r>
                        <a:rPr lang="en-GB" sz="1400" b="1" dirty="0">
                          <a:latin typeface="Arial" panose="020B0604020202020204" pitchFamily="34" charset="0"/>
                          <a:cs typeface="Arial" panose="020B0604020202020204" pitchFamily="34" charset="0"/>
                        </a:rPr>
                        <a:t>6%</a:t>
                      </a:r>
                    </a:p>
                  </a:txBody>
                  <a:tcPr anchor="ctr">
                    <a:noFill/>
                  </a:tcPr>
                </a:tc>
                <a:tc>
                  <a:txBody>
                    <a:bodyPr/>
                    <a:lstStyle/>
                    <a:p>
                      <a:pPr algn="ctr"/>
                      <a:r>
                        <a:rPr lang="en-GB" sz="1400" b="1" dirty="0">
                          <a:latin typeface="Arial" panose="020B0604020202020204" pitchFamily="34" charset="0"/>
                          <a:cs typeface="Arial" panose="020B0604020202020204" pitchFamily="34" charset="0"/>
                        </a:rPr>
                        <a:t>57%</a:t>
                      </a:r>
                    </a:p>
                  </a:txBody>
                  <a:tcPr anchor="ctr">
                    <a:noFill/>
                  </a:tcPr>
                </a:tc>
                <a:tc>
                  <a:txBody>
                    <a:bodyPr/>
                    <a:lstStyle/>
                    <a:p>
                      <a:pPr algn="ctr"/>
                      <a:r>
                        <a:rPr lang="en-GB" sz="1400" b="1" dirty="0">
                          <a:latin typeface="Arial" panose="020B0604020202020204" pitchFamily="34" charset="0"/>
                          <a:cs typeface="Arial" panose="020B0604020202020204" pitchFamily="34" charset="0"/>
                        </a:rPr>
                        <a:t>37%</a:t>
                      </a:r>
                    </a:p>
                  </a:txBody>
                  <a:tcPr anchor="ctr">
                    <a:noFill/>
                  </a:tcPr>
                </a:tc>
                <a:extLst>
                  <a:ext uri="{0D108BD9-81ED-4DB2-BD59-A6C34878D82A}">
                    <a16:rowId xmlns:a16="http://schemas.microsoft.com/office/drawing/2014/main" val="3921736877"/>
                  </a:ext>
                </a:extLst>
              </a:tr>
            </a:tbl>
          </a:graphicData>
        </a:graphic>
      </p:graphicFrame>
      <p:grpSp>
        <p:nvGrpSpPr>
          <p:cNvPr id="7" name="Group 6">
            <a:extLst>
              <a:ext uri="{FF2B5EF4-FFF2-40B4-BE49-F238E27FC236}">
                <a16:creationId xmlns:a16="http://schemas.microsoft.com/office/drawing/2014/main" id="{F3B0348E-146C-44DB-B283-D550346806AB}"/>
              </a:ext>
              <a:ext uri="{C183D7F6-B498-43B3-948B-1728B52AA6E4}">
                <adec:decorative xmlns:adec="http://schemas.microsoft.com/office/drawing/2017/decorative" val="1"/>
              </a:ext>
            </a:extLst>
          </p:cNvPr>
          <p:cNvGrpSpPr/>
          <p:nvPr/>
        </p:nvGrpSpPr>
        <p:grpSpPr>
          <a:xfrm>
            <a:off x="9141882" y="6051911"/>
            <a:ext cx="2825747" cy="269304"/>
            <a:chOff x="229117" y="5927615"/>
            <a:chExt cx="2825747" cy="269304"/>
          </a:xfrm>
        </p:grpSpPr>
        <p:grpSp>
          <p:nvGrpSpPr>
            <p:cNvPr id="9" name="Group 8" descr="Green and Red arrows to signify when a statistic is significantly higher or lower than the previous survey.">
              <a:extLst>
                <a:ext uri="{FF2B5EF4-FFF2-40B4-BE49-F238E27FC236}">
                  <a16:creationId xmlns:a16="http://schemas.microsoft.com/office/drawing/2014/main" id="{1475E9A5-2AE1-4F11-A13B-1760016FBB16}"/>
                </a:ext>
              </a:extLst>
            </p:cNvPr>
            <p:cNvGrpSpPr/>
            <p:nvPr/>
          </p:nvGrpSpPr>
          <p:grpSpPr>
            <a:xfrm>
              <a:off x="229117" y="5927615"/>
              <a:ext cx="2825747" cy="269304"/>
              <a:chOff x="520117" y="5772736"/>
              <a:chExt cx="2825747" cy="269304"/>
            </a:xfrm>
          </p:grpSpPr>
          <p:sp>
            <p:nvSpPr>
              <p:cNvPr id="12" name="Arrow: Down 11">
                <a:extLst>
                  <a:ext uri="{FF2B5EF4-FFF2-40B4-BE49-F238E27FC236}">
                    <a16:creationId xmlns:a16="http://schemas.microsoft.com/office/drawing/2014/main" id="{F1FA494C-7FAC-474A-9DAD-5928A953A180}"/>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7BBC5E38-A6D3-4A53-A70B-3619B1AA8E91}"/>
                  </a:ext>
                </a:extLst>
              </p:cNvPr>
              <p:cNvSpPr txBox="1"/>
              <p:nvPr/>
            </p:nvSpPr>
            <p:spPr>
              <a:xfrm>
                <a:off x="884934" y="5772736"/>
                <a:ext cx="2460930"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a:t>
                </a:r>
                <a:r>
                  <a:rPr lang="en-GB" sz="1150" dirty="0">
                    <a:solidFill>
                      <a:srgbClr val="5C5B5A"/>
                    </a:solidFill>
                    <a:latin typeface="Arial"/>
                  </a:rPr>
                  <a:t>lower than total</a:t>
                </a:r>
                <a:endParaRPr kumimoji="0" lang="en-GB" sz="1150" b="0" i="0" u="none" strike="noStrike" kern="1200" cap="none" spc="0" normalizeH="0" baseline="0" noProof="0" dirty="0">
                  <a:ln>
                    <a:noFill/>
                  </a:ln>
                  <a:solidFill>
                    <a:srgbClr val="5C5B5A"/>
                  </a:solidFill>
                  <a:effectLst/>
                  <a:uLnTx/>
                  <a:uFillTx/>
                  <a:latin typeface="Arial"/>
                  <a:ea typeface="+mn-ea"/>
                  <a:cs typeface="+mn-cs"/>
                </a:endParaRPr>
              </a:p>
            </p:txBody>
          </p:sp>
        </p:grpSp>
        <p:sp>
          <p:nvSpPr>
            <p:cNvPr id="10" name="Arrow: Down 9">
              <a:extLst>
                <a:ext uri="{FF2B5EF4-FFF2-40B4-BE49-F238E27FC236}">
                  <a16:creationId xmlns:a16="http://schemas.microsoft.com/office/drawing/2014/main" id="{B24CC4A6-F68B-4C7D-A697-8177848A7DE2}"/>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5" name="Arrow: Down 14">
            <a:extLst>
              <a:ext uri="{FF2B5EF4-FFF2-40B4-BE49-F238E27FC236}">
                <a16:creationId xmlns:a16="http://schemas.microsoft.com/office/drawing/2014/main" id="{99E75519-838A-440D-8627-49FDEE1AE439}"/>
              </a:ext>
              <a:ext uri="{C183D7F6-B498-43B3-948B-1728B52AA6E4}">
                <adec:decorative xmlns:adec="http://schemas.microsoft.com/office/drawing/2017/decorative" val="1"/>
              </a:ext>
            </a:extLst>
          </p:cNvPr>
          <p:cNvSpPr/>
          <p:nvPr/>
        </p:nvSpPr>
        <p:spPr>
          <a:xfrm rot="10800000">
            <a:off x="8779932" y="277395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Arrow: Down 18">
            <a:extLst>
              <a:ext uri="{FF2B5EF4-FFF2-40B4-BE49-F238E27FC236}">
                <a16:creationId xmlns:a16="http://schemas.microsoft.com/office/drawing/2014/main" id="{07CE1F79-1E83-47B3-88CF-A47393A399D1}"/>
              </a:ext>
              <a:ext uri="{C183D7F6-B498-43B3-948B-1728B52AA6E4}">
                <adec:decorative xmlns:adec="http://schemas.microsoft.com/office/drawing/2017/decorative" val="1"/>
              </a:ext>
            </a:extLst>
          </p:cNvPr>
          <p:cNvSpPr/>
          <p:nvPr/>
        </p:nvSpPr>
        <p:spPr>
          <a:xfrm rot="10800000">
            <a:off x="8779932" y="356867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 name="Arrow: Down 19">
            <a:extLst>
              <a:ext uri="{FF2B5EF4-FFF2-40B4-BE49-F238E27FC236}">
                <a16:creationId xmlns:a16="http://schemas.microsoft.com/office/drawing/2014/main" id="{3BF85649-4F63-446C-8DB9-B153A990B348}"/>
              </a:ext>
              <a:ext uri="{C183D7F6-B498-43B3-948B-1728B52AA6E4}">
                <adec:decorative xmlns:adec="http://schemas.microsoft.com/office/drawing/2017/decorative" val="1"/>
              </a:ext>
            </a:extLst>
          </p:cNvPr>
          <p:cNvSpPr/>
          <p:nvPr/>
        </p:nvSpPr>
        <p:spPr>
          <a:xfrm rot="10800000">
            <a:off x="10577770" y="357882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Arrow: Down 20">
            <a:extLst>
              <a:ext uri="{FF2B5EF4-FFF2-40B4-BE49-F238E27FC236}">
                <a16:creationId xmlns:a16="http://schemas.microsoft.com/office/drawing/2014/main" id="{41936D83-5718-4868-AFCF-32F32F7A511D}"/>
              </a:ext>
              <a:ext uri="{C183D7F6-B498-43B3-948B-1728B52AA6E4}">
                <adec:decorative xmlns:adec="http://schemas.microsoft.com/office/drawing/2017/decorative" val="1"/>
              </a:ext>
            </a:extLst>
          </p:cNvPr>
          <p:cNvSpPr/>
          <p:nvPr/>
        </p:nvSpPr>
        <p:spPr>
          <a:xfrm rot="10800000">
            <a:off x="8779932" y="435042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Arrow: Down 21">
            <a:extLst>
              <a:ext uri="{FF2B5EF4-FFF2-40B4-BE49-F238E27FC236}">
                <a16:creationId xmlns:a16="http://schemas.microsoft.com/office/drawing/2014/main" id="{F16B53E6-C9AA-47E2-B009-327F9E57895A}"/>
              </a:ext>
              <a:ext uri="{C183D7F6-B498-43B3-948B-1728B52AA6E4}">
                <adec:decorative xmlns:adec="http://schemas.microsoft.com/office/drawing/2017/decorative" val="1"/>
              </a:ext>
            </a:extLst>
          </p:cNvPr>
          <p:cNvSpPr/>
          <p:nvPr/>
        </p:nvSpPr>
        <p:spPr>
          <a:xfrm rot="10800000">
            <a:off x="8805570" y="496412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Arrow: Down 1">
            <a:extLst>
              <a:ext uri="{FF2B5EF4-FFF2-40B4-BE49-F238E27FC236}">
                <a16:creationId xmlns:a16="http://schemas.microsoft.com/office/drawing/2014/main" id="{7EAA32B2-3A5C-CCAA-59CD-F1B5EC0CFE29}"/>
              </a:ext>
              <a:ext uri="{C183D7F6-B498-43B3-948B-1728B52AA6E4}">
                <adec:decorative xmlns:adec="http://schemas.microsoft.com/office/drawing/2017/decorative" val="1"/>
              </a:ext>
            </a:extLst>
          </p:cNvPr>
          <p:cNvSpPr/>
          <p:nvPr/>
        </p:nvSpPr>
        <p:spPr>
          <a:xfrm rot="10800000">
            <a:off x="10577771" y="275094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Arrow: Down 2">
            <a:extLst>
              <a:ext uri="{FF2B5EF4-FFF2-40B4-BE49-F238E27FC236}">
                <a16:creationId xmlns:a16="http://schemas.microsoft.com/office/drawing/2014/main" id="{1542F346-A034-53F7-AB2A-212F3EDF77B9}"/>
              </a:ext>
              <a:ext uri="{C183D7F6-B498-43B3-948B-1728B52AA6E4}">
                <adec:decorative xmlns:adec="http://schemas.microsoft.com/office/drawing/2017/decorative" val="1"/>
              </a:ext>
            </a:extLst>
          </p:cNvPr>
          <p:cNvSpPr/>
          <p:nvPr/>
        </p:nvSpPr>
        <p:spPr>
          <a:xfrm rot="10800000">
            <a:off x="10577770" y="433533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Arrow: Down 3">
            <a:extLst>
              <a:ext uri="{FF2B5EF4-FFF2-40B4-BE49-F238E27FC236}">
                <a16:creationId xmlns:a16="http://schemas.microsoft.com/office/drawing/2014/main" id="{2608F7D4-0066-5FB4-3783-270A6674D502}"/>
              </a:ext>
              <a:ext uri="{C183D7F6-B498-43B3-948B-1728B52AA6E4}">
                <adec:decorative xmlns:adec="http://schemas.microsoft.com/office/drawing/2017/decorative" val="1"/>
              </a:ext>
            </a:extLst>
          </p:cNvPr>
          <p:cNvSpPr/>
          <p:nvPr/>
        </p:nvSpPr>
        <p:spPr>
          <a:xfrm rot="10800000">
            <a:off x="10603408" y="496412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DI_11. How often…? Unweighted base: </a:t>
            </a:r>
            <a:r>
              <a:rPr lang="en-GB" sz="1000" dirty="0">
                <a:solidFill>
                  <a:srgbClr val="FFFFFF">
                    <a:lumMod val="50000"/>
                  </a:srgbClr>
                </a:solidFill>
                <a:latin typeface="Arial"/>
                <a:cs typeface="Arial" panose="020B0604020202020204" pitchFamily="34" charset="0"/>
              </a:rPr>
              <a:t>756; Survey 15, 266; Survey 16, 250; Survey 17, 250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(Face to face respondents)</a:t>
            </a:r>
            <a:endPar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9A1DEEEB-B480-4DCE-8570-CDE26CC3ECE3}"/>
              </a:ext>
            </a:extLst>
          </p:cNvPr>
          <p:cNvSpPr txBox="1">
            <a:spLocks/>
          </p:cNvSpPr>
          <p:nvPr/>
        </p:nvSpPr>
        <p:spPr>
          <a:xfrm>
            <a:off x="11553947" y="6320788"/>
            <a:ext cx="571378"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76</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6" name="Arrow: Down 5">
            <a:extLst>
              <a:ext uri="{FF2B5EF4-FFF2-40B4-BE49-F238E27FC236}">
                <a16:creationId xmlns:a16="http://schemas.microsoft.com/office/drawing/2014/main" id="{ECCBA2AE-CA8A-0DBE-D160-C2DD18EB1C21}"/>
              </a:ext>
              <a:ext uri="{C183D7F6-B498-43B3-948B-1728B52AA6E4}">
                <adec:decorative xmlns:adec="http://schemas.microsoft.com/office/drawing/2017/decorative" val="1"/>
              </a:ext>
            </a:extLst>
          </p:cNvPr>
          <p:cNvSpPr/>
          <p:nvPr/>
        </p:nvSpPr>
        <p:spPr>
          <a:xfrm rot="10800000">
            <a:off x="8805570" y="566228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Arrow: Down 15">
            <a:extLst>
              <a:ext uri="{FF2B5EF4-FFF2-40B4-BE49-F238E27FC236}">
                <a16:creationId xmlns:a16="http://schemas.microsoft.com/office/drawing/2014/main" id="{6635F22D-BB0C-9078-7BD7-377CA8251893}"/>
              </a:ext>
              <a:ext uri="{C183D7F6-B498-43B3-948B-1728B52AA6E4}">
                <adec:decorative xmlns:adec="http://schemas.microsoft.com/office/drawing/2017/decorative" val="1"/>
              </a:ext>
            </a:extLst>
          </p:cNvPr>
          <p:cNvSpPr/>
          <p:nvPr/>
        </p:nvSpPr>
        <p:spPr>
          <a:xfrm rot="10800000">
            <a:off x="10603408" y="569193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Arrow: Down 4">
            <a:extLst>
              <a:ext uri="{FF2B5EF4-FFF2-40B4-BE49-F238E27FC236}">
                <a16:creationId xmlns:a16="http://schemas.microsoft.com/office/drawing/2014/main" id="{3FFFA9B3-D2A8-621D-254E-C2221D61B168}"/>
              </a:ext>
              <a:ext uri="{C183D7F6-B498-43B3-948B-1728B52AA6E4}">
                <adec:decorative xmlns:adec="http://schemas.microsoft.com/office/drawing/2017/decorative" val="1"/>
              </a:ext>
            </a:extLst>
          </p:cNvPr>
          <p:cNvSpPr/>
          <p:nvPr/>
        </p:nvSpPr>
        <p:spPr>
          <a:xfrm>
            <a:off x="6937575" y="276225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Arrow: Down 22">
            <a:extLst>
              <a:ext uri="{FF2B5EF4-FFF2-40B4-BE49-F238E27FC236}">
                <a16:creationId xmlns:a16="http://schemas.microsoft.com/office/drawing/2014/main" id="{534EDFE2-E615-DA4A-D82D-A544C3DD180F}"/>
              </a:ext>
              <a:ext uri="{C183D7F6-B498-43B3-948B-1728B52AA6E4}">
                <adec:decorative xmlns:adec="http://schemas.microsoft.com/office/drawing/2017/decorative" val="1"/>
              </a:ext>
            </a:extLst>
          </p:cNvPr>
          <p:cNvSpPr/>
          <p:nvPr/>
        </p:nvSpPr>
        <p:spPr>
          <a:xfrm>
            <a:off x="6937575" y="435042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Arrow: Down 23">
            <a:extLst>
              <a:ext uri="{FF2B5EF4-FFF2-40B4-BE49-F238E27FC236}">
                <a16:creationId xmlns:a16="http://schemas.microsoft.com/office/drawing/2014/main" id="{8FEF0275-0FA3-0FBC-8C67-1A266D0277BF}"/>
              </a:ext>
              <a:ext uri="{C183D7F6-B498-43B3-948B-1728B52AA6E4}">
                <adec:decorative xmlns:adec="http://schemas.microsoft.com/office/drawing/2017/decorative" val="1"/>
              </a:ext>
            </a:extLst>
          </p:cNvPr>
          <p:cNvSpPr/>
          <p:nvPr/>
        </p:nvSpPr>
        <p:spPr>
          <a:xfrm>
            <a:off x="6937575" y="496412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Arrow: Down 24">
            <a:extLst>
              <a:ext uri="{FF2B5EF4-FFF2-40B4-BE49-F238E27FC236}">
                <a16:creationId xmlns:a16="http://schemas.microsoft.com/office/drawing/2014/main" id="{CF57A024-8ED2-920F-0567-1D7A17502D05}"/>
              </a:ext>
              <a:ext uri="{C183D7F6-B498-43B3-948B-1728B52AA6E4}">
                <adec:decorative xmlns:adec="http://schemas.microsoft.com/office/drawing/2017/decorative" val="1"/>
              </a:ext>
            </a:extLst>
          </p:cNvPr>
          <p:cNvSpPr/>
          <p:nvPr/>
        </p:nvSpPr>
        <p:spPr>
          <a:xfrm>
            <a:off x="6937575" y="5662705"/>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6594349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1960" y="190401"/>
            <a:ext cx="11582587" cy="923330"/>
          </a:xfrm>
        </p:spPr>
        <p:txBody>
          <a:bodyPr vert="horz" wrap="square" anchor="t">
            <a:spAutoFit/>
          </a:bodyPr>
          <a:lstStyle/>
          <a:p>
            <a:pPr>
              <a:lnSpc>
                <a:spcPct val="100000"/>
              </a:lnSpc>
            </a:pPr>
            <a:r>
              <a:rPr lang="en-GB" sz="1800" b="1" dirty="0">
                <a:solidFill>
                  <a:srgbClr val="5C5B5A"/>
                </a:solidFill>
                <a:latin typeface="Arial" panose="020B0604020202020204" pitchFamily="34" charset="0"/>
                <a:cs typeface="Arial" panose="020B0604020202020204" pitchFamily="34" charset="0"/>
              </a:rPr>
              <a:t>1 in 10 respondents say they (15%) or others in their household (11%) are </a:t>
            </a:r>
            <a:r>
              <a:rPr lang="en-GB" sz="1800" b="1" dirty="0">
                <a:solidFill>
                  <a:srgbClr val="009690"/>
                </a:solidFill>
                <a:latin typeface="Arial" panose="020B0604020202020204" pitchFamily="34" charset="0"/>
                <a:cs typeface="Arial" panose="020B0604020202020204" pitchFamily="34" charset="0"/>
              </a:rPr>
              <a:t>not confident using digital services online</a:t>
            </a:r>
            <a:r>
              <a:rPr lang="en-GB" sz="1800" b="1" dirty="0">
                <a:solidFill>
                  <a:srgbClr val="5C5B5A"/>
                </a:solidFill>
                <a:latin typeface="Arial" panose="020B0604020202020204" pitchFamily="34" charset="0"/>
                <a:cs typeface="Arial" panose="020B0604020202020204" pitchFamily="34" charset="0"/>
              </a:rPr>
              <a:t>. In combination this equates to a fifth (20%) of households with someone lacking confidence. These figures are in line with results reported in the last survey publication</a:t>
            </a:r>
          </a:p>
        </p:txBody>
      </p:sp>
      <p:graphicFrame>
        <p:nvGraphicFramePr>
          <p:cNvPr id="5" name="Chart 4" descr="Stacked bar chart showing that 15% of respondents do not feel confident in using digital services online. 11% say someone else in their household is not confident in using digital services online.">
            <a:extLst>
              <a:ext uri="{FF2B5EF4-FFF2-40B4-BE49-F238E27FC236}">
                <a16:creationId xmlns:a16="http://schemas.microsoft.com/office/drawing/2014/main" id="{78B6C8C5-B66E-874F-FA58-7221AE2E5879}"/>
              </a:ext>
            </a:extLst>
          </p:cNvPr>
          <p:cNvGraphicFramePr/>
          <p:nvPr>
            <p:extLst>
              <p:ext uri="{D42A27DB-BD31-4B8C-83A1-F6EECF244321}">
                <p14:modId xmlns:p14="http://schemas.microsoft.com/office/powerpoint/2010/main" val="1043619506"/>
              </p:ext>
            </p:extLst>
          </p:nvPr>
        </p:nvGraphicFramePr>
        <p:xfrm>
          <a:off x="257453" y="1309072"/>
          <a:ext cx="8124548" cy="441627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Box">
            <a:extLst>
              <a:ext uri="{FF2B5EF4-FFF2-40B4-BE49-F238E27FC236}">
                <a16:creationId xmlns:a16="http://schemas.microsoft.com/office/drawing/2014/main" id="{8E9E13CA-D31E-4BF6-AD2D-9527F69C42CF}"/>
              </a:ext>
            </a:extLst>
          </p:cNvPr>
          <p:cNvGrpSpPr/>
          <p:nvPr/>
        </p:nvGrpSpPr>
        <p:grpSpPr>
          <a:xfrm>
            <a:off x="8414147" y="1649598"/>
            <a:ext cx="3552548" cy="2902083"/>
            <a:chOff x="6895708" y="343643"/>
            <a:chExt cx="5204392" cy="10814090"/>
          </a:xfrm>
        </p:grpSpPr>
        <p:sp>
          <p:nvSpPr>
            <p:cNvPr id="13" name="Text Placeholder 30">
              <a:extLst>
                <a:ext uri="{FF2B5EF4-FFF2-40B4-BE49-F238E27FC236}">
                  <a16:creationId xmlns:a16="http://schemas.microsoft.com/office/drawing/2014/main" id="{E05DD57E-59AF-4183-BE1E-51F864C37A1D}"/>
                </a:ext>
              </a:extLst>
            </p:cNvPr>
            <p:cNvSpPr txBox="1">
              <a:spLocks/>
            </p:cNvSpPr>
            <p:nvPr/>
          </p:nvSpPr>
          <p:spPr>
            <a:xfrm>
              <a:off x="6895710" y="343643"/>
              <a:ext cx="5204389" cy="3027009"/>
            </a:xfrm>
            <a:prstGeom prst="rect">
              <a:avLst/>
            </a:prstGeom>
            <a:solidFill>
              <a:srgbClr val="5C5B5A">
                <a:alpha val="21000"/>
              </a:srgbClr>
            </a:solidFill>
            <a:ln>
              <a:solidFill>
                <a:srgbClr val="5C5B5A"/>
              </a:solidFill>
            </a:ln>
          </p:spPr>
          <p:txBody>
            <a:bodyPr lIns="91440" tIns="45720" rIns="91440" bIns="4572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mn-cs"/>
                </a:rPr>
                <a:t>Respondents or someone in their household in the </a:t>
              </a:r>
              <a:r>
                <a:rPr lang="en-GB" sz="1200" b="1" dirty="0">
                  <a:solidFill>
                    <a:srgbClr val="5C5B5A"/>
                  </a:solidFill>
                  <a:latin typeface="Arial"/>
                </a:rPr>
                <a:t>face-to-face</a:t>
              </a:r>
              <a:r>
                <a:rPr kumimoji="0" lang="en-GB" sz="1200" b="1" i="0" u="none" strike="noStrike" kern="1200" cap="none" spc="0" normalizeH="0" baseline="0" noProof="0" dirty="0">
                  <a:ln>
                    <a:noFill/>
                  </a:ln>
                  <a:solidFill>
                    <a:srgbClr val="5C5B5A"/>
                  </a:solidFill>
                  <a:effectLst/>
                  <a:uLnTx/>
                  <a:uFillTx/>
                  <a:latin typeface="Arial"/>
                  <a:ea typeface="+mn-ea"/>
                  <a:cs typeface="+mn-cs"/>
                </a:rPr>
                <a:t> sample more likely to be not very/not at all confident in using digital services online (vs. 19% GM average):</a:t>
              </a:r>
              <a:endParaRPr lang="en-GB" sz="1200" b="1" i="0" u="none" strike="noStrike" kern="1200" cap="none" spc="0" normalizeH="0" baseline="0" noProof="0" dirty="0">
                <a:ln>
                  <a:noFill/>
                </a:ln>
                <a:solidFill>
                  <a:srgbClr val="5C5B5A"/>
                </a:solidFill>
                <a:effectLst/>
                <a:uLnTx/>
                <a:uFillTx/>
                <a:latin typeface="Arial"/>
                <a:cs typeface="Arial"/>
              </a:endParaRPr>
            </a:p>
          </p:txBody>
        </p:sp>
        <p:sp>
          <p:nvSpPr>
            <p:cNvPr id="15" name="Content Placeholder 32">
              <a:extLst>
                <a:ext uri="{FF2B5EF4-FFF2-40B4-BE49-F238E27FC236}">
                  <a16:creationId xmlns:a16="http://schemas.microsoft.com/office/drawing/2014/main" id="{48C4C77F-CD2A-4756-BEF6-480DC475D7DD}"/>
                </a:ext>
              </a:extLst>
            </p:cNvPr>
            <p:cNvSpPr txBox="1">
              <a:spLocks/>
            </p:cNvSpPr>
            <p:nvPr/>
          </p:nvSpPr>
          <p:spPr>
            <a:xfrm>
              <a:off x="6895708" y="3370656"/>
              <a:ext cx="5204392" cy="7787077"/>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Demographics:</a:t>
              </a:r>
            </a:p>
            <a:p>
              <a:pPr>
                <a:spcBef>
                  <a:spcPts val="300"/>
                </a:spcBef>
                <a:spcAft>
                  <a:spcPts val="300"/>
                </a:spcAf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aged 75+ (69%)</a:t>
              </a:r>
            </a:p>
            <a:p>
              <a:pPr>
                <a:spcBef>
                  <a:spcPts val="300"/>
                </a:spcBef>
                <a:spcAft>
                  <a:spcPts val="300"/>
                </a:spcAft>
                <a:defRPr/>
              </a:pPr>
              <a:r>
                <a:rPr lang="en-GB" sz="1200" dirty="0">
                  <a:solidFill>
                    <a:srgbClr val="5C5B5A"/>
                  </a:solidFill>
                  <a:latin typeface="Arial" panose="020B0604020202020204" pitchFamily="34" charset="0"/>
                  <a:cs typeface="Arial" panose="020B0604020202020204" pitchFamily="34" charset="0"/>
                </a:rPr>
                <a:t>Those aged 65+ in single person households (56%)</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Retired respondents (</a:t>
              </a:r>
              <a:r>
                <a:rPr lang="en-GB" sz="1200" dirty="0">
                  <a:solidFill>
                    <a:srgbClr val="5C5B5A"/>
                  </a:solidFill>
                  <a:latin typeface="Arial" panose="020B0604020202020204" pitchFamily="34" charset="0"/>
                  <a:cs typeface="Arial" panose="020B0604020202020204" pitchFamily="34" charset="0"/>
                </a:rPr>
                <a:t>52</a:t>
              </a: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Disabled respondents (36%)</a:t>
              </a:r>
              <a:r>
                <a:rPr lang="en-GB" sz="1200" dirty="0">
                  <a:solidFill>
                    <a:srgbClr val="5C5B5A"/>
                  </a:solidFill>
                  <a:latin typeface="Arial" panose="020B0604020202020204" pitchFamily="34" charset="0"/>
                  <a:cs typeface="Arial" panose="020B0604020202020204" pitchFamily="34" charset="0"/>
                </a:rPr>
                <a:t> including those with a mobility disability (50%) and those with other disabilities (42%)</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Homeowners (30%)</a:t>
              </a:r>
            </a:p>
          </p:txBody>
        </p:sp>
      </p:grpSp>
      <p:sp>
        <p:nvSpPr>
          <p:cNvPr id="3" name="Right Brace 2">
            <a:extLst>
              <a:ext uri="{FF2B5EF4-FFF2-40B4-BE49-F238E27FC236}">
                <a16:creationId xmlns:a16="http://schemas.microsoft.com/office/drawing/2014/main" id="{6DA4C4D4-72B7-009A-3909-85FE842CDFDB}"/>
              </a:ext>
              <a:ext uri="{C183D7F6-B498-43B3-948B-1728B52AA6E4}">
                <adec:decorative xmlns:adec="http://schemas.microsoft.com/office/drawing/2017/decorative" val="1"/>
              </a:ext>
            </a:extLst>
          </p:cNvPr>
          <p:cNvSpPr/>
          <p:nvPr/>
        </p:nvSpPr>
        <p:spPr>
          <a:xfrm>
            <a:off x="4625360" y="4745092"/>
            <a:ext cx="210173" cy="376288"/>
          </a:xfrm>
          <a:prstGeom prst="rightBrace">
            <a:avLst>
              <a:gd name="adj1" fmla="val 54487"/>
              <a:gd name="adj2" fmla="val 4623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CF47AF33-2912-6C73-1F84-138D03E342A0}"/>
              </a:ext>
              <a:ext uri="{C183D7F6-B498-43B3-948B-1728B52AA6E4}">
                <adec:decorative xmlns:adec="http://schemas.microsoft.com/office/drawing/2017/decorative" val="1"/>
              </a:ext>
            </a:extLst>
          </p:cNvPr>
          <p:cNvSpPr txBox="1"/>
          <p:nvPr/>
        </p:nvSpPr>
        <p:spPr>
          <a:xfrm>
            <a:off x="4867680" y="4802242"/>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15%</a:t>
            </a:r>
          </a:p>
        </p:txBody>
      </p:sp>
      <p:sp>
        <p:nvSpPr>
          <p:cNvPr id="2" name="Right Brace 1">
            <a:extLst>
              <a:ext uri="{FF2B5EF4-FFF2-40B4-BE49-F238E27FC236}">
                <a16:creationId xmlns:a16="http://schemas.microsoft.com/office/drawing/2014/main" id="{1E0D99B5-41A4-1A6D-8D91-6F9563679693}"/>
              </a:ext>
              <a:ext uri="{C183D7F6-B498-43B3-948B-1728B52AA6E4}">
                <adec:decorative xmlns:adec="http://schemas.microsoft.com/office/drawing/2017/decorative" val="1"/>
              </a:ext>
            </a:extLst>
          </p:cNvPr>
          <p:cNvSpPr/>
          <p:nvPr/>
        </p:nvSpPr>
        <p:spPr>
          <a:xfrm>
            <a:off x="7735078" y="4783218"/>
            <a:ext cx="210173" cy="305604"/>
          </a:xfrm>
          <a:prstGeom prst="rightBrace">
            <a:avLst>
              <a:gd name="adj1" fmla="val 54487"/>
              <a:gd name="adj2" fmla="val 4926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082B2807-D951-9302-C790-FC54AD0E6FA9}"/>
              </a:ext>
              <a:ext uri="{C183D7F6-B498-43B3-948B-1728B52AA6E4}">
                <adec:decorative xmlns:adec="http://schemas.microsoft.com/office/drawing/2017/decorative" val="1"/>
              </a:ext>
            </a:extLst>
          </p:cNvPr>
          <p:cNvSpPr txBox="1"/>
          <p:nvPr/>
        </p:nvSpPr>
        <p:spPr>
          <a:xfrm>
            <a:off x="7963723" y="4821604"/>
            <a:ext cx="349198" cy="215444"/>
          </a:xfrm>
          <a:prstGeom prst="rect">
            <a:avLst/>
          </a:prstGeom>
          <a:noFill/>
        </p:spPr>
        <p:txBody>
          <a:bodyPr wrap="none" lIns="0" tIns="0" rIns="0" bIns="0" rtlCol="0">
            <a:spAutoFit/>
          </a:bodyPr>
          <a:lstStyle/>
          <a:p>
            <a:pPr>
              <a:defRPr/>
            </a:pPr>
            <a:r>
              <a:rPr lang="en-GB" sz="1400" b="1" dirty="0">
                <a:solidFill>
                  <a:srgbClr val="5C5B5A"/>
                </a:solidFill>
                <a:latin typeface="Arial"/>
              </a:rPr>
              <a:t>11%</a:t>
            </a:r>
          </a:p>
        </p:txBody>
      </p:sp>
      <p:sp>
        <p:nvSpPr>
          <p:cNvPr id="7" name="Right Brace 6">
            <a:extLst>
              <a:ext uri="{FF2B5EF4-FFF2-40B4-BE49-F238E27FC236}">
                <a16:creationId xmlns:a16="http://schemas.microsoft.com/office/drawing/2014/main" id="{07CD7062-96C9-11EA-8102-AC3EF9749D5B}"/>
              </a:ext>
              <a:ext uri="{C183D7F6-B498-43B3-948B-1728B52AA6E4}">
                <adec:decorative xmlns:adec="http://schemas.microsoft.com/office/drawing/2017/decorative" val="1"/>
              </a:ext>
            </a:extLst>
          </p:cNvPr>
          <p:cNvSpPr/>
          <p:nvPr/>
        </p:nvSpPr>
        <p:spPr>
          <a:xfrm rot="5400000">
            <a:off x="5145770" y="3237173"/>
            <a:ext cx="215444" cy="4963172"/>
          </a:xfrm>
          <a:prstGeom prst="rightBrace">
            <a:avLst>
              <a:gd name="adj1" fmla="val 54487"/>
              <a:gd name="adj2" fmla="val 4623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37E038D7-BF4A-5AE1-621A-DCC53E5EB367}"/>
              </a:ext>
              <a:ext uri="{C183D7F6-B498-43B3-948B-1728B52AA6E4}">
                <adec:decorative xmlns:adec="http://schemas.microsoft.com/office/drawing/2017/decorative" val="1"/>
              </a:ext>
            </a:extLst>
          </p:cNvPr>
          <p:cNvSpPr txBox="1"/>
          <p:nvPr/>
        </p:nvSpPr>
        <p:spPr>
          <a:xfrm>
            <a:off x="3142450" y="5841258"/>
            <a:ext cx="4592628" cy="646331"/>
          </a:xfrm>
          <a:prstGeom prst="rect">
            <a:avLst/>
          </a:prstGeom>
          <a:noFill/>
        </p:spPr>
        <p:txBody>
          <a:bodyPr wrap="square" lIns="0" tIns="0" rIns="0" bIns="0" rtlCol="0">
            <a:spAutoFit/>
          </a:bodyPr>
          <a:lstStyle/>
          <a:p>
            <a:pPr algn="ctr">
              <a:defRPr/>
            </a:pPr>
            <a:r>
              <a:rPr lang="en-GB" sz="1400" b="1" dirty="0">
                <a:solidFill>
                  <a:srgbClr val="5C5B5A"/>
                </a:solidFill>
                <a:latin typeface="Arial"/>
              </a:rPr>
              <a:t>20% </a:t>
            </a:r>
            <a:r>
              <a:rPr kumimoji="0" lang="en-GB" sz="1400" b="1" i="0" u="none" strike="noStrike" kern="1200" cap="none" spc="0" normalizeH="0" baseline="0" noProof="0" dirty="0">
                <a:ln>
                  <a:noFill/>
                </a:ln>
                <a:solidFill>
                  <a:srgbClr val="5C5B5A"/>
                </a:solidFill>
                <a:effectLst/>
                <a:uLnTx/>
                <a:uFillTx/>
                <a:latin typeface="Arial"/>
                <a:ea typeface="+mn-ea"/>
                <a:cs typeface="+mn-cs"/>
              </a:rPr>
              <a:t>of all households have someone who is not confident in using digital services online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p:txBody>
      </p:sp>
      <p:sp>
        <p:nvSpPr>
          <p:cNvPr id="17" name="Footer Placeholder 4">
            <a:extLst>
              <a:ext uri="{FF2B5EF4-FFF2-40B4-BE49-F238E27FC236}">
                <a16:creationId xmlns:a16="http://schemas.microsoft.com/office/drawing/2014/main" id="{283B47D6-ECE0-445B-97B8-D06F98C8F8A3}"/>
              </a:ext>
            </a:extLst>
          </p:cNvPr>
          <p:cNvSpPr txBox="1">
            <a:spLocks/>
          </p:cNvSpPr>
          <p:nvPr/>
        </p:nvSpPr>
        <p:spPr>
          <a:xfrm>
            <a:off x="359756" y="6339760"/>
            <a:ext cx="11194191"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DI10. Overall, how confident is your household in using the digital services online that it needs and wants?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a:t>
            </a:r>
            <a:r>
              <a:rPr lang="en-GB" sz="1000" dirty="0">
                <a:solidFill>
                  <a:srgbClr val="FFFFFF">
                    <a:lumMod val="50000"/>
                  </a:srgbClr>
                </a:solidFill>
                <a:latin typeface="Arial"/>
                <a:cs typeface="Arial" panose="020B0604020202020204" pitchFamily="34" charset="0"/>
              </a:rPr>
              <a:t>756; Survey 15, 266; Survey 16, 250; Survey 17, 250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Face to face respondents)</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endPar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18" name="Slide Number Placeholder 4">
            <a:extLst>
              <a:ext uri="{FF2B5EF4-FFF2-40B4-BE49-F238E27FC236}">
                <a16:creationId xmlns:a16="http://schemas.microsoft.com/office/drawing/2014/main" id="{60217E46-F686-4BF8-9EC5-67CF8FCA920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156236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1A6C82-A0B5-40CB-ABD5-02C5A0277F65}"/>
              </a:ext>
            </a:extLst>
          </p:cNvPr>
          <p:cNvSpPr>
            <a:spLocks noGrp="1"/>
          </p:cNvSpPr>
          <p:nvPr>
            <p:ph type="title"/>
          </p:nvPr>
        </p:nvSpPr>
        <p:spPr>
          <a:xfrm>
            <a:off x="484464" y="200612"/>
            <a:ext cx="11402736" cy="586800"/>
          </a:xfrm>
        </p:spPr>
        <p:txBody>
          <a:bodyPr vert="horz" anchor="t">
            <a:noAutofit/>
          </a:bodyPr>
          <a:lstStyle/>
          <a:p>
            <a:pPr>
              <a:lnSpc>
                <a:spcPct val="100000"/>
              </a:lnSpc>
            </a:pPr>
            <a:r>
              <a:rPr lang="en-GB" sz="1800" b="1" dirty="0">
                <a:solidFill>
                  <a:srgbClr val="5C5B5A"/>
                </a:solidFill>
                <a:latin typeface="Arial" panose="020B0604020202020204" pitchFamily="34" charset="0"/>
                <a:cs typeface="Arial" panose="020B0604020202020204" pitchFamily="34" charset="0"/>
              </a:rPr>
              <a:t>16% of households </a:t>
            </a:r>
            <a:r>
              <a:rPr lang="en-GB" sz="1800" b="1" dirty="0">
                <a:solidFill>
                  <a:srgbClr val="009690"/>
                </a:solidFill>
                <a:latin typeface="Arial" panose="020B0604020202020204" pitchFamily="34" charset="0"/>
                <a:cs typeface="Arial" panose="020B0604020202020204" pitchFamily="34" charset="0"/>
              </a:rPr>
              <a:t>use digital services</a:t>
            </a:r>
            <a:r>
              <a:rPr lang="en-GB" sz="1800" b="1" dirty="0">
                <a:solidFill>
                  <a:schemeClr val="tx1">
                    <a:lumMod val="65000"/>
                    <a:lumOff val="35000"/>
                  </a:schemeClr>
                </a:solidFill>
                <a:latin typeface="Arial" panose="020B0604020202020204" pitchFamily="34" charset="0"/>
                <a:cs typeface="Arial" panose="020B0604020202020204" pitchFamily="34" charset="0"/>
              </a:rPr>
              <a:t> and want to use them more. Just 1% of people who do not use digital services online want to be able to do so – in line with previous surveys</a:t>
            </a:r>
          </a:p>
        </p:txBody>
      </p:sp>
      <p:sp>
        <p:nvSpPr>
          <p:cNvPr id="16" name="Text Placeholder 4">
            <a:extLst>
              <a:ext uri="{FF2B5EF4-FFF2-40B4-BE49-F238E27FC236}">
                <a16:creationId xmlns:a16="http://schemas.microsoft.com/office/drawing/2014/main" id="{82DE907B-92BD-4F17-A0C5-2AD21A3F6A5D}"/>
              </a:ext>
            </a:extLst>
          </p:cNvPr>
          <p:cNvSpPr txBox="1">
            <a:spLocks/>
          </p:cNvSpPr>
          <p:nvPr/>
        </p:nvSpPr>
        <p:spPr>
          <a:xfrm>
            <a:off x="3048264" y="1108156"/>
            <a:ext cx="6095472" cy="339300"/>
          </a:xfrm>
          <a:prstGeom prst="rect">
            <a:avLst/>
          </a:prstGeom>
          <a:noFill/>
          <a:ln>
            <a:no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600"/>
              </a:spcBef>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Current and intended future use of digital services online </a:t>
            </a:r>
          </a:p>
          <a:p>
            <a:pPr algn="ctr">
              <a:spcBef>
                <a:spcPts val="600"/>
              </a:spcBef>
              <a:defRPr/>
            </a:pPr>
            <a:r>
              <a:rPr lang="en-GB" sz="1400" dirty="0">
                <a:solidFill>
                  <a:srgbClr val="5C5B5A"/>
                </a:solidFill>
                <a:latin typeface="Arial"/>
              </a:rPr>
              <a:t>(October 24 – February 25)</a:t>
            </a:r>
            <a:endParaRPr kumimoji="0" lang="en-GB" sz="1400" b="1" i="0" u="none"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2" name="Chart 1" descr="Stacked column chart showing current and future use of digital services online. 9% use digital services online and want to use them less. 8% of others in their household use digital services online and want to use them less. 15% use digital services online and want to use them more. 13% of others in their household use digital services online and want to use them more.">
            <a:extLst>
              <a:ext uri="{FF2B5EF4-FFF2-40B4-BE49-F238E27FC236}">
                <a16:creationId xmlns:a16="http://schemas.microsoft.com/office/drawing/2014/main" id="{238D1F6D-AB83-B553-0F60-96726C7ECEB6}"/>
              </a:ext>
            </a:extLst>
          </p:cNvPr>
          <p:cNvGraphicFramePr/>
          <p:nvPr>
            <p:extLst>
              <p:ext uri="{D42A27DB-BD31-4B8C-83A1-F6EECF244321}">
                <p14:modId xmlns:p14="http://schemas.microsoft.com/office/powerpoint/2010/main" val="2197422576"/>
              </p:ext>
            </p:extLst>
          </p:nvPr>
        </p:nvGraphicFramePr>
        <p:xfrm>
          <a:off x="484463" y="1549023"/>
          <a:ext cx="11402736" cy="4752620"/>
        </p:xfrm>
        <a:graphic>
          <a:graphicData uri="http://schemas.openxmlformats.org/drawingml/2006/chart">
            <c:chart xmlns:c="http://schemas.openxmlformats.org/drawingml/2006/chart" xmlns:r="http://schemas.openxmlformats.org/officeDocument/2006/relationships" r:id="rId4"/>
          </a:graphicData>
        </a:graphic>
      </p:graphicFrame>
      <p:sp>
        <p:nvSpPr>
          <p:cNvPr id="34" name="Footer Placeholder 4">
            <a:extLst>
              <a:ext uri="{FF2B5EF4-FFF2-40B4-BE49-F238E27FC236}">
                <a16:creationId xmlns:a16="http://schemas.microsoft.com/office/drawing/2014/main" id="{0DE26B62-D587-4C1E-82CA-93CF015343D7}"/>
              </a:ext>
            </a:extLst>
          </p:cNvPr>
          <p:cNvSpPr txBox="1">
            <a:spLocks/>
          </p:cNvSpPr>
          <p:nvPr/>
        </p:nvSpPr>
        <p:spPr>
          <a:xfrm>
            <a:off x="396875" y="6317878"/>
            <a:ext cx="11120870" cy="3927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DI8. How would you describe your current and future intended use of digital services online?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r>
              <a:rPr lang="en-GB" sz="1000" dirty="0">
                <a:solidFill>
                  <a:srgbClr val="FFFFFF">
                    <a:lumMod val="50000"/>
                  </a:srgbClr>
                </a:solidFill>
                <a:latin typeface="Arial"/>
                <a:cs typeface="Arial" panose="020B0604020202020204" pitchFamily="34" charset="0"/>
              </a:rPr>
              <a:t>756; Survey 15, 266; Survey 16, 250; Survey 17, 250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Face to face respondents)</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endPar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10" name="Slide Number Placeholder 4">
            <a:extLst>
              <a:ext uri="{FF2B5EF4-FFF2-40B4-BE49-F238E27FC236}">
                <a16:creationId xmlns:a16="http://schemas.microsoft.com/office/drawing/2014/main" id="{6383AEA8-03C5-4D8B-9AE1-1D2415B96538}"/>
              </a:ext>
            </a:extLst>
          </p:cNvPr>
          <p:cNvSpPr txBox="1">
            <a:spLocks/>
          </p:cNvSpPr>
          <p:nvPr/>
        </p:nvSpPr>
        <p:spPr>
          <a:xfrm>
            <a:off x="11553946" y="6320788"/>
            <a:ext cx="638053"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78</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4156062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89780-0C66-4ED0-E308-0ECEB17AAD8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DB96B594-5939-9930-98E4-3EED9BA48546}"/>
              </a:ext>
            </a:extLst>
          </p:cNvPr>
          <p:cNvSpPr>
            <a:spLocks noGrp="1"/>
          </p:cNvSpPr>
          <p:nvPr>
            <p:ph type="title"/>
          </p:nvPr>
        </p:nvSpPr>
        <p:spPr>
          <a:xfrm>
            <a:off x="600977" y="1782392"/>
            <a:ext cx="5495023" cy="1116000"/>
          </a:xfrm>
        </p:spPr>
        <p:txBody>
          <a:bodyPr anchor="t">
            <a:normAutofit/>
          </a:bodyPr>
          <a:lstStyle/>
          <a:p>
            <a:r>
              <a:rPr lang="en-GB" sz="4900" b="1" dirty="0">
                <a:latin typeface="Arial" panose="020B0604020202020204" pitchFamily="34" charset="0"/>
                <a:cs typeface="Arial" panose="020B0604020202020204" pitchFamily="34" charset="0"/>
              </a:rPr>
              <a:t>Appendix 1</a:t>
            </a:r>
            <a:endParaRPr lang="en-GB" sz="2200" dirty="0">
              <a:latin typeface="Arial" panose="020B0604020202020204" pitchFamily="34" charset="0"/>
              <a:cs typeface="Arial" panose="020B0604020202020204" pitchFamily="34" charset="0"/>
            </a:endParaRPr>
          </a:p>
        </p:txBody>
      </p:sp>
      <p:graphicFrame>
        <p:nvGraphicFramePr>
          <p:cNvPr id="4" name="Table 5">
            <a:extLst>
              <a:ext uri="{FF2B5EF4-FFF2-40B4-BE49-F238E27FC236}">
                <a16:creationId xmlns:a16="http://schemas.microsoft.com/office/drawing/2014/main" id="{2FFA5373-7C01-06BC-D27F-19020126FE9D}"/>
              </a:ext>
            </a:extLst>
          </p:cNvPr>
          <p:cNvGraphicFramePr>
            <a:graphicFrameLocks noGrp="1"/>
          </p:cNvGraphicFramePr>
          <p:nvPr>
            <p:extLst>
              <p:ext uri="{D42A27DB-BD31-4B8C-83A1-F6EECF244321}">
                <p14:modId xmlns:p14="http://schemas.microsoft.com/office/powerpoint/2010/main" val="1287768286"/>
              </p:ext>
            </p:extLst>
          </p:nvPr>
        </p:nvGraphicFramePr>
        <p:xfrm>
          <a:off x="484435" y="3959609"/>
          <a:ext cx="5728105" cy="1717440"/>
        </p:xfrm>
        <a:graphic>
          <a:graphicData uri="http://schemas.openxmlformats.org/drawingml/2006/table">
            <a:tbl>
              <a:tblPr firstRow="1" bandRow="1">
                <a:tableStyleId>{5C22544A-7EE6-4342-B048-85BDC9FD1C3A}</a:tableStyleId>
              </a:tblPr>
              <a:tblGrid>
                <a:gridCol w="4024811">
                  <a:extLst>
                    <a:ext uri="{9D8B030D-6E8A-4147-A177-3AD203B41FA5}">
                      <a16:colId xmlns:a16="http://schemas.microsoft.com/office/drawing/2014/main" val="4846203"/>
                    </a:ext>
                  </a:extLst>
                </a:gridCol>
                <a:gridCol w="1703294">
                  <a:extLst>
                    <a:ext uri="{9D8B030D-6E8A-4147-A177-3AD203B41FA5}">
                      <a16:colId xmlns:a16="http://schemas.microsoft.com/office/drawing/2014/main" val="4277008826"/>
                    </a:ext>
                  </a:extLst>
                </a:gridCol>
              </a:tblGrid>
              <a:tr h="288000">
                <a:tc>
                  <a:txBody>
                    <a:bodyPr/>
                    <a:lstStyle/>
                    <a:p>
                      <a:r>
                        <a:rPr lang="en-GB" sz="1400" b="1" dirty="0">
                          <a:solidFill>
                            <a:schemeClr val="bg1"/>
                          </a:solidFill>
                          <a:latin typeface="Arial"/>
                          <a:cs typeface="Arial"/>
                        </a:rPr>
                        <a:t>Survey methodology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a:t>
                      </a:r>
                      <a:r>
                        <a:rPr lang="en-GB" sz="1400" b="1" u="sng" dirty="0">
                          <a:solidFill>
                            <a:schemeClr val="bg1"/>
                          </a:solidFill>
                          <a:latin typeface="Arial"/>
                          <a:cs typeface="Arial"/>
                        </a:rPr>
                        <a:t>79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6852680"/>
                  </a:ext>
                </a:extLst>
              </a:tr>
              <a:tr h="288000">
                <a:tc>
                  <a:txBody>
                    <a:bodyPr/>
                    <a:lstStyle/>
                    <a:p>
                      <a:r>
                        <a:rPr lang="en-GB" sz="1400" b="1" dirty="0">
                          <a:solidFill>
                            <a:schemeClr val="bg1"/>
                          </a:solidFill>
                          <a:latin typeface="Arial"/>
                          <a:cs typeface="Arial"/>
                        </a:rPr>
                        <a:t>Sample information</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a:t>
                      </a:r>
                      <a:r>
                        <a:rPr lang="en-GB" sz="1400" b="1" u="sng" dirty="0">
                          <a:solidFill>
                            <a:schemeClr val="bg1"/>
                          </a:solidFill>
                          <a:latin typeface="Arial"/>
                          <a:cs typeface="Arial"/>
                        </a:rPr>
                        <a:t> 81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0">
                <a:tc>
                  <a:txBody>
                    <a:bodyPr/>
                    <a:lstStyle/>
                    <a:p>
                      <a:endParaRPr lang="en-GB" sz="1400" b="1"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3360">
                <a:tc>
                  <a:txBody>
                    <a:bodyPr/>
                    <a:lstStyle/>
                    <a:p>
                      <a:endParaRPr lang="en-GB" sz="1400" b="1"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582446"/>
                  </a:ext>
                </a:extLst>
              </a:tr>
              <a:tr h="141360">
                <a:tc>
                  <a:txBody>
                    <a:bodyPr/>
                    <a:lstStyle/>
                    <a:p>
                      <a:endParaRPr lang="en-GB" sz="1400" b="1"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3213304"/>
                  </a:ext>
                </a:extLst>
              </a:tr>
              <a:tr h="0">
                <a:tc>
                  <a:txBody>
                    <a:bodyPr/>
                    <a:lstStyle/>
                    <a:p>
                      <a:endParaRPr lang="en-GB" sz="1400" b="1"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7954553"/>
                  </a:ext>
                </a:extLst>
              </a:tr>
            </a:tbl>
          </a:graphicData>
        </a:graphic>
      </p:graphicFrame>
    </p:spTree>
    <p:custDataLst>
      <p:tags r:id="rId1"/>
    </p:custDataLst>
    <p:extLst>
      <p:ext uri="{BB962C8B-B14F-4D97-AF65-F5344CB8AC3E}">
        <p14:creationId xmlns:p14="http://schemas.microsoft.com/office/powerpoint/2010/main" val="107200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91EAF-1BDA-8A6A-CAED-B91949E17738}"/>
            </a:ext>
          </a:extLst>
        </p:cNvPr>
        <p:cNvGrpSpPr/>
        <p:nvPr/>
      </p:nvGrpSpPr>
      <p:grpSpPr>
        <a:xfrm>
          <a:off x="0" y="0"/>
          <a:ext cx="0" cy="0"/>
          <a:chOff x="0" y="0"/>
          <a:chExt cx="0" cy="0"/>
        </a:xfrm>
      </p:grpSpPr>
      <p:sp>
        <p:nvSpPr>
          <p:cNvPr id="9" name="Title 13">
            <a:extLst>
              <a:ext uri="{FF2B5EF4-FFF2-40B4-BE49-F238E27FC236}">
                <a16:creationId xmlns:a16="http://schemas.microsoft.com/office/drawing/2014/main" id="{6E769277-DD42-9A30-7031-BC7C171ED8FC}"/>
              </a:ext>
            </a:extLst>
          </p:cNvPr>
          <p:cNvSpPr txBox="1">
            <a:spLocks noGrp="1"/>
          </p:cNvSpPr>
          <p:nvPr>
            <p:ph type="title"/>
          </p:nvPr>
        </p:nvSpPr>
        <p:spPr>
          <a:xfrm>
            <a:off x="776605" y="387444"/>
            <a:ext cx="11018520" cy="30777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a:lnSpc>
                <a:spcPct val="100000"/>
              </a:lnSpc>
              <a:defRPr/>
            </a:pPr>
            <a:r>
              <a:rPr kumimoji="0" lang="en-GB" sz="2000" b="1" i="0" u="none" strike="noStrike" kern="1200" cap="none" spc="0" normalizeH="0" baseline="0" noProof="0" dirty="0">
                <a:ln>
                  <a:noFill/>
                </a:ln>
                <a:solidFill>
                  <a:srgbClr val="009690"/>
                </a:solidFill>
                <a:effectLst/>
                <a:uLnTx/>
                <a:uFillTx/>
                <a:latin typeface="Arial"/>
                <a:ea typeface="+mn-ea"/>
                <a:cs typeface="+mn-cs"/>
              </a:rPr>
              <a:t>Executive Summary</a:t>
            </a:r>
          </a:p>
        </p:txBody>
      </p:sp>
      <p:sp>
        <p:nvSpPr>
          <p:cNvPr id="10" name="Content Placeholder 9">
            <a:extLst>
              <a:ext uri="{FF2B5EF4-FFF2-40B4-BE49-F238E27FC236}">
                <a16:creationId xmlns:a16="http://schemas.microsoft.com/office/drawing/2014/main" id="{2DA0B108-D85B-D2F0-67A7-528864F09FC1}"/>
              </a:ext>
            </a:extLst>
          </p:cNvPr>
          <p:cNvSpPr>
            <a:spLocks noGrp="1"/>
          </p:cNvSpPr>
          <p:nvPr>
            <p:ph type="body" sz="quarter" idx="14"/>
          </p:nvPr>
        </p:nvSpPr>
        <p:spPr>
          <a:xfrm>
            <a:off x="580902" y="827640"/>
            <a:ext cx="2601210" cy="286232"/>
          </a:xfrm>
          <a:solidFill>
            <a:srgbClr val="009690"/>
          </a:solidFill>
        </p:spPr>
        <p:txBody>
          <a:bodyPr>
            <a:noAutofit/>
          </a:bodyPr>
          <a:lstStyle/>
          <a:p>
            <a:pPr marL="0" indent="0" algn="ctr">
              <a:spcBef>
                <a:spcPts val="0"/>
              </a:spcBef>
              <a:spcAft>
                <a:spcPts val="0"/>
              </a:spcAft>
              <a:buNone/>
            </a:pPr>
            <a:r>
              <a:rPr lang="en-GB" dirty="0">
                <a:solidFill>
                  <a:schemeClr val="bg1"/>
                </a:solidFill>
              </a:rPr>
              <a:t>Health and Wellbeing</a:t>
            </a:r>
          </a:p>
        </p:txBody>
      </p:sp>
      <p:sp>
        <p:nvSpPr>
          <p:cNvPr id="2" name="Text Placeholder 1">
            <a:extLst>
              <a:ext uri="{FF2B5EF4-FFF2-40B4-BE49-F238E27FC236}">
                <a16:creationId xmlns:a16="http://schemas.microsoft.com/office/drawing/2014/main" id="{0C017E9A-E9F3-60F8-31FF-EBE58567A926}"/>
              </a:ext>
            </a:extLst>
          </p:cNvPr>
          <p:cNvSpPr>
            <a:spLocks noGrp="1"/>
          </p:cNvSpPr>
          <p:nvPr>
            <p:ph type="body" sz="quarter" idx="21"/>
          </p:nvPr>
        </p:nvSpPr>
        <p:spPr>
          <a:xfrm>
            <a:off x="3453303" y="827640"/>
            <a:ext cx="2498551" cy="286232"/>
          </a:xfrm>
          <a:solidFill>
            <a:srgbClr val="009690"/>
          </a:solidFill>
        </p:spPr>
        <p:txBody>
          <a:bodyPr/>
          <a:lstStyle/>
          <a:p>
            <a:pPr marL="0" indent="0" algn="ctr">
              <a:buNone/>
            </a:pPr>
            <a:r>
              <a:rPr lang="en-GB" dirty="0">
                <a:solidFill>
                  <a:schemeClr val="bg1"/>
                </a:solidFill>
              </a:rPr>
              <a:t>Good Work</a:t>
            </a:r>
          </a:p>
        </p:txBody>
      </p:sp>
      <p:sp>
        <p:nvSpPr>
          <p:cNvPr id="3" name="Text Placeholder 2">
            <a:extLst>
              <a:ext uri="{FF2B5EF4-FFF2-40B4-BE49-F238E27FC236}">
                <a16:creationId xmlns:a16="http://schemas.microsoft.com/office/drawing/2014/main" id="{659C1C11-8CA9-A450-4785-E4395614F482}"/>
              </a:ext>
            </a:extLst>
          </p:cNvPr>
          <p:cNvSpPr>
            <a:spLocks noGrp="1"/>
          </p:cNvSpPr>
          <p:nvPr>
            <p:ph type="body" sz="quarter" idx="23"/>
          </p:nvPr>
        </p:nvSpPr>
        <p:spPr>
          <a:xfrm>
            <a:off x="6260136" y="827640"/>
            <a:ext cx="2498551" cy="286232"/>
          </a:xfrm>
          <a:solidFill>
            <a:srgbClr val="009690"/>
          </a:solidFill>
        </p:spPr>
        <p:txBody>
          <a:bodyPr/>
          <a:lstStyle/>
          <a:p>
            <a:pPr marL="0" indent="0" algn="ctr">
              <a:buNone/>
            </a:pPr>
            <a:r>
              <a:rPr lang="en-GB" dirty="0">
                <a:solidFill>
                  <a:schemeClr val="bg1"/>
                </a:solidFill>
              </a:rPr>
              <a:t>Your local area</a:t>
            </a:r>
          </a:p>
        </p:txBody>
      </p:sp>
      <p:sp>
        <p:nvSpPr>
          <p:cNvPr id="4" name="Text Placeholder 3">
            <a:extLst>
              <a:ext uri="{FF2B5EF4-FFF2-40B4-BE49-F238E27FC236}">
                <a16:creationId xmlns:a16="http://schemas.microsoft.com/office/drawing/2014/main" id="{7552AECE-02CB-C113-7240-E65E9207C2CF}"/>
              </a:ext>
            </a:extLst>
          </p:cNvPr>
          <p:cNvSpPr>
            <a:spLocks noGrp="1"/>
          </p:cNvSpPr>
          <p:nvPr>
            <p:ph type="body" sz="quarter" idx="25"/>
          </p:nvPr>
        </p:nvSpPr>
        <p:spPr>
          <a:xfrm>
            <a:off x="9093616" y="827640"/>
            <a:ext cx="2498551" cy="286232"/>
          </a:xfrm>
          <a:solidFill>
            <a:srgbClr val="009690"/>
          </a:solidFill>
        </p:spPr>
        <p:txBody>
          <a:bodyPr/>
          <a:lstStyle/>
          <a:p>
            <a:pPr marL="0" indent="0" algn="ctr">
              <a:buNone/>
            </a:pPr>
            <a:r>
              <a:rPr lang="en-GB" dirty="0">
                <a:solidFill>
                  <a:schemeClr val="bg1"/>
                </a:solidFill>
              </a:rPr>
              <a:t>Cost of living </a:t>
            </a:r>
          </a:p>
        </p:txBody>
      </p:sp>
      <p:sp>
        <p:nvSpPr>
          <p:cNvPr id="7" name="Content Placeholder 6">
            <a:extLst>
              <a:ext uri="{FF2B5EF4-FFF2-40B4-BE49-F238E27FC236}">
                <a16:creationId xmlns:a16="http://schemas.microsoft.com/office/drawing/2014/main" id="{3B1B68C9-3453-492D-B7C4-6A5A5A6BA5DB}"/>
              </a:ext>
            </a:extLst>
          </p:cNvPr>
          <p:cNvSpPr>
            <a:spLocks noGrp="1"/>
          </p:cNvSpPr>
          <p:nvPr>
            <p:ph sz="half" idx="36"/>
          </p:nvPr>
        </p:nvSpPr>
        <p:spPr>
          <a:xfrm>
            <a:off x="504530" y="1166645"/>
            <a:ext cx="2802088" cy="5594077"/>
          </a:xfrm>
        </p:spPr>
        <p:txBody>
          <a:bodyPr/>
          <a:lstStyle/>
          <a:p>
            <a:pPr>
              <a:buClr>
                <a:srgbClr val="009690"/>
              </a:buClr>
              <a:buFont typeface="Wingdings" panose="05000000000000000000" pitchFamily="2" charset="2"/>
              <a:buChar char="§"/>
            </a:pPr>
            <a:r>
              <a:rPr lang="en-GB" sz="1200" dirty="0">
                <a:solidFill>
                  <a:srgbClr val="5C5B5A"/>
                </a:solidFill>
                <a:latin typeface="Arial" panose="020B0604020202020204"/>
              </a:rPr>
              <a:t>Overall levels of </a:t>
            </a:r>
            <a:r>
              <a:rPr lang="en-GB" sz="1200" b="1" dirty="0">
                <a:solidFill>
                  <a:srgbClr val="009690"/>
                </a:solidFill>
                <a:latin typeface="Arial"/>
              </a:rPr>
              <a:t>life satisfaction </a:t>
            </a:r>
            <a:r>
              <a:rPr lang="en-GB" sz="1200" dirty="0">
                <a:solidFill>
                  <a:srgbClr val="5C5B5A"/>
                </a:solidFill>
                <a:latin typeface="Arial" panose="020B0604020202020204"/>
              </a:rPr>
              <a:t>(66%), feeling that the things they do in their life are </a:t>
            </a:r>
            <a:r>
              <a:rPr lang="en-GB" sz="1200" b="1" dirty="0">
                <a:solidFill>
                  <a:srgbClr val="009690"/>
                </a:solidFill>
                <a:latin typeface="Arial"/>
              </a:rPr>
              <a:t>worthwhile</a:t>
            </a:r>
            <a:r>
              <a:rPr lang="en-GB" sz="1200" dirty="0">
                <a:solidFill>
                  <a:srgbClr val="5C5B5A"/>
                </a:solidFill>
                <a:latin typeface="Arial" panose="020B0604020202020204"/>
              </a:rPr>
              <a:t> (66%) and </a:t>
            </a:r>
            <a:r>
              <a:rPr lang="en-GB" sz="1200" b="1" dirty="0">
                <a:solidFill>
                  <a:srgbClr val="009690"/>
                </a:solidFill>
                <a:latin typeface="Arial"/>
              </a:rPr>
              <a:t>happiness</a:t>
            </a:r>
            <a:r>
              <a:rPr lang="en-GB" sz="1200" dirty="0">
                <a:solidFill>
                  <a:srgbClr val="5C5B5A"/>
                </a:solidFill>
                <a:latin typeface="Arial" panose="020B0604020202020204"/>
              </a:rPr>
              <a:t> (64%) remain at high levels, particularly when compared to previous surveys, continuing a positive trend since October. The latest picture for </a:t>
            </a:r>
            <a:r>
              <a:rPr lang="en-GB" sz="1200" b="1" dirty="0">
                <a:solidFill>
                  <a:srgbClr val="009690"/>
                </a:solidFill>
                <a:latin typeface="Arial" panose="020B0604020202020204"/>
              </a:rPr>
              <a:t>levels of anxiety</a:t>
            </a:r>
            <a:r>
              <a:rPr lang="en-GB" sz="1200" dirty="0">
                <a:solidFill>
                  <a:srgbClr val="5C5B5A"/>
                </a:solidFill>
                <a:latin typeface="Arial" panose="020B0604020202020204"/>
              </a:rPr>
              <a:t> is more mixed</a:t>
            </a:r>
            <a:r>
              <a:rPr lang="en-GB" sz="1200" b="1" dirty="0">
                <a:solidFill>
                  <a:srgbClr val="009690"/>
                </a:solidFill>
                <a:latin typeface="Arial" panose="020B0604020202020204"/>
              </a:rPr>
              <a:t>. </a:t>
            </a:r>
            <a:r>
              <a:rPr lang="en-GB" sz="1200" dirty="0">
                <a:solidFill>
                  <a:srgbClr val="5C5B5A"/>
                </a:solidFill>
                <a:latin typeface="Arial" panose="020B0604020202020204"/>
              </a:rPr>
              <a:t>You can find out more </a:t>
            </a:r>
            <a:r>
              <a:rPr lang="en-GB" sz="1200" dirty="0">
                <a:solidFill>
                  <a:srgbClr val="5C5B5A"/>
                </a:solidFill>
                <a:latin typeface="Arial" panose="020B0604020202020204"/>
                <a:hlinkClick r:id="rId4" action="ppaction://hlinksldjump"/>
              </a:rPr>
              <a:t>here</a:t>
            </a:r>
            <a:r>
              <a:rPr lang="en-GB" sz="1200" dirty="0">
                <a:solidFill>
                  <a:srgbClr val="5C5B5A"/>
                </a:solidFill>
                <a:latin typeface="Arial" panose="020B0604020202020204"/>
              </a:rPr>
              <a:t>.</a:t>
            </a:r>
          </a:p>
          <a:p>
            <a:pPr>
              <a:buClr>
                <a:srgbClr val="009690"/>
              </a:buClr>
              <a:buFont typeface="Wingdings" panose="05000000000000000000" pitchFamily="2" charset="2"/>
              <a:buChar char="§"/>
            </a:pPr>
            <a:r>
              <a:rPr lang="en-GB" sz="1200" dirty="0">
                <a:solidFill>
                  <a:srgbClr val="5C5B5A"/>
                </a:solidFill>
                <a:latin typeface="Arial" panose="020B0604020202020204"/>
              </a:rPr>
              <a:t>Levels of “</a:t>
            </a:r>
            <a:r>
              <a:rPr lang="en-GB" sz="1200" b="1" dirty="0">
                <a:solidFill>
                  <a:srgbClr val="009690"/>
                </a:solidFill>
                <a:latin typeface="Arial" panose="020B0604020202020204"/>
              </a:rPr>
              <a:t>hopefulness about the future</a:t>
            </a:r>
            <a:r>
              <a:rPr lang="en-GB" sz="1200" dirty="0">
                <a:solidFill>
                  <a:srgbClr val="5C5B5A"/>
                </a:solidFill>
                <a:latin typeface="Arial" panose="020B0604020202020204"/>
              </a:rPr>
              <a:t>” (73% hopeful) compare favourably to the latest figures being seen by the ONS across GB as a whole (69%). Sentiments about “fair treatment by society” are also significantly higher than GB figures (55% GM cf. 50% GB). You can find out more </a:t>
            </a:r>
            <a:r>
              <a:rPr lang="en-GB" sz="1200" dirty="0">
                <a:solidFill>
                  <a:srgbClr val="5C5B5A"/>
                </a:solidFill>
                <a:latin typeface="Arial" panose="020B0604020202020204"/>
                <a:hlinkClick r:id="rId5" action="ppaction://hlinksldjump"/>
              </a:rPr>
              <a:t>here</a:t>
            </a:r>
            <a:r>
              <a:rPr lang="en-GB" sz="1200" dirty="0">
                <a:solidFill>
                  <a:srgbClr val="5C5B5A"/>
                </a:solidFill>
                <a:latin typeface="Arial" panose="020B0604020202020204"/>
              </a:rPr>
              <a:t>.</a:t>
            </a:r>
          </a:p>
          <a:p>
            <a:pPr>
              <a:buClr>
                <a:srgbClr val="009690"/>
              </a:buClr>
              <a:buFont typeface="Wingdings" panose="05000000000000000000" pitchFamily="2" charset="2"/>
              <a:buChar char="§"/>
            </a:pPr>
            <a:r>
              <a:rPr lang="en-GB" sz="1200" b="1" dirty="0">
                <a:solidFill>
                  <a:srgbClr val="009690"/>
                </a:solidFill>
                <a:latin typeface="Arial" panose="020B0604020202020204"/>
              </a:rPr>
              <a:t>Awareness of the Respiratory Syncytial Virus (RSV) vaccine </a:t>
            </a:r>
            <a:r>
              <a:rPr lang="en-GB" sz="1200" dirty="0">
                <a:solidFill>
                  <a:srgbClr val="5C5B5A"/>
                </a:solidFill>
                <a:latin typeface="Arial" panose="020B0604020202020204"/>
              </a:rPr>
              <a:t>has increased significantly since August 2024 (38% cf. 23%), with NHS-led campaign activity since last summer. At least 4 in 5 of those who think they are eligible, would take up the offer of an RSV vaccine. However, the RSV vaccine remains much less widely known than the Covid or flu vaccines. You can find out more </a:t>
            </a:r>
            <a:r>
              <a:rPr lang="en-GB" sz="1200" dirty="0">
                <a:solidFill>
                  <a:srgbClr val="5C5B5A"/>
                </a:solidFill>
                <a:latin typeface="Arial" panose="020B0604020202020204"/>
                <a:hlinkClick r:id="rId6" action="ppaction://hlinksldjump"/>
              </a:rPr>
              <a:t>here</a:t>
            </a:r>
            <a:r>
              <a:rPr lang="en-GB" sz="1200" dirty="0">
                <a:solidFill>
                  <a:srgbClr val="5C5B5A"/>
                </a:solidFill>
                <a:latin typeface="Arial" panose="020B0604020202020204"/>
              </a:rPr>
              <a:t>.</a:t>
            </a:r>
          </a:p>
          <a:p>
            <a:pPr marL="0" indent="0">
              <a:buNone/>
            </a:pPr>
            <a:endParaRPr lang="en-GB" sz="1200" dirty="0"/>
          </a:p>
        </p:txBody>
      </p:sp>
      <p:sp>
        <p:nvSpPr>
          <p:cNvPr id="14" name="Content Placeholder 6">
            <a:extLst>
              <a:ext uri="{FF2B5EF4-FFF2-40B4-BE49-F238E27FC236}">
                <a16:creationId xmlns:a16="http://schemas.microsoft.com/office/drawing/2014/main" id="{B4F59E78-D623-9E95-A275-9CFCA861DC4E}"/>
              </a:ext>
            </a:extLst>
          </p:cNvPr>
          <p:cNvSpPr txBox="1">
            <a:spLocks/>
          </p:cNvSpPr>
          <p:nvPr/>
        </p:nvSpPr>
        <p:spPr>
          <a:xfrm>
            <a:off x="3389037" y="1166646"/>
            <a:ext cx="2627081" cy="55234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9690"/>
              </a:buClr>
              <a:buFont typeface="Wingdings" panose="05000000000000000000" pitchFamily="2" charset="2"/>
              <a:buChar char="§"/>
            </a:pPr>
            <a:r>
              <a:rPr lang="en-GB" sz="1200" dirty="0">
                <a:solidFill>
                  <a:srgbClr val="5C5B5A"/>
                </a:solidFill>
                <a:latin typeface="Arial" panose="020B0604020202020204"/>
              </a:rPr>
              <a:t>Looking at merged data between October 2024 and February 2025, </a:t>
            </a:r>
            <a:r>
              <a:rPr lang="en-GB" sz="1200" b="1" dirty="0">
                <a:solidFill>
                  <a:srgbClr val="009690"/>
                </a:solidFill>
                <a:latin typeface="Arial" panose="020B0604020202020204"/>
              </a:rPr>
              <a:t>overall job satisfaction </a:t>
            </a:r>
            <a:r>
              <a:rPr lang="en-GB" sz="1200" dirty="0">
                <a:solidFill>
                  <a:srgbClr val="5C5B5A"/>
                </a:solidFill>
                <a:latin typeface="Arial" panose="020B0604020202020204"/>
              </a:rPr>
              <a:t>is a little lower than twelve months ago (Feb ‘24) (65% cf. 68%). However, this slight fall appears not to be owed to decreases in satisfaction with pay or hours – both of which have stayed in line with previous surveys. You can find out more </a:t>
            </a:r>
            <a:r>
              <a:rPr lang="en-GB" sz="1200" dirty="0">
                <a:solidFill>
                  <a:srgbClr val="5C5B5A"/>
                </a:solidFill>
                <a:latin typeface="Arial" panose="020B0604020202020204"/>
                <a:hlinkClick r:id="rId7" action="ppaction://hlinksldjump"/>
              </a:rPr>
              <a:t>here</a:t>
            </a:r>
            <a:r>
              <a:rPr lang="en-GB" sz="1200" dirty="0">
                <a:solidFill>
                  <a:srgbClr val="5C5B5A"/>
                </a:solidFill>
                <a:latin typeface="Arial" panose="020B0604020202020204"/>
              </a:rPr>
              <a:t>.</a:t>
            </a:r>
          </a:p>
          <a:p>
            <a:pPr>
              <a:buClr>
                <a:srgbClr val="009690"/>
              </a:buClr>
              <a:buFont typeface="Wingdings" panose="05000000000000000000" pitchFamily="2" charset="2"/>
              <a:buChar char="§"/>
            </a:pPr>
            <a:r>
              <a:rPr lang="en-GB" sz="1200" dirty="0">
                <a:solidFill>
                  <a:srgbClr val="5C5B5A"/>
                </a:solidFill>
                <a:latin typeface="Arial" panose="020B0604020202020204"/>
              </a:rPr>
              <a:t>This decrease may be in some way attributable to high </a:t>
            </a:r>
            <a:r>
              <a:rPr lang="en-GB" sz="1200" b="1" dirty="0">
                <a:solidFill>
                  <a:srgbClr val="009690"/>
                </a:solidFill>
                <a:latin typeface="Arial" panose="020B0604020202020204"/>
              </a:rPr>
              <a:t>levels of stress or pressure at work</a:t>
            </a:r>
            <a:r>
              <a:rPr lang="en-GB" sz="1200" dirty="0">
                <a:solidFill>
                  <a:srgbClr val="5C5B5A"/>
                </a:solidFill>
                <a:latin typeface="Arial" panose="020B0604020202020204"/>
              </a:rPr>
              <a:t> - where 3 in 4 (75%) say this occurs at least sometimes. You can find out more </a:t>
            </a:r>
            <a:r>
              <a:rPr lang="en-GB" sz="1200" dirty="0">
                <a:solidFill>
                  <a:srgbClr val="5C5B5A"/>
                </a:solidFill>
                <a:latin typeface="Arial" panose="020B0604020202020204"/>
                <a:hlinkClick r:id="rId8" action="ppaction://hlinksldjump"/>
              </a:rPr>
              <a:t>here</a:t>
            </a:r>
            <a:r>
              <a:rPr lang="en-GB" sz="1200" dirty="0">
                <a:solidFill>
                  <a:srgbClr val="5C5B5A"/>
                </a:solidFill>
                <a:latin typeface="Arial" panose="020B0604020202020204"/>
              </a:rPr>
              <a:t>.</a:t>
            </a:r>
          </a:p>
          <a:p>
            <a:pPr>
              <a:buClr>
                <a:srgbClr val="009690"/>
              </a:buClr>
              <a:buFont typeface="Wingdings" panose="05000000000000000000" pitchFamily="2" charset="2"/>
              <a:buChar char="§"/>
            </a:pPr>
            <a:r>
              <a:rPr lang="en-GB" sz="1200" dirty="0">
                <a:solidFill>
                  <a:srgbClr val="5C5B5A"/>
                </a:solidFill>
                <a:latin typeface="Arial" panose="020B0604020202020204"/>
              </a:rPr>
              <a:t>7 in 10 (72%) agree that their </a:t>
            </a:r>
            <a:r>
              <a:rPr lang="en-GB" sz="1200" b="1" dirty="0">
                <a:solidFill>
                  <a:srgbClr val="009690"/>
                </a:solidFill>
                <a:latin typeface="Arial" panose="020B0604020202020204"/>
              </a:rPr>
              <a:t>job makes good use of their skills and abilities</a:t>
            </a:r>
            <a:r>
              <a:rPr lang="en-GB" sz="1200" dirty="0">
                <a:solidFill>
                  <a:srgbClr val="5C5B5A"/>
                </a:solidFill>
                <a:latin typeface="Arial" panose="020B0604020202020204"/>
              </a:rPr>
              <a:t>, and 4 in 5 (83%) say their job requires them to learn new things at least sometimes. However, 1 in 5 (22%) have been not provided with any </a:t>
            </a:r>
            <a:r>
              <a:rPr lang="en-GB" sz="1200" b="1" dirty="0">
                <a:solidFill>
                  <a:srgbClr val="009690"/>
                </a:solidFill>
                <a:latin typeface="Arial" panose="020B0604020202020204"/>
              </a:rPr>
              <a:t>opportunities in professional development or training</a:t>
            </a:r>
            <a:r>
              <a:rPr lang="en-GB" sz="1200" dirty="0">
                <a:solidFill>
                  <a:srgbClr val="5C5B5A"/>
                </a:solidFill>
                <a:latin typeface="Arial" panose="020B0604020202020204"/>
              </a:rPr>
              <a:t>. You can find out more </a:t>
            </a:r>
            <a:r>
              <a:rPr lang="en-GB" sz="1200" dirty="0">
                <a:solidFill>
                  <a:srgbClr val="5C5B5A"/>
                </a:solidFill>
                <a:latin typeface="Arial" panose="020B0604020202020204"/>
                <a:hlinkClick r:id="rId9" action="ppaction://hlinksldjump"/>
              </a:rPr>
              <a:t>here</a:t>
            </a:r>
            <a:endParaRPr lang="en-GB" sz="1200" dirty="0">
              <a:solidFill>
                <a:srgbClr val="5C5B5A"/>
              </a:solidFill>
              <a:latin typeface="Arial" panose="020B0604020202020204"/>
            </a:endParaRPr>
          </a:p>
        </p:txBody>
      </p:sp>
      <p:sp>
        <p:nvSpPr>
          <p:cNvPr id="15" name="Content Placeholder 6">
            <a:extLst>
              <a:ext uri="{FF2B5EF4-FFF2-40B4-BE49-F238E27FC236}">
                <a16:creationId xmlns:a16="http://schemas.microsoft.com/office/drawing/2014/main" id="{C5FB54FA-FC2B-CFAC-2E7A-CE5D989EFDD4}"/>
              </a:ext>
            </a:extLst>
          </p:cNvPr>
          <p:cNvSpPr txBox="1">
            <a:spLocks/>
          </p:cNvSpPr>
          <p:nvPr/>
        </p:nvSpPr>
        <p:spPr>
          <a:xfrm>
            <a:off x="6260136" y="1166645"/>
            <a:ext cx="2498551" cy="50489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9690"/>
              </a:buClr>
              <a:buFont typeface="Wingdings" panose="05000000000000000000" pitchFamily="2" charset="2"/>
              <a:buChar char="§"/>
            </a:pPr>
            <a:r>
              <a:rPr lang="en-GB" sz="1200" dirty="0">
                <a:solidFill>
                  <a:srgbClr val="5C5B5A"/>
                </a:solidFill>
                <a:latin typeface="Arial" panose="020B0604020202020204"/>
              </a:rPr>
              <a:t>Three quarters (74%) of respondents are </a:t>
            </a:r>
            <a:r>
              <a:rPr lang="en-GB" sz="1200" b="1" dirty="0">
                <a:solidFill>
                  <a:srgbClr val="009690"/>
                </a:solidFill>
                <a:latin typeface="Arial" panose="020B0604020202020204"/>
              </a:rPr>
              <a:t>satisfied with their local area </a:t>
            </a:r>
            <a:r>
              <a:rPr lang="en-GB" sz="1200" dirty="0">
                <a:solidFill>
                  <a:srgbClr val="5C5B5A"/>
                </a:solidFill>
                <a:latin typeface="Arial" panose="020B0604020202020204"/>
              </a:rPr>
              <a:t>as a place to live, including 26% very satisfied. This is in line with previous surveys and equal to DCMS benchmarking (74%). You can find out more </a:t>
            </a:r>
            <a:r>
              <a:rPr lang="en-GB" sz="1200" dirty="0">
                <a:solidFill>
                  <a:srgbClr val="5C5B5A"/>
                </a:solidFill>
                <a:latin typeface="Arial" panose="020B0604020202020204"/>
                <a:hlinkClick r:id="rId10" action="ppaction://hlinksldjump"/>
              </a:rPr>
              <a:t>here</a:t>
            </a:r>
            <a:r>
              <a:rPr lang="en-GB" sz="1200" dirty="0">
                <a:solidFill>
                  <a:srgbClr val="5C5B5A"/>
                </a:solidFill>
                <a:latin typeface="Arial" panose="020B0604020202020204"/>
              </a:rPr>
              <a:t>.</a:t>
            </a:r>
          </a:p>
          <a:p>
            <a:pPr>
              <a:buClr>
                <a:srgbClr val="009690"/>
              </a:buClr>
              <a:buFont typeface="Wingdings" panose="05000000000000000000" pitchFamily="2" charset="2"/>
              <a:buChar char="§"/>
            </a:pPr>
            <a:r>
              <a:rPr lang="en-GB" sz="1200" dirty="0">
                <a:solidFill>
                  <a:srgbClr val="5C5B5A"/>
                </a:solidFill>
                <a:latin typeface="Arial" panose="020B0604020202020204"/>
              </a:rPr>
              <a:t>However, there has been a decline in those who agree that they are </a:t>
            </a:r>
            <a:r>
              <a:rPr lang="en-GB" sz="1200" b="1" dirty="0">
                <a:solidFill>
                  <a:srgbClr val="009690"/>
                </a:solidFill>
                <a:latin typeface="Arial" panose="020B0604020202020204"/>
              </a:rPr>
              <a:t>proud of their local area </a:t>
            </a:r>
            <a:r>
              <a:rPr lang="en-GB" sz="1200" dirty="0">
                <a:solidFill>
                  <a:srgbClr val="5C5B5A"/>
                </a:solidFill>
                <a:latin typeface="Arial" panose="020B0604020202020204"/>
              </a:rPr>
              <a:t>(70% cf. 75% in Dec ‘24). You can find out more </a:t>
            </a:r>
            <a:r>
              <a:rPr lang="en-GB" sz="1200" dirty="0">
                <a:solidFill>
                  <a:srgbClr val="5C5B5A"/>
                </a:solidFill>
                <a:latin typeface="Arial" panose="020B0604020202020204"/>
                <a:hlinkClick r:id="rId11" action="ppaction://hlinksldjump"/>
              </a:rPr>
              <a:t>here</a:t>
            </a:r>
            <a:r>
              <a:rPr lang="en-GB" sz="1200" dirty="0">
                <a:solidFill>
                  <a:srgbClr val="5C5B5A"/>
                </a:solidFill>
                <a:latin typeface="Arial" panose="020B0604020202020204"/>
              </a:rPr>
              <a:t>.</a:t>
            </a:r>
          </a:p>
          <a:p>
            <a:pPr>
              <a:buClr>
                <a:srgbClr val="009690"/>
              </a:buClr>
              <a:buFont typeface="Wingdings" panose="05000000000000000000" pitchFamily="2" charset="2"/>
              <a:buChar char="§"/>
            </a:pPr>
            <a:r>
              <a:rPr lang="en-GB" sz="1200" dirty="0">
                <a:solidFill>
                  <a:srgbClr val="5C5B5A"/>
                </a:solidFill>
                <a:latin typeface="Arial" panose="020B0604020202020204"/>
              </a:rPr>
              <a:t>Two thirds (67%) of respondents continue to be </a:t>
            </a:r>
            <a:r>
              <a:rPr lang="en-GB" sz="1200" b="1" dirty="0">
                <a:solidFill>
                  <a:srgbClr val="009690"/>
                </a:solidFill>
                <a:latin typeface="Arial" panose="020B0604020202020204"/>
              </a:rPr>
              <a:t>satisfied with the general availability of public transport in their local area</a:t>
            </a:r>
            <a:r>
              <a:rPr lang="en-GB" sz="1200" dirty="0">
                <a:solidFill>
                  <a:srgbClr val="5C5B5A"/>
                </a:solidFill>
                <a:latin typeface="Arial" panose="020B0604020202020204"/>
              </a:rPr>
              <a:t>. Levels of satisfaction with specific options are as follows: 3 in 5 (59%) respondents reported satisfaction with bus services, followed by train and tram services at both just under one-half (46%). You can find out more </a:t>
            </a:r>
            <a:r>
              <a:rPr lang="en-GB" sz="1200" dirty="0">
                <a:solidFill>
                  <a:srgbClr val="5C5B5A"/>
                </a:solidFill>
                <a:latin typeface="Arial" panose="020B0604020202020204"/>
                <a:hlinkClick r:id="rId12" action="ppaction://hlinksldjump"/>
              </a:rPr>
              <a:t>here</a:t>
            </a:r>
            <a:r>
              <a:rPr lang="en-GB" sz="1200" dirty="0">
                <a:solidFill>
                  <a:srgbClr val="5C5B5A"/>
                </a:solidFill>
                <a:latin typeface="Arial" panose="020B0604020202020204"/>
              </a:rPr>
              <a:t> and </a:t>
            </a:r>
            <a:r>
              <a:rPr lang="en-GB" sz="1200" dirty="0">
                <a:solidFill>
                  <a:srgbClr val="5C5B5A"/>
                </a:solidFill>
                <a:latin typeface="Arial" panose="020B0604020202020204"/>
                <a:hlinkClick r:id="rId13" action="ppaction://hlinksldjump"/>
              </a:rPr>
              <a:t>here</a:t>
            </a:r>
            <a:endParaRPr lang="en-GB" sz="1200" dirty="0">
              <a:solidFill>
                <a:srgbClr val="5C5B5A"/>
              </a:solidFill>
              <a:latin typeface="Arial" panose="020B0604020202020204"/>
            </a:endParaRPr>
          </a:p>
          <a:p>
            <a:pPr>
              <a:buClr>
                <a:srgbClr val="009690"/>
              </a:buClr>
              <a:buFont typeface="Wingdings" panose="05000000000000000000" pitchFamily="2" charset="2"/>
              <a:buChar char="§"/>
            </a:pPr>
            <a:endParaRPr lang="en-GB" sz="1200" dirty="0">
              <a:solidFill>
                <a:srgbClr val="5C5B5A"/>
              </a:solidFill>
              <a:latin typeface="Arial" panose="020B0604020202020204"/>
            </a:endParaRPr>
          </a:p>
          <a:p>
            <a:pPr>
              <a:buClr>
                <a:srgbClr val="009690"/>
              </a:buClr>
              <a:buFont typeface="Wingdings" panose="05000000000000000000" pitchFamily="2" charset="2"/>
              <a:buChar char="§"/>
            </a:pPr>
            <a:endParaRPr lang="en-GB" sz="1200" dirty="0">
              <a:solidFill>
                <a:srgbClr val="5C5B5A"/>
              </a:solidFill>
              <a:latin typeface="Arial" panose="020B0604020202020204"/>
            </a:endParaRPr>
          </a:p>
          <a:p>
            <a:pPr marL="0" indent="0">
              <a:buClr>
                <a:srgbClr val="009690"/>
              </a:buClr>
              <a:buNone/>
            </a:pPr>
            <a:endParaRPr lang="en-GB" sz="1200" dirty="0">
              <a:solidFill>
                <a:srgbClr val="5C5B5A"/>
              </a:solidFill>
              <a:latin typeface="Arial" panose="020B0604020202020204"/>
            </a:endParaRPr>
          </a:p>
        </p:txBody>
      </p:sp>
      <p:sp>
        <p:nvSpPr>
          <p:cNvPr id="16" name="Content Placeholder 6">
            <a:extLst>
              <a:ext uri="{FF2B5EF4-FFF2-40B4-BE49-F238E27FC236}">
                <a16:creationId xmlns:a16="http://schemas.microsoft.com/office/drawing/2014/main" id="{81CEBF06-63DC-7082-9D27-B2906EF1BA96}"/>
              </a:ext>
            </a:extLst>
          </p:cNvPr>
          <p:cNvSpPr txBox="1">
            <a:spLocks/>
          </p:cNvSpPr>
          <p:nvPr/>
        </p:nvSpPr>
        <p:spPr>
          <a:xfrm>
            <a:off x="9093616" y="1166646"/>
            <a:ext cx="2593854" cy="50489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9690"/>
              </a:buClr>
              <a:buFont typeface="Wingdings" panose="05000000000000000000" pitchFamily="2" charset="2"/>
              <a:buChar char="§"/>
            </a:pPr>
            <a:r>
              <a:rPr lang="en-GB" sz="1200" dirty="0">
                <a:solidFill>
                  <a:srgbClr val="5C5B5A"/>
                </a:solidFill>
                <a:latin typeface="Arial" panose="020B0604020202020204"/>
              </a:rPr>
              <a:t>There is broad stability in measures surrounding the cost of living. 3 in 10 (31%) of GM respondents have </a:t>
            </a:r>
            <a:r>
              <a:rPr lang="en-GB" sz="1200" b="1" dirty="0">
                <a:solidFill>
                  <a:srgbClr val="009690"/>
                </a:solidFill>
                <a:latin typeface="Arial" panose="020B0604020202020204"/>
              </a:rPr>
              <a:t>borrowed more money or used more credit in the past month </a:t>
            </a:r>
            <a:r>
              <a:rPr lang="en-GB" sz="1200" dirty="0">
                <a:solidFill>
                  <a:srgbClr val="5C5B5A"/>
                </a:solidFill>
                <a:latin typeface="Arial" panose="020B0604020202020204"/>
              </a:rPr>
              <a:t>than was the case a year ago. This is stable with the proportion reporting this a year ago in February 2024 (29%). You can find out more </a:t>
            </a:r>
            <a:r>
              <a:rPr lang="en-GB" sz="1200" dirty="0">
                <a:solidFill>
                  <a:srgbClr val="5C5B5A"/>
                </a:solidFill>
                <a:latin typeface="Arial" panose="020B0604020202020204"/>
                <a:hlinkClick r:id="rId14" action="ppaction://hlinksldjump"/>
              </a:rPr>
              <a:t>here</a:t>
            </a:r>
            <a:r>
              <a:rPr lang="en-GB" sz="1200" dirty="0">
                <a:solidFill>
                  <a:srgbClr val="5C5B5A"/>
                </a:solidFill>
                <a:latin typeface="Arial" panose="020B0604020202020204"/>
              </a:rPr>
              <a:t>.</a:t>
            </a:r>
          </a:p>
          <a:p>
            <a:pPr>
              <a:buClr>
                <a:srgbClr val="009690"/>
              </a:buClr>
              <a:buFont typeface="Wingdings" panose="05000000000000000000" pitchFamily="2" charset="2"/>
              <a:buChar char="§"/>
            </a:pPr>
            <a:r>
              <a:rPr lang="en-GB" sz="1200" dirty="0">
                <a:solidFill>
                  <a:srgbClr val="5C5B5A"/>
                </a:solidFill>
                <a:latin typeface="Arial" panose="020B0604020202020204"/>
              </a:rPr>
              <a:t>Proportions experiencing difficulties meeting </a:t>
            </a:r>
            <a:r>
              <a:rPr lang="en-GB" sz="1200" b="1" dirty="0">
                <a:solidFill>
                  <a:srgbClr val="009690"/>
                </a:solidFill>
                <a:latin typeface="Arial" panose="020B0604020202020204"/>
              </a:rPr>
              <a:t>energy costs </a:t>
            </a:r>
            <a:r>
              <a:rPr lang="en-GB" sz="1200" dirty="0">
                <a:solidFill>
                  <a:srgbClr val="5C5B5A"/>
                </a:solidFill>
                <a:latin typeface="Arial" panose="020B0604020202020204"/>
              </a:rPr>
              <a:t>remain higher among GM respondents (45%) than in GB survey benchmarking (36%). </a:t>
            </a:r>
            <a:r>
              <a:rPr lang="en-GB" sz="1200" i="1" dirty="0">
                <a:solidFill>
                  <a:srgbClr val="5C5B5A"/>
                </a:solidFill>
                <a:latin typeface="Arial" panose="020B0604020202020204"/>
              </a:rPr>
              <a:t>Fieldwork for this wave was conducted before April 1</a:t>
            </a:r>
            <a:r>
              <a:rPr lang="en-GB" sz="1200" i="1" baseline="30000" dirty="0">
                <a:solidFill>
                  <a:srgbClr val="5C5B5A"/>
                </a:solidFill>
                <a:latin typeface="Arial" panose="020B0604020202020204"/>
              </a:rPr>
              <a:t>st</a:t>
            </a:r>
            <a:r>
              <a:rPr lang="en-GB" sz="1200" i="1" dirty="0">
                <a:solidFill>
                  <a:srgbClr val="5C5B5A"/>
                </a:solidFill>
                <a:latin typeface="Arial" panose="020B0604020202020204"/>
              </a:rPr>
              <a:t> price rises.</a:t>
            </a:r>
            <a:r>
              <a:rPr lang="en-GB" sz="1200" dirty="0">
                <a:solidFill>
                  <a:srgbClr val="5C5B5A"/>
                </a:solidFill>
                <a:latin typeface="Arial" panose="020B0604020202020204"/>
              </a:rPr>
              <a:t> You can find out more </a:t>
            </a:r>
            <a:r>
              <a:rPr lang="en-GB" sz="1200" dirty="0">
                <a:solidFill>
                  <a:srgbClr val="5C5B5A"/>
                </a:solidFill>
                <a:latin typeface="Arial" panose="020B0604020202020204"/>
                <a:hlinkClick r:id="rId15" action="ppaction://hlinksldjump"/>
              </a:rPr>
              <a:t>here</a:t>
            </a:r>
            <a:r>
              <a:rPr lang="en-GB" sz="1200" dirty="0">
                <a:solidFill>
                  <a:srgbClr val="5C5B5A"/>
                </a:solidFill>
                <a:latin typeface="Arial" panose="020B0604020202020204"/>
              </a:rPr>
              <a:t>.</a:t>
            </a:r>
          </a:p>
          <a:p>
            <a:pPr>
              <a:buClr>
                <a:srgbClr val="009690"/>
              </a:buClr>
              <a:buFont typeface="Wingdings" panose="05000000000000000000" pitchFamily="2" charset="2"/>
              <a:buChar char="§"/>
            </a:pPr>
            <a:r>
              <a:rPr lang="en-GB" sz="1200" dirty="0">
                <a:solidFill>
                  <a:srgbClr val="5C5B5A"/>
                </a:solidFill>
                <a:latin typeface="Arial" panose="020B0604020202020204"/>
              </a:rPr>
              <a:t>Though </a:t>
            </a:r>
            <a:r>
              <a:rPr lang="en-GB" sz="1200" b="1" dirty="0">
                <a:solidFill>
                  <a:srgbClr val="009690"/>
                </a:solidFill>
                <a:latin typeface="Arial" panose="020B0604020202020204"/>
              </a:rPr>
              <a:t>mortgage payers </a:t>
            </a:r>
            <a:r>
              <a:rPr lang="en-GB" sz="1200" dirty="0">
                <a:solidFill>
                  <a:srgbClr val="5C5B5A"/>
                </a:solidFill>
                <a:latin typeface="Arial" panose="020B0604020202020204"/>
              </a:rPr>
              <a:t>are still more likely than renters to be able to afford payments, 37% now say they are finding this difficult. You can find out more </a:t>
            </a:r>
            <a:r>
              <a:rPr lang="en-GB" sz="1200" dirty="0">
                <a:solidFill>
                  <a:srgbClr val="5C5B5A"/>
                </a:solidFill>
                <a:latin typeface="Arial" panose="020B0604020202020204"/>
                <a:hlinkClick r:id="rId16" action="ppaction://hlinksldjump"/>
              </a:rPr>
              <a:t>here</a:t>
            </a:r>
            <a:r>
              <a:rPr lang="en-GB" sz="1200" dirty="0">
                <a:solidFill>
                  <a:srgbClr val="5C5B5A"/>
                </a:solidFill>
                <a:latin typeface="Arial" panose="020B0604020202020204"/>
              </a:rPr>
              <a:t>.</a:t>
            </a:r>
          </a:p>
          <a:p>
            <a:pPr>
              <a:buClr>
                <a:srgbClr val="009690"/>
              </a:buClr>
              <a:buFont typeface="Wingdings" panose="05000000000000000000" pitchFamily="2" charset="2"/>
              <a:buChar char="§"/>
            </a:pPr>
            <a:endParaRPr lang="en-GB" sz="1200" dirty="0">
              <a:solidFill>
                <a:srgbClr val="5C5B5A"/>
              </a:solidFill>
              <a:latin typeface="Arial" panose="020B0604020202020204"/>
            </a:endParaRPr>
          </a:p>
          <a:p>
            <a:pPr>
              <a:buClr>
                <a:srgbClr val="009690"/>
              </a:buClr>
              <a:buFont typeface="Wingdings" panose="05000000000000000000" pitchFamily="2" charset="2"/>
              <a:buChar char="§"/>
            </a:pPr>
            <a:endParaRPr lang="en-GB" sz="1200" dirty="0"/>
          </a:p>
        </p:txBody>
      </p:sp>
      <p:sp>
        <p:nvSpPr>
          <p:cNvPr id="6" name="Slide Number Placeholder 4">
            <a:extLst>
              <a:ext uri="{FF2B5EF4-FFF2-40B4-BE49-F238E27FC236}">
                <a16:creationId xmlns:a16="http://schemas.microsoft.com/office/drawing/2014/main" id="{1325C398-30D2-3178-0E29-00724050B5A8}"/>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9238721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B8C16415-0FC5-44DD-92D2-B3F7153D4D3F}"/>
              </a:ext>
            </a:extLst>
          </p:cNvPr>
          <p:cNvSpPr txBox="1">
            <a:spLocks noGrp="1"/>
          </p:cNvSpPr>
          <p:nvPr>
            <p:ph type="title" idx="4294967295"/>
          </p:nvPr>
        </p:nvSpPr>
        <p:spPr>
          <a:xfrm>
            <a:off x="421336" y="184507"/>
            <a:ext cx="11288063"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a:lnSpc>
                <a:spcPct val="100000"/>
              </a:lnSpc>
              <a:defRPr/>
            </a:pPr>
            <a:r>
              <a:rPr lang="en-GB" sz="1800" b="1" dirty="0">
                <a:latin typeface="Arial"/>
                <a:ea typeface="+mn-ea"/>
                <a:cs typeface="+mn-cs"/>
              </a:rPr>
              <a:t>More detail on changes in survey methodology</a:t>
            </a:r>
            <a:endParaRPr kumimoji="0" lang="en-GB" sz="1800" b="1" i="0" u="none" strike="noStrike" kern="1200" cap="none" spc="0" normalizeH="0" baseline="0" noProof="0" dirty="0">
              <a:ln>
                <a:noFill/>
              </a:ln>
              <a:solidFill>
                <a:srgbClr val="5C5B5A"/>
              </a:solidFill>
              <a:effectLst/>
              <a:uLnTx/>
              <a:uFillTx/>
              <a:latin typeface="Arial"/>
              <a:ea typeface="+mn-ea"/>
              <a:cs typeface="+mn-cs"/>
            </a:endParaRP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785091" y="586811"/>
            <a:ext cx="11093720" cy="5367995"/>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defRPr/>
            </a:pPr>
            <a:r>
              <a:rPr lang="en-GB" sz="1400" dirty="0">
                <a:latin typeface="Arial" panose="020B0604020202020204"/>
              </a:rPr>
              <a:t>The table below details the methodology used in previous and future waves – matching up the sample elements that are comparable.</a:t>
            </a:r>
            <a:endPar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endParaRPr>
          </a:p>
          <a:p>
            <a:pPr marL="0" indent="0">
              <a:lnSpc>
                <a:spcPct val="100000"/>
              </a:lnSpc>
              <a:spcBef>
                <a:spcPts val="0"/>
              </a:spcBef>
              <a:spcAft>
                <a:spcPts val="600"/>
              </a:spcAft>
              <a:buNone/>
              <a:defRPr/>
            </a:pPr>
            <a:endParaRPr lang="en-GB" sz="1400" dirty="0">
              <a:latin typeface="Arial" panose="020B0604020202020204"/>
            </a:endParaRPr>
          </a:p>
          <a:p>
            <a:pPr marL="0" indent="0">
              <a:lnSpc>
                <a:spcPct val="100000"/>
              </a:lnSpc>
              <a:spcBef>
                <a:spcPts val="0"/>
              </a:spcBef>
              <a:spcAft>
                <a:spcPts val="600"/>
              </a:spcAft>
              <a:buNone/>
              <a:defRPr/>
            </a:pPr>
            <a:endPar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endParaRPr>
          </a:p>
          <a:p>
            <a:pPr marL="0" indent="0">
              <a:lnSpc>
                <a:spcPct val="100000"/>
              </a:lnSpc>
              <a:spcBef>
                <a:spcPts val="0"/>
              </a:spcBef>
              <a:spcAft>
                <a:spcPts val="600"/>
              </a:spcAft>
              <a:buNone/>
              <a:defRPr/>
            </a:pPr>
            <a:endParaRPr lang="en-GB" sz="1400" dirty="0">
              <a:latin typeface="Arial" panose="020B0604020202020204"/>
            </a:endParaRPr>
          </a:p>
          <a:p>
            <a:pPr marL="0" indent="0">
              <a:lnSpc>
                <a:spcPct val="100000"/>
              </a:lnSpc>
              <a:spcBef>
                <a:spcPts val="0"/>
              </a:spcBef>
              <a:spcAft>
                <a:spcPts val="600"/>
              </a:spcAft>
              <a:buNone/>
              <a:defRPr/>
            </a:pPr>
            <a:endParaRPr lang="en-GB" sz="1400" dirty="0">
              <a:latin typeface="Arial" panose="020B0604020202020204"/>
            </a:endParaRPr>
          </a:p>
          <a:p>
            <a:pPr marL="0" indent="0">
              <a:lnSpc>
                <a:spcPct val="100000"/>
              </a:lnSpc>
              <a:spcBef>
                <a:spcPts val="0"/>
              </a:spcBef>
              <a:spcAft>
                <a:spcPts val="600"/>
              </a:spcAft>
              <a:buNone/>
              <a:defRPr/>
            </a:pPr>
            <a:endParaRPr lang="en-GB" sz="1400" dirty="0">
              <a:latin typeface="Arial" panose="020B0604020202020204"/>
            </a:endParaRPr>
          </a:p>
          <a:p>
            <a:pPr marL="0" indent="0">
              <a:lnSpc>
                <a:spcPct val="100000"/>
              </a:lnSpc>
              <a:spcBef>
                <a:spcPts val="0"/>
              </a:spcBef>
              <a:spcAft>
                <a:spcPts val="600"/>
              </a:spcAft>
              <a:buNone/>
              <a:defRPr/>
            </a:pPr>
            <a:r>
              <a:rPr lang="en-GB" sz="1400" dirty="0">
                <a:latin typeface="Arial" panose="020B0604020202020204"/>
              </a:rPr>
              <a:t>The renewal of the Residents’ Survey for another six waves provided an opportunity to update our methodology to improve robustness.</a:t>
            </a:r>
            <a:endParaRPr lang="en-GB" sz="1400" dirty="0">
              <a:latin typeface="Arial" panose="020B0604020202020204"/>
              <a:cs typeface="Arial"/>
            </a:endParaRPr>
          </a:p>
          <a:p>
            <a:pPr marL="0" indent="0">
              <a:lnSpc>
                <a:spcPct val="100000"/>
              </a:lnSpc>
              <a:spcBef>
                <a:spcPts val="0"/>
              </a:spcBef>
              <a:spcAft>
                <a:spcPts val="600"/>
              </a:spcAft>
              <a:buNone/>
              <a:defRPr/>
            </a:pPr>
            <a:r>
              <a:rPr lang="en-GB" sz="1400" b="1" dirty="0">
                <a:solidFill>
                  <a:srgbClr val="009690"/>
                </a:solidFill>
                <a:latin typeface="Arial" panose="020B0604020202020204"/>
              </a:rPr>
              <a:t>Changing from river sampling to online rapid</a:t>
            </a:r>
            <a:r>
              <a:rPr lang="en-GB" sz="1400" dirty="0">
                <a:solidFill>
                  <a:srgbClr val="009690"/>
                </a:solidFill>
                <a:latin typeface="Arial" panose="020B0604020202020204"/>
              </a:rPr>
              <a:t> </a:t>
            </a:r>
            <a:r>
              <a:rPr lang="en-GB" sz="1400" b="1" dirty="0">
                <a:solidFill>
                  <a:srgbClr val="009690"/>
                </a:solidFill>
                <a:latin typeface="Arial" panose="020B0604020202020204"/>
              </a:rPr>
              <a:t>sampling</a:t>
            </a:r>
            <a:r>
              <a:rPr lang="en-GB" sz="1400" b="1" dirty="0">
                <a:latin typeface="Arial" panose="020B0604020202020204"/>
              </a:rPr>
              <a:t> </a:t>
            </a:r>
            <a:r>
              <a:rPr lang="en-GB" sz="1400" dirty="0">
                <a:latin typeface="Arial" panose="020B0604020202020204"/>
              </a:rPr>
              <a:t>means we are better able to target underrepresented digital users and extend our reach outside those who are typically found on panels. Previously, we were not able to set hard quotas on river sampling, however by partnering with Find Out Now on this methodological change, we are now able to set hard quotas and control the sample makeup more accurately. Alongside enjoying better control and a more extensive scope over residents, sample analysis confirms online rapid sampling has the same data quality river sampling offers. </a:t>
            </a:r>
            <a:endParaRPr lang="en-GB" sz="1400" dirty="0">
              <a:latin typeface="Arial" panose="020B0604020202020204"/>
              <a:cs typeface="Arial"/>
            </a:endParaRPr>
          </a:p>
          <a:p>
            <a:pPr marL="0" indent="0">
              <a:lnSpc>
                <a:spcPct val="100000"/>
              </a:lnSpc>
              <a:spcBef>
                <a:spcPts val="0"/>
              </a:spcBef>
              <a:spcAft>
                <a:spcPts val="600"/>
              </a:spcAft>
              <a:buNone/>
              <a:defRPr/>
            </a:pPr>
            <a:r>
              <a:rPr lang="en-GB" sz="1400" b="1" dirty="0">
                <a:solidFill>
                  <a:srgbClr val="009690"/>
                </a:solidFill>
                <a:latin typeface="Arial" panose="020B0604020202020204"/>
              </a:rPr>
              <a:t>Changing from telephone to face-to-face</a:t>
            </a:r>
            <a:r>
              <a:rPr lang="en-GB" sz="1400" dirty="0">
                <a:solidFill>
                  <a:srgbClr val="009690"/>
                </a:solidFill>
                <a:latin typeface="Arial" panose="020B0604020202020204"/>
              </a:rPr>
              <a:t> </a:t>
            </a:r>
            <a:r>
              <a:rPr lang="en-GB" sz="1400" b="1" dirty="0">
                <a:solidFill>
                  <a:srgbClr val="009690"/>
                </a:solidFill>
                <a:latin typeface="Arial" panose="020B0604020202020204"/>
              </a:rPr>
              <a:t>sampling</a:t>
            </a:r>
            <a:r>
              <a:rPr lang="en-GB" sz="1400" b="1" dirty="0">
                <a:latin typeface="Arial" panose="020B0604020202020204"/>
              </a:rPr>
              <a:t> </a:t>
            </a:r>
            <a:r>
              <a:rPr lang="en-GB" sz="1400" dirty="0">
                <a:latin typeface="Arial" panose="020B0604020202020204"/>
              </a:rPr>
              <a:t>ensures improved delivery of an interviewer-led offline approach. This change allows for a higher degree of control over fieldwork progress, whilst still ensuring traditional offline groups are reached, which is particularly important for sections such as digital inclusion. While our sampling approach, alongside the interviewer-led interviewing, is comparable with a telephone approach, changes in who we are able to talk to has impacted some results, particularly in the Digital Inclusion section of this report. This is because those who are recruited to take part in telephone research are often recruited through online methods, and as such this reduces the chance that they will be digitally excluded. Therefore, while this impacts the trackability of levels of digital inclusion, by changing approach allows us to provide a truer understanding of the extent to which digital exclusion impacts on the residents of Greater Manchester. BMG is undertaking further analysis on the extent of this mode impact to allow us to directly compare the two datasets.</a:t>
            </a:r>
            <a:endParaRPr lang="en-GB" sz="1400" dirty="0">
              <a:latin typeface="Arial" panose="020B0604020202020204"/>
              <a:cs typeface="Arial"/>
            </a:endParaRPr>
          </a:p>
          <a:p>
            <a:pPr marL="0" indent="0">
              <a:lnSpc>
                <a:spcPct val="100000"/>
              </a:lnSpc>
              <a:spcBef>
                <a:spcPts val="0"/>
              </a:spcBef>
              <a:spcAft>
                <a:spcPts val="600"/>
              </a:spcAft>
              <a:buNone/>
              <a:defRPr/>
            </a:pPr>
            <a:r>
              <a:rPr lang="en-GB" sz="1400" dirty="0">
                <a:latin typeface="Arial" panose="020B0604020202020204"/>
              </a:rPr>
              <a:t>Overall, the changes to the sampling approach were made to upgrade our approach while still ensuring the quality of data produced.</a:t>
            </a:r>
            <a:endParaRPr lang="en-GB" sz="1400" dirty="0">
              <a:latin typeface="Arial" panose="020B0604020202020204"/>
              <a:cs typeface="Arial"/>
            </a:endParaRPr>
          </a:p>
          <a:p>
            <a:pPr marL="0" indent="0">
              <a:lnSpc>
                <a:spcPct val="100000"/>
              </a:lnSpc>
              <a:spcBef>
                <a:spcPts val="0"/>
              </a:spcBef>
              <a:spcAft>
                <a:spcPts val="600"/>
              </a:spcAft>
              <a:buNone/>
              <a:defRPr/>
            </a:pP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p:txBody>
      </p:sp>
      <p:graphicFrame>
        <p:nvGraphicFramePr>
          <p:cNvPr id="2" name="Table 1">
            <a:extLst>
              <a:ext uri="{FF2B5EF4-FFF2-40B4-BE49-F238E27FC236}">
                <a16:creationId xmlns:a16="http://schemas.microsoft.com/office/drawing/2014/main" id="{AB58B410-B69C-531D-6B77-58A6844A73FD}"/>
              </a:ext>
            </a:extLst>
          </p:cNvPr>
          <p:cNvGraphicFramePr>
            <a:graphicFrameLocks noGrp="1"/>
          </p:cNvGraphicFramePr>
          <p:nvPr>
            <p:extLst>
              <p:ext uri="{D42A27DB-BD31-4B8C-83A1-F6EECF244321}">
                <p14:modId xmlns:p14="http://schemas.microsoft.com/office/powerpoint/2010/main" val="228281417"/>
              </p:ext>
            </p:extLst>
          </p:nvPr>
        </p:nvGraphicFramePr>
        <p:xfrm>
          <a:off x="1995055" y="981512"/>
          <a:ext cx="8128000" cy="1219200"/>
        </p:xfrm>
        <a:graphic>
          <a:graphicData uri="http://schemas.openxmlformats.org/drawingml/2006/table">
            <a:tbl>
              <a:tblPr firstRow="1" bandRow="1">
                <a:tableStyleId>{073A0DAA-6AF3-43AB-8588-CEC1D06C72B9}</a:tableStyleId>
              </a:tblPr>
              <a:tblGrid>
                <a:gridCol w="4064000">
                  <a:extLst>
                    <a:ext uri="{9D8B030D-6E8A-4147-A177-3AD203B41FA5}">
                      <a16:colId xmlns:a16="http://schemas.microsoft.com/office/drawing/2014/main" val="4196213975"/>
                    </a:ext>
                  </a:extLst>
                </a:gridCol>
                <a:gridCol w="4064000">
                  <a:extLst>
                    <a:ext uri="{9D8B030D-6E8A-4147-A177-3AD203B41FA5}">
                      <a16:colId xmlns:a16="http://schemas.microsoft.com/office/drawing/2014/main" val="2606647237"/>
                    </a:ext>
                  </a:extLst>
                </a:gridCol>
              </a:tblGrid>
              <a:tr h="285226">
                <a:tc>
                  <a:txBody>
                    <a:bodyPr/>
                    <a:lstStyle/>
                    <a:p>
                      <a:pPr algn="ctr"/>
                      <a:r>
                        <a:rPr lang="en-GB" sz="1400" dirty="0"/>
                        <a:t>Surveys 1-11</a:t>
                      </a:r>
                    </a:p>
                  </a:txBody>
                  <a:tcPr/>
                </a:tc>
                <a:tc>
                  <a:txBody>
                    <a:bodyPr/>
                    <a:lstStyle/>
                    <a:p>
                      <a:pPr algn="ctr"/>
                      <a:r>
                        <a:rPr lang="en-GB" sz="1400" dirty="0"/>
                        <a:t>Surveys 12 onwards (April 2024- )</a:t>
                      </a:r>
                    </a:p>
                  </a:txBody>
                  <a:tcPr/>
                </a:tc>
                <a:extLst>
                  <a:ext uri="{0D108BD9-81ED-4DB2-BD59-A6C34878D82A}">
                    <a16:rowId xmlns:a16="http://schemas.microsoft.com/office/drawing/2014/main" val="3321104939"/>
                  </a:ext>
                </a:extLst>
              </a:tr>
              <a:tr h="285226">
                <a:tc>
                  <a:txBody>
                    <a:bodyPr/>
                    <a:lstStyle/>
                    <a:p>
                      <a:pPr algn="ctr"/>
                      <a:r>
                        <a:rPr lang="en-GB" sz="1400" dirty="0"/>
                        <a:t>Online panels (n=750)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Online panels (n=750)</a:t>
                      </a:r>
                    </a:p>
                  </a:txBody>
                  <a:tcPr/>
                </a:tc>
                <a:extLst>
                  <a:ext uri="{0D108BD9-81ED-4DB2-BD59-A6C34878D82A}">
                    <a16:rowId xmlns:a16="http://schemas.microsoft.com/office/drawing/2014/main" val="3571694846"/>
                  </a:ext>
                </a:extLst>
              </a:tr>
              <a:tr h="285226">
                <a:tc>
                  <a:txBody>
                    <a:bodyPr/>
                    <a:lstStyle/>
                    <a:p>
                      <a:pPr algn="ctr"/>
                      <a:r>
                        <a:rPr lang="en-GB" sz="1400" dirty="0"/>
                        <a:t>River sampling (n=500)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Online rapid sampling (n=500)</a:t>
                      </a:r>
                    </a:p>
                  </a:txBody>
                  <a:tcPr/>
                </a:tc>
                <a:extLst>
                  <a:ext uri="{0D108BD9-81ED-4DB2-BD59-A6C34878D82A}">
                    <a16:rowId xmlns:a16="http://schemas.microsoft.com/office/drawing/2014/main" val="2331407590"/>
                  </a:ext>
                </a:extLst>
              </a:tr>
              <a:tr h="285226">
                <a:tc>
                  <a:txBody>
                    <a:bodyPr/>
                    <a:lstStyle/>
                    <a:p>
                      <a:pPr algn="ctr"/>
                      <a:r>
                        <a:rPr lang="en-GB" sz="1400" dirty="0"/>
                        <a:t>Telephone sampling (n=250)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Face-to-face sampling (n=250)</a:t>
                      </a:r>
                    </a:p>
                  </a:txBody>
                  <a:tcPr/>
                </a:tc>
                <a:extLst>
                  <a:ext uri="{0D108BD9-81ED-4DB2-BD59-A6C34878D82A}">
                    <a16:rowId xmlns:a16="http://schemas.microsoft.com/office/drawing/2014/main" val="92102449"/>
                  </a:ext>
                </a:extLst>
              </a:tr>
            </a:tbl>
          </a:graphicData>
        </a:graphic>
      </p:graphicFrame>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80</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788314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2E687-5378-7219-8179-DB443990A645}"/>
            </a:ext>
          </a:extLst>
        </p:cNvPr>
        <p:cNvGrpSpPr/>
        <p:nvPr/>
      </p:nvGrpSpPr>
      <p:grpSpPr>
        <a:xfrm>
          <a:off x="0" y="0"/>
          <a:ext cx="0" cy="0"/>
          <a:chOff x="0" y="0"/>
          <a:chExt cx="0" cy="0"/>
        </a:xfrm>
      </p:grpSpPr>
      <p:sp>
        <p:nvSpPr>
          <p:cNvPr id="12" name="Title 4">
            <a:extLst>
              <a:ext uri="{FF2B5EF4-FFF2-40B4-BE49-F238E27FC236}">
                <a16:creationId xmlns:a16="http://schemas.microsoft.com/office/drawing/2014/main" id="{A65DF11F-1DA6-0F1A-FE50-1F1FC2DE6F43}"/>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a:defRPr/>
            </a:pPr>
            <a:r>
              <a:rPr lang="en-GB" sz="1800" b="1" dirty="0">
                <a:latin typeface="Arial" panose="020B0604020202020204"/>
              </a:rPr>
              <a:t>Significance Testing and statistical difference – technical note </a:t>
            </a:r>
          </a:p>
        </p:txBody>
      </p:sp>
      <p:sp>
        <p:nvSpPr>
          <p:cNvPr id="2" name="Content Placeholder 1">
            <a:extLst>
              <a:ext uri="{FF2B5EF4-FFF2-40B4-BE49-F238E27FC236}">
                <a16:creationId xmlns:a16="http://schemas.microsoft.com/office/drawing/2014/main" id="{2C82A4BB-C884-FD7F-DC2B-0FC825599A7D}"/>
              </a:ext>
            </a:extLst>
          </p:cNvPr>
          <p:cNvSpPr>
            <a:spLocks noGrp="1"/>
          </p:cNvSpPr>
          <p:nvPr>
            <p:ph idx="1"/>
          </p:nvPr>
        </p:nvSpPr>
        <p:spPr>
          <a:xfrm>
            <a:off x="536122" y="1125883"/>
            <a:ext cx="11017825" cy="4351338"/>
          </a:xfrm>
        </p:spPr>
        <p:txBody>
          <a:bodyPr vert="horz" lIns="0" tIns="0" rIns="0" bIns="0" rtlCol="0" anchor="t">
            <a:normAutofit fontScale="47500" lnSpcReduction="20000"/>
          </a:bodyPr>
          <a:lstStyle/>
          <a:p>
            <a:pPr algn="just">
              <a:lnSpc>
                <a:spcPct val="100000"/>
              </a:lnSpc>
              <a:spcBef>
                <a:spcPts val="0"/>
              </a:spcBef>
              <a:spcAft>
                <a:spcPts val="200"/>
              </a:spcAft>
            </a:pPr>
            <a:r>
              <a:rPr lang="en-GB" sz="3600" dirty="0">
                <a:latin typeface="Arial"/>
                <a:cs typeface="Arial"/>
              </a:rPr>
              <a:t>Where relevant, differences in findings for specific demographic and other population characteristics compared to the Greater Manchester average are reported. These differences are only highlighted where they are significantly different statistically (at the 95% level of confidence) compared with the ‘total’ figures (i.e. the Greater Manchester average). Significant differences are shown in charts and tables with the use of up and down arrows.</a:t>
            </a:r>
          </a:p>
          <a:p>
            <a:pPr algn="just">
              <a:lnSpc>
                <a:spcPct val="100000"/>
              </a:lnSpc>
              <a:spcBef>
                <a:spcPts val="0"/>
              </a:spcBef>
              <a:spcAft>
                <a:spcPts val="200"/>
              </a:spcAft>
            </a:pPr>
            <a:endParaRPr lang="en-GB" sz="3600" dirty="0">
              <a:latin typeface="Arial"/>
              <a:cs typeface="Arial"/>
            </a:endParaRPr>
          </a:p>
          <a:p>
            <a:pPr algn="just">
              <a:lnSpc>
                <a:spcPct val="100000"/>
              </a:lnSpc>
              <a:spcBef>
                <a:spcPts val="0"/>
              </a:spcBef>
              <a:spcAft>
                <a:spcPts val="200"/>
              </a:spcAft>
            </a:pPr>
            <a:r>
              <a:rPr lang="en-GB" sz="3600" dirty="0">
                <a:latin typeface="Arial"/>
                <a:cs typeface="Arial"/>
              </a:rPr>
              <a:t>The confidence interval is an estimate of the amount of uncertainty associated with a sample. A 95% confidence interval is where you can be 95% certain a difference is statistically significant. </a:t>
            </a:r>
            <a:endParaRPr lang="en-GB" sz="36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36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dirty="0">
                <a:latin typeface="Arial"/>
                <a:cs typeface="Arial"/>
              </a:rPr>
              <a:t>The </a:t>
            </a:r>
            <a:r>
              <a:rPr lang="en-GB" sz="3600" dirty="0">
                <a:latin typeface="Arial"/>
                <a:cs typeface="Arial"/>
              </a:rPr>
              <a:t>sample size</a:t>
            </a:r>
            <a:r>
              <a:rPr lang="en-GB" dirty="0">
                <a:latin typeface="Arial"/>
                <a:cs typeface="Arial"/>
              </a:rPr>
              <a:t> included in each wave of the survey </a:t>
            </a:r>
            <a:r>
              <a:rPr lang="en-GB" sz="3600" dirty="0">
                <a:latin typeface="Arial"/>
                <a:cs typeface="Arial"/>
              </a:rPr>
              <a:t>has differed (see the next two slides for details).</a:t>
            </a:r>
          </a:p>
          <a:p>
            <a:pPr algn="just">
              <a:lnSpc>
                <a:spcPct val="100000"/>
              </a:lnSpc>
              <a:spcBef>
                <a:spcPts val="0"/>
              </a:spcBef>
              <a:spcAft>
                <a:spcPts val="200"/>
              </a:spcAft>
            </a:pPr>
            <a:endParaRPr lang="en-GB" sz="36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3600" dirty="0">
                <a:latin typeface="Arial" panose="020B0604020202020204" pitchFamily="34" charset="0"/>
                <a:cs typeface="Arial" panose="020B0604020202020204" pitchFamily="34" charset="0"/>
              </a:rPr>
              <a:t>At 95% confidence this means the size of the sample affects the percentage difference required for significant changes. The bigger the sample size, the smaller the difference required to be statistically different.</a:t>
            </a:r>
          </a:p>
          <a:p>
            <a:pPr algn="just">
              <a:lnSpc>
                <a:spcPct val="100000"/>
              </a:lnSpc>
              <a:spcBef>
                <a:spcPts val="0"/>
              </a:spcBef>
              <a:spcAft>
                <a:spcPts val="200"/>
              </a:spcAft>
            </a:pPr>
            <a:endParaRPr lang="en-GB" sz="36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3600" dirty="0">
                <a:latin typeface="Arial"/>
                <a:cs typeface="Arial"/>
              </a:rPr>
              <a:t>The percentage difference required is also impacted by how many or few people are providing a given answer. For example, a percentage nearer to 10% or 90% provides greater certainty than a value of 50%, and therefore requires a smaller difference to be significant. As such, please remember that the difference required will be lower when dealing with percentages higher or lower than 50%.</a:t>
            </a:r>
          </a:p>
          <a:p>
            <a:endParaRPr lang="en-GB" dirty="0"/>
          </a:p>
        </p:txBody>
      </p:sp>
      <p:sp>
        <p:nvSpPr>
          <p:cNvPr id="10" name="Slide Number Placeholder 4">
            <a:extLst>
              <a:ext uri="{FF2B5EF4-FFF2-40B4-BE49-F238E27FC236}">
                <a16:creationId xmlns:a16="http://schemas.microsoft.com/office/drawing/2014/main" id="{4FC1422C-2E28-0488-4600-E605A08EDAD5}"/>
              </a:ext>
            </a:extLst>
          </p:cNvPr>
          <p:cNvSpPr txBox="1">
            <a:spLocks/>
          </p:cNvSpPr>
          <p:nvPr/>
        </p:nvSpPr>
        <p:spPr>
          <a:xfrm>
            <a:off x="11430000" y="6320788"/>
            <a:ext cx="606303"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81</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5520196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E409A-7B5C-9BC0-1AD2-69FCFD3D1C17}"/>
            </a:ext>
          </a:extLst>
        </p:cNvPr>
        <p:cNvGrpSpPr/>
        <p:nvPr/>
      </p:nvGrpSpPr>
      <p:grpSpPr>
        <a:xfrm>
          <a:off x="0" y="0"/>
          <a:ext cx="0" cy="0"/>
          <a:chOff x="0" y="0"/>
          <a:chExt cx="0" cy="0"/>
        </a:xfrm>
      </p:grpSpPr>
      <p:sp>
        <p:nvSpPr>
          <p:cNvPr id="12" name="Title 4">
            <a:extLst>
              <a:ext uri="{FF2B5EF4-FFF2-40B4-BE49-F238E27FC236}">
                <a16:creationId xmlns:a16="http://schemas.microsoft.com/office/drawing/2014/main" id="{6CBC407F-025E-B802-3D95-76D323B0B66C}"/>
              </a:ext>
            </a:extLst>
          </p:cNvPr>
          <p:cNvSpPr txBox="1">
            <a:spLocks noGrp="1"/>
          </p:cNvSpPr>
          <p:nvPr>
            <p:ph type="title" idx="4294967295"/>
          </p:nvPr>
        </p:nvSpPr>
        <p:spPr>
          <a:xfrm>
            <a:off x="586799" y="225693"/>
            <a:ext cx="11017824" cy="92662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panose="020B0604020202020204"/>
                <a:ea typeface="+mj-ea"/>
                <a:cs typeface="+mj-cs"/>
              </a:rPr>
              <a:t>Sample information</a:t>
            </a:r>
          </a:p>
        </p:txBody>
      </p:sp>
      <p:graphicFrame>
        <p:nvGraphicFramePr>
          <p:cNvPr id="4" name="Table 8">
            <a:extLst>
              <a:ext uri="{FF2B5EF4-FFF2-40B4-BE49-F238E27FC236}">
                <a16:creationId xmlns:a16="http://schemas.microsoft.com/office/drawing/2014/main" id="{F9ECFD85-291E-CDC9-8FAA-A14CAEFCCC68}"/>
              </a:ext>
            </a:extLst>
          </p:cNvPr>
          <p:cNvGraphicFramePr>
            <a:graphicFrameLocks noGrp="1"/>
          </p:cNvGraphicFramePr>
          <p:nvPr>
            <p:extLst>
              <p:ext uri="{D42A27DB-BD31-4B8C-83A1-F6EECF244321}">
                <p14:modId xmlns:p14="http://schemas.microsoft.com/office/powerpoint/2010/main" val="3863223485"/>
              </p:ext>
            </p:extLst>
          </p:nvPr>
        </p:nvGraphicFramePr>
        <p:xfrm>
          <a:off x="306773" y="689004"/>
          <a:ext cx="11488344" cy="4553867"/>
        </p:xfrm>
        <a:graphic>
          <a:graphicData uri="http://schemas.openxmlformats.org/drawingml/2006/table">
            <a:tbl>
              <a:tblPr firstRow="1" bandRow="1">
                <a:tableStyleId>{D7AC3CCA-C797-4891-BE02-D94E43425B78}</a:tableStyleId>
              </a:tblPr>
              <a:tblGrid>
                <a:gridCol w="987869">
                  <a:extLst>
                    <a:ext uri="{9D8B030D-6E8A-4147-A177-3AD203B41FA5}">
                      <a16:colId xmlns:a16="http://schemas.microsoft.com/office/drawing/2014/main" val="2475330351"/>
                    </a:ext>
                  </a:extLst>
                </a:gridCol>
                <a:gridCol w="617675">
                  <a:extLst>
                    <a:ext uri="{9D8B030D-6E8A-4147-A177-3AD203B41FA5}">
                      <a16:colId xmlns:a16="http://schemas.microsoft.com/office/drawing/2014/main" val="1879578340"/>
                    </a:ext>
                  </a:extLst>
                </a:gridCol>
                <a:gridCol w="617675">
                  <a:extLst>
                    <a:ext uri="{9D8B030D-6E8A-4147-A177-3AD203B41FA5}">
                      <a16:colId xmlns:a16="http://schemas.microsoft.com/office/drawing/2014/main" val="1245112500"/>
                    </a:ext>
                  </a:extLst>
                </a:gridCol>
                <a:gridCol w="617675">
                  <a:extLst>
                    <a:ext uri="{9D8B030D-6E8A-4147-A177-3AD203B41FA5}">
                      <a16:colId xmlns:a16="http://schemas.microsoft.com/office/drawing/2014/main" val="463256089"/>
                    </a:ext>
                  </a:extLst>
                </a:gridCol>
                <a:gridCol w="617675">
                  <a:extLst>
                    <a:ext uri="{9D8B030D-6E8A-4147-A177-3AD203B41FA5}">
                      <a16:colId xmlns:a16="http://schemas.microsoft.com/office/drawing/2014/main" val="3989623761"/>
                    </a:ext>
                  </a:extLst>
                </a:gridCol>
                <a:gridCol w="617675">
                  <a:extLst>
                    <a:ext uri="{9D8B030D-6E8A-4147-A177-3AD203B41FA5}">
                      <a16:colId xmlns:a16="http://schemas.microsoft.com/office/drawing/2014/main" val="2669063577"/>
                    </a:ext>
                  </a:extLst>
                </a:gridCol>
                <a:gridCol w="617675">
                  <a:extLst>
                    <a:ext uri="{9D8B030D-6E8A-4147-A177-3AD203B41FA5}">
                      <a16:colId xmlns:a16="http://schemas.microsoft.com/office/drawing/2014/main" val="2313577419"/>
                    </a:ext>
                  </a:extLst>
                </a:gridCol>
                <a:gridCol w="617675">
                  <a:extLst>
                    <a:ext uri="{9D8B030D-6E8A-4147-A177-3AD203B41FA5}">
                      <a16:colId xmlns:a16="http://schemas.microsoft.com/office/drawing/2014/main" val="1224113153"/>
                    </a:ext>
                  </a:extLst>
                </a:gridCol>
                <a:gridCol w="617675">
                  <a:extLst>
                    <a:ext uri="{9D8B030D-6E8A-4147-A177-3AD203B41FA5}">
                      <a16:colId xmlns:a16="http://schemas.microsoft.com/office/drawing/2014/main" val="2888558591"/>
                    </a:ext>
                  </a:extLst>
                </a:gridCol>
                <a:gridCol w="617675">
                  <a:extLst>
                    <a:ext uri="{9D8B030D-6E8A-4147-A177-3AD203B41FA5}">
                      <a16:colId xmlns:a16="http://schemas.microsoft.com/office/drawing/2014/main" val="2589896462"/>
                    </a:ext>
                  </a:extLst>
                </a:gridCol>
                <a:gridCol w="617675">
                  <a:extLst>
                    <a:ext uri="{9D8B030D-6E8A-4147-A177-3AD203B41FA5}">
                      <a16:colId xmlns:a16="http://schemas.microsoft.com/office/drawing/2014/main" val="211608633"/>
                    </a:ext>
                  </a:extLst>
                </a:gridCol>
                <a:gridCol w="617675">
                  <a:extLst>
                    <a:ext uri="{9D8B030D-6E8A-4147-A177-3AD203B41FA5}">
                      <a16:colId xmlns:a16="http://schemas.microsoft.com/office/drawing/2014/main" val="4035907083"/>
                    </a:ext>
                  </a:extLst>
                </a:gridCol>
                <a:gridCol w="617675">
                  <a:extLst>
                    <a:ext uri="{9D8B030D-6E8A-4147-A177-3AD203B41FA5}">
                      <a16:colId xmlns:a16="http://schemas.microsoft.com/office/drawing/2014/main" val="3959142110"/>
                    </a:ext>
                  </a:extLst>
                </a:gridCol>
                <a:gridCol w="617675">
                  <a:extLst>
                    <a:ext uri="{9D8B030D-6E8A-4147-A177-3AD203B41FA5}">
                      <a16:colId xmlns:a16="http://schemas.microsoft.com/office/drawing/2014/main" val="1358753497"/>
                    </a:ext>
                  </a:extLst>
                </a:gridCol>
                <a:gridCol w="617675">
                  <a:extLst>
                    <a:ext uri="{9D8B030D-6E8A-4147-A177-3AD203B41FA5}">
                      <a16:colId xmlns:a16="http://schemas.microsoft.com/office/drawing/2014/main" val="3883489646"/>
                    </a:ext>
                  </a:extLst>
                </a:gridCol>
                <a:gridCol w="617675">
                  <a:extLst>
                    <a:ext uri="{9D8B030D-6E8A-4147-A177-3AD203B41FA5}">
                      <a16:colId xmlns:a16="http://schemas.microsoft.com/office/drawing/2014/main" val="2129556100"/>
                    </a:ext>
                  </a:extLst>
                </a:gridCol>
                <a:gridCol w="617675">
                  <a:extLst>
                    <a:ext uri="{9D8B030D-6E8A-4147-A177-3AD203B41FA5}">
                      <a16:colId xmlns:a16="http://schemas.microsoft.com/office/drawing/2014/main" val="115611622"/>
                    </a:ext>
                  </a:extLst>
                </a:gridCol>
                <a:gridCol w="617675">
                  <a:extLst>
                    <a:ext uri="{9D8B030D-6E8A-4147-A177-3AD203B41FA5}">
                      <a16:colId xmlns:a16="http://schemas.microsoft.com/office/drawing/2014/main" val="1190641"/>
                    </a:ext>
                  </a:extLst>
                </a:gridCol>
              </a:tblGrid>
              <a:tr h="4239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Survey</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1</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2</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3</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4</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5</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6</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7</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8</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9</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10</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11</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12</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13</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14</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15</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16</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17</a:t>
                      </a:r>
                    </a:p>
                  </a:txBody>
                  <a:tcPr marL="36000" marR="36000" marT="9144" marB="9144" anchor="ctr">
                    <a:solidFill>
                      <a:srgbClr val="5C5B5A"/>
                    </a:solidFill>
                  </a:tcPr>
                </a:tc>
                <a:extLst>
                  <a:ext uri="{0D108BD9-81ED-4DB2-BD59-A6C34878D82A}">
                    <a16:rowId xmlns:a16="http://schemas.microsoft.com/office/drawing/2014/main" val="3974806476"/>
                  </a:ext>
                </a:extLst>
              </a:tr>
              <a:tr h="50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a:ea typeface="+mn-ea"/>
                          <a:cs typeface="Arial"/>
                        </a:rPr>
                        <a:t>Fieldwork start</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9 Feb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25 Mar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 Sep 22</a:t>
                      </a: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0" kern="1200" dirty="0">
                          <a:solidFill>
                            <a:srgbClr val="5C5B5A"/>
                          </a:solidFill>
                          <a:latin typeface="Arial"/>
                          <a:ea typeface="+mn-ea"/>
                          <a:cs typeface="Arial"/>
                        </a:rPr>
                        <a:t>20 Oct 22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 Dec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 Mar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 May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26 June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 Sept </a:t>
                      </a:r>
                      <a:r>
                        <a:rPr lang="en-GB" sz="1200" b="0" kern="1200" noProof="0" dirty="0">
                          <a:solidFill>
                            <a:srgbClr val="5C5B5A"/>
                          </a:solidFill>
                          <a:latin typeface="Arial"/>
                          <a:ea typeface="+mn-ea"/>
                          <a:cs typeface="Arial"/>
                        </a:rPr>
                        <a:t>23</a:t>
                      </a:r>
                      <a:endParaRPr lang="en-GB" sz="1200" b="0" kern="1200" dirty="0">
                        <a:solidFill>
                          <a:srgbClr val="5C5B5A"/>
                        </a:solidFill>
                        <a:latin typeface="Arial"/>
                        <a:ea typeface="+mn-ea"/>
                        <a:cs typeface="Arial"/>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13 Nov </a:t>
                      </a:r>
                      <a:r>
                        <a:rPr lang="en-GB" sz="1200" b="0" kern="1200" noProof="0" dirty="0">
                          <a:solidFill>
                            <a:srgbClr val="5C5B5A"/>
                          </a:solidFill>
                          <a:latin typeface="Arial"/>
                          <a:ea typeface="+mn-ea"/>
                          <a:cs typeface="Arial"/>
                        </a:rPr>
                        <a:t>23</a:t>
                      </a:r>
                      <a:endParaRPr lang="en-GB" sz="1200" b="0" kern="1200" dirty="0">
                        <a:solidFill>
                          <a:srgbClr val="5C5B5A"/>
                        </a:solidFill>
                        <a:latin typeface="Arial"/>
                        <a:ea typeface="+mn-ea"/>
                        <a:cs typeface="Arial"/>
                      </a:endParaRP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0" kern="1200" dirty="0">
                          <a:solidFill>
                            <a:srgbClr val="5C5B5A"/>
                          </a:solidFill>
                          <a:latin typeface="Arial"/>
                          <a:ea typeface="+mn-ea"/>
                          <a:cs typeface="Arial"/>
                        </a:rPr>
                        <a:t>29 Jan 24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13 May 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8 July 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19 Aug 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14 Oct 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9 Dec 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17 Feb 25</a:t>
                      </a:r>
                    </a:p>
                  </a:txBody>
                  <a:tcPr marL="36000" marR="36000" marT="9144" marB="9144" anchor="ctr">
                    <a:solidFill>
                      <a:srgbClr val="5C5B5A">
                        <a:alpha val="21000"/>
                      </a:srgbClr>
                    </a:solidFill>
                  </a:tcPr>
                </a:tc>
                <a:extLst>
                  <a:ext uri="{0D108BD9-81ED-4DB2-BD59-A6C34878D82A}">
                    <a16:rowId xmlns:a16="http://schemas.microsoft.com/office/drawing/2014/main" val="1563452399"/>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a:ea typeface="+mn-ea"/>
                          <a:cs typeface="Arial"/>
                        </a:rPr>
                        <a:t>Fieldwork end</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25 Feb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11 April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24 Sep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3 Nov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21 Dec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14 Mar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22 May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10 July 23</a:t>
                      </a: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0" kern="1200" dirty="0">
                          <a:solidFill>
                            <a:srgbClr val="5C5B5A"/>
                          </a:solidFill>
                          <a:latin typeface="Arial"/>
                          <a:ea typeface="+mn-ea"/>
                          <a:cs typeface="Arial"/>
                        </a:rPr>
                        <a:t>18 Sept 23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29 Nov </a:t>
                      </a:r>
                      <a:r>
                        <a:rPr lang="en-GB" sz="1200" b="0" kern="1200" noProof="0" dirty="0">
                          <a:solidFill>
                            <a:srgbClr val="5C5B5A"/>
                          </a:solidFill>
                          <a:latin typeface="Arial"/>
                          <a:ea typeface="+mn-ea"/>
                          <a:cs typeface="Arial"/>
                        </a:rPr>
                        <a:t>23</a:t>
                      </a:r>
                      <a:endParaRPr lang="en-GB" sz="1200" b="0" kern="1200" dirty="0">
                        <a:solidFill>
                          <a:srgbClr val="5C5B5A"/>
                        </a:solidFill>
                        <a:latin typeface="Arial"/>
                        <a:ea typeface="+mn-ea"/>
                        <a:cs typeface="Arial"/>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13 Feb </a:t>
                      </a:r>
                      <a:r>
                        <a:rPr lang="en-GB" sz="1200" b="0" kern="1200" noProof="0" dirty="0">
                          <a:solidFill>
                            <a:srgbClr val="5C5B5A"/>
                          </a:solidFill>
                          <a:latin typeface="Arial"/>
                          <a:ea typeface="+mn-ea"/>
                          <a:cs typeface="Arial"/>
                        </a:rPr>
                        <a:t>24</a:t>
                      </a:r>
                      <a:endParaRPr lang="en-GB" sz="1200" b="0" kern="1200" dirty="0">
                        <a:solidFill>
                          <a:srgbClr val="5C5B5A"/>
                        </a:solidFill>
                        <a:latin typeface="Arial"/>
                        <a:ea typeface="+mn-ea"/>
                        <a:cs typeface="Arial"/>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25 May 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19 July 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 Sept 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28 Oct 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23 Dec 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28 Feb 25</a:t>
                      </a:r>
                    </a:p>
                  </a:txBody>
                  <a:tcPr marL="36000" marR="36000" marT="9144" marB="9144" anchor="ctr">
                    <a:solidFill>
                      <a:srgbClr val="5C5B5A">
                        <a:alpha val="21000"/>
                      </a:srgbClr>
                    </a:solidFill>
                  </a:tcPr>
                </a:tc>
                <a:extLst>
                  <a:ext uri="{0D108BD9-81ED-4DB2-BD59-A6C34878D82A}">
                    <a16:rowId xmlns:a16="http://schemas.microsoft.com/office/drawing/2014/main" val="2605425755"/>
                  </a:ext>
                </a:extLst>
              </a:tr>
              <a:tr h="531580">
                <a:tc>
                  <a:txBody>
                    <a:bodyPr/>
                    <a:lstStyle/>
                    <a:p>
                      <a:pPr marL="0" lvl="0" indent="0" algn="ctr">
                        <a:lnSpc>
                          <a:spcPct val="100000"/>
                        </a:lnSpc>
                        <a:spcBef>
                          <a:spcPts val="0"/>
                        </a:spcBef>
                        <a:spcAft>
                          <a:spcPts val="0"/>
                        </a:spcAft>
                        <a:buNone/>
                      </a:pPr>
                      <a:r>
                        <a:rPr lang="en-GB" sz="1200" b="1" kern="1200" dirty="0">
                          <a:solidFill>
                            <a:srgbClr val="5C5B5A"/>
                          </a:solidFill>
                          <a:latin typeface="Arial"/>
                          <a:ea typeface="+mn-ea"/>
                          <a:cs typeface="Arial"/>
                        </a:rPr>
                        <a:t>Report publication</a:t>
                      </a:r>
                    </a:p>
                  </a:txBody>
                  <a:tcPr marL="36000" marR="36000" marT="9144" marB="9144" anchor="ctr">
                    <a:solidFill>
                      <a:srgbClr val="5C5B5A">
                        <a:alpha val="21000"/>
                      </a:srgbClr>
                    </a:solidFill>
                  </a:tcPr>
                </a:tc>
                <a:tc>
                  <a:txBody>
                    <a:bodyPr/>
                    <a:lstStyle/>
                    <a:p>
                      <a:pPr marL="0" lvl="0" indent="0" algn="ctr" defTabSz="914400">
                        <a:lnSpc>
                          <a:spcPct val="100000"/>
                        </a:lnSpc>
                        <a:spcBef>
                          <a:spcPts val="0"/>
                        </a:spcBef>
                        <a:spcAft>
                          <a:spcPts val="0"/>
                        </a:spcAft>
                        <a:buNone/>
                        <a:tabLst/>
                        <a:defRPr/>
                      </a:pPr>
                      <a:r>
                        <a:rPr lang="en-GB" sz="1200" b="0" kern="1200" dirty="0">
                          <a:solidFill>
                            <a:srgbClr val="5C5B5A"/>
                          </a:solidFill>
                          <a:latin typeface="Arial"/>
                          <a:ea typeface="+mn-ea"/>
                          <a:cs typeface="Arial"/>
                        </a:rPr>
                        <a:t>Mar 22</a:t>
                      </a:r>
                    </a:p>
                  </a:txBody>
                  <a:tcPr marL="36000" marR="36000" marT="9144" marB="9144" anchor="ctr">
                    <a:solidFill>
                      <a:srgbClr val="5C5B5A">
                        <a:alpha val="21000"/>
                      </a:srgbClr>
                    </a:solidFill>
                  </a:tcPr>
                </a:tc>
                <a:tc>
                  <a:txBody>
                    <a:bodyPr/>
                    <a:lstStyle/>
                    <a:p>
                      <a:pPr marL="0" lvl="0" indent="0" algn="ctr" defTabSz="914400">
                        <a:lnSpc>
                          <a:spcPct val="100000"/>
                        </a:lnSpc>
                        <a:spcBef>
                          <a:spcPts val="0"/>
                        </a:spcBef>
                        <a:spcAft>
                          <a:spcPts val="0"/>
                        </a:spcAft>
                        <a:buNone/>
                        <a:tabLst/>
                        <a:defRPr/>
                      </a:pPr>
                      <a:r>
                        <a:rPr lang="en-GB" sz="1200" b="0" kern="1200" dirty="0">
                          <a:solidFill>
                            <a:srgbClr val="5C5B5A"/>
                          </a:solidFill>
                          <a:latin typeface="Arial"/>
                          <a:ea typeface="+mn-ea"/>
                          <a:cs typeface="Arial"/>
                        </a:rPr>
                        <a:t>Apr 22</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dirty="0">
                          <a:solidFill>
                            <a:srgbClr val="5C5B5A"/>
                          </a:solidFill>
                          <a:latin typeface="Arial"/>
                          <a:ea typeface="+mn-ea"/>
                          <a:cs typeface="Arial"/>
                        </a:rPr>
                        <a:t>Sep 2022</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dirty="0">
                          <a:solidFill>
                            <a:srgbClr val="5C5B5A"/>
                          </a:solidFill>
                          <a:latin typeface="Arial"/>
                          <a:ea typeface="+mn-ea"/>
                          <a:cs typeface="Arial"/>
                        </a:rPr>
                        <a:t>Nov 2022</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dirty="0">
                          <a:solidFill>
                            <a:srgbClr val="5C5B5A"/>
                          </a:solidFill>
                          <a:latin typeface="Arial"/>
                          <a:ea typeface="+mn-ea"/>
                          <a:cs typeface="Arial"/>
                        </a:rPr>
                        <a:t>Jan 2023</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dirty="0">
                          <a:solidFill>
                            <a:srgbClr val="5C5B5A"/>
                          </a:solidFill>
                          <a:latin typeface="Arial"/>
                          <a:ea typeface="+mn-ea"/>
                          <a:cs typeface="Arial"/>
                        </a:rPr>
                        <a:t>Apr 2023</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dirty="0">
                          <a:solidFill>
                            <a:srgbClr val="5C5B5A"/>
                          </a:solidFill>
                          <a:latin typeface="Arial"/>
                          <a:ea typeface="+mn-ea"/>
                          <a:cs typeface="Arial"/>
                        </a:rPr>
                        <a:t>June 2023</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dirty="0">
                          <a:solidFill>
                            <a:srgbClr val="5C5B5A"/>
                          </a:solidFill>
                          <a:latin typeface="Arial"/>
                          <a:ea typeface="+mn-ea"/>
                          <a:cs typeface="Arial"/>
                        </a:rPr>
                        <a:t>July 2023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Sept 2023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Dec 2023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Mar 2024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June 2024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Aug 2024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Sept 2024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Nov 2024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Jan 2025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March 2025</a:t>
                      </a:r>
                    </a:p>
                  </a:txBody>
                  <a:tcPr marL="36000" marR="36000" marT="9144" marB="9144" anchor="ctr">
                    <a:solidFill>
                      <a:srgbClr val="5C5B5A">
                        <a:alpha val="21000"/>
                      </a:srgbClr>
                    </a:solidFill>
                  </a:tcPr>
                </a:tc>
                <a:extLst>
                  <a:ext uri="{0D108BD9-81ED-4DB2-BD59-A6C34878D82A}">
                    <a16:rowId xmlns:a16="http://schemas.microsoft.com/office/drawing/2014/main" val="664872476"/>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a:ea typeface="+mn-ea"/>
                          <a:cs typeface="Arial"/>
                        </a:rPr>
                        <a:t>Total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1385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1467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1677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1636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1470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1767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1488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1612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1560</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1546</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1460</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1551</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1540</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1482</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1517</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1523</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1515</a:t>
                      </a:r>
                    </a:p>
                  </a:txBody>
                  <a:tcPr marL="7620" marR="7620" marT="7620" marB="0" anchor="ctr">
                    <a:solidFill>
                      <a:srgbClr val="5C5B5A">
                        <a:alpha val="21000"/>
                      </a:srgbClr>
                    </a:solidFill>
                  </a:tcPr>
                </a:tc>
                <a:extLst>
                  <a:ext uri="{0D108BD9-81ED-4DB2-BD59-A6C34878D82A}">
                    <a16:rowId xmlns:a16="http://schemas.microsoft.com/office/drawing/2014/main" val="1647118354"/>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a:ea typeface="+mn-ea"/>
                          <a:cs typeface="Arial"/>
                        </a:rPr>
                        <a:t>Web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762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794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785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791</a:t>
                      </a:r>
                    </a:p>
                    <a:p>
                      <a:pPr marL="0" marR="0" lvl="0" indent="0" algn="ctr" rtl="0" eaLnBrk="1" fontAlgn="auto" latinLnBrk="0" hangingPunct="1">
                        <a:lnSpc>
                          <a:spcPct val="100000"/>
                        </a:lnSpc>
                        <a:spcBef>
                          <a:spcPts val="0"/>
                        </a:spcBef>
                        <a:spcAft>
                          <a:spcPts val="0"/>
                        </a:spcAft>
                        <a:buClrTx/>
                        <a:buSzTx/>
                        <a:buFontTx/>
                        <a:buNone/>
                      </a:pPr>
                      <a:r>
                        <a:rPr lang="en-GB" sz="1200" b="0" kern="1200" dirty="0">
                          <a:solidFill>
                            <a:srgbClr val="5C5B5A"/>
                          </a:solidFill>
                          <a:latin typeface="Arial"/>
                          <a:ea typeface="+mn-ea"/>
                          <a:cs typeface="Arial"/>
                        </a:rPr>
                        <a:t>(48%)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765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789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766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755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754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766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770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759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762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(51%)</a:t>
                      </a:r>
                    </a:p>
                  </a:txBody>
                  <a:tcPr marL="36000" marR="36000" marT="9144" marB="9144" anchor="ctr">
                    <a:solidFill>
                      <a:srgbClr val="5C5B5A">
                        <a:alpha val="21000"/>
                      </a:srgbClr>
                    </a:solidFill>
                  </a:tcPr>
                </a:tc>
                <a:extLst>
                  <a:ext uri="{0D108BD9-81ED-4DB2-BD59-A6C34878D82A}">
                    <a16:rowId xmlns:a16="http://schemas.microsoft.com/office/drawing/2014/main" val="3018822789"/>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a:ea typeface="+mn-ea"/>
                          <a:cs typeface="Arial"/>
                        </a:rPr>
                        <a:t>F2F (previously phone)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235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270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(17%)</a:t>
                      </a: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0" kern="1200" dirty="0">
                          <a:solidFill>
                            <a:srgbClr val="5C5B5A"/>
                          </a:solidFill>
                          <a:latin typeface="Arial"/>
                          <a:ea typeface="+mn-ea"/>
                          <a:cs typeface="Arial"/>
                        </a:rPr>
                        <a:t>250 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251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248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259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251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241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266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(17%)</a:t>
                      </a:r>
                    </a:p>
                  </a:txBody>
                  <a:tcPr marL="36000" marR="36000" marT="9144" marB="9144" anchor="ctr">
                    <a:solidFill>
                      <a:srgbClr val="5C5B5A">
                        <a:alpha val="21000"/>
                      </a:srgbClr>
                    </a:solidFill>
                  </a:tcPr>
                </a:tc>
                <a:extLst>
                  <a:ext uri="{0D108BD9-81ED-4DB2-BD59-A6C34878D82A}">
                    <a16:rowId xmlns:a16="http://schemas.microsoft.com/office/drawing/2014/main" val="3637227323"/>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a:ea typeface="+mn-ea"/>
                          <a:cs typeface="Arial"/>
                        </a:rPr>
                        <a:t>Online rapid (previously river) sampling</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373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657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(39%)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(35%)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499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(33%)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752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448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(30%)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596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(37%)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557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(36%)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542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(35%)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435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(30%)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525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(34%)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517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(34%)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463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(31%)</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492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(32%)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511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(34%)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487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(32%)</a:t>
                      </a:r>
                    </a:p>
                  </a:txBody>
                  <a:tcPr marL="36000" marR="36000" marT="9144" marB="9144" anchor="ctr">
                    <a:solidFill>
                      <a:srgbClr val="5C5B5A">
                        <a:alpha val="21000"/>
                      </a:srgbClr>
                    </a:solidFill>
                  </a:tcPr>
                </a:tc>
                <a:extLst>
                  <a:ext uri="{0D108BD9-81ED-4DB2-BD59-A6C34878D82A}">
                    <a16:rowId xmlns:a16="http://schemas.microsoft.com/office/drawing/2014/main" val="3890465893"/>
                  </a:ext>
                </a:extLst>
              </a:tr>
            </a:tbl>
          </a:graphicData>
        </a:graphic>
      </p:graphicFrame>
      <p:sp>
        <p:nvSpPr>
          <p:cNvPr id="10" name="Slide Number Placeholder 4">
            <a:extLst>
              <a:ext uri="{FF2B5EF4-FFF2-40B4-BE49-F238E27FC236}">
                <a16:creationId xmlns:a16="http://schemas.microsoft.com/office/drawing/2014/main" id="{C08490EA-8EAD-0B06-F323-B857C1563C97}"/>
              </a:ext>
            </a:extLst>
          </p:cNvPr>
          <p:cNvSpPr txBox="1">
            <a:spLocks/>
          </p:cNvSpPr>
          <p:nvPr/>
        </p:nvSpPr>
        <p:spPr>
          <a:xfrm>
            <a:off x="11466576" y="6320788"/>
            <a:ext cx="569727"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82</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6648257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9FB1E-D68F-B5B8-0447-732019E5676F}"/>
            </a:ext>
          </a:extLst>
        </p:cNvPr>
        <p:cNvGrpSpPr/>
        <p:nvPr/>
      </p:nvGrpSpPr>
      <p:grpSpPr>
        <a:xfrm>
          <a:off x="0" y="0"/>
          <a:ext cx="0" cy="0"/>
          <a:chOff x="0" y="0"/>
          <a:chExt cx="0" cy="0"/>
        </a:xfrm>
      </p:grpSpPr>
      <p:sp>
        <p:nvSpPr>
          <p:cNvPr id="12" name="Title 4">
            <a:extLst>
              <a:ext uri="{FF2B5EF4-FFF2-40B4-BE49-F238E27FC236}">
                <a16:creationId xmlns:a16="http://schemas.microsoft.com/office/drawing/2014/main" id="{AB0CECD1-F05B-5A1F-4FFD-6DAAF54DE9E3}"/>
              </a:ext>
            </a:extLst>
          </p:cNvPr>
          <p:cNvSpPr txBox="1">
            <a:spLocks noGrp="1"/>
          </p:cNvSpPr>
          <p:nvPr>
            <p:ph type="title" idx="4294967295"/>
          </p:nvPr>
        </p:nvSpPr>
        <p:spPr>
          <a:xfrm>
            <a:off x="586799" y="225693"/>
            <a:ext cx="11017824" cy="92662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panose="020B0604020202020204"/>
                <a:ea typeface="+mj-ea"/>
                <a:cs typeface="+mj-cs"/>
              </a:rPr>
              <a:t>Key demographics (before weighting applied)</a:t>
            </a:r>
          </a:p>
        </p:txBody>
      </p:sp>
      <p:graphicFrame>
        <p:nvGraphicFramePr>
          <p:cNvPr id="7" name="Table 6">
            <a:extLst>
              <a:ext uri="{FF2B5EF4-FFF2-40B4-BE49-F238E27FC236}">
                <a16:creationId xmlns:a16="http://schemas.microsoft.com/office/drawing/2014/main" id="{C5DA8423-CBD5-0113-F80C-98B53487B2FE}"/>
              </a:ext>
            </a:extLst>
          </p:cNvPr>
          <p:cNvGraphicFramePr>
            <a:graphicFrameLocks noGrp="1"/>
          </p:cNvGraphicFramePr>
          <p:nvPr>
            <p:extLst>
              <p:ext uri="{D42A27DB-BD31-4B8C-83A1-F6EECF244321}">
                <p14:modId xmlns:p14="http://schemas.microsoft.com/office/powerpoint/2010/main" val="3336397855"/>
              </p:ext>
            </p:extLst>
          </p:nvPr>
        </p:nvGraphicFramePr>
        <p:xfrm>
          <a:off x="370447" y="914400"/>
          <a:ext cx="11450524" cy="4195480"/>
        </p:xfrm>
        <a:graphic>
          <a:graphicData uri="http://schemas.openxmlformats.org/drawingml/2006/table">
            <a:tbl>
              <a:tblPr firstRow="1" bandRow="1">
                <a:tableStyleId>{D7AC3CCA-C797-4891-BE02-D94E43425B78}</a:tableStyleId>
              </a:tblPr>
              <a:tblGrid>
                <a:gridCol w="1193608">
                  <a:extLst>
                    <a:ext uri="{9D8B030D-6E8A-4147-A177-3AD203B41FA5}">
                      <a16:colId xmlns:a16="http://schemas.microsoft.com/office/drawing/2014/main" val="1657065372"/>
                    </a:ext>
                  </a:extLst>
                </a:gridCol>
                <a:gridCol w="603348">
                  <a:extLst>
                    <a:ext uri="{9D8B030D-6E8A-4147-A177-3AD203B41FA5}">
                      <a16:colId xmlns:a16="http://schemas.microsoft.com/office/drawing/2014/main" val="2117730278"/>
                    </a:ext>
                  </a:extLst>
                </a:gridCol>
                <a:gridCol w="603348">
                  <a:extLst>
                    <a:ext uri="{9D8B030D-6E8A-4147-A177-3AD203B41FA5}">
                      <a16:colId xmlns:a16="http://schemas.microsoft.com/office/drawing/2014/main" val="886160411"/>
                    </a:ext>
                  </a:extLst>
                </a:gridCol>
                <a:gridCol w="603348">
                  <a:extLst>
                    <a:ext uri="{9D8B030D-6E8A-4147-A177-3AD203B41FA5}">
                      <a16:colId xmlns:a16="http://schemas.microsoft.com/office/drawing/2014/main" val="2118861217"/>
                    </a:ext>
                  </a:extLst>
                </a:gridCol>
                <a:gridCol w="603348">
                  <a:extLst>
                    <a:ext uri="{9D8B030D-6E8A-4147-A177-3AD203B41FA5}">
                      <a16:colId xmlns:a16="http://schemas.microsoft.com/office/drawing/2014/main" val="1048187716"/>
                    </a:ext>
                  </a:extLst>
                </a:gridCol>
                <a:gridCol w="603348">
                  <a:extLst>
                    <a:ext uri="{9D8B030D-6E8A-4147-A177-3AD203B41FA5}">
                      <a16:colId xmlns:a16="http://schemas.microsoft.com/office/drawing/2014/main" val="559171377"/>
                    </a:ext>
                  </a:extLst>
                </a:gridCol>
                <a:gridCol w="603348">
                  <a:extLst>
                    <a:ext uri="{9D8B030D-6E8A-4147-A177-3AD203B41FA5}">
                      <a16:colId xmlns:a16="http://schemas.microsoft.com/office/drawing/2014/main" val="3958360860"/>
                    </a:ext>
                  </a:extLst>
                </a:gridCol>
                <a:gridCol w="603348">
                  <a:extLst>
                    <a:ext uri="{9D8B030D-6E8A-4147-A177-3AD203B41FA5}">
                      <a16:colId xmlns:a16="http://schemas.microsoft.com/office/drawing/2014/main" val="299843012"/>
                    </a:ext>
                  </a:extLst>
                </a:gridCol>
                <a:gridCol w="603348">
                  <a:extLst>
                    <a:ext uri="{9D8B030D-6E8A-4147-A177-3AD203B41FA5}">
                      <a16:colId xmlns:a16="http://schemas.microsoft.com/office/drawing/2014/main" val="3413573297"/>
                    </a:ext>
                  </a:extLst>
                </a:gridCol>
                <a:gridCol w="603348">
                  <a:extLst>
                    <a:ext uri="{9D8B030D-6E8A-4147-A177-3AD203B41FA5}">
                      <a16:colId xmlns:a16="http://schemas.microsoft.com/office/drawing/2014/main" val="2351847485"/>
                    </a:ext>
                  </a:extLst>
                </a:gridCol>
                <a:gridCol w="603348">
                  <a:extLst>
                    <a:ext uri="{9D8B030D-6E8A-4147-A177-3AD203B41FA5}">
                      <a16:colId xmlns:a16="http://schemas.microsoft.com/office/drawing/2014/main" val="4077300636"/>
                    </a:ext>
                  </a:extLst>
                </a:gridCol>
                <a:gridCol w="603348">
                  <a:extLst>
                    <a:ext uri="{9D8B030D-6E8A-4147-A177-3AD203B41FA5}">
                      <a16:colId xmlns:a16="http://schemas.microsoft.com/office/drawing/2014/main" val="297698610"/>
                    </a:ext>
                  </a:extLst>
                </a:gridCol>
                <a:gridCol w="603348">
                  <a:extLst>
                    <a:ext uri="{9D8B030D-6E8A-4147-A177-3AD203B41FA5}">
                      <a16:colId xmlns:a16="http://schemas.microsoft.com/office/drawing/2014/main" val="2268066612"/>
                    </a:ext>
                  </a:extLst>
                </a:gridCol>
                <a:gridCol w="603348">
                  <a:extLst>
                    <a:ext uri="{9D8B030D-6E8A-4147-A177-3AD203B41FA5}">
                      <a16:colId xmlns:a16="http://schemas.microsoft.com/office/drawing/2014/main" val="914226190"/>
                    </a:ext>
                  </a:extLst>
                </a:gridCol>
                <a:gridCol w="603348">
                  <a:extLst>
                    <a:ext uri="{9D8B030D-6E8A-4147-A177-3AD203B41FA5}">
                      <a16:colId xmlns:a16="http://schemas.microsoft.com/office/drawing/2014/main" val="664152400"/>
                    </a:ext>
                  </a:extLst>
                </a:gridCol>
                <a:gridCol w="603348">
                  <a:extLst>
                    <a:ext uri="{9D8B030D-6E8A-4147-A177-3AD203B41FA5}">
                      <a16:colId xmlns:a16="http://schemas.microsoft.com/office/drawing/2014/main" val="1685845811"/>
                    </a:ext>
                  </a:extLst>
                </a:gridCol>
                <a:gridCol w="603348">
                  <a:extLst>
                    <a:ext uri="{9D8B030D-6E8A-4147-A177-3AD203B41FA5}">
                      <a16:colId xmlns:a16="http://schemas.microsoft.com/office/drawing/2014/main" val="502840767"/>
                    </a:ext>
                  </a:extLst>
                </a:gridCol>
                <a:gridCol w="603348">
                  <a:extLst>
                    <a:ext uri="{9D8B030D-6E8A-4147-A177-3AD203B41FA5}">
                      <a16:colId xmlns:a16="http://schemas.microsoft.com/office/drawing/2014/main" val="2890939423"/>
                    </a:ext>
                  </a:extLst>
                </a:gridCol>
              </a:tblGrid>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Survey</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1</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2</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3</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4</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5</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6</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7</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8</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9</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10</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11</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12</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13</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14</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15</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16</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17</a:t>
                      </a:r>
                    </a:p>
                  </a:txBody>
                  <a:tcPr marL="36000" marR="36000" marT="9144" marB="9144" anchor="ctr">
                    <a:solidFill>
                      <a:srgbClr val="5C5B5A"/>
                    </a:solidFill>
                  </a:tcPr>
                </a:tc>
                <a:extLst>
                  <a:ext uri="{0D108BD9-81ED-4DB2-BD59-A6C34878D82A}">
                    <a16:rowId xmlns:a16="http://schemas.microsoft.com/office/drawing/2014/main" val="36748008"/>
                  </a:ext>
                </a:extLst>
              </a:tr>
              <a:tr h="453372">
                <a:tc>
                  <a:txBody>
                    <a:bodyPr/>
                    <a:lstStyle/>
                    <a:p>
                      <a:pPr algn="ctr"/>
                      <a:r>
                        <a:rPr lang="en-GB" sz="1200" b="1" kern="1200" dirty="0">
                          <a:solidFill>
                            <a:srgbClr val="5C5B5A"/>
                          </a:solidFill>
                          <a:latin typeface="Arial"/>
                          <a:ea typeface="+mn-ea"/>
                          <a:cs typeface="Arial"/>
                        </a:rPr>
                        <a:t>Male</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597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593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739</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666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686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782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657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701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680</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664</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673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678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657</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598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668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673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630</a:t>
                      </a:r>
                    </a:p>
                  </a:txBody>
                  <a:tcPr marL="7620" marR="7620" marT="7620" marB="0" anchor="ctr">
                    <a:solidFill>
                      <a:srgbClr val="5C5B5A">
                        <a:alpha val="21176"/>
                      </a:srgbClr>
                    </a:solidFill>
                  </a:tcPr>
                </a:tc>
                <a:extLst>
                  <a:ext uri="{0D108BD9-81ED-4DB2-BD59-A6C34878D82A}">
                    <a16:rowId xmlns:a16="http://schemas.microsoft.com/office/drawing/2014/main" val="3516966643"/>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a:cs typeface="Arial"/>
                        </a:rPr>
                        <a:t>Female</a:t>
                      </a:r>
                      <a:endParaRPr lang="en-GB" sz="1200" b="1" kern="1200" dirty="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761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843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906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970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784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964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831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877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852</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840</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766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843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856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866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823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806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853</a:t>
                      </a:r>
                    </a:p>
                  </a:txBody>
                  <a:tcPr marL="7620" marR="7620" marT="7620" marB="0" anchor="ctr">
                    <a:solidFill>
                      <a:srgbClr val="5C5B5A">
                        <a:alpha val="21176"/>
                      </a:srgbClr>
                    </a:solidFill>
                  </a:tcPr>
                </a:tc>
                <a:extLst>
                  <a:ext uri="{0D108BD9-81ED-4DB2-BD59-A6C34878D82A}">
                    <a16:rowId xmlns:a16="http://schemas.microsoft.com/office/drawing/2014/main" val="2960091541"/>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a:cs typeface="Arial"/>
                        </a:rPr>
                        <a:t>16-24</a:t>
                      </a:r>
                      <a:endParaRPr lang="en-GB" sz="1200" b="1" kern="1200" dirty="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113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96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123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170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111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114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133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146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123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139</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150</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138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139</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156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141</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151</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161</a:t>
                      </a:r>
                    </a:p>
                  </a:txBody>
                  <a:tcPr marL="7620" marR="7620" marT="7620" marB="0" anchor="ctr">
                    <a:solidFill>
                      <a:srgbClr val="5C5B5A">
                        <a:alpha val="21176"/>
                      </a:srgbClr>
                    </a:solidFill>
                  </a:tcPr>
                </a:tc>
                <a:extLst>
                  <a:ext uri="{0D108BD9-81ED-4DB2-BD59-A6C34878D82A}">
                    <a16:rowId xmlns:a16="http://schemas.microsoft.com/office/drawing/2014/main" val="1033443542"/>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a:cs typeface="Arial"/>
                        </a:rPr>
                        <a:t>25-44</a:t>
                      </a:r>
                      <a:endParaRPr lang="en-GB" sz="1200" b="1" kern="1200" dirty="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413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421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455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503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440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483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487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457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412</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460</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405</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531</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543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451</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496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536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517</a:t>
                      </a:r>
                    </a:p>
                  </a:txBody>
                  <a:tcPr marL="7620" marR="7620" marT="7620" marB="0" anchor="ctr">
                    <a:solidFill>
                      <a:srgbClr val="5C5B5A">
                        <a:alpha val="21176"/>
                      </a:srgbClr>
                    </a:solidFill>
                  </a:tcPr>
                </a:tc>
                <a:extLst>
                  <a:ext uri="{0D108BD9-81ED-4DB2-BD59-A6C34878D82A}">
                    <a16:rowId xmlns:a16="http://schemas.microsoft.com/office/drawing/2014/main" val="2867391786"/>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a:cs typeface="Arial"/>
                        </a:rPr>
                        <a:t>45-64</a:t>
                      </a:r>
                      <a:endParaRPr lang="en-GB" sz="1200" b="1" kern="1200" dirty="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484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538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525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565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570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644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506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624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607</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506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489</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546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566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572</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557</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533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525</a:t>
                      </a:r>
                    </a:p>
                  </a:txBody>
                  <a:tcPr marL="7620" marR="7620" marT="7620" marB="0" anchor="ctr">
                    <a:solidFill>
                      <a:srgbClr val="5C5B5A">
                        <a:alpha val="21176"/>
                      </a:srgbClr>
                    </a:solidFill>
                  </a:tcPr>
                </a:tc>
                <a:extLst>
                  <a:ext uri="{0D108BD9-81ED-4DB2-BD59-A6C34878D82A}">
                    <a16:rowId xmlns:a16="http://schemas.microsoft.com/office/drawing/2014/main" val="2602298177"/>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a:cs typeface="Arial"/>
                        </a:rPr>
                        <a:t>65+</a:t>
                      </a:r>
                      <a:endParaRPr lang="en-GB" sz="1200" b="1" kern="1200" dirty="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375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412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574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398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349</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526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362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385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418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441</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416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336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292</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303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323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303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312</a:t>
                      </a:r>
                    </a:p>
                  </a:txBody>
                  <a:tcPr marL="7620" marR="7620" marT="7620" marB="0" anchor="ctr">
                    <a:solidFill>
                      <a:srgbClr val="5C5B5A">
                        <a:alpha val="21176"/>
                      </a:srgbClr>
                    </a:solidFill>
                  </a:tcPr>
                </a:tc>
                <a:extLst>
                  <a:ext uri="{0D108BD9-81ED-4DB2-BD59-A6C34878D82A}">
                    <a16:rowId xmlns:a16="http://schemas.microsoft.com/office/drawing/2014/main" val="4190322652"/>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a:cs typeface="Arial"/>
                        </a:rPr>
                        <a:t>White</a:t>
                      </a:r>
                      <a:endParaRPr lang="en-GB" sz="1200" b="1" kern="1200" dirty="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1201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1314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1503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1405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1297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1572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1278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1390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1358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1319</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1253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1251</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1281</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1259</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1284</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1266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1238</a:t>
                      </a:r>
                    </a:p>
                  </a:txBody>
                  <a:tcPr marL="7620" marR="7620" marT="7620" marB="0" anchor="ctr">
                    <a:solidFill>
                      <a:srgbClr val="5C5B5A">
                        <a:alpha val="21176"/>
                      </a:srgbClr>
                    </a:solidFill>
                  </a:tcPr>
                </a:tc>
                <a:extLst>
                  <a:ext uri="{0D108BD9-81ED-4DB2-BD59-A6C34878D82A}">
                    <a16:rowId xmlns:a16="http://schemas.microsoft.com/office/drawing/2014/main" val="3567551040"/>
                  </a:ext>
                </a:extLst>
              </a:tr>
              <a:tr h="5685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a:cs typeface="Arial"/>
                        </a:rPr>
                        <a:t>Within racially minoritised communities</a:t>
                      </a:r>
                      <a:endParaRPr lang="en-GB" sz="1200" b="1" kern="1200" dirty="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166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137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159</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208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173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181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194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197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194</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218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195</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218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246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216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222</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244</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263</a:t>
                      </a:r>
                    </a:p>
                  </a:txBody>
                  <a:tcPr marL="7620" marR="7620" marT="7620" marB="0" anchor="ctr">
                    <a:solidFill>
                      <a:srgbClr val="5C5B5A">
                        <a:alpha val="21176"/>
                      </a:srgbClr>
                    </a:solidFill>
                  </a:tcPr>
                </a:tc>
                <a:extLst>
                  <a:ext uri="{0D108BD9-81ED-4DB2-BD59-A6C34878D82A}">
                    <a16:rowId xmlns:a16="http://schemas.microsoft.com/office/drawing/2014/main" val="2560140518"/>
                  </a:ext>
                </a:extLst>
              </a:tr>
            </a:tbl>
          </a:graphicData>
        </a:graphic>
      </p:graphicFrame>
      <p:sp>
        <p:nvSpPr>
          <p:cNvPr id="10" name="Slide Number Placeholder 4">
            <a:extLst>
              <a:ext uri="{FF2B5EF4-FFF2-40B4-BE49-F238E27FC236}">
                <a16:creationId xmlns:a16="http://schemas.microsoft.com/office/drawing/2014/main" id="{ED46FB12-013B-61E7-8A5C-482B1A2A3BB9}"/>
              </a:ext>
            </a:extLst>
          </p:cNvPr>
          <p:cNvSpPr txBox="1">
            <a:spLocks/>
          </p:cNvSpPr>
          <p:nvPr/>
        </p:nvSpPr>
        <p:spPr>
          <a:xfrm>
            <a:off x="11448288" y="6320788"/>
            <a:ext cx="588015"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83</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3524618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89780-0C66-4ED0-E308-0ECEB17AAD8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DB96B594-5939-9930-98E4-3EED9BA48546}"/>
              </a:ext>
            </a:extLst>
          </p:cNvPr>
          <p:cNvSpPr>
            <a:spLocks noGrp="1"/>
          </p:cNvSpPr>
          <p:nvPr>
            <p:ph type="title"/>
          </p:nvPr>
        </p:nvSpPr>
        <p:spPr>
          <a:xfrm>
            <a:off x="600977" y="1782392"/>
            <a:ext cx="5495023" cy="1116000"/>
          </a:xfrm>
        </p:spPr>
        <p:txBody>
          <a:bodyPr anchor="t">
            <a:normAutofit/>
          </a:bodyPr>
          <a:lstStyle/>
          <a:p>
            <a:r>
              <a:rPr lang="en-GB" sz="4900" b="1" dirty="0">
                <a:latin typeface="Arial" panose="020B0604020202020204" pitchFamily="34" charset="0"/>
                <a:cs typeface="Arial" panose="020B0604020202020204" pitchFamily="34" charset="0"/>
              </a:rPr>
              <a:t>Appendix 2</a:t>
            </a:r>
            <a:endParaRPr lang="en-GB" sz="2200" dirty="0">
              <a:latin typeface="Arial" panose="020B0604020202020204" pitchFamily="34" charset="0"/>
              <a:cs typeface="Arial" panose="020B0604020202020204" pitchFamily="34" charset="0"/>
            </a:endParaRPr>
          </a:p>
        </p:txBody>
      </p:sp>
      <p:graphicFrame>
        <p:nvGraphicFramePr>
          <p:cNvPr id="4" name="Table 5">
            <a:extLst>
              <a:ext uri="{FF2B5EF4-FFF2-40B4-BE49-F238E27FC236}">
                <a16:creationId xmlns:a16="http://schemas.microsoft.com/office/drawing/2014/main" id="{2FFA5373-7C01-06BC-D27F-19020126FE9D}"/>
              </a:ext>
            </a:extLst>
          </p:cNvPr>
          <p:cNvGraphicFramePr>
            <a:graphicFrameLocks noGrp="1"/>
          </p:cNvGraphicFramePr>
          <p:nvPr>
            <p:extLst>
              <p:ext uri="{D42A27DB-BD31-4B8C-83A1-F6EECF244321}">
                <p14:modId xmlns:p14="http://schemas.microsoft.com/office/powerpoint/2010/main" val="659234504"/>
              </p:ext>
            </p:extLst>
          </p:nvPr>
        </p:nvGraphicFramePr>
        <p:xfrm>
          <a:off x="484435" y="3959609"/>
          <a:ext cx="5728105" cy="856080"/>
        </p:xfrm>
        <a:graphic>
          <a:graphicData uri="http://schemas.openxmlformats.org/drawingml/2006/table">
            <a:tbl>
              <a:tblPr firstRow="1" bandRow="1">
                <a:tableStyleId>{5C22544A-7EE6-4342-B048-85BDC9FD1C3A}</a:tableStyleId>
              </a:tblPr>
              <a:tblGrid>
                <a:gridCol w="4024811">
                  <a:extLst>
                    <a:ext uri="{9D8B030D-6E8A-4147-A177-3AD203B41FA5}">
                      <a16:colId xmlns:a16="http://schemas.microsoft.com/office/drawing/2014/main" val="4846203"/>
                    </a:ext>
                  </a:extLst>
                </a:gridCol>
                <a:gridCol w="1703294">
                  <a:extLst>
                    <a:ext uri="{9D8B030D-6E8A-4147-A177-3AD203B41FA5}">
                      <a16:colId xmlns:a16="http://schemas.microsoft.com/office/drawing/2014/main" val="4277008826"/>
                    </a:ext>
                  </a:extLst>
                </a:gridCol>
              </a:tblGrid>
              <a:tr h="142680">
                <a:tc>
                  <a:txBody>
                    <a:bodyPr/>
                    <a:lstStyle/>
                    <a:p>
                      <a:r>
                        <a:rPr lang="en-GB" sz="1400" b="1" dirty="0">
                          <a:solidFill>
                            <a:schemeClr val="bg1"/>
                          </a:solidFill>
                          <a:latin typeface="Arial"/>
                          <a:cs typeface="Arial"/>
                        </a:rPr>
                        <a:t>Supplementary – Good Work</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a:t>
                      </a:r>
                      <a:r>
                        <a:rPr lang="en-GB" sz="1400" b="1" u="sng" dirty="0">
                          <a:solidFill>
                            <a:schemeClr val="bg1"/>
                          </a:solidFill>
                          <a:latin typeface="Arial"/>
                          <a:cs typeface="Arial"/>
                        </a:rPr>
                        <a:t>85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3213304"/>
                  </a:ext>
                </a:extLst>
              </a:tr>
              <a:tr h="142680">
                <a:tc>
                  <a:txBody>
                    <a:bodyPr/>
                    <a:lstStyle/>
                    <a:p>
                      <a:r>
                        <a:rPr lang="en-GB" sz="1400" b="1" dirty="0">
                          <a:solidFill>
                            <a:schemeClr val="bg1"/>
                          </a:solidFill>
                          <a:latin typeface="Arial"/>
                          <a:cs typeface="Arial"/>
                        </a:rPr>
                        <a:t>Supplementary – Your Local Area</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rPr>
                        <a:t>pages 86-92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1120654"/>
                  </a:ext>
                </a:extLst>
              </a:tr>
              <a:tr h="0">
                <a:tc>
                  <a:txBody>
                    <a:bodyPr/>
                    <a:lstStyle/>
                    <a:p>
                      <a:endParaRPr lang="en-GB" sz="1400" b="1"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7954553"/>
                  </a:ext>
                </a:extLst>
              </a:tr>
            </a:tbl>
          </a:graphicData>
        </a:graphic>
      </p:graphicFrame>
    </p:spTree>
    <p:custDataLst>
      <p:tags r:id="rId1"/>
    </p:custDataLst>
    <p:extLst>
      <p:ext uri="{BB962C8B-B14F-4D97-AF65-F5344CB8AC3E}">
        <p14:creationId xmlns:p14="http://schemas.microsoft.com/office/powerpoint/2010/main" val="9554380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846DD-272B-1479-FC0D-46D15EE32D6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6E4030-2B2E-5ABE-A177-6970C4313593}"/>
              </a:ext>
            </a:extLst>
          </p:cNvPr>
          <p:cNvSpPr txBox="1">
            <a:spLocks noGrp="1"/>
          </p:cNvSpPr>
          <p:nvPr>
            <p:ph type="title" idx="4294967295"/>
          </p:nvPr>
        </p:nvSpPr>
        <p:spPr>
          <a:xfrm>
            <a:off x="353635" y="168223"/>
            <a:ext cx="1148473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Just under three fifths (58%) of respondents </a:t>
            </a:r>
            <a:r>
              <a:rPr kumimoji="0" lang="en-GB" sz="1800" b="1" i="0" u="none" strike="noStrike" kern="1200" cap="none" spc="0" normalizeH="0" baseline="0" noProof="0" dirty="0">
                <a:ln>
                  <a:noFill/>
                </a:ln>
                <a:solidFill>
                  <a:srgbClr val="009690"/>
                </a:solidFill>
                <a:effectLst/>
                <a:uLnTx/>
                <a:uFillTx/>
                <a:latin typeface="Arial"/>
                <a:ea typeface="+mn-ea"/>
                <a:cs typeface="+mn-cs"/>
              </a:rPr>
              <a:t>are employed in permanent positions, </a:t>
            </a:r>
            <a:r>
              <a:rPr kumimoji="0" lang="en-GB" sz="1800" b="1" i="0" u="none" strike="noStrike" kern="1200" cap="none" spc="0" normalizeH="0" baseline="0" noProof="0" dirty="0">
                <a:ln>
                  <a:noFill/>
                </a:ln>
                <a:solidFill>
                  <a:srgbClr val="5C5B5A"/>
                </a:solidFill>
                <a:effectLst/>
                <a:uLnTx/>
                <a:uFillTx/>
                <a:latin typeface="Arial"/>
                <a:ea typeface="+mn-ea"/>
                <a:cs typeface="+mn-cs"/>
              </a:rPr>
              <a:t>which has dropped significantly since last wave (63%) - with a further 18% in part-time positions</a:t>
            </a:r>
            <a:r>
              <a:rPr lang="en-GB" sz="1800" b="1" dirty="0">
                <a:solidFill>
                  <a:srgbClr val="5C5B5A"/>
                </a:solidFill>
                <a:latin typeface="Arial"/>
                <a:ea typeface="+mn-ea"/>
                <a:cs typeface="+mn-cs"/>
              </a:rPr>
              <a:t>,</a:t>
            </a:r>
            <a:r>
              <a:rPr kumimoji="0" lang="en-GB" sz="1800" b="1" i="0" u="none" strike="noStrike" kern="1200" cap="none" spc="0" normalizeH="0" baseline="0" noProof="0" dirty="0">
                <a:ln>
                  <a:noFill/>
                </a:ln>
                <a:solidFill>
                  <a:srgbClr val="5C5B5A"/>
                </a:solidFill>
                <a:effectLst/>
                <a:uLnTx/>
                <a:uFillTx/>
                <a:latin typeface="Arial"/>
                <a:ea typeface="+mn-ea"/>
                <a:cs typeface="+mn-cs"/>
              </a:rPr>
              <a:t> </a:t>
            </a:r>
            <a:r>
              <a:rPr lang="en-GB" sz="1800" b="1" dirty="0">
                <a:solidFill>
                  <a:srgbClr val="5C5B5A"/>
                </a:solidFill>
                <a:latin typeface="Arial"/>
                <a:ea typeface="+mn-ea"/>
                <a:cs typeface="+mn-cs"/>
              </a:rPr>
              <a:t>t</a:t>
            </a:r>
            <a:r>
              <a:rPr kumimoji="0" lang="en-GB" sz="1800" b="1" i="0" u="none" strike="noStrike" kern="1200" cap="none" spc="0" normalizeH="0" baseline="0" noProof="0" dirty="0">
                <a:ln>
                  <a:noFill/>
                </a:ln>
                <a:solidFill>
                  <a:srgbClr val="5C5B5A"/>
                </a:solidFill>
                <a:effectLst/>
                <a:uLnTx/>
                <a:uFillTx/>
                <a:latin typeface="Arial"/>
                <a:ea typeface="+mn-ea"/>
                <a:cs typeface="+mn-cs"/>
              </a:rPr>
              <a:t>his has remained stable since last wave. </a:t>
            </a:r>
          </a:p>
        </p:txBody>
      </p:sp>
      <p:sp>
        <p:nvSpPr>
          <p:cNvPr id="4" name="TextBox 3">
            <a:extLst>
              <a:ext uri="{FF2B5EF4-FFF2-40B4-BE49-F238E27FC236}">
                <a16:creationId xmlns:a16="http://schemas.microsoft.com/office/drawing/2014/main" id="{4DB92411-8734-2388-D13B-6A57650FEF46}"/>
              </a:ext>
            </a:extLst>
          </p:cNvPr>
          <p:cNvSpPr txBox="1"/>
          <p:nvPr/>
        </p:nvSpPr>
        <p:spPr>
          <a:xfrm>
            <a:off x="1275029" y="1407311"/>
            <a:ext cx="964194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prstClr val="black">
                    <a:lumMod val="65000"/>
                    <a:lumOff val="35000"/>
                  </a:prstClr>
                </a:solidFill>
                <a:latin typeface="+mn-lt"/>
                <a:ea typeface="+mn-ea"/>
                <a:cs typeface="+mn-cs"/>
              </a:defRPr>
            </a:pPr>
            <a:r>
              <a:rPr lang="en-GB" sz="1400" b="1" dirty="0">
                <a:solidFill>
                  <a:srgbClr val="5C5B5A"/>
                </a:solidFill>
                <a:latin typeface="Arial" panose="020B0604020202020204" pitchFamily="34" charset="0"/>
                <a:ea typeface="Calibri" panose="020F0502020204030204" pitchFamily="34" charset="0"/>
              </a:rPr>
              <a:t>What would you describe your current contract or employment situation as?</a:t>
            </a:r>
          </a:p>
        </p:txBody>
      </p:sp>
      <p:graphicFrame>
        <p:nvGraphicFramePr>
          <p:cNvPr id="9" name="Chart 8" descr="Bar chart showing percentage of respondents employed in permanent positions. 65% are employed in permanent positions, which is significantly higher than 58% in December '24, with a further 14% in part time positions. This is significantly lower than 18% in December '24 ">
            <a:extLst>
              <a:ext uri="{FF2B5EF4-FFF2-40B4-BE49-F238E27FC236}">
                <a16:creationId xmlns:a16="http://schemas.microsoft.com/office/drawing/2014/main" id="{FA9AD8B0-FDA5-1633-F45B-7421202BF294}"/>
              </a:ext>
            </a:extLst>
          </p:cNvPr>
          <p:cNvGraphicFramePr/>
          <p:nvPr>
            <p:extLst>
              <p:ext uri="{D42A27DB-BD31-4B8C-83A1-F6EECF244321}">
                <p14:modId xmlns:p14="http://schemas.microsoft.com/office/powerpoint/2010/main" val="1348555665"/>
              </p:ext>
            </p:extLst>
          </p:nvPr>
        </p:nvGraphicFramePr>
        <p:xfrm>
          <a:off x="952233" y="1667634"/>
          <a:ext cx="8262828" cy="429368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98E2836E-19AF-58A9-4F27-49580A2CAF95}"/>
              </a:ext>
            </a:extLst>
          </p:cNvPr>
          <p:cNvSpPr txBox="1"/>
          <p:nvPr/>
        </p:nvSpPr>
        <p:spPr>
          <a:xfrm>
            <a:off x="5730799" y="3181360"/>
            <a:ext cx="1549895" cy="169277"/>
          </a:xfrm>
          <a:prstGeom prst="rect">
            <a:avLst/>
          </a:prstGeom>
          <a:noFill/>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1100" b="1" dirty="0">
                <a:solidFill>
                  <a:srgbClr val="5C5B5A"/>
                </a:solidFill>
                <a:latin typeface="Arial"/>
              </a:rPr>
              <a:t>11% </a:t>
            </a:r>
            <a:r>
              <a:rPr lang="en-GB" sz="1050" dirty="0">
                <a:solidFill>
                  <a:srgbClr val="5C5B5A"/>
                </a:solidFill>
                <a:latin typeface="Arial"/>
              </a:rPr>
              <a:t>Those aged 16-24</a:t>
            </a:r>
            <a:endParaRPr lang="en-GB" sz="1050" b="1" dirty="0">
              <a:solidFill>
                <a:srgbClr val="5C5B5A"/>
              </a:solidFill>
              <a:latin typeface="Arial"/>
            </a:endParaRPr>
          </a:p>
        </p:txBody>
      </p:sp>
      <p:sp>
        <p:nvSpPr>
          <p:cNvPr id="19" name="TextBox 18">
            <a:extLst>
              <a:ext uri="{FF2B5EF4-FFF2-40B4-BE49-F238E27FC236}">
                <a16:creationId xmlns:a16="http://schemas.microsoft.com/office/drawing/2014/main" id="{0DF349E8-7320-9699-9807-0F3E9BC7D7B8}"/>
              </a:ext>
            </a:extLst>
          </p:cNvPr>
          <p:cNvSpPr txBox="1"/>
          <p:nvPr/>
        </p:nvSpPr>
        <p:spPr>
          <a:xfrm>
            <a:off x="5609270" y="4568529"/>
            <a:ext cx="1343621" cy="169277"/>
          </a:xfrm>
          <a:prstGeom prst="rect">
            <a:avLst/>
          </a:prstGeom>
          <a:noFill/>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1100" b="1" dirty="0">
                <a:solidFill>
                  <a:srgbClr val="5C5B5A"/>
                </a:solidFill>
                <a:latin typeface="Arial"/>
              </a:rPr>
              <a:t>13% </a:t>
            </a:r>
            <a:r>
              <a:rPr lang="en-GB" sz="1050" dirty="0">
                <a:solidFill>
                  <a:srgbClr val="5C5B5A"/>
                </a:solidFill>
                <a:latin typeface="Arial"/>
              </a:rPr>
              <a:t>Those aged 65+</a:t>
            </a:r>
          </a:p>
        </p:txBody>
      </p:sp>
      <p:cxnSp>
        <p:nvCxnSpPr>
          <p:cNvPr id="8" name="Straight Arrow Connector 7">
            <a:extLst>
              <a:ext uri="{FF2B5EF4-FFF2-40B4-BE49-F238E27FC236}">
                <a16:creationId xmlns:a16="http://schemas.microsoft.com/office/drawing/2014/main" id="{6C75081A-792D-F466-E84A-93C7FD999D81}"/>
              </a:ext>
              <a:ext uri="{C183D7F6-B498-43B3-948B-1728B52AA6E4}">
                <adec:decorative xmlns:adec="http://schemas.microsoft.com/office/drawing/2017/decorative" val="1"/>
              </a:ext>
            </a:extLst>
          </p:cNvPr>
          <p:cNvCxnSpPr>
            <a:cxnSpLocks/>
          </p:cNvCxnSpPr>
          <p:nvPr/>
        </p:nvCxnSpPr>
        <p:spPr>
          <a:xfrm flipV="1">
            <a:off x="9455304" y="1688172"/>
            <a:ext cx="934580" cy="204939"/>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92705C9-49E6-C0EC-E19F-07D6249BDC7F}"/>
              </a:ext>
            </a:extLst>
          </p:cNvPr>
          <p:cNvSpPr txBox="1"/>
          <p:nvPr/>
        </p:nvSpPr>
        <p:spPr>
          <a:xfrm>
            <a:off x="10413201" y="1182886"/>
            <a:ext cx="1577515" cy="969496"/>
          </a:xfrm>
          <a:prstGeom prst="rect">
            <a:avLst/>
          </a:prstGeom>
          <a:noFill/>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1050" dirty="0">
                <a:solidFill>
                  <a:srgbClr val="5C5B5A"/>
                </a:solidFill>
                <a:latin typeface="Arial"/>
              </a:rPr>
              <a:t>Men</a:t>
            </a:r>
            <a:r>
              <a:rPr lang="en-GB" sz="1050" b="1" dirty="0">
                <a:solidFill>
                  <a:srgbClr val="5C5B5A"/>
                </a:solidFill>
                <a:latin typeface="Arial"/>
              </a:rPr>
              <a:t> </a:t>
            </a:r>
            <a:r>
              <a:rPr lang="en-GB" sz="1050" dirty="0">
                <a:solidFill>
                  <a:srgbClr val="5C5B5A"/>
                </a:solidFill>
                <a:latin typeface="Arial"/>
              </a:rPr>
              <a:t>(</a:t>
            </a:r>
            <a:r>
              <a:rPr lang="en-GB" sz="1050" b="1" dirty="0">
                <a:solidFill>
                  <a:srgbClr val="5C5B5A"/>
                </a:solidFill>
                <a:latin typeface="Arial"/>
              </a:rPr>
              <a:t>69%</a:t>
            </a:r>
            <a:r>
              <a:rPr lang="en-GB" sz="1050" dirty="0">
                <a:solidFill>
                  <a:srgbClr val="5C5B5A"/>
                </a:solidFill>
                <a:latin typeface="Arial"/>
              </a:rPr>
              <a:t>), homeowners (</a:t>
            </a:r>
            <a:r>
              <a:rPr lang="en-GB" sz="1050" b="1" dirty="0">
                <a:solidFill>
                  <a:srgbClr val="5C5B5A"/>
                </a:solidFill>
                <a:latin typeface="Arial"/>
              </a:rPr>
              <a:t>69%</a:t>
            </a:r>
            <a:r>
              <a:rPr lang="en-GB" sz="1050" dirty="0">
                <a:solidFill>
                  <a:srgbClr val="5C5B5A"/>
                </a:solidFill>
                <a:latin typeface="Arial"/>
              </a:rPr>
              <a:t>) and those without a disability (</a:t>
            </a:r>
            <a:r>
              <a:rPr lang="en-GB" sz="1050" b="1" dirty="0">
                <a:solidFill>
                  <a:srgbClr val="5C5B5A"/>
                </a:solidFill>
                <a:latin typeface="Arial"/>
              </a:rPr>
              <a:t>68%</a:t>
            </a:r>
            <a:r>
              <a:rPr lang="en-GB" sz="1050" dirty="0">
                <a:solidFill>
                  <a:srgbClr val="5C5B5A"/>
                </a:solidFill>
                <a:latin typeface="Arial"/>
              </a:rPr>
              <a:t>) were </a:t>
            </a:r>
            <a:r>
              <a:rPr lang="en-GB" sz="1050" b="1" dirty="0">
                <a:solidFill>
                  <a:srgbClr val="009690"/>
                </a:solidFill>
                <a:latin typeface="Arial"/>
              </a:rPr>
              <a:t>more</a:t>
            </a:r>
            <a:r>
              <a:rPr lang="en-GB" sz="1050" dirty="0">
                <a:solidFill>
                  <a:srgbClr val="009690"/>
                </a:solidFill>
                <a:latin typeface="Arial"/>
              </a:rPr>
              <a:t> </a:t>
            </a:r>
            <a:r>
              <a:rPr lang="en-GB" sz="1050" b="1" dirty="0">
                <a:solidFill>
                  <a:srgbClr val="009690"/>
                </a:solidFill>
                <a:latin typeface="Arial"/>
              </a:rPr>
              <a:t>likely</a:t>
            </a:r>
            <a:r>
              <a:rPr lang="en-GB" sz="1050" dirty="0">
                <a:solidFill>
                  <a:srgbClr val="5C5B5A"/>
                </a:solidFill>
                <a:latin typeface="Arial"/>
              </a:rPr>
              <a:t> to be in permanent full-time employment</a:t>
            </a:r>
          </a:p>
        </p:txBody>
      </p:sp>
      <p:cxnSp>
        <p:nvCxnSpPr>
          <p:cNvPr id="12" name="Straight Arrow Connector 11">
            <a:extLst>
              <a:ext uri="{FF2B5EF4-FFF2-40B4-BE49-F238E27FC236}">
                <a16:creationId xmlns:a16="http://schemas.microsoft.com/office/drawing/2014/main" id="{97FB297A-A5B6-180E-AED3-ABFAF28216A7}"/>
              </a:ext>
              <a:ext uri="{C183D7F6-B498-43B3-948B-1728B52AA6E4}">
                <adec:decorative xmlns:adec="http://schemas.microsoft.com/office/drawing/2017/decorative" val="1"/>
              </a:ext>
            </a:extLst>
          </p:cNvPr>
          <p:cNvCxnSpPr>
            <a:cxnSpLocks/>
          </p:cNvCxnSpPr>
          <p:nvPr/>
        </p:nvCxnSpPr>
        <p:spPr>
          <a:xfrm>
            <a:off x="9472126" y="2030846"/>
            <a:ext cx="1008509" cy="45812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7540D75-3B89-6BC6-ED14-91C1E6FA04D4}"/>
              </a:ext>
            </a:extLst>
          </p:cNvPr>
          <p:cNvSpPr txBox="1"/>
          <p:nvPr/>
        </p:nvSpPr>
        <p:spPr>
          <a:xfrm>
            <a:off x="10455696" y="2584232"/>
            <a:ext cx="1347584" cy="1131079"/>
          </a:xfrm>
          <a:prstGeom prst="rect">
            <a:avLst/>
          </a:prstGeom>
          <a:noFill/>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1050" dirty="0">
                <a:solidFill>
                  <a:srgbClr val="5C5B5A"/>
                </a:solidFill>
                <a:latin typeface="Arial"/>
              </a:rPr>
              <a:t>16-24-year-olds (</a:t>
            </a:r>
            <a:r>
              <a:rPr lang="en-GB" sz="1050" b="1" dirty="0">
                <a:solidFill>
                  <a:srgbClr val="5C5B5A"/>
                </a:solidFill>
                <a:latin typeface="Arial"/>
              </a:rPr>
              <a:t>45%</a:t>
            </a:r>
            <a:r>
              <a:rPr lang="en-GB" sz="1050" dirty="0">
                <a:solidFill>
                  <a:srgbClr val="5C5B5A"/>
                </a:solidFill>
                <a:latin typeface="Arial"/>
              </a:rPr>
              <a:t>), and those from racially minoritised communities (</a:t>
            </a:r>
            <a:r>
              <a:rPr lang="en-GB" sz="1050" b="1" dirty="0">
                <a:solidFill>
                  <a:srgbClr val="5C5B5A"/>
                </a:solidFill>
                <a:latin typeface="Arial"/>
              </a:rPr>
              <a:t>52%</a:t>
            </a:r>
            <a:r>
              <a:rPr lang="en-GB" sz="1050" dirty="0">
                <a:solidFill>
                  <a:srgbClr val="5C5B5A"/>
                </a:solidFill>
                <a:latin typeface="Arial"/>
              </a:rPr>
              <a:t>) were </a:t>
            </a:r>
            <a:r>
              <a:rPr lang="en-GB" sz="1050" b="1" dirty="0">
                <a:solidFill>
                  <a:srgbClr val="C00000"/>
                </a:solidFill>
                <a:latin typeface="Arial"/>
              </a:rPr>
              <a:t>less likely</a:t>
            </a:r>
            <a:r>
              <a:rPr lang="en-GB" sz="1050" b="1" dirty="0">
                <a:solidFill>
                  <a:srgbClr val="5C5B5A"/>
                </a:solidFill>
                <a:latin typeface="Arial"/>
              </a:rPr>
              <a:t> </a:t>
            </a:r>
            <a:r>
              <a:rPr lang="en-GB" sz="1050" dirty="0">
                <a:solidFill>
                  <a:srgbClr val="5C5B5A"/>
                </a:solidFill>
                <a:latin typeface="Arial"/>
              </a:rPr>
              <a:t>to be in full time permanent employment</a:t>
            </a:r>
          </a:p>
        </p:txBody>
      </p:sp>
      <p:cxnSp>
        <p:nvCxnSpPr>
          <p:cNvPr id="17" name="Straight Arrow Connector 16">
            <a:extLst>
              <a:ext uri="{FF2B5EF4-FFF2-40B4-BE49-F238E27FC236}">
                <a16:creationId xmlns:a16="http://schemas.microsoft.com/office/drawing/2014/main" id="{B711CFA6-CB4F-13A8-B72D-8935572A693C}"/>
              </a:ext>
              <a:ext uri="{C183D7F6-B498-43B3-948B-1728B52AA6E4}">
                <adec:decorative xmlns:adec="http://schemas.microsoft.com/office/drawing/2017/decorative" val="1"/>
              </a:ext>
            </a:extLst>
          </p:cNvPr>
          <p:cNvCxnSpPr>
            <a:cxnSpLocks/>
          </p:cNvCxnSpPr>
          <p:nvPr/>
        </p:nvCxnSpPr>
        <p:spPr>
          <a:xfrm>
            <a:off x="4873629" y="4661055"/>
            <a:ext cx="666750"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A5975E0-5E96-8726-4F35-386B0D20F9E0}"/>
              </a:ext>
              <a:ext uri="{C183D7F6-B498-43B3-948B-1728B52AA6E4}">
                <adec:decorative xmlns:adec="http://schemas.microsoft.com/office/drawing/2017/decorative" val="1"/>
              </a:ext>
            </a:extLst>
          </p:cNvPr>
          <p:cNvCxnSpPr>
            <a:cxnSpLocks/>
          </p:cNvCxnSpPr>
          <p:nvPr/>
        </p:nvCxnSpPr>
        <p:spPr>
          <a:xfrm>
            <a:off x="4988289" y="3274951"/>
            <a:ext cx="666750"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0C434E4-BE85-8EE7-5B43-F6E2730DB5B7}"/>
              </a:ext>
              <a:ext uri="{C183D7F6-B498-43B3-948B-1728B52AA6E4}">
                <adec:decorative xmlns:adec="http://schemas.microsoft.com/office/drawing/2017/decorative" val="1"/>
              </a:ext>
            </a:extLst>
          </p:cNvPr>
          <p:cNvSpPr txBox="1"/>
          <p:nvPr/>
        </p:nvSpPr>
        <p:spPr>
          <a:xfrm>
            <a:off x="10209410" y="6016300"/>
            <a:ext cx="2086372"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5C5B5A"/>
                </a:solidFill>
                <a:effectLst/>
                <a:uLnTx/>
                <a:uFillTx/>
                <a:latin typeface="Arial"/>
                <a:ea typeface="+mn-ea"/>
                <a:cs typeface="+mn-cs"/>
              </a:rPr>
              <a:t>Significantly higher/</a:t>
            </a:r>
            <a:r>
              <a:rPr lang="en-GB" sz="900" dirty="0">
                <a:solidFill>
                  <a:srgbClr val="5C5B5A"/>
                </a:solidFill>
                <a:latin typeface="Arial"/>
              </a:rPr>
              <a:t>lower than S16</a:t>
            </a:r>
            <a:endParaRPr kumimoji="0" lang="en-GB" sz="900" b="0" i="0" u="none" strike="noStrike" kern="1200" cap="none" spc="0" normalizeH="0" baseline="0" noProof="0" dirty="0">
              <a:ln>
                <a:noFill/>
              </a:ln>
              <a:solidFill>
                <a:srgbClr val="5C5B5A"/>
              </a:solidFill>
              <a:effectLst/>
              <a:uLnTx/>
              <a:uFillTx/>
              <a:latin typeface="Arial"/>
              <a:ea typeface="+mn-ea"/>
              <a:cs typeface="+mn-cs"/>
            </a:endParaRPr>
          </a:p>
        </p:txBody>
      </p:sp>
      <p:sp>
        <p:nvSpPr>
          <p:cNvPr id="22" name="Arrow: Down 21">
            <a:extLst>
              <a:ext uri="{FF2B5EF4-FFF2-40B4-BE49-F238E27FC236}">
                <a16:creationId xmlns:a16="http://schemas.microsoft.com/office/drawing/2014/main" id="{A1557AF2-58FB-26E6-FF0F-0394A4A3226E}"/>
              </a:ext>
              <a:ext uri="{C183D7F6-B498-43B3-948B-1728B52AA6E4}">
                <adec:decorative xmlns:adec="http://schemas.microsoft.com/office/drawing/2017/decorative" val="1"/>
              </a:ext>
            </a:extLst>
          </p:cNvPr>
          <p:cNvSpPr/>
          <p:nvPr/>
        </p:nvSpPr>
        <p:spPr>
          <a:xfrm>
            <a:off x="10129714" y="605875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Arrow: Down 22">
            <a:extLst>
              <a:ext uri="{FF2B5EF4-FFF2-40B4-BE49-F238E27FC236}">
                <a16:creationId xmlns:a16="http://schemas.microsoft.com/office/drawing/2014/main" id="{F6B709EE-A4CB-D2BC-845B-2796E38F69EE}"/>
              </a:ext>
              <a:ext uri="{C183D7F6-B498-43B3-948B-1728B52AA6E4}">
                <adec:decorative xmlns:adec="http://schemas.microsoft.com/office/drawing/2017/decorative" val="1"/>
              </a:ext>
            </a:extLst>
          </p:cNvPr>
          <p:cNvSpPr/>
          <p:nvPr/>
        </p:nvSpPr>
        <p:spPr>
          <a:xfrm rot="10800000">
            <a:off x="9970323" y="605875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Footer Placeholder 4">
            <a:extLst>
              <a:ext uri="{FF2B5EF4-FFF2-40B4-BE49-F238E27FC236}">
                <a16:creationId xmlns:a16="http://schemas.microsoft.com/office/drawing/2014/main" id="{63D42C0E-64FB-127B-244D-3ADE285F16BB}"/>
              </a:ext>
            </a:extLst>
          </p:cNvPr>
          <p:cNvSpPr txBox="1">
            <a:spLocks/>
          </p:cNvSpPr>
          <p:nvPr/>
        </p:nvSpPr>
        <p:spPr>
          <a:xfrm>
            <a:off x="391549" y="6342397"/>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GW2_4. </a:t>
            </a:r>
            <a:r>
              <a:rPr lang="en-GB" sz="1000" dirty="0">
                <a:solidFill>
                  <a:srgbClr val="FFFFFF">
                    <a:lumMod val="50000"/>
                  </a:srgbClr>
                </a:solidFill>
                <a:latin typeface="Arial"/>
                <a:cs typeface="Arial" panose="020B0604020202020204" pitchFamily="34" charset="0"/>
              </a:rPr>
              <a:t>What would you describe your current contract or employment situation as? Base: Those who are employed S15 (878), S16 (896), S17 (868)</a:t>
            </a:r>
          </a:p>
        </p:txBody>
      </p:sp>
      <p:sp>
        <p:nvSpPr>
          <p:cNvPr id="2" name="Arrow: Down 1">
            <a:extLst>
              <a:ext uri="{FF2B5EF4-FFF2-40B4-BE49-F238E27FC236}">
                <a16:creationId xmlns:a16="http://schemas.microsoft.com/office/drawing/2014/main" id="{756B144F-367B-A3F9-4234-109A0E56EA69}"/>
              </a:ext>
              <a:ext uri="{C183D7F6-B498-43B3-948B-1728B52AA6E4}">
                <adec:decorative xmlns:adec="http://schemas.microsoft.com/office/drawing/2017/decorative" val="1"/>
              </a:ext>
            </a:extLst>
          </p:cNvPr>
          <p:cNvSpPr/>
          <p:nvPr/>
        </p:nvSpPr>
        <p:spPr>
          <a:xfrm rot="10800000">
            <a:off x="9132019" y="1817773"/>
            <a:ext cx="166083" cy="151137"/>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1855498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C750069-C2D3-A72E-E5FF-ED8884158649}"/>
              </a:ext>
            </a:extLst>
          </p:cNvPr>
          <p:cNvSpPr txBox="1">
            <a:spLocks noGrp="1"/>
          </p:cNvSpPr>
          <p:nvPr>
            <p:ph type="title" idx="4294967295"/>
          </p:nvPr>
        </p:nvSpPr>
        <p:spPr>
          <a:xfrm>
            <a:off x="267724" y="160546"/>
            <a:ext cx="11590901"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Respondents continue to be broadly satisfied with </a:t>
            </a:r>
            <a:r>
              <a:rPr kumimoji="0" lang="en-GB" sz="1800" b="1" i="0" u="none" strike="noStrike" kern="1200" cap="none" spc="0" normalizeH="0" baseline="0" noProof="0" dirty="0">
                <a:ln>
                  <a:noFill/>
                </a:ln>
                <a:solidFill>
                  <a:srgbClr val="009690"/>
                </a:solidFill>
                <a:effectLst/>
                <a:uLnTx/>
                <a:uFillTx/>
                <a:latin typeface="Arial"/>
                <a:ea typeface="+mn-ea"/>
                <a:cs typeface="+mn-cs"/>
              </a:rPr>
              <a:t>transport and travel facilities</a:t>
            </a:r>
            <a:r>
              <a:rPr kumimoji="0" lang="en-GB" sz="1800" b="1" i="0" u="none" strike="noStrike" kern="1200" cap="none" spc="0" normalizeH="0" baseline="0" noProof="0" dirty="0">
                <a:ln>
                  <a:noFill/>
                </a:ln>
                <a:solidFill>
                  <a:srgbClr val="5C5B5A"/>
                </a:solidFill>
                <a:effectLst/>
                <a:uLnTx/>
                <a:uFillTx/>
                <a:latin typeface="Arial"/>
                <a:ea typeface="+mn-ea"/>
                <a:cs typeface="+mn-cs"/>
              </a:rPr>
              <a:t>. </a:t>
            </a:r>
            <a:r>
              <a:rPr lang="en-GB" sz="1800" b="1" dirty="0">
                <a:solidFill>
                  <a:srgbClr val="5C5B5A"/>
                </a:solidFill>
                <a:latin typeface="Arial"/>
                <a:ea typeface="+mn-ea"/>
                <a:cs typeface="+mn-cs"/>
              </a:rPr>
              <a:t>The lowest level of satisfaction was reported for train services and the Metrolink, at 44%, though this is offset by high levels of respondents saying this is not available in their local area</a:t>
            </a:r>
            <a:endParaRPr kumimoji="0" lang="en-GB" sz="1800" b="1" i="0" u="none" strike="noStrike" kern="1200" cap="none" spc="0" normalizeH="0" baseline="0" noProof="0" dirty="0">
              <a:ln>
                <a:noFill/>
              </a:ln>
              <a:solidFill>
                <a:srgbClr val="5C5B5A"/>
              </a:solidFill>
              <a:effectLst/>
              <a:uLnTx/>
              <a:uFillTx/>
              <a:latin typeface="Arial"/>
              <a:ea typeface="+mn-ea"/>
              <a:cs typeface="+mn-cs"/>
            </a:endParaRPr>
          </a:p>
        </p:txBody>
      </p:sp>
      <p:sp>
        <p:nvSpPr>
          <p:cNvPr id="42" name="TextBox 41">
            <a:extLst>
              <a:ext uri="{FF2B5EF4-FFF2-40B4-BE49-F238E27FC236}">
                <a16:creationId xmlns:a16="http://schemas.microsoft.com/office/drawing/2014/main" id="{A42AE8FE-F05A-5F0F-ADB1-E05E36A500E2}"/>
              </a:ext>
            </a:extLst>
          </p:cNvPr>
          <p:cNvSpPr txBox="1"/>
          <p:nvPr/>
        </p:nvSpPr>
        <p:spPr>
          <a:xfrm>
            <a:off x="3227159" y="1397788"/>
            <a:ext cx="5161991"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dirty="0">
                <a:ln>
                  <a:noFill/>
                </a:ln>
                <a:solidFill>
                  <a:srgbClr val="5C5B5A"/>
                </a:solidFill>
                <a:effectLst/>
                <a:uLnTx/>
                <a:uFillTx/>
                <a:latin typeface="Arial"/>
                <a:ea typeface="+mn-ea"/>
                <a:cs typeface="+mn-cs"/>
              </a:rPr>
              <a:t>Level of satisfaction with transport and travel facilities</a:t>
            </a:r>
          </a:p>
        </p:txBody>
      </p:sp>
      <p:graphicFrame>
        <p:nvGraphicFramePr>
          <p:cNvPr id="4" name="Chart 3" descr="Stacked bar chart showing the proportion of Greater Manchester residents who are satisfied with the transport links in their local area. 67% are satisfied with the availability of public transport. 59% are satisfied with their bus services.  ">
            <a:extLst>
              <a:ext uri="{FF2B5EF4-FFF2-40B4-BE49-F238E27FC236}">
                <a16:creationId xmlns:a16="http://schemas.microsoft.com/office/drawing/2014/main" id="{5C15CF79-5723-7F96-FF7B-4B6BAA71F806}"/>
              </a:ext>
            </a:extLst>
          </p:cNvPr>
          <p:cNvGraphicFramePr/>
          <p:nvPr>
            <p:extLst>
              <p:ext uri="{D42A27DB-BD31-4B8C-83A1-F6EECF244321}">
                <p14:modId xmlns:p14="http://schemas.microsoft.com/office/powerpoint/2010/main" val="1491128149"/>
              </p:ext>
            </p:extLst>
          </p:nvPr>
        </p:nvGraphicFramePr>
        <p:xfrm>
          <a:off x="123826" y="1875448"/>
          <a:ext cx="11858624" cy="4495524"/>
        </p:xfrm>
        <a:graphic>
          <a:graphicData uri="http://schemas.openxmlformats.org/drawingml/2006/chart">
            <c:chart xmlns:c="http://schemas.openxmlformats.org/drawingml/2006/chart" xmlns:r="http://schemas.openxmlformats.org/officeDocument/2006/relationships" r:id="rId4"/>
          </a:graphicData>
        </a:graphic>
      </p:graphicFrame>
      <p:sp>
        <p:nvSpPr>
          <p:cNvPr id="41" name="Right Brace 40" descr="Sum of &quot;Very satisfied&quot; and &quot;Fairly satisfied">
            <a:extLst>
              <a:ext uri="{FF2B5EF4-FFF2-40B4-BE49-F238E27FC236}">
                <a16:creationId xmlns:a16="http://schemas.microsoft.com/office/drawing/2014/main" id="{6C306B29-FA70-DCD3-EB48-38A5C2E45613}"/>
              </a:ext>
              <a:ext uri="{C183D7F6-B498-43B3-948B-1728B52AA6E4}">
                <adec:decorative xmlns:adec="http://schemas.microsoft.com/office/drawing/2017/decorative" val="0"/>
              </a:ext>
            </a:extLst>
          </p:cNvPr>
          <p:cNvSpPr/>
          <p:nvPr/>
        </p:nvSpPr>
        <p:spPr>
          <a:xfrm>
            <a:off x="2537102" y="2038213"/>
            <a:ext cx="215614" cy="2109650"/>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5" name="TextBox 14">
            <a:extLst>
              <a:ext uri="{FF2B5EF4-FFF2-40B4-BE49-F238E27FC236}">
                <a16:creationId xmlns:a16="http://schemas.microsoft.com/office/drawing/2014/main" id="{C2358D14-FBE4-4DA0-E599-5C2407E36AF6}"/>
              </a:ext>
              <a:ext uri="{C183D7F6-B498-43B3-948B-1728B52AA6E4}">
                <adec:decorative xmlns:adec="http://schemas.microsoft.com/office/drawing/2017/decorative" val="0"/>
              </a:ext>
            </a:extLst>
          </p:cNvPr>
          <p:cNvSpPr txBox="1"/>
          <p:nvPr/>
        </p:nvSpPr>
        <p:spPr>
          <a:xfrm>
            <a:off x="2716313" y="2941270"/>
            <a:ext cx="862017" cy="307777"/>
          </a:xfrm>
          <a:prstGeom prst="rect">
            <a:avLst/>
          </a:prstGeom>
          <a:noFill/>
        </p:spPr>
        <p:txBody>
          <a:bodyPr wrap="square" rtlCol="0">
            <a:spAutoFit/>
          </a:bodyPr>
          <a:lstStyle/>
          <a:p>
            <a:pPr algn="ctr"/>
            <a:r>
              <a:rPr lang="en-GB" sz="1400" dirty="0">
                <a:solidFill>
                  <a:srgbClr val="5C5B5A"/>
                </a:solidFill>
                <a:latin typeface="Arial"/>
              </a:rPr>
              <a:t>67%</a:t>
            </a:r>
          </a:p>
        </p:txBody>
      </p:sp>
      <p:sp>
        <p:nvSpPr>
          <p:cNvPr id="46" name="Right Brace 45" descr="Sum of &quot;Very dissatisfied&quot; and &quot;Fairly dissatisfied">
            <a:extLst>
              <a:ext uri="{FF2B5EF4-FFF2-40B4-BE49-F238E27FC236}">
                <a16:creationId xmlns:a16="http://schemas.microsoft.com/office/drawing/2014/main" id="{8CA85071-BF52-CED8-ED8A-95451286BEE9}"/>
              </a:ext>
              <a:ext uri="{C183D7F6-B498-43B3-948B-1728B52AA6E4}">
                <adec:decorative xmlns:adec="http://schemas.microsoft.com/office/drawing/2017/decorative" val="0"/>
              </a:ext>
            </a:extLst>
          </p:cNvPr>
          <p:cNvSpPr/>
          <p:nvPr/>
        </p:nvSpPr>
        <p:spPr>
          <a:xfrm>
            <a:off x="2536412" y="4623760"/>
            <a:ext cx="111897" cy="484386"/>
          </a:xfrm>
          <a:prstGeom prst="rightBrace">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7" name="TextBox 46">
            <a:extLst>
              <a:ext uri="{FF2B5EF4-FFF2-40B4-BE49-F238E27FC236}">
                <a16:creationId xmlns:a16="http://schemas.microsoft.com/office/drawing/2014/main" id="{A24F19A0-2635-A339-F478-227BFD26637C}"/>
              </a:ext>
              <a:ext uri="{C183D7F6-B498-43B3-948B-1728B52AA6E4}">
                <adec:decorative xmlns:adec="http://schemas.microsoft.com/office/drawing/2017/decorative" val="0"/>
              </a:ext>
            </a:extLst>
          </p:cNvPr>
          <p:cNvSpPr txBox="1"/>
          <p:nvPr/>
        </p:nvSpPr>
        <p:spPr>
          <a:xfrm>
            <a:off x="2529206" y="4744014"/>
            <a:ext cx="931743" cy="307777"/>
          </a:xfrm>
          <a:prstGeom prst="rect">
            <a:avLst/>
          </a:prstGeom>
          <a:noFill/>
        </p:spPr>
        <p:txBody>
          <a:bodyPr wrap="square" rtlCol="0">
            <a:spAutoFit/>
          </a:bodyPr>
          <a:lstStyle/>
          <a:p>
            <a:pPr algn="ctr"/>
            <a:r>
              <a:rPr lang="en-GB" sz="1400" dirty="0">
                <a:solidFill>
                  <a:srgbClr val="5C5B5A"/>
                </a:solidFill>
                <a:latin typeface="Arial"/>
              </a:rPr>
              <a:t>14%</a:t>
            </a:r>
          </a:p>
        </p:txBody>
      </p:sp>
      <p:sp>
        <p:nvSpPr>
          <p:cNvPr id="31" name="Right Brace 30" descr="Sum of &quot;Very satisfied&quot; and &quot;Fairly satisfied">
            <a:extLst>
              <a:ext uri="{FF2B5EF4-FFF2-40B4-BE49-F238E27FC236}">
                <a16:creationId xmlns:a16="http://schemas.microsoft.com/office/drawing/2014/main" id="{1928B219-77A3-6F37-E9CE-F8E2D2C40D0F}"/>
              </a:ext>
              <a:ext uri="{C183D7F6-B498-43B3-948B-1728B52AA6E4}">
                <adec:decorative xmlns:adec="http://schemas.microsoft.com/office/drawing/2017/decorative" val="0"/>
              </a:ext>
            </a:extLst>
          </p:cNvPr>
          <p:cNvSpPr/>
          <p:nvPr/>
        </p:nvSpPr>
        <p:spPr>
          <a:xfrm>
            <a:off x="5423707" y="2037185"/>
            <a:ext cx="215614" cy="1936806"/>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2" name="TextBox 31">
            <a:extLst>
              <a:ext uri="{FF2B5EF4-FFF2-40B4-BE49-F238E27FC236}">
                <a16:creationId xmlns:a16="http://schemas.microsoft.com/office/drawing/2014/main" id="{8264C0C3-C23F-1DFA-D282-808AB971D426}"/>
              </a:ext>
              <a:ext uri="{C183D7F6-B498-43B3-948B-1728B52AA6E4}">
                <adec:decorative xmlns:adec="http://schemas.microsoft.com/office/drawing/2017/decorative" val="0"/>
              </a:ext>
            </a:extLst>
          </p:cNvPr>
          <p:cNvSpPr txBox="1"/>
          <p:nvPr/>
        </p:nvSpPr>
        <p:spPr>
          <a:xfrm>
            <a:off x="5500337" y="2808016"/>
            <a:ext cx="862017" cy="307777"/>
          </a:xfrm>
          <a:prstGeom prst="rect">
            <a:avLst/>
          </a:prstGeom>
          <a:noFill/>
        </p:spPr>
        <p:txBody>
          <a:bodyPr wrap="square" rtlCol="0">
            <a:spAutoFit/>
          </a:bodyPr>
          <a:lstStyle/>
          <a:p>
            <a:pPr algn="ctr"/>
            <a:r>
              <a:rPr lang="en-GB" sz="1400" dirty="0">
                <a:solidFill>
                  <a:srgbClr val="5C5B5A"/>
                </a:solidFill>
                <a:latin typeface="Arial"/>
              </a:rPr>
              <a:t>59%</a:t>
            </a:r>
          </a:p>
        </p:txBody>
      </p:sp>
      <p:sp>
        <p:nvSpPr>
          <p:cNvPr id="70" name="Right Brace 69" descr="Sum of &quot;Very dissatisfied&quot; and &quot;Fairly dissatisfied">
            <a:extLst>
              <a:ext uri="{FF2B5EF4-FFF2-40B4-BE49-F238E27FC236}">
                <a16:creationId xmlns:a16="http://schemas.microsoft.com/office/drawing/2014/main" id="{76A2B246-11F9-2A79-E6F9-02E7ADAF819C}"/>
              </a:ext>
              <a:ext uri="{C183D7F6-B498-43B3-948B-1728B52AA6E4}">
                <adec:decorative xmlns:adec="http://schemas.microsoft.com/office/drawing/2017/decorative" val="0"/>
              </a:ext>
            </a:extLst>
          </p:cNvPr>
          <p:cNvSpPr/>
          <p:nvPr/>
        </p:nvSpPr>
        <p:spPr>
          <a:xfrm>
            <a:off x="5432333" y="4400787"/>
            <a:ext cx="154208" cy="421650"/>
          </a:xfrm>
          <a:prstGeom prst="rightBrace">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1" name="TextBox 70">
            <a:extLst>
              <a:ext uri="{FF2B5EF4-FFF2-40B4-BE49-F238E27FC236}">
                <a16:creationId xmlns:a16="http://schemas.microsoft.com/office/drawing/2014/main" id="{476AAD5D-813F-0327-9EF3-58AE36BDD395}"/>
              </a:ext>
              <a:ext uri="{C183D7F6-B498-43B3-948B-1728B52AA6E4}">
                <adec:decorative xmlns:adec="http://schemas.microsoft.com/office/drawing/2017/decorative" val="0"/>
              </a:ext>
            </a:extLst>
          </p:cNvPr>
          <p:cNvSpPr txBox="1"/>
          <p:nvPr/>
        </p:nvSpPr>
        <p:spPr>
          <a:xfrm>
            <a:off x="5414466" y="4418040"/>
            <a:ext cx="931743" cy="307777"/>
          </a:xfrm>
          <a:prstGeom prst="rect">
            <a:avLst/>
          </a:prstGeom>
          <a:noFill/>
        </p:spPr>
        <p:txBody>
          <a:bodyPr wrap="square" rtlCol="0">
            <a:spAutoFit/>
          </a:bodyPr>
          <a:lstStyle/>
          <a:p>
            <a:pPr algn="ctr"/>
            <a:r>
              <a:rPr lang="en-GB" sz="1400" dirty="0">
                <a:solidFill>
                  <a:srgbClr val="5C5B5A"/>
                </a:solidFill>
                <a:latin typeface="Arial"/>
              </a:rPr>
              <a:t>15%</a:t>
            </a:r>
          </a:p>
        </p:txBody>
      </p:sp>
      <p:sp>
        <p:nvSpPr>
          <p:cNvPr id="92" name="Right Brace 91" descr="Sum of &quot;Very satisfied&quot; and &quot;Fairly satisfied">
            <a:extLst>
              <a:ext uri="{FF2B5EF4-FFF2-40B4-BE49-F238E27FC236}">
                <a16:creationId xmlns:a16="http://schemas.microsoft.com/office/drawing/2014/main" id="{354F1CBE-003C-25B0-0B64-47D6969357D9}"/>
              </a:ext>
              <a:ext uri="{C183D7F6-B498-43B3-948B-1728B52AA6E4}">
                <adec:decorative xmlns:adec="http://schemas.microsoft.com/office/drawing/2017/decorative" val="0"/>
              </a:ext>
            </a:extLst>
          </p:cNvPr>
          <p:cNvSpPr/>
          <p:nvPr/>
        </p:nvSpPr>
        <p:spPr>
          <a:xfrm>
            <a:off x="8334197" y="2037187"/>
            <a:ext cx="176910" cy="1512776"/>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4" name="TextBox 83">
            <a:extLst>
              <a:ext uri="{FF2B5EF4-FFF2-40B4-BE49-F238E27FC236}">
                <a16:creationId xmlns:a16="http://schemas.microsoft.com/office/drawing/2014/main" id="{EAD4679A-DD35-4017-86DE-CB64FC5677A3}"/>
              </a:ext>
              <a:ext uri="{C183D7F6-B498-43B3-948B-1728B52AA6E4}">
                <adec:decorative xmlns:adec="http://schemas.microsoft.com/office/drawing/2017/decorative" val="0"/>
              </a:ext>
            </a:extLst>
          </p:cNvPr>
          <p:cNvSpPr txBox="1"/>
          <p:nvPr/>
        </p:nvSpPr>
        <p:spPr>
          <a:xfrm>
            <a:off x="8370975" y="2637341"/>
            <a:ext cx="886661" cy="307777"/>
          </a:xfrm>
          <a:prstGeom prst="rect">
            <a:avLst/>
          </a:prstGeom>
          <a:noFill/>
        </p:spPr>
        <p:txBody>
          <a:bodyPr wrap="square" rtlCol="0">
            <a:spAutoFit/>
          </a:bodyPr>
          <a:lstStyle/>
          <a:p>
            <a:pPr algn="ctr"/>
            <a:r>
              <a:rPr lang="en-GB" sz="1400" dirty="0">
                <a:solidFill>
                  <a:srgbClr val="5C5B5A"/>
                </a:solidFill>
                <a:latin typeface="Arial"/>
              </a:rPr>
              <a:t>46%</a:t>
            </a:r>
          </a:p>
        </p:txBody>
      </p:sp>
      <p:sp>
        <p:nvSpPr>
          <p:cNvPr id="101" name="Right Brace 100" descr="Sum of &quot;Very dissatisfied&quot; and &quot;Fairly dissatisfied">
            <a:extLst>
              <a:ext uri="{FF2B5EF4-FFF2-40B4-BE49-F238E27FC236}">
                <a16:creationId xmlns:a16="http://schemas.microsoft.com/office/drawing/2014/main" id="{68116B10-0D4B-9B2F-A5A7-6682805BF8B5}"/>
              </a:ext>
              <a:ext uri="{C183D7F6-B498-43B3-948B-1728B52AA6E4}">
                <adec:decorative xmlns:adec="http://schemas.microsoft.com/office/drawing/2017/decorative" val="0"/>
              </a:ext>
            </a:extLst>
          </p:cNvPr>
          <p:cNvSpPr/>
          <p:nvPr/>
        </p:nvSpPr>
        <p:spPr>
          <a:xfrm>
            <a:off x="8327731" y="4077246"/>
            <a:ext cx="168002" cy="557396"/>
          </a:xfrm>
          <a:prstGeom prst="rightBrace">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02" name="TextBox 101">
            <a:extLst>
              <a:ext uri="{FF2B5EF4-FFF2-40B4-BE49-F238E27FC236}">
                <a16:creationId xmlns:a16="http://schemas.microsoft.com/office/drawing/2014/main" id="{2959D27A-3779-8B50-E7EC-5EC25DE7685C}"/>
              </a:ext>
              <a:ext uri="{C183D7F6-B498-43B3-948B-1728B52AA6E4}">
                <adec:decorative xmlns:adec="http://schemas.microsoft.com/office/drawing/2017/decorative" val="0"/>
              </a:ext>
            </a:extLst>
          </p:cNvPr>
          <p:cNvSpPr txBox="1"/>
          <p:nvPr/>
        </p:nvSpPr>
        <p:spPr>
          <a:xfrm>
            <a:off x="8496422" y="4202055"/>
            <a:ext cx="635765" cy="307777"/>
          </a:xfrm>
          <a:prstGeom prst="rect">
            <a:avLst/>
          </a:prstGeom>
          <a:noFill/>
        </p:spPr>
        <p:txBody>
          <a:bodyPr wrap="square" rtlCol="0">
            <a:spAutoFit/>
          </a:bodyPr>
          <a:lstStyle/>
          <a:p>
            <a:pPr algn="ctr"/>
            <a:r>
              <a:rPr lang="en-GB" sz="1400" dirty="0">
                <a:solidFill>
                  <a:srgbClr val="5C5B5A"/>
                </a:solidFill>
                <a:latin typeface="Arial"/>
              </a:rPr>
              <a:t>18%</a:t>
            </a:r>
          </a:p>
        </p:txBody>
      </p:sp>
      <p:sp>
        <p:nvSpPr>
          <p:cNvPr id="113" name="Right Brace 112" descr="Sum of &quot;Very satisfied&quot; and &quot;Fairly satisfied">
            <a:extLst>
              <a:ext uri="{FF2B5EF4-FFF2-40B4-BE49-F238E27FC236}">
                <a16:creationId xmlns:a16="http://schemas.microsoft.com/office/drawing/2014/main" id="{8A926C0D-4623-25F0-81D7-DC13860306EB}"/>
              </a:ext>
              <a:ext uri="{C183D7F6-B498-43B3-948B-1728B52AA6E4}">
                <adec:decorative xmlns:adec="http://schemas.microsoft.com/office/drawing/2017/decorative" val="0"/>
              </a:ext>
            </a:extLst>
          </p:cNvPr>
          <p:cNvSpPr/>
          <p:nvPr/>
        </p:nvSpPr>
        <p:spPr>
          <a:xfrm>
            <a:off x="11244938" y="2028559"/>
            <a:ext cx="215614" cy="1400441"/>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12" name="TextBox 111">
            <a:extLst>
              <a:ext uri="{FF2B5EF4-FFF2-40B4-BE49-F238E27FC236}">
                <a16:creationId xmlns:a16="http://schemas.microsoft.com/office/drawing/2014/main" id="{7BC813F3-257C-0FA2-6D5F-9785E967FAB9}"/>
              </a:ext>
              <a:ext uri="{C183D7F6-B498-43B3-948B-1728B52AA6E4}">
                <adec:decorative xmlns:adec="http://schemas.microsoft.com/office/drawing/2017/decorative" val="0"/>
              </a:ext>
            </a:extLst>
          </p:cNvPr>
          <p:cNvSpPr txBox="1"/>
          <p:nvPr/>
        </p:nvSpPr>
        <p:spPr>
          <a:xfrm>
            <a:off x="11324267" y="2624644"/>
            <a:ext cx="734813" cy="307777"/>
          </a:xfrm>
          <a:prstGeom prst="rect">
            <a:avLst/>
          </a:prstGeom>
          <a:noFill/>
        </p:spPr>
        <p:txBody>
          <a:bodyPr wrap="square" rtlCol="0">
            <a:spAutoFit/>
          </a:bodyPr>
          <a:lstStyle/>
          <a:p>
            <a:pPr algn="ctr"/>
            <a:r>
              <a:rPr lang="en-GB" sz="1400" dirty="0">
                <a:solidFill>
                  <a:srgbClr val="5C5B5A"/>
                </a:solidFill>
                <a:latin typeface="Arial"/>
              </a:rPr>
              <a:t>44%</a:t>
            </a:r>
          </a:p>
        </p:txBody>
      </p:sp>
      <p:sp>
        <p:nvSpPr>
          <p:cNvPr id="114" name="Right Brace 113" descr="Sum of &quot;Very dissatisfied&quot; and &quot;Fairly dissatisfied">
            <a:extLst>
              <a:ext uri="{FF2B5EF4-FFF2-40B4-BE49-F238E27FC236}">
                <a16:creationId xmlns:a16="http://schemas.microsoft.com/office/drawing/2014/main" id="{839C7614-D1C5-D516-5FA8-CF3157968215}"/>
              </a:ext>
              <a:ext uri="{C183D7F6-B498-43B3-948B-1728B52AA6E4}">
                <adec:decorative xmlns:adec="http://schemas.microsoft.com/office/drawing/2017/decorative" val="0"/>
              </a:ext>
            </a:extLst>
          </p:cNvPr>
          <p:cNvSpPr/>
          <p:nvPr/>
        </p:nvSpPr>
        <p:spPr>
          <a:xfrm>
            <a:off x="11248934" y="3886622"/>
            <a:ext cx="168002" cy="297597"/>
          </a:xfrm>
          <a:prstGeom prst="rightBrace">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15" name="TextBox 114">
            <a:extLst>
              <a:ext uri="{FF2B5EF4-FFF2-40B4-BE49-F238E27FC236}">
                <a16:creationId xmlns:a16="http://schemas.microsoft.com/office/drawing/2014/main" id="{E9DB706D-1627-4FE5-FCF1-36917ADFB406}"/>
              </a:ext>
              <a:ext uri="{C183D7F6-B498-43B3-948B-1728B52AA6E4}">
                <adec:decorative xmlns:adec="http://schemas.microsoft.com/office/drawing/2017/decorative" val="0"/>
              </a:ext>
            </a:extLst>
          </p:cNvPr>
          <p:cNvSpPr txBox="1"/>
          <p:nvPr/>
        </p:nvSpPr>
        <p:spPr>
          <a:xfrm>
            <a:off x="11214336" y="3866190"/>
            <a:ext cx="931743" cy="307777"/>
          </a:xfrm>
          <a:prstGeom prst="rect">
            <a:avLst/>
          </a:prstGeom>
          <a:noFill/>
        </p:spPr>
        <p:txBody>
          <a:bodyPr wrap="square" rtlCol="0">
            <a:spAutoFit/>
          </a:bodyPr>
          <a:lstStyle/>
          <a:p>
            <a:pPr algn="ctr"/>
            <a:r>
              <a:rPr lang="en-GB" sz="1400" dirty="0">
                <a:solidFill>
                  <a:srgbClr val="5C5B5A"/>
                </a:solidFill>
                <a:latin typeface="Arial"/>
              </a:rPr>
              <a:t>10%</a:t>
            </a: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LA7. Thinking about where you live, how satisfied or dissatisfied are you with your experience of the following in your local area?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FFFFFF">
                    <a:lumMod val="50000"/>
                  </a:srgbClr>
                </a:solidFill>
                <a:latin typeface="Arial"/>
                <a:cs typeface="Arial" panose="020B0604020202020204" pitchFamily="34" charset="0"/>
              </a:rPr>
              <a:t>Unweighted base: All respondents Survey 17, 1515</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35" name="Slide Number Placeholder 4">
            <a:extLst>
              <a:ext uri="{FF2B5EF4-FFF2-40B4-BE49-F238E27FC236}">
                <a16:creationId xmlns:a16="http://schemas.microsoft.com/office/drawing/2014/main" id="{B547C52A-0DC8-5AB0-2F56-C76BB778B18D}"/>
              </a:ext>
            </a:extLst>
          </p:cNvPr>
          <p:cNvSpPr txBox="1">
            <a:spLocks/>
          </p:cNvSpPr>
          <p:nvPr/>
        </p:nvSpPr>
        <p:spPr>
          <a:xfrm>
            <a:off x="11503152" y="6320788"/>
            <a:ext cx="533151"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1910915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C750069-C2D3-A72E-E5FF-ED8884158649}"/>
              </a:ext>
            </a:extLst>
          </p:cNvPr>
          <p:cNvSpPr txBox="1">
            <a:spLocks noGrp="1"/>
          </p:cNvSpPr>
          <p:nvPr>
            <p:ph type="title" idx="4294967295"/>
          </p:nvPr>
        </p:nvSpPr>
        <p:spPr>
          <a:xfrm>
            <a:off x="267725" y="160546"/>
            <a:ext cx="11858624"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Dissatisfaction with </a:t>
            </a:r>
            <a:r>
              <a:rPr lang="en-GB" sz="1800" b="1" dirty="0">
                <a:solidFill>
                  <a:srgbClr val="5C5B5A"/>
                </a:solidFill>
                <a:latin typeface="Arial"/>
                <a:ea typeface="+mn-ea"/>
                <a:cs typeface="+mn-cs"/>
              </a:rPr>
              <a:t>the</a:t>
            </a:r>
            <a:r>
              <a:rPr kumimoji="0" lang="en-GB" sz="1800" b="1" i="0" u="none" strike="noStrike" kern="1200" cap="none" spc="0" normalizeH="0" baseline="0" noProof="0" dirty="0">
                <a:ln>
                  <a:noFill/>
                </a:ln>
                <a:solidFill>
                  <a:srgbClr val="009690"/>
                </a:solidFill>
                <a:effectLst/>
                <a:uLnTx/>
                <a:uFillTx/>
                <a:latin typeface="Arial"/>
                <a:ea typeface="+mn-ea"/>
                <a:cs typeface="+mn-cs"/>
              </a:rPr>
              <a:t> </a:t>
            </a:r>
            <a:r>
              <a:rPr lang="en-GB" sz="1800" b="1" dirty="0">
                <a:solidFill>
                  <a:srgbClr val="009690"/>
                </a:solidFill>
                <a:latin typeface="Arial"/>
                <a:ea typeface="+mn-ea"/>
                <a:cs typeface="+mn-cs"/>
              </a:rPr>
              <a:t>condition of the roads </a:t>
            </a:r>
            <a:r>
              <a:rPr lang="en-GB" sz="1800" b="1" dirty="0">
                <a:solidFill>
                  <a:srgbClr val="5C5B5A"/>
                </a:solidFill>
                <a:latin typeface="Arial"/>
                <a:ea typeface="+mn-ea"/>
                <a:cs typeface="+mn-cs"/>
              </a:rPr>
              <a:t>continues to make up 2 in 5 respondents (44%), while dissatisfaction with </a:t>
            </a:r>
            <a:r>
              <a:rPr kumimoji="0" lang="en-GB" sz="1800" b="1" i="0" u="none" strike="noStrike" kern="1200" cap="none" spc="0" normalizeH="0" baseline="0" noProof="0" dirty="0">
                <a:ln>
                  <a:noFill/>
                </a:ln>
                <a:solidFill>
                  <a:srgbClr val="009690"/>
                </a:solidFill>
                <a:effectLst/>
                <a:uLnTx/>
                <a:uFillTx/>
                <a:latin typeface="Arial"/>
                <a:ea typeface="+mn-ea"/>
                <a:cs typeface="+mn-cs"/>
              </a:rPr>
              <a:t>conditions of </a:t>
            </a:r>
            <a:r>
              <a:rPr lang="en-GB" sz="1800" b="1" dirty="0">
                <a:solidFill>
                  <a:srgbClr val="009690"/>
                </a:solidFill>
                <a:latin typeface="Arial"/>
                <a:ea typeface="+mn-ea"/>
                <a:cs typeface="+mn-cs"/>
              </a:rPr>
              <a:t>roads and c</a:t>
            </a:r>
            <a:r>
              <a:rPr kumimoji="0" lang="en-GB" sz="1800" b="1" i="0" u="none" strike="noStrike" kern="1200" cap="none" spc="0" normalizeH="0" baseline="0" noProof="0" dirty="0" err="1">
                <a:ln>
                  <a:noFill/>
                </a:ln>
                <a:solidFill>
                  <a:srgbClr val="009690"/>
                </a:solidFill>
                <a:effectLst/>
                <a:uLnTx/>
                <a:uFillTx/>
                <a:latin typeface="Arial"/>
                <a:ea typeface="+mn-ea"/>
                <a:cs typeface="+mn-cs"/>
              </a:rPr>
              <a:t>ycle</a:t>
            </a:r>
            <a:r>
              <a:rPr kumimoji="0" lang="en-GB" sz="1800" b="1" i="0" u="none" strike="noStrike" kern="1200" cap="none" spc="0" normalizeH="0" baseline="0" noProof="0" dirty="0">
                <a:ln>
                  <a:noFill/>
                </a:ln>
                <a:solidFill>
                  <a:srgbClr val="009690"/>
                </a:solidFill>
                <a:effectLst/>
                <a:uLnTx/>
                <a:uFillTx/>
                <a:latin typeface="Arial"/>
                <a:ea typeface="+mn-ea"/>
                <a:cs typeface="+mn-cs"/>
              </a:rPr>
              <a:t> lanes and routes </a:t>
            </a:r>
            <a:r>
              <a:rPr kumimoji="0" lang="en-GB" sz="1800" b="1" i="0" u="none" strike="noStrike" kern="1200" cap="none" spc="0" normalizeH="0" baseline="0" noProof="0" dirty="0">
                <a:ln>
                  <a:noFill/>
                </a:ln>
                <a:solidFill>
                  <a:srgbClr val="5C5B5A"/>
                </a:solidFill>
                <a:effectLst/>
                <a:uLnTx/>
                <a:uFillTx/>
                <a:latin typeface="Arial"/>
                <a:ea typeface="+mn-ea"/>
                <a:cs typeface="+mn-cs"/>
              </a:rPr>
              <a:t>makes up just under a third of respondents (30% and 31%)</a:t>
            </a:r>
          </a:p>
        </p:txBody>
      </p:sp>
      <p:sp>
        <p:nvSpPr>
          <p:cNvPr id="42" name="TextBox 41">
            <a:extLst>
              <a:ext uri="{FF2B5EF4-FFF2-40B4-BE49-F238E27FC236}">
                <a16:creationId xmlns:a16="http://schemas.microsoft.com/office/drawing/2014/main" id="{A42AE8FE-F05A-5F0F-ADB1-E05E36A500E2}"/>
              </a:ext>
            </a:extLst>
          </p:cNvPr>
          <p:cNvSpPr txBox="1"/>
          <p:nvPr/>
        </p:nvSpPr>
        <p:spPr>
          <a:xfrm>
            <a:off x="3227159" y="1397788"/>
            <a:ext cx="5161991"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5C5B5A"/>
                </a:solidFill>
                <a:effectLst/>
                <a:uLnTx/>
                <a:uFillTx/>
                <a:latin typeface="Arial"/>
                <a:ea typeface="+mn-ea"/>
                <a:cs typeface="+mn-cs"/>
              </a:rPr>
              <a:t>Level of satisfaction with transport and travel facilities</a:t>
            </a:r>
          </a:p>
        </p:txBody>
      </p:sp>
      <p:graphicFrame>
        <p:nvGraphicFramePr>
          <p:cNvPr id="4" name="Chart 3" descr="Stacked bar chart showing the proportion of Greater Manchester residents who are satisfied with the transport links in their local area. 44% are satisfied with the condition of paved areas. 31% are satisfied with the cycle lanes and routes. 30% are satisfied with the conditions of the roads. ">
            <a:extLst>
              <a:ext uri="{FF2B5EF4-FFF2-40B4-BE49-F238E27FC236}">
                <a16:creationId xmlns:a16="http://schemas.microsoft.com/office/drawing/2014/main" id="{5C15CF79-5723-7F96-FF7B-4B6BAA71F806}"/>
              </a:ext>
            </a:extLst>
          </p:cNvPr>
          <p:cNvGraphicFramePr/>
          <p:nvPr>
            <p:extLst>
              <p:ext uri="{D42A27DB-BD31-4B8C-83A1-F6EECF244321}">
                <p14:modId xmlns:p14="http://schemas.microsoft.com/office/powerpoint/2010/main" val="1164910048"/>
              </p:ext>
            </p:extLst>
          </p:nvPr>
        </p:nvGraphicFramePr>
        <p:xfrm>
          <a:off x="133765" y="1663610"/>
          <a:ext cx="11858624" cy="4707362"/>
        </p:xfrm>
        <a:graphic>
          <a:graphicData uri="http://schemas.openxmlformats.org/drawingml/2006/chart">
            <c:chart xmlns:c="http://schemas.openxmlformats.org/drawingml/2006/chart" xmlns:r="http://schemas.openxmlformats.org/officeDocument/2006/relationships" r:id="rId4"/>
          </a:graphicData>
        </a:graphic>
      </p:graphicFrame>
      <p:sp>
        <p:nvSpPr>
          <p:cNvPr id="9" name="Right Brace 8">
            <a:extLst>
              <a:ext uri="{FF2B5EF4-FFF2-40B4-BE49-F238E27FC236}">
                <a16:creationId xmlns:a16="http://schemas.microsoft.com/office/drawing/2014/main" id="{E7210515-2F47-1E18-A3F1-DBC546BA9D9D}"/>
              </a:ext>
              <a:ext uri="{C183D7F6-B498-43B3-948B-1728B52AA6E4}">
                <adec:decorative xmlns:adec="http://schemas.microsoft.com/office/drawing/2017/decorative" val="1"/>
              </a:ext>
            </a:extLst>
          </p:cNvPr>
          <p:cNvSpPr/>
          <p:nvPr/>
        </p:nvSpPr>
        <p:spPr>
          <a:xfrm>
            <a:off x="3294271" y="1834381"/>
            <a:ext cx="196251" cy="1447048"/>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4588B59-4732-E5BE-6E1B-C8E937800E62}"/>
              </a:ext>
              <a:ext uri="{C183D7F6-B498-43B3-948B-1728B52AA6E4}">
                <adec:decorative xmlns:adec="http://schemas.microsoft.com/office/drawing/2017/decorative" val="1"/>
              </a:ext>
            </a:extLst>
          </p:cNvPr>
          <p:cNvSpPr txBox="1"/>
          <p:nvPr/>
        </p:nvSpPr>
        <p:spPr>
          <a:xfrm>
            <a:off x="3443423" y="2382933"/>
            <a:ext cx="79743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5C5B5A"/>
                </a:solidFill>
                <a:effectLst/>
                <a:uLnTx/>
                <a:uFillTx/>
                <a:latin typeface="Arial"/>
                <a:ea typeface="+mn-ea"/>
                <a:cs typeface="+mn-cs"/>
              </a:rPr>
              <a:t>44%</a:t>
            </a:r>
          </a:p>
        </p:txBody>
      </p:sp>
      <p:sp>
        <p:nvSpPr>
          <p:cNvPr id="50" name="Right Brace 49">
            <a:extLst>
              <a:ext uri="{FF2B5EF4-FFF2-40B4-BE49-F238E27FC236}">
                <a16:creationId xmlns:a16="http://schemas.microsoft.com/office/drawing/2014/main" id="{793FCE78-BA6A-4F9D-F81A-44E545AB67C6}"/>
              </a:ext>
              <a:ext uri="{C183D7F6-B498-43B3-948B-1728B52AA6E4}">
                <adec:decorative xmlns:adec="http://schemas.microsoft.com/office/drawing/2017/decorative" val="1"/>
              </a:ext>
            </a:extLst>
          </p:cNvPr>
          <p:cNvSpPr/>
          <p:nvPr/>
        </p:nvSpPr>
        <p:spPr>
          <a:xfrm>
            <a:off x="3295474" y="3889432"/>
            <a:ext cx="196251" cy="1037039"/>
          </a:xfrm>
          <a:prstGeom prst="rightBrace">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9FA7F219-57F9-C1A6-77E3-A7DEBD73EFE5}"/>
              </a:ext>
              <a:ext uri="{C183D7F6-B498-43B3-948B-1728B52AA6E4}">
                <adec:decorative xmlns:adec="http://schemas.microsoft.com/office/drawing/2017/decorative" val="1"/>
              </a:ext>
            </a:extLst>
          </p:cNvPr>
          <p:cNvSpPr txBox="1"/>
          <p:nvPr/>
        </p:nvSpPr>
        <p:spPr>
          <a:xfrm>
            <a:off x="3309111" y="4267315"/>
            <a:ext cx="93174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5C5B5A"/>
                </a:solidFill>
                <a:effectLst/>
                <a:uLnTx/>
                <a:uFillTx/>
                <a:latin typeface="Arial"/>
                <a:ea typeface="+mn-ea"/>
                <a:cs typeface="+mn-cs"/>
              </a:rPr>
              <a:t>36%</a:t>
            </a:r>
          </a:p>
        </p:txBody>
      </p:sp>
      <p:sp>
        <p:nvSpPr>
          <p:cNvPr id="88" name="Right Brace 87">
            <a:extLst>
              <a:ext uri="{FF2B5EF4-FFF2-40B4-BE49-F238E27FC236}">
                <a16:creationId xmlns:a16="http://schemas.microsoft.com/office/drawing/2014/main" id="{D0FC4B1A-C455-B535-2A8E-945B0F0B369E}"/>
              </a:ext>
              <a:ext uri="{C183D7F6-B498-43B3-948B-1728B52AA6E4}">
                <adec:decorative xmlns:adec="http://schemas.microsoft.com/office/drawing/2017/decorative" val="1"/>
              </a:ext>
            </a:extLst>
          </p:cNvPr>
          <p:cNvSpPr/>
          <p:nvPr/>
        </p:nvSpPr>
        <p:spPr>
          <a:xfrm>
            <a:off x="11021437" y="1837076"/>
            <a:ext cx="243636" cy="975135"/>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TextBox 88">
            <a:extLst>
              <a:ext uri="{FF2B5EF4-FFF2-40B4-BE49-F238E27FC236}">
                <a16:creationId xmlns:a16="http://schemas.microsoft.com/office/drawing/2014/main" id="{F5D4ACDF-05F1-1DA6-B211-51235E442153}"/>
              </a:ext>
              <a:ext uri="{C183D7F6-B498-43B3-948B-1728B52AA6E4}">
                <adec:decorative xmlns:adec="http://schemas.microsoft.com/office/drawing/2017/decorative" val="1"/>
              </a:ext>
            </a:extLst>
          </p:cNvPr>
          <p:cNvSpPr txBox="1"/>
          <p:nvPr/>
        </p:nvSpPr>
        <p:spPr>
          <a:xfrm>
            <a:off x="11137337" y="2166016"/>
            <a:ext cx="734813" cy="30777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5C5B5A"/>
                </a:solidFill>
                <a:effectLst/>
                <a:uLnTx/>
                <a:uFillTx/>
                <a:latin typeface="Arial"/>
                <a:ea typeface="+mn-ea"/>
                <a:cs typeface="+mn-cs"/>
              </a:rPr>
              <a:t>31%</a:t>
            </a:r>
          </a:p>
        </p:txBody>
      </p:sp>
      <p:sp>
        <p:nvSpPr>
          <p:cNvPr id="91" name="Right Brace 90">
            <a:extLst>
              <a:ext uri="{FF2B5EF4-FFF2-40B4-BE49-F238E27FC236}">
                <a16:creationId xmlns:a16="http://schemas.microsoft.com/office/drawing/2014/main" id="{AA5B2DDE-7F71-44D8-3011-E3B5CD383D50}"/>
              </a:ext>
              <a:ext uri="{C183D7F6-B498-43B3-948B-1728B52AA6E4}">
                <adec:decorative xmlns:adec="http://schemas.microsoft.com/office/drawing/2017/decorative" val="1"/>
              </a:ext>
            </a:extLst>
          </p:cNvPr>
          <p:cNvSpPr/>
          <p:nvPr/>
        </p:nvSpPr>
        <p:spPr>
          <a:xfrm>
            <a:off x="11011055" y="3505366"/>
            <a:ext cx="207050" cy="529772"/>
          </a:xfrm>
          <a:prstGeom prst="rightBrace">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TextBox 91">
            <a:extLst>
              <a:ext uri="{FF2B5EF4-FFF2-40B4-BE49-F238E27FC236}">
                <a16:creationId xmlns:a16="http://schemas.microsoft.com/office/drawing/2014/main" id="{4832DCBC-8455-3241-27B3-1BC2C695618D}"/>
              </a:ext>
              <a:ext uri="{C183D7F6-B498-43B3-948B-1728B52AA6E4}">
                <adec:decorative xmlns:adec="http://schemas.microsoft.com/office/drawing/2017/decorative" val="1"/>
              </a:ext>
            </a:extLst>
          </p:cNvPr>
          <p:cNvSpPr txBox="1"/>
          <p:nvPr/>
        </p:nvSpPr>
        <p:spPr>
          <a:xfrm>
            <a:off x="11021437" y="3612778"/>
            <a:ext cx="89792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5C5B5A"/>
                </a:solidFill>
                <a:latin typeface="Arial"/>
              </a:rPr>
              <a:t>16%</a:t>
            </a:r>
            <a:endParaRPr kumimoji="0" lang="en-GB" sz="1400" i="0" u="none" strike="noStrike" kern="1200" cap="none" spc="0" normalizeH="0" baseline="0" noProof="0" dirty="0">
              <a:ln>
                <a:noFill/>
              </a:ln>
              <a:solidFill>
                <a:srgbClr val="5C5B5A"/>
              </a:solidFill>
              <a:effectLst/>
              <a:uLnTx/>
              <a:uFillTx/>
              <a:latin typeface="Arial"/>
              <a:ea typeface="+mn-ea"/>
              <a:cs typeface="+mn-cs"/>
            </a:endParaRPr>
          </a:p>
        </p:txBody>
      </p:sp>
      <p:sp>
        <p:nvSpPr>
          <p:cNvPr id="12" name="Right Brace 11">
            <a:extLst>
              <a:ext uri="{FF2B5EF4-FFF2-40B4-BE49-F238E27FC236}">
                <a16:creationId xmlns:a16="http://schemas.microsoft.com/office/drawing/2014/main" id="{3774582F-A8D4-6920-1EB0-FFDCEDC0B7BE}"/>
              </a:ext>
              <a:ext uri="{C183D7F6-B498-43B3-948B-1728B52AA6E4}">
                <adec:decorative xmlns:adec="http://schemas.microsoft.com/office/drawing/2017/decorative" val="1"/>
              </a:ext>
            </a:extLst>
          </p:cNvPr>
          <p:cNvSpPr/>
          <p:nvPr/>
        </p:nvSpPr>
        <p:spPr>
          <a:xfrm>
            <a:off x="7161105" y="1840593"/>
            <a:ext cx="196250" cy="938632"/>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1BDEFD9F-33EA-E1C4-4F9F-12D47245050F}"/>
              </a:ext>
              <a:ext uri="{C183D7F6-B498-43B3-948B-1728B52AA6E4}">
                <adec:decorative xmlns:adec="http://schemas.microsoft.com/office/drawing/2017/decorative" val="1"/>
              </a:ext>
            </a:extLst>
          </p:cNvPr>
          <p:cNvSpPr txBox="1"/>
          <p:nvPr/>
        </p:nvSpPr>
        <p:spPr>
          <a:xfrm>
            <a:off x="7229977" y="2153160"/>
            <a:ext cx="81998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5C5B5A"/>
                </a:solidFill>
                <a:effectLst/>
                <a:uLnTx/>
                <a:uFillTx/>
                <a:latin typeface="Arial"/>
                <a:ea typeface="+mn-ea"/>
                <a:cs typeface="+mn-cs"/>
              </a:rPr>
              <a:t>30</a:t>
            </a:r>
            <a:r>
              <a:rPr lang="en-GB" sz="1400">
                <a:solidFill>
                  <a:srgbClr val="5C5B5A"/>
                </a:solidFill>
                <a:latin typeface="Arial"/>
              </a:rPr>
              <a:t>%</a:t>
            </a:r>
            <a:endParaRPr kumimoji="0" lang="en-GB" sz="1400" i="0" u="none" strike="noStrike" kern="1200" cap="none" spc="0" normalizeH="0" baseline="0" noProof="0">
              <a:ln>
                <a:noFill/>
              </a:ln>
              <a:solidFill>
                <a:srgbClr val="5C5B5A"/>
              </a:solidFill>
              <a:effectLst/>
              <a:uLnTx/>
              <a:uFillTx/>
              <a:latin typeface="Arial"/>
              <a:ea typeface="+mn-ea"/>
              <a:cs typeface="+mn-cs"/>
            </a:endParaRPr>
          </a:p>
        </p:txBody>
      </p:sp>
      <p:sp>
        <p:nvSpPr>
          <p:cNvPr id="15" name="Right Brace 14">
            <a:extLst>
              <a:ext uri="{FF2B5EF4-FFF2-40B4-BE49-F238E27FC236}">
                <a16:creationId xmlns:a16="http://schemas.microsoft.com/office/drawing/2014/main" id="{46375891-5AAF-4CCD-C5F0-E327AEA3F9C4}"/>
              </a:ext>
              <a:ext uri="{C183D7F6-B498-43B3-948B-1728B52AA6E4}">
                <adec:decorative xmlns:adec="http://schemas.microsoft.com/office/drawing/2017/decorative" val="1"/>
              </a:ext>
            </a:extLst>
          </p:cNvPr>
          <p:cNvSpPr/>
          <p:nvPr/>
        </p:nvSpPr>
        <p:spPr>
          <a:xfrm>
            <a:off x="7157981" y="3226810"/>
            <a:ext cx="207050" cy="1699661"/>
          </a:xfrm>
          <a:prstGeom prst="rightBrace">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96685665-CBF2-B280-0C0F-B7B9D5350036}"/>
              </a:ext>
              <a:ext uri="{C183D7F6-B498-43B3-948B-1728B52AA6E4}">
                <adec:decorative xmlns:adec="http://schemas.microsoft.com/office/drawing/2017/decorative" val="1"/>
              </a:ext>
            </a:extLst>
          </p:cNvPr>
          <p:cNvSpPr txBox="1"/>
          <p:nvPr/>
        </p:nvSpPr>
        <p:spPr>
          <a:xfrm>
            <a:off x="7174096" y="4012405"/>
            <a:ext cx="93174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5C5B5A"/>
                </a:solidFill>
                <a:effectLst/>
                <a:uLnTx/>
                <a:uFillTx/>
                <a:latin typeface="Arial"/>
                <a:ea typeface="+mn-ea"/>
                <a:cs typeface="+mn-cs"/>
              </a:rPr>
              <a:t>53%</a:t>
            </a: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LA7. Thinking about where you live, how satisfied or dissatisfied are you with your experience of the following in your local area?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All </a:t>
            </a:r>
            <a:r>
              <a:rPr lang="en-GB" sz="1000">
                <a:solidFill>
                  <a:srgbClr val="FFFFFF">
                    <a:lumMod val="50000"/>
                  </a:srgbClr>
                </a:solidFill>
                <a:latin typeface="Arial"/>
                <a:cs typeface="Arial" panose="020B0604020202020204" pitchFamily="34" charset="0"/>
              </a:rPr>
              <a:t>respondents Survey 17, 1515</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35" name="Slide Number Placeholder 4">
            <a:extLst>
              <a:ext uri="{FF2B5EF4-FFF2-40B4-BE49-F238E27FC236}">
                <a16:creationId xmlns:a16="http://schemas.microsoft.com/office/drawing/2014/main" id="{B547C52A-0DC8-5AB0-2F56-C76BB778B18D}"/>
              </a:ext>
            </a:extLst>
          </p:cNvPr>
          <p:cNvSpPr txBox="1">
            <a:spLocks/>
          </p:cNvSpPr>
          <p:nvPr/>
        </p:nvSpPr>
        <p:spPr>
          <a:xfrm>
            <a:off x="11420856" y="6320788"/>
            <a:ext cx="615447"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7" name="TextBox 6">
            <a:extLst>
              <a:ext uri="{FF2B5EF4-FFF2-40B4-BE49-F238E27FC236}">
                <a16:creationId xmlns:a16="http://schemas.microsoft.com/office/drawing/2014/main" id="{4621D5EC-844B-C2CA-5B3D-052FBF957BCD}"/>
              </a:ext>
              <a:ext uri="{C183D7F6-B498-43B3-948B-1728B52AA6E4}">
                <adec:decorative xmlns:adec="http://schemas.microsoft.com/office/drawing/2017/decorative" val="1"/>
              </a:ext>
            </a:extLst>
          </p:cNvPr>
          <p:cNvSpPr txBox="1"/>
          <p:nvPr/>
        </p:nvSpPr>
        <p:spPr>
          <a:xfrm>
            <a:off x="8646207" y="6131752"/>
            <a:ext cx="31489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5C5B5A"/>
                </a:solidFill>
                <a:effectLst/>
                <a:uLnTx/>
                <a:uFillTx/>
                <a:latin typeface="Arial"/>
                <a:ea typeface="+mn-ea"/>
                <a:cs typeface="+mn-cs"/>
              </a:rPr>
              <a:t>Figures in brackets show change since </a:t>
            </a:r>
            <a:r>
              <a:rPr lang="en-GB" sz="1000">
                <a:solidFill>
                  <a:srgbClr val="5C5B5A"/>
                </a:solidFill>
                <a:latin typeface="Arial"/>
              </a:rPr>
              <a:t>July</a:t>
            </a:r>
            <a:r>
              <a:rPr kumimoji="0" lang="en-GB" sz="1000" b="0" i="0" u="none" strike="noStrike" kern="1200" cap="none" spc="0" normalizeH="0" baseline="0" noProof="0">
                <a:ln>
                  <a:noFill/>
                </a:ln>
                <a:solidFill>
                  <a:srgbClr val="5C5B5A"/>
                </a:solidFill>
                <a:effectLst/>
                <a:uLnTx/>
                <a:uFillTx/>
                <a:latin typeface="Arial"/>
                <a:ea typeface="+mn-ea"/>
                <a:cs typeface="+mn-cs"/>
              </a:rPr>
              <a:t> (S13)</a:t>
            </a:r>
          </a:p>
        </p:txBody>
      </p:sp>
    </p:spTree>
    <p:custDataLst>
      <p:tags r:id="rId1"/>
    </p:custDataLst>
    <p:extLst>
      <p:ext uri="{BB962C8B-B14F-4D97-AF65-F5344CB8AC3E}">
        <p14:creationId xmlns:p14="http://schemas.microsoft.com/office/powerpoint/2010/main" val="3071734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93991" y="293153"/>
            <a:ext cx="11501604" cy="792832"/>
          </a:xfrm>
        </p:spPr>
        <p:txBody>
          <a:bodyPr>
            <a:noAutofit/>
          </a:bodyPr>
          <a:lstStyle/>
          <a:p>
            <a:r>
              <a:rPr lang="en-GB" sz="1800" b="1">
                <a:latin typeface="Arial"/>
                <a:ea typeface="+mn-ea"/>
                <a:cs typeface="+mn-cs"/>
              </a:rPr>
              <a:t>Satisfaction with </a:t>
            </a:r>
            <a:r>
              <a:rPr lang="en-GB" sz="1800" b="1">
                <a:solidFill>
                  <a:srgbClr val="009690"/>
                </a:solidFill>
                <a:latin typeface="Arial"/>
                <a:ea typeface="+mn-ea"/>
                <a:cs typeface="+mn-cs"/>
              </a:rPr>
              <a:t>facilities </a:t>
            </a:r>
            <a:r>
              <a:rPr lang="en-GB" sz="1800" b="1">
                <a:latin typeface="Arial"/>
                <a:ea typeface="+mn-ea"/>
                <a:cs typeface="+mn-cs"/>
              </a:rPr>
              <a:t>appears to be taking a downturn this wave, though satisfaction is still highest with </a:t>
            </a:r>
            <a:r>
              <a:rPr lang="en-GB" sz="1800" b="1">
                <a:solidFill>
                  <a:srgbClr val="009690"/>
                </a:solidFill>
                <a:latin typeface="Arial"/>
                <a:ea typeface="+mn-ea"/>
                <a:cs typeface="+mn-cs"/>
              </a:rPr>
              <a:t>parks and other green spaces </a:t>
            </a:r>
            <a:r>
              <a:rPr lang="en-GB" sz="1800" b="1">
                <a:latin typeface="Arial"/>
                <a:ea typeface="+mn-ea"/>
                <a:cs typeface="+mn-cs"/>
              </a:rPr>
              <a:t>and lowest for </a:t>
            </a:r>
            <a:r>
              <a:rPr lang="en-GB" sz="1800" b="1">
                <a:solidFill>
                  <a:srgbClr val="009690"/>
                </a:solidFill>
                <a:latin typeface="Arial"/>
                <a:ea typeface="+mn-ea"/>
                <a:cs typeface="+mn-cs"/>
              </a:rPr>
              <a:t>cultural facilities </a:t>
            </a:r>
            <a:r>
              <a:rPr lang="en-GB" sz="1800" b="1">
                <a:latin typeface="Arial"/>
                <a:ea typeface="+mn-ea"/>
                <a:cs typeface="+mn-cs"/>
              </a:rPr>
              <a:t>as with previous waves</a:t>
            </a:r>
            <a:br>
              <a:rPr lang="en-GB" sz="1800" b="1">
                <a:highlight>
                  <a:srgbClr val="FFFF00"/>
                </a:highlight>
                <a:latin typeface="Arial"/>
                <a:ea typeface="+mn-ea"/>
                <a:cs typeface="+mn-cs"/>
              </a:rPr>
            </a:br>
            <a:endParaRPr lang="en-GB" sz="1800" b="1">
              <a:highlight>
                <a:srgbClr val="FFFF00"/>
              </a:highlight>
              <a:latin typeface="Arial"/>
              <a:ea typeface="+mn-ea"/>
              <a:cs typeface="+mn-cs"/>
            </a:endParaRP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Level of satisfaction with facilities in the local area</a:t>
            </a:r>
          </a:p>
        </p:txBody>
      </p:sp>
      <p:graphicFrame>
        <p:nvGraphicFramePr>
          <p:cNvPr id="8" name="Chart 7" descr="Line chart showing levels of satisfaction with facilities in the local area. 71% are satisfied with parks and other green spaces, 62% are satisfied with local services and amenities, 58% are satisfied with their nearest town centre and 43% are satisfied with cultural facilities. ">
            <a:extLst>
              <a:ext uri="{FF2B5EF4-FFF2-40B4-BE49-F238E27FC236}">
                <a16:creationId xmlns:a16="http://schemas.microsoft.com/office/drawing/2014/main" id="{D2DB5457-2BF7-6281-BF3C-B902CBA4D43D}"/>
              </a:ext>
            </a:extLst>
          </p:cNvPr>
          <p:cNvGraphicFramePr/>
          <p:nvPr>
            <p:extLst>
              <p:ext uri="{D42A27DB-BD31-4B8C-83A1-F6EECF244321}">
                <p14:modId xmlns:p14="http://schemas.microsoft.com/office/powerpoint/2010/main" val="1917051932"/>
              </p:ext>
            </p:extLst>
          </p:nvPr>
        </p:nvGraphicFramePr>
        <p:xfrm>
          <a:off x="493991" y="1811547"/>
          <a:ext cx="11203428" cy="4544031"/>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LA4. Generally, how satisfied or dissatisfied are you with…?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S7, 1488; S8, 1612; S9, 1560; S10, 1546; S11, 1460; S12, 1551; S13, 1540; S14, 1482; S15, 1517</a:t>
            </a:r>
            <a:r>
              <a:rPr lang="en-GB" sz="1000">
                <a:solidFill>
                  <a:srgbClr val="FFFFFF">
                    <a:lumMod val="50000"/>
                  </a:srgbClr>
                </a:solidFill>
                <a:latin typeface="Arial"/>
                <a:cs typeface="Arial" panose="020B0604020202020204" pitchFamily="34" charset="0"/>
              </a:rPr>
              <a:t>; S16, 1523; S17, 1515</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(All respondents).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4157145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2">
            <a:extLst>
              <a:ext uri="{FF2B5EF4-FFF2-40B4-BE49-F238E27FC236}">
                <a16:creationId xmlns:a16="http://schemas.microsoft.com/office/drawing/2014/main" id="{CC4FBD49-A64E-1753-27F3-0FD4DFB15CCE}"/>
              </a:ext>
            </a:extLst>
          </p:cNvPr>
          <p:cNvSpPr txBox="1">
            <a:spLocks noGrp="1"/>
          </p:cNvSpPr>
          <p:nvPr>
            <p:ph type="title" idx="4294967295"/>
          </p:nvPr>
        </p:nvSpPr>
        <p:spPr>
          <a:xfrm>
            <a:off x="230383" y="247954"/>
            <a:ext cx="1148473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solidFill>
                  <a:srgbClr val="5C5B5A"/>
                </a:solidFill>
                <a:latin typeface="Arial"/>
                <a:ea typeface="+mn-ea"/>
                <a:cs typeface="+mn-cs"/>
              </a:rPr>
              <a:t>Respondents who agree that their </a:t>
            </a:r>
            <a:r>
              <a:rPr lang="en-GB" sz="1800" b="1">
                <a:solidFill>
                  <a:srgbClr val="009690"/>
                </a:solidFill>
                <a:latin typeface="Arial"/>
                <a:ea typeface="+mn-ea"/>
                <a:cs typeface="+mn-cs"/>
              </a:rPr>
              <a:t>local area is well maintained </a:t>
            </a:r>
            <a:r>
              <a:rPr lang="en-GB" sz="1800" b="1">
                <a:solidFill>
                  <a:srgbClr val="5C5B5A"/>
                </a:solidFill>
                <a:latin typeface="Arial"/>
                <a:ea typeface="+mn-ea"/>
                <a:cs typeface="+mn-cs"/>
              </a:rPr>
              <a:t>has decreased significantly since December 2024, with 3 in 5 (57% cf. 61%) respondents agreeing and 2 in 5 (43% cf. 39%) disagreeing.</a:t>
            </a:r>
            <a:endParaRPr kumimoji="0" lang="en-GB" sz="1800" b="1" i="0" u="none" strike="noStrike" kern="1200" cap="none" spc="0" normalizeH="0" baseline="0" noProof="0">
              <a:ln>
                <a:noFill/>
              </a:ln>
              <a:solidFill>
                <a:srgbClr val="5C5B5A"/>
              </a:solidFill>
              <a:effectLst/>
              <a:uLnTx/>
              <a:uFillTx/>
              <a:latin typeface="Arial"/>
              <a:ea typeface="+mn-ea"/>
              <a:cs typeface="Arial"/>
            </a:endParaRPr>
          </a:p>
        </p:txBody>
      </p:sp>
      <p:sp>
        <p:nvSpPr>
          <p:cNvPr id="31" name="TextBox 30">
            <a:extLst>
              <a:ext uri="{FF2B5EF4-FFF2-40B4-BE49-F238E27FC236}">
                <a16:creationId xmlns:a16="http://schemas.microsoft.com/office/drawing/2014/main" id="{C4FDD37E-CD27-954F-8ED2-8BE230EE872B}"/>
              </a:ext>
            </a:extLst>
          </p:cNvPr>
          <p:cNvSpPr txBox="1"/>
          <p:nvPr/>
        </p:nvSpPr>
        <p:spPr>
          <a:xfrm>
            <a:off x="1749689" y="1278078"/>
            <a:ext cx="8692622"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To what extent do you agree or disagree ‘my local area is well maintained’…..</a:t>
            </a:r>
            <a:endParaRPr kumimoji="0" lang="en-GB" sz="1500" b="1" i="0" strike="noStrike" kern="1200" cap="none" spc="0" normalizeH="0" baseline="0" noProof="0">
              <a:ln>
                <a:noFill/>
              </a:ln>
              <a:solidFill>
                <a:srgbClr val="5C5B5A"/>
              </a:solidFill>
              <a:effectLst/>
              <a:uLnTx/>
              <a:uFillTx/>
              <a:latin typeface="Arial"/>
              <a:ea typeface="+mn-ea"/>
              <a:cs typeface="+mn-cs"/>
            </a:endParaRPr>
          </a:p>
        </p:txBody>
      </p:sp>
      <p:graphicFrame>
        <p:nvGraphicFramePr>
          <p:cNvPr id="7" name="Chart 6" descr="Stacked line chart showing agreement with local area being well maintained, 58% agree and 43% disagree.">
            <a:extLst>
              <a:ext uri="{FF2B5EF4-FFF2-40B4-BE49-F238E27FC236}">
                <a16:creationId xmlns:a16="http://schemas.microsoft.com/office/drawing/2014/main" id="{4ADEF817-4E73-74BA-F0CD-32B445617B35}"/>
              </a:ext>
            </a:extLst>
          </p:cNvPr>
          <p:cNvGraphicFramePr/>
          <p:nvPr>
            <p:extLst>
              <p:ext uri="{D42A27DB-BD31-4B8C-83A1-F6EECF244321}">
                <p14:modId xmlns:p14="http://schemas.microsoft.com/office/powerpoint/2010/main" val="380358434"/>
              </p:ext>
            </p:extLst>
          </p:nvPr>
        </p:nvGraphicFramePr>
        <p:xfrm>
          <a:off x="1084715" y="1493176"/>
          <a:ext cx="10022569" cy="45790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descr="Stacked line chart showing agreement with local area being well maintained, 58% agree and 43% disagree.">
            <a:extLst>
              <a:ext uri="{FF2B5EF4-FFF2-40B4-BE49-F238E27FC236}">
                <a16:creationId xmlns:a16="http://schemas.microsoft.com/office/drawing/2014/main" id="{2E44F065-B4E6-4521-37D4-2AE9C3BA1BC3}"/>
              </a:ext>
            </a:extLst>
          </p:cNvPr>
          <p:cNvGraphicFramePr/>
          <p:nvPr>
            <p:extLst>
              <p:ext uri="{D42A27DB-BD31-4B8C-83A1-F6EECF244321}">
                <p14:modId xmlns:p14="http://schemas.microsoft.com/office/powerpoint/2010/main" val="1191570782"/>
              </p:ext>
            </p:extLst>
          </p:nvPr>
        </p:nvGraphicFramePr>
        <p:xfrm>
          <a:off x="1135535" y="2214351"/>
          <a:ext cx="10022569" cy="41908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hart 2">
            <a:extLst>
              <a:ext uri="{FF2B5EF4-FFF2-40B4-BE49-F238E27FC236}">
                <a16:creationId xmlns:a16="http://schemas.microsoft.com/office/drawing/2014/main" id="{EB9BEE48-0482-A365-8B09-A1C437A6EBC5}"/>
              </a:ext>
              <a:ext uri="{C183D7F6-B498-43B3-948B-1728B52AA6E4}">
                <adec:decorative xmlns:adec="http://schemas.microsoft.com/office/drawing/2017/decorative" val="0"/>
              </a:ext>
            </a:extLst>
          </p:cNvPr>
          <p:cNvGraphicFramePr/>
          <p:nvPr/>
        </p:nvGraphicFramePr>
        <p:xfrm>
          <a:off x="1269901" y="3313698"/>
          <a:ext cx="10022569" cy="4055716"/>
        </p:xfrm>
        <a:graphic>
          <a:graphicData uri="http://schemas.openxmlformats.org/drawingml/2006/chart">
            <c:chart xmlns:c="http://schemas.openxmlformats.org/drawingml/2006/chart" xmlns:r="http://schemas.openxmlformats.org/officeDocument/2006/relationships" r:id="rId6"/>
          </a:graphicData>
        </a:graphic>
      </p:graphicFrame>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 Only valid responses shown</a:t>
            </a:r>
          </a:p>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S7, 1488; S8, 1612; S9, 1560; S10, 1546; S11, 1460; S12, 1551; S13, 1540; S14, 1482; S15, 1517; S16, 1523; S17, 1515 (All respondents). </a:t>
            </a:r>
            <a:endParaRPr kumimoji="0" lang="en-GB" sz="1000" b="0" i="0" u="none" strike="noStrike" kern="1200" cap="none" spc="0" normalizeH="0" baseline="0" noProof="0">
              <a:ln>
                <a:noFill/>
              </a:ln>
              <a:solidFill>
                <a:srgbClr val="FFFFFF">
                  <a:lumMod val="50000"/>
                </a:srgbClr>
              </a:solidFill>
              <a:effectLst/>
              <a:highlight>
                <a:srgbClr val="FFFF00"/>
              </a:highlight>
              <a:uLnTx/>
              <a:uFillTx/>
              <a:latin typeface="Arial"/>
              <a:ea typeface="+mn-ea"/>
              <a:cs typeface="Arial" panose="020B0604020202020204" pitchFamily="34" charset="0"/>
            </a:endParaRPr>
          </a:p>
          <a:p>
            <a:pPr>
              <a:defRPr/>
            </a:pP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Right Brace 1">
            <a:extLst>
              <a:ext uri="{FF2B5EF4-FFF2-40B4-BE49-F238E27FC236}">
                <a16:creationId xmlns:a16="http://schemas.microsoft.com/office/drawing/2014/main" id="{91FF7FA9-CF74-928F-941F-62A3A9A2F5C4}"/>
              </a:ext>
              <a:ext uri="{C183D7F6-B498-43B3-948B-1728B52AA6E4}">
                <adec:decorative xmlns:adec="http://schemas.microsoft.com/office/drawing/2017/decorative" val="1"/>
              </a:ext>
            </a:extLst>
          </p:cNvPr>
          <p:cNvSpPr/>
          <p:nvPr/>
        </p:nvSpPr>
        <p:spPr>
          <a:xfrm>
            <a:off x="11084580" y="3714915"/>
            <a:ext cx="281415" cy="809459"/>
          </a:xfrm>
          <a:prstGeom prst="rightBrace">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F0A59A3-282D-BEB5-1CA3-3C35462FF7C9}"/>
              </a:ext>
              <a:ext uri="{C183D7F6-B498-43B3-948B-1728B52AA6E4}">
                <adec:decorative xmlns:adec="http://schemas.microsoft.com/office/drawing/2017/decorative" val="1"/>
              </a:ext>
            </a:extLst>
          </p:cNvPr>
          <p:cNvSpPr txBox="1"/>
          <p:nvPr/>
        </p:nvSpPr>
        <p:spPr>
          <a:xfrm>
            <a:off x="11194887" y="3965755"/>
            <a:ext cx="89792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5C5B5A"/>
                </a:solidFill>
                <a:latin typeface="Arial"/>
              </a:rPr>
              <a:t>43%</a:t>
            </a:r>
            <a:endParaRPr kumimoji="0" lang="en-GB" sz="1400" i="0" u="none" strike="noStrike" kern="1200" cap="none" spc="0" normalizeH="0" baseline="0" noProof="0" dirty="0">
              <a:ln>
                <a:noFill/>
              </a:ln>
              <a:solidFill>
                <a:srgbClr val="5C5B5A"/>
              </a:solidFill>
              <a:effectLst/>
              <a:uLnTx/>
              <a:uFillTx/>
              <a:latin typeface="Arial"/>
              <a:ea typeface="+mn-ea"/>
              <a:cs typeface="+mn-cs"/>
            </a:endParaRPr>
          </a:p>
        </p:txBody>
      </p:sp>
      <p:sp>
        <p:nvSpPr>
          <p:cNvPr id="6" name="Right Brace 5">
            <a:extLst>
              <a:ext uri="{FF2B5EF4-FFF2-40B4-BE49-F238E27FC236}">
                <a16:creationId xmlns:a16="http://schemas.microsoft.com/office/drawing/2014/main" id="{195B7115-2D06-6CA9-72A9-7BD89B955534}"/>
              </a:ext>
              <a:ext uri="{C183D7F6-B498-43B3-948B-1728B52AA6E4}">
                <adec:decorative xmlns:adec="http://schemas.microsoft.com/office/drawing/2017/decorative" val="1"/>
              </a:ext>
            </a:extLst>
          </p:cNvPr>
          <p:cNvSpPr/>
          <p:nvPr/>
        </p:nvSpPr>
        <p:spPr>
          <a:xfrm>
            <a:off x="11036286" y="2079747"/>
            <a:ext cx="243636" cy="975135"/>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DF7F55B-8CE1-9395-0A87-0263BDC08BAC}"/>
              </a:ext>
              <a:ext uri="{C183D7F6-B498-43B3-948B-1728B52AA6E4}">
                <adec:decorative xmlns:adec="http://schemas.microsoft.com/office/drawing/2017/decorative" val="1"/>
              </a:ext>
            </a:extLst>
          </p:cNvPr>
          <p:cNvSpPr txBox="1"/>
          <p:nvPr/>
        </p:nvSpPr>
        <p:spPr>
          <a:xfrm>
            <a:off x="11225287" y="2413425"/>
            <a:ext cx="734813" cy="30777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rgbClr val="5C5B5A"/>
                </a:solidFill>
                <a:effectLst/>
                <a:uLnTx/>
                <a:uFillTx/>
                <a:latin typeface="Arial"/>
                <a:ea typeface="+mn-ea"/>
                <a:cs typeface="+mn-cs"/>
              </a:rPr>
              <a:t>57%</a:t>
            </a:r>
          </a:p>
        </p:txBody>
      </p:sp>
    </p:spTree>
    <p:custDataLst>
      <p:tags r:id="rId1"/>
    </p:custDataLst>
    <p:extLst>
      <p:ext uri="{BB962C8B-B14F-4D97-AF65-F5344CB8AC3E}">
        <p14:creationId xmlns:p14="http://schemas.microsoft.com/office/powerpoint/2010/main" val="1993767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9B398-54D8-017B-A6F7-4BA647E5438E}"/>
            </a:ext>
          </a:extLst>
        </p:cNvPr>
        <p:cNvGrpSpPr/>
        <p:nvPr/>
      </p:nvGrpSpPr>
      <p:grpSpPr>
        <a:xfrm>
          <a:off x="0" y="0"/>
          <a:ext cx="0" cy="0"/>
          <a:chOff x="0" y="0"/>
          <a:chExt cx="0" cy="0"/>
        </a:xfrm>
      </p:grpSpPr>
      <p:sp>
        <p:nvSpPr>
          <p:cNvPr id="9" name="Title 13">
            <a:extLst>
              <a:ext uri="{FF2B5EF4-FFF2-40B4-BE49-F238E27FC236}">
                <a16:creationId xmlns:a16="http://schemas.microsoft.com/office/drawing/2014/main" id="{A565BB6D-24D5-E6A0-DA84-4023F5A5AE97}"/>
              </a:ext>
            </a:extLst>
          </p:cNvPr>
          <p:cNvSpPr txBox="1">
            <a:spLocks noGrp="1"/>
          </p:cNvSpPr>
          <p:nvPr>
            <p:ph type="title"/>
          </p:nvPr>
        </p:nvSpPr>
        <p:spPr>
          <a:xfrm>
            <a:off x="776605" y="387444"/>
            <a:ext cx="11018520" cy="30777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a:lnSpc>
                <a:spcPct val="100000"/>
              </a:lnSpc>
              <a:defRPr/>
            </a:pPr>
            <a:r>
              <a:rPr kumimoji="0" lang="en-GB" sz="2000" b="1" i="0" u="none" strike="noStrike" kern="1200" cap="none" spc="0" normalizeH="0" baseline="0" noProof="0" dirty="0">
                <a:ln>
                  <a:noFill/>
                </a:ln>
                <a:solidFill>
                  <a:srgbClr val="009690"/>
                </a:solidFill>
                <a:effectLst/>
                <a:uLnTx/>
                <a:uFillTx/>
                <a:latin typeface="Arial"/>
                <a:ea typeface="+mn-ea"/>
                <a:cs typeface="+mn-cs"/>
              </a:rPr>
              <a:t>Executive Summary</a:t>
            </a:r>
          </a:p>
        </p:txBody>
      </p:sp>
      <p:sp>
        <p:nvSpPr>
          <p:cNvPr id="13" name="Text Placeholder 3">
            <a:extLst>
              <a:ext uri="{FF2B5EF4-FFF2-40B4-BE49-F238E27FC236}">
                <a16:creationId xmlns:a16="http://schemas.microsoft.com/office/drawing/2014/main" id="{0591C65B-1531-4B78-EC70-F7F32D35A224}"/>
              </a:ext>
            </a:extLst>
          </p:cNvPr>
          <p:cNvSpPr txBox="1">
            <a:spLocks/>
          </p:cNvSpPr>
          <p:nvPr/>
        </p:nvSpPr>
        <p:spPr>
          <a:xfrm>
            <a:off x="843279" y="1107867"/>
            <a:ext cx="10710667" cy="287515"/>
          </a:xfrm>
          <a:prstGeom prst="rect">
            <a:avLst/>
          </a:prstGeom>
          <a:solidFill>
            <a:srgbClr val="009690"/>
          </a:solidFill>
        </p:spPr>
        <p:txBody>
          <a:bodyPr vert="horz" wrap="square" lIns="91440" tIns="45720" rIns="91440" bIns="4572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8288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36576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solidFill>
                  <a:schemeClr val="bg1"/>
                </a:solidFill>
              </a:rPr>
              <a:t>Early education workforce campaign</a:t>
            </a:r>
          </a:p>
        </p:txBody>
      </p:sp>
      <p:sp>
        <p:nvSpPr>
          <p:cNvPr id="17" name="Content Placeholder 6">
            <a:extLst>
              <a:ext uri="{FF2B5EF4-FFF2-40B4-BE49-F238E27FC236}">
                <a16:creationId xmlns:a16="http://schemas.microsoft.com/office/drawing/2014/main" id="{2579F81E-745E-41D2-FB8B-1BF181566C34}"/>
              </a:ext>
            </a:extLst>
          </p:cNvPr>
          <p:cNvSpPr txBox="1">
            <a:spLocks/>
          </p:cNvSpPr>
          <p:nvPr/>
        </p:nvSpPr>
        <p:spPr>
          <a:xfrm>
            <a:off x="843279" y="1487487"/>
            <a:ext cx="10710667" cy="38830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9690"/>
              </a:buClr>
              <a:buFont typeface="Wingdings" panose="05000000000000000000" pitchFamily="2" charset="2"/>
              <a:buChar char="§"/>
            </a:pPr>
            <a:r>
              <a:rPr lang="en-GB" sz="1200" b="1" dirty="0">
                <a:solidFill>
                  <a:srgbClr val="009690"/>
                </a:solidFill>
                <a:latin typeface="Arial" panose="020B0604020202020204"/>
              </a:rPr>
              <a:t>A quarter of respondents (26%) said they have seen advertisements related to the campaign around Greater Manchester</a:t>
            </a:r>
            <a:r>
              <a:rPr lang="en-GB" sz="1200" dirty="0">
                <a:solidFill>
                  <a:srgbClr val="5C5B5A"/>
                </a:solidFill>
                <a:latin typeface="Arial" panose="020B0604020202020204"/>
              </a:rPr>
              <a:t>. Of those who said they have seen these messages, a third (33%) say they had seen them on social media. 3 in 10 (28%) have seen them on a bus or a tram, or a bus or tram stop. You can find out more </a:t>
            </a:r>
            <a:r>
              <a:rPr lang="en-GB" sz="1200" dirty="0">
                <a:solidFill>
                  <a:srgbClr val="5C5B5A"/>
                </a:solidFill>
                <a:latin typeface="Arial" panose="020B0604020202020204"/>
                <a:hlinkClick r:id="rId4" action="ppaction://hlinksldjump"/>
              </a:rPr>
              <a:t>here</a:t>
            </a:r>
            <a:r>
              <a:rPr lang="en-GB" sz="1200" dirty="0">
                <a:solidFill>
                  <a:srgbClr val="5C5B5A"/>
                </a:solidFill>
                <a:latin typeface="Arial" panose="020B0604020202020204"/>
              </a:rPr>
              <a:t>.</a:t>
            </a:r>
          </a:p>
          <a:p>
            <a:pPr>
              <a:buClr>
                <a:srgbClr val="009690"/>
              </a:buClr>
              <a:buFont typeface="Wingdings" panose="05000000000000000000" pitchFamily="2" charset="2"/>
              <a:buChar char="§"/>
            </a:pPr>
            <a:r>
              <a:rPr lang="en-GB" sz="1200" dirty="0">
                <a:solidFill>
                  <a:srgbClr val="5C5B5A"/>
                </a:solidFill>
                <a:latin typeface="Arial" panose="020B0604020202020204"/>
              </a:rPr>
              <a:t>Two in five (39%) feel the </a:t>
            </a:r>
            <a:r>
              <a:rPr lang="en-GB" sz="1200" b="1" dirty="0">
                <a:solidFill>
                  <a:srgbClr val="009690"/>
                </a:solidFill>
                <a:latin typeface="Arial" panose="020B0604020202020204"/>
              </a:rPr>
              <a:t>campaign advertisements communicated clearly the message </a:t>
            </a:r>
            <a:r>
              <a:rPr lang="en-GB" sz="1200" dirty="0">
                <a:solidFill>
                  <a:srgbClr val="5C5B5A"/>
                </a:solidFill>
                <a:latin typeface="Arial" panose="020B0604020202020204"/>
              </a:rPr>
              <a:t>that ‘quality early education and childcare is important’, and a quarter (26%) felt the campaign is believable. These figures were higher amongst parents. </a:t>
            </a:r>
          </a:p>
          <a:p>
            <a:pPr>
              <a:buClr>
                <a:srgbClr val="009690"/>
              </a:buClr>
              <a:buFont typeface="Wingdings" panose="05000000000000000000" pitchFamily="2" charset="2"/>
              <a:buChar char="§"/>
            </a:pPr>
            <a:r>
              <a:rPr lang="en-GB" sz="1200" dirty="0">
                <a:solidFill>
                  <a:srgbClr val="5C5B5A"/>
                </a:solidFill>
                <a:latin typeface="Arial" panose="020B0604020202020204"/>
              </a:rPr>
              <a:t>Those who had seen the adverts before being shown examples on the day of the survey were significantly more likely to agree that the adverts are relevant, engaging, and that the message is clear – for example, just over half (51%) of those survey respondents already familiar with the campaign agreed that the headline message was clear. You can find out more </a:t>
            </a:r>
            <a:r>
              <a:rPr lang="en-GB" sz="1200" dirty="0">
                <a:solidFill>
                  <a:srgbClr val="5C5B5A"/>
                </a:solidFill>
                <a:latin typeface="Arial" panose="020B0604020202020204"/>
                <a:hlinkClick r:id="rId5" action="ppaction://hlinksldjump"/>
              </a:rPr>
              <a:t>here</a:t>
            </a:r>
            <a:r>
              <a:rPr lang="en-GB" sz="1200" dirty="0">
                <a:solidFill>
                  <a:srgbClr val="5C5B5A"/>
                </a:solidFill>
                <a:latin typeface="Arial" panose="020B0604020202020204"/>
              </a:rPr>
              <a:t>.</a:t>
            </a:r>
            <a:endParaRPr lang="en-GB" sz="1200" dirty="0">
              <a:solidFill>
                <a:srgbClr val="5C5B5A"/>
              </a:solidFill>
              <a:latin typeface="Arial" panose="020B0604020202020204"/>
              <a:cs typeface="Arial"/>
            </a:endParaRPr>
          </a:p>
          <a:p>
            <a:pPr marL="0" indent="0">
              <a:buFont typeface="Arial" panose="020B0604020202020204" pitchFamily="34" charset="0"/>
              <a:buNone/>
            </a:pPr>
            <a:endParaRPr lang="en-GB" sz="1200" dirty="0"/>
          </a:p>
        </p:txBody>
      </p:sp>
      <p:sp>
        <p:nvSpPr>
          <p:cNvPr id="6" name="Slide Number Placeholder 4">
            <a:extLst>
              <a:ext uri="{FF2B5EF4-FFF2-40B4-BE49-F238E27FC236}">
                <a16:creationId xmlns:a16="http://schemas.microsoft.com/office/drawing/2014/main" id="{35BFBA0B-C8B2-D346-D86D-56BE33E0F5F7}"/>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644978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3">
            <a:extLst>
              <a:ext uri="{FF2B5EF4-FFF2-40B4-BE49-F238E27FC236}">
                <a16:creationId xmlns:a16="http://schemas.microsoft.com/office/drawing/2014/main" id="{27A4AEDC-4E79-FF30-4432-B458B3565C98}"/>
              </a:ext>
            </a:extLst>
          </p:cNvPr>
          <p:cNvSpPr txBox="1">
            <a:spLocks noGrp="1"/>
          </p:cNvSpPr>
          <p:nvPr>
            <p:ph type="title" idx="4294967295"/>
          </p:nvPr>
        </p:nvSpPr>
        <p:spPr>
          <a:xfrm>
            <a:off x="359757" y="219439"/>
            <a:ext cx="11483900"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a:ea typeface="+mj-ea"/>
                <a:cs typeface="Calibri"/>
              </a:rPr>
              <a:t>Just over half (53%) agree there are </a:t>
            </a:r>
            <a:r>
              <a:rPr kumimoji="0" lang="en-GB" sz="1800" b="1" i="0" u="none" strike="noStrike" kern="1200" cap="none" spc="0" normalizeH="0" baseline="0" noProof="0">
                <a:ln>
                  <a:noFill/>
                </a:ln>
                <a:solidFill>
                  <a:srgbClr val="009690"/>
                </a:solidFill>
                <a:effectLst/>
                <a:uLnTx/>
                <a:uFillTx/>
                <a:latin typeface="Arial"/>
                <a:ea typeface="+mj-ea"/>
                <a:cs typeface="Calibri"/>
              </a:rPr>
              <a:t>opportunities to take part in cultural events and activities </a:t>
            </a:r>
            <a:r>
              <a:rPr kumimoji="0" lang="en-GB" sz="1800" b="1" i="0" u="none" strike="noStrike" kern="1200" cap="none" spc="0" normalizeH="0" baseline="0" noProof="0">
                <a:ln>
                  <a:noFill/>
                </a:ln>
                <a:solidFill>
                  <a:srgbClr val="5C5B5A"/>
                </a:solidFill>
                <a:effectLst/>
                <a:uLnTx/>
                <a:uFillTx/>
                <a:latin typeface="Arial"/>
                <a:ea typeface="+mj-ea"/>
                <a:cs typeface="Calibri"/>
              </a:rPr>
              <a:t>in their local area. 2 in 5 (43%) are satisfied with </a:t>
            </a:r>
            <a:r>
              <a:rPr lang="en-GB" sz="1800" b="1">
                <a:solidFill>
                  <a:srgbClr val="009690"/>
                </a:solidFill>
                <a:latin typeface="Arial"/>
                <a:cs typeface="Calibri"/>
              </a:rPr>
              <a:t>cultural facilities available, such as museums, theatres and events…</a:t>
            </a:r>
            <a:endParaRPr kumimoji="0" lang="en-GB" sz="1800" b="1" i="0" u="none" strike="noStrike" kern="1200" cap="none" spc="0" normalizeH="0" baseline="0" noProof="0">
              <a:ln>
                <a:noFill/>
              </a:ln>
              <a:solidFill>
                <a:srgbClr val="5C5B5A"/>
              </a:solidFill>
              <a:effectLst/>
              <a:uLnTx/>
              <a:uFillTx/>
              <a:latin typeface="Arial"/>
              <a:ea typeface="+mj-ea"/>
              <a:cs typeface="Calibri"/>
            </a:endParaRPr>
          </a:p>
        </p:txBody>
      </p:sp>
      <p:sp>
        <p:nvSpPr>
          <p:cNvPr id="17" name="TextBox 16">
            <a:extLst>
              <a:ext uri="{FF2B5EF4-FFF2-40B4-BE49-F238E27FC236}">
                <a16:creationId xmlns:a16="http://schemas.microsoft.com/office/drawing/2014/main" id="{3DB1E1A3-1A78-9535-8B1F-08256D06777A}"/>
              </a:ext>
            </a:extLst>
          </p:cNvPr>
          <p:cNvSpPr txBox="1"/>
          <p:nvPr/>
        </p:nvSpPr>
        <p:spPr>
          <a:xfrm>
            <a:off x="692596" y="1212265"/>
            <a:ext cx="540340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To what extent do you agree or disagree that there are opportunities to take part in cultural events and activities</a:t>
            </a:r>
          </a:p>
        </p:txBody>
      </p:sp>
      <p:graphicFrame>
        <p:nvGraphicFramePr>
          <p:cNvPr id="12" name="Chart 11" descr="Stacked bar chart showing agreement that there are opportunities to take part in cultural events and activities. 53% agree.">
            <a:extLst>
              <a:ext uri="{FF2B5EF4-FFF2-40B4-BE49-F238E27FC236}">
                <a16:creationId xmlns:a16="http://schemas.microsoft.com/office/drawing/2014/main" id="{526E849C-3414-1601-20E1-5DE6711C4551}"/>
              </a:ext>
            </a:extLst>
          </p:cNvPr>
          <p:cNvGraphicFramePr/>
          <p:nvPr>
            <p:extLst>
              <p:ext uri="{D42A27DB-BD31-4B8C-83A1-F6EECF244321}">
                <p14:modId xmlns:p14="http://schemas.microsoft.com/office/powerpoint/2010/main" val="3241812942"/>
              </p:ext>
            </p:extLst>
          </p:nvPr>
        </p:nvGraphicFramePr>
        <p:xfrm>
          <a:off x="555760" y="1171028"/>
          <a:ext cx="4300872" cy="5273038"/>
        </p:xfrm>
        <a:graphic>
          <a:graphicData uri="http://schemas.openxmlformats.org/drawingml/2006/chart">
            <c:chart xmlns:c="http://schemas.openxmlformats.org/drawingml/2006/chart" xmlns:r="http://schemas.openxmlformats.org/officeDocument/2006/relationships" r:id="rId4"/>
          </a:graphicData>
        </a:graphic>
      </p:graphicFrame>
      <p:cxnSp>
        <p:nvCxnSpPr>
          <p:cNvPr id="58" name="Straight Connector 57">
            <a:extLst>
              <a:ext uri="{FF2B5EF4-FFF2-40B4-BE49-F238E27FC236}">
                <a16:creationId xmlns:a16="http://schemas.microsoft.com/office/drawing/2014/main" id="{13D1C440-FE18-4C24-AC69-E5C66EE07833}"/>
              </a:ext>
              <a:ext uri="{C183D7F6-B498-43B3-948B-1728B52AA6E4}">
                <adec:decorative xmlns:adec="http://schemas.microsoft.com/office/drawing/2017/decorative" val="1"/>
              </a:ext>
            </a:extLst>
          </p:cNvPr>
          <p:cNvCxnSpPr>
            <a:cxnSpLocks/>
          </p:cNvCxnSpPr>
          <p:nvPr/>
        </p:nvCxnSpPr>
        <p:spPr>
          <a:xfrm>
            <a:off x="6096000" y="1310145"/>
            <a:ext cx="0" cy="4657588"/>
          </a:xfrm>
          <a:prstGeom prst="line">
            <a:avLst/>
          </a:prstGeom>
          <a:ln>
            <a:solidFill>
              <a:srgbClr val="388A8C"/>
            </a:solidFill>
          </a:ln>
        </p:spPr>
        <p:style>
          <a:lnRef idx="1">
            <a:schemeClr val="accent1"/>
          </a:lnRef>
          <a:fillRef idx="0">
            <a:schemeClr val="accent1"/>
          </a:fillRef>
          <a:effectRef idx="0">
            <a:schemeClr val="accent1"/>
          </a:effectRef>
          <a:fontRef idx="minor">
            <a:schemeClr val="tx1"/>
          </a:fontRef>
        </p:style>
      </p:cxnSp>
      <p:graphicFrame>
        <p:nvGraphicFramePr>
          <p:cNvPr id="57" name="Chart 56" descr="Stacked bar chart showing satisfaction with cultural facilities such as museums, theatres and events. 43% are satisfied with cultural facilities. ">
            <a:extLst>
              <a:ext uri="{FF2B5EF4-FFF2-40B4-BE49-F238E27FC236}">
                <a16:creationId xmlns:a16="http://schemas.microsoft.com/office/drawing/2014/main" id="{2580ED44-5542-57A9-EAD3-0B06C763F4E7}"/>
              </a:ext>
            </a:extLst>
          </p:cNvPr>
          <p:cNvGraphicFramePr/>
          <p:nvPr>
            <p:extLst>
              <p:ext uri="{D42A27DB-BD31-4B8C-83A1-F6EECF244321}">
                <p14:modId xmlns:p14="http://schemas.microsoft.com/office/powerpoint/2010/main" val="1238395485"/>
              </p:ext>
            </p:extLst>
          </p:nvPr>
        </p:nvGraphicFramePr>
        <p:xfrm>
          <a:off x="6444535" y="1192387"/>
          <a:ext cx="4300872" cy="5273038"/>
        </p:xfrm>
        <a:graphic>
          <a:graphicData uri="http://schemas.openxmlformats.org/drawingml/2006/chart">
            <c:chart xmlns:c="http://schemas.openxmlformats.org/drawingml/2006/chart" xmlns:r="http://schemas.openxmlformats.org/officeDocument/2006/relationships" r:id="rId5"/>
          </a:graphicData>
        </a:graphic>
      </p:graphicFrame>
      <p:sp>
        <p:nvSpPr>
          <p:cNvPr id="60" name="TextBox 59">
            <a:extLst>
              <a:ext uri="{FF2B5EF4-FFF2-40B4-BE49-F238E27FC236}">
                <a16:creationId xmlns:a16="http://schemas.microsoft.com/office/drawing/2014/main" id="{A9F2E96F-09AD-4675-1778-91778B6BC481}"/>
              </a:ext>
              <a:ext uri="{C183D7F6-B498-43B3-948B-1728B52AA6E4}">
                <adec:decorative xmlns:adec="http://schemas.microsoft.com/office/drawing/2017/decorative" val="0"/>
              </a:ext>
            </a:extLst>
          </p:cNvPr>
          <p:cNvSpPr txBox="1"/>
          <p:nvPr/>
        </p:nvSpPr>
        <p:spPr>
          <a:xfrm>
            <a:off x="6581371" y="1233624"/>
            <a:ext cx="495083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Satisfaction with cultural facilities such as museums, theatres, and events </a:t>
            </a:r>
          </a:p>
        </p:txBody>
      </p:sp>
      <p:sp>
        <p:nvSpPr>
          <p:cNvPr id="61" name="Right Brace 60">
            <a:extLst>
              <a:ext uri="{FF2B5EF4-FFF2-40B4-BE49-F238E27FC236}">
                <a16:creationId xmlns:a16="http://schemas.microsoft.com/office/drawing/2014/main" id="{EE1EF34E-B636-4BAA-297E-9E79F0026306}"/>
              </a:ext>
              <a:ext uri="{C183D7F6-B498-43B3-948B-1728B52AA6E4}">
                <adec:decorative xmlns:adec="http://schemas.microsoft.com/office/drawing/2017/decorative" val="1"/>
              </a:ext>
            </a:extLst>
          </p:cNvPr>
          <p:cNvSpPr/>
          <p:nvPr/>
        </p:nvSpPr>
        <p:spPr>
          <a:xfrm>
            <a:off x="9979644" y="1907975"/>
            <a:ext cx="244219" cy="1456328"/>
          </a:xfrm>
          <a:prstGeom prst="rightBrace">
            <a:avLst>
              <a:gd name="adj1" fmla="val 7531"/>
              <a:gd name="adj2" fmla="val 50487"/>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TextBox 61">
            <a:extLst>
              <a:ext uri="{FF2B5EF4-FFF2-40B4-BE49-F238E27FC236}">
                <a16:creationId xmlns:a16="http://schemas.microsoft.com/office/drawing/2014/main" id="{C244AF1F-C191-88A9-7FA3-783DEE3A14CE}"/>
              </a:ext>
              <a:ext uri="{C183D7F6-B498-43B3-948B-1728B52AA6E4}">
                <adec:decorative xmlns:adec="http://schemas.microsoft.com/office/drawing/2017/decorative" val="1"/>
              </a:ext>
            </a:extLst>
          </p:cNvPr>
          <p:cNvSpPr txBox="1"/>
          <p:nvPr/>
        </p:nvSpPr>
        <p:spPr>
          <a:xfrm>
            <a:off x="10116793" y="2490395"/>
            <a:ext cx="920681" cy="307777"/>
          </a:xfrm>
          <a:prstGeom prst="rect">
            <a:avLst/>
          </a:prstGeom>
          <a:noFill/>
        </p:spPr>
        <p:txBody>
          <a:bodyPr wrap="square" rtlCol="0">
            <a:spAutoFit/>
          </a:bodyPr>
          <a:lstStyle/>
          <a:p>
            <a:pPr algn="ctr"/>
            <a:r>
              <a:rPr lang="en-GB" sz="1400">
                <a:solidFill>
                  <a:srgbClr val="5C5B5A"/>
                </a:solidFill>
                <a:latin typeface="Arial"/>
              </a:rPr>
              <a:t>43%</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95930"/>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LA5. To what extent do you agree or disagree that there are opportunities to take part in cultural events and activities</a:t>
            </a:r>
            <a:r>
              <a:rPr lang="en-GB" sz="1000">
                <a:solidFill>
                  <a:srgbClr val="FFFFFF">
                    <a:lumMod val="50000"/>
                  </a:srgbClr>
                </a:solidFill>
                <a:latin typeface="Arial" panose="020B0604020202020204" pitchFamily="34" charset="0"/>
                <a:cs typeface="Arial" panose="020B0604020202020204" pitchFamily="34" charset="0"/>
              </a:rPr>
              <a:t>s in your local area?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LA4. Generally, how satisfied or dissatisfied are you with…?</a:t>
            </a:r>
            <a:r>
              <a:rPr lang="en-GB" sz="1000">
                <a:solidFill>
                  <a:srgbClr val="FFFFFF">
                    <a:lumMod val="50000"/>
                  </a:srgbClr>
                </a:solidFill>
                <a:latin typeface="Arial" panose="020B0604020202020204" pitchFamily="34" charset="0"/>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S17, 1515</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32202" y="6357383"/>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8" name="Right Brace 27">
            <a:extLst>
              <a:ext uri="{FF2B5EF4-FFF2-40B4-BE49-F238E27FC236}">
                <a16:creationId xmlns:a16="http://schemas.microsoft.com/office/drawing/2014/main" id="{42DFC551-E1BA-EA67-184B-338EB3EE2172}"/>
              </a:ext>
              <a:ext uri="{C183D7F6-B498-43B3-948B-1728B52AA6E4}">
                <adec:decorative xmlns:adec="http://schemas.microsoft.com/office/drawing/2017/decorative" val="1"/>
              </a:ext>
            </a:extLst>
          </p:cNvPr>
          <p:cNvSpPr/>
          <p:nvPr/>
        </p:nvSpPr>
        <p:spPr>
          <a:xfrm>
            <a:off x="4086932" y="1877989"/>
            <a:ext cx="224654" cy="1837786"/>
          </a:xfrm>
          <a:prstGeom prst="rightBrace">
            <a:avLst>
              <a:gd name="adj1" fmla="val 7531"/>
              <a:gd name="adj2" fmla="val 50487"/>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TextBox 39">
            <a:extLst>
              <a:ext uri="{FF2B5EF4-FFF2-40B4-BE49-F238E27FC236}">
                <a16:creationId xmlns:a16="http://schemas.microsoft.com/office/drawing/2014/main" id="{7FB1EDE3-032D-C8FA-0303-BBDDBDBF20BB}"/>
              </a:ext>
              <a:ext uri="{C183D7F6-B498-43B3-948B-1728B52AA6E4}">
                <adec:decorative xmlns:adec="http://schemas.microsoft.com/office/drawing/2017/decorative" val="1"/>
              </a:ext>
            </a:extLst>
          </p:cNvPr>
          <p:cNvSpPr txBox="1"/>
          <p:nvPr/>
        </p:nvSpPr>
        <p:spPr>
          <a:xfrm>
            <a:off x="4176261" y="2660988"/>
            <a:ext cx="920681" cy="307777"/>
          </a:xfrm>
          <a:prstGeom prst="rect">
            <a:avLst/>
          </a:prstGeom>
          <a:noFill/>
        </p:spPr>
        <p:txBody>
          <a:bodyPr wrap="square" rtlCol="0">
            <a:spAutoFit/>
          </a:bodyPr>
          <a:lstStyle/>
          <a:p>
            <a:pPr algn="ctr"/>
            <a:r>
              <a:rPr lang="en-GB" sz="1400">
                <a:solidFill>
                  <a:srgbClr val="5C5B5A"/>
                </a:solidFill>
                <a:latin typeface="Arial"/>
              </a:rPr>
              <a:t>53%</a:t>
            </a:r>
          </a:p>
        </p:txBody>
      </p:sp>
    </p:spTree>
    <p:custDataLst>
      <p:tags r:id="rId1"/>
    </p:custDataLst>
    <p:extLst>
      <p:ext uri="{BB962C8B-B14F-4D97-AF65-F5344CB8AC3E}">
        <p14:creationId xmlns:p14="http://schemas.microsoft.com/office/powerpoint/2010/main" val="6799950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2">
            <a:extLst>
              <a:ext uri="{FF2B5EF4-FFF2-40B4-BE49-F238E27FC236}">
                <a16:creationId xmlns:a16="http://schemas.microsoft.com/office/drawing/2014/main" id="{CC4FBD49-A64E-1753-27F3-0FD4DFB15CCE}"/>
              </a:ext>
            </a:extLst>
          </p:cNvPr>
          <p:cNvSpPr txBox="1">
            <a:spLocks noGrp="1"/>
          </p:cNvSpPr>
          <p:nvPr>
            <p:ph type="title" idx="4294967295"/>
          </p:nvPr>
        </p:nvSpPr>
        <p:spPr>
          <a:xfrm>
            <a:off x="230383" y="247954"/>
            <a:ext cx="1148473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solidFill>
                  <a:srgbClr val="5C5B5A"/>
                </a:solidFill>
                <a:latin typeface="Arial"/>
                <a:ea typeface="+mn-ea"/>
                <a:cs typeface="+mn-cs"/>
              </a:rPr>
              <a:t>… and there has been a significant decrease in the proportion who ‘tend to agree’ there are opportunities to </a:t>
            </a:r>
            <a:r>
              <a:rPr lang="en-GB" sz="1800" b="1">
                <a:solidFill>
                  <a:srgbClr val="009690"/>
                </a:solidFill>
                <a:latin typeface="Arial"/>
                <a:cs typeface="Calibri"/>
              </a:rPr>
              <a:t>take part in cultural events and activities</a:t>
            </a:r>
            <a:endParaRPr kumimoji="0" lang="en-GB" sz="1800" b="1" i="0" u="none" strike="noStrike" kern="1200" cap="none" spc="0" normalizeH="0" baseline="0" noProof="0">
              <a:ln>
                <a:noFill/>
              </a:ln>
              <a:solidFill>
                <a:srgbClr val="5C5B5A"/>
              </a:solidFill>
              <a:effectLst/>
              <a:uLnTx/>
              <a:uFillTx/>
              <a:latin typeface="Arial"/>
              <a:ea typeface="+mn-ea"/>
              <a:cs typeface="Arial"/>
            </a:endParaRPr>
          </a:p>
        </p:txBody>
      </p:sp>
      <p:sp>
        <p:nvSpPr>
          <p:cNvPr id="31" name="TextBox 30">
            <a:extLst>
              <a:ext uri="{FF2B5EF4-FFF2-40B4-BE49-F238E27FC236}">
                <a16:creationId xmlns:a16="http://schemas.microsoft.com/office/drawing/2014/main" id="{C4FDD37E-CD27-954F-8ED2-8BE230EE872B}"/>
              </a:ext>
            </a:extLst>
          </p:cNvPr>
          <p:cNvSpPr txBox="1"/>
          <p:nvPr/>
        </p:nvSpPr>
        <p:spPr>
          <a:xfrm>
            <a:off x="651144" y="1252054"/>
            <a:ext cx="10889713"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To what extent do you agree or disagree that there are opportunities to take part in cultural events and activities</a:t>
            </a:r>
          </a:p>
        </p:txBody>
      </p:sp>
      <p:graphicFrame>
        <p:nvGraphicFramePr>
          <p:cNvPr id="6" name="Chart 5" descr="Stacked line chart showing agreement with opportunities to take part in cultural events and activities. 52% agree and 29% disagree. ">
            <a:extLst>
              <a:ext uri="{FF2B5EF4-FFF2-40B4-BE49-F238E27FC236}">
                <a16:creationId xmlns:a16="http://schemas.microsoft.com/office/drawing/2014/main" id="{4ADEF817-4E73-74BA-F0CD-32B445617B35}"/>
              </a:ext>
            </a:extLst>
          </p:cNvPr>
          <p:cNvGraphicFramePr/>
          <p:nvPr>
            <p:extLst>
              <p:ext uri="{D42A27DB-BD31-4B8C-83A1-F6EECF244321}">
                <p14:modId xmlns:p14="http://schemas.microsoft.com/office/powerpoint/2010/main" val="1954302064"/>
              </p:ext>
            </p:extLst>
          </p:nvPr>
        </p:nvGraphicFramePr>
        <p:xfrm>
          <a:off x="1084715" y="1493176"/>
          <a:ext cx="10022569" cy="45790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2E44F065-B4E6-4521-37D4-2AE9C3BA1BC3}"/>
              </a:ext>
            </a:extLst>
          </p:cNvPr>
          <p:cNvGraphicFramePr/>
          <p:nvPr/>
        </p:nvGraphicFramePr>
        <p:xfrm>
          <a:off x="1135535" y="2214351"/>
          <a:ext cx="10022569" cy="41908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hart 2">
            <a:extLst>
              <a:ext uri="{FF2B5EF4-FFF2-40B4-BE49-F238E27FC236}">
                <a16:creationId xmlns:a16="http://schemas.microsoft.com/office/drawing/2014/main" id="{EB9BEE48-0482-A365-8B09-A1C437A6EBC5}"/>
              </a:ext>
              <a:ext uri="{C183D7F6-B498-43B3-948B-1728B52AA6E4}">
                <adec:decorative xmlns:adec="http://schemas.microsoft.com/office/drawing/2017/decorative" val="0"/>
              </a:ext>
            </a:extLst>
          </p:cNvPr>
          <p:cNvGraphicFramePr/>
          <p:nvPr/>
        </p:nvGraphicFramePr>
        <p:xfrm>
          <a:off x="1269901" y="3313698"/>
          <a:ext cx="10022569" cy="4055716"/>
        </p:xfrm>
        <a:graphic>
          <a:graphicData uri="http://schemas.openxmlformats.org/drawingml/2006/chart">
            <c:chart xmlns:c="http://schemas.openxmlformats.org/drawingml/2006/chart" xmlns:r="http://schemas.openxmlformats.org/officeDocument/2006/relationships" r:id="rId6"/>
          </a:graphicData>
        </a:graphic>
      </p:graphicFrame>
      <p:grpSp>
        <p:nvGrpSpPr>
          <p:cNvPr id="34" name="Group 33">
            <a:extLst>
              <a:ext uri="{FF2B5EF4-FFF2-40B4-BE49-F238E27FC236}">
                <a16:creationId xmlns:a16="http://schemas.microsoft.com/office/drawing/2014/main" id="{E14A4985-DF0E-B9AA-F135-D242B41391B2}"/>
              </a:ext>
              <a:ext uri="{C183D7F6-B498-43B3-948B-1728B52AA6E4}">
                <adec:decorative xmlns:adec="http://schemas.microsoft.com/office/drawing/2017/decorative" val="1"/>
              </a:ext>
            </a:extLst>
          </p:cNvPr>
          <p:cNvGrpSpPr/>
          <p:nvPr/>
        </p:nvGrpSpPr>
        <p:grpSpPr>
          <a:xfrm>
            <a:off x="9372876" y="5974112"/>
            <a:ext cx="2808115" cy="269304"/>
            <a:chOff x="229117" y="5927615"/>
            <a:chExt cx="2808115" cy="269304"/>
          </a:xfrm>
        </p:grpSpPr>
        <p:grpSp>
          <p:nvGrpSpPr>
            <p:cNvPr id="35" name="Group 34" descr="Green and Red arrows to signify when a statistic is significantly higher or lower than the previous survey.">
              <a:extLst>
                <a:ext uri="{FF2B5EF4-FFF2-40B4-BE49-F238E27FC236}">
                  <a16:creationId xmlns:a16="http://schemas.microsoft.com/office/drawing/2014/main" id="{3C564310-89D0-0076-C65D-6A50FE503B0D}"/>
                </a:ext>
              </a:extLst>
            </p:cNvPr>
            <p:cNvGrpSpPr/>
            <p:nvPr/>
          </p:nvGrpSpPr>
          <p:grpSpPr>
            <a:xfrm>
              <a:off x="229117" y="5927615"/>
              <a:ext cx="2808115" cy="269304"/>
              <a:chOff x="520117" y="5772736"/>
              <a:chExt cx="2808115" cy="269304"/>
            </a:xfrm>
          </p:grpSpPr>
          <p:sp>
            <p:nvSpPr>
              <p:cNvPr id="37" name="Arrow: Down 36">
                <a:extLst>
                  <a:ext uri="{FF2B5EF4-FFF2-40B4-BE49-F238E27FC236}">
                    <a16:creationId xmlns:a16="http://schemas.microsoft.com/office/drawing/2014/main" id="{71544D77-6A55-5B13-5FBF-FED8BE972868}"/>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TextBox 37">
                <a:extLst>
                  <a:ext uri="{FF2B5EF4-FFF2-40B4-BE49-F238E27FC236}">
                    <a16:creationId xmlns:a16="http://schemas.microsoft.com/office/drawing/2014/main" id="{A7FFE886-062B-6E79-526E-737E88041442}"/>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S16</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36" name="Arrow: Down 35">
              <a:extLst>
                <a:ext uri="{FF2B5EF4-FFF2-40B4-BE49-F238E27FC236}">
                  <a16:creationId xmlns:a16="http://schemas.microsoft.com/office/drawing/2014/main" id="{ACD567C9-B7BD-11D3-6B95-3C06B9DE60A7}"/>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LA5. To what extent do you agree or disagree that there are opportunities to take part in cultural events and activities</a:t>
            </a:r>
            <a:r>
              <a:rPr lang="en-GB" sz="1000">
                <a:solidFill>
                  <a:srgbClr val="FFFFFF">
                    <a:lumMod val="50000"/>
                  </a:srgbClr>
                </a:solidFill>
                <a:latin typeface="Arial" panose="020B0604020202020204" pitchFamily="34" charset="0"/>
                <a:cs typeface="Arial" panose="020B0604020202020204" pitchFamily="34" charset="0"/>
              </a:rPr>
              <a:t>s in your local area?</a:t>
            </a:r>
          </a:p>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S7, 1488; S8, 1612; S9, 1560; S10, 1546; S11, 1460; S12, 1551; S13, 1540; S14, 1482; S15, 1517; S16, 1523; S17, 1515 (All respondents).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a:p>
            <a:pPr>
              <a:defRPr/>
            </a:pP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Arrow: Down 1">
            <a:extLst>
              <a:ext uri="{FF2B5EF4-FFF2-40B4-BE49-F238E27FC236}">
                <a16:creationId xmlns:a16="http://schemas.microsoft.com/office/drawing/2014/main" id="{BC3A5F7B-45E8-56CA-1B11-9B1091E04043}"/>
              </a:ext>
              <a:ext uri="{C183D7F6-B498-43B3-948B-1728B52AA6E4}">
                <adec:decorative xmlns:adec="http://schemas.microsoft.com/office/drawing/2017/decorative" val="1"/>
              </a:ext>
            </a:extLst>
          </p:cNvPr>
          <p:cNvSpPr/>
          <p:nvPr/>
        </p:nvSpPr>
        <p:spPr>
          <a:xfrm>
            <a:off x="10959342" y="2961845"/>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2149803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7">
            <a:extLst>
              <a:ext uri="{FF2B5EF4-FFF2-40B4-BE49-F238E27FC236}">
                <a16:creationId xmlns:a16="http://schemas.microsoft.com/office/drawing/2014/main" id="{9C0AC134-B02C-B4C5-EEA6-C89C21DCABED}"/>
              </a:ext>
              <a:ext uri="{C183D7F6-B498-43B3-948B-1728B52AA6E4}">
                <adec:decorative xmlns:adec="http://schemas.microsoft.com/office/drawing/2017/decorative" val="0"/>
              </a:ext>
            </a:extLst>
          </p:cNvPr>
          <p:cNvSpPr txBox="1">
            <a:spLocks noGrp="1"/>
          </p:cNvSpPr>
          <p:nvPr>
            <p:ph type="title" idx="4294967295"/>
          </p:nvPr>
        </p:nvSpPr>
        <p:spPr>
          <a:xfrm>
            <a:off x="305160" y="274040"/>
            <a:ext cx="11791431" cy="14773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a:ea typeface="+mn-ea"/>
                <a:cs typeface="+mn-cs"/>
              </a:rPr>
              <a:t>GM respondents continue to agree that the </a:t>
            </a:r>
            <a:r>
              <a:rPr kumimoji="0" lang="en-GB" sz="1800" b="1" i="0" u="none" strike="noStrike" kern="1200" cap="none" spc="0" normalizeH="0" baseline="0" noProof="0">
                <a:ln>
                  <a:noFill/>
                </a:ln>
                <a:solidFill>
                  <a:srgbClr val="009690"/>
                </a:solidFill>
                <a:effectLst/>
                <a:uLnTx/>
                <a:uFillTx/>
                <a:latin typeface="Arial"/>
                <a:ea typeface="+mn-ea"/>
                <a:cs typeface="+mn-cs"/>
              </a:rPr>
              <a:t>10 councils should work together </a:t>
            </a:r>
            <a:r>
              <a:rPr kumimoji="0" lang="en-GB" sz="1800" b="1" i="0" u="none" strike="noStrike" kern="1200" cap="none" spc="0" normalizeH="0" baseline="0" noProof="0">
                <a:ln>
                  <a:noFill/>
                </a:ln>
                <a:solidFill>
                  <a:srgbClr val="5C5B5A"/>
                </a:solidFill>
                <a:effectLst/>
                <a:uLnTx/>
                <a:uFillTx/>
                <a:latin typeface="Arial"/>
                <a:ea typeface="+mn-ea"/>
                <a:cs typeface="+mn-cs"/>
              </a:rPr>
              <a:t>(90%), that </a:t>
            </a:r>
            <a:r>
              <a:rPr kumimoji="0" lang="en-GB" sz="1800" b="1" i="0" u="none" strike="noStrike" kern="1200" cap="none" spc="0" normalizeH="0" baseline="0" noProof="0">
                <a:ln>
                  <a:noFill/>
                </a:ln>
                <a:solidFill>
                  <a:srgbClr val="009690"/>
                </a:solidFill>
                <a:effectLst/>
                <a:uLnTx/>
                <a:uFillTx/>
                <a:latin typeface="Arial"/>
                <a:ea typeface="+mn-ea"/>
                <a:cs typeface="+mn-cs"/>
              </a:rPr>
              <a:t>services in their local area are developed and influenced by people who live and work there </a:t>
            </a:r>
            <a:r>
              <a:rPr kumimoji="0" lang="en-GB" sz="1800" b="1" i="0" u="none" strike="noStrike" kern="1200" cap="none" spc="0" normalizeH="0" baseline="0" noProof="0">
                <a:ln>
                  <a:noFill/>
                </a:ln>
                <a:solidFill>
                  <a:srgbClr val="5C5B5A"/>
                </a:solidFill>
                <a:effectLst/>
                <a:uLnTx/>
                <a:uFillTx/>
                <a:latin typeface="Arial"/>
                <a:ea typeface="+mn-ea"/>
                <a:cs typeface="+mn-cs"/>
              </a:rPr>
              <a:t>(90%), and they </a:t>
            </a:r>
            <a:r>
              <a:rPr kumimoji="0" lang="en-GB" sz="1800" b="1" i="0" u="none" strike="noStrike" kern="1200" cap="none" spc="0" normalizeH="0" baseline="0" noProof="0">
                <a:ln>
                  <a:noFill/>
                </a:ln>
                <a:solidFill>
                  <a:srgbClr val="009690"/>
                </a:solidFill>
                <a:effectLst/>
                <a:uLnTx/>
                <a:uFillTx/>
                <a:latin typeface="Arial"/>
                <a:ea typeface="+mn-ea"/>
                <a:cs typeface="+mn-cs"/>
              </a:rPr>
              <a:t>want to have a say about what happens in their local area </a:t>
            </a:r>
            <a:r>
              <a:rPr kumimoji="0" lang="en-GB" sz="1800" b="1" i="0" u="none" strike="noStrike" kern="1200" cap="none" spc="0" normalizeH="0" baseline="0" noProof="0">
                <a:ln>
                  <a:noFill/>
                </a:ln>
                <a:solidFill>
                  <a:srgbClr val="5C5B5A"/>
                </a:solidFill>
                <a:effectLst/>
                <a:uLnTx/>
                <a:uFillTx/>
                <a:latin typeface="Arial"/>
                <a:ea typeface="+mn-ea"/>
                <a:cs typeface="+mn-cs"/>
              </a:rPr>
              <a:t>(78%)</a:t>
            </a:r>
            <a:br>
              <a:rPr kumimoji="0" lang="en-GB" sz="1800" b="1" i="0" u="none" strike="noStrike" kern="1200" cap="none" spc="0" normalizeH="0" baseline="0" noProof="0">
                <a:ln>
                  <a:noFill/>
                </a:ln>
                <a:solidFill>
                  <a:srgbClr val="5C5B5A"/>
                </a:solidFill>
                <a:effectLst/>
                <a:highlight>
                  <a:srgbClr val="FFFF00"/>
                </a:highlight>
                <a:uLnTx/>
                <a:uFillTx/>
                <a:latin typeface="Arial"/>
                <a:ea typeface="+mn-ea"/>
                <a:cs typeface="+mn-cs"/>
              </a:rPr>
            </a:br>
            <a:br>
              <a:rPr kumimoji="0" lang="en-GB" sz="1800" b="1" i="0" u="none" strike="noStrike" kern="1200" cap="none" spc="0" normalizeH="0" baseline="0" noProof="0">
                <a:ln>
                  <a:noFill/>
                </a:ln>
                <a:solidFill>
                  <a:srgbClr val="5C5B5A"/>
                </a:solidFill>
                <a:effectLst/>
                <a:highlight>
                  <a:srgbClr val="FFFF00"/>
                </a:highlight>
                <a:uLnTx/>
                <a:uFillTx/>
                <a:latin typeface="Arial"/>
                <a:ea typeface="+mn-ea"/>
                <a:cs typeface="+mn-cs"/>
              </a:rPr>
            </a:br>
            <a:endParaRPr kumimoji="0" lang="en-GB" sz="1800" b="1" i="0" u="none" strike="noStrike" kern="1200" cap="none" spc="0" normalizeH="0" baseline="0" noProof="0">
              <a:ln>
                <a:noFill/>
              </a:ln>
              <a:solidFill>
                <a:srgbClr val="5C5B5A"/>
              </a:solidFill>
              <a:effectLst/>
              <a:highlight>
                <a:srgbClr val="FFFF00"/>
              </a:highlight>
              <a:uLnTx/>
              <a:uFillTx/>
              <a:latin typeface="Arial"/>
              <a:ea typeface="+mn-ea"/>
              <a:cs typeface="+mn-cs"/>
            </a:endParaRPr>
          </a:p>
        </p:txBody>
      </p:sp>
      <p:sp>
        <p:nvSpPr>
          <p:cNvPr id="31" name="TextBox 30">
            <a:extLst>
              <a:ext uri="{FF2B5EF4-FFF2-40B4-BE49-F238E27FC236}">
                <a16:creationId xmlns:a16="http://schemas.microsoft.com/office/drawing/2014/main" id="{C4FDD37E-CD27-954F-8ED2-8BE230EE872B}"/>
              </a:ext>
            </a:extLst>
          </p:cNvPr>
          <p:cNvSpPr txBox="1"/>
          <p:nvPr/>
        </p:nvSpPr>
        <p:spPr>
          <a:xfrm>
            <a:off x="4528336" y="1672520"/>
            <a:ext cx="4293484"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To what extent do you agree or disagree…?</a:t>
            </a:r>
            <a:endParaRPr kumimoji="0" lang="en-GB" sz="1500" b="1" i="0" strike="noStrike" kern="1200" cap="none" spc="0" normalizeH="0" baseline="0" noProof="0">
              <a:ln>
                <a:noFill/>
              </a:ln>
              <a:solidFill>
                <a:srgbClr val="5C5B5A"/>
              </a:solidFill>
              <a:effectLst/>
              <a:uLnTx/>
              <a:uFillTx/>
              <a:latin typeface="Arial"/>
              <a:ea typeface="+mn-ea"/>
              <a:cs typeface="+mn-cs"/>
            </a:endParaRPr>
          </a:p>
        </p:txBody>
      </p:sp>
      <p:graphicFrame>
        <p:nvGraphicFramePr>
          <p:cNvPr id="10" name="Chart 9" descr="Stacked bar chart showing agreement with statements. 90% agree that the 10 councils in Greater Manchester should work together when there are issues affecting everyone in the region, 90% agree that the it's important that the services in their local area are developed and influenced by the people who live and work there, and 78% agree that they want to have a say about what happens in their local area. ">
            <a:extLst>
              <a:ext uri="{FF2B5EF4-FFF2-40B4-BE49-F238E27FC236}">
                <a16:creationId xmlns:a16="http://schemas.microsoft.com/office/drawing/2014/main" id="{E89470C3-29C9-70EE-C1B6-546B8E49D8BA}"/>
              </a:ext>
            </a:extLst>
          </p:cNvPr>
          <p:cNvGraphicFramePr/>
          <p:nvPr>
            <p:extLst>
              <p:ext uri="{D42A27DB-BD31-4B8C-83A1-F6EECF244321}">
                <p14:modId xmlns:p14="http://schemas.microsoft.com/office/powerpoint/2010/main" val="799552344"/>
              </p:ext>
            </p:extLst>
          </p:nvPr>
        </p:nvGraphicFramePr>
        <p:xfrm>
          <a:off x="737409" y="1995685"/>
          <a:ext cx="10816537" cy="4325103"/>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976A22A2-E23E-D194-0030-0ED20E8A4B52}"/>
              </a:ext>
              <a:ext uri="{C183D7F6-B498-43B3-948B-1728B52AA6E4}">
                <adec:decorative xmlns:adec="http://schemas.microsoft.com/office/drawing/2017/decorative" val="1"/>
              </a:ext>
            </a:extLst>
          </p:cNvPr>
          <p:cNvSpPr txBox="1"/>
          <p:nvPr/>
        </p:nvSpPr>
        <p:spPr>
          <a:xfrm>
            <a:off x="3325136" y="3209511"/>
            <a:ext cx="780139" cy="461665"/>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90%</a:t>
            </a:r>
          </a:p>
          <a:p>
            <a:pPr algn="ctr"/>
            <a:r>
              <a:rPr lang="en-GB" sz="1200" b="1">
                <a:solidFill>
                  <a:srgbClr val="5C5B5A"/>
                </a:solidFill>
                <a:latin typeface="Arial"/>
              </a:rPr>
              <a:t>(-2pp)</a:t>
            </a:r>
          </a:p>
        </p:txBody>
      </p:sp>
      <p:sp>
        <p:nvSpPr>
          <p:cNvPr id="11" name="TextBox 10">
            <a:extLst>
              <a:ext uri="{FF2B5EF4-FFF2-40B4-BE49-F238E27FC236}">
                <a16:creationId xmlns:a16="http://schemas.microsoft.com/office/drawing/2014/main" id="{8D4B2C73-3841-B9B7-720E-D75DAF6CA9C9}"/>
              </a:ext>
              <a:ext uri="{C183D7F6-B498-43B3-948B-1728B52AA6E4}">
                <adec:decorative xmlns:adec="http://schemas.microsoft.com/office/drawing/2017/decorative" val="1"/>
              </a:ext>
            </a:extLst>
          </p:cNvPr>
          <p:cNvSpPr txBox="1"/>
          <p:nvPr/>
        </p:nvSpPr>
        <p:spPr>
          <a:xfrm>
            <a:off x="6791158" y="3149127"/>
            <a:ext cx="1124435" cy="461665"/>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90%</a:t>
            </a:r>
          </a:p>
          <a:p>
            <a:pPr algn="ctr"/>
            <a:r>
              <a:rPr lang="en-GB" sz="1200" b="1">
                <a:solidFill>
                  <a:srgbClr val="5C5B5A"/>
                </a:solidFill>
                <a:latin typeface="Arial"/>
              </a:rPr>
              <a:t>(+1pp)</a:t>
            </a:r>
          </a:p>
        </p:txBody>
      </p:sp>
      <p:sp>
        <p:nvSpPr>
          <p:cNvPr id="17" name="TextBox 16">
            <a:extLst>
              <a:ext uri="{FF2B5EF4-FFF2-40B4-BE49-F238E27FC236}">
                <a16:creationId xmlns:a16="http://schemas.microsoft.com/office/drawing/2014/main" id="{90990FBB-80CF-29DE-5263-BFFB1904EF6A}"/>
              </a:ext>
              <a:ext uri="{C183D7F6-B498-43B3-948B-1728B52AA6E4}">
                <adec:decorative xmlns:adec="http://schemas.microsoft.com/office/drawing/2017/decorative" val="1"/>
              </a:ext>
            </a:extLst>
          </p:cNvPr>
          <p:cNvSpPr txBox="1"/>
          <p:nvPr/>
        </p:nvSpPr>
        <p:spPr>
          <a:xfrm>
            <a:off x="10407671" y="2997992"/>
            <a:ext cx="1094836" cy="461665"/>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78%</a:t>
            </a:r>
          </a:p>
          <a:p>
            <a:pPr algn="ctr"/>
            <a:r>
              <a:rPr lang="en-GB" sz="1200" b="1">
                <a:solidFill>
                  <a:srgbClr val="5C5B5A"/>
                </a:solidFill>
                <a:latin typeface="Arial"/>
              </a:rPr>
              <a:t>(+/-0pp)</a:t>
            </a:r>
          </a:p>
        </p:txBody>
      </p:sp>
      <p:sp>
        <p:nvSpPr>
          <p:cNvPr id="30" name="TextBox 29">
            <a:extLst>
              <a:ext uri="{FF2B5EF4-FFF2-40B4-BE49-F238E27FC236}">
                <a16:creationId xmlns:a16="http://schemas.microsoft.com/office/drawing/2014/main" id="{6CBB93FA-1E33-7C1C-2878-ECC56EB17564}"/>
              </a:ext>
              <a:ext uri="{C183D7F6-B498-43B3-948B-1728B52AA6E4}">
                <adec:decorative xmlns:adec="http://schemas.microsoft.com/office/drawing/2017/decorative" val="1"/>
              </a:ext>
            </a:extLst>
          </p:cNvPr>
          <p:cNvSpPr txBox="1"/>
          <p:nvPr/>
        </p:nvSpPr>
        <p:spPr>
          <a:xfrm>
            <a:off x="384746" y="6053451"/>
            <a:ext cx="4223468" cy="17697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50">
                <a:solidFill>
                  <a:srgbClr val="5C5B5A"/>
                </a:solidFill>
                <a:latin typeface="Arial"/>
              </a:rPr>
              <a:t>Figures in brackets show change since October 2024 (S15)</a:t>
            </a:r>
            <a:endParaRPr kumimoji="0" lang="en-GB" sz="1150" i="0" u="none" strike="noStrike" kern="1200" cap="none" spc="0" normalizeH="0" baseline="0" noProof="0">
              <a:ln>
                <a:noFill/>
              </a:ln>
              <a:solidFill>
                <a:srgbClr val="5C5B5A"/>
              </a:solidFill>
              <a:effectLst/>
              <a:uLnTx/>
              <a:uFillTx/>
              <a:latin typeface="Arial"/>
              <a:ea typeface="+mn-ea"/>
              <a:cs typeface="+mn-cs"/>
            </a:endParaRP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a:t>
            </a:r>
            <a:r>
              <a:rPr lang="en-GB" sz="1000">
                <a:solidFill>
                  <a:srgbClr val="FFFFFF">
                    <a:lumMod val="50000"/>
                  </a:srgbClr>
                </a:solidFill>
                <a:latin typeface="Arial"/>
                <a:cs typeface="Arial" panose="020B0604020202020204" pitchFamily="34" charset="0"/>
              </a:rPr>
              <a:t> </a:t>
            </a:r>
          </a:p>
          <a:p>
            <a:pPr>
              <a:defRPr/>
            </a:pPr>
            <a:r>
              <a:rPr lang="en-GB" sz="1000">
                <a:solidFill>
                  <a:srgbClr val="FFFFFF">
                    <a:lumMod val="50000"/>
                  </a:srgbClr>
                </a:solidFill>
                <a:latin typeface="Arial"/>
                <a:cs typeface="Arial" panose="020B0604020202020204" pitchFamily="34" charset="0"/>
              </a:rPr>
              <a:t>Unweighted base: Survey 15, 1517; Survey 16, 1523; </a:t>
            </a:r>
            <a:r>
              <a:rPr lang="en-GB" sz="1000" err="1">
                <a:solidFill>
                  <a:srgbClr val="FFFFFF">
                    <a:lumMod val="50000"/>
                  </a:srgbClr>
                </a:solidFill>
                <a:latin typeface="Arial"/>
                <a:cs typeface="Arial" panose="020B0604020202020204" pitchFamily="34" charset="0"/>
              </a:rPr>
              <a:t>Survet</a:t>
            </a:r>
            <a:r>
              <a:rPr lang="en-GB" sz="1000">
                <a:solidFill>
                  <a:srgbClr val="FFFFFF">
                    <a:lumMod val="50000"/>
                  </a:srgbClr>
                </a:solidFill>
                <a:latin typeface="Arial"/>
                <a:cs typeface="Arial" panose="020B0604020202020204" pitchFamily="34" charset="0"/>
              </a:rPr>
              <a:t> 17, 1515 (All responses)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Only valid responses shown</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9" name="Right Brace 28">
            <a:extLst>
              <a:ext uri="{FF2B5EF4-FFF2-40B4-BE49-F238E27FC236}">
                <a16:creationId xmlns:a16="http://schemas.microsoft.com/office/drawing/2014/main" id="{C597977E-5AA2-55B3-791A-0C31602FA4C8}"/>
              </a:ext>
              <a:ext uri="{C183D7F6-B498-43B3-948B-1728B52AA6E4}">
                <adec:decorative xmlns:adec="http://schemas.microsoft.com/office/drawing/2017/decorative" val="1"/>
              </a:ext>
            </a:extLst>
          </p:cNvPr>
          <p:cNvSpPr/>
          <p:nvPr/>
        </p:nvSpPr>
        <p:spPr>
          <a:xfrm>
            <a:off x="10421937" y="2067766"/>
            <a:ext cx="214435" cy="2322119"/>
          </a:xfrm>
          <a:prstGeom prst="rightBrace">
            <a:avLst>
              <a:gd name="adj1" fmla="val 38830"/>
              <a:gd name="adj2" fmla="val 50000"/>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 name="TextBox 1">
            <a:extLst>
              <a:ext uri="{FF2B5EF4-FFF2-40B4-BE49-F238E27FC236}">
                <a16:creationId xmlns:a16="http://schemas.microsoft.com/office/drawing/2014/main" id="{E0E2FD6C-5D0C-640F-4941-94166A9BD8CD}"/>
              </a:ext>
              <a:ext uri="{C183D7F6-B498-43B3-948B-1728B52AA6E4}">
                <adec:decorative xmlns:adec="http://schemas.microsoft.com/office/drawing/2017/decorative" val="1"/>
              </a:ext>
            </a:extLst>
          </p:cNvPr>
          <p:cNvSpPr txBox="1"/>
          <p:nvPr/>
        </p:nvSpPr>
        <p:spPr>
          <a:xfrm>
            <a:off x="2251199" y="299819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(-2pp</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a:t>
            </a:r>
          </a:p>
        </p:txBody>
      </p:sp>
      <p:sp>
        <p:nvSpPr>
          <p:cNvPr id="3" name="TextBox 2">
            <a:extLst>
              <a:ext uri="{FF2B5EF4-FFF2-40B4-BE49-F238E27FC236}">
                <a16:creationId xmlns:a16="http://schemas.microsoft.com/office/drawing/2014/main" id="{BFDB9909-077C-09BE-FD5C-F91E85A4B0A0}"/>
              </a:ext>
              <a:ext uri="{C183D7F6-B498-43B3-948B-1728B52AA6E4}">
                <adec:decorative xmlns:adec="http://schemas.microsoft.com/office/drawing/2017/decorative" val="1"/>
              </a:ext>
            </a:extLst>
          </p:cNvPr>
          <p:cNvSpPr txBox="1"/>
          <p:nvPr/>
        </p:nvSpPr>
        <p:spPr>
          <a:xfrm>
            <a:off x="2272752" y="4395016"/>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 name="TextBox 3">
            <a:extLst>
              <a:ext uri="{FF2B5EF4-FFF2-40B4-BE49-F238E27FC236}">
                <a16:creationId xmlns:a16="http://schemas.microsoft.com/office/drawing/2014/main" id="{013AC700-E522-396E-15F9-1AEA4127B0B9}"/>
              </a:ext>
              <a:ext uri="{C183D7F6-B498-43B3-948B-1728B52AA6E4}">
                <adec:decorative xmlns:adec="http://schemas.microsoft.com/office/drawing/2017/decorative" val="1"/>
              </a:ext>
            </a:extLst>
          </p:cNvPr>
          <p:cNvSpPr txBox="1"/>
          <p:nvPr/>
        </p:nvSpPr>
        <p:spPr>
          <a:xfrm>
            <a:off x="2645142" y="479790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 name="TextBox 6">
            <a:extLst>
              <a:ext uri="{FF2B5EF4-FFF2-40B4-BE49-F238E27FC236}">
                <a16:creationId xmlns:a16="http://schemas.microsoft.com/office/drawing/2014/main" id="{B0D01AEA-E92A-F8F4-E26E-CE7D4FF4B85E}"/>
              </a:ext>
              <a:ext uri="{C183D7F6-B498-43B3-948B-1728B52AA6E4}">
                <adec:decorative xmlns:adec="http://schemas.microsoft.com/office/drawing/2017/decorative" val="1"/>
              </a:ext>
            </a:extLst>
          </p:cNvPr>
          <p:cNvSpPr txBox="1"/>
          <p:nvPr/>
        </p:nvSpPr>
        <p:spPr>
          <a:xfrm>
            <a:off x="2358332" y="492871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 name="TextBox 7">
            <a:extLst>
              <a:ext uri="{FF2B5EF4-FFF2-40B4-BE49-F238E27FC236}">
                <a16:creationId xmlns:a16="http://schemas.microsoft.com/office/drawing/2014/main" id="{35891877-AF1A-B4B7-2094-8CE1E4896F24}"/>
              </a:ext>
              <a:ext uri="{C183D7F6-B498-43B3-948B-1728B52AA6E4}">
                <adec:decorative xmlns:adec="http://schemas.microsoft.com/office/drawing/2017/decorative" val="1"/>
              </a:ext>
            </a:extLst>
          </p:cNvPr>
          <p:cNvSpPr txBox="1"/>
          <p:nvPr/>
        </p:nvSpPr>
        <p:spPr>
          <a:xfrm>
            <a:off x="5843069" y="273658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9" name="TextBox 8">
            <a:extLst>
              <a:ext uri="{FF2B5EF4-FFF2-40B4-BE49-F238E27FC236}">
                <a16:creationId xmlns:a16="http://schemas.microsoft.com/office/drawing/2014/main" id="{9B42464E-D350-D05D-4E3F-3258EE665F62}"/>
              </a:ext>
              <a:ext uri="{C183D7F6-B498-43B3-948B-1728B52AA6E4}">
                <adec:decorative xmlns:adec="http://schemas.microsoft.com/office/drawing/2017/decorative" val="1"/>
              </a:ext>
            </a:extLst>
          </p:cNvPr>
          <p:cNvSpPr txBox="1"/>
          <p:nvPr/>
        </p:nvSpPr>
        <p:spPr>
          <a:xfrm>
            <a:off x="5864761" y="409368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2" name="TextBox 11">
            <a:extLst>
              <a:ext uri="{FF2B5EF4-FFF2-40B4-BE49-F238E27FC236}">
                <a16:creationId xmlns:a16="http://schemas.microsoft.com/office/drawing/2014/main" id="{A9843E7B-AEDE-1EE3-8FAC-ECA6F31B211C}"/>
              </a:ext>
              <a:ext uri="{C183D7F6-B498-43B3-948B-1728B52AA6E4}">
                <adec:decorative xmlns:adec="http://schemas.microsoft.com/office/drawing/2017/decorative" val="1"/>
              </a:ext>
            </a:extLst>
          </p:cNvPr>
          <p:cNvSpPr txBox="1"/>
          <p:nvPr/>
        </p:nvSpPr>
        <p:spPr>
          <a:xfrm>
            <a:off x="6152536" y="470789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3" name="TextBox 12">
            <a:extLst>
              <a:ext uri="{FF2B5EF4-FFF2-40B4-BE49-F238E27FC236}">
                <a16:creationId xmlns:a16="http://schemas.microsoft.com/office/drawing/2014/main" id="{6E4C714B-39F8-544E-E3F7-F3F57240D154}"/>
              </a:ext>
              <a:ext uri="{C183D7F6-B498-43B3-948B-1728B52AA6E4}">
                <adec:decorative xmlns:adec="http://schemas.microsoft.com/office/drawing/2017/decorative" val="1"/>
              </a:ext>
            </a:extLst>
          </p:cNvPr>
          <p:cNvSpPr txBox="1"/>
          <p:nvPr/>
        </p:nvSpPr>
        <p:spPr>
          <a:xfrm>
            <a:off x="5920992" y="490667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4" name="TextBox 13">
            <a:extLst>
              <a:ext uri="{FF2B5EF4-FFF2-40B4-BE49-F238E27FC236}">
                <a16:creationId xmlns:a16="http://schemas.microsoft.com/office/drawing/2014/main" id="{538573BF-AE5E-7843-FDD7-8FF9A68C8153}"/>
              </a:ext>
              <a:ext uri="{C183D7F6-B498-43B3-948B-1728B52AA6E4}">
                <adec:decorative xmlns:adec="http://schemas.microsoft.com/office/drawing/2017/decorative" val="1"/>
              </a:ext>
            </a:extLst>
          </p:cNvPr>
          <p:cNvSpPr txBox="1"/>
          <p:nvPr/>
        </p:nvSpPr>
        <p:spPr>
          <a:xfrm>
            <a:off x="9463515" y="257511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5" name="TextBox 14">
            <a:extLst>
              <a:ext uri="{FF2B5EF4-FFF2-40B4-BE49-F238E27FC236}">
                <a16:creationId xmlns:a16="http://schemas.microsoft.com/office/drawing/2014/main" id="{8B99CB28-9305-A01C-E9BE-72A767844272}"/>
              </a:ext>
              <a:ext uri="{C183D7F6-B498-43B3-948B-1728B52AA6E4}">
                <adec:decorative xmlns:adec="http://schemas.microsoft.com/office/drawing/2017/decorative" val="1"/>
              </a:ext>
            </a:extLst>
          </p:cNvPr>
          <p:cNvSpPr txBox="1"/>
          <p:nvPr/>
        </p:nvSpPr>
        <p:spPr>
          <a:xfrm>
            <a:off x="9464613" y="366705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6" name="TextBox 15">
            <a:extLst>
              <a:ext uri="{FF2B5EF4-FFF2-40B4-BE49-F238E27FC236}">
                <a16:creationId xmlns:a16="http://schemas.microsoft.com/office/drawing/2014/main" id="{7B2691E1-8E38-CD82-A813-792CDDB2BDAA}"/>
              </a:ext>
              <a:ext uri="{C183D7F6-B498-43B3-948B-1728B52AA6E4}">
                <adec:decorative xmlns:adec="http://schemas.microsoft.com/office/drawing/2017/decorative" val="1"/>
              </a:ext>
            </a:extLst>
          </p:cNvPr>
          <p:cNvSpPr txBox="1"/>
          <p:nvPr/>
        </p:nvSpPr>
        <p:spPr>
          <a:xfrm>
            <a:off x="9806876" y="4476833"/>
            <a:ext cx="92204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 pp)</a:t>
            </a:r>
          </a:p>
        </p:txBody>
      </p:sp>
      <p:sp>
        <p:nvSpPr>
          <p:cNvPr id="18" name="TextBox 17">
            <a:extLst>
              <a:ext uri="{FF2B5EF4-FFF2-40B4-BE49-F238E27FC236}">
                <a16:creationId xmlns:a16="http://schemas.microsoft.com/office/drawing/2014/main" id="{CABFA4CD-7B2D-491A-94A5-FD32D792876F}"/>
              </a:ext>
              <a:ext uri="{C183D7F6-B498-43B3-948B-1728B52AA6E4}">
                <adec:decorative xmlns:adec="http://schemas.microsoft.com/office/drawing/2017/decorative" val="1"/>
              </a:ext>
            </a:extLst>
          </p:cNvPr>
          <p:cNvSpPr txBox="1"/>
          <p:nvPr/>
        </p:nvSpPr>
        <p:spPr>
          <a:xfrm>
            <a:off x="9672865" y="486354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4" name="Right Brace 33">
            <a:extLst>
              <a:ext uri="{FF2B5EF4-FFF2-40B4-BE49-F238E27FC236}">
                <a16:creationId xmlns:a16="http://schemas.microsoft.com/office/drawing/2014/main" id="{74E4DFCD-4A0E-DF3E-6B94-136F5D827C58}"/>
              </a:ext>
              <a:ext uri="{C183D7F6-B498-43B3-948B-1728B52AA6E4}">
                <adec:decorative xmlns:adec="http://schemas.microsoft.com/office/drawing/2017/decorative" val="1"/>
              </a:ext>
            </a:extLst>
          </p:cNvPr>
          <p:cNvSpPr/>
          <p:nvPr/>
        </p:nvSpPr>
        <p:spPr>
          <a:xfrm>
            <a:off x="6839455" y="2053814"/>
            <a:ext cx="214435" cy="2663020"/>
          </a:xfrm>
          <a:prstGeom prst="rightBrace">
            <a:avLst>
              <a:gd name="adj1" fmla="val 38830"/>
              <a:gd name="adj2" fmla="val 50000"/>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Right Brace 34">
            <a:extLst>
              <a:ext uri="{FF2B5EF4-FFF2-40B4-BE49-F238E27FC236}">
                <a16:creationId xmlns:a16="http://schemas.microsoft.com/office/drawing/2014/main" id="{FAEDD8F4-462A-F82F-79A8-B0642FB82169}"/>
              </a:ext>
              <a:ext uri="{C183D7F6-B498-43B3-948B-1728B52AA6E4}">
                <adec:decorative xmlns:adec="http://schemas.microsoft.com/office/drawing/2017/decorative" val="1"/>
              </a:ext>
            </a:extLst>
          </p:cNvPr>
          <p:cNvSpPr/>
          <p:nvPr/>
        </p:nvSpPr>
        <p:spPr>
          <a:xfrm>
            <a:off x="3247945" y="2062986"/>
            <a:ext cx="214435" cy="2753750"/>
          </a:xfrm>
          <a:prstGeom prst="rightBrace">
            <a:avLst>
              <a:gd name="adj1" fmla="val 38830"/>
              <a:gd name="adj2" fmla="val 50000"/>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56964038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1B5DEF-CAEA-847B-288A-3AF3A23D41EE}"/>
              </a:ext>
            </a:extLst>
          </p:cNvPr>
          <p:cNvSpPr>
            <a:spLocks noGrp="1"/>
          </p:cNvSpPr>
          <p:nvPr>
            <p:ph type="title"/>
          </p:nvPr>
        </p:nvSpPr>
        <p:spPr>
          <a:xfrm>
            <a:off x="332798" y="3010824"/>
            <a:ext cx="6195002" cy="836352"/>
          </a:xfrm>
        </p:spPr>
        <p:txBody>
          <a:bodyPr>
            <a:normAutofit/>
          </a:bodyPr>
          <a:lstStyle/>
          <a:p>
            <a:r>
              <a:rPr lang="en-GB" sz="2800" b="1"/>
              <a:t>Carried out on behalf of Greater Manchester partners by</a:t>
            </a:r>
          </a:p>
        </p:txBody>
      </p:sp>
      <p:pic>
        <p:nvPicPr>
          <p:cNvPr id="2050" name="Picture 2" descr="See the source image">
            <a:extLst>
              <a:ext uri="{FF2B5EF4-FFF2-40B4-BE49-F238E27FC236}">
                <a16:creationId xmlns:a16="http://schemas.microsoft.com/office/drawing/2014/main" id="{10CD2434-B2D0-6096-C5A8-F2F993277A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3137" y="3521372"/>
            <a:ext cx="1502863" cy="15028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8ACC1FF6-CDA9-168A-8273-47340A574D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798" y="6201296"/>
            <a:ext cx="2132038" cy="65670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39011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ARTICULATE_SLIDE_COUNT" val="9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t">
        <a:spAutoFit/>
      </a:bodyPr>
      <a:lstStyle>
        <a:defPPr marL="0" marR="0" indent="0" algn="l" defTabSz="914400" rtl="0" eaLnBrk="1" fontAlgn="auto" latinLnBrk="0" hangingPunct="1">
          <a:lnSpc>
            <a:spcPct val="100000"/>
          </a:lnSpc>
          <a:spcBef>
            <a:spcPts val="0"/>
          </a:spcBef>
          <a:spcAft>
            <a:spcPts val="0"/>
          </a:spcAft>
          <a:buClrTx/>
          <a:buSzTx/>
          <a:buFontTx/>
          <a:buNone/>
          <a:tabLst/>
          <a:defRPr sz="1600" b="1" dirty="0">
            <a:solidFill>
              <a:srgbClr val="5C5B5A"/>
            </a:solidFill>
            <a:latin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8DF597895A2948962D4BE0DB6E3953" ma:contentTypeVersion="17" ma:contentTypeDescription="Create a new document." ma:contentTypeScope="" ma:versionID="666d6d79edb457f9b5ba47afdacaeeb5">
  <xsd:schema xmlns:xsd="http://www.w3.org/2001/XMLSchema" xmlns:xs="http://www.w3.org/2001/XMLSchema" xmlns:p="http://schemas.microsoft.com/office/2006/metadata/properties" xmlns:ns2="73f55de1-493b-4f69-85b0-96a88417424d" xmlns:ns3="8c14a5b0-b5e3-4aad-a71c-bbba1d972829" targetNamespace="http://schemas.microsoft.com/office/2006/metadata/properties" ma:root="true" ma:fieldsID="6c8359b1499d7b585b53c1fb43dbb908" ns2:_="" ns3:_="">
    <xsd:import namespace="73f55de1-493b-4f69-85b0-96a88417424d"/>
    <xsd:import namespace="8c14a5b0-b5e3-4aad-a71c-bbba1d97282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MediaServiceGenerationTime" minOccurs="0"/>
                <xsd:element ref="ns3:MediaServiceEventHashCode" minOccurs="0"/>
                <xsd:element ref="ns3:MediaLengthInSeconds" minOccurs="0"/>
                <xsd:element ref="ns3:MediaServiceDateTaken" minOccurs="0"/>
                <xsd:element ref="ns3:lcf76f155ced4ddcb4097134ff3c332f" minOccurs="0"/>
                <xsd:element ref="ns2:TaxCatchAll" minOccurs="0"/>
                <xsd:element ref="ns3:MediaServiceOCR" minOccurs="0"/>
                <xsd:element ref="ns3:MediaServiceLocation" minOccurs="0"/>
                <xsd:element ref="ns3:_Flow_SignoffStatu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f55de1-493b-4f69-85b0-96a88417424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9705ed7-2bc8-4e11-b47b-457b408187a1}" ma:internalName="TaxCatchAll" ma:showField="CatchAllData" ma:web="73f55de1-493b-4f69-85b0-96a88417424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c14a5b0-b5e3-4aad-a71c-bbba1d97282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f2dd975-943e-4a2b-bd50-ee43505297e7"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_Flow_SignoffStatus" ma:index="23" nillable="true" ma:displayName="Sign-off status" ma:internalName="Sign_x002d_off_x0020_status">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3f55de1-493b-4f69-85b0-96a88417424d" xsi:nil="true"/>
    <lcf76f155ced4ddcb4097134ff3c332f xmlns="8c14a5b0-b5e3-4aad-a71c-bbba1d972829">
      <Terms xmlns="http://schemas.microsoft.com/office/infopath/2007/PartnerControls"/>
    </lcf76f155ced4ddcb4097134ff3c332f>
    <_Flow_SignoffStatus xmlns="8c14a5b0-b5e3-4aad-a71c-bbba1d972829" xsi:nil="true"/>
  </documentManagement>
</p:properties>
</file>

<file path=customXml/itemProps1.xml><?xml version="1.0" encoding="utf-8"?>
<ds:datastoreItem xmlns:ds="http://schemas.openxmlformats.org/officeDocument/2006/customXml" ds:itemID="{3E103376-BCCD-479C-A46B-4B40AE3E5C38}">
  <ds:schemaRefs>
    <ds:schemaRef ds:uri="73f55de1-493b-4f69-85b0-96a88417424d"/>
    <ds:schemaRef ds:uri="8c14a5b0-b5e3-4aad-a71c-bbba1d9728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617929E-A268-46DE-A89C-46971A53975A}">
  <ds:schemaRefs>
    <ds:schemaRef ds:uri="http://schemas.microsoft.com/sharepoint/v3/contenttype/forms"/>
  </ds:schemaRefs>
</ds:datastoreItem>
</file>

<file path=customXml/itemProps3.xml><?xml version="1.0" encoding="utf-8"?>
<ds:datastoreItem xmlns:ds="http://schemas.openxmlformats.org/officeDocument/2006/customXml" ds:itemID="{EF4241E9-1025-4D44-ABD0-4E9927225CE6}">
  <ds:schemaRefs>
    <ds:schemaRef ds:uri="73f55de1-493b-4f69-85b0-96a88417424d"/>
    <ds:schemaRef ds:uri="8c14a5b0-b5e3-4aad-a71c-bbba1d97282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e8d8036a-b5f9-4f3f-9d36-d7cd740299bb}" enabled="0" method="" siteId="{e8d8036a-b5f9-4f3f-9d36-d7cd740299bb}" removed="1"/>
</clbl:labelList>
</file>

<file path=docProps/app.xml><?xml version="1.0" encoding="utf-8"?>
<Properties xmlns="http://schemas.openxmlformats.org/officeDocument/2006/extended-properties" xmlns:vt="http://schemas.openxmlformats.org/officeDocument/2006/docPropsVTypes">
  <Template>20240410-w11-residents-survey-full-report-published</Template>
  <TotalTime>50</TotalTime>
  <Words>20987</Words>
  <Application>Microsoft Office PowerPoint</Application>
  <PresentationFormat>Widescreen</PresentationFormat>
  <Paragraphs>1670</Paragraphs>
  <Slides>93</Slides>
  <Notes>74</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93</vt:i4>
      </vt:variant>
    </vt:vector>
  </HeadingPairs>
  <TitlesOfParts>
    <vt:vector size="106" baseType="lpstr">
      <vt:lpstr>Aptos</vt:lpstr>
      <vt:lpstr>Aptos Display</vt:lpstr>
      <vt:lpstr>Arial</vt:lpstr>
      <vt:lpstr>Arial,Sans-Serif</vt:lpstr>
      <vt:lpstr>Calibri</vt:lpstr>
      <vt:lpstr>Calibri Light</vt:lpstr>
      <vt:lpstr>Courier New</vt:lpstr>
      <vt:lpstr>Symbol</vt:lpstr>
      <vt:lpstr>Wingdings</vt:lpstr>
      <vt:lpstr>Office Theme</vt:lpstr>
      <vt:lpstr>1_Office Theme</vt:lpstr>
      <vt:lpstr>3_Office Theme</vt:lpstr>
      <vt:lpstr>think-cell Slide</vt:lpstr>
      <vt:lpstr>Greater Manchester Residents’ Survey</vt:lpstr>
      <vt:lpstr>Report contents</vt:lpstr>
      <vt:lpstr>Introduction and methodology</vt:lpstr>
      <vt:lpstr>Background</vt:lpstr>
      <vt:lpstr>Methodology</vt:lpstr>
      <vt:lpstr>Report contents and guidance</vt:lpstr>
      <vt:lpstr>  Executive Summary</vt:lpstr>
      <vt:lpstr>Executive Summary</vt:lpstr>
      <vt:lpstr>Executive Summary</vt:lpstr>
      <vt:lpstr>Health and wellbeing</vt:lpstr>
      <vt:lpstr>Health and wellbeing – context</vt:lpstr>
      <vt:lpstr>Health and wellbeing– key findings (1 of 2)</vt:lpstr>
      <vt:lpstr>Health and wellbeing– key findings (2 of 2)</vt:lpstr>
      <vt:lpstr>Life satisfaction remains high this wave among Greater Manchester residents, with respondents with very high satisfaction reaching an all-time high of 24% (up 2pp from December 2024), a steady rise since Aug 2024 (18%).</vt:lpstr>
      <vt:lpstr>Respondents who say things they do in their life are very worthwhile (score 9-10) has remained the same since the previous wave, still a joint-high figure of 28%. However, those with disabilities continue to be significantly less positive that the things they do in their life are worthwhile.</vt:lpstr>
      <vt:lpstr>One-quarter (26%) of respondents say they feel a very high level of happiness – the joint highest recorded figure so far, in line with the previous wave. However, those with a disability and those who are aged 18-24 are significantly more likely to not feel at all happy yesterday (score 0-4).</vt:lpstr>
      <vt:lpstr>While the picture continues to looks positive in relation to ‘satisfaction’, ‘worthwhile’ and happiness’ wellbeing strands, levels of anxiety nonetheless remain relatively constant in regard to ‘high’ (36%) and ‘medium’ anxiety (17%). That said, levels of ‘very low’ anxiety have significantly increased since last wave by 3pp</vt:lpstr>
      <vt:lpstr>When looking at sub-groups, respondents with a disability, along with respondents who would not recommend their local area as a place to live, are significantly more likely to have low levels of life satisfaction and high levels of anxiety. </vt:lpstr>
      <vt:lpstr>Hopefulness about the future continues to be higher in Greater Manchester compared to GB, though there has been a drop compared to figures recorded in Aug – Dec 2024. Similarly, GM respondents are more likely to feel fairly treated by society compared to GB. </vt:lpstr>
      <vt:lpstr>Those who have a disability are significantly more likely to feel low hopefulness and that society treats them unfairly. Similarly, respondents who are dissatisfied with their job and pay are significantly more likely to feel low hopefulness and that society treats them unfairly. </vt:lpstr>
      <vt:lpstr>In Aug 2024, nearly all (95% and 91%) respondents had heard of the Covid and flu vaccines, but only 23% were aware of the Respiratory Syncytial Virus (RSV) vaccine (including 47% of females under 40 with children under 5). Since then, awareness of RSV appears to have increased (38% overall, and 59% of females under 40 with children)</vt:lpstr>
      <vt:lpstr>As we’ve seen, awareness of the RSV vaccine is lower than Covid and flu vaccines. However, when considering likelihood of uptake amongst those who believe they are eligible, the picture is somewhat more consistent across each of the three vaccines (79% for Covid, 96% for flu and 87% for RSV).</vt:lpstr>
      <vt:lpstr>Unsurprisingly, respondents who are aged 65+ are more likely to be aware and take up the offer of the RSV vaccine. Also, individuals with a sensory disability and those with children under 5 are more likely to be aware and take up the offer of the RSV vaccine as well.</vt:lpstr>
      <vt:lpstr>One third (32%) say they have heard adverts about winter vaccinations on local radio across Greater Manchester. When prompted with images of the adverts, 37% of respondents say they had seen them. </vt:lpstr>
      <vt:lpstr>Good Work</vt:lpstr>
      <vt:lpstr>Good work – context</vt:lpstr>
      <vt:lpstr>Good work – key findings (1 of 2)</vt:lpstr>
      <vt:lpstr>Good work – key findings (2 of 2)</vt:lpstr>
      <vt:lpstr>When combining results from Oct 2025 to Feb 2025, job satisfaction sits at 65%, pay satisfaction at 50% and hours satisfaction at 68%. Historically, the proportion who agree with each satisfaction aspect has fluctuated – though both job and hours satisfaction were higher in December 2022.</vt:lpstr>
      <vt:lpstr>In February 2025, three quarters (75%) continue to say that their job involves high levels of stress or pressure at least sometimes. Somewhat more positively, the proportion of respondents working beyond their contracted hours has settled, following an apparent spike in December.</vt:lpstr>
      <vt:lpstr>Looking back at historic data, there has been relative stability in the proportion of those who believe they will lose their job within the 12 months following the survey. Taking a view of combined results since October 2024, this sits at 15% of respondents – though this is far higher (27%) amongst those earning below the Real Living Wage.</vt:lpstr>
      <vt:lpstr>1 in 3 respondents since October 2024 (34%) have reported finding it difficult to arrange time off work during work hours for a personal matter, lower than the reported difficulty in July 2023 (41%) and February 2024 (40%).</vt:lpstr>
      <vt:lpstr>Experiences of job flexibility also appear to have improved somewhat in terms of respondents finding it difficult in asking to vary work hours. Roughly half of respondents reported this as difficult in July 2023 (50%) and February 2024 (49%), but more recent results from October 2024-February 2025 are more positive (those reporting difficulties has dropped to 44%).  </vt:lpstr>
      <vt:lpstr>2 in 5 (41%) respondents since October disagree that they can decide what time to start and finish work, an improved position compared to results historically. Those earning above the Real Living Wage are more likely to disagree that they can decide what time to start and finish work.</vt:lpstr>
      <vt:lpstr>15% say they have no influence, or not much influence on what task they do next. Within the past year, perceptions of people’s ability to influence their work has largely remained in line with figures from February 2024 and October 2024. However, viewed over a longer period, people’s perceptions of their ability to influence their work have slightly improved </vt:lpstr>
      <vt:lpstr>With regards to influence on approach to how tasks are undertaken, the proportion who report not much influence or no influence at all has decreased over time. </vt:lpstr>
      <vt:lpstr>Regarding the pace of their work, 1 in 5 (19%) say they have no or not much influence over this aspect of work. Viewed over time, a greater proportion of employed respondents felt this way in December 2022 (24%) and July 2023 (22%).</vt:lpstr>
      <vt:lpstr>7 in 10 agree that their job makes good use of their skills and abilities, a drop from December 2024 (74% cf. 70%). 4 in 5 (81%) report that their job requires them to learn new things at least sometimes, which is a small decrease from last wave at 84%. No long-term comparisons are available on these measures.</vt:lpstr>
      <vt:lpstr>One fifth (22%) have been provided with no professional development or training opportunities in the past year. This is higher amongst those in the private sector (25%) and for part-time employees (31%).</vt:lpstr>
      <vt:lpstr>Your Local Area</vt:lpstr>
      <vt:lpstr>Your local area – context</vt:lpstr>
      <vt:lpstr>Your local area – key findings (1 of 2)</vt:lpstr>
      <vt:lpstr>Your local area – key findings (2 of 2)</vt:lpstr>
      <vt:lpstr>Overall satisfaction with their local area as a place to live has remained broadly stable compared to the previous two waves. Positively, the proportion of those who are ‘very satisfied’ has steadily increased over the same time period. Overall, GM respondents appear temporarily equally satisfied when compared to the England benchmark</vt:lpstr>
      <vt:lpstr>Recommendation of their local area as a place to live has remained stable and is back in line with October 2024 (78%), which is higher than the England average of two-thirds (66%).Those less likely to recommend include respondents with a disability and those with a mixed ethnicity.</vt:lpstr>
      <vt:lpstr>Agreement with statements about neighbourhood relations have decreased somewhat since last wave. 4 in 5 (80% cf. 82%) agree people from different backgrounds get on well together in their local area, with 3 in 4 agreeing that people look out for each other (74% cf. 76%). The proportion saying they are proud of their local area has significantly decreased to 70% from 75% in December 2024</vt:lpstr>
      <vt:lpstr>Transport and travel facilities satisfaction remains stable, with respondents remaining most satisfied with the availability of public transport compared to other metrics. However, there has been a small decrease in satisfaction with Metrolink/tram services - decreasing 2pp from December 2024 to 44% </vt:lpstr>
      <vt:lpstr>Respondent satisfaction with the conditions of roads peaked in December 2024 and has significantly decreased to 3 in 10 (30%) in February 2025 to the lowest satisfaction since July 2024. Satisfaction with the condition of paved areas and cycle lanes has remained stable over the last three waves. </vt:lpstr>
      <vt:lpstr>The proportion of respondents who feel lonely at least some of the time has decreased significantly compared to October 2024 (was 31%, now 27%). Encouragingly as well, there has been a corresponding increase in those that say they never feel lonely (was 20%, now 24%) – and this is significantly higher than the GB average.</vt:lpstr>
      <vt:lpstr>Agreement with statements regarding socialising and support networks have all remained in line with the last wave, Despite this, those that “definitely disagree” in regards to people being available to help has significantly increased since Dec 2024 (7%, up 2pp). It should also be noted that GM results compare poorly against national benchmarks on these specific questions</vt:lpstr>
      <vt:lpstr>Over half of respondents (55%) report having been involved with a group, club or organisation in the past twelve months. Most commonly, this relates to involvement in sport, with a quarter (24%) of respondents being involved in the past 12 months</vt:lpstr>
      <vt:lpstr>3 in 10 have volunteered in the past year, slightly less than December 2024 (30% cf. 33%). Those that are more likely to have volunteered include those with a higher household income, business owners, and certain minority ethnic subgroups</vt:lpstr>
      <vt:lpstr>Cost of living</vt:lpstr>
      <vt:lpstr>Cost of living – context and approach</vt:lpstr>
      <vt:lpstr>Cost of living – key findings</vt:lpstr>
      <vt:lpstr>3 in 10 (31%) GM respondents are more likely to have borrowed more money or used more credit in the past month, similar to the 29% recorded a year ago in February 2024.</vt:lpstr>
      <vt:lpstr>Almost half (46%) of respondents think they will be able to save money over the next year considering the economic situation, while approaching two in five (39%) do not. Both are in line with previous surveys back to Sept 2023, around 18 months ago</vt:lpstr>
      <vt:lpstr>And falling also in line with results 18 months ago, 51% of GM respondents said they could afford to pay an unexpected but necessary expense of £850 - though this continues to be significantly lower than the GB figure of 64%</vt:lpstr>
      <vt:lpstr>This stability also translates to affording energy costs – with 45% of GM respondents continuing to find it difficult to afford their energy costs (GB average 36% - increasing from 32%). Those from within racially minoritised groups (52%) and renters are consistently more likely to find it difficult to afford these costs. </vt:lpstr>
      <vt:lpstr>The gap between those that find it easy or difficult to afford their energy costs continues to fluctuate wave-on-wave. The proportion experiencing difficulties has been in the range 43-47% for over 12 months</vt:lpstr>
      <vt:lpstr>The gap between renters who find it difficult and easy to afford rent has also fluctuated. 51% of renters are currently finding it difficult to afford their rent</vt:lpstr>
      <vt:lpstr>Approaching 2 in 5 (37%) of homeowners say they find affording their mortgage payments difficult – a lower figure in the most recent wave, following increases over the second half of 2024</vt:lpstr>
      <vt:lpstr>Those more likely to find it difficult to afford mortgage or rent payments include those from racially minoritised groups and those dissatisfied with their working situation</vt:lpstr>
      <vt:lpstr>Early Education workforce campaign   </vt:lpstr>
      <vt:lpstr>Early Education Workforce Campaign – Key findings</vt:lpstr>
      <vt:lpstr>One quarter (26%) say they recall having seen advertisements about the Early Education Workforce Campaign, however, three quarters (74%) have not. Of those who say they have seen the advertisements; a third (33%) saw them on social media, followed by over a quarter on a bus or a tram or at a stop (both 28%)</vt:lpstr>
      <vt:lpstr>When testing the impact of the campaign, respondents are most likely to agree that 'quality early education and childcare is important' is clear in the advertising (39%). While around a quarter agree the campaign messages are believable (26%) and engaging (23%).</vt:lpstr>
      <vt:lpstr>Views on campaign effectiveness are higher among those ~400 respondents who had already seen the campaign adverts ahead of being shown the materials in the survey. Here, around half (51%) found the messaging clear, and more (37%) said the campaign feels relevant to their community</vt:lpstr>
      <vt:lpstr>Digital inclusion   Findings from the October 2024 to February 2025 survey merged into groups of three waves (trio of face-to-face samples)</vt:lpstr>
      <vt:lpstr>Digital inclusion – context</vt:lpstr>
      <vt:lpstr>Digital inclusion – Key findings</vt:lpstr>
      <vt:lpstr>Around a third (31%) of respondents continue to report experience of at least one aspect of digital exclusion in their household, a figure that rises among older (79%) and disabled respondents (57%). Around one in ten report experience of all five aspects of digital exclusion covered in the survey </vt:lpstr>
      <vt:lpstr>Wave-on-wave trends: February 2025 shows a fall – though not significant – in those who are completely digitally excluded compared to December 2024 and October 2024 (now at 6%)</vt:lpstr>
      <vt:lpstr>Year on year comparisons: It appears that the proportion of respondents experiencing any form of digital exclusion overall has remained stable, however, there have been increases in reported digital exclusion amongst those aged 75+ and disabled respondents. More than anything, this is likely to reflect the survey’s methodological change* </vt:lpstr>
      <vt:lpstr>Where respondents are experiencing digital exclusion, this continues to be driven by those saying that they have a lack of skills or support to allow them to access digital online services</vt:lpstr>
      <vt:lpstr>For another wave, those aged 75+ and disabled respondents continue consistently to be far more likely to lack access to enable "all" or "most" of the time, or the skills and support to do so. This is consistent with previous surveys</vt:lpstr>
      <vt:lpstr>1 in 10 respondents say they (15%) or others in their household (11%) are not confident using digital services online. In combination this equates to a fifth (20%) of households with someone lacking confidence. These figures are in line with results reported in the last survey publication</vt:lpstr>
      <vt:lpstr>16% of households use digital services and want to use them more. Just 1% of people who do not use digital services online want to be able to do so – in line with previous surveys</vt:lpstr>
      <vt:lpstr>Appendix 1</vt:lpstr>
      <vt:lpstr>More detail on changes in survey methodology</vt:lpstr>
      <vt:lpstr>Significance Testing and statistical difference – technical note </vt:lpstr>
      <vt:lpstr>Sample information</vt:lpstr>
      <vt:lpstr>Key demographics (before weighting applied)</vt:lpstr>
      <vt:lpstr>Appendix 2</vt:lpstr>
      <vt:lpstr>Just under three fifths (58%) of respondents are employed in permanent positions, which has dropped significantly since last wave (63%) - with a further 18% in part-time positions, this has remained stable since last wave. </vt:lpstr>
      <vt:lpstr>Respondents continue to be broadly satisfied with transport and travel facilities. The lowest level of satisfaction was reported for train services and the Metrolink, at 44%, though this is offset by high levels of respondents saying this is not available in their local area</vt:lpstr>
      <vt:lpstr>Dissatisfaction with the condition of the roads continues to make up 2 in 5 respondents (44%), while dissatisfaction with conditions of roads and cycle lanes and routes makes up just under a third of respondents (30% and 31%)</vt:lpstr>
      <vt:lpstr>Satisfaction with facilities appears to be taking a downturn this wave, though satisfaction is still highest with parks and other green spaces and lowest for cultural facilities as with previous waves </vt:lpstr>
      <vt:lpstr>Respondents who agree that their local area is well maintained has decreased significantly since December 2024, with 3 in 5 (57% cf. 61%) respondents agreeing and 2 in 5 (43% cf. 39%) disagreeing.</vt:lpstr>
      <vt:lpstr>Just over half (53%) agree there are opportunities to take part in cultural events and activities in their local area. 2 in 5 (43%) are satisfied with cultural facilities available, such as museums, theatres and events…</vt:lpstr>
      <vt:lpstr>… and there has been a significant decrease in the proportion who ‘tend to agree’ there are opportunities to take part in cultural events and activities</vt:lpstr>
      <vt:lpstr>GM respondents continue to agree that the 10 councils should work together (90%), that services in their local area are developed and influenced by people who live and work there (90%), and they want to have a say about what happens in their local area (78%)  </vt:lpstr>
      <vt:lpstr>Carried out on behalf of Greater Manchester partners by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Greater Manchester Residents’ Survey</dc:title>
  <dc:creator>Beth Burls</dc:creator>
  <cp:lastModifiedBy>Poole, Katie</cp:lastModifiedBy>
  <cp:revision>4</cp:revision>
  <dcterms:created xsi:type="dcterms:W3CDTF">2024-05-29T10:57:51Z</dcterms:created>
  <dcterms:modified xsi:type="dcterms:W3CDTF">2025-04-16T16:07:50Z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847ED92D-CC80-434F-968A-CDA20DF2B631</vt:lpwstr>
  </property>
  <property fmtid="{D5CDD505-2E9C-101B-9397-08002B2CF9AE}" pid="3" name="ArticulatePath">
    <vt:lpwstr>240307_2444 GMCA Residents' Survey Full Report W11 V2 DRAFT_IG</vt:lpwstr>
  </property>
  <property fmtid="{D5CDD505-2E9C-101B-9397-08002B2CF9AE}" pid="4" name="MediaServiceImageTags">
    <vt:lpwstr/>
  </property>
  <property fmtid="{D5CDD505-2E9C-101B-9397-08002B2CF9AE}" pid="5" name="ContentTypeId">
    <vt:lpwstr>0x010100118DF597895A2948962D4BE0DB6E3953</vt:lpwstr>
  </property>
</Properties>
</file>