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Lst>
  <p:sldSz cx="18288000" cy="10287000"/>
  <p:notesSz cx="6858000" cy="9144000"/>
  <p:embeddedFontLst>
    <p:embeddedFont>
      <p:font typeface="Colfax Light" panose="020B0405000000010003" pitchFamily="34" charset="0"/>
      <p:regular r:id="rId21"/>
      <p:italic r:id="rId22"/>
    </p:embeddedFont>
    <p:embeddedFont>
      <p:font typeface="Colfax Medium" panose="020B0304000000010002"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20DE6F-02CE-5B26-1609-C80A2F79B5FA}" name="Hardman, Zoe" initials="HZ" userId="S::zoe.hardman@greatermanchester-ca.gov.uk::4b04599c-84a5-4da0-ac79-1d791e75cfb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E3162"/>
    <a:srgbClr val="FAB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D5136-E0EE-4D04-9547-135D788F1A90}" v="5" dt="2025-02-11T16:04:39.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74" d="100"/>
          <a:sy n="74" d="100"/>
        </p:scale>
        <p:origin x="5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125C3-943C-4972-AC04-CFB856347A5E}" type="datetimeFigureOut">
              <a:rPr lang="en-GB" smtClean="0"/>
              <a:t>11/02/2025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E2BAC-4D8F-432F-9475-4BF4EB922D31}" type="slidenum">
              <a:rPr lang="en-GB" smtClean="0"/>
              <a:t>‹#›</a:t>
            </a:fld>
            <a:endParaRPr lang="en-GB"/>
          </a:p>
        </p:txBody>
      </p:sp>
    </p:spTree>
    <p:extLst>
      <p:ext uri="{BB962C8B-B14F-4D97-AF65-F5344CB8AC3E}">
        <p14:creationId xmlns:p14="http://schemas.microsoft.com/office/powerpoint/2010/main" val="103005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DEE2BAC-4D8F-432F-9475-4BF4EB922D31}" type="slidenum">
              <a:rPr lang="en-GB" smtClean="0"/>
              <a:t>2</a:t>
            </a:fld>
            <a:endParaRPr lang="en-GB"/>
          </a:p>
        </p:txBody>
      </p:sp>
    </p:spTree>
    <p:extLst>
      <p:ext uri="{BB962C8B-B14F-4D97-AF65-F5344CB8AC3E}">
        <p14:creationId xmlns:p14="http://schemas.microsoft.com/office/powerpoint/2010/main" val="420926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EE2BAC-4D8F-432F-9475-4BF4EB922D31}" type="slidenum">
              <a:rPr lang="en-GB" smtClean="0"/>
              <a:t>9</a:t>
            </a:fld>
            <a:endParaRPr lang="en-GB"/>
          </a:p>
        </p:txBody>
      </p:sp>
    </p:spTree>
    <p:extLst>
      <p:ext uri="{BB962C8B-B14F-4D97-AF65-F5344CB8AC3E}">
        <p14:creationId xmlns:p14="http://schemas.microsoft.com/office/powerpoint/2010/main" val="192496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bacc@greatermanchester-ca.gov.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svg"/><Relationship Id="rId7" Type="http://schemas.openxmlformats.org/officeDocument/2006/relationships/hyperlink" Target="mailto:mbacc@greatermanchester-ca.gov.uk"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hyperlink" Target="https://www.greatermanchester-ca.gov.uk/what-we-do/work-and-skills/technical-education-city-region/the-greater-manchester-baccalaureate-educator-toolkit/" TargetMode="External"/><Relationship Id="rId4" Type="http://schemas.openxmlformats.org/officeDocument/2006/relationships/image" Target="../media/image1.png"/><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gmacs.co.uk/mbacc/"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kjRIh_0y1kI?feature=oembed" TargetMode="Externa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jnV0LTy6lnE?feature=oembed" TargetMode="Externa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gmacs.co.uk/mbacc/"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Xs0TFuPkCQI?feature=oembed" TargetMode="External"/><Relationship Id="rId5" Type="http://schemas.openxmlformats.org/officeDocument/2006/relationships/hyperlink" Target="https://www.gmacs.co.uk/beeline/"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3.svg"/><Relationship Id="rId9" Type="http://schemas.openxmlformats.org/officeDocument/2006/relationships/image" Target="../media/image21.jpeg"/><Relationship Id="rId1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https://www.youtube.com/embed/yr2F_paElqk?feature=oembed" TargetMode="Externa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028700" y="2799957"/>
            <a:ext cx="15258148" cy="23685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428"/>
              </a:lnSpc>
              <a:spcBef>
                <a:spcPct val="0"/>
              </a:spcBef>
              <a:spcAft>
                <a:spcPts val="0"/>
              </a:spcAft>
              <a:buClrTx/>
              <a:buSzTx/>
              <a:buFontTx/>
              <a:buNone/>
              <a:tabLst/>
              <a:defRPr/>
            </a:pPr>
            <a:r>
              <a:rPr kumimoji="0" lang="en-US" sz="67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The Greater Manchester Baccalaureate (</a:t>
            </a:r>
            <a:r>
              <a:rPr kumimoji="0" lang="en-US" sz="6700" b="0" i="0" u="none" strike="noStrike" kern="1200" cap="none" spc="0" normalizeH="0" baseline="0" noProof="0" dirty="0" err="1">
                <a:ln>
                  <a:noFill/>
                </a:ln>
                <a:solidFill>
                  <a:srgbClr val="FFFFFF"/>
                </a:solidFill>
                <a:effectLst/>
                <a:uLnTx/>
                <a:uFillTx/>
                <a:latin typeface="Colfax Medium"/>
                <a:ea typeface="Colfax Medium"/>
                <a:cs typeface="Colfax Medium"/>
                <a:sym typeface="Colfax Medium"/>
              </a:rPr>
              <a:t>MBacc</a:t>
            </a:r>
            <a:r>
              <a:rPr kumimoji="0" lang="en-US" sz="67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a:t>
            </a:r>
          </a:p>
        </p:txBody>
      </p:sp>
      <p:sp>
        <p:nvSpPr>
          <p:cNvPr id="6" name="TextBox 6"/>
          <p:cNvSpPr txBox="1"/>
          <p:nvPr/>
        </p:nvSpPr>
        <p:spPr>
          <a:xfrm>
            <a:off x="1028700" y="5504109"/>
            <a:ext cx="13968039" cy="1763303"/>
          </a:xfrm>
          <a:prstGeom prst="rect">
            <a:avLst/>
          </a:prstGeom>
        </p:spPr>
        <p:txBody>
          <a:bodyPr wrap="square" lIns="0" tIns="0" rIns="0" bIns="0" rtlCol="0" anchor="t">
            <a:spAutoFit/>
          </a:bodyPr>
          <a:lstStyle/>
          <a:p>
            <a:pPr algn="l">
              <a:lnSpc>
                <a:spcPts val="7048"/>
              </a:lnSpc>
              <a:spcBef>
                <a:spcPct val="0"/>
              </a:spcBef>
            </a:pPr>
            <a:r>
              <a:rPr lang="en-US" sz="5000" dirty="0">
                <a:solidFill>
                  <a:srgbClr val="FFFFFF"/>
                </a:solidFill>
                <a:latin typeface="Colfax Medium"/>
                <a:ea typeface="Colfax Medium"/>
                <a:cs typeface="Colfax Medium"/>
                <a:sym typeface="Colfax Medium"/>
              </a:rPr>
              <a:t>An introduction for educators</a:t>
            </a:r>
          </a:p>
          <a:p>
            <a:pPr>
              <a:lnSpc>
                <a:spcPts val="7048"/>
              </a:lnSpc>
              <a:spcBef>
                <a:spcPct val="0"/>
              </a:spcBef>
            </a:pPr>
            <a:endParaRPr lang="en-US" sz="5000" dirty="0">
              <a:solidFill>
                <a:srgbClr val="FFFFFF"/>
              </a:solidFill>
              <a:latin typeface="Colfax Medium"/>
              <a:ea typeface="Colfax Medium"/>
              <a:cs typeface="Colfax Medium"/>
            </a:endParaRPr>
          </a:p>
        </p:txBody>
      </p:sp>
      <p:sp>
        <p:nvSpPr>
          <p:cNvPr id="4" name="Freeform 4" descr="Greater Manchester Combined Authority logo"/>
          <p:cNvSpPr/>
          <p:nvPr/>
        </p:nvSpPr>
        <p:spPr>
          <a:xfrm>
            <a:off x="11485033" y="7464087"/>
            <a:ext cx="5774267" cy="1794213"/>
          </a:xfrm>
          <a:custGeom>
            <a:avLst/>
            <a:gdLst/>
            <a:ahLst/>
            <a:cxnLst/>
            <a:rect l="l" t="t" r="r" b="b"/>
            <a:pathLst>
              <a:path w="5917142" h="1829931">
                <a:moveTo>
                  <a:pt x="0" y="0"/>
                </a:moveTo>
                <a:lnTo>
                  <a:pt x="5917142" y="0"/>
                </a:lnTo>
                <a:lnTo>
                  <a:pt x="5917142" y="1829931"/>
                </a:lnTo>
                <a:lnTo>
                  <a:pt x="0" y="1829931"/>
                </a:lnTo>
                <a:lnTo>
                  <a:pt x="0" y="0"/>
                </a:lnTo>
                <a:close/>
              </a:path>
            </a:pathLst>
          </a:custGeom>
          <a:blipFill>
            <a:blip r:embed="rId2"/>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16200000">
            <a:off x="14901394" y="-1154460"/>
            <a:ext cx="2247973" cy="4512354"/>
          </a:xfrm>
          <a:custGeom>
            <a:avLst/>
            <a:gdLst/>
            <a:ahLst/>
            <a:cxnLst/>
            <a:rect l="l" t="t" r="r" b="b"/>
            <a:pathLst>
              <a:path w="2247973" h="4512354">
                <a:moveTo>
                  <a:pt x="0" y="0"/>
                </a:moveTo>
                <a:lnTo>
                  <a:pt x="2247972" y="0"/>
                </a:lnTo>
                <a:lnTo>
                  <a:pt x="2247972" y="4512354"/>
                </a:lnTo>
                <a:lnTo>
                  <a:pt x="0" y="4512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Freeform 2">
            <a:extLst>
              <a:ext uri="{C183D7F6-B498-43B3-948B-1728B52AA6E4}">
                <adec:decorative xmlns:adec="http://schemas.microsoft.com/office/drawing/2017/decorative" val="1"/>
              </a:ext>
            </a:extLst>
          </p:cNvPr>
          <p:cNvSpPr/>
          <p:nvPr/>
        </p:nvSpPr>
        <p:spPr>
          <a:xfrm rot="5400000">
            <a:off x="1521956" y="5714487"/>
            <a:ext cx="3063601" cy="6149564"/>
          </a:xfrm>
          <a:custGeom>
            <a:avLst/>
            <a:gdLst/>
            <a:ahLst/>
            <a:cxnLst/>
            <a:rect l="l" t="t" r="r" b="b"/>
            <a:pathLst>
              <a:path w="3063601" h="6149564">
                <a:moveTo>
                  <a:pt x="0" y="0"/>
                </a:moveTo>
                <a:lnTo>
                  <a:pt x="3063601" y="0"/>
                </a:lnTo>
                <a:lnTo>
                  <a:pt x="3063601" y="6149564"/>
                </a:lnTo>
                <a:lnTo>
                  <a:pt x="0" y="61495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7734135" y="1413"/>
            <a:ext cx="10572343" cy="10392839"/>
            <a:chOff x="0" y="0"/>
            <a:chExt cx="2894323" cy="2859251"/>
          </a:xfrm>
        </p:grpSpPr>
        <p:sp>
          <p:nvSpPr>
            <p:cNvPr id="4" name="Freeform 4">
              <a:extLst>
                <a:ext uri="{C183D7F6-B498-43B3-948B-1728B52AA6E4}">
                  <adec:decorative xmlns:adec="http://schemas.microsoft.com/office/drawing/2017/decorative" val="1"/>
                </a:ext>
              </a:extLst>
            </p:cNvPr>
            <p:cNvSpPr/>
            <p:nvPr/>
          </p:nvSpPr>
          <p:spPr>
            <a:xfrm>
              <a:off x="0" y="0"/>
              <a:ext cx="2894323" cy="2859251"/>
            </a:xfrm>
            <a:custGeom>
              <a:avLst/>
              <a:gdLst/>
              <a:ahLst/>
              <a:cxnLst/>
              <a:rect l="l" t="t" r="r" b="b"/>
              <a:pathLst>
                <a:path w="2894323" h="2859251">
                  <a:moveTo>
                    <a:pt x="0" y="0"/>
                  </a:moveTo>
                  <a:lnTo>
                    <a:pt x="2894323" y="0"/>
                  </a:lnTo>
                  <a:lnTo>
                    <a:pt x="2894323" y="2859251"/>
                  </a:lnTo>
                  <a:lnTo>
                    <a:pt x="0" y="2859251"/>
                  </a:lnTo>
                  <a:close/>
                </a:path>
              </a:pathLst>
            </a:custGeom>
            <a:solidFill>
              <a:srgbClr val="FFFFFF"/>
            </a:solidFill>
          </p:spPr>
          <p:txBody>
            <a:bodyPr/>
            <a:lstStyle/>
            <a:p>
              <a:endParaRPr lang="en-GB"/>
            </a:p>
          </p:txBody>
        </p:sp>
        <p:sp>
          <p:nvSpPr>
            <p:cNvPr id="5" name="TextBox 5">
              <a:extLst>
                <a:ext uri="{C183D7F6-B498-43B3-948B-1728B52AA6E4}">
                  <adec:decorative xmlns:adec="http://schemas.microsoft.com/office/drawing/2017/decorative" val="1"/>
                </a:ext>
              </a:extLst>
            </p:cNvPr>
            <p:cNvSpPr txBox="1"/>
            <p:nvPr/>
          </p:nvSpPr>
          <p:spPr>
            <a:xfrm>
              <a:off x="0" y="-38100"/>
              <a:ext cx="2894323" cy="2897351"/>
            </a:xfrm>
            <a:prstGeom prst="rect">
              <a:avLst/>
            </a:prstGeom>
          </p:spPr>
          <p:txBody>
            <a:bodyPr lIns="50800" tIns="50800" rIns="50800" bIns="50800" rtlCol="0" anchor="ctr"/>
            <a:lstStyle/>
            <a:p>
              <a:pPr algn="ctr">
                <a:lnSpc>
                  <a:spcPts val="2659"/>
                </a:lnSpc>
              </a:pPr>
              <a:endParaRPr/>
            </a:p>
          </p:txBody>
        </p:sp>
      </p:grpSp>
      <p:sp>
        <p:nvSpPr>
          <p:cNvPr id="16" name="TextBox 16"/>
          <p:cNvSpPr txBox="1">
            <a:spLocks noGrp="1"/>
          </p:cNvSpPr>
          <p:nvPr>
            <p:ph type="title" idx="4294967295"/>
          </p:nvPr>
        </p:nvSpPr>
        <p:spPr>
          <a:xfrm>
            <a:off x="841648" y="2095728"/>
            <a:ext cx="5658146" cy="26456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625"/>
              </a:lnSpc>
              <a:spcBef>
                <a:spcPct val="0"/>
              </a:spcBef>
              <a:spcAft>
                <a:spcPts val="0"/>
              </a:spcAft>
              <a:buClrTx/>
              <a:buSzTx/>
              <a:buFontTx/>
              <a:buNone/>
              <a:tabLst/>
              <a:defRPr/>
            </a:pPr>
            <a:r>
              <a:rPr kumimoji="0" lang="en-US" sz="75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Getting involved</a:t>
            </a:r>
          </a:p>
        </p:txBody>
      </p:sp>
      <p:sp>
        <p:nvSpPr>
          <p:cNvPr id="20" name="TextBox 20"/>
          <p:cNvSpPr txBox="1"/>
          <p:nvPr/>
        </p:nvSpPr>
        <p:spPr>
          <a:xfrm>
            <a:off x="8630132" y="1510431"/>
            <a:ext cx="8023490" cy="907941"/>
          </a:xfrm>
          <a:prstGeom prst="rect">
            <a:avLst/>
          </a:prstGeom>
        </p:spPr>
        <p:txBody>
          <a:bodyPr lIns="0" tIns="0" rIns="0" bIns="0" rtlCol="0" anchor="t">
            <a:spAutoFit/>
          </a:bodyPr>
          <a:lstStyle/>
          <a:p>
            <a:pPr>
              <a:lnSpc>
                <a:spcPts val="3640"/>
              </a:lnSpc>
              <a:spcBef>
                <a:spcPct val="0"/>
              </a:spcBef>
            </a:pPr>
            <a:r>
              <a:rPr lang="en-US" sz="2600" dirty="0">
                <a:solidFill>
                  <a:srgbClr val="4E3162"/>
                </a:solidFill>
                <a:latin typeface="Colfax Medium"/>
                <a:ea typeface="Colfax Medium"/>
                <a:cs typeface="Colfax Medium"/>
                <a:sym typeface="Colfax Medium"/>
              </a:rPr>
              <a:t>We encourage you to identify existing activities  where this could add value. Think about:</a:t>
            </a:r>
          </a:p>
        </p:txBody>
      </p:sp>
      <p:grpSp>
        <p:nvGrpSpPr>
          <p:cNvPr id="6" name="Group 6">
            <a:extLst>
              <a:ext uri="{C183D7F6-B498-43B3-948B-1728B52AA6E4}">
                <adec:decorative xmlns:adec="http://schemas.microsoft.com/office/drawing/2017/decorative" val="1"/>
              </a:ext>
            </a:extLst>
          </p:cNvPr>
          <p:cNvGrpSpPr/>
          <p:nvPr/>
        </p:nvGrpSpPr>
        <p:grpSpPr>
          <a:xfrm>
            <a:off x="8630132" y="2789295"/>
            <a:ext cx="8811008" cy="1179465"/>
            <a:chOff x="0" y="0"/>
            <a:chExt cx="2973293" cy="406400"/>
          </a:xfrm>
        </p:grpSpPr>
        <p:sp>
          <p:nvSpPr>
            <p:cNvPr id="7" name="Freeform 7">
              <a:extLst>
                <a:ext uri="{C183D7F6-B498-43B3-948B-1728B52AA6E4}">
                  <adec:decorative xmlns:adec="http://schemas.microsoft.com/office/drawing/2017/decorative" val="1"/>
                </a:ext>
              </a:extLst>
            </p:cNvPr>
            <p:cNvSpPr/>
            <p:nvPr/>
          </p:nvSpPr>
          <p:spPr>
            <a:xfrm>
              <a:off x="0" y="0"/>
              <a:ext cx="2973293" cy="406400"/>
            </a:xfrm>
            <a:custGeom>
              <a:avLst/>
              <a:gdLst/>
              <a:ahLst/>
              <a:cxnLst/>
              <a:rect l="l" t="t" r="r" b="b"/>
              <a:pathLst>
                <a:path w="2973293" h="406400">
                  <a:moveTo>
                    <a:pt x="2770093" y="0"/>
                  </a:moveTo>
                  <a:cubicBezTo>
                    <a:pt x="2882317" y="0"/>
                    <a:pt x="2973293" y="90976"/>
                    <a:pt x="2973293" y="203200"/>
                  </a:cubicBezTo>
                  <a:cubicBezTo>
                    <a:pt x="2973293" y="315424"/>
                    <a:pt x="2882317" y="406400"/>
                    <a:pt x="2770093" y="406400"/>
                  </a:cubicBezTo>
                  <a:lnTo>
                    <a:pt x="203200" y="406400"/>
                  </a:lnTo>
                  <a:cubicBezTo>
                    <a:pt x="90976" y="406400"/>
                    <a:pt x="0" y="315424"/>
                    <a:pt x="0" y="203200"/>
                  </a:cubicBezTo>
                  <a:cubicBezTo>
                    <a:pt x="0" y="90976"/>
                    <a:pt x="90976" y="0"/>
                    <a:pt x="203200" y="0"/>
                  </a:cubicBezTo>
                  <a:close/>
                </a:path>
              </a:pathLst>
            </a:custGeom>
            <a:solidFill>
              <a:srgbClr val="FAB833"/>
            </a:solidFill>
          </p:spPr>
          <p:txBody>
            <a:bodyPr/>
            <a:lstStyle/>
            <a:p>
              <a:endParaRPr lang="en-GB"/>
            </a:p>
          </p:txBody>
        </p:sp>
        <p:sp>
          <p:nvSpPr>
            <p:cNvPr id="8" name="TextBox 8">
              <a:extLst>
                <a:ext uri="{C183D7F6-B498-43B3-948B-1728B52AA6E4}">
                  <adec:decorative xmlns:adec="http://schemas.microsoft.com/office/drawing/2017/decorative" val="1"/>
                </a:ext>
              </a:extLst>
            </p:cNvPr>
            <p:cNvSpPr txBox="1"/>
            <p:nvPr/>
          </p:nvSpPr>
          <p:spPr>
            <a:xfrm>
              <a:off x="0" y="-38100"/>
              <a:ext cx="2973293" cy="444500"/>
            </a:xfrm>
            <a:prstGeom prst="rect">
              <a:avLst/>
            </a:prstGeom>
          </p:spPr>
          <p:txBody>
            <a:bodyPr lIns="50800" tIns="50800" rIns="50800" bIns="50800" rtlCol="0" anchor="ctr"/>
            <a:lstStyle/>
            <a:p>
              <a:pPr algn="ctr">
                <a:lnSpc>
                  <a:spcPts val="2799"/>
                </a:lnSpc>
              </a:pPr>
              <a:endParaRPr sz="1600"/>
            </a:p>
          </p:txBody>
        </p:sp>
      </p:grpSp>
      <p:sp>
        <p:nvSpPr>
          <p:cNvPr id="17" name="TextBox 17"/>
          <p:cNvSpPr txBox="1"/>
          <p:nvPr/>
        </p:nvSpPr>
        <p:spPr>
          <a:xfrm>
            <a:off x="9170740" y="3145039"/>
            <a:ext cx="8088560" cy="438582"/>
          </a:xfrm>
          <a:prstGeom prst="rect">
            <a:avLst/>
          </a:prstGeom>
        </p:spPr>
        <p:txBody>
          <a:bodyPr wrap="square" lIns="0" tIns="0" rIns="0" bIns="0" rtlCol="0" anchor="t">
            <a:spAutoFit/>
          </a:bodyPr>
          <a:lstStyle/>
          <a:p>
            <a:pPr>
              <a:lnSpc>
                <a:spcPts val="3640"/>
              </a:lnSpc>
              <a:spcBef>
                <a:spcPct val="0"/>
              </a:spcBef>
            </a:pPr>
            <a:r>
              <a:rPr lang="en-US" sz="2400" dirty="0">
                <a:solidFill>
                  <a:srgbClr val="4E3162"/>
                </a:solidFill>
                <a:latin typeface="Colfax Medium"/>
                <a:ea typeface="Colfax Medium"/>
                <a:cs typeface="Colfax Medium"/>
                <a:sym typeface="Colfax Medium"/>
              </a:rPr>
              <a:t>How might you integrate this into your lessons?</a:t>
            </a:r>
          </a:p>
        </p:txBody>
      </p:sp>
      <p:grpSp>
        <p:nvGrpSpPr>
          <p:cNvPr id="9" name="Group 9">
            <a:extLst>
              <a:ext uri="{C183D7F6-B498-43B3-948B-1728B52AA6E4}">
                <adec:decorative xmlns:adec="http://schemas.microsoft.com/office/drawing/2017/decorative" val="1"/>
              </a:ext>
            </a:extLst>
          </p:cNvPr>
          <p:cNvGrpSpPr/>
          <p:nvPr/>
        </p:nvGrpSpPr>
        <p:grpSpPr>
          <a:xfrm>
            <a:off x="8630132" y="4228787"/>
            <a:ext cx="8811008" cy="1179465"/>
            <a:chOff x="0" y="0"/>
            <a:chExt cx="2973293" cy="406400"/>
          </a:xfrm>
        </p:grpSpPr>
        <p:sp>
          <p:nvSpPr>
            <p:cNvPr id="10" name="Freeform 10"/>
            <p:cNvSpPr/>
            <p:nvPr/>
          </p:nvSpPr>
          <p:spPr>
            <a:xfrm>
              <a:off x="0" y="0"/>
              <a:ext cx="2973293" cy="406400"/>
            </a:xfrm>
            <a:custGeom>
              <a:avLst/>
              <a:gdLst/>
              <a:ahLst/>
              <a:cxnLst/>
              <a:rect l="l" t="t" r="r" b="b"/>
              <a:pathLst>
                <a:path w="2973293" h="406400">
                  <a:moveTo>
                    <a:pt x="2770093" y="0"/>
                  </a:moveTo>
                  <a:cubicBezTo>
                    <a:pt x="2882317" y="0"/>
                    <a:pt x="2973293" y="90976"/>
                    <a:pt x="2973293" y="203200"/>
                  </a:cubicBezTo>
                  <a:cubicBezTo>
                    <a:pt x="2973293" y="315424"/>
                    <a:pt x="2882317" y="406400"/>
                    <a:pt x="2770093" y="406400"/>
                  </a:cubicBezTo>
                  <a:lnTo>
                    <a:pt x="203200" y="406400"/>
                  </a:lnTo>
                  <a:cubicBezTo>
                    <a:pt x="90976" y="406400"/>
                    <a:pt x="0" y="315424"/>
                    <a:pt x="0" y="203200"/>
                  </a:cubicBezTo>
                  <a:cubicBezTo>
                    <a:pt x="0" y="90976"/>
                    <a:pt x="90976" y="0"/>
                    <a:pt x="203200" y="0"/>
                  </a:cubicBezTo>
                  <a:close/>
                </a:path>
              </a:pathLst>
            </a:custGeom>
            <a:solidFill>
              <a:srgbClr val="FAB833"/>
            </a:solidFill>
          </p:spPr>
          <p:txBody>
            <a:bodyPr/>
            <a:lstStyle/>
            <a:p>
              <a:endParaRPr lang="en-GB"/>
            </a:p>
          </p:txBody>
        </p:sp>
        <p:sp>
          <p:nvSpPr>
            <p:cNvPr id="11" name="TextBox 11"/>
            <p:cNvSpPr txBox="1"/>
            <p:nvPr/>
          </p:nvSpPr>
          <p:spPr>
            <a:xfrm>
              <a:off x="0" y="-38100"/>
              <a:ext cx="2973293" cy="4445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9170740" y="4592585"/>
            <a:ext cx="8088560" cy="448310"/>
          </a:xfrm>
          <a:prstGeom prst="rect">
            <a:avLst/>
          </a:prstGeom>
        </p:spPr>
        <p:txBody>
          <a:bodyPr wrap="square" lIns="0" tIns="0" rIns="0" bIns="0" rtlCol="0" anchor="t">
            <a:spAutoFit/>
          </a:bodyPr>
          <a:lstStyle/>
          <a:p>
            <a:pPr>
              <a:lnSpc>
                <a:spcPts val="3640"/>
              </a:lnSpc>
              <a:spcBef>
                <a:spcPct val="0"/>
              </a:spcBef>
            </a:pPr>
            <a:r>
              <a:rPr lang="en-US" sz="2400" dirty="0">
                <a:solidFill>
                  <a:srgbClr val="4E3162"/>
                </a:solidFill>
                <a:latin typeface="Colfax Medium"/>
                <a:ea typeface="Colfax Medium"/>
                <a:cs typeface="Colfax Medium"/>
                <a:sym typeface="Colfax Medium"/>
              </a:rPr>
              <a:t>How might this help your careers education? </a:t>
            </a:r>
          </a:p>
        </p:txBody>
      </p:sp>
      <p:grpSp>
        <p:nvGrpSpPr>
          <p:cNvPr id="12" name="Group 12">
            <a:extLst>
              <a:ext uri="{C183D7F6-B498-43B3-948B-1728B52AA6E4}">
                <adec:decorative xmlns:adec="http://schemas.microsoft.com/office/drawing/2017/decorative" val="1"/>
              </a:ext>
            </a:extLst>
          </p:cNvPr>
          <p:cNvGrpSpPr/>
          <p:nvPr/>
        </p:nvGrpSpPr>
        <p:grpSpPr>
          <a:xfrm>
            <a:off x="8630132" y="5668808"/>
            <a:ext cx="8811008" cy="1179465"/>
            <a:chOff x="0" y="0"/>
            <a:chExt cx="2973293" cy="406400"/>
          </a:xfrm>
        </p:grpSpPr>
        <p:sp>
          <p:nvSpPr>
            <p:cNvPr id="13" name="Freeform 13"/>
            <p:cNvSpPr/>
            <p:nvPr/>
          </p:nvSpPr>
          <p:spPr>
            <a:xfrm>
              <a:off x="0" y="0"/>
              <a:ext cx="2973293" cy="406400"/>
            </a:xfrm>
            <a:custGeom>
              <a:avLst/>
              <a:gdLst/>
              <a:ahLst/>
              <a:cxnLst/>
              <a:rect l="l" t="t" r="r" b="b"/>
              <a:pathLst>
                <a:path w="2973293" h="406400">
                  <a:moveTo>
                    <a:pt x="2770093" y="0"/>
                  </a:moveTo>
                  <a:cubicBezTo>
                    <a:pt x="2882317" y="0"/>
                    <a:pt x="2973293" y="90976"/>
                    <a:pt x="2973293" y="203200"/>
                  </a:cubicBezTo>
                  <a:cubicBezTo>
                    <a:pt x="2973293" y="315424"/>
                    <a:pt x="2882317" y="406400"/>
                    <a:pt x="2770093" y="406400"/>
                  </a:cubicBezTo>
                  <a:lnTo>
                    <a:pt x="203200" y="406400"/>
                  </a:lnTo>
                  <a:cubicBezTo>
                    <a:pt x="90976" y="406400"/>
                    <a:pt x="0" y="315424"/>
                    <a:pt x="0" y="203200"/>
                  </a:cubicBezTo>
                  <a:cubicBezTo>
                    <a:pt x="0" y="90976"/>
                    <a:pt x="90976" y="0"/>
                    <a:pt x="203200" y="0"/>
                  </a:cubicBezTo>
                  <a:close/>
                </a:path>
              </a:pathLst>
            </a:custGeom>
            <a:solidFill>
              <a:srgbClr val="FAB833"/>
            </a:solidFill>
          </p:spPr>
          <p:txBody>
            <a:bodyPr/>
            <a:lstStyle/>
            <a:p>
              <a:endParaRPr lang="en-GB"/>
            </a:p>
          </p:txBody>
        </p:sp>
        <p:sp>
          <p:nvSpPr>
            <p:cNvPr id="14" name="TextBox 14"/>
            <p:cNvSpPr txBox="1"/>
            <p:nvPr/>
          </p:nvSpPr>
          <p:spPr>
            <a:xfrm>
              <a:off x="0" y="-38100"/>
              <a:ext cx="2973293" cy="444500"/>
            </a:xfrm>
            <a:prstGeom prst="rect">
              <a:avLst/>
            </a:prstGeom>
          </p:spPr>
          <p:txBody>
            <a:bodyPr lIns="50800" tIns="50800" rIns="50800" bIns="50800" rtlCol="0" anchor="ctr"/>
            <a:lstStyle/>
            <a:p>
              <a:pPr algn="ctr">
                <a:lnSpc>
                  <a:spcPts val="2799"/>
                </a:lnSpc>
              </a:pPr>
              <a:endParaRPr/>
            </a:p>
          </p:txBody>
        </p:sp>
      </p:grpSp>
      <p:sp>
        <p:nvSpPr>
          <p:cNvPr id="19" name="TextBox 19"/>
          <p:cNvSpPr txBox="1"/>
          <p:nvPr/>
        </p:nvSpPr>
        <p:spPr>
          <a:xfrm>
            <a:off x="9209492" y="6029694"/>
            <a:ext cx="8049808" cy="448310"/>
          </a:xfrm>
          <a:prstGeom prst="rect">
            <a:avLst/>
          </a:prstGeom>
        </p:spPr>
        <p:txBody>
          <a:bodyPr wrap="square" lIns="0" tIns="0" rIns="0" bIns="0" rtlCol="0" anchor="t">
            <a:spAutoFit/>
          </a:bodyPr>
          <a:lstStyle/>
          <a:p>
            <a:pPr>
              <a:lnSpc>
                <a:spcPts val="3640"/>
              </a:lnSpc>
              <a:spcBef>
                <a:spcPct val="0"/>
              </a:spcBef>
            </a:pPr>
            <a:r>
              <a:rPr lang="en-US" sz="2400" dirty="0">
                <a:solidFill>
                  <a:srgbClr val="4E3162"/>
                </a:solidFill>
                <a:latin typeface="Colfax Medium"/>
                <a:ea typeface="Colfax Medium"/>
                <a:cs typeface="Colfax Medium"/>
                <a:sym typeface="Colfax Medium"/>
              </a:rPr>
              <a:t>How might this help your work with employers?</a:t>
            </a:r>
          </a:p>
        </p:txBody>
      </p:sp>
      <p:sp>
        <p:nvSpPr>
          <p:cNvPr id="22" name="Freeform 22">
            <a:extLst>
              <a:ext uri="{C183D7F6-B498-43B3-948B-1728B52AA6E4}">
                <adec:decorative xmlns:adec="http://schemas.microsoft.com/office/drawing/2017/decorative" val="1"/>
              </a:ext>
            </a:extLst>
          </p:cNvPr>
          <p:cNvSpPr/>
          <p:nvPr/>
        </p:nvSpPr>
        <p:spPr>
          <a:xfrm>
            <a:off x="8630132" y="7105448"/>
            <a:ext cx="8811008" cy="1179465"/>
          </a:xfrm>
          <a:custGeom>
            <a:avLst/>
            <a:gdLst/>
            <a:ahLst/>
            <a:cxnLst/>
            <a:rect l="l" t="t" r="r" b="b"/>
            <a:pathLst>
              <a:path w="2973293" h="406400">
                <a:moveTo>
                  <a:pt x="2770093" y="0"/>
                </a:moveTo>
                <a:cubicBezTo>
                  <a:pt x="2882317" y="0"/>
                  <a:pt x="2973293" y="90976"/>
                  <a:pt x="2973293" y="203200"/>
                </a:cubicBezTo>
                <a:cubicBezTo>
                  <a:pt x="2973293" y="315424"/>
                  <a:pt x="2882317" y="406400"/>
                  <a:pt x="2770093" y="406400"/>
                </a:cubicBezTo>
                <a:lnTo>
                  <a:pt x="203200" y="406400"/>
                </a:lnTo>
                <a:cubicBezTo>
                  <a:pt x="90976" y="406400"/>
                  <a:pt x="0" y="315424"/>
                  <a:pt x="0" y="203200"/>
                </a:cubicBezTo>
                <a:cubicBezTo>
                  <a:pt x="0" y="90976"/>
                  <a:pt x="90976" y="0"/>
                  <a:pt x="203200" y="0"/>
                </a:cubicBezTo>
                <a:close/>
              </a:path>
            </a:pathLst>
          </a:custGeom>
          <a:solidFill>
            <a:srgbClr val="FAB833"/>
          </a:solidFill>
        </p:spPr>
        <p:txBody>
          <a:bodyPr/>
          <a:lstStyle/>
          <a:p>
            <a:endParaRPr lang="en-GB"/>
          </a:p>
        </p:txBody>
      </p:sp>
      <p:sp>
        <p:nvSpPr>
          <p:cNvPr id="24" name="TextBox 24"/>
          <p:cNvSpPr txBox="1"/>
          <p:nvPr/>
        </p:nvSpPr>
        <p:spPr>
          <a:xfrm>
            <a:off x="9209492" y="7469715"/>
            <a:ext cx="8049808" cy="448310"/>
          </a:xfrm>
          <a:prstGeom prst="rect">
            <a:avLst/>
          </a:prstGeom>
        </p:spPr>
        <p:txBody>
          <a:bodyPr wrap="square" lIns="0" tIns="0" rIns="0" bIns="0" rtlCol="0" anchor="t">
            <a:spAutoFit/>
          </a:bodyPr>
          <a:lstStyle/>
          <a:p>
            <a:pPr>
              <a:lnSpc>
                <a:spcPts val="3640"/>
              </a:lnSpc>
              <a:spcBef>
                <a:spcPct val="0"/>
              </a:spcBef>
            </a:pPr>
            <a:r>
              <a:rPr lang="en-US" sz="2400" dirty="0">
                <a:solidFill>
                  <a:srgbClr val="4E3162"/>
                </a:solidFill>
                <a:latin typeface="Colfax Medium"/>
                <a:ea typeface="Colfax Medium"/>
                <a:cs typeface="Colfax Medium"/>
                <a:sym typeface="Colfax Medium"/>
              </a:rPr>
              <a:t>How might this inform your options process?</a:t>
            </a:r>
          </a:p>
        </p:txBody>
      </p:sp>
      <p:sp>
        <p:nvSpPr>
          <p:cNvPr id="26" name="Freeform 22">
            <a:extLst>
              <a:ext uri="{FF2B5EF4-FFF2-40B4-BE49-F238E27FC236}">
                <a16:creationId xmlns:a16="http://schemas.microsoft.com/office/drawing/2014/main" id="{98D7FDC6-E4A6-AF52-636B-ACF79BCDED33}"/>
              </a:ext>
              <a:ext uri="{C183D7F6-B498-43B3-948B-1728B52AA6E4}">
                <adec:decorative xmlns:adec="http://schemas.microsoft.com/office/drawing/2017/decorative" val="1"/>
              </a:ext>
            </a:extLst>
          </p:cNvPr>
          <p:cNvSpPr/>
          <p:nvPr/>
        </p:nvSpPr>
        <p:spPr>
          <a:xfrm>
            <a:off x="8630132" y="8535311"/>
            <a:ext cx="8811008" cy="1191340"/>
          </a:xfrm>
          <a:custGeom>
            <a:avLst/>
            <a:gdLst/>
            <a:ahLst/>
            <a:cxnLst/>
            <a:rect l="l" t="t" r="r" b="b"/>
            <a:pathLst>
              <a:path w="2973293" h="406400">
                <a:moveTo>
                  <a:pt x="2770093" y="0"/>
                </a:moveTo>
                <a:cubicBezTo>
                  <a:pt x="2882317" y="0"/>
                  <a:pt x="2973293" y="90976"/>
                  <a:pt x="2973293" y="203200"/>
                </a:cubicBezTo>
                <a:cubicBezTo>
                  <a:pt x="2973293" y="315424"/>
                  <a:pt x="2882317" y="406400"/>
                  <a:pt x="2770093" y="406400"/>
                </a:cubicBezTo>
                <a:lnTo>
                  <a:pt x="203200" y="406400"/>
                </a:lnTo>
                <a:cubicBezTo>
                  <a:pt x="90976" y="406400"/>
                  <a:pt x="0" y="315424"/>
                  <a:pt x="0" y="203200"/>
                </a:cubicBezTo>
                <a:cubicBezTo>
                  <a:pt x="0" y="90976"/>
                  <a:pt x="90976" y="0"/>
                  <a:pt x="203200" y="0"/>
                </a:cubicBezTo>
                <a:close/>
              </a:path>
            </a:pathLst>
          </a:custGeom>
          <a:solidFill>
            <a:srgbClr val="FAB833"/>
          </a:solidFill>
        </p:spPr>
        <p:txBody>
          <a:bodyPr/>
          <a:lstStyle/>
          <a:p>
            <a:endParaRPr lang="en-GB"/>
          </a:p>
        </p:txBody>
      </p:sp>
      <p:sp>
        <p:nvSpPr>
          <p:cNvPr id="28" name="TextBox 24">
            <a:extLst>
              <a:ext uri="{FF2B5EF4-FFF2-40B4-BE49-F238E27FC236}">
                <a16:creationId xmlns:a16="http://schemas.microsoft.com/office/drawing/2014/main" id="{90F4F33F-DB4E-55B9-6868-120AF2B9D634}"/>
              </a:ext>
            </a:extLst>
          </p:cNvPr>
          <p:cNvSpPr txBox="1"/>
          <p:nvPr/>
        </p:nvSpPr>
        <p:spPr>
          <a:xfrm>
            <a:off x="9209491" y="8911453"/>
            <a:ext cx="8049808" cy="438582"/>
          </a:xfrm>
          <a:prstGeom prst="rect">
            <a:avLst/>
          </a:prstGeom>
        </p:spPr>
        <p:txBody>
          <a:bodyPr wrap="square" lIns="0" tIns="0" rIns="0" bIns="0" rtlCol="0" anchor="t">
            <a:spAutoFit/>
          </a:bodyPr>
          <a:lstStyle/>
          <a:p>
            <a:pPr>
              <a:lnSpc>
                <a:spcPts val="3640"/>
              </a:lnSpc>
              <a:spcBef>
                <a:spcPct val="0"/>
              </a:spcBef>
            </a:pPr>
            <a:r>
              <a:rPr lang="en-US" sz="2400" dirty="0">
                <a:solidFill>
                  <a:srgbClr val="4E3162"/>
                </a:solidFill>
                <a:latin typeface="Colfax Medium"/>
                <a:ea typeface="Colfax Medium"/>
                <a:cs typeface="Colfax Medium"/>
                <a:sym typeface="Colfax Medium"/>
              </a:rPr>
              <a:t>How might this support parent and carer engagement?</a:t>
            </a:r>
          </a:p>
        </p:txBody>
      </p:sp>
      <p:sp>
        <p:nvSpPr>
          <p:cNvPr id="25" name="TextBox 25"/>
          <p:cNvSpPr txBox="1"/>
          <p:nvPr/>
        </p:nvSpPr>
        <p:spPr>
          <a:xfrm>
            <a:off x="567440" y="8750935"/>
            <a:ext cx="7557084" cy="956672"/>
          </a:xfrm>
          <a:prstGeom prst="rect">
            <a:avLst/>
          </a:prstGeom>
        </p:spPr>
        <p:txBody>
          <a:bodyPr lIns="0" tIns="0" rIns="0" bIns="0" rtlCol="0" anchor="t">
            <a:spAutoFit/>
          </a:bodyPr>
          <a:lstStyle/>
          <a:p>
            <a:pPr algn="just">
              <a:lnSpc>
                <a:spcPts val="3779"/>
              </a:lnSpc>
            </a:pPr>
            <a:r>
              <a:rPr lang="en-US" sz="2700" dirty="0">
                <a:solidFill>
                  <a:srgbClr val="FFFFFF"/>
                </a:solidFill>
                <a:latin typeface="Colfax Medium"/>
                <a:ea typeface="Colfax Medium"/>
                <a:cs typeface="Colfax Medium"/>
                <a:sym typeface="Colfax Medium"/>
              </a:rPr>
              <a:t>Send your feedback to </a:t>
            </a:r>
            <a:endParaRPr lang="en-US" sz="2700" dirty="0">
              <a:solidFill>
                <a:srgbClr val="FFFFFF"/>
              </a:solidFill>
              <a:latin typeface="Colfax Medium"/>
              <a:ea typeface="Colfax Medium"/>
              <a:cs typeface="Colfax Medium"/>
            </a:endParaRPr>
          </a:p>
          <a:p>
            <a:pPr algn="just">
              <a:lnSpc>
                <a:spcPts val="3779"/>
              </a:lnSpc>
              <a:spcBef>
                <a:spcPct val="0"/>
              </a:spcBef>
            </a:pPr>
            <a:r>
              <a:rPr lang="en-US" sz="2700" u="sng" dirty="0">
                <a:solidFill>
                  <a:schemeClr val="bg1"/>
                </a:solidFill>
                <a:latin typeface="Colfax Medium"/>
                <a:ea typeface="Colfax Medium"/>
                <a:cs typeface="Colfax Medium"/>
                <a:sym typeface="Colfax Medium"/>
                <a:hlinkClick r:id="rId2">
                  <a:extLst>
                    <a:ext uri="{A12FA001-AC4F-418D-AE19-62706E023703}">
                      <ahyp:hlinkClr xmlns:ahyp="http://schemas.microsoft.com/office/drawing/2018/hyperlinkcolor" val="tx"/>
                    </a:ext>
                  </a:extLst>
                </a:hlinkClick>
              </a:rPr>
              <a:t>mbacc@greatermanchester-ca.gov.uk</a:t>
            </a:r>
            <a:endParaRPr lang="en-US" sz="2700" u="sng" dirty="0">
              <a:solidFill>
                <a:schemeClr val="bg1"/>
              </a:solidFill>
              <a:latin typeface="Colfax Medium"/>
              <a:ea typeface="Colfax Medium"/>
              <a:cs typeface="Colfax Medium"/>
              <a:hlinkClick r:id="rId2">
                <a:extLst>
                  <a:ext uri="{A12FA001-AC4F-418D-AE19-62706E023703}">
                    <ahyp:hlinkClr xmlns:ahyp="http://schemas.microsoft.com/office/drawing/2018/hyperlinkcolor" val="tx"/>
                  </a:ext>
                </a:extLst>
              </a:hlinkClick>
            </a:endParaRPr>
          </a:p>
        </p:txBody>
      </p:sp>
      <p:sp>
        <p:nvSpPr>
          <p:cNvPr id="15" name="Freeform 15">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345" y="5403214"/>
            <a:ext cx="18290689" cy="4973594"/>
            <a:chOff x="0" y="0"/>
            <a:chExt cx="4883468" cy="1345994"/>
          </a:xfrm>
        </p:grpSpPr>
        <p:sp>
          <p:nvSpPr>
            <p:cNvPr id="3" name="Freeform 3"/>
            <p:cNvSpPr/>
            <p:nvPr/>
          </p:nvSpPr>
          <p:spPr>
            <a:xfrm>
              <a:off x="0" y="0"/>
              <a:ext cx="4883468" cy="1345994"/>
            </a:xfrm>
            <a:custGeom>
              <a:avLst/>
              <a:gdLst/>
              <a:ahLst/>
              <a:cxnLst/>
              <a:rect l="l" t="t" r="r" b="b"/>
              <a:pathLst>
                <a:path w="4883468" h="1345994">
                  <a:moveTo>
                    <a:pt x="0" y="0"/>
                  </a:moveTo>
                  <a:lnTo>
                    <a:pt x="4883468" y="0"/>
                  </a:lnTo>
                  <a:lnTo>
                    <a:pt x="4883468" y="1345994"/>
                  </a:lnTo>
                  <a:lnTo>
                    <a:pt x="0" y="1345994"/>
                  </a:lnTo>
                  <a:close/>
                </a:path>
              </a:pathLst>
            </a:custGeom>
            <a:solidFill>
              <a:srgbClr val="FFFFFF"/>
            </a:solidFill>
          </p:spPr>
          <p:txBody>
            <a:bodyPr/>
            <a:lstStyle/>
            <a:p>
              <a:endParaRPr lang="en-GB"/>
            </a:p>
          </p:txBody>
        </p:sp>
        <p:sp>
          <p:nvSpPr>
            <p:cNvPr id="4" name="TextBox 4"/>
            <p:cNvSpPr txBox="1"/>
            <p:nvPr/>
          </p:nvSpPr>
          <p:spPr>
            <a:xfrm>
              <a:off x="0" y="-38100"/>
              <a:ext cx="4883468" cy="1384094"/>
            </a:xfrm>
            <a:prstGeom prst="rect">
              <a:avLst/>
            </a:prstGeom>
          </p:spPr>
          <p:txBody>
            <a:bodyPr lIns="50800" tIns="50800" rIns="50800" bIns="50800" rtlCol="0" anchor="ctr"/>
            <a:lstStyle/>
            <a:p>
              <a:pPr algn="ctr">
                <a:lnSpc>
                  <a:spcPts val="2659"/>
                </a:lnSpc>
              </a:pPr>
              <a:endParaRPr/>
            </a:p>
          </p:txBody>
        </p:sp>
      </p:grpSp>
      <p:sp>
        <p:nvSpPr>
          <p:cNvPr id="17" name="Freeform 17">
            <a:extLst>
              <a:ext uri="{C183D7F6-B498-43B3-948B-1728B52AA6E4}">
                <adec:decorative xmlns:adec="http://schemas.microsoft.com/office/drawing/2017/decorative" val="1"/>
              </a:ext>
            </a:extLst>
          </p:cNvPr>
          <p:cNvSpPr/>
          <p:nvPr/>
        </p:nvSpPr>
        <p:spPr>
          <a:xfrm rot="16200000">
            <a:off x="12586911" y="3640429"/>
            <a:ext cx="3931720" cy="7457282"/>
          </a:xfrm>
          <a:custGeom>
            <a:avLst/>
            <a:gdLst/>
            <a:ahLst/>
            <a:cxnLst/>
            <a:rect l="l" t="t" r="r" b="b"/>
            <a:pathLst>
              <a:path w="5723448" h="11488673">
                <a:moveTo>
                  <a:pt x="0" y="0"/>
                </a:moveTo>
                <a:lnTo>
                  <a:pt x="5723447" y="0"/>
                </a:lnTo>
                <a:lnTo>
                  <a:pt x="5723447" y="11488673"/>
                </a:lnTo>
                <a:lnTo>
                  <a:pt x="0" y="114886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4"/>
            <a:stretch>
              <a:fillRect/>
            </a:stretch>
          </a:blipFill>
        </p:spPr>
        <p:txBody>
          <a:bodyPr/>
          <a:lstStyle/>
          <a:p>
            <a:endParaRPr lang="en-GB"/>
          </a:p>
        </p:txBody>
      </p:sp>
      <p:sp>
        <p:nvSpPr>
          <p:cNvPr id="11" name="Freeform 11">
            <a:extLst>
              <a:ext uri="{C183D7F6-B498-43B3-948B-1728B52AA6E4}">
                <adec:decorative xmlns:adec="http://schemas.microsoft.com/office/drawing/2017/decorative" val="1"/>
              </a:ext>
            </a:extLst>
          </p:cNvPr>
          <p:cNvSpPr/>
          <p:nvPr/>
        </p:nvSpPr>
        <p:spPr>
          <a:xfrm>
            <a:off x="1396125" y="7871840"/>
            <a:ext cx="8471878" cy="1464108"/>
          </a:xfrm>
          <a:custGeom>
            <a:avLst/>
            <a:gdLst/>
            <a:ahLst/>
            <a:cxnLst/>
            <a:rect l="l" t="t" r="r" b="b"/>
            <a:pathLst>
              <a:path w="2012933" h="340544">
                <a:moveTo>
                  <a:pt x="1809733" y="0"/>
                </a:moveTo>
                <a:cubicBezTo>
                  <a:pt x="1921957" y="0"/>
                  <a:pt x="2012933" y="76233"/>
                  <a:pt x="2012933" y="170272"/>
                </a:cubicBezTo>
                <a:cubicBezTo>
                  <a:pt x="2012933" y="264311"/>
                  <a:pt x="1921957" y="340544"/>
                  <a:pt x="1809733" y="340544"/>
                </a:cubicBezTo>
                <a:lnTo>
                  <a:pt x="203200" y="340544"/>
                </a:lnTo>
                <a:cubicBezTo>
                  <a:pt x="90976" y="340544"/>
                  <a:pt x="0" y="264311"/>
                  <a:pt x="0" y="170272"/>
                </a:cubicBezTo>
                <a:cubicBezTo>
                  <a:pt x="0" y="76233"/>
                  <a:pt x="90976" y="0"/>
                  <a:pt x="203200" y="0"/>
                </a:cubicBezTo>
                <a:close/>
              </a:path>
            </a:pathLst>
          </a:custGeom>
          <a:solidFill>
            <a:srgbClr val="FAB833"/>
          </a:solidFill>
        </p:spPr>
        <p:txBody>
          <a:bodyPr/>
          <a:lstStyle/>
          <a:p>
            <a:endParaRPr lang="en-GB"/>
          </a:p>
        </p:txBody>
      </p:sp>
      <p:sp>
        <p:nvSpPr>
          <p:cNvPr id="15" name="TextBox 15"/>
          <p:cNvSpPr txBox="1">
            <a:spLocks noGrp="1"/>
          </p:cNvSpPr>
          <p:nvPr>
            <p:ph type="title" idx="4294967295"/>
          </p:nvPr>
        </p:nvSpPr>
        <p:spPr>
          <a:xfrm>
            <a:off x="3495376" y="2089872"/>
            <a:ext cx="11297248" cy="29843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728"/>
              </a:lnSpc>
              <a:spcBef>
                <a:spcPts val="0"/>
              </a:spcBef>
              <a:spcAft>
                <a:spcPts val="0"/>
              </a:spcAft>
              <a:buClrTx/>
              <a:buSzTx/>
              <a:buFontTx/>
              <a:buNone/>
              <a:tabLst/>
              <a:defRPr/>
            </a:pPr>
            <a:r>
              <a:rPr kumimoji="0" lang="en-US" sz="9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Find out more or get in touch</a:t>
            </a:r>
          </a:p>
        </p:txBody>
      </p:sp>
      <p:sp>
        <p:nvSpPr>
          <p:cNvPr id="13" name="Freeform 13">
            <a:extLst>
              <a:ext uri="{C183D7F6-B498-43B3-948B-1728B52AA6E4}">
                <adec:decorative xmlns:adec="http://schemas.microsoft.com/office/drawing/2017/decorative" val="1"/>
              </a:ext>
            </a:extLst>
          </p:cNvPr>
          <p:cNvSpPr/>
          <p:nvPr/>
        </p:nvSpPr>
        <p:spPr>
          <a:xfrm>
            <a:off x="1731629" y="8103173"/>
            <a:ext cx="982703" cy="982703"/>
          </a:xfrm>
          <a:custGeom>
            <a:avLst/>
            <a:gdLst/>
            <a:ahLst/>
            <a:cxnLst/>
            <a:rect l="l" t="t" r="r" b="b"/>
            <a:pathLst>
              <a:path w="982703" h="982703">
                <a:moveTo>
                  <a:pt x="0" y="0"/>
                </a:moveTo>
                <a:lnTo>
                  <a:pt x="982703" y="0"/>
                </a:lnTo>
                <a:lnTo>
                  <a:pt x="982703" y="982703"/>
                </a:lnTo>
                <a:lnTo>
                  <a:pt x="0" y="9827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1396125" y="5979064"/>
            <a:ext cx="8471878" cy="1501583"/>
          </a:xfrm>
          <a:custGeom>
            <a:avLst/>
            <a:gdLst/>
            <a:ahLst/>
            <a:cxnLst/>
            <a:rect l="l" t="t" r="r" b="b"/>
            <a:pathLst>
              <a:path w="2012933" h="340544">
                <a:moveTo>
                  <a:pt x="1809733" y="0"/>
                </a:moveTo>
                <a:cubicBezTo>
                  <a:pt x="1921957" y="0"/>
                  <a:pt x="2012933" y="76233"/>
                  <a:pt x="2012933" y="170272"/>
                </a:cubicBezTo>
                <a:cubicBezTo>
                  <a:pt x="2012933" y="264311"/>
                  <a:pt x="1921957" y="340544"/>
                  <a:pt x="1809733" y="340544"/>
                </a:cubicBezTo>
                <a:lnTo>
                  <a:pt x="203200" y="340544"/>
                </a:lnTo>
                <a:cubicBezTo>
                  <a:pt x="90976" y="340544"/>
                  <a:pt x="0" y="264311"/>
                  <a:pt x="0" y="170272"/>
                </a:cubicBezTo>
                <a:cubicBezTo>
                  <a:pt x="0" y="76233"/>
                  <a:pt x="90976" y="0"/>
                  <a:pt x="203200" y="0"/>
                </a:cubicBezTo>
                <a:close/>
              </a:path>
            </a:pathLst>
          </a:custGeom>
          <a:solidFill>
            <a:srgbClr val="FAB833"/>
          </a:solidFill>
        </p:spPr>
        <p:txBody>
          <a:bodyPr/>
          <a:lstStyle/>
          <a:p>
            <a:endParaRPr lang="en-GB"/>
          </a:p>
        </p:txBody>
      </p:sp>
      <p:sp>
        <p:nvSpPr>
          <p:cNvPr id="14" name="TextBox 14"/>
          <p:cNvSpPr txBox="1"/>
          <p:nvPr/>
        </p:nvSpPr>
        <p:spPr>
          <a:xfrm>
            <a:off x="2866401" y="6200360"/>
            <a:ext cx="7420289" cy="1050288"/>
          </a:xfrm>
          <a:prstGeom prst="rect">
            <a:avLst/>
          </a:prstGeom>
        </p:spPr>
        <p:txBody>
          <a:bodyPr wrap="square" lIns="0" tIns="0" rIns="0" bIns="0" rtlCol="0" anchor="t">
            <a:spAutoFit/>
          </a:bodyPr>
          <a:lstStyle/>
          <a:p>
            <a:pPr>
              <a:lnSpc>
                <a:spcPts val="4200"/>
              </a:lnSpc>
              <a:spcBef>
                <a:spcPct val="0"/>
              </a:spcBef>
            </a:pPr>
            <a:r>
              <a:rPr lang="en-US" sz="2800" u="sng" dirty="0">
                <a:solidFill>
                  <a:srgbClr val="3F3151"/>
                </a:solidFill>
                <a:latin typeface="Colfax Medium"/>
                <a:ea typeface="TT Commons Pro"/>
                <a:cs typeface="TT Commons Pro"/>
                <a:sym typeface="TT Commons Pro"/>
                <a:hlinkClick r:id="rId7" tooltip="mailto:mbacc@greatermanchester-ca.gov.uk">
                  <a:extLst>
                    <a:ext uri="{A12FA001-AC4F-418D-AE19-62706E023703}">
                      <ahyp:hlinkClr xmlns:ahyp="http://schemas.microsoft.com/office/drawing/2018/hyperlinkcolor" val="tx"/>
                    </a:ext>
                  </a:extLst>
                </a:hlinkClick>
              </a:rPr>
              <a:t>Email the team at mbacc@greatermanchester-ca.gov.uk</a:t>
            </a:r>
          </a:p>
        </p:txBody>
      </p:sp>
      <p:sp>
        <p:nvSpPr>
          <p:cNvPr id="9" name="Freeform 9">
            <a:extLst>
              <a:ext uri="{C183D7F6-B498-43B3-948B-1728B52AA6E4}">
                <adec:decorative xmlns:adec="http://schemas.microsoft.com/office/drawing/2017/decorative" val="1"/>
              </a:ext>
            </a:extLst>
          </p:cNvPr>
          <p:cNvSpPr/>
          <p:nvPr/>
        </p:nvSpPr>
        <p:spPr>
          <a:xfrm>
            <a:off x="1694154" y="6194915"/>
            <a:ext cx="1051144" cy="1051144"/>
          </a:xfrm>
          <a:custGeom>
            <a:avLst/>
            <a:gdLst/>
            <a:ahLst/>
            <a:cxnLst/>
            <a:rect l="l" t="t" r="r" b="b"/>
            <a:pathLst>
              <a:path w="1051144" h="1051144">
                <a:moveTo>
                  <a:pt x="0" y="0"/>
                </a:moveTo>
                <a:lnTo>
                  <a:pt x="1051144" y="0"/>
                </a:lnTo>
                <a:lnTo>
                  <a:pt x="1051144" y="1051143"/>
                </a:lnTo>
                <a:lnTo>
                  <a:pt x="0" y="10511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2868679" y="8111873"/>
            <a:ext cx="6416304" cy="1050288"/>
          </a:xfrm>
          <a:prstGeom prst="rect">
            <a:avLst/>
          </a:prstGeom>
        </p:spPr>
        <p:txBody>
          <a:bodyPr lIns="0" tIns="0" rIns="0" bIns="0" rtlCol="0" anchor="t">
            <a:spAutoFit/>
          </a:bodyPr>
          <a:lstStyle/>
          <a:p>
            <a:pPr>
              <a:lnSpc>
                <a:spcPts val="4200"/>
              </a:lnSpc>
              <a:spcBef>
                <a:spcPct val="0"/>
              </a:spcBef>
            </a:pPr>
            <a:r>
              <a:rPr lang="en-US" sz="2800" u="sng" dirty="0">
                <a:solidFill>
                  <a:srgbClr val="4E3162"/>
                </a:solidFill>
                <a:latin typeface="Colfax Medium"/>
                <a:ea typeface="TT Commons Pro"/>
                <a:cs typeface="TT Commons Pro"/>
                <a:sym typeface="TT Commons Pro"/>
                <a:hlinkClick r:id="rId10" tooltip="https://www.greatermanchester-ca.gov.uk/what-we-do/work-and-skills/technical-education-city-region/the-greater-manchester-baccalaureate-educator-toolkit/">
                  <a:extLst>
                    <a:ext uri="{A12FA001-AC4F-418D-AE19-62706E023703}">
                      <ahyp:hlinkClr xmlns:ahyp="http://schemas.microsoft.com/office/drawing/2018/hyperlinkcolor" val="tx"/>
                    </a:ext>
                  </a:extLst>
                </a:hlinkClick>
              </a:rPr>
              <a:t>Access more resources in the Educator Toolkit</a:t>
            </a:r>
            <a:r>
              <a:rPr lang="en-US" sz="2800" u="sng" dirty="0">
                <a:solidFill>
                  <a:srgbClr val="4E3162"/>
                </a:solidFill>
                <a:latin typeface="Colfax Medium"/>
                <a:ea typeface="TT Commons Pro"/>
                <a:cs typeface="TT Commons Pro"/>
                <a:sym typeface="TT Commons Pro"/>
                <a:hlinkClick r:id="rId10">
                  <a:extLst>
                    <a:ext uri="{A12FA001-AC4F-418D-AE19-62706E023703}">
                      <ahyp:hlinkClr xmlns:ahyp="http://schemas.microsoft.com/office/drawing/2018/hyperlinkcolor" val="tx"/>
                    </a:ext>
                  </a:extLst>
                </a:hlinkClick>
              </a:rPr>
              <a:t> on the GMCA website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5400000">
            <a:off x="1547582" y="5680787"/>
            <a:ext cx="3063601" cy="6149564"/>
          </a:xfrm>
          <a:custGeom>
            <a:avLst/>
            <a:gdLst/>
            <a:ahLst/>
            <a:cxnLst/>
            <a:rect l="l" t="t" r="r" b="b"/>
            <a:pathLst>
              <a:path w="3063601" h="6149564">
                <a:moveTo>
                  <a:pt x="0" y="0"/>
                </a:moveTo>
                <a:lnTo>
                  <a:pt x="3063601" y="0"/>
                </a:lnTo>
                <a:lnTo>
                  <a:pt x="3063601" y="6149564"/>
                </a:lnTo>
                <a:lnTo>
                  <a:pt x="0" y="61495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a:extLst>
              <a:ext uri="{C183D7F6-B498-43B3-948B-1728B52AA6E4}">
                <adec:decorative xmlns:adec="http://schemas.microsoft.com/office/drawing/2017/decorative" val="1"/>
              </a:ext>
            </a:extLst>
          </p:cNvPr>
          <p:cNvSpPr/>
          <p:nvPr/>
        </p:nvSpPr>
        <p:spPr>
          <a:xfrm rot="16221742">
            <a:off x="14876663" y="-1080691"/>
            <a:ext cx="2309756" cy="4496909"/>
          </a:xfrm>
          <a:custGeom>
            <a:avLst/>
            <a:gdLst/>
            <a:ahLst/>
            <a:cxnLst/>
            <a:rect l="l" t="t" r="r" b="b"/>
            <a:pathLst>
              <a:path w="2247973" h="4512354">
                <a:moveTo>
                  <a:pt x="0" y="0"/>
                </a:moveTo>
                <a:lnTo>
                  <a:pt x="2247972" y="0"/>
                </a:lnTo>
                <a:lnTo>
                  <a:pt x="2247972" y="4512354"/>
                </a:lnTo>
                <a:lnTo>
                  <a:pt x="0" y="4512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descr="Greater Manchester Combined Authority logo"/>
          <p:cNvSpPr/>
          <p:nvPr/>
        </p:nvSpPr>
        <p:spPr>
          <a:xfrm>
            <a:off x="11342158" y="7428369"/>
            <a:ext cx="5917142" cy="1829931"/>
          </a:xfrm>
          <a:custGeom>
            <a:avLst/>
            <a:gdLst/>
            <a:ahLst/>
            <a:cxnLst/>
            <a:rect l="l" t="t" r="r" b="b"/>
            <a:pathLst>
              <a:path w="5917142" h="1829931">
                <a:moveTo>
                  <a:pt x="0" y="0"/>
                </a:moveTo>
                <a:lnTo>
                  <a:pt x="5917142" y="0"/>
                </a:lnTo>
                <a:lnTo>
                  <a:pt x="5917142" y="1829931"/>
                </a:lnTo>
                <a:lnTo>
                  <a:pt x="0" y="1829931"/>
                </a:lnTo>
                <a:lnTo>
                  <a:pt x="0" y="0"/>
                </a:lnTo>
                <a:close/>
              </a:path>
            </a:pathLst>
          </a:custGeom>
          <a:blipFill>
            <a:blip r:embed="rId4"/>
            <a:stretch>
              <a:fillRect/>
            </a:stretch>
          </a:blipFill>
        </p:spPr>
        <p:txBody>
          <a:bodyPr/>
          <a:lstStyle/>
          <a:p>
            <a:endParaRPr lang="en-GB"/>
          </a:p>
        </p:txBody>
      </p:sp>
      <p:sp>
        <p:nvSpPr>
          <p:cNvPr id="5" name="TextBox 5"/>
          <p:cNvSpPr txBox="1">
            <a:spLocks noGrp="1"/>
          </p:cNvSpPr>
          <p:nvPr>
            <p:ph type="title" idx="4294967295"/>
          </p:nvPr>
        </p:nvSpPr>
        <p:spPr>
          <a:xfrm>
            <a:off x="1028700" y="2799957"/>
            <a:ext cx="15764704" cy="11529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428"/>
              </a:lnSpc>
              <a:spcBef>
                <a:spcPct val="0"/>
              </a:spcBef>
              <a:spcAft>
                <a:spcPts val="0"/>
              </a:spcAft>
              <a:buClrTx/>
              <a:buSzTx/>
              <a:buFontTx/>
              <a:buNone/>
              <a:tabLst/>
              <a:defRPr/>
            </a:pPr>
            <a:r>
              <a:rPr kumimoji="0" lang="en-US" sz="6700" b="0" i="0" u="none" strike="noStrike" kern="1200" cap="none" spc="0" normalizeH="0" baseline="0" noProof="0">
                <a:ln>
                  <a:noFill/>
                </a:ln>
                <a:solidFill>
                  <a:srgbClr val="FFFFFF"/>
                </a:solidFill>
                <a:effectLst/>
                <a:uLnTx/>
                <a:uFillTx/>
                <a:latin typeface="Colfax Medium"/>
                <a:ea typeface="Colfax Medium"/>
                <a:cs typeface="Colfax Medium"/>
                <a:sym typeface="Colfax Medium"/>
              </a:rPr>
              <a:t>Appendix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830571" y="4941"/>
            <a:ext cx="9457429" cy="10400688"/>
            <a:chOff x="0" y="0"/>
            <a:chExt cx="2454689" cy="2842999"/>
          </a:xfrm>
        </p:grpSpPr>
        <p:sp>
          <p:nvSpPr>
            <p:cNvPr id="3" name="Freeform 3">
              <a:extLst>
                <a:ext uri="{C183D7F6-B498-43B3-948B-1728B52AA6E4}">
                  <adec:decorative xmlns:adec="http://schemas.microsoft.com/office/drawing/2017/decorative" val="1"/>
                </a:ext>
              </a:extLst>
            </p:cNvPr>
            <p:cNvSpPr/>
            <p:nvPr/>
          </p:nvSpPr>
          <p:spPr>
            <a:xfrm>
              <a:off x="0" y="0"/>
              <a:ext cx="2454689" cy="2842999"/>
            </a:xfrm>
            <a:custGeom>
              <a:avLst/>
              <a:gdLst/>
              <a:ahLst/>
              <a:cxnLst/>
              <a:rect l="l" t="t" r="r" b="b"/>
              <a:pathLst>
                <a:path w="2454689" h="2842999">
                  <a:moveTo>
                    <a:pt x="0" y="0"/>
                  </a:moveTo>
                  <a:lnTo>
                    <a:pt x="2454689" y="0"/>
                  </a:lnTo>
                  <a:lnTo>
                    <a:pt x="2454689" y="2842999"/>
                  </a:lnTo>
                  <a:lnTo>
                    <a:pt x="0" y="2842999"/>
                  </a:lnTo>
                  <a:close/>
                </a:path>
              </a:pathLst>
            </a:custGeom>
            <a:solidFill>
              <a:srgbClr val="FFFFFF"/>
            </a:solidFill>
          </p:spPr>
          <p:txBody>
            <a:bodyPr/>
            <a:lstStyle/>
            <a:p>
              <a:endParaRPr lang="en-GB"/>
            </a:p>
          </p:txBody>
        </p:sp>
        <p:sp>
          <p:nvSpPr>
            <p:cNvPr id="4" name="TextBox 4">
              <a:extLst>
                <a:ext uri="{C183D7F6-B498-43B3-948B-1728B52AA6E4}">
                  <adec:decorative xmlns:adec="http://schemas.microsoft.com/office/drawing/2017/decorative" val="1"/>
                </a:ext>
              </a:extLst>
            </p:cNvPr>
            <p:cNvSpPr txBox="1"/>
            <p:nvPr/>
          </p:nvSpPr>
          <p:spPr>
            <a:xfrm>
              <a:off x="0" y="-38100"/>
              <a:ext cx="2454689" cy="2881099"/>
            </a:xfrm>
            <a:prstGeom prst="rect">
              <a:avLst/>
            </a:prstGeom>
          </p:spPr>
          <p:txBody>
            <a:bodyPr lIns="50800" tIns="50800" rIns="50800" bIns="50800" rtlCol="0" anchor="ctr"/>
            <a:lstStyle/>
            <a:p>
              <a:pPr algn="ctr">
                <a:lnSpc>
                  <a:spcPts val="2659"/>
                </a:lnSpc>
              </a:pPr>
              <a:endParaRPr/>
            </a:p>
          </p:txBody>
        </p:sp>
      </p:grpSp>
      <p:sp>
        <p:nvSpPr>
          <p:cNvPr id="9" name="TextBox 9"/>
          <p:cNvSpPr txBox="1">
            <a:spLocks noGrp="1"/>
          </p:cNvSpPr>
          <p:nvPr>
            <p:ph type="title" idx="4294967295"/>
          </p:nvPr>
        </p:nvSpPr>
        <p:spPr>
          <a:xfrm>
            <a:off x="841648" y="2138823"/>
            <a:ext cx="6721478" cy="49455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The gateways guide young people on a step-by-step journey from qualifications to high-quality jobs with optionality built-in at every stage </a:t>
            </a:r>
          </a:p>
        </p:txBody>
      </p:sp>
      <p:sp>
        <p:nvSpPr>
          <p:cNvPr id="13" name="Freeform 8">
            <a:extLst>
              <a:ext uri="{FF2B5EF4-FFF2-40B4-BE49-F238E27FC236}">
                <a16:creationId xmlns:a16="http://schemas.microsoft.com/office/drawing/2014/main" id="{2E5FB41A-D555-8598-A219-8A8033213494}"/>
              </a:ext>
              <a:ext uri="{C183D7F6-B498-43B3-948B-1728B52AA6E4}">
                <adec:decorative xmlns:adec="http://schemas.microsoft.com/office/drawing/2017/decorative" val="1"/>
              </a:ext>
            </a:extLst>
          </p:cNvPr>
          <p:cNvSpPr/>
          <p:nvPr/>
        </p:nvSpPr>
        <p:spPr>
          <a:xfrm>
            <a:off x="6173446" y="6976773"/>
            <a:ext cx="3019489" cy="2981425"/>
          </a:xfrm>
          <a:custGeom>
            <a:avLst/>
            <a:gdLst/>
            <a:ahLst/>
            <a:cxnLst/>
            <a:rect l="l" t="t" r="r" b="b"/>
            <a:pathLst>
              <a:path w="981727" h="976100">
                <a:moveTo>
                  <a:pt x="490864" y="0"/>
                </a:moveTo>
                <a:cubicBezTo>
                  <a:pt x="219767" y="0"/>
                  <a:pt x="0" y="218507"/>
                  <a:pt x="0" y="488050"/>
                </a:cubicBezTo>
                <a:cubicBezTo>
                  <a:pt x="0" y="757593"/>
                  <a:pt x="219767" y="976100"/>
                  <a:pt x="490864" y="976100"/>
                </a:cubicBezTo>
                <a:cubicBezTo>
                  <a:pt x="761960" y="976100"/>
                  <a:pt x="981727" y="757593"/>
                  <a:pt x="981727" y="488050"/>
                </a:cubicBezTo>
                <a:cubicBezTo>
                  <a:pt x="981727" y="218507"/>
                  <a:pt x="761960" y="0"/>
                  <a:pt x="490864" y="0"/>
                </a:cubicBezTo>
                <a:close/>
              </a:path>
            </a:pathLst>
          </a:custGeom>
          <a:solidFill>
            <a:srgbClr val="FAB833"/>
          </a:solidFill>
        </p:spPr>
        <p:txBody>
          <a:bodyPr/>
          <a:lstStyle/>
          <a:p>
            <a:endParaRPr lang="en-GB"/>
          </a:p>
        </p:txBody>
      </p:sp>
      <p:sp>
        <p:nvSpPr>
          <p:cNvPr id="7" name="TextBox 12">
            <a:extLst>
              <a:ext uri="{FF2B5EF4-FFF2-40B4-BE49-F238E27FC236}">
                <a16:creationId xmlns:a16="http://schemas.microsoft.com/office/drawing/2014/main" id="{4CCF6908-F0C3-AFF1-4C0D-8EFA481AC187}"/>
              </a:ext>
            </a:extLst>
          </p:cNvPr>
          <p:cNvSpPr txBox="1"/>
          <p:nvPr/>
        </p:nvSpPr>
        <p:spPr>
          <a:xfrm>
            <a:off x="6389184" y="7243437"/>
            <a:ext cx="2650560" cy="2416046"/>
          </a:xfrm>
          <a:prstGeom prst="rect">
            <a:avLst/>
          </a:prstGeom>
        </p:spPr>
        <p:txBody>
          <a:bodyPr wrap="square" lIns="0" tIns="0" rIns="0" bIns="0" rtlCol="0" anchor="t">
            <a:spAutoFit/>
          </a:bodyPr>
          <a:lstStyle/>
          <a:p>
            <a:pPr algn="ctr">
              <a:lnSpc>
                <a:spcPts val="4759"/>
              </a:lnSpc>
            </a:pPr>
            <a:r>
              <a:rPr lang="en-US" sz="2800" u="sng" dirty="0">
                <a:solidFill>
                  <a:srgbClr val="4E3162"/>
                </a:solidFill>
                <a:latin typeface="Colfax Medium"/>
                <a:ea typeface="Colfax Medium"/>
                <a:cs typeface="Colfax Medium"/>
                <a:sym typeface="Colfax Medium"/>
                <a:hlinkClick r:id="rId2">
                  <a:extLst>
                    <a:ext uri="{A12FA001-AC4F-418D-AE19-62706E023703}">
                      <ahyp:hlinkClr xmlns:ahyp="http://schemas.microsoft.com/office/drawing/2018/hyperlinkcolor" val="tx"/>
                    </a:ext>
                  </a:extLst>
                </a:hlinkClick>
              </a:rPr>
              <a:t>View all </a:t>
            </a:r>
            <a:endParaRPr lang="en-US" sz="2800" u="sng" dirty="0">
              <a:solidFill>
                <a:srgbClr val="4E3162"/>
              </a:solidFill>
              <a:latin typeface="Colfax Medium"/>
              <a:ea typeface="Colfax Medium"/>
              <a:cs typeface="Colfax Medium"/>
              <a:hlinkClick r:id="rId2">
                <a:extLst>
                  <a:ext uri="{A12FA001-AC4F-418D-AE19-62706E023703}">
                    <ahyp:hlinkClr xmlns:ahyp="http://schemas.microsoft.com/office/drawing/2018/hyperlinkcolor" val="tx"/>
                  </a:ext>
                </a:extLst>
              </a:hlinkClick>
            </a:endParaRPr>
          </a:p>
          <a:p>
            <a:pPr algn="ctr">
              <a:lnSpc>
                <a:spcPts val="4759"/>
              </a:lnSpc>
              <a:spcBef>
                <a:spcPct val="0"/>
              </a:spcBef>
            </a:pPr>
            <a:r>
              <a:rPr lang="en-US" sz="2800" u="sng" dirty="0">
                <a:solidFill>
                  <a:srgbClr val="4E3162"/>
                </a:solidFill>
                <a:latin typeface="Colfax Medium"/>
                <a:ea typeface="Colfax Medium"/>
                <a:cs typeface="Colfax Medium"/>
                <a:sym typeface="Colfax Medium"/>
                <a:hlinkClick r:id="rId2">
                  <a:extLst>
                    <a:ext uri="{A12FA001-AC4F-418D-AE19-62706E023703}">
                      <ahyp:hlinkClr xmlns:ahyp="http://schemas.microsoft.com/office/drawing/2018/hyperlinkcolor" val="tx"/>
                    </a:ext>
                  </a:extLst>
                </a:hlinkClick>
              </a:rPr>
              <a:t>gateway maps on the GMACS website</a:t>
            </a:r>
            <a:endParaRPr lang="en-US" sz="2800" u="sng" dirty="0">
              <a:solidFill>
                <a:srgbClr val="4E3162"/>
              </a:solidFill>
              <a:latin typeface="Colfax Medium"/>
              <a:ea typeface="Colfax Medium"/>
              <a:cs typeface="Colfax Medium"/>
              <a:hlinkClick r:id="rId2">
                <a:extLst>
                  <a:ext uri="{A12FA001-AC4F-418D-AE19-62706E023703}">
                    <ahyp:hlinkClr xmlns:ahyp="http://schemas.microsoft.com/office/drawing/2018/hyperlinkcolor" val="tx"/>
                  </a:ext>
                </a:extLst>
              </a:hlinkClick>
            </a:endParaRPr>
          </a:p>
        </p:txBody>
      </p:sp>
      <p:pic>
        <p:nvPicPr>
          <p:cNvPr id="11" name="Picture 10" descr="An infographic showing how the MBacc offers flexibility at each stage of a persona's educational journey. ">
            <a:extLst>
              <a:ext uri="{FF2B5EF4-FFF2-40B4-BE49-F238E27FC236}">
                <a16:creationId xmlns:a16="http://schemas.microsoft.com/office/drawing/2014/main" id="{63C1928D-D14D-12B3-7155-3282A9806058}"/>
              </a:ext>
            </a:extLst>
          </p:cNvPr>
          <p:cNvPicPr>
            <a:picLocks noChangeAspect="1"/>
          </p:cNvPicPr>
          <p:nvPr/>
        </p:nvPicPr>
        <p:blipFill>
          <a:blip r:embed="rId3"/>
          <a:srcRect r="3420" b="-311"/>
          <a:stretch/>
        </p:blipFill>
        <p:spPr>
          <a:xfrm>
            <a:off x="9848593" y="216758"/>
            <a:ext cx="7419667" cy="9992573"/>
          </a:xfrm>
          <a:prstGeom prst="rect">
            <a:avLst/>
          </a:prstGeom>
          <a:ln>
            <a:solidFill>
              <a:schemeClr val="bg1"/>
            </a:solidFill>
          </a:ln>
        </p:spPr>
      </p:pic>
      <p:sp>
        <p:nvSpPr>
          <p:cNvPr id="5" name="Freeform 5">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2"/>
            <a:stretch>
              <a:fillRect/>
            </a:stretch>
          </a:blipFill>
        </p:spPr>
        <p:txBody>
          <a:bodyPr/>
          <a:lstStyle/>
          <a:p>
            <a:endParaRPr lang="en-GB"/>
          </a:p>
        </p:txBody>
      </p:sp>
      <p:grpSp>
        <p:nvGrpSpPr>
          <p:cNvPr id="3" name="Group 3">
            <a:extLst>
              <a:ext uri="{C183D7F6-B498-43B3-948B-1728B52AA6E4}">
                <adec:decorative xmlns:adec="http://schemas.microsoft.com/office/drawing/2017/decorative" val="1"/>
              </a:ext>
            </a:extLst>
          </p:cNvPr>
          <p:cNvGrpSpPr/>
          <p:nvPr/>
        </p:nvGrpSpPr>
        <p:grpSpPr>
          <a:xfrm rot="5400000">
            <a:off x="5891286" y="-2003295"/>
            <a:ext cx="6057499" cy="18744706"/>
            <a:chOff x="0" y="-112821"/>
            <a:chExt cx="1633565" cy="5476607"/>
          </a:xfrm>
        </p:grpSpPr>
        <p:sp>
          <p:nvSpPr>
            <p:cNvPr id="4" name="Freeform 4"/>
            <p:cNvSpPr/>
            <p:nvPr/>
          </p:nvSpPr>
          <p:spPr>
            <a:xfrm>
              <a:off x="49985" y="-112821"/>
              <a:ext cx="1583580" cy="5363786"/>
            </a:xfrm>
            <a:custGeom>
              <a:avLst/>
              <a:gdLst/>
              <a:ahLst/>
              <a:cxnLst/>
              <a:rect l="l" t="t" r="r" b="b"/>
              <a:pathLst>
                <a:path w="1583580" h="5363786">
                  <a:moveTo>
                    <a:pt x="0" y="0"/>
                  </a:moveTo>
                  <a:lnTo>
                    <a:pt x="1583580" y="0"/>
                  </a:lnTo>
                  <a:lnTo>
                    <a:pt x="1583580" y="5363786"/>
                  </a:lnTo>
                  <a:lnTo>
                    <a:pt x="0" y="5363786"/>
                  </a:lnTo>
                  <a:close/>
                </a:path>
              </a:pathLst>
            </a:custGeom>
            <a:solidFill>
              <a:srgbClr val="FFFFFF"/>
            </a:solidFill>
          </p:spPr>
          <p:txBody>
            <a:bodyPr/>
            <a:lstStyle/>
            <a:p>
              <a:endParaRPr lang="en-GB"/>
            </a:p>
          </p:txBody>
        </p:sp>
        <p:sp>
          <p:nvSpPr>
            <p:cNvPr id="5" name="TextBox 5"/>
            <p:cNvSpPr txBox="1"/>
            <p:nvPr/>
          </p:nvSpPr>
          <p:spPr>
            <a:xfrm>
              <a:off x="0" y="-38100"/>
              <a:ext cx="1583580" cy="5401886"/>
            </a:xfrm>
            <a:prstGeom prst="rect">
              <a:avLst/>
            </a:prstGeom>
          </p:spPr>
          <p:txBody>
            <a:bodyPr lIns="50800" tIns="50800" rIns="50800" bIns="50800" rtlCol="0" anchor="ctr"/>
            <a:lstStyle/>
            <a:p>
              <a:pPr algn="ctr">
                <a:lnSpc>
                  <a:spcPts val="2659"/>
                </a:lnSpc>
              </a:pPr>
              <a:endParaRPr b="1"/>
            </a:p>
          </p:txBody>
        </p:sp>
      </p:grpSp>
      <p:sp>
        <p:nvSpPr>
          <p:cNvPr id="16" name="TextBox 16"/>
          <p:cNvSpPr txBox="1">
            <a:spLocks noGrp="1"/>
          </p:cNvSpPr>
          <p:nvPr>
            <p:ph type="title" idx="4294967295"/>
          </p:nvPr>
        </p:nvSpPr>
        <p:spPr>
          <a:xfrm>
            <a:off x="1028700" y="2024239"/>
            <a:ext cx="15912457" cy="75554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852"/>
              </a:lnSpc>
              <a:spcBef>
                <a:spcPts val="0"/>
              </a:spcBef>
              <a:spcAft>
                <a:spcPts val="0"/>
              </a:spcAft>
              <a:buClrTx/>
              <a:buSzTx/>
              <a:buFontTx/>
              <a:buNone/>
              <a:tabLst/>
              <a:defRPr/>
            </a:pPr>
            <a:r>
              <a:rPr kumimoji="0" lang="en-US" sz="4950" b="0" i="0" u="none" strike="noStrike" kern="1200" cap="none" spc="0" normalizeH="0" baseline="0" noProof="0" dirty="0" err="1">
                <a:ln>
                  <a:noFill/>
                </a:ln>
                <a:solidFill>
                  <a:srgbClr val="FFFFFF"/>
                </a:solidFill>
                <a:effectLst/>
                <a:uLnTx/>
                <a:uFillTx/>
                <a:latin typeface="Colfax Medium"/>
                <a:ea typeface="Colfax Medium"/>
                <a:cs typeface="Colfax Medium"/>
                <a:sym typeface="Colfax Medium"/>
              </a:rPr>
              <a:t>MBacc</a:t>
            </a:r>
            <a:r>
              <a:rPr kumimoji="0" lang="en-US" sz="49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 year one roadmap (2024/2025)</a:t>
            </a:r>
          </a:p>
        </p:txBody>
      </p:sp>
      <p:sp>
        <p:nvSpPr>
          <p:cNvPr id="17" name="TextBox 17"/>
          <p:cNvSpPr txBox="1"/>
          <p:nvPr/>
        </p:nvSpPr>
        <p:spPr>
          <a:xfrm>
            <a:off x="1028700" y="3198802"/>
            <a:ext cx="15912457" cy="480901"/>
          </a:xfrm>
          <a:prstGeom prst="rect">
            <a:avLst/>
          </a:prstGeom>
        </p:spPr>
        <p:txBody>
          <a:bodyPr lIns="0" tIns="0" rIns="0" bIns="0" rtlCol="0" anchor="t">
            <a:spAutoFit/>
          </a:bodyPr>
          <a:lstStyle/>
          <a:p>
            <a:pPr>
              <a:lnSpc>
                <a:spcPts val="3919"/>
              </a:lnSpc>
              <a:spcBef>
                <a:spcPct val="0"/>
              </a:spcBef>
            </a:pPr>
            <a:r>
              <a:rPr lang="en-US" sz="2750" dirty="0">
                <a:solidFill>
                  <a:srgbClr val="FFFFFF"/>
                </a:solidFill>
                <a:latin typeface="Colfax Medium"/>
                <a:ea typeface="Colfax Medium"/>
                <a:cs typeface="Colfax Medium"/>
                <a:sym typeface="Colfax Medium"/>
              </a:rPr>
              <a:t>Key activities for educators </a:t>
            </a:r>
            <a:endParaRPr lang="en-US" sz="2750" dirty="0">
              <a:solidFill>
                <a:srgbClr val="FFFFFF"/>
              </a:solidFill>
              <a:latin typeface="Colfax Medium"/>
              <a:ea typeface="Colfax Medium"/>
              <a:cs typeface="Colfax Medium"/>
            </a:endParaRPr>
          </a:p>
        </p:txBody>
      </p:sp>
      <p:sp>
        <p:nvSpPr>
          <p:cNvPr id="19" name="TextBox 19"/>
          <p:cNvSpPr txBox="1"/>
          <p:nvPr/>
        </p:nvSpPr>
        <p:spPr>
          <a:xfrm>
            <a:off x="2696089" y="5523578"/>
            <a:ext cx="1517742" cy="592406"/>
          </a:xfrm>
          <a:prstGeom prst="rect">
            <a:avLst/>
          </a:prstGeom>
        </p:spPr>
        <p:txBody>
          <a:bodyPr lIns="0" tIns="0" rIns="0" bIns="0" rtlCol="0" anchor="t">
            <a:spAutoFit/>
          </a:bodyPr>
          <a:lstStyle/>
          <a:p>
            <a:pPr algn="l">
              <a:lnSpc>
                <a:spcPts val="4759"/>
              </a:lnSpc>
            </a:pPr>
            <a:r>
              <a:rPr lang="en-US" sz="3350" dirty="0">
                <a:solidFill>
                  <a:srgbClr val="4E3162"/>
                </a:solidFill>
                <a:latin typeface="Colfax Medium"/>
                <a:ea typeface="Colfax Medium"/>
                <a:cs typeface="Colfax Medium"/>
                <a:sym typeface="Colfax Medium"/>
              </a:rPr>
              <a:t>Term 1</a:t>
            </a:r>
            <a:endParaRPr lang="en-US" sz="3350" dirty="0">
              <a:solidFill>
                <a:srgbClr val="4E3162"/>
              </a:solidFill>
              <a:latin typeface="Colfax Medium"/>
              <a:ea typeface="Colfax Medium"/>
              <a:cs typeface="Colfax Medium"/>
            </a:endParaRPr>
          </a:p>
        </p:txBody>
      </p:sp>
      <p:sp>
        <p:nvSpPr>
          <p:cNvPr id="18" name="TextBox 18"/>
          <p:cNvSpPr txBox="1"/>
          <p:nvPr/>
        </p:nvSpPr>
        <p:spPr>
          <a:xfrm>
            <a:off x="2696089" y="6495076"/>
            <a:ext cx="3774657" cy="2904000"/>
          </a:xfrm>
          <a:prstGeom prst="rect">
            <a:avLst/>
          </a:prstGeom>
        </p:spPr>
        <p:txBody>
          <a:bodyPr lIns="0" tIns="0" rIns="0" bIns="0" rtlCol="0" anchor="t">
            <a:spAutoFit/>
          </a:bodyPr>
          <a:lstStyle/>
          <a:p>
            <a:pPr>
              <a:lnSpc>
                <a:spcPts val="3779"/>
              </a:lnSpc>
            </a:pPr>
            <a:r>
              <a:rPr lang="en-US" sz="2650" b="1" dirty="0">
                <a:solidFill>
                  <a:srgbClr val="4E3162"/>
                </a:solidFill>
                <a:latin typeface="Colfax Light"/>
                <a:ea typeface="Colfax Medium"/>
                <a:cs typeface="Colfax Medium"/>
                <a:sym typeface="Colfax Medium"/>
              </a:rPr>
              <a:t>Working with educators and providers to design pilot </a:t>
            </a:r>
            <a:r>
              <a:rPr lang="en-US" sz="2650" b="1" dirty="0" err="1">
                <a:solidFill>
                  <a:srgbClr val="4E3162"/>
                </a:solidFill>
                <a:latin typeface="Colfax Light"/>
                <a:ea typeface="Colfax Medium"/>
                <a:cs typeface="Colfax Medium"/>
                <a:sym typeface="Colfax Medium"/>
              </a:rPr>
              <a:t>programmes</a:t>
            </a:r>
            <a:r>
              <a:rPr lang="en-US" sz="2650" b="1" dirty="0">
                <a:solidFill>
                  <a:srgbClr val="4E3162"/>
                </a:solidFill>
                <a:latin typeface="Colfax Light"/>
                <a:ea typeface="Colfax Medium"/>
                <a:cs typeface="Colfax Medium"/>
                <a:sym typeface="Colfax Medium"/>
              </a:rPr>
              <a:t> and raise awareness of the </a:t>
            </a:r>
            <a:r>
              <a:rPr lang="en-US" sz="2650" b="1" dirty="0" err="1">
                <a:solidFill>
                  <a:srgbClr val="4E3162"/>
                </a:solidFill>
                <a:latin typeface="Colfax Light"/>
                <a:ea typeface="Colfax Medium"/>
                <a:cs typeface="Colfax Medium"/>
                <a:sym typeface="Colfax Medium"/>
              </a:rPr>
              <a:t>MBacc</a:t>
            </a:r>
            <a:endParaRPr lang="en-US" sz="2699" b="1" dirty="0">
              <a:solidFill>
                <a:srgbClr val="4E3162"/>
              </a:solidFill>
              <a:latin typeface="Colfax Light"/>
              <a:ea typeface="Colfax Medium"/>
              <a:cs typeface="Colfax Medium"/>
              <a:sym typeface="Colfax Medium"/>
            </a:endParaRPr>
          </a:p>
        </p:txBody>
      </p:sp>
      <p:sp>
        <p:nvSpPr>
          <p:cNvPr id="20" name="TextBox 20"/>
          <p:cNvSpPr txBox="1"/>
          <p:nvPr/>
        </p:nvSpPr>
        <p:spPr>
          <a:xfrm>
            <a:off x="8152382" y="5498174"/>
            <a:ext cx="1517742" cy="592406"/>
          </a:xfrm>
          <a:prstGeom prst="rect">
            <a:avLst/>
          </a:prstGeom>
        </p:spPr>
        <p:txBody>
          <a:bodyPr lIns="0" tIns="0" rIns="0" bIns="0" rtlCol="0" anchor="t">
            <a:spAutoFit/>
          </a:bodyPr>
          <a:lstStyle/>
          <a:p>
            <a:pPr algn="l">
              <a:lnSpc>
                <a:spcPts val="4759"/>
              </a:lnSpc>
            </a:pPr>
            <a:r>
              <a:rPr lang="en-US" sz="3350">
                <a:solidFill>
                  <a:srgbClr val="4E3162"/>
                </a:solidFill>
                <a:latin typeface="Colfax Medium"/>
                <a:ea typeface="Colfax Medium"/>
                <a:cs typeface="Colfax Medium"/>
                <a:sym typeface="Colfax Medium"/>
              </a:rPr>
              <a:t>Term 2</a:t>
            </a:r>
            <a:endParaRPr lang="en-US" sz="3350">
              <a:solidFill>
                <a:srgbClr val="4E3162"/>
              </a:solidFill>
              <a:latin typeface="Colfax Medium"/>
              <a:ea typeface="Colfax Medium"/>
              <a:cs typeface="Colfax Medium"/>
            </a:endParaRPr>
          </a:p>
        </p:txBody>
      </p:sp>
      <p:sp>
        <p:nvSpPr>
          <p:cNvPr id="22" name="TextBox 22"/>
          <p:cNvSpPr txBox="1"/>
          <p:nvPr/>
        </p:nvSpPr>
        <p:spPr>
          <a:xfrm>
            <a:off x="8152382" y="6393738"/>
            <a:ext cx="3675624" cy="2416687"/>
          </a:xfrm>
          <a:prstGeom prst="rect">
            <a:avLst/>
          </a:prstGeom>
        </p:spPr>
        <p:txBody>
          <a:bodyPr wrap="square" lIns="0" tIns="0" rIns="0" bIns="0" rtlCol="0" anchor="t">
            <a:spAutoFit/>
          </a:bodyPr>
          <a:lstStyle/>
          <a:p>
            <a:pPr>
              <a:lnSpc>
                <a:spcPts val="3779"/>
              </a:lnSpc>
            </a:pPr>
            <a:r>
              <a:rPr lang="en-US" sz="2650" b="1" dirty="0">
                <a:solidFill>
                  <a:srgbClr val="4E3162"/>
                </a:solidFill>
                <a:latin typeface="Colfax Light"/>
                <a:ea typeface="Colfax Medium"/>
                <a:cs typeface="Colfax Medium"/>
              </a:rPr>
              <a:t>Beginning the phased roll out of pilot </a:t>
            </a:r>
            <a:r>
              <a:rPr lang="en-US" sz="2650" b="1" dirty="0" err="1">
                <a:solidFill>
                  <a:srgbClr val="4E3162"/>
                </a:solidFill>
                <a:latin typeface="Colfax Light"/>
                <a:ea typeface="Colfax Medium"/>
                <a:cs typeface="Colfax Medium"/>
              </a:rPr>
              <a:t>programmes</a:t>
            </a:r>
            <a:r>
              <a:rPr lang="en-US" sz="2650" b="1" dirty="0">
                <a:solidFill>
                  <a:srgbClr val="4E3162"/>
                </a:solidFill>
                <a:latin typeface="Colfax Light"/>
                <a:ea typeface="Colfax Medium"/>
                <a:cs typeface="Colfax Medium"/>
              </a:rPr>
              <a:t> with young people across the city-region</a:t>
            </a:r>
          </a:p>
        </p:txBody>
      </p:sp>
      <p:sp>
        <p:nvSpPr>
          <p:cNvPr id="21" name="TextBox 21"/>
          <p:cNvSpPr txBox="1"/>
          <p:nvPr/>
        </p:nvSpPr>
        <p:spPr>
          <a:xfrm>
            <a:off x="13367433" y="5523578"/>
            <a:ext cx="1517742" cy="592406"/>
          </a:xfrm>
          <a:prstGeom prst="rect">
            <a:avLst/>
          </a:prstGeom>
        </p:spPr>
        <p:txBody>
          <a:bodyPr lIns="0" tIns="0" rIns="0" bIns="0" rtlCol="0" anchor="t">
            <a:spAutoFit/>
          </a:bodyPr>
          <a:lstStyle/>
          <a:p>
            <a:pPr algn="l">
              <a:lnSpc>
                <a:spcPts val="4759"/>
              </a:lnSpc>
            </a:pPr>
            <a:r>
              <a:rPr lang="en-US" sz="3350" dirty="0">
                <a:solidFill>
                  <a:srgbClr val="4E3162"/>
                </a:solidFill>
                <a:latin typeface="Colfax Medium"/>
                <a:ea typeface="Colfax Medium"/>
                <a:cs typeface="Colfax Medium"/>
                <a:sym typeface="Colfax Medium"/>
              </a:rPr>
              <a:t>Term 3</a:t>
            </a:r>
            <a:endParaRPr lang="en-US" sz="3350" dirty="0">
              <a:solidFill>
                <a:srgbClr val="4E3162"/>
              </a:solidFill>
              <a:latin typeface="Colfax Medium"/>
              <a:ea typeface="Colfax Medium"/>
              <a:cs typeface="Colfax Medium"/>
            </a:endParaRPr>
          </a:p>
        </p:txBody>
      </p:sp>
      <p:sp>
        <p:nvSpPr>
          <p:cNvPr id="23" name="TextBox 23"/>
          <p:cNvSpPr txBox="1"/>
          <p:nvPr/>
        </p:nvSpPr>
        <p:spPr>
          <a:xfrm>
            <a:off x="13348383" y="6409183"/>
            <a:ext cx="3447539" cy="2904000"/>
          </a:xfrm>
          <a:prstGeom prst="rect">
            <a:avLst/>
          </a:prstGeom>
        </p:spPr>
        <p:txBody>
          <a:bodyPr lIns="0" tIns="0" rIns="0" bIns="0" rtlCol="0" anchor="t">
            <a:spAutoFit/>
          </a:bodyPr>
          <a:lstStyle/>
          <a:p>
            <a:pPr>
              <a:lnSpc>
                <a:spcPts val="3779"/>
              </a:lnSpc>
            </a:pPr>
            <a:r>
              <a:rPr lang="en-US" sz="2650" b="1">
                <a:solidFill>
                  <a:srgbClr val="4E3162"/>
                </a:solidFill>
                <a:latin typeface="Colfax Light"/>
                <a:ea typeface="Colfax Medium"/>
                <a:cs typeface="Colfax Medium"/>
                <a:sym typeface="Colfax Medium"/>
              </a:rPr>
              <a:t>Celebrating the year's successes and kicking off future activities with the Festival of Technical Education </a:t>
            </a:r>
            <a:endParaRPr lang="en-US" sz="2650" b="1">
              <a:solidFill>
                <a:srgbClr val="4E3162"/>
              </a:solidFill>
              <a:latin typeface="Colfax Light"/>
              <a:ea typeface="Colfax Medium"/>
              <a:cs typeface="Colfax Medium"/>
            </a:endParaRPr>
          </a:p>
        </p:txBody>
      </p:sp>
      <p:sp>
        <p:nvSpPr>
          <p:cNvPr id="12" name="AutoShape 12">
            <a:extLst>
              <a:ext uri="{C183D7F6-B498-43B3-948B-1728B52AA6E4}">
                <adec:decorative xmlns:adec="http://schemas.microsoft.com/office/drawing/2017/decorative" val="1"/>
              </a:ext>
            </a:extLst>
          </p:cNvPr>
          <p:cNvSpPr/>
          <p:nvPr/>
        </p:nvSpPr>
        <p:spPr>
          <a:xfrm flipV="1">
            <a:off x="1028700" y="6240912"/>
            <a:ext cx="16230600" cy="0"/>
          </a:xfrm>
          <a:prstGeom prst="line">
            <a:avLst/>
          </a:prstGeom>
          <a:ln w="38100" cap="flat">
            <a:solidFill>
              <a:srgbClr val="FAB833"/>
            </a:solidFill>
            <a:prstDash val="solid"/>
            <a:headEnd type="oval" w="lg" len="lg"/>
            <a:tailEnd type="oval" w="lg" len="lg"/>
          </a:ln>
        </p:spPr>
        <p:txBody>
          <a:bodyPr/>
          <a:lstStyle/>
          <a:p>
            <a:endParaRPr lang="en-GB"/>
          </a:p>
        </p:txBody>
      </p:sp>
      <p:grpSp>
        <p:nvGrpSpPr>
          <p:cNvPr id="27" name="Group 27">
            <a:extLst>
              <a:ext uri="{C183D7F6-B498-43B3-948B-1728B52AA6E4}">
                <adec:decorative xmlns:adec="http://schemas.microsoft.com/office/drawing/2017/decorative" val="1"/>
              </a:ext>
            </a:extLst>
          </p:cNvPr>
          <p:cNvGrpSpPr/>
          <p:nvPr/>
        </p:nvGrpSpPr>
        <p:grpSpPr>
          <a:xfrm>
            <a:off x="12305786" y="5837389"/>
            <a:ext cx="822494" cy="80704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833"/>
            </a:solidFill>
            <a:ln w="238125" cap="sq">
              <a:solidFill>
                <a:srgbClr val="4E3162"/>
              </a:solidFill>
              <a:prstDash val="solid"/>
              <a:miter/>
            </a:ln>
          </p:spPr>
          <p:txBody>
            <a:bodyPr/>
            <a:lstStyle/>
            <a:p>
              <a:endParaRPr lang="en-GB"/>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1" name="Freeform 3">
            <a:extLst>
              <a:ext uri="{FF2B5EF4-FFF2-40B4-BE49-F238E27FC236}">
                <a16:creationId xmlns:a16="http://schemas.microsoft.com/office/drawing/2014/main" id="{A1961352-A523-1C4F-A947-353C3F0FD2B2}"/>
              </a:ext>
              <a:ext uri="{C183D7F6-B498-43B3-948B-1728B52AA6E4}">
                <adec:decorative xmlns:adec="http://schemas.microsoft.com/office/drawing/2017/decorative" val="1"/>
              </a:ext>
            </a:extLst>
          </p:cNvPr>
          <p:cNvSpPr/>
          <p:nvPr/>
        </p:nvSpPr>
        <p:spPr>
          <a:xfrm rot="16200000">
            <a:off x="15789533" y="-791479"/>
            <a:ext cx="1707367" cy="3276677"/>
          </a:xfrm>
          <a:custGeom>
            <a:avLst/>
            <a:gdLst/>
            <a:ahLst/>
            <a:cxnLst/>
            <a:rect l="l" t="t" r="r" b="b"/>
            <a:pathLst>
              <a:path w="2247973" h="4512354">
                <a:moveTo>
                  <a:pt x="0" y="0"/>
                </a:moveTo>
                <a:lnTo>
                  <a:pt x="2247972" y="0"/>
                </a:lnTo>
                <a:lnTo>
                  <a:pt x="2247972" y="4512354"/>
                </a:lnTo>
                <a:lnTo>
                  <a:pt x="0" y="4512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2" name="Group 27">
            <a:extLst>
              <a:ext uri="{FF2B5EF4-FFF2-40B4-BE49-F238E27FC236}">
                <a16:creationId xmlns:a16="http://schemas.microsoft.com/office/drawing/2014/main" id="{E2670C9E-25A0-038F-52A0-74A6B62D2E66}"/>
              </a:ext>
              <a:ext uri="{C183D7F6-B498-43B3-948B-1728B52AA6E4}">
                <adec:decorative xmlns:adec="http://schemas.microsoft.com/office/drawing/2017/decorative" val="1"/>
              </a:ext>
            </a:extLst>
          </p:cNvPr>
          <p:cNvGrpSpPr/>
          <p:nvPr/>
        </p:nvGrpSpPr>
        <p:grpSpPr>
          <a:xfrm>
            <a:off x="7131394" y="5837389"/>
            <a:ext cx="822494" cy="807047"/>
            <a:chOff x="0" y="0"/>
            <a:chExt cx="812800" cy="812800"/>
          </a:xfrm>
        </p:grpSpPr>
        <p:sp>
          <p:nvSpPr>
            <p:cNvPr id="33" name="Freeform 28">
              <a:extLst>
                <a:ext uri="{FF2B5EF4-FFF2-40B4-BE49-F238E27FC236}">
                  <a16:creationId xmlns:a16="http://schemas.microsoft.com/office/drawing/2014/main" id="{E713E7E3-AAC2-CE95-F955-B10791E526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833"/>
            </a:solidFill>
            <a:ln w="238125" cap="sq">
              <a:solidFill>
                <a:srgbClr val="4E3162"/>
              </a:solidFill>
              <a:prstDash val="solid"/>
              <a:miter/>
            </a:ln>
          </p:spPr>
          <p:txBody>
            <a:bodyPr/>
            <a:lstStyle/>
            <a:p>
              <a:endParaRPr lang="en-GB"/>
            </a:p>
          </p:txBody>
        </p:sp>
        <p:sp>
          <p:nvSpPr>
            <p:cNvPr id="34" name="TextBox 29">
              <a:extLst>
                <a:ext uri="{FF2B5EF4-FFF2-40B4-BE49-F238E27FC236}">
                  <a16:creationId xmlns:a16="http://schemas.microsoft.com/office/drawing/2014/main" id="{DF8E3C73-D891-4F3D-BEDE-F5D5F61A6AEA}"/>
                </a:ext>
                <a:ext uri="{C183D7F6-B498-43B3-948B-1728B52AA6E4}">
                  <adec:decorative xmlns:adec="http://schemas.microsoft.com/office/drawing/2017/decorative" val="1"/>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5" name="Group 27">
            <a:extLst>
              <a:ext uri="{FF2B5EF4-FFF2-40B4-BE49-F238E27FC236}">
                <a16:creationId xmlns:a16="http://schemas.microsoft.com/office/drawing/2014/main" id="{B0F51936-67E0-6017-D2E0-7C59A20D1FA6}"/>
              </a:ext>
              <a:ext uri="{C183D7F6-B498-43B3-948B-1728B52AA6E4}">
                <adec:decorative xmlns:adec="http://schemas.microsoft.com/office/drawing/2017/decorative" val="1"/>
              </a:ext>
            </a:extLst>
          </p:cNvPr>
          <p:cNvGrpSpPr/>
          <p:nvPr/>
        </p:nvGrpSpPr>
        <p:grpSpPr>
          <a:xfrm>
            <a:off x="1709867" y="5837389"/>
            <a:ext cx="822494" cy="807047"/>
            <a:chOff x="0" y="0"/>
            <a:chExt cx="812800" cy="812800"/>
          </a:xfrm>
        </p:grpSpPr>
        <p:sp>
          <p:nvSpPr>
            <p:cNvPr id="36" name="Freeform 28">
              <a:extLst>
                <a:ext uri="{FF2B5EF4-FFF2-40B4-BE49-F238E27FC236}">
                  <a16:creationId xmlns:a16="http://schemas.microsoft.com/office/drawing/2014/main" id="{51D09D56-4D4C-8BBC-7ABF-66A709231214}"/>
                </a:ext>
                <a:ext uri="{C183D7F6-B498-43B3-948B-1728B52AA6E4}">
                  <adec:decorative xmlns:adec="http://schemas.microsoft.com/office/drawing/2017/decorative" val="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AB833"/>
            </a:solidFill>
            <a:ln w="238125" cap="sq">
              <a:solidFill>
                <a:srgbClr val="4E3162"/>
              </a:solidFill>
              <a:prstDash val="solid"/>
              <a:miter/>
            </a:ln>
          </p:spPr>
          <p:txBody>
            <a:bodyPr/>
            <a:lstStyle/>
            <a:p>
              <a:endParaRPr lang="en-GB"/>
            </a:p>
          </p:txBody>
        </p:sp>
        <p:sp>
          <p:nvSpPr>
            <p:cNvPr id="37" name="TextBox 29">
              <a:extLst>
                <a:ext uri="{FF2B5EF4-FFF2-40B4-BE49-F238E27FC236}">
                  <a16:creationId xmlns:a16="http://schemas.microsoft.com/office/drawing/2014/main" id="{B76D91FA-E84D-99E5-A76E-EB0F768BF9C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981045" y="-261943"/>
            <a:ext cx="10306955" cy="10837476"/>
            <a:chOff x="0" y="-38100"/>
            <a:chExt cx="2454689" cy="2881099"/>
          </a:xfrm>
        </p:grpSpPr>
        <p:sp>
          <p:nvSpPr>
            <p:cNvPr id="3" name="Freeform 3"/>
            <p:cNvSpPr/>
            <p:nvPr/>
          </p:nvSpPr>
          <p:spPr>
            <a:xfrm>
              <a:off x="0" y="0"/>
              <a:ext cx="2454689" cy="2793724"/>
            </a:xfrm>
            <a:custGeom>
              <a:avLst/>
              <a:gdLst/>
              <a:ahLst/>
              <a:cxnLst/>
              <a:rect l="l" t="t" r="r" b="b"/>
              <a:pathLst>
                <a:path w="2454689" h="2842999">
                  <a:moveTo>
                    <a:pt x="0" y="0"/>
                  </a:moveTo>
                  <a:lnTo>
                    <a:pt x="2454689" y="0"/>
                  </a:lnTo>
                  <a:lnTo>
                    <a:pt x="2454689" y="2842999"/>
                  </a:lnTo>
                  <a:lnTo>
                    <a:pt x="0" y="2842999"/>
                  </a:lnTo>
                  <a:close/>
                </a:path>
              </a:pathLst>
            </a:custGeom>
            <a:solidFill>
              <a:srgbClr val="FFFFFF"/>
            </a:solidFill>
          </p:spPr>
          <p:txBody>
            <a:bodyPr/>
            <a:lstStyle/>
            <a:p>
              <a:endParaRPr lang="en-GB"/>
            </a:p>
          </p:txBody>
        </p:sp>
        <p:sp>
          <p:nvSpPr>
            <p:cNvPr id="4" name="TextBox 4"/>
            <p:cNvSpPr txBox="1"/>
            <p:nvPr/>
          </p:nvSpPr>
          <p:spPr>
            <a:xfrm>
              <a:off x="0" y="-38100"/>
              <a:ext cx="2454689" cy="2881099"/>
            </a:xfrm>
            <a:prstGeom prst="rect">
              <a:avLst/>
            </a:prstGeom>
          </p:spPr>
          <p:txBody>
            <a:bodyPr lIns="50800" tIns="50800" rIns="50800" bIns="50800" rtlCol="0" anchor="ctr"/>
            <a:lstStyle/>
            <a:p>
              <a:pPr algn="ctr">
                <a:lnSpc>
                  <a:spcPts val="2659"/>
                </a:lnSpc>
              </a:pPr>
              <a:endParaRPr/>
            </a:p>
          </p:txBody>
        </p:sp>
      </p:grpSp>
      <p:sp>
        <p:nvSpPr>
          <p:cNvPr id="9" name="TextBox 9"/>
          <p:cNvSpPr txBox="1">
            <a:spLocks noGrp="1"/>
          </p:cNvSpPr>
          <p:nvPr>
            <p:ph type="title" idx="4294967295"/>
          </p:nvPr>
        </p:nvSpPr>
        <p:spPr>
          <a:xfrm>
            <a:off x="841648" y="2129298"/>
            <a:ext cx="6721478" cy="223221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5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FFFFFF"/>
                </a:solidFill>
                <a:effectLst/>
                <a:uLnTx/>
                <a:uFillTx/>
                <a:latin typeface="Colfax Medium"/>
                <a:ea typeface="Colfax Light"/>
                <a:cs typeface="Colfax Light"/>
                <a:sym typeface="Colfax Light"/>
              </a:rPr>
              <a:t>MBacc</a:t>
            </a:r>
            <a:r>
              <a:rPr kumimoji="0" lang="en-US" sz="5000" b="0" i="0" u="none" strike="noStrike" kern="1200" cap="none" spc="0" normalizeH="0" baseline="0" noProof="0" dirty="0">
                <a:ln>
                  <a:noFill/>
                </a:ln>
                <a:solidFill>
                  <a:srgbClr val="FFFFFF"/>
                </a:solidFill>
                <a:effectLst/>
                <a:uLnTx/>
                <a:uFillTx/>
                <a:latin typeface="Colfax Medium"/>
                <a:ea typeface="Colfax Light"/>
                <a:cs typeface="Colfax Light"/>
                <a:sym typeface="Colfax Light"/>
              </a:rPr>
              <a:t> year one deliverables</a:t>
            </a:r>
            <a:endParaRPr kumimoji="0" lang="en-US" sz="18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ts val="575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FFFFFF"/>
                </a:solidFill>
                <a:effectLst/>
                <a:uLnTx/>
                <a:uFillTx/>
                <a:latin typeface="Colfax Medium"/>
                <a:ea typeface="Colfax Light"/>
                <a:cs typeface="Colfax Light"/>
                <a:sym typeface="Colfax Light"/>
              </a:rPr>
              <a:t>(2024/2025)</a:t>
            </a:r>
            <a:endParaRPr kumimoji="0" lang="en-US" sz="1800" b="0" i="0" u="none" strike="noStrike" kern="1200" cap="none" spc="0" normalizeH="0" baseline="0" noProof="0" dirty="0">
              <a:ln>
                <a:noFill/>
              </a:ln>
              <a:solidFill>
                <a:schemeClr val="tx1"/>
              </a:solidFill>
              <a:effectLst/>
              <a:uLnTx/>
              <a:uFillTx/>
              <a:latin typeface="+mn-lt"/>
              <a:ea typeface="Calibri"/>
              <a:cs typeface="Calibri"/>
            </a:endParaRPr>
          </a:p>
        </p:txBody>
      </p:sp>
      <p:sp>
        <p:nvSpPr>
          <p:cNvPr id="5" name="Freeform 5">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2"/>
            <a:stretch>
              <a:fillRect/>
            </a:stretch>
          </a:blipFill>
        </p:spPr>
        <p:txBody>
          <a:bodyPr/>
          <a:lstStyle/>
          <a:p>
            <a:endParaRPr lang="en-GB"/>
          </a:p>
        </p:txBody>
      </p:sp>
      <p:pic>
        <p:nvPicPr>
          <p:cNvPr id="11" name="Picture 10" descr="Infographic showing a wheel with 5 quadrants. Each quadrant highlights an MBacc deliverable, including: the gateway toolkit, equalex framework, employers on GMACS, annual festival of technical education and testing innovation to deliver digital skills. ">
            <a:extLst>
              <a:ext uri="{FF2B5EF4-FFF2-40B4-BE49-F238E27FC236}">
                <a16:creationId xmlns:a16="http://schemas.microsoft.com/office/drawing/2014/main" id="{FE7D2B44-252B-5E98-391C-C39D253D0DF8}"/>
              </a:ext>
            </a:extLst>
          </p:cNvPr>
          <p:cNvPicPr>
            <a:picLocks noChangeAspect="1"/>
          </p:cNvPicPr>
          <p:nvPr/>
        </p:nvPicPr>
        <p:blipFill>
          <a:blip r:embed="rId3"/>
          <a:stretch>
            <a:fillRect/>
          </a:stretch>
        </p:blipFill>
        <p:spPr>
          <a:xfrm>
            <a:off x="8427180" y="564294"/>
            <a:ext cx="9496424" cy="9142968"/>
          </a:xfrm>
          <a:prstGeom prst="rect">
            <a:avLst/>
          </a:prstGeom>
          <a:ln>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658B0-0EC9-258C-C8A6-7ABA0A50517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solidFill>
                  <a:srgbClr val="F2F2F2"/>
                </a:solidFill>
                <a:ea typeface="Calibri"/>
                <a:cs typeface="Calibri"/>
              </a:rPr>
              <a:t>Introducing the MBacc</a:t>
            </a:r>
            <a:endParaRPr lang="en-US" dirty="0">
              <a:solidFill>
                <a:srgbClr val="F2F2F2"/>
              </a:solidFill>
              <a:ea typeface="Calibri"/>
              <a:cs typeface="Calibri"/>
            </a:endParaRPr>
          </a:p>
        </p:txBody>
      </p:sp>
      <p:sp>
        <p:nvSpPr>
          <p:cNvPr id="5" name="TextBox 5"/>
          <p:cNvSpPr txBox="1"/>
          <p:nvPr/>
        </p:nvSpPr>
        <p:spPr>
          <a:xfrm>
            <a:off x="841648" y="2743106"/>
            <a:ext cx="4857976" cy="5374548"/>
          </a:xfrm>
          <a:prstGeom prst="rect">
            <a:avLst/>
          </a:prstGeom>
        </p:spPr>
        <p:txBody>
          <a:bodyPr lIns="0" tIns="0" rIns="0" bIns="0" rtlCol="0" anchor="t">
            <a:spAutoFit/>
          </a:bodyPr>
          <a:lstStyle/>
          <a:p>
            <a:pPr algn="l">
              <a:lnSpc>
                <a:spcPts val="4200"/>
              </a:lnSpc>
            </a:pPr>
            <a:r>
              <a:rPr lang="en-US" sz="3200" dirty="0">
                <a:solidFill>
                  <a:srgbClr val="FFFFFF"/>
                </a:solidFill>
                <a:latin typeface="Colfax Medium"/>
                <a:ea typeface="Colfax Medium"/>
                <a:cs typeface="Colfax Medium"/>
                <a:sym typeface="Colfax Medium"/>
              </a:rPr>
              <a:t>For young people, the university route into a career is clearly set out but the same doesn’t apply for technical education.</a:t>
            </a:r>
            <a:endParaRPr lang="en-US" sz="3200" dirty="0">
              <a:solidFill>
                <a:srgbClr val="FFFFFF"/>
              </a:solidFill>
              <a:latin typeface="Colfax Medium"/>
              <a:ea typeface="Colfax Medium"/>
              <a:cs typeface="Colfax Medium"/>
            </a:endParaRPr>
          </a:p>
          <a:p>
            <a:pPr algn="l">
              <a:lnSpc>
                <a:spcPts val="4200"/>
              </a:lnSpc>
            </a:pPr>
            <a:endParaRPr lang="en-US" sz="3200" dirty="0">
              <a:solidFill>
                <a:srgbClr val="FFFFFF"/>
              </a:solidFill>
              <a:latin typeface="Colfax Medium"/>
              <a:ea typeface="Colfax Medium"/>
              <a:cs typeface="Colfax Medium"/>
            </a:endParaRPr>
          </a:p>
          <a:p>
            <a:pPr algn="l">
              <a:lnSpc>
                <a:spcPts val="4200"/>
              </a:lnSpc>
              <a:spcBef>
                <a:spcPct val="0"/>
              </a:spcBef>
            </a:pPr>
            <a:r>
              <a:rPr lang="en-US" sz="3200" dirty="0">
                <a:solidFill>
                  <a:srgbClr val="FFFFFF"/>
                </a:solidFill>
                <a:latin typeface="Colfax Medium"/>
                <a:ea typeface="Colfax Medium"/>
                <a:cs typeface="Colfax Medium"/>
                <a:sym typeface="Colfax Medium"/>
              </a:rPr>
              <a:t>Introducing the Greater Manchester </a:t>
            </a:r>
            <a:r>
              <a:rPr lang="en-US" sz="3200" dirty="0" err="1">
                <a:solidFill>
                  <a:srgbClr val="FFFFFF"/>
                </a:solidFill>
                <a:latin typeface="Colfax Medium"/>
                <a:ea typeface="Colfax Medium"/>
                <a:cs typeface="Colfax Medium"/>
                <a:sym typeface="Colfax Medium"/>
              </a:rPr>
              <a:t>Baccaleureate</a:t>
            </a:r>
            <a:r>
              <a:rPr lang="en-US" sz="3200" dirty="0">
                <a:solidFill>
                  <a:srgbClr val="FFFFFF"/>
                </a:solidFill>
                <a:latin typeface="Colfax Medium"/>
                <a:ea typeface="Colfax Medium"/>
                <a:cs typeface="Colfax Medium"/>
                <a:sym typeface="Colfax Medium"/>
              </a:rPr>
              <a:t> (</a:t>
            </a:r>
            <a:r>
              <a:rPr lang="en-US" sz="3200" dirty="0" err="1">
                <a:solidFill>
                  <a:srgbClr val="FFFFFF"/>
                </a:solidFill>
                <a:latin typeface="Colfax Medium"/>
                <a:ea typeface="Colfax Medium"/>
                <a:cs typeface="Colfax Medium"/>
                <a:sym typeface="Colfax Medium"/>
              </a:rPr>
              <a:t>MBacc</a:t>
            </a:r>
            <a:r>
              <a:rPr lang="en-US" sz="3200" dirty="0">
                <a:solidFill>
                  <a:srgbClr val="FFFFFF"/>
                </a:solidFill>
                <a:latin typeface="Colfax Medium"/>
                <a:ea typeface="Colfax Medium"/>
                <a:cs typeface="Colfax Medium"/>
                <a:sym typeface="Colfax Medium"/>
              </a:rPr>
              <a:t>)</a:t>
            </a:r>
            <a:endParaRPr lang="en-US" sz="3600" dirty="0">
              <a:solidFill>
                <a:srgbClr val="FFFFFF"/>
              </a:solidFill>
              <a:latin typeface="Colfax Medium"/>
              <a:ea typeface="Colfax Medium"/>
              <a:cs typeface="Colfax Medium"/>
            </a:endParaRPr>
          </a:p>
        </p:txBody>
      </p:sp>
      <p:sp>
        <p:nvSpPr>
          <p:cNvPr id="2" name="Freeform 2">
            <a:extLst>
              <a:ext uri="{C183D7F6-B498-43B3-948B-1728B52AA6E4}">
                <adec:decorative xmlns:adec="http://schemas.microsoft.com/office/drawing/2017/decorative" val="1"/>
              </a:ext>
            </a:extLst>
          </p:cNvPr>
          <p:cNvSpPr/>
          <p:nvPr/>
        </p:nvSpPr>
        <p:spPr>
          <a:xfrm>
            <a:off x="13277024" y="97162"/>
            <a:ext cx="5012719" cy="10194664"/>
          </a:xfrm>
          <a:custGeom>
            <a:avLst/>
            <a:gdLst/>
            <a:ahLst/>
            <a:cxnLst/>
            <a:rect l="l" t="t" r="r" b="b"/>
            <a:pathLst>
              <a:path w="5389389" h="10818117">
                <a:moveTo>
                  <a:pt x="0" y="0"/>
                </a:moveTo>
                <a:lnTo>
                  <a:pt x="5389390" y="0"/>
                </a:lnTo>
                <a:lnTo>
                  <a:pt x="5389390" y="10818117"/>
                </a:lnTo>
                <a:lnTo>
                  <a:pt x="0" y="108181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6" name="Online Media 5" title="Greater Manchester Baccalaureate (MBacc) | A Game-changing New Vision for Technical Education">
            <a:hlinkClick r:id="" action="ppaction://media"/>
            <a:extLst>
              <a:ext uri="{FF2B5EF4-FFF2-40B4-BE49-F238E27FC236}">
                <a16:creationId xmlns:a16="http://schemas.microsoft.com/office/drawing/2014/main" id="{B1A64316-DE64-7923-D495-32073060CCDC}"/>
              </a:ext>
            </a:extLst>
          </p:cNvPr>
          <p:cNvPicPr>
            <a:picLocks noRot="1" noChangeAspect="1"/>
          </p:cNvPicPr>
          <p:nvPr>
            <a:videoFile r:link="rId1"/>
          </p:nvPr>
        </p:nvPicPr>
        <p:blipFill>
          <a:blip r:embed="rId6"/>
          <a:stretch>
            <a:fillRect/>
          </a:stretch>
        </p:blipFill>
        <p:spPr>
          <a:xfrm>
            <a:off x="5955313" y="2357050"/>
            <a:ext cx="11074528" cy="6252519"/>
          </a:xfrm>
          <a:prstGeom prst="rect">
            <a:avLst/>
          </a:prstGeom>
        </p:spPr>
      </p:pic>
      <p:sp>
        <p:nvSpPr>
          <p:cNvPr id="3" name="Freeform 3">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rot="5400000">
            <a:off x="6930043" y="-1040576"/>
            <a:ext cx="4452497" cy="18444594"/>
          </a:xfrm>
          <a:custGeom>
            <a:avLst/>
            <a:gdLst/>
            <a:ahLst/>
            <a:cxnLst/>
            <a:rect l="l" t="t" r="r" b="b"/>
            <a:pathLst>
              <a:path w="1204803" h="5363786">
                <a:moveTo>
                  <a:pt x="0" y="0"/>
                </a:moveTo>
                <a:lnTo>
                  <a:pt x="1204803" y="0"/>
                </a:lnTo>
                <a:lnTo>
                  <a:pt x="1204803" y="5363786"/>
                </a:lnTo>
                <a:lnTo>
                  <a:pt x="0" y="5363786"/>
                </a:lnTo>
                <a:close/>
              </a:path>
            </a:pathLst>
          </a:custGeom>
          <a:solidFill>
            <a:srgbClr val="FFFFFF"/>
          </a:solidFill>
        </p:spPr>
        <p:txBody>
          <a:bodyPr/>
          <a:lstStyle/>
          <a:p>
            <a:endParaRPr lang="en-GB"/>
          </a:p>
        </p:txBody>
      </p:sp>
      <p:sp>
        <p:nvSpPr>
          <p:cNvPr id="38" name="Freeform 3">
            <a:extLst>
              <a:ext uri="{FF2B5EF4-FFF2-40B4-BE49-F238E27FC236}">
                <a16:creationId xmlns:a16="http://schemas.microsoft.com/office/drawing/2014/main" id="{43F59059-4053-B2BC-9770-28F9CF330A43}"/>
              </a:ext>
              <a:ext uri="{C183D7F6-B498-43B3-948B-1728B52AA6E4}">
                <adec:decorative xmlns:adec="http://schemas.microsoft.com/office/drawing/2017/decorative" val="1"/>
              </a:ext>
            </a:extLst>
          </p:cNvPr>
          <p:cNvSpPr/>
          <p:nvPr/>
        </p:nvSpPr>
        <p:spPr>
          <a:xfrm rot="16200000">
            <a:off x="15789533" y="-791479"/>
            <a:ext cx="1707367" cy="3276677"/>
          </a:xfrm>
          <a:custGeom>
            <a:avLst/>
            <a:gdLst/>
            <a:ahLst/>
            <a:cxnLst/>
            <a:rect l="l" t="t" r="r" b="b"/>
            <a:pathLst>
              <a:path w="2247973" h="4512354">
                <a:moveTo>
                  <a:pt x="0" y="0"/>
                </a:moveTo>
                <a:lnTo>
                  <a:pt x="2247972" y="0"/>
                </a:lnTo>
                <a:lnTo>
                  <a:pt x="2247972" y="4512354"/>
                </a:lnTo>
                <a:lnTo>
                  <a:pt x="0" y="4512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14275617" y="7511977"/>
            <a:ext cx="2983683" cy="1468296"/>
          </a:xfrm>
          <a:custGeom>
            <a:avLst/>
            <a:gdLst/>
            <a:ahLst/>
            <a:cxnLst/>
            <a:rect l="l" t="t" r="r" b="b"/>
            <a:pathLst>
              <a:path w="1028067" h="505921">
                <a:moveTo>
                  <a:pt x="824867" y="0"/>
                </a:moveTo>
                <a:cubicBezTo>
                  <a:pt x="937091" y="0"/>
                  <a:pt x="1028067" y="113254"/>
                  <a:pt x="1028067" y="252960"/>
                </a:cubicBezTo>
                <a:cubicBezTo>
                  <a:pt x="1028067" y="392666"/>
                  <a:pt x="937091" y="505921"/>
                  <a:pt x="824867" y="505921"/>
                </a:cubicBezTo>
                <a:lnTo>
                  <a:pt x="203200" y="505921"/>
                </a:lnTo>
                <a:cubicBezTo>
                  <a:pt x="90976" y="505921"/>
                  <a:pt x="0" y="392666"/>
                  <a:pt x="0" y="252960"/>
                </a:cubicBezTo>
                <a:cubicBezTo>
                  <a:pt x="0" y="113254"/>
                  <a:pt x="90976" y="0"/>
                  <a:pt x="203200" y="0"/>
                </a:cubicBezTo>
                <a:close/>
              </a:path>
            </a:pathLst>
          </a:custGeom>
          <a:solidFill>
            <a:srgbClr val="FAB833"/>
          </a:solidFill>
        </p:spPr>
        <p:txBody>
          <a:bodyPr/>
          <a:lstStyle/>
          <a:p>
            <a:endParaRPr lang="en-GB"/>
          </a:p>
        </p:txBody>
      </p:sp>
      <p:sp>
        <p:nvSpPr>
          <p:cNvPr id="20" name="Freeform 20">
            <a:extLst>
              <a:ext uri="{C183D7F6-B498-43B3-948B-1728B52AA6E4}">
                <adec:decorative xmlns:adec="http://schemas.microsoft.com/office/drawing/2017/decorative" val="1"/>
              </a:ext>
            </a:extLst>
          </p:cNvPr>
          <p:cNvSpPr/>
          <p:nvPr/>
        </p:nvSpPr>
        <p:spPr>
          <a:xfrm>
            <a:off x="1028700" y="7511977"/>
            <a:ext cx="2983683" cy="1468297"/>
          </a:xfrm>
          <a:custGeom>
            <a:avLst/>
            <a:gdLst/>
            <a:ahLst/>
            <a:cxnLst/>
            <a:rect l="l" t="t" r="r" b="b"/>
            <a:pathLst>
              <a:path w="1028067" h="505921">
                <a:moveTo>
                  <a:pt x="824867" y="0"/>
                </a:moveTo>
                <a:cubicBezTo>
                  <a:pt x="937091" y="0"/>
                  <a:pt x="1028067" y="113254"/>
                  <a:pt x="1028067" y="252960"/>
                </a:cubicBezTo>
                <a:cubicBezTo>
                  <a:pt x="1028067" y="392666"/>
                  <a:pt x="937091" y="505921"/>
                  <a:pt x="824867" y="505921"/>
                </a:cubicBezTo>
                <a:lnTo>
                  <a:pt x="203200" y="505921"/>
                </a:lnTo>
                <a:cubicBezTo>
                  <a:pt x="90976" y="505921"/>
                  <a:pt x="0" y="392666"/>
                  <a:pt x="0" y="252960"/>
                </a:cubicBezTo>
                <a:cubicBezTo>
                  <a:pt x="0" y="113254"/>
                  <a:pt x="90976" y="0"/>
                  <a:pt x="203200" y="0"/>
                </a:cubicBezTo>
                <a:close/>
              </a:path>
            </a:pathLst>
          </a:custGeom>
          <a:solidFill>
            <a:srgbClr val="FAB833"/>
          </a:solid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7652158" y="7455764"/>
            <a:ext cx="2983683" cy="1468296"/>
          </a:xfrm>
          <a:custGeom>
            <a:avLst/>
            <a:gdLst/>
            <a:ahLst/>
            <a:cxnLst/>
            <a:rect l="l" t="t" r="r" b="b"/>
            <a:pathLst>
              <a:path w="1028067" h="505921">
                <a:moveTo>
                  <a:pt x="824867" y="0"/>
                </a:moveTo>
                <a:cubicBezTo>
                  <a:pt x="937091" y="0"/>
                  <a:pt x="1028067" y="113254"/>
                  <a:pt x="1028067" y="252960"/>
                </a:cubicBezTo>
                <a:cubicBezTo>
                  <a:pt x="1028067" y="392666"/>
                  <a:pt x="937091" y="505921"/>
                  <a:pt x="824867" y="505921"/>
                </a:cubicBezTo>
                <a:lnTo>
                  <a:pt x="203200" y="505921"/>
                </a:lnTo>
                <a:cubicBezTo>
                  <a:pt x="90976" y="505921"/>
                  <a:pt x="0" y="392666"/>
                  <a:pt x="0" y="252960"/>
                </a:cubicBezTo>
                <a:cubicBezTo>
                  <a:pt x="0" y="113254"/>
                  <a:pt x="90976" y="0"/>
                  <a:pt x="203200" y="0"/>
                </a:cubicBezTo>
                <a:close/>
              </a:path>
            </a:pathLst>
          </a:custGeom>
          <a:solidFill>
            <a:srgbClr val="FAB833"/>
          </a:solidFill>
        </p:spPr>
        <p:txBody>
          <a:bodyPr/>
          <a:lstStyle/>
          <a:p>
            <a:endParaRPr lang="en-GB"/>
          </a:p>
        </p:txBody>
      </p:sp>
      <p:sp>
        <p:nvSpPr>
          <p:cNvPr id="6" name="TextBox 6"/>
          <p:cNvSpPr txBox="1">
            <a:spLocks noGrp="1"/>
          </p:cNvSpPr>
          <p:nvPr>
            <p:ph type="title" idx="4294967295"/>
          </p:nvPr>
        </p:nvSpPr>
        <p:spPr>
          <a:xfrm>
            <a:off x="1028700" y="1955663"/>
            <a:ext cx="15223535" cy="17674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6914"/>
              </a:lnSpc>
              <a:spcBef>
                <a:spcPts val="0"/>
              </a:spcBef>
              <a:defRPr/>
            </a:pPr>
            <a:r>
              <a:rPr kumimoji="0" lang="en-US" sz="5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The </a:t>
            </a:r>
            <a:r>
              <a:rPr kumimoji="0" lang="en-US" sz="5850" b="0" i="0" u="none" strike="noStrike" kern="1200" cap="none" spc="0" normalizeH="0" baseline="0" noProof="0" dirty="0" err="1">
                <a:ln>
                  <a:noFill/>
                </a:ln>
                <a:solidFill>
                  <a:srgbClr val="FFFFFF"/>
                </a:solidFill>
                <a:effectLst/>
                <a:uLnTx/>
                <a:uFillTx/>
                <a:latin typeface="Colfax Medium"/>
                <a:ea typeface="Colfax Medium"/>
                <a:cs typeface="Colfax Medium"/>
                <a:sym typeface="Colfax Medium"/>
              </a:rPr>
              <a:t>MBacc</a:t>
            </a:r>
            <a:r>
              <a:rPr kumimoji="0" lang="en-US" sz="5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 will transform technical education in our city-region</a:t>
            </a:r>
          </a:p>
        </p:txBody>
      </p:sp>
      <p:sp>
        <p:nvSpPr>
          <p:cNvPr id="22" name="TextBox 22"/>
          <p:cNvSpPr txBox="1"/>
          <p:nvPr/>
        </p:nvSpPr>
        <p:spPr>
          <a:xfrm>
            <a:off x="1028700" y="4168966"/>
            <a:ext cx="15223535" cy="1242648"/>
          </a:xfrm>
          <a:prstGeom prst="rect">
            <a:avLst/>
          </a:prstGeom>
        </p:spPr>
        <p:txBody>
          <a:bodyPr lIns="0" tIns="0" rIns="0" bIns="0" rtlCol="0" anchor="t">
            <a:spAutoFit/>
          </a:bodyPr>
          <a:lstStyle/>
          <a:p>
            <a:pPr>
              <a:lnSpc>
                <a:spcPts val="5069"/>
              </a:lnSpc>
            </a:pPr>
            <a:r>
              <a:rPr lang="en-US" sz="2550">
                <a:solidFill>
                  <a:srgbClr val="FFFFFF"/>
                </a:solidFill>
                <a:latin typeface="Colfax Medium"/>
                <a:ea typeface="Colfax Medium"/>
                <a:cs typeface="Colfax Medium"/>
                <a:sym typeface="Colfax Medium"/>
              </a:rPr>
              <a:t>Set out by the Mayor of Greater Manchester, Andy Burnham, the </a:t>
            </a:r>
            <a:r>
              <a:rPr lang="en-US" sz="2550" err="1">
                <a:solidFill>
                  <a:srgbClr val="FFFFFF"/>
                </a:solidFill>
                <a:latin typeface="Colfax Medium"/>
                <a:ea typeface="Colfax Medium"/>
                <a:cs typeface="Colfax Medium"/>
                <a:sym typeface="Colfax Medium"/>
              </a:rPr>
              <a:t>MBacc</a:t>
            </a:r>
            <a:r>
              <a:rPr lang="en-US" sz="2550" dirty="0">
                <a:solidFill>
                  <a:srgbClr val="FFFFFF"/>
                </a:solidFill>
                <a:latin typeface="Colfax Medium"/>
                <a:ea typeface="Colfax Medium"/>
                <a:cs typeface="Colfax Medium"/>
                <a:sym typeface="Colfax Medium"/>
              </a:rPr>
              <a:t> aims to grow the economy and help all our young people fulfil their potential.</a:t>
            </a:r>
          </a:p>
        </p:txBody>
      </p:sp>
      <p:sp>
        <p:nvSpPr>
          <p:cNvPr id="23" name="TextBox 23"/>
          <p:cNvSpPr txBox="1"/>
          <p:nvPr/>
        </p:nvSpPr>
        <p:spPr>
          <a:xfrm>
            <a:off x="1028700" y="6655379"/>
            <a:ext cx="16230600" cy="398780"/>
          </a:xfrm>
          <a:prstGeom prst="rect">
            <a:avLst/>
          </a:prstGeom>
        </p:spPr>
        <p:txBody>
          <a:bodyPr lIns="0" tIns="0" rIns="0" bIns="0" rtlCol="0" anchor="t">
            <a:spAutoFit/>
          </a:bodyPr>
          <a:lstStyle/>
          <a:p>
            <a:pPr algn="l">
              <a:lnSpc>
                <a:spcPts val="3220"/>
              </a:lnSpc>
              <a:spcBef>
                <a:spcPct val="0"/>
              </a:spcBef>
            </a:pPr>
            <a:r>
              <a:rPr lang="en-US" sz="2300" dirty="0">
                <a:solidFill>
                  <a:srgbClr val="4E3162"/>
                </a:solidFill>
                <a:latin typeface="Colfax Medium"/>
                <a:ea typeface="Colfax Medium"/>
                <a:cs typeface="Colfax Medium"/>
                <a:sym typeface="Colfax Medium"/>
              </a:rPr>
              <a:t>Greater Manchester Combined Authority is working to deliver the 2030 vision in close collaboration with:</a:t>
            </a:r>
          </a:p>
        </p:txBody>
      </p:sp>
      <p:sp>
        <p:nvSpPr>
          <p:cNvPr id="17" name="Freeform 17">
            <a:extLst>
              <a:ext uri="{C183D7F6-B498-43B3-948B-1728B52AA6E4}">
                <adec:decorative xmlns:adec="http://schemas.microsoft.com/office/drawing/2017/decorative" val="1"/>
              </a:ext>
            </a:extLst>
          </p:cNvPr>
          <p:cNvSpPr/>
          <p:nvPr/>
        </p:nvSpPr>
        <p:spPr>
          <a:xfrm>
            <a:off x="4306525" y="7511977"/>
            <a:ext cx="2983683" cy="1468296"/>
          </a:xfrm>
          <a:custGeom>
            <a:avLst/>
            <a:gdLst/>
            <a:ahLst/>
            <a:cxnLst/>
            <a:rect l="l" t="t" r="r" b="b"/>
            <a:pathLst>
              <a:path w="1028067" h="505921">
                <a:moveTo>
                  <a:pt x="824867" y="0"/>
                </a:moveTo>
                <a:cubicBezTo>
                  <a:pt x="937091" y="0"/>
                  <a:pt x="1028067" y="113254"/>
                  <a:pt x="1028067" y="252960"/>
                </a:cubicBezTo>
                <a:cubicBezTo>
                  <a:pt x="1028067" y="392666"/>
                  <a:pt x="937091" y="505921"/>
                  <a:pt x="824867" y="505921"/>
                </a:cubicBezTo>
                <a:lnTo>
                  <a:pt x="203200" y="505921"/>
                </a:lnTo>
                <a:cubicBezTo>
                  <a:pt x="90976" y="505921"/>
                  <a:pt x="0" y="392666"/>
                  <a:pt x="0" y="252960"/>
                </a:cubicBezTo>
                <a:cubicBezTo>
                  <a:pt x="0" y="113254"/>
                  <a:pt x="90976" y="0"/>
                  <a:pt x="203200" y="0"/>
                </a:cubicBezTo>
                <a:close/>
              </a:path>
            </a:pathLst>
          </a:custGeom>
          <a:solidFill>
            <a:srgbClr val="FAB833"/>
          </a:solidFill>
        </p:spPr>
        <p:txBody>
          <a:bodyPr/>
          <a:lstStyle/>
          <a:p>
            <a:endParaRPr lang="en-GB"/>
          </a:p>
        </p:txBody>
      </p:sp>
      <p:sp>
        <p:nvSpPr>
          <p:cNvPr id="21" name="TextBox 21"/>
          <p:cNvSpPr txBox="1"/>
          <p:nvPr/>
        </p:nvSpPr>
        <p:spPr>
          <a:xfrm>
            <a:off x="1028700" y="7448708"/>
            <a:ext cx="2983683" cy="1606515"/>
          </a:xfrm>
          <a:prstGeom prst="rect">
            <a:avLst/>
          </a:prstGeom>
        </p:spPr>
        <p:txBody>
          <a:bodyPr lIns="50800" tIns="50800" rIns="50800" bIns="50800" rtlCol="0" anchor="ctr"/>
          <a:lstStyle/>
          <a:p>
            <a:pPr algn="ctr">
              <a:lnSpc>
                <a:spcPts val="3079"/>
              </a:lnSpc>
            </a:pPr>
            <a:r>
              <a:rPr lang="en-US" sz="2400" dirty="0">
                <a:solidFill>
                  <a:srgbClr val="4E3162"/>
                </a:solidFill>
                <a:latin typeface="Colfax Medium"/>
                <a:ea typeface="Colfax Medium"/>
                <a:cs typeface="Colfax Medium"/>
                <a:sym typeface="Colfax Medium"/>
              </a:rPr>
              <a:t>Schools &amp; colleges</a:t>
            </a:r>
            <a:endParaRPr lang="en-US" dirty="0">
              <a:ea typeface="Calibri"/>
              <a:cs typeface="Calibri"/>
            </a:endParaRPr>
          </a:p>
        </p:txBody>
      </p:sp>
      <p:sp>
        <p:nvSpPr>
          <p:cNvPr id="24" name="TextBox 23">
            <a:extLst>
              <a:ext uri="{FF2B5EF4-FFF2-40B4-BE49-F238E27FC236}">
                <a16:creationId xmlns:a16="http://schemas.microsoft.com/office/drawing/2014/main" id="{17B2F44B-75EF-F0CF-1460-D6EAFB5E9B12}"/>
              </a:ext>
            </a:extLst>
          </p:cNvPr>
          <p:cNvSpPr txBox="1"/>
          <p:nvPr/>
        </p:nvSpPr>
        <p:spPr>
          <a:xfrm>
            <a:off x="4305925" y="8006621"/>
            <a:ext cx="298679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4E3162"/>
                </a:solidFill>
                <a:latin typeface="Colfax Medium"/>
              </a:rPr>
              <a:t>Employers</a:t>
            </a:r>
            <a:endParaRPr lang="en-US"/>
          </a:p>
        </p:txBody>
      </p:sp>
      <p:sp>
        <p:nvSpPr>
          <p:cNvPr id="15" name="TextBox 15"/>
          <p:cNvSpPr txBox="1"/>
          <p:nvPr/>
        </p:nvSpPr>
        <p:spPr>
          <a:xfrm>
            <a:off x="7652158" y="7448710"/>
            <a:ext cx="2983683" cy="1606514"/>
          </a:xfrm>
          <a:prstGeom prst="rect">
            <a:avLst/>
          </a:prstGeom>
        </p:spPr>
        <p:txBody>
          <a:bodyPr lIns="50800" tIns="50800" rIns="50800" bIns="50800" rtlCol="0" anchor="ctr"/>
          <a:lstStyle/>
          <a:p>
            <a:pPr algn="ctr">
              <a:lnSpc>
                <a:spcPts val="3079"/>
              </a:lnSpc>
            </a:pPr>
            <a:r>
              <a:rPr lang="en-US" sz="2400">
                <a:solidFill>
                  <a:srgbClr val="4E3162"/>
                </a:solidFill>
                <a:latin typeface="Colfax Medium"/>
                <a:ea typeface="Colfax Medium"/>
                <a:cs typeface="Colfax Medium"/>
                <a:sym typeface="Colfax Medium"/>
              </a:rPr>
              <a:t>Partners</a:t>
            </a:r>
          </a:p>
        </p:txBody>
      </p:sp>
      <p:sp>
        <p:nvSpPr>
          <p:cNvPr id="11" name="Freeform 11" descr="Young people"/>
          <p:cNvSpPr/>
          <p:nvPr/>
        </p:nvSpPr>
        <p:spPr>
          <a:xfrm>
            <a:off x="10997792" y="7511977"/>
            <a:ext cx="2983683" cy="1468296"/>
          </a:xfrm>
          <a:custGeom>
            <a:avLst/>
            <a:gdLst/>
            <a:ahLst/>
            <a:cxnLst/>
            <a:rect l="l" t="t" r="r" b="b"/>
            <a:pathLst>
              <a:path w="1028067" h="505921">
                <a:moveTo>
                  <a:pt x="824867" y="0"/>
                </a:moveTo>
                <a:cubicBezTo>
                  <a:pt x="937091" y="0"/>
                  <a:pt x="1028067" y="113254"/>
                  <a:pt x="1028067" y="252960"/>
                </a:cubicBezTo>
                <a:cubicBezTo>
                  <a:pt x="1028067" y="392666"/>
                  <a:pt x="937091" y="505921"/>
                  <a:pt x="824867" y="505921"/>
                </a:cubicBezTo>
                <a:lnTo>
                  <a:pt x="203200" y="505921"/>
                </a:lnTo>
                <a:cubicBezTo>
                  <a:pt x="90976" y="505921"/>
                  <a:pt x="0" y="392666"/>
                  <a:pt x="0" y="252960"/>
                </a:cubicBezTo>
                <a:cubicBezTo>
                  <a:pt x="0" y="113254"/>
                  <a:pt x="90976" y="0"/>
                  <a:pt x="203200" y="0"/>
                </a:cubicBezTo>
                <a:close/>
              </a:path>
            </a:pathLst>
          </a:custGeom>
          <a:solidFill>
            <a:srgbClr val="FAB833"/>
          </a:solidFill>
        </p:spPr>
        <p:txBody>
          <a:bodyPr/>
          <a:lstStyle/>
          <a:p>
            <a:endParaRPr lang="en-GB"/>
          </a:p>
        </p:txBody>
      </p:sp>
      <p:sp>
        <p:nvSpPr>
          <p:cNvPr id="9" name="TextBox 9" descr="Parents and carers"/>
          <p:cNvSpPr txBox="1"/>
          <p:nvPr/>
        </p:nvSpPr>
        <p:spPr>
          <a:xfrm>
            <a:off x="14275617" y="7504923"/>
            <a:ext cx="2983683" cy="1606514"/>
          </a:xfrm>
          <a:prstGeom prst="rect">
            <a:avLst/>
          </a:prstGeom>
        </p:spPr>
        <p:txBody>
          <a:bodyPr lIns="50800" tIns="50800" rIns="50800" bIns="50800" rtlCol="0" anchor="ctr"/>
          <a:lstStyle/>
          <a:p>
            <a:pPr algn="ctr">
              <a:lnSpc>
                <a:spcPts val="3079"/>
              </a:lnSpc>
            </a:pPr>
            <a:r>
              <a:rPr lang="en-US" sz="2400">
                <a:solidFill>
                  <a:srgbClr val="4E3162"/>
                </a:solidFill>
                <a:latin typeface="Colfax Medium"/>
                <a:ea typeface="Colfax Medium"/>
                <a:cs typeface="Colfax Medium"/>
                <a:sym typeface="Colfax Medium"/>
              </a:rPr>
              <a:t>Parents &amp; carers</a:t>
            </a:r>
          </a:p>
        </p:txBody>
      </p:sp>
      <p:sp>
        <p:nvSpPr>
          <p:cNvPr id="12" name="TextBox 12">
            <a:extLst>
              <a:ext uri="{C183D7F6-B498-43B3-948B-1728B52AA6E4}">
                <adec:decorative xmlns:adec="http://schemas.microsoft.com/office/drawing/2017/decorative" val="1"/>
              </a:ext>
            </a:extLst>
          </p:cNvPr>
          <p:cNvSpPr txBox="1"/>
          <p:nvPr/>
        </p:nvSpPr>
        <p:spPr>
          <a:xfrm>
            <a:off x="10997792" y="7504923"/>
            <a:ext cx="2983683" cy="1606514"/>
          </a:xfrm>
          <a:prstGeom prst="rect">
            <a:avLst/>
          </a:prstGeom>
        </p:spPr>
        <p:txBody>
          <a:bodyPr lIns="50800" tIns="50800" rIns="50800" bIns="50800" rtlCol="0" anchor="ctr"/>
          <a:lstStyle/>
          <a:p>
            <a:pPr algn="ctr">
              <a:lnSpc>
                <a:spcPts val="3079"/>
              </a:lnSpc>
            </a:pPr>
            <a:r>
              <a:rPr lang="en-US" sz="2400">
                <a:solidFill>
                  <a:srgbClr val="4E3162"/>
                </a:solidFill>
                <a:latin typeface="Colfax Medium"/>
                <a:ea typeface="Colfax Medium"/>
                <a:cs typeface="Colfax Medium"/>
                <a:sym typeface="Colfax Medium"/>
              </a:rPr>
              <a:t>Young people</a:t>
            </a:r>
          </a:p>
        </p:txBody>
      </p:sp>
      <p:sp>
        <p:nvSpPr>
          <p:cNvPr id="5" name="Freeform 5">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a:off x="4623" y="-5955"/>
            <a:ext cx="4555309" cy="9860469"/>
          </a:xfrm>
          <a:custGeom>
            <a:avLst/>
            <a:gdLst/>
            <a:ahLst/>
            <a:cxnLst/>
            <a:rect l="l" t="t" r="r" b="b"/>
            <a:pathLst>
              <a:path w="5389389" h="10818117">
                <a:moveTo>
                  <a:pt x="0" y="0"/>
                </a:moveTo>
                <a:lnTo>
                  <a:pt x="5389390" y="0"/>
                </a:lnTo>
                <a:lnTo>
                  <a:pt x="5389390" y="10818117"/>
                </a:lnTo>
                <a:lnTo>
                  <a:pt x="0" y="10818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itle 3">
            <a:extLst>
              <a:ext uri="{FF2B5EF4-FFF2-40B4-BE49-F238E27FC236}">
                <a16:creationId xmlns:a16="http://schemas.microsoft.com/office/drawing/2014/main" id="{B0E8177F-033C-3C13-4822-8F663992E6C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a:solidFill>
                  <a:srgbClr val="F2F2F2"/>
                </a:solidFill>
                <a:ea typeface="Calibri"/>
                <a:cs typeface="Calibri"/>
              </a:rPr>
              <a:t>Career aspirations</a:t>
            </a:r>
            <a:endParaRPr lang="en-US">
              <a:solidFill>
                <a:srgbClr val="F2F2F2"/>
              </a:solidFill>
            </a:endParaRPr>
          </a:p>
        </p:txBody>
      </p:sp>
      <p:sp>
        <p:nvSpPr>
          <p:cNvPr id="5" name="TextBox 5"/>
          <p:cNvSpPr txBox="1"/>
          <p:nvPr/>
        </p:nvSpPr>
        <p:spPr>
          <a:xfrm>
            <a:off x="12231819" y="2888933"/>
            <a:ext cx="4749119" cy="4293483"/>
          </a:xfrm>
          <a:prstGeom prst="rect">
            <a:avLst/>
          </a:prstGeom>
        </p:spPr>
        <p:txBody>
          <a:bodyPr lIns="0" tIns="0" rIns="0" bIns="0" rtlCol="0" anchor="t">
            <a:spAutoFit/>
          </a:bodyPr>
          <a:lstStyle/>
          <a:p>
            <a:pPr algn="l">
              <a:lnSpc>
                <a:spcPts val="4760"/>
              </a:lnSpc>
            </a:pPr>
            <a:r>
              <a:rPr lang="en-US" sz="3600">
                <a:solidFill>
                  <a:srgbClr val="FFFFFF"/>
                </a:solidFill>
                <a:latin typeface="Colfax Medium"/>
                <a:ea typeface="Colfax Medium"/>
                <a:cs typeface="Colfax Medium"/>
                <a:sym typeface="Colfax Medium"/>
              </a:rPr>
              <a:t>Greater Manchester’s young people have exciting career aspirations. </a:t>
            </a:r>
          </a:p>
          <a:p>
            <a:pPr algn="l">
              <a:lnSpc>
                <a:spcPts val="4760"/>
              </a:lnSpc>
            </a:pPr>
            <a:endParaRPr lang="en-US" sz="3600">
              <a:solidFill>
                <a:srgbClr val="FFFFFF"/>
              </a:solidFill>
              <a:latin typeface="Colfax Medium"/>
              <a:ea typeface="Colfax Medium"/>
              <a:cs typeface="Colfax Medium"/>
              <a:sym typeface="Colfax Medium"/>
            </a:endParaRPr>
          </a:p>
          <a:p>
            <a:pPr algn="l">
              <a:lnSpc>
                <a:spcPts val="4760"/>
              </a:lnSpc>
              <a:spcBef>
                <a:spcPct val="0"/>
              </a:spcBef>
            </a:pPr>
            <a:r>
              <a:rPr lang="en-US" sz="3600">
                <a:solidFill>
                  <a:srgbClr val="FFFFFF"/>
                </a:solidFill>
                <a:latin typeface="Colfax Medium"/>
                <a:ea typeface="Colfax Medium"/>
                <a:cs typeface="Colfax Medium"/>
                <a:sym typeface="Colfax Medium"/>
              </a:rPr>
              <a:t>But do they know how to achieve them?</a:t>
            </a:r>
          </a:p>
        </p:txBody>
      </p:sp>
      <p:pic>
        <p:nvPicPr>
          <p:cNvPr id="6" name="Online Media 5" title="Greater Manchester Baccalaureate (MBacc) | Voices of Young People">
            <a:hlinkClick r:id="" action="ppaction://media"/>
            <a:extLst>
              <a:ext uri="{FF2B5EF4-FFF2-40B4-BE49-F238E27FC236}">
                <a16:creationId xmlns:a16="http://schemas.microsoft.com/office/drawing/2014/main" id="{8A195E81-99F0-4038-8977-BF54FE783841}"/>
              </a:ext>
            </a:extLst>
          </p:cNvPr>
          <p:cNvPicPr>
            <a:picLocks noRot="1" noChangeAspect="1"/>
          </p:cNvPicPr>
          <p:nvPr>
            <a:videoFile r:link="rId1"/>
          </p:nvPr>
        </p:nvPicPr>
        <p:blipFill>
          <a:blip r:embed="rId5"/>
          <a:stretch>
            <a:fillRect/>
          </a:stretch>
        </p:blipFill>
        <p:spPr>
          <a:xfrm>
            <a:off x="1213409" y="2063578"/>
            <a:ext cx="10564812" cy="5959047"/>
          </a:xfrm>
          <a:prstGeom prst="rect">
            <a:avLst/>
          </a:prstGeom>
        </p:spPr>
      </p:pic>
      <p:sp>
        <p:nvSpPr>
          <p:cNvPr id="3" name="Freeform 3">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rot="5400000">
            <a:off x="6586655" y="-1274903"/>
            <a:ext cx="5089613" cy="18312219"/>
            <a:chOff x="0" y="4547"/>
            <a:chExt cx="1452799" cy="5391070"/>
          </a:xfrm>
        </p:grpSpPr>
        <p:sp>
          <p:nvSpPr>
            <p:cNvPr id="4" name="Freeform 4">
              <a:extLst>
                <a:ext uri="{C183D7F6-B498-43B3-948B-1728B52AA6E4}">
                  <adec:decorative xmlns:adec="http://schemas.microsoft.com/office/drawing/2017/decorative" val="1"/>
                </a:ext>
              </a:extLst>
            </p:cNvPr>
            <p:cNvSpPr/>
            <p:nvPr/>
          </p:nvSpPr>
          <p:spPr>
            <a:xfrm>
              <a:off x="13227" y="4547"/>
              <a:ext cx="1426346" cy="5391070"/>
            </a:xfrm>
            <a:custGeom>
              <a:avLst/>
              <a:gdLst/>
              <a:ahLst/>
              <a:cxnLst/>
              <a:rect l="l" t="t" r="r" b="b"/>
              <a:pathLst>
                <a:path w="1443981" h="5363786">
                  <a:moveTo>
                    <a:pt x="0" y="0"/>
                  </a:moveTo>
                  <a:lnTo>
                    <a:pt x="1443981" y="0"/>
                  </a:lnTo>
                  <a:lnTo>
                    <a:pt x="1443981" y="5363786"/>
                  </a:lnTo>
                  <a:lnTo>
                    <a:pt x="0" y="5363786"/>
                  </a:lnTo>
                  <a:close/>
                </a:path>
              </a:pathLst>
            </a:custGeom>
            <a:solidFill>
              <a:srgbClr val="FFFFFF"/>
            </a:solidFill>
          </p:spPr>
          <p:txBody>
            <a:bodyPr/>
            <a:lstStyle/>
            <a:p>
              <a:endParaRPr lang="en-GB" dirty="0"/>
            </a:p>
          </p:txBody>
        </p:sp>
        <p:sp>
          <p:nvSpPr>
            <p:cNvPr id="5" name="TextBox 5"/>
            <p:cNvSpPr txBox="1"/>
            <p:nvPr/>
          </p:nvSpPr>
          <p:spPr>
            <a:xfrm>
              <a:off x="0" y="116213"/>
              <a:ext cx="1452799" cy="5247573"/>
            </a:xfrm>
            <a:prstGeom prst="rect">
              <a:avLst/>
            </a:prstGeom>
          </p:spPr>
          <p:txBody>
            <a:bodyPr lIns="50800" tIns="50800" rIns="50800" bIns="50800" rtlCol="0" anchor="ctr"/>
            <a:lstStyle/>
            <a:p>
              <a:pPr algn="ctr">
                <a:lnSpc>
                  <a:spcPts val="2659"/>
                </a:lnSpc>
              </a:pPr>
              <a:endParaRPr/>
            </a:p>
          </p:txBody>
        </p:sp>
      </p:grpSp>
      <p:sp>
        <p:nvSpPr>
          <p:cNvPr id="23" name="Freeform 3">
            <a:extLst>
              <a:ext uri="{FF2B5EF4-FFF2-40B4-BE49-F238E27FC236}">
                <a16:creationId xmlns:a16="http://schemas.microsoft.com/office/drawing/2014/main" id="{85E6216B-AFD6-ECA3-A253-BD04281A38B8}"/>
              </a:ext>
              <a:ext uri="{C183D7F6-B498-43B3-948B-1728B52AA6E4}">
                <adec:decorative xmlns:adec="http://schemas.microsoft.com/office/drawing/2017/decorative" val="1"/>
              </a:ext>
            </a:extLst>
          </p:cNvPr>
          <p:cNvSpPr/>
          <p:nvPr/>
        </p:nvSpPr>
        <p:spPr>
          <a:xfrm rot="16200000">
            <a:off x="15789533" y="-791479"/>
            <a:ext cx="1707367" cy="3276677"/>
          </a:xfrm>
          <a:custGeom>
            <a:avLst/>
            <a:gdLst/>
            <a:ahLst/>
            <a:cxnLst/>
            <a:rect l="l" t="t" r="r" b="b"/>
            <a:pathLst>
              <a:path w="2247973" h="4512354">
                <a:moveTo>
                  <a:pt x="0" y="0"/>
                </a:moveTo>
                <a:lnTo>
                  <a:pt x="2247972" y="0"/>
                </a:lnTo>
                <a:lnTo>
                  <a:pt x="2247972" y="4512354"/>
                </a:lnTo>
                <a:lnTo>
                  <a:pt x="0" y="45123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6" name="TextBox 16"/>
          <p:cNvSpPr txBox="1">
            <a:spLocks noGrp="1"/>
          </p:cNvSpPr>
          <p:nvPr>
            <p:ph type="title" idx="4294967295"/>
          </p:nvPr>
        </p:nvSpPr>
        <p:spPr>
          <a:xfrm>
            <a:off x="1028700" y="2010673"/>
            <a:ext cx="15223535" cy="17674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914"/>
              </a:lnSpc>
              <a:spcBef>
                <a:spcPts val="0"/>
              </a:spcBef>
              <a:spcAft>
                <a:spcPts val="0"/>
              </a:spcAft>
              <a:buClrTx/>
              <a:buSzTx/>
              <a:buFontTx/>
              <a:buNone/>
              <a:tabLst/>
              <a:defRPr/>
            </a:pPr>
            <a:r>
              <a:rPr kumimoji="0" lang="en-US" sz="5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Seven </a:t>
            </a:r>
            <a:r>
              <a:rPr kumimoji="0" lang="en-US" sz="5850" b="0" i="0" u="none" strike="noStrike" kern="1200" cap="none" spc="0" normalizeH="0" baseline="0" noProof="0" dirty="0" err="1">
                <a:ln>
                  <a:noFill/>
                </a:ln>
                <a:solidFill>
                  <a:srgbClr val="FFFFFF"/>
                </a:solidFill>
                <a:effectLst/>
                <a:uLnTx/>
                <a:uFillTx/>
                <a:latin typeface="Colfax Medium"/>
                <a:ea typeface="Colfax Medium"/>
                <a:cs typeface="Colfax Medium"/>
                <a:sym typeface="Colfax Medium"/>
              </a:rPr>
              <a:t>MBacc</a:t>
            </a:r>
            <a:r>
              <a:rPr kumimoji="0" lang="en-US" sz="5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 gateways align to Greater Manchester’s growing sectors</a:t>
            </a:r>
          </a:p>
        </p:txBody>
      </p:sp>
      <p:sp>
        <p:nvSpPr>
          <p:cNvPr id="18" name="TextBox 18"/>
          <p:cNvSpPr txBox="1"/>
          <p:nvPr/>
        </p:nvSpPr>
        <p:spPr>
          <a:xfrm>
            <a:off x="1028700" y="4073940"/>
            <a:ext cx="16666029" cy="588623"/>
          </a:xfrm>
          <a:prstGeom prst="rect">
            <a:avLst/>
          </a:prstGeom>
        </p:spPr>
        <p:txBody>
          <a:bodyPr lIns="0" tIns="0" rIns="0" bIns="0" rtlCol="0" anchor="t">
            <a:spAutoFit/>
          </a:bodyPr>
          <a:lstStyle/>
          <a:p>
            <a:pPr algn="l">
              <a:lnSpc>
                <a:spcPts val="5069"/>
              </a:lnSpc>
            </a:pPr>
            <a:r>
              <a:rPr lang="en-US" sz="2550" dirty="0">
                <a:solidFill>
                  <a:srgbClr val="FFFFFF"/>
                </a:solidFill>
                <a:latin typeface="Colfax Medium"/>
                <a:ea typeface="Colfax Medium"/>
                <a:cs typeface="Colfax Medium"/>
                <a:sym typeface="Colfax Medium"/>
              </a:rPr>
              <a:t>Each gateway guides young people towards the most relevant knowledge, skills and experience.</a:t>
            </a:r>
          </a:p>
        </p:txBody>
      </p:sp>
      <p:sp>
        <p:nvSpPr>
          <p:cNvPr id="2" name="TextBox 18">
            <a:extLst>
              <a:ext uri="{FF2B5EF4-FFF2-40B4-BE49-F238E27FC236}">
                <a16:creationId xmlns:a16="http://schemas.microsoft.com/office/drawing/2014/main" id="{6E2E9C39-7E91-8FC0-13E4-447446195069}"/>
              </a:ext>
            </a:extLst>
          </p:cNvPr>
          <p:cNvSpPr txBox="1"/>
          <p:nvPr/>
        </p:nvSpPr>
        <p:spPr>
          <a:xfrm>
            <a:off x="1028699" y="5427830"/>
            <a:ext cx="16666029" cy="588623"/>
          </a:xfrm>
          <a:prstGeom prst="rect">
            <a:avLst/>
          </a:prstGeom>
        </p:spPr>
        <p:txBody>
          <a:bodyPr lIns="0" tIns="0" rIns="0" bIns="0" rtlCol="0" anchor="t">
            <a:spAutoFit/>
          </a:bodyPr>
          <a:lstStyle/>
          <a:p>
            <a:pPr algn="l">
              <a:lnSpc>
                <a:spcPts val="5069"/>
              </a:lnSpc>
            </a:pPr>
            <a:r>
              <a:rPr lang="en-US" sz="2550" dirty="0">
                <a:solidFill>
                  <a:srgbClr val="FFFFFF"/>
                </a:solidFill>
                <a:latin typeface="Colfax Medium"/>
                <a:ea typeface="Colfax Medium"/>
                <a:cs typeface="Colfax Medium"/>
                <a:sym typeface="Colfax Medium"/>
              </a:rPr>
              <a:t>The gateways are</a:t>
            </a:r>
          </a:p>
        </p:txBody>
      </p:sp>
      <p:graphicFrame>
        <p:nvGraphicFramePr>
          <p:cNvPr id="22" name="Table 21">
            <a:extLst>
              <a:ext uri="{FF2B5EF4-FFF2-40B4-BE49-F238E27FC236}">
                <a16:creationId xmlns:a16="http://schemas.microsoft.com/office/drawing/2014/main" id="{4CD1A827-49AA-F611-97F1-B4D3B5189D82}"/>
              </a:ext>
            </a:extLst>
          </p:cNvPr>
          <p:cNvGraphicFramePr>
            <a:graphicFrameLocks noGrp="1"/>
          </p:cNvGraphicFramePr>
          <p:nvPr>
            <p:extLst>
              <p:ext uri="{D42A27DB-BD31-4B8C-83A1-F6EECF244321}">
                <p14:modId xmlns:p14="http://schemas.microsoft.com/office/powerpoint/2010/main" val="2155059585"/>
              </p:ext>
            </p:extLst>
          </p:nvPr>
        </p:nvGraphicFramePr>
        <p:xfrm>
          <a:off x="1061689" y="7669925"/>
          <a:ext cx="16387042" cy="1005840"/>
        </p:xfrm>
        <a:graphic>
          <a:graphicData uri="http://schemas.openxmlformats.org/drawingml/2006/table">
            <a:tbl>
              <a:tblPr firstRow="1" bandRow="1">
                <a:tableStyleId>{5C22544A-7EE6-4342-B048-85BDC9FD1C3A}</a:tableStyleId>
              </a:tblPr>
              <a:tblGrid>
                <a:gridCol w="2341006">
                  <a:extLst>
                    <a:ext uri="{9D8B030D-6E8A-4147-A177-3AD203B41FA5}">
                      <a16:colId xmlns:a16="http://schemas.microsoft.com/office/drawing/2014/main" val="4078179984"/>
                    </a:ext>
                  </a:extLst>
                </a:gridCol>
                <a:gridCol w="2341006">
                  <a:extLst>
                    <a:ext uri="{9D8B030D-6E8A-4147-A177-3AD203B41FA5}">
                      <a16:colId xmlns:a16="http://schemas.microsoft.com/office/drawing/2014/main" val="33353311"/>
                    </a:ext>
                  </a:extLst>
                </a:gridCol>
                <a:gridCol w="2341006">
                  <a:extLst>
                    <a:ext uri="{9D8B030D-6E8A-4147-A177-3AD203B41FA5}">
                      <a16:colId xmlns:a16="http://schemas.microsoft.com/office/drawing/2014/main" val="3788902910"/>
                    </a:ext>
                  </a:extLst>
                </a:gridCol>
                <a:gridCol w="2341006">
                  <a:extLst>
                    <a:ext uri="{9D8B030D-6E8A-4147-A177-3AD203B41FA5}">
                      <a16:colId xmlns:a16="http://schemas.microsoft.com/office/drawing/2014/main" val="2140951638"/>
                    </a:ext>
                  </a:extLst>
                </a:gridCol>
                <a:gridCol w="2341006">
                  <a:extLst>
                    <a:ext uri="{9D8B030D-6E8A-4147-A177-3AD203B41FA5}">
                      <a16:colId xmlns:a16="http://schemas.microsoft.com/office/drawing/2014/main" val="3063371221"/>
                    </a:ext>
                  </a:extLst>
                </a:gridCol>
                <a:gridCol w="2341006">
                  <a:extLst>
                    <a:ext uri="{9D8B030D-6E8A-4147-A177-3AD203B41FA5}">
                      <a16:colId xmlns:a16="http://schemas.microsoft.com/office/drawing/2014/main" val="1556782812"/>
                    </a:ext>
                  </a:extLst>
                </a:gridCol>
                <a:gridCol w="2341006">
                  <a:extLst>
                    <a:ext uri="{9D8B030D-6E8A-4147-A177-3AD203B41FA5}">
                      <a16:colId xmlns:a16="http://schemas.microsoft.com/office/drawing/2014/main" val="1376997962"/>
                    </a:ext>
                  </a:extLst>
                </a:gridCol>
              </a:tblGrid>
              <a:tr h="370840">
                <a:tc>
                  <a:txBody>
                    <a:bodyPr/>
                    <a:lstStyle/>
                    <a:p>
                      <a:pPr algn="ctr"/>
                      <a:r>
                        <a:rPr lang="en-US" sz="2000" b="0">
                          <a:solidFill>
                            <a:srgbClr val="4E3162"/>
                          </a:solidFill>
                          <a:latin typeface="Colfax Medium"/>
                        </a:rPr>
                        <a:t>Construction </a:t>
                      </a:r>
                      <a:endParaRPr lang="en-US">
                        <a:solidFill>
                          <a:srgbClr val="4E3162"/>
                        </a:solidFill>
                      </a:endParaRPr>
                    </a:p>
                    <a:p>
                      <a:pPr lvl="0" algn="ctr">
                        <a:buNone/>
                      </a:pPr>
                      <a:r>
                        <a:rPr lang="en-US" sz="2000" b="0">
                          <a:solidFill>
                            <a:srgbClr val="4E3162"/>
                          </a:solidFill>
                          <a:latin typeface="Colfax Medium"/>
                        </a:rPr>
                        <a:t>and the Green Economy</a:t>
                      </a:r>
                      <a:endParaRPr lang="en-US">
                        <a:solidFill>
                          <a:srgbClr val="4E3162"/>
                        </a:solidFill>
                      </a:endParaRPr>
                    </a:p>
                  </a:txBody>
                  <a:tcPr>
                    <a:lnL w="0">
                      <a:noFill/>
                    </a:lnL>
                    <a:lnR w="0">
                      <a:noFill/>
                    </a:lnR>
                    <a:lnT w="0">
                      <a:noFill/>
                    </a:lnT>
                    <a:lnB w="0">
                      <a:noFill/>
                    </a:lnB>
                    <a:noFill/>
                  </a:tcPr>
                </a:tc>
                <a:tc>
                  <a:txBody>
                    <a:bodyPr/>
                    <a:lstStyle/>
                    <a:p>
                      <a:pPr algn="ctr"/>
                      <a:r>
                        <a:rPr lang="en-US" sz="2000" b="0" dirty="0">
                          <a:solidFill>
                            <a:srgbClr val="4E3162"/>
                          </a:solidFill>
                          <a:latin typeface="Colfax Medium"/>
                        </a:rPr>
                        <a:t>Culture, Media and Sport</a:t>
                      </a:r>
                    </a:p>
                  </a:txBody>
                  <a:tcPr>
                    <a:lnL w="0">
                      <a:noFill/>
                    </a:lnL>
                    <a:lnR w="0">
                      <a:noFill/>
                    </a:lnR>
                    <a:lnT w="0">
                      <a:noFill/>
                    </a:lnT>
                    <a:lnB w="0">
                      <a:noFill/>
                    </a:lnB>
                    <a:noFill/>
                  </a:tcPr>
                </a:tc>
                <a:tc>
                  <a:txBody>
                    <a:bodyPr/>
                    <a:lstStyle/>
                    <a:p>
                      <a:pPr algn="ctr"/>
                      <a:r>
                        <a:rPr lang="en-US" sz="2000" b="0">
                          <a:solidFill>
                            <a:srgbClr val="4E3162"/>
                          </a:solidFill>
                          <a:latin typeface="Colfax Medium"/>
                        </a:rPr>
                        <a:t>Digital and Technology</a:t>
                      </a:r>
                    </a:p>
                  </a:txBody>
                  <a:tcPr>
                    <a:lnL w="0">
                      <a:noFill/>
                    </a:lnL>
                    <a:lnR w="0">
                      <a:noFill/>
                    </a:lnR>
                    <a:lnT w="0">
                      <a:noFill/>
                    </a:lnT>
                    <a:lnB w="0">
                      <a:noFill/>
                    </a:lnB>
                    <a:noFill/>
                  </a:tcPr>
                </a:tc>
                <a:tc>
                  <a:txBody>
                    <a:bodyPr/>
                    <a:lstStyle/>
                    <a:p>
                      <a:pPr algn="ctr"/>
                      <a:r>
                        <a:rPr lang="en-US" sz="2000" b="0">
                          <a:solidFill>
                            <a:srgbClr val="4E3162"/>
                          </a:solidFill>
                          <a:latin typeface="Colfax Medium"/>
                        </a:rPr>
                        <a:t>Financial and Professional</a:t>
                      </a:r>
                    </a:p>
                  </a:txBody>
                  <a:tcPr>
                    <a:lnL w="0">
                      <a:noFill/>
                    </a:lnL>
                    <a:lnR w="0">
                      <a:noFill/>
                    </a:lnR>
                    <a:lnT w="0">
                      <a:noFill/>
                    </a:lnT>
                    <a:lnB w="0">
                      <a:noFill/>
                    </a:lnB>
                    <a:noFill/>
                  </a:tcPr>
                </a:tc>
                <a:tc>
                  <a:txBody>
                    <a:bodyPr/>
                    <a:lstStyle/>
                    <a:p>
                      <a:pPr lvl="0" algn="ctr">
                        <a:buNone/>
                      </a:pPr>
                      <a:r>
                        <a:rPr lang="en-US" sz="2000" b="0">
                          <a:solidFill>
                            <a:srgbClr val="4E3162"/>
                          </a:solidFill>
                          <a:latin typeface="Colfax Medium"/>
                        </a:rPr>
                        <a:t>Engineering and Manufacturing</a:t>
                      </a:r>
                    </a:p>
                  </a:txBody>
                  <a:tcPr>
                    <a:lnL w="0">
                      <a:noFill/>
                    </a:lnL>
                    <a:lnR w="0">
                      <a:noFill/>
                    </a:lnR>
                    <a:lnT w="0">
                      <a:noFill/>
                    </a:lnT>
                    <a:lnB w="0">
                      <a:noFill/>
                    </a:lnB>
                    <a:noFill/>
                  </a:tcPr>
                </a:tc>
                <a:tc>
                  <a:txBody>
                    <a:bodyPr/>
                    <a:lstStyle/>
                    <a:p>
                      <a:pPr lvl="0" algn="ctr">
                        <a:buNone/>
                      </a:pPr>
                      <a:r>
                        <a:rPr lang="en-US" sz="2000" b="0">
                          <a:solidFill>
                            <a:srgbClr val="4E3162"/>
                          </a:solidFill>
                          <a:latin typeface="Colfax Medium"/>
                        </a:rPr>
                        <a:t>Education and Early Years</a:t>
                      </a:r>
                    </a:p>
                  </a:txBody>
                  <a:tcPr>
                    <a:lnL w="0">
                      <a:noFill/>
                    </a:lnL>
                    <a:lnR w="0">
                      <a:noFill/>
                    </a:lnR>
                    <a:lnT w="0">
                      <a:noFill/>
                    </a:lnT>
                    <a:lnB w="0">
                      <a:noFill/>
                    </a:lnB>
                    <a:noFill/>
                  </a:tcPr>
                </a:tc>
                <a:tc>
                  <a:txBody>
                    <a:bodyPr/>
                    <a:lstStyle/>
                    <a:p>
                      <a:pPr lvl="0" algn="ctr">
                        <a:buNone/>
                      </a:pPr>
                      <a:r>
                        <a:rPr lang="en-US" sz="2000" b="0" dirty="0">
                          <a:solidFill>
                            <a:srgbClr val="4E3162"/>
                          </a:solidFill>
                          <a:latin typeface="Colfax Medium"/>
                        </a:rPr>
                        <a:t>Health and Social Care</a:t>
                      </a:r>
                    </a:p>
                  </a:txBody>
                  <a:tcPr>
                    <a:lnL w="0">
                      <a:noFill/>
                    </a:lnL>
                    <a:lnR w="0">
                      <a:noFill/>
                    </a:lnR>
                    <a:lnT w="0">
                      <a:noFill/>
                    </a:lnT>
                    <a:lnB w="0">
                      <a:noFill/>
                    </a:lnB>
                    <a:noFill/>
                  </a:tcPr>
                </a:tc>
                <a:extLst>
                  <a:ext uri="{0D108BD9-81ED-4DB2-BD59-A6C34878D82A}">
                    <a16:rowId xmlns:a16="http://schemas.microsoft.com/office/drawing/2014/main" val="1066824560"/>
                  </a:ext>
                </a:extLst>
              </a:tr>
            </a:tbl>
          </a:graphicData>
        </a:graphic>
      </p:graphicFrame>
      <p:sp>
        <p:nvSpPr>
          <p:cNvPr id="13" name="Freeform 13" descr="A yellow box surrounding the Education and Early Years and Health and Social Care icons. The text reads &quot;Greater Manchester public services&quot;"/>
          <p:cNvSpPr/>
          <p:nvPr/>
        </p:nvSpPr>
        <p:spPr>
          <a:xfrm>
            <a:off x="12722691" y="5542336"/>
            <a:ext cx="4752851" cy="3181237"/>
          </a:xfrm>
          <a:custGeom>
            <a:avLst/>
            <a:gdLst/>
            <a:ahLst/>
            <a:cxnLst/>
            <a:rect l="l" t="t" r="r" b="b"/>
            <a:pathLst>
              <a:path w="1211099" h="732087">
                <a:moveTo>
                  <a:pt x="85864" y="0"/>
                </a:moveTo>
                <a:lnTo>
                  <a:pt x="1125235" y="0"/>
                </a:lnTo>
                <a:cubicBezTo>
                  <a:pt x="1148007" y="0"/>
                  <a:pt x="1169847" y="9046"/>
                  <a:pt x="1185950" y="25149"/>
                </a:cubicBezTo>
                <a:cubicBezTo>
                  <a:pt x="1202053" y="41252"/>
                  <a:pt x="1211099" y="63092"/>
                  <a:pt x="1211099" y="85864"/>
                </a:cubicBezTo>
                <a:lnTo>
                  <a:pt x="1211099" y="646223"/>
                </a:lnTo>
                <a:cubicBezTo>
                  <a:pt x="1211099" y="668996"/>
                  <a:pt x="1202053" y="690836"/>
                  <a:pt x="1185950" y="706938"/>
                </a:cubicBezTo>
                <a:cubicBezTo>
                  <a:pt x="1169847" y="723041"/>
                  <a:pt x="1148007" y="732087"/>
                  <a:pt x="1125235" y="732087"/>
                </a:cubicBezTo>
                <a:lnTo>
                  <a:pt x="85864" y="732087"/>
                </a:lnTo>
                <a:cubicBezTo>
                  <a:pt x="38443" y="732087"/>
                  <a:pt x="0" y="693645"/>
                  <a:pt x="0" y="646223"/>
                </a:cubicBezTo>
                <a:lnTo>
                  <a:pt x="0" y="85864"/>
                </a:lnTo>
                <a:cubicBezTo>
                  <a:pt x="0" y="63092"/>
                  <a:pt x="9046" y="41252"/>
                  <a:pt x="25149" y="25149"/>
                </a:cubicBezTo>
                <a:cubicBezTo>
                  <a:pt x="41252" y="9046"/>
                  <a:pt x="63092" y="0"/>
                  <a:pt x="85864" y="0"/>
                </a:cubicBezTo>
                <a:close/>
              </a:path>
            </a:pathLst>
          </a:custGeom>
          <a:noFill/>
          <a:ln w="28575">
            <a:solidFill>
              <a:srgbClr val="FAB833"/>
            </a:solidFill>
          </a:ln>
        </p:spPr>
        <p:txBody>
          <a:bodyPr/>
          <a:lstStyle/>
          <a:p>
            <a:endParaRPr lang="en-GB"/>
          </a:p>
        </p:txBody>
      </p:sp>
      <p:sp>
        <p:nvSpPr>
          <p:cNvPr id="19" name="TextBox 19"/>
          <p:cNvSpPr txBox="1"/>
          <p:nvPr/>
        </p:nvSpPr>
        <p:spPr>
          <a:xfrm>
            <a:off x="12847145" y="5644403"/>
            <a:ext cx="4315626" cy="405880"/>
          </a:xfrm>
          <a:prstGeom prst="rect">
            <a:avLst/>
          </a:prstGeom>
        </p:spPr>
        <p:txBody>
          <a:bodyPr lIns="0" tIns="0" rIns="0" bIns="0" rtlCol="0" anchor="t">
            <a:spAutoFit/>
          </a:bodyPr>
          <a:lstStyle/>
          <a:p>
            <a:pPr algn="ctr">
              <a:lnSpc>
                <a:spcPts val="3510"/>
              </a:lnSpc>
            </a:pPr>
            <a:r>
              <a:rPr lang="en-US" sz="1800" dirty="0">
                <a:solidFill>
                  <a:srgbClr val="FAB833"/>
                </a:solidFill>
                <a:latin typeface="Colfax Medium"/>
                <a:ea typeface="Colfax Medium"/>
                <a:cs typeface="Colfax Medium"/>
                <a:sym typeface="Colfax Medium"/>
              </a:rPr>
              <a:t>Greater Manchester public service</a:t>
            </a:r>
            <a:r>
              <a:rPr lang="en-US" sz="1800" dirty="0">
                <a:solidFill>
                  <a:srgbClr val="FFC000"/>
                </a:solidFill>
                <a:latin typeface="Colfax Medium"/>
                <a:ea typeface="Colfax Medium"/>
                <a:cs typeface="Colfax Medium"/>
                <a:sym typeface="Colfax Medium"/>
              </a:rPr>
              <a:t>s</a:t>
            </a:r>
            <a:endParaRPr lang="en-US" dirty="0">
              <a:solidFill>
                <a:srgbClr val="FFC000"/>
              </a:solidFill>
            </a:endParaRPr>
          </a:p>
        </p:txBody>
      </p:sp>
      <p:sp>
        <p:nvSpPr>
          <p:cNvPr id="17" name="TextBox 17"/>
          <p:cNvSpPr txBox="1"/>
          <p:nvPr/>
        </p:nvSpPr>
        <p:spPr>
          <a:xfrm>
            <a:off x="1028700" y="8921216"/>
            <a:ext cx="16468106" cy="588623"/>
          </a:xfrm>
          <a:prstGeom prst="rect">
            <a:avLst/>
          </a:prstGeom>
        </p:spPr>
        <p:txBody>
          <a:bodyPr lIns="0" tIns="0" rIns="0" bIns="0" rtlCol="0" anchor="t">
            <a:spAutoFit/>
          </a:bodyPr>
          <a:lstStyle/>
          <a:p>
            <a:pPr algn="l">
              <a:lnSpc>
                <a:spcPts val="5069"/>
              </a:lnSpc>
            </a:pPr>
            <a:r>
              <a:rPr lang="en-US" sz="2550" dirty="0">
                <a:solidFill>
                  <a:srgbClr val="4E3162"/>
                </a:solidFill>
                <a:latin typeface="Colfax Medium"/>
                <a:ea typeface="Colfax Medium"/>
                <a:cs typeface="Colfax Medium"/>
                <a:sym typeface="Colfax Medium"/>
              </a:rPr>
              <a:t>The gateways, informed by local </a:t>
            </a:r>
            <a:r>
              <a:rPr lang="en-US" sz="2550" dirty="0" err="1">
                <a:solidFill>
                  <a:srgbClr val="4E3162"/>
                </a:solidFill>
                <a:latin typeface="Colfax Medium"/>
                <a:ea typeface="Colfax Medium"/>
                <a:cs typeface="Colfax Medium"/>
                <a:sym typeface="Colfax Medium"/>
              </a:rPr>
              <a:t>labour</a:t>
            </a:r>
            <a:r>
              <a:rPr lang="en-US" sz="2550" dirty="0">
                <a:solidFill>
                  <a:srgbClr val="4E3162"/>
                </a:solidFill>
                <a:latin typeface="Colfax Medium"/>
                <a:ea typeface="Colfax Medium"/>
                <a:cs typeface="Colfax Medium"/>
                <a:sym typeface="Colfax Medium"/>
              </a:rPr>
              <a:t> market insights, lead to real, high-quality jobs.</a:t>
            </a:r>
          </a:p>
        </p:txBody>
      </p:sp>
      <p:sp>
        <p:nvSpPr>
          <p:cNvPr id="12" name="Freeform 3">
            <a:extLst>
              <a:ext uri="{FF2B5EF4-FFF2-40B4-BE49-F238E27FC236}">
                <a16:creationId xmlns:a16="http://schemas.microsoft.com/office/drawing/2014/main" id="{49CCBE1A-880A-8DD0-6FD7-D2CADD4662F7}"/>
              </a:ex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4"/>
            <a:stretch>
              <a:fillRect/>
            </a:stretch>
          </a:blipFill>
        </p:spPr>
        <p:txBody>
          <a:bodyPr/>
          <a:lstStyle/>
          <a:p>
            <a:endParaRPr lang="en-GB"/>
          </a:p>
        </p:txBody>
      </p:sp>
      <p:pic>
        <p:nvPicPr>
          <p:cNvPr id="21" name="Picture 20">
            <a:extLst>
              <a:ext uri="{FF2B5EF4-FFF2-40B4-BE49-F238E27FC236}">
                <a16:creationId xmlns:a16="http://schemas.microsoft.com/office/drawing/2014/main" id="{297B11A6-DD79-D7D5-AE6F-65128A09F3D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572089" y="6165506"/>
            <a:ext cx="1329382" cy="1292311"/>
          </a:xfrm>
          <a:prstGeom prst="rect">
            <a:avLst/>
          </a:prstGeom>
        </p:spPr>
      </p:pic>
      <p:pic>
        <p:nvPicPr>
          <p:cNvPr id="9" name="Picture 8">
            <a:extLst>
              <a:ext uri="{FF2B5EF4-FFF2-40B4-BE49-F238E27FC236}">
                <a16:creationId xmlns:a16="http://schemas.microsoft.com/office/drawing/2014/main" id="{2B04F822-1B06-A4D6-4207-F7C36D07C38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188264" y="6191249"/>
            <a:ext cx="1452950" cy="1307759"/>
          </a:xfrm>
          <a:prstGeom prst="rect">
            <a:avLst/>
          </a:prstGeom>
        </p:spPr>
      </p:pic>
      <p:pic>
        <p:nvPicPr>
          <p:cNvPr id="8" name="Picture 7">
            <a:extLst>
              <a:ext uri="{FF2B5EF4-FFF2-40B4-BE49-F238E27FC236}">
                <a16:creationId xmlns:a16="http://schemas.microsoft.com/office/drawing/2014/main" id="{8B2EA60D-FA5F-BD87-7AA7-D4E0B40CDB2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1005237" y="6154196"/>
            <a:ext cx="1375720" cy="1384987"/>
          </a:xfrm>
          <a:prstGeom prst="rect">
            <a:avLst/>
          </a:prstGeom>
        </p:spPr>
      </p:pic>
      <p:pic>
        <p:nvPicPr>
          <p:cNvPr id="7" name="Picture 6">
            <a:extLst>
              <a:ext uri="{FF2B5EF4-FFF2-40B4-BE49-F238E27FC236}">
                <a16:creationId xmlns:a16="http://schemas.microsoft.com/office/drawing/2014/main" id="{15B1550B-2E72-182C-B197-D0E34D3ADC79}"/>
              </a:ext>
              <a:ext uri="{C183D7F6-B498-43B3-948B-1728B52AA6E4}">
                <adec:decorative xmlns:adec="http://schemas.microsoft.com/office/drawing/2017/decorative" val="1"/>
              </a:ext>
            </a:extLst>
          </p:cNvPr>
          <p:cNvPicPr>
            <a:picLocks noChangeAspect="1"/>
          </p:cNvPicPr>
          <p:nvPr/>
        </p:nvPicPr>
        <p:blipFill>
          <a:blip r:embed="rId8"/>
          <a:srcRect t="6838" b="6269"/>
          <a:stretch/>
        </p:blipFill>
        <p:spPr>
          <a:xfrm>
            <a:off x="8482398" y="6227292"/>
            <a:ext cx="1545624" cy="1316685"/>
          </a:xfrm>
          <a:prstGeom prst="rect">
            <a:avLst/>
          </a:prstGeom>
        </p:spPr>
      </p:pic>
      <p:pic>
        <p:nvPicPr>
          <p:cNvPr id="10" name="Picture 9">
            <a:extLst>
              <a:ext uri="{FF2B5EF4-FFF2-40B4-BE49-F238E27FC236}">
                <a16:creationId xmlns:a16="http://schemas.microsoft.com/office/drawing/2014/main" id="{5D5A90B7-1F25-AF99-2948-3BDB6CCACB6F}"/>
              </a:ext>
              <a:ext uri="{C183D7F6-B498-43B3-948B-1728B52AA6E4}">
                <adec:decorative xmlns:adec="http://schemas.microsoft.com/office/drawing/2017/decorative" val="1"/>
              </a:ext>
            </a:extLst>
          </p:cNvPr>
          <p:cNvPicPr>
            <a:picLocks noChangeAspect="1"/>
          </p:cNvPicPr>
          <p:nvPr/>
        </p:nvPicPr>
        <p:blipFill>
          <a:blip r:embed="rId9"/>
          <a:srcRect t="12820" b="14911"/>
          <a:stretch/>
        </p:blipFill>
        <p:spPr>
          <a:xfrm>
            <a:off x="5980156" y="6227292"/>
            <a:ext cx="1839096" cy="1328907"/>
          </a:xfrm>
          <a:prstGeom prst="rect">
            <a:avLst/>
          </a:prstGeom>
        </p:spPr>
      </p:pic>
      <p:pic>
        <p:nvPicPr>
          <p:cNvPr id="11" name="Picture 10">
            <a:extLst>
              <a:ext uri="{FF2B5EF4-FFF2-40B4-BE49-F238E27FC236}">
                <a16:creationId xmlns:a16="http://schemas.microsoft.com/office/drawing/2014/main" id="{F3CB6E2F-825A-0C21-CDE3-1FE1D92D0487}"/>
              </a:ext>
              <a:ext uri="{C183D7F6-B498-43B3-948B-1728B52AA6E4}">
                <adec:decorative xmlns:adec="http://schemas.microsoft.com/office/drawing/2017/decorative" val="1"/>
              </a:ext>
            </a:extLst>
          </p:cNvPr>
          <p:cNvPicPr>
            <a:picLocks noChangeAspect="1"/>
          </p:cNvPicPr>
          <p:nvPr/>
        </p:nvPicPr>
        <p:blipFill>
          <a:blip r:embed="rId10"/>
          <a:srcRect l="17647" t="788" r="17647" b="1004"/>
          <a:stretch/>
        </p:blipFill>
        <p:spPr>
          <a:xfrm>
            <a:off x="4053548" y="6231470"/>
            <a:ext cx="865641" cy="1305802"/>
          </a:xfrm>
          <a:prstGeom prst="rect">
            <a:avLst/>
          </a:prstGeom>
        </p:spPr>
      </p:pic>
      <p:pic>
        <p:nvPicPr>
          <p:cNvPr id="20" name="Picture 19">
            <a:extLst>
              <a:ext uri="{FF2B5EF4-FFF2-40B4-BE49-F238E27FC236}">
                <a16:creationId xmlns:a16="http://schemas.microsoft.com/office/drawing/2014/main" id="{AB0BFBED-6B45-0864-EA11-50C90C3303C2}"/>
              </a:ext>
              <a:ext uri="{C183D7F6-B498-43B3-948B-1728B52AA6E4}">
                <adec:decorative xmlns:adec="http://schemas.microsoft.com/office/drawing/2017/decorative" val="1"/>
              </a:ext>
            </a:extLst>
          </p:cNvPr>
          <p:cNvPicPr>
            <a:picLocks noChangeAspect="1"/>
          </p:cNvPicPr>
          <p:nvPr/>
        </p:nvPicPr>
        <p:blipFill>
          <a:blip r:embed="rId11"/>
          <a:srcRect l="-245" t="13333" r="361" b="15503"/>
          <a:stretch/>
        </p:blipFill>
        <p:spPr>
          <a:xfrm>
            <a:off x="1367610" y="6237588"/>
            <a:ext cx="1775188" cy="13215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801961" y="4940"/>
            <a:ext cx="8486040" cy="10555147"/>
            <a:chOff x="4042" y="0"/>
            <a:chExt cx="2224739" cy="2842999"/>
          </a:xfrm>
        </p:grpSpPr>
        <p:sp>
          <p:nvSpPr>
            <p:cNvPr id="3" name="Freeform 3">
              <a:extLst>
                <a:ext uri="{C183D7F6-B498-43B3-948B-1728B52AA6E4}">
                  <adec:decorative xmlns:adec="http://schemas.microsoft.com/office/drawing/2017/decorative" val="1"/>
                </a:ext>
              </a:extLst>
            </p:cNvPr>
            <p:cNvSpPr/>
            <p:nvPr/>
          </p:nvSpPr>
          <p:spPr>
            <a:xfrm>
              <a:off x="4042" y="0"/>
              <a:ext cx="2224739" cy="2790453"/>
            </a:xfrm>
            <a:custGeom>
              <a:avLst/>
              <a:gdLst/>
              <a:ahLst/>
              <a:cxnLst/>
              <a:rect l="l" t="t" r="r" b="b"/>
              <a:pathLst>
                <a:path w="2224739" h="2842999">
                  <a:moveTo>
                    <a:pt x="0" y="0"/>
                  </a:moveTo>
                  <a:lnTo>
                    <a:pt x="2224739" y="0"/>
                  </a:lnTo>
                  <a:lnTo>
                    <a:pt x="2224739" y="2842999"/>
                  </a:lnTo>
                  <a:lnTo>
                    <a:pt x="0" y="2842999"/>
                  </a:lnTo>
                  <a:close/>
                </a:path>
              </a:pathLst>
            </a:custGeom>
            <a:solidFill>
              <a:srgbClr val="FFFFFF"/>
            </a:solidFill>
          </p:spPr>
          <p:txBody>
            <a:bodyPr/>
            <a:lstStyle/>
            <a:p>
              <a:endParaRPr lang="en-GB"/>
            </a:p>
          </p:txBody>
        </p:sp>
        <p:sp>
          <p:nvSpPr>
            <p:cNvPr id="4" name="TextBox 4"/>
            <p:cNvSpPr txBox="1"/>
            <p:nvPr/>
          </p:nvSpPr>
          <p:spPr>
            <a:xfrm>
              <a:off x="4042" y="79119"/>
              <a:ext cx="2224739" cy="2763880"/>
            </a:xfrm>
            <a:prstGeom prst="rect">
              <a:avLst/>
            </a:prstGeom>
          </p:spPr>
          <p:txBody>
            <a:bodyPr lIns="50800" tIns="50800" rIns="50800" bIns="50800" rtlCol="0" anchor="ctr"/>
            <a:lstStyle/>
            <a:p>
              <a:pPr algn="ctr">
                <a:lnSpc>
                  <a:spcPts val="2659"/>
                </a:lnSpc>
              </a:pPr>
              <a:endParaRPr/>
            </a:p>
          </p:txBody>
        </p:sp>
      </p:grpSp>
      <p:sp>
        <p:nvSpPr>
          <p:cNvPr id="10" name="TextBox 10"/>
          <p:cNvSpPr txBox="1">
            <a:spLocks noGrp="1"/>
          </p:cNvSpPr>
          <p:nvPr>
            <p:ph type="title" idx="4294967295"/>
          </p:nvPr>
        </p:nvSpPr>
        <p:spPr>
          <a:xfrm>
            <a:off x="841648" y="2161381"/>
            <a:ext cx="8944867" cy="17267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670"/>
              </a:lnSpc>
              <a:spcBef>
                <a:spcPts val="0"/>
              </a:spcBef>
              <a:spcAft>
                <a:spcPts val="0"/>
              </a:spcAft>
              <a:buClrTx/>
              <a:buSzTx/>
              <a:buFontTx/>
              <a:buNone/>
              <a:tabLst/>
              <a:defRPr/>
            </a:pPr>
            <a:r>
              <a:rPr kumimoji="0" lang="en-US" sz="58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Gateway maps help to </a:t>
            </a:r>
            <a:r>
              <a:rPr kumimoji="0" lang="en-US" sz="5800" b="0" i="0" u="none" strike="noStrike" kern="1200" cap="none" spc="0" normalizeH="0" baseline="0" noProof="0" dirty="0" err="1">
                <a:ln>
                  <a:noFill/>
                </a:ln>
                <a:solidFill>
                  <a:srgbClr val="FFFFFF"/>
                </a:solidFill>
                <a:effectLst/>
                <a:uLnTx/>
                <a:uFillTx/>
                <a:latin typeface="Colfax Medium"/>
                <a:ea typeface="Colfax Medium"/>
                <a:cs typeface="Colfax Medium"/>
                <a:sym typeface="Colfax Medium"/>
              </a:rPr>
              <a:t>visualise</a:t>
            </a:r>
            <a:r>
              <a:rPr kumimoji="0" lang="en-US" sz="58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 the journey</a:t>
            </a:r>
          </a:p>
        </p:txBody>
      </p:sp>
      <p:sp>
        <p:nvSpPr>
          <p:cNvPr id="11" name="TextBox 11"/>
          <p:cNvSpPr txBox="1"/>
          <p:nvPr/>
        </p:nvSpPr>
        <p:spPr>
          <a:xfrm>
            <a:off x="841648" y="4204099"/>
            <a:ext cx="7559246" cy="3637534"/>
          </a:xfrm>
          <a:prstGeom prst="rect">
            <a:avLst/>
          </a:prstGeom>
        </p:spPr>
        <p:txBody>
          <a:bodyPr wrap="square" lIns="0" tIns="0" rIns="0" bIns="0" rtlCol="0" anchor="t">
            <a:spAutoFit/>
          </a:bodyPr>
          <a:lstStyle/>
          <a:p>
            <a:pPr algn="l">
              <a:lnSpc>
                <a:spcPts val="4783"/>
              </a:lnSpc>
            </a:pPr>
            <a:r>
              <a:rPr lang="en-US" sz="2550" dirty="0">
                <a:solidFill>
                  <a:srgbClr val="FFFFFF"/>
                </a:solidFill>
                <a:latin typeface="Colfax Medium"/>
                <a:ea typeface="Colfax Medium"/>
                <a:cs typeface="Colfax Medium"/>
                <a:sym typeface="Colfax Medium"/>
              </a:rPr>
              <a:t>Gateway maps highlight: </a:t>
            </a:r>
            <a:endParaRPr lang="en-US" sz="2550" dirty="0">
              <a:solidFill>
                <a:srgbClr val="FFFFFF"/>
              </a:solidFill>
              <a:latin typeface="Colfax Medium"/>
              <a:ea typeface="Colfax Medium"/>
              <a:cs typeface="Colfax Medium"/>
            </a:endParaRPr>
          </a:p>
          <a:p>
            <a:pPr marL="560705" lvl="1" indent="-280035" algn="l">
              <a:lnSpc>
                <a:spcPts val="4783"/>
              </a:lnSpc>
              <a:buFont typeface="Arial"/>
              <a:buChar char="•"/>
            </a:pPr>
            <a:r>
              <a:rPr lang="en-US" sz="2550" dirty="0">
                <a:solidFill>
                  <a:srgbClr val="FFFFFF"/>
                </a:solidFill>
                <a:latin typeface="Colfax Medium"/>
                <a:ea typeface="Colfax Medium"/>
                <a:cs typeface="Colfax Medium"/>
                <a:sym typeface="Colfax Medium"/>
              </a:rPr>
              <a:t>Relevant subjects to build the knowledge needed for careers in the gateway</a:t>
            </a:r>
            <a:endParaRPr lang="en-US" sz="2550" dirty="0">
              <a:solidFill>
                <a:srgbClr val="FFFFFF"/>
              </a:solidFill>
              <a:latin typeface="Colfax Medium"/>
              <a:ea typeface="Colfax Medium"/>
              <a:cs typeface="Colfax Medium"/>
            </a:endParaRPr>
          </a:p>
          <a:p>
            <a:pPr marL="560705" lvl="1" indent="-280035" algn="l">
              <a:lnSpc>
                <a:spcPts val="4783"/>
              </a:lnSpc>
              <a:buFont typeface="Arial"/>
              <a:buChar char="•"/>
            </a:pPr>
            <a:r>
              <a:rPr lang="en-US" sz="2550" dirty="0">
                <a:solidFill>
                  <a:srgbClr val="FFFFFF"/>
                </a:solidFill>
                <a:latin typeface="Colfax Medium"/>
                <a:ea typeface="Colfax Medium"/>
                <a:cs typeface="Colfax Medium"/>
                <a:sym typeface="Colfax Medium"/>
              </a:rPr>
              <a:t>The choice of qualifications at each stage</a:t>
            </a:r>
            <a:endParaRPr lang="en-US" sz="2550" dirty="0">
              <a:solidFill>
                <a:srgbClr val="FFFFFF"/>
              </a:solidFill>
              <a:latin typeface="Colfax Medium"/>
              <a:ea typeface="Colfax Medium"/>
              <a:cs typeface="Colfax Medium"/>
            </a:endParaRPr>
          </a:p>
          <a:p>
            <a:pPr marL="560705" lvl="1" indent="-280035" algn="l">
              <a:lnSpc>
                <a:spcPts val="4783"/>
              </a:lnSpc>
              <a:buFont typeface="Arial"/>
              <a:buChar char="•"/>
            </a:pPr>
            <a:r>
              <a:rPr lang="en-US" sz="2550" dirty="0">
                <a:solidFill>
                  <a:srgbClr val="FFFFFF"/>
                </a:solidFill>
                <a:latin typeface="Colfax Medium"/>
                <a:ea typeface="Colfax Medium"/>
                <a:cs typeface="Colfax Medium"/>
                <a:sym typeface="Colfax Medium"/>
              </a:rPr>
              <a:t>Potential jobs and employers in Greater Manchester </a:t>
            </a:r>
            <a:endParaRPr lang="en-US" sz="2550" dirty="0">
              <a:solidFill>
                <a:srgbClr val="FFFFFF"/>
              </a:solidFill>
              <a:latin typeface="Colfax Medium"/>
              <a:ea typeface="Colfax Medium"/>
              <a:cs typeface="Colfax Medium"/>
            </a:endParaRPr>
          </a:p>
        </p:txBody>
      </p:sp>
      <p:sp>
        <p:nvSpPr>
          <p:cNvPr id="5" name="Freeform 5">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2"/>
            <a:stretch>
              <a:fillRect/>
            </a:stretch>
          </a:blipFill>
        </p:spPr>
        <p:txBody>
          <a:bodyPr/>
          <a:lstStyle/>
          <a:p>
            <a:endParaRPr lang="en-GB"/>
          </a:p>
        </p:txBody>
      </p:sp>
      <p:sp>
        <p:nvSpPr>
          <p:cNvPr id="8" name="Freeform 8">
            <a:extLst>
              <a:ext uri="{C183D7F6-B498-43B3-948B-1728B52AA6E4}">
                <adec:decorative xmlns:adec="http://schemas.microsoft.com/office/drawing/2017/decorative" val="1"/>
              </a:ext>
            </a:extLst>
          </p:cNvPr>
          <p:cNvSpPr/>
          <p:nvPr/>
        </p:nvSpPr>
        <p:spPr>
          <a:xfrm>
            <a:off x="7779824" y="7223908"/>
            <a:ext cx="3019489" cy="2981425"/>
          </a:xfrm>
          <a:custGeom>
            <a:avLst/>
            <a:gdLst/>
            <a:ahLst/>
            <a:cxnLst/>
            <a:rect l="l" t="t" r="r" b="b"/>
            <a:pathLst>
              <a:path w="981727" h="976100">
                <a:moveTo>
                  <a:pt x="490864" y="0"/>
                </a:moveTo>
                <a:cubicBezTo>
                  <a:pt x="219767" y="0"/>
                  <a:pt x="0" y="218507"/>
                  <a:pt x="0" y="488050"/>
                </a:cubicBezTo>
                <a:cubicBezTo>
                  <a:pt x="0" y="757593"/>
                  <a:pt x="219767" y="976100"/>
                  <a:pt x="490864" y="976100"/>
                </a:cubicBezTo>
                <a:cubicBezTo>
                  <a:pt x="761960" y="976100"/>
                  <a:pt x="981727" y="757593"/>
                  <a:pt x="981727" y="488050"/>
                </a:cubicBezTo>
                <a:cubicBezTo>
                  <a:pt x="981727" y="218507"/>
                  <a:pt x="761960" y="0"/>
                  <a:pt x="490864" y="0"/>
                </a:cubicBezTo>
                <a:close/>
              </a:path>
            </a:pathLst>
          </a:custGeom>
          <a:solidFill>
            <a:srgbClr val="FAB833"/>
          </a:solidFill>
        </p:spPr>
        <p:txBody>
          <a:bodyPr/>
          <a:lstStyle/>
          <a:p>
            <a:endParaRPr lang="en-GB"/>
          </a:p>
        </p:txBody>
      </p:sp>
      <p:sp>
        <p:nvSpPr>
          <p:cNvPr id="12" name="TextBox 12">
            <a:extLst>
              <a:ext uri="{C183D7F6-B498-43B3-948B-1728B52AA6E4}">
                <adec:decorative xmlns:adec="http://schemas.microsoft.com/office/drawing/2017/decorative" val="0"/>
              </a:ext>
            </a:extLst>
          </p:cNvPr>
          <p:cNvSpPr txBox="1"/>
          <p:nvPr/>
        </p:nvSpPr>
        <p:spPr>
          <a:xfrm>
            <a:off x="7963151" y="7524503"/>
            <a:ext cx="2650560" cy="2416046"/>
          </a:xfrm>
          <a:prstGeom prst="rect">
            <a:avLst/>
          </a:prstGeom>
        </p:spPr>
        <p:txBody>
          <a:bodyPr wrap="square" lIns="0" tIns="0" rIns="0" bIns="0" rtlCol="0" anchor="t">
            <a:spAutoFit/>
          </a:bodyPr>
          <a:lstStyle/>
          <a:p>
            <a:pPr algn="ctr">
              <a:lnSpc>
                <a:spcPts val="4759"/>
              </a:lnSpc>
            </a:pPr>
            <a:r>
              <a:rPr lang="en-US" sz="2800" u="sng" dirty="0">
                <a:solidFill>
                  <a:srgbClr val="4E3162"/>
                </a:solidFill>
                <a:latin typeface="Colfax Medium"/>
                <a:ea typeface="Colfax Medium"/>
                <a:cs typeface="Colfax Medium"/>
                <a:sym typeface="Colfax Medium"/>
                <a:hlinkClick r:id="rId3">
                  <a:extLst>
                    <a:ext uri="{A12FA001-AC4F-418D-AE19-62706E023703}">
                      <ahyp:hlinkClr xmlns:ahyp="http://schemas.microsoft.com/office/drawing/2018/hyperlinkcolor" val="tx"/>
                    </a:ext>
                  </a:extLst>
                </a:hlinkClick>
              </a:rPr>
              <a:t>View all </a:t>
            </a:r>
            <a:endParaRPr lang="en-US" sz="2800" u="sng" dirty="0">
              <a:solidFill>
                <a:srgbClr val="4E3162"/>
              </a:solidFill>
              <a:latin typeface="Colfax Medium"/>
              <a:ea typeface="Colfax Medium"/>
              <a:cs typeface="Colfax Medium"/>
              <a:hlinkClick r:id="rId3">
                <a:extLst>
                  <a:ext uri="{A12FA001-AC4F-418D-AE19-62706E023703}">
                    <ahyp:hlinkClr xmlns:ahyp="http://schemas.microsoft.com/office/drawing/2018/hyperlinkcolor" val="tx"/>
                  </a:ext>
                </a:extLst>
              </a:hlinkClick>
            </a:endParaRPr>
          </a:p>
          <a:p>
            <a:pPr algn="ctr">
              <a:lnSpc>
                <a:spcPts val="4759"/>
              </a:lnSpc>
              <a:spcBef>
                <a:spcPct val="0"/>
              </a:spcBef>
            </a:pPr>
            <a:r>
              <a:rPr lang="en-US" sz="2800" u="sng" dirty="0">
                <a:solidFill>
                  <a:srgbClr val="4E3162"/>
                </a:solidFill>
                <a:latin typeface="Colfax Medium"/>
                <a:ea typeface="Colfax Medium"/>
                <a:cs typeface="Colfax Medium"/>
                <a:sym typeface="Colfax Medium"/>
                <a:hlinkClick r:id="rId3">
                  <a:extLst>
                    <a:ext uri="{A12FA001-AC4F-418D-AE19-62706E023703}">
                      <ahyp:hlinkClr xmlns:ahyp="http://schemas.microsoft.com/office/drawing/2018/hyperlinkcolor" val="tx"/>
                    </a:ext>
                  </a:extLst>
                </a:hlinkClick>
              </a:rPr>
              <a:t>gateway maps on the GMACS website</a:t>
            </a:r>
            <a:endParaRPr lang="en-US" sz="2800" u="sng" dirty="0">
              <a:solidFill>
                <a:srgbClr val="4E3162"/>
              </a:solidFill>
              <a:latin typeface="Colfax Medium"/>
              <a:ea typeface="Colfax Medium"/>
              <a:cs typeface="Colfax Medium"/>
              <a:hlinkClick r:id="rId3">
                <a:extLst>
                  <a:ext uri="{A12FA001-AC4F-418D-AE19-62706E023703}">
                    <ahyp:hlinkClr xmlns:ahyp="http://schemas.microsoft.com/office/drawing/2018/hyperlinkcolor" val="tx"/>
                  </a:ext>
                </a:extLst>
              </a:hlinkClick>
            </a:endParaRPr>
          </a:p>
        </p:txBody>
      </p:sp>
      <p:sp>
        <p:nvSpPr>
          <p:cNvPr id="6" name="Freeform 6" descr="A portrait infographic showing the Digital and Technology gateway. The infographic shows the educational options at each level (aged 14, 16 and 18 onwards) and gives information on the types of jobs these qualifications could lead to."/>
          <p:cNvSpPr/>
          <p:nvPr/>
        </p:nvSpPr>
        <p:spPr>
          <a:xfrm>
            <a:off x="10923507" y="409294"/>
            <a:ext cx="6335793" cy="9468413"/>
          </a:xfrm>
          <a:custGeom>
            <a:avLst/>
            <a:gdLst/>
            <a:ahLst/>
            <a:cxnLst/>
            <a:rect l="l" t="t" r="r" b="b"/>
            <a:pathLst>
              <a:path w="6335793" h="9468413">
                <a:moveTo>
                  <a:pt x="0" y="0"/>
                </a:moveTo>
                <a:lnTo>
                  <a:pt x="6335793" y="0"/>
                </a:lnTo>
                <a:lnTo>
                  <a:pt x="6335793" y="9468412"/>
                </a:lnTo>
                <a:lnTo>
                  <a:pt x="0" y="9468412"/>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3"/>
            <a:stretch>
              <a:fillRect/>
            </a:stretch>
          </a:blipFill>
        </p:spPr>
        <p:txBody>
          <a:bodyPr/>
          <a:lstStyle/>
          <a:p>
            <a:endParaRPr lang="en-GB"/>
          </a:p>
        </p:txBody>
      </p:sp>
      <p:sp>
        <p:nvSpPr>
          <p:cNvPr id="6" name="Freeform 6">
            <a:extLst>
              <a:ext uri="{C183D7F6-B498-43B3-948B-1728B52AA6E4}">
                <adec:decorative xmlns:adec="http://schemas.microsoft.com/office/drawing/2017/decorative" val="1"/>
              </a:ext>
            </a:extLst>
          </p:cNvPr>
          <p:cNvSpPr/>
          <p:nvPr/>
        </p:nvSpPr>
        <p:spPr>
          <a:xfrm>
            <a:off x="3424390" y="6936242"/>
            <a:ext cx="3068824" cy="2934345"/>
          </a:xfrm>
          <a:custGeom>
            <a:avLst/>
            <a:gdLst/>
            <a:ahLst/>
            <a:cxnLst/>
            <a:rect l="l" t="t" r="r" b="b"/>
            <a:pathLst>
              <a:path w="981727" h="976100">
                <a:moveTo>
                  <a:pt x="490864" y="0"/>
                </a:moveTo>
                <a:cubicBezTo>
                  <a:pt x="219767" y="0"/>
                  <a:pt x="0" y="218507"/>
                  <a:pt x="0" y="488050"/>
                </a:cubicBezTo>
                <a:cubicBezTo>
                  <a:pt x="0" y="757593"/>
                  <a:pt x="219767" y="976100"/>
                  <a:pt x="490864" y="976100"/>
                </a:cubicBezTo>
                <a:cubicBezTo>
                  <a:pt x="761960" y="976100"/>
                  <a:pt x="981727" y="757593"/>
                  <a:pt x="981727" y="488050"/>
                </a:cubicBezTo>
                <a:cubicBezTo>
                  <a:pt x="981727" y="218507"/>
                  <a:pt x="761960" y="0"/>
                  <a:pt x="490864" y="0"/>
                </a:cubicBezTo>
                <a:close/>
              </a:path>
            </a:pathLst>
          </a:custGeom>
          <a:solidFill>
            <a:srgbClr val="FAB833"/>
          </a:solidFill>
        </p:spPr>
        <p:txBody>
          <a:bodyPr/>
          <a:lstStyle/>
          <a:p>
            <a:endParaRPr lang="en-GB"/>
          </a:p>
        </p:txBody>
      </p:sp>
      <p:sp>
        <p:nvSpPr>
          <p:cNvPr id="8" name="TextBox 8"/>
          <p:cNvSpPr txBox="1">
            <a:spLocks noGrp="1"/>
          </p:cNvSpPr>
          <p:nvPr>
            <p:ph type="title" idx="4294967295"/>
          </p:nvPr>
        </p:nvSpPr>
        <p:spPr>
          <a:xfrm>
            <a:off x="841648" y="2084163"/>
            <a:ext cx="15903687" cy="609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99"/>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High-quality jobs await. Beeline puts young people on the path to them.</a:t>
            </a:r>
          </a:p>
        </p:txBody>
      </p:sp>
      <p:sp>
        <p:nvSpPr>
          <p:cNvPr id="9" name="TextBox 9"/>
          <p:cNvSpPr txBox="1"/>
          <p:nvPr/>
        </p:nvSpPr>
        <p:spPr>
          <a:xfrm>
            <a:off x="841648" y="3407939"/>
            <a:ext cx="5849927" cy="3092513"/>
          </a:xfrm>
          <a:prstGeom prst="rect">
            <a:avLst/>
          </a:prstGeom>
        </p:spPr>
        <p:txBody>
          <a:bodyPr lIns="0" tIns="0" rIns="0" bIns="0" rtlCol="0" anchor="t">
            <a:spAutoFit/>
          </a:bodyPr>
          <a:lstStyle/>
          <a:p>
            <a:pPr algn="l">
              <a:lnSpc>
                <a:spcPts val="4899"/>
              </a:lnSpc>
            </a:pPr>
            <a:r>
              <a:rPr lang="en-US" sz="2800" dirty="0">
                <a:solidFill>
                  <a:srgbClr val="FFFFFF"/>
                </a:solidFill>
                <a:latin typeface="Colfax Medium"/>
                <a:ea typeface="Colfax Medium"/>
                <a:cs typeface="Colfax Medium"/>
                <a:sym typeface="Colfax Medium"/>
              </a:rPr>
              <a:t>This digital tool allows young people to explore real jobs and signposts them to the most valued qualifications by Greater Manchester's employers.</a:t>
            </a:r>
          </a:p>
        </p:txBody>
      </p:sp>
      <p:pic>
        <p:nvPicPr>
          <p:cNvPr id="11" name="Online Media 10" title="Beeline - a brand new digital tool to put young people on path to high quality jobs here in GM">
            <a:hlinkClick r:id="" action="ppaction://media"/>
            <a:extLst>
              <a:ext uri="{FF2B5EF4-FFF2-40B4-BE49-F238E27FC236}">
                <a16:creationId xmlns:a16="http://schemas.microsoft.com/office/drawing/2014/main" id="{239018CF-71AF-1CEF-2992-E42F7D5A05FC}"/>
              </a:ext>
            </a:extLst>
          </p:cNvPr>
          <p:cNvPicPr>
            <a:picLocks noRot="1" noChangeAspect="1"/>
          </p:cNvPicPr>
          <p:nvPr>
            <a:videoFile r:link="rId1"/>
          </p:nvPr>
        </p:nvPicPr>
        <p:blipFill>
          <a:blip r:embed="rId4"/>
          <a:stretch>
            <a:fillRect/>
          </a:stretch>
        </p:blipFill>
        <p:spPr>
          <a:xfrm>
            <a:off x="6820286" y="3113902"/>
            <a:ext cx="9931529" cy="5603789"/>
          </a:xfrm>
          <a:prstGeom prst="rect">
            <a:avLst/>
          </a:prstGeom>
        </p:spPr>
      </p:pic>
      <p:sp>
        <p:nvSpPr>
          <p:cNvPr id="10" name="TextBox 10"/>
          <p:cNvSpPr txBox="1"/>
          <p:nvPr/>
        </p:nvSpPr>
        <p:spPr>
          <a:xfrm>
            <a:off x="3634567" y="7374551"/>
            <a:ext cx="2648473" cy="2082621"/>
          </a:xfrm>
          <a:prstGeom prst="rect">
            <a:avLst/>
          </a:prstGeom>
        </p:spPr>
        <p:txBody>
          <a:bodyPr wrap="square" lIns="0" tIns="0" rIns="0" bIns="0" rtlCol="0" anchor="t">
            <a:spAutoFit/>
          </a:bodyPr>
          <a:lstStyle/>
          <a:p>
            <a:pPr algn="ctr">
              <a:lnSpc>
                <a:spcPts val="5600"/>
              </a:lnSpc>
            </a:pPr>
            <a:r>
              <a:rPr lang="en-US" sz="2800" u="sng" dirty="0">
                <a:solidFill>
                  <a:srgbClr val="3F3151"/>
                </a:solidFill>
                <a:latin typeface="Colfax Medium"/>
                <a:ea typeface="Colfax Medium"/>
                <a:cs typeface="Colfax Medium"/>
                <a:sym typeface="Colfax Medium"/>
                <a:hlinkClick r:id="rId5" tooltip="https://www.gmacs.co.uk/beeline/">
                  <a:extLst>
                    <a:ext uri="{A12FA001-AC4F-418D-AE19-62706E023703}">
                      <ahyp:hlinkClr xmlns:ahyp="http://schemas.microsoft.com/office/drawing/2018/hyperlinkcolor" val="tx"/>
                    </a:ext>
                  </a:extLst>
                </a:hlinkClick>
              </a:rPr>
              <a:t>Try Beeline on the GMACS website!</a:t>
            </a:r>
            <a:endParaRPr lang="en-US" sz="2800" u="sng">
              <a:solidFill>
                <a:srgbClr val="3F3151"/>
              </a:solidFill>
              <a:latin typeface="Colfax Medium"/>
              <a:ea typeface="Colfax Medium"/>
              <a:cs typeface="Colfax Medium"/>
            </a:endParaRPr>
          </a:p>
        </p:txBody>
      </p:sp>
      <p:sp>
        <p:nvSpPr>
          <p:cNvPr id="7" name="TextBox 7">
            <a:extLst>
              <a:ext uri="{C183D7F6-B498-43B3-948B-1728B52AA6E4}">
                <adec:decorative xmlns:adec="http://schemas.microsoft.com/office/drawing/2017/decorative" val="1"/>
              </a:ext>
            </a:extLst>
          </p:cNvPr>
          <p:cNvSpPr txBox="1"/>
          <p:nvPr/>
        </p:nvSpPr>
        <p:spPr>
          <a:xfrm>
            <a:off x="3712093" y="7010898"/>
            <a:ext cx="2493422" cy="2584592"/>
          </a:xfrm>
          <a:prstGeom prst="rect">
            <a:avLst/>
          </a:prstGeom>
        </p:spPr>
        <p:txBody>
          <a:bodyPr lIns="50800" tIns="50800" rIns="50800" bIns="50800" rtlCol="0" anchor="ctr"/>
          <a:lstStyle/>
          <a:p>
            <a:pPr algn="ctr">
              <a:lnSpc>
                <a:spcPts val="4199"/>
              </a:lnSpc>
            </a:pP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2"/>
            <a:stretch>
              <a:fillRect/>
            </a:stretch>
          </a:blipFill>
        </p:spPr>
        <p:txBody>
          <a:bodyPr/>
          <a:lstStyle/>
          <a:p>
            <a:endParaRPr lang="en-GB"/>
          </a:p>
        </p:txBody>
      </p:sp>
      <p:grpSp>
        <p:nvGrpSpPr>
          <p:cNvPr id="3" name="Group 3">
            <a:extLst>
              <a:ext uri="{C183D7F6-B498-43B3-948B-1728B52AA6E4}">
                <adec:decorative xmlns:adec="http://schemas.microsoft.com/office/drawing/2017/decorative" val="1"/>
              </a:ext>
            </a:extLst>
          </p:cNvPr>
          <p:cNvGrpSpPr/>
          <p:nvPr/>
        </p:nvGrpSpPr>
        <p:grpSpPr>
          <a:xfrm rot="5400000">
            <a:off x="6983132" y="-1039409"/>
            <a:ext cx="4348821" cy="18389446"/>
            <a:chOff x="0" y="0"/>
            <a:chExt cx="1342749" cy="5363786"/>
          </a:xfrm>
        </p:grpSpPr>
        <p:sp>
          <p:nvSpPr>
            <p:cNvPr id="4" name="Freeform 4">
              <a:extLst>
                <a:ext uri="{C183D7F6-B498-43B3-948B-1728B52AA6E4}">
                  <adec:decorative xmlns:adec="http://schemas.microsoft.com/office/drawing/2017/decorative" val="1"/>
                </a:ext>
              </a:extLst>
            </p:cNvPr>
            <p:cNvSpPr/>
            <p:nvPr/>
          </p:nvSpPr>
          <p:spPr>
            <a:xfrm>
              <a:off x="0" y="0"/>
              <a:ext cx="1342749" cy="5363786"/>
            </a:xfrm>
            <a:custGeom>
              <a:avLst/>
              <a:gdLst/>
              <a:ahLst/>
              <a:cxnLst/>
              <a:rect l="l" t="t" r="r" b="b"/>
              <a:pathLst>
                <a:path w="1342749" h="5363786">
                  <a:moveTo>
                    <a:pt x="0" y="0"/>
                  </a:moveTo>
                  <a:lnTo>
                    <a:pt x="1342749" y="0"/>
                  </a:lnTo>
                  <a:lnTo>
                    <a:pt x="1342749" y="5363786"/>
                  </a:lnTo>
                  <a:lnTo>
                    <a:pt x="0" y="5363786"/>
                  </a:lnTo>
                  <a:close/>
                </a:path>
              </a:pathLst>
            </a:custGeom>
            <a:solidFill>
              <a:srgbClr val="FFFFFF"/>
            </a:solidFill>
          </p:spPr>
          <p:txBody>
            <a:bodyPr/>
            <a:lstStyle/>
            <a:p>
              <a:endParaRPr lang="en-GB"/>
            </a:p>
          </p:txBody>
        </p:sp>
        <p:sp>
          <p:nvSpPr>
            <p:cNvPr id="5" name="TextBox 5"/>
            <p:cNvSpPr txBox="1"/>
            <p:nvPr/>
          </p:nvSpPr>
          <p:spPr>
            <a:xfrm>
              <a:off x="0" y="-38100"/>
              <a:ext cx="1342749" cy="5401886"/>
            </a:xfrm>
            <a:prstGeom prst="rect">
              <a:avLst/>
            </a:prstGeom>
          </p:spPr>
          <p:txBody>
            <a:bodyPr lIns="50800" tIns="50800" rIns="50800" bIns="50800" rtlCol="0" anchor="ctr"/>
            <a:lstStyle/>
            <a:p>
              <a:pPr algn="ctr">
                <a:lnSpc>
                  <a:spcPts val="2659"/>
                </a:lnSpc>
              </a:pPr>
              <a:endParaRPr/>
            </a:p>
          </p:txBody>
        </p:sp>
      </p:grpSp>
      <p:sp>
        <p:nvSpPr>
          <p:cNvPr id="29" name="Freeform 3">
            <a:extLst>
              <a:ext uri="{FF2B5EF4-FFF2-40B4-BE49-F238E27FC236}">
                <a16:creationId xmlns:a16="http://schemas.microsoft.com/office/drawing/2014/main" id="{FC71E2AF-AB96-0EC1-E440-5354599E0FF3}"/>
              </a:ext>
              <a:ext uri="{C183D7F6-B498-43B3-948B-1728B52AA6E4}">
                <adec:decorative xmlns:adec="http://schemas.microsoft.com/office/drawing/2017/decorative" val="1"/>
              </a:ext>
            </a:extLst>
          </p:cNvPr>
          <p:cNvSpPr/>
          <p:nvPr/>
        </p:nvSpPr>
        <p:spPr>
          <a:xfrm rot="16200000">
            <a:off x="15789533" y="-791479"/>
            <a:ext cx="1707367" cy="3276677"/>
          </a:xfrm>
          <a:custGeom>
            <a:avLst/>
            <a:gdLst/>
            <a:ahLst/>
            <a:cxnLst/>
            <a:rect l="l" t="t" r="r" b="b"/>
            <a:pathLst>
              <a:path w="2247973" h="4512354">
                <a:moveTo>
                  <a:pt x="0" y="0"/>
                </a:moveTo>
                <a:lnTo>
                  <a:pt x="2247972" y="0"/>
                </a:lnTo>
                <a:lnTo>
                  <a:pt x="2247972" y="4512354"/>
                </a:lnTo>
                <a:lnTo>
                  <a:pt x="0" y="45123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5" name="TextBox 25"/>
          <p:cNvSpPr txBox="1">
            <a:spLocks noGrp="1"/>
          </p:cNvSpPr>
          <p:nvPr>
            <p:ph type="title" idx="4294967295"/>
          </p:nvPr>
        </p:nvSpPr>
        <p:spPr>
          <a:xfrm>
            <a:off x="1028700" y="2024239"/>
            <a:ext cx="15912457" cy="146014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734"/>
              </a:lnSpc>
              <a:spcBef>
                <a:spcPts val="0"/>
              </a:spcBef>
              <a:spcAft>
                <a:spcPts val="0"/>
              </a:spcAft>
              <a:buClrTx/>
              <a:buSzTx/>
              <a:buFontTx/>
              <a:buNone/>
              <a:tabLst/>
              <a:defRPr/>
            </a:pPr>
            <a:r>
              <a:rPr kumimoji="0" lang="en-US" sz="4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The </a:t>
            </a:r>
            <a:r>
              <a:rPr kumimoji="0" lang="en-US" sz="4850" b="0" i="0" u="none" strike="noStrike" kern="1200" cap="none" spc="0" normalizeH="0" baseline="0" noProof="0" dirty="0" err="1">
                <a:ln>
                  <a:noFill/>
                </a:ln>
                <a:solidFill>
                  <a:srgbClr val="FFFFFF"/>
                </a:solidFill>
                <a:effectLst/>
                <a:uLnTx/>
                <a:uFillTx/>
                <a:latin typeface="Colfax Medium"/>
                <a:ea typeface="Colfax Medium"/>
                <a:cs typeface="Colfax Medium"/>
                <a:sym typeface="Colfax Medium"/>
              </a:rPr>
              <a:t>MBacc</a:t>
            </a:r>
            <a:r>
              <a:rPr kumimoji="0" lang="en-US" sz="485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 will open up a clear pathway from school to high-quality jobs in our growing economy</a:t>
            </a:r>
          </a:p>
        </p:txBody>
      </p:sp>
      <p:sp>
        <p:nvSpPr>
          <p:cNvPr id="26" name="TextBox 26"/>
          <p:cNvSpPr txBox="1"/>
          <p:nvPr/>
        </p:nvSpPr>
        <p:spPr>
          <a:xfrm>
            <a:off x="1028700" y="4042509"/>
            <a:ext cx="15912457" cy="976630"/>
          </a:xfrm>
          <a:prstGeom prst="rect">
            <a:avLst/>
          </a:prstGeom>
        </p:spPr>
        <p:txBody>
          <a:bodyPr lIns="0" tIns="0" rIns="0" bIns="0" rtlCol="0" anchor="t">
            <a:spAutoFit/>
          </a:bodyPr>
          <a:lstStyle/>
          <a:p>
            <a:pPr algn="l">
              <a:lnSpc>
                <a:spcPts val="3919"/>
              </a:lnSpc>
              <a:spcBef>
                <a:spcPct val="0"/>
              </a:spcBef>
            </a:pPr>
            <a:r>
              <a:rPr lang="en-US" sz="2750" dirty="0">
                <a:solidFill>
                  <a:srgbClr val="FFFFFF"/>
                </a:solidFill>
                <a:latin typeface="Colfax Medium"/>
                <a:ea typeface="Colfax Medium"/>
                <a:cs typeface="Colfax Medium"/>
                <a:sym typeface="Colfax Medium"/>
              </a:rPr>
              <a:t>The </a:t>
            </a:r>
            <a:r>
              <a:rPr lang="en-US" sz="2750" dirty="0" err="1">
                <a:solidFill>
                  <a:srgbClr val="FFFFFF"/>
                </a:solidFill>
                <a:latin typeface="Colfax Medium"/>
                <a:ea typeface="Colfax Medium"/>
                <a:cs typeface="Colfax Medium"/>
                <a:sym typeface="Colfax Medium"/>
              </a:rPr>
              <a:t>MBacc</a:t>
            </a:r>
            <a:r>
              <a:rPr lang="en-US" sz="2750" dirty="0">
                <a:solidFill>
                  <a:srgbClr val="FFFFFF"/>
                </a:solidFill>
                <a:latin typeface="Colfax Medium"/>
                <a:ea typeface="Colfax Medium"/>
                <a:cs typeface="Colfax Medium"/>
                <a:sym typeface="Colfax Medium"/>
              </a:rPr>
              <a:t> aims to be an equally-prestigious alternative for technical education, signposting young people to the subjects Greater Manchester employers value most.</a:t>
            </a:r>
          </a:p>
        </p:txBody>
      </p:sp>
      <p:sp>
        <p:nvSpPr>
          <p:cNvPr id="27" name="TextBox 27"/>
          <p:cNvSpPr txBox="1"/>
          <p:nvPr/>
        </p:nvSpPr>
        <p:spPr>
          <a:xfrm>
            <a:off x="1028700" y="6385658"/>
            <a:ext cx="16427553" cy="481330"/>
          </a:xfrm>
          <a:prstGeom prst="rect">
            <a:avLst/>
          </a:prstGeom>
        </p:spPr>
        <p:txBody>
          <a:bodyPr lIns="0" tIns="0" rIns="0" bIns="0" rtlCol="0" anchor="t">
            <a:spAutoFit/>
          </a:bodyPr>
          <a:lstStyle/>
          <a:p>
            <a:pPr algn="l">
              <a:lnSpc>
                <a:spcPts val="3919"/>
              </a:lnSpc>
              <a:spcBef>
                <a:spcPct val="0"/>
              </a:spcBef>
            </a:pPr>
            <a:r>
              <a:rPr lang="en-US" sz="2750" dirty="0">
                <a:solidFill>
                  <a:srgbClr val="4E3162"/>
                </a:solidFill>
                <a:latin typeface="Colfax Medium"/>
                <a:ea typeface="Colfax Medium"/>
                <a:cs typeface="Colfax Medium"/>
                <a:sym typeface="Colfax Medium"/>
              </a:rPr>
              <a:t>The </a:t>
            </a:r>
            <a:r>
              <a:rPr lang="en-US" sz="2750" dirty="0" err="1">
                <a:solidFill>
                  <a:srgbClr val="4E3162"/>
                </a:solidFill>
                <a:latin typeface="Colfax Medium"/>
                <a:ea typeface="Colfax Medium"/>
                <a:cs typeface="Colfax Medium"/>
                <a:sym typeface="Colfax Medium"/>
              </a:rPr>
              <a:t>MBacc</a:t>
            </a:r>
            <a:r>
              <a:rPr lang="en-US" sz="2750" dirty="0">
                <a:solidFill>
                  <a:srgbClr val="4E3162"/>
                </a:solidFill>
                <a:latin typeface="Colfax Medium"/>
                <a:ea typeface="Colfax Medium"/>
                <a:cs typeface="Colfax Medium"/>
                <a:sym typeface="Colfax Medium"/>
              </a:rPr>
              <a:t> is co-designed with some of our city-region’s most prestigious employers</a:t>
            </a:r>
          </a:p>
        </p:txBody>
      </p:sp>
      <p:sp>
        <p:nvSpPr>
          <p:cNvPr id="12" name="Freeform 12" descr="Milliken logo"/>
          <p:cNvSpPr/>
          <p:nvPr/>
        </p:nvSpPr>
        <p:spPr>
          <a:xfrm>
            <a:off x="516406" y="7192258"/>
            <a:ext cx="2671791" cy="1099832"/>
          </a:xfrm>
          <a:custGeom>
            <a:avLst/>
            <a:gdLst/>
            <a:ahLst/>
            <a:cxnLst/>
            <a:rect l="l" t="t" r="r" b="b"/>
            <a:pathLst>
              <a:path w="2671791" h="1099832">
                <a:moveTo>
                  <a:pt x="0" y="0"/>
                </a:moveTo>
                <a:lnTo>
                  <a:pt x="2671791" y="0"/>
                </a:lnTo>
                <a:lnTo>
                  <a:pt x="2671791" y="1099832"/>
                </a:lnTo>
                <a:lnTo>
                  <a:pt x="0" y="1099832"/>
                </a:lnTo>
                <a:lnTo>
                  <a:pt x="0" y="0"/>
                </a:lnTo>
                <a:close/>
              </a:path>
            </a:pathLst>
          </a:custGeom>
          <a:blipFill>
            <a:blip r:embed="rId5"/>
            <a:stretch>
              <a:fillRect l="-7893" b="-3342"/>
            </a:stretch>
          </a:blipFill>
        </p:spPr>
        <p:txBody>
          <a:bodyPr/>
          <a:lstStyle/>
          <a:p>
            <a:endParaRPr lang="en-GB"/>
          </a:p>
        </p:txBody>
      </p:sp>
      <p:sp>
        <p:nvSpPr>
          <p:cNvPr id="16" name="Freeform 16" descr="BMY mellon logo&#10;"/>
          <p:cNvSpPr/>
          <p:nvPr/>
        </p:nvSpPr>
        <p:spPr>
          <a:xfrm>
            <a:off x="3317398" y="7192258"/>
            <a:ext cx="2062365" cy="922908"/>
          </a:xfrm>
          <a:custGeom>
            <a:avLst/>
            <a:gdLst/>
            <a:ahLst/>
            <a:cxnLst/>
            <a:rect l="l" t="t" r="r" b="b"/>
            <a:pathLst>
              <a:path w="2062365" h="922908">
                <a:moveTo>
                  <a:pt x="0" y="0"/>
                </a:moveTo>
                <a:lnTo>
                  <a:pt x="2062365" y="0"/>
                </a:lnTo>
                <a:lnTo>
                  <a:pt x="2062365" y="922908"/>
                </a:lnTo>
                <a:lnTo>
                  <a:pt x="0" y="922908"/>
                </a:lnTo>
                <a:lnTo>
                  <a:pt x="0" y="0"/>
                </a:lnTo>
                <a:close/>
              </a:path>
            </a:pathLst>
          </a:custGeom>
          <a:blipFill>
            <a:blip r:embed="rId6"/>
            <a:stretch>
              <a:fillRect/>
            </a:stretch>
          </a:blipFill>
        </p:spPr>
        <p:txBody>
          <a:bodyPr/>
          <a:lstStyle/>
          <a:p>
            <a:endParaRPr lang="en-GB"/>
          </a:p>
        </p:txBody>
      </p:sp>
      <p:sp>
        <p:nvSpPr>
          <p:cNvPr id="17" name="Freeform 17" descr="Cloud Imperium logo"/>
          <p:cNvSpPr/>
          <p:nvPr/>
        </p:nvSpPr>
        <p:spPr>
          <a:xfrm>
            <a:off x="5932251" y="7172302"/>
            <a:ext cx="1510892" cy="1048468"/>
          </a:xfrm>
          <a:custGeom>
            <a:avLst/>
            <a:gdLst/>
            <a:ahLst/>
            <a:cxnLst/>
            <a:rect l="l" t="t" r="r" b="b"/>
            <a:pathLst>
              <a:path w="1510892" h="1048468">
                <a:moveTo>
                  <a:pt x="0" y="0"/>
                </a:moveTo>
                <a:lnTo>
                  <a:pt x="1510893" y="0"/>
                </a:lnTo>
                <a:lnTo>
                  <a:pt x="1510893" y="1048468"/>
                </a:lnTo>
                <a:lnTo>
                  <a:pt x="0" y="1048468"/>
                </a:lnTo>
                <a:lnTo>
                  <a:pt x="0" y="0"/>
                </a:lnTo>
                <a:close/>
              </a:path>
            </a:pathLst>
          </a:custGeom>
          <a:blipFill>
            <a:blip r:embed="rId7"/>
            <a:stretch>
              <a:fillRect/>
            </a:stretch>
          </a:blipFill>
        </p:spPr>
        <p:txBody>
          <a:bodyPr/>
          <a:lstStyle/>
          <a:p>
            <a:endParaRPr lang="en-GB"/>
          </a:p>
        </p:txBody>
      </p:sp>
      <p:sp>
        <p:nvSpPr>
          <p:cNvPr id="23" name="Freeform 23" descr="Factory International logo"/>
          <p:cNvSpPr/>
          <p:nvPr/>
        </p:nvSpPr>
        <p:spPr>
          <a:xfrm>
            <a:off x="8065487" y="7221314"/>
            <a:ext cx="1099505" cy="964815"/>
          </a:xfrm>
          <a:custGeom>
            <a:avLst/>
            <a:gdLst/>
            <a:ahLst/>
            <a:cxnLst/>
            <a:rect l="l" t="t" r="r" b="b"/>
            <a:pathLst>
              <a:path w="1099505" h="964815">
                <a:moveTo>
                  <a:pt x="0" y="0"/>
                </a:moveTo>
                <a:lnTo>
                  <a:pt x="1099504" y="0"/>
                </a:lnTo>
                <a:lnTo>
                  <a:pt x="1099504" y="964815"/>
                </a:lnTo>
                <a:lnTo>
                  <a:pt x="0" y="964815"/>
                </a:lnTo>
                <a:lnTo>
                  <a:pt x="0" y="0"/>
                </a:lnTo>
                <a:close/>
              </a:path>
            </a:pathLst>
          </a:custGeom>
          <a:blipFill>
            <a:blip r:embed="rId8"/>
            <a:stretch>
              <a:fillRect/>
            </a:stretch>
          </a:blipFill>
        </p:spPr>
        <p:txBody>
          <a:bodyPr/>
          <a:lstStyle/>
          <a:p>
            <a:endParaRPr lang="en-GB"/>
          </a:p>
        </p:txBody>
      </p:sp>
      <p:sp>
        <p:nvSpPr>
          <p:cNvPr id="14" name="Freeform 14" descr="Murphy logo"/>
          <p:cNvSpPr/>
          <p:nvPr/>
        </p:nvSpPr>
        <p:spPr>
          <a:xfrm>
            <a:off x="9794648" y="7351300"/>
            <a:ext cx="2380552" cy="824266"/>
          </a:xfrm>
          <a:custGeom>
            <a:avLst/>
            <a:gdLst/>
            <a:ahLst/>
            <a:cxnLst/>
            <a:rect l="l" t="t" r="r" b="b"/>
            <a:pathLst>
              <a:path w="2380552" h="824266">
                <a:moveTo>
                  <a:pt x="0" y="0"/>
                </a:moveTo>
                <a:lnTo>
                  <a:pt x="2380552" y="0"/>
                </a:lnTo>
                <a:lnTo>
                  <a:pt x="2380552" y="824266"/>
                </a:lnTo>
                <a:lnTo>
                  <a:pt x="0" y="824266"/>
                </a:lnTo>
                <a:lnTo>
                  <a:pt x="0" y="0"/>
                </a:lnTo>
                <a:close/>
              </a:path>
            </a:pathLst>
          </a:custGeom>
          <a:blipFill>
            <a:blip r:embed="rId9"/>
            <a:stretch>
              <a:fillRect/>
            </a:stretch>
          </a:blipFill>
        </p:spPr>
        <p:txBody>
          <a:bodyPr/>
          <a:lstStyle/>
          <a:p>
            <a:endParaRPr lang="en-GB"/>
          </a:p>
        </p:txBody>
      </p:sp>
      <p:sp>
        <p:nvSpPr>
          <p:cNvPr id="18" name="Freeform 18" descr="Manchester Metropolitan University logo"/>
          <p:cNvSpPr/>
          <p:nvPr/>
        </p:nvSpPr>
        <p:spPr>
          <a:xfrm>
            <a:off x="12727650" y="7242445"/>
            <a:ext cx="1924081" cy="999456"/>
          </a:xfrm>
          <a:custGeom>
            <a:avLst/>
            <a:gdLst/>
            <a:ahLst/>
            <a:cxnLst/>
            <a:rect l="l" t="t" r="r" b="b"/>
            <a:pathLst>
              <a:path w="1924081" h="999456">
                <a:moveTo>
                  <a:pt x="0" y="0"/>
                </a:moveTo>
                <a:lnTo>
                  <a:pt x="1924081" y="0"/>
                </a:lnTo>
                <a:lnTo>
                  <a:pt x="1924081" y="999457"/>
                </a:lnTo>
                <a:lnTo>
                  <a:pt x="0" y="999457"/>
                </a:lnTo>
                <a:lnTo>
                  <a:pt x="0" y="0"/>
                </a:lnTo>
                <a:close/>
              </a:path>
            </a:pathLst>
          </a:custGeom>
          <a:blipFill>
            <a:blip r:embed="rId10"/>
            <a:stretch>
              <a:fillRect l="-12331" r="-11392" b="-2419"/>
            </a:stretch>
          </a:blipFill>
        </p:spPr>
        <p:txBody>
          <a:bodyPr/>
          <a:lstStyle/>
          <a:p>
            <a:endParaRPr lang="en-GB"/>
          </a:p>
        </p:txBody>
      </p:sp>
      <p:sp>
        <p:nvSpPr>
          <p:cNvPr id="19" name="Freeform 19" descr="Persona logo"/>
          <p:cNvSpPr/>
          <p:nvPr/>
        </p:nvSpPr>
        <p:spPr>
          <a:xfrm>
            <a:off x="15204181" y="7375682"/>
            <a:ext cx="2472508" cy="739484"/>
          </a:xfrm>
          <a:custGeom>
            <a:avLst/>
            <a:gdLst/>
            <a:ahLst/>
            <a:cxnLst/>
            <a:rect l="l" t="t" r="r" b="b"/>
            <a:pathLst>
              <a:path w="2472508" h="739484">
                <a:moveTo>
                  <a:pt x="0" y="0"/>
                </a:moveTo>
                <a:lnTo>
                  <a:pt x="2472508" y="0"/>
                </a:lnTo>
                <a:lnTo>
                  <a:pt x="2472508" y="739484"/>
                </a:lnTo>
                <a:lnTo>
                  <a:pt x="0" y="739484"/>
                </a:lnTo>
                <a:lnTo>
                  <a:pt x="0" y="0"/>
                </a:lnTo>
                <a:close/>
              </a:path>
            </a:pathLst>
          </a:custGeom>
          <a:blipFill>
            <a:blip r:embed="rId11"/>
            <a:stretch>
              <a:fillRect l="-7536" t="-63300" r="-2144" b="-72959"/>
            </a:stretch>
          </a:blipFill>
        </p:spPr>
        <p:txBody>
          <a:bodyPr/>
          <a:lstStyle/>
          <a:p>
            <a:endParaRPr lang="en-GB"/>
          </a:p>
        </p:txBody>
      </p:sp>
      <p:sp>
        <p:nvSpPr>
          <p:cNvPr id="13" name="Freeform 13" descr="Nexperia logo"/>
          <p:cNvSpPr/>
          <p:nvPr/>
        </p:nvSpPr>
        <p:spPr>
          <a:xfrm>
            <a:off x="1028700" y="8716152"/>
            <a:ext cx="2512932" cy="795560"/>
          </a:xfrm>
          <a:custGeom>
            <a:avLst/>
            <a:gdLst/>
            <a:ahLst/>
            <a:cxnLst/>
            <a:rect l="l" t="t" r="r" b="b"/>
            <a:pathLst>
              <a:path w="2512932" h="795560">
                <a:moveTo>
                  <a:pt x="0" y="0"/>
                </a:moveTo>
                <a:lnTo>
                  <a:pt x="2512932" y="0"/>
                </a:lnTo>
                <a:lnTo>
                  <a:pt x="2512932" y="795560"/>
                </a:lnTo>
                <a:lnTo>
                  <a:pt x="0" y="795560"/>
                </a:lnTo>
                <a:lnTo>
                  <a:pt x="0" y="0"/>
                </a:lnTo>
                <a:close/>
              </a:path>
            </a:pathLst>
          </a:custGeom>
          <a:blipFill>
            <a:blip r:embed="rId12"/>
            <a:stretch>
              <a:fillRect t="-50614" b="-46804"/>
            </a:stretch>
          </a:blipFill>
        </p:spPr>
        <p:txBody>
          <a:bodyPr/>
          <a:lstStyle/>
          <a:p>
            <a:endParaRPr lang="en-GB"/>
          </a:p>
        </p:txBody>
      </p:sp>
      <p:sp>
        <p:nvSpPr>
          <p:cNvPr id="15" name="Freeform 15" descr="EY logo"/>
          <p:cNvSpPr/>
          <p:nvPr/>
        </p:nvSpPr>
        <p:spPr>
          <a:xfrm>
            <a:off x="4132685" y="8439016"/>
            <a:ext cx="1247079" cy="1003912"/>
          </a:xfrm>
          <a:custGeom>
            <a:avLst/>
            <a:gdLst/>
            <a:ahLst/>
            <a:cxnLst/>
            <a:rect l="l" t="t" r="r" b="b"/>
            <a:pathLst>
              <a:path w="1247079" h="1003912">
                <a:moveTo>
                  <a:pt x="0" y="0"/>
                </a:moveTo>
                <a:lnTo>
                  <a:pt x="1247078" y="0"/>
                </a:lnTo>
                <a:lnTo>
                  <a:pt x="1247078" y="1003912"/>
                </a:lnTo>
                <a:lnTo>
                  <a:pt x="0" y="1003912"/>
                </a:lnTo>
                <a:lnTo>
                  <a:pt x="0" y="0"/>
                </a:lnTo>
                <a:close/>
              </a:path>
            </a:pathLst>
          </a:custGeom>
          <a:blipFill>
            <a:blip r:embed="rId13"/>
            <a:stretch>
              <a:fillRect t="-20971" r="-13872" b="-20483"/>
            </a:stretch>
          </a:blipFill>
        </p:spPr>
        <p:txBody>
          <a:bodyPr/>
          <a:lstStyle/>
          <a:p>
            <a:endParaRPr lang="en-GB"/>
          </a:p>
        </p:txBody>
      </p:sp>
      <p:sp>
        <p:nvSpPr>
          <p:cNvPr id="22" name="Freeform 22" descr="Booking.com logo"/>
          <p:cNvSpPr/>
          <p:nvPr/>
        </p:nvSpPr>
        <p:spPr>
          <a:xfrm>
            <a:off x="5883738" y="8809252"/>
            <a:ext cx="2777279" cy="609361"/>
          </a:xfrm>
          <a:custGeom>
            <a:avLst/>
            <a:gdLst/>
            <a:ahLst/>
            <a:cxnLst/>
            <a:rect l="l" t="t" r="r" b="b"/>
            <a:pathLst>
              <a:path w="2777279" h="609361">
                <a:moveTo>
                  <a:pt x="0" y="0"/>
                </a:moveTo>
                <a:lnTo>
                  <a:pt x="2777279" y="0"/>
                </a:lnTo>
                <a:lnTo>
                  <a:pt x="2777279" y="609361"/>
                </a:lnTo>
                <a:lnTo>
                  <a:pt x="0" y="609361"/>
                </a:lnTo>
                <a:lnTo>
                  <a:pt x="0" y="0"/>
                </a:lnTo>
                <a:close/>
              </a:path>
            </a:pathLst>
          </a:custGeom>
          <a:blipFill>
            <a:blip r:embed="rId14"/>
            <a:stretch>
              <a:fillRect/>
            </a:stretch>
          </a:blipFill>
        </p:spPr>
        <p:txBody>
          <a:bodyPr/>
          <a:lstStyle/>
          <a:p>
            <a:endParaRPr lang="en-GB"/>
          </a:p>
        </p:txBody>
      </p:sp>
      <p:sp>
        <p:nvSpPr>
          <p:cNvPr id="24" name="Freeform 24" descr="WPP logo"/>
          <p:cNvSpPr/>
          <p:nvPr/>
        </p:nvSpPr>
        <p:spPr>
          <a:xfrm>
            <a:off x="9234772" y="8809252"/>
            <a:ext cx="1819932" cy="606070"/>
          </a:xfrm>
          <a:custGeom>
            <a:avLst/>
            <a:gdLst/>
            <a:ahLst/>
            <a:cxnLst/>
            <a:rect l="l" t="t" r="r" b="b"/>
            <a:pathLst>
              <a:path w="1819932" h="606070">
                <a:moveTo>
                  <a:pt x="0" y="0"/>
                </a:moveTo>
                <a:lnTo>
                  <a:pt x="1819932" y="0"/>
                </a:lnTo>
                <a:lnTo>
                  <a:pt x="1819932" y="606070"/>
                </a:lnTo>
                <a:lnTo>
                  <a:pt x="0" y="606070"/>
                </a:lnTo>
                <a:lnTo>
                  <a:pt x="0" y="0"/>
                </a:lnTo>
                <a:close/>
              </a:path>
            </a:pathLst>
          </a:custGeom>
          <a:blipFill>
            <a:blip r:embed="rId15"/>
            <a:stretch>
              <a:fillRect t="-78410" r="-1732" b="-73827"/>
            </a:stretch>
          </a:blipFill>
        </p:spPr>
        <p:txBody>
          <a:bodyPr/>
          <a:lstStyle/>
          <a:p>
            <a:endParaRPr lang="en-GB"/>
          </a:p>
        </p:txBody>
      </p:sp>
      <p:sp>
        <p:nvSpPr>
          <p:cNvPr id="20" name="Freeform 20" descr="Siemens logo"/>
          <p:cNvSpPr/>
          <p:nvPr/>
        </p:nvSpPr>
        <p:spPr>
          <a:xfrm>
            <a:off x="11662941" y="8866423"/>
            <a:ext cx="2468517" cy="391877"/>
          </a:xfrm>
          <a:custGeom>
            <a:avLst/>
            <a:gdLst/>
            <a:ahLst/>
            <a:cxnLst/>
            <a:rect l="l" t="t" r="r" b="b"/>
            <a:pathLst>
              <a:path w="2468517" h="391877">
                <a:moveTo>
                  <a:pt x="0" y="0"/>
                </a:moveTo>
                <a:lnTo>
                  <a:pt x="2468517" y="0"/>
                </a:lnTo>
                <a:lnTo>
                  <a:pt x="2468517" y="391877"/>
                </a:lnTo>
                <a:lnTo>
                  <a:pt x="0" y="391877"/>
                </a:lnTo>
                <a:lnTo>
                  <a:pt x="0" y="0"/>
                </a:lnTo>
                <a:close/>
              </a:path>
            </a:pathLst>
          </a:custGeom>
          <a:blipFill>
            <a:blip r:embed="rId16"/>
            <a:stretch>
              <a:fillRect/>
            </a:stretch>
          </a:blipFill>
        </p:spPr>
        <p:txBody>
          <a:bodyPr/>
          <a:lstStyle/>
          <a:p>
            <a:endParaRPr lang="en-GB"/>
          </a:p>
        </p:txBody>
      </p:sp>
      <p:sp>
        <p:nvSpPr>
          <p:cNvPr id="21" name="Freeform 21" descr="NHS Greater Manchester logo"/>
          <p:cNvSpPr/>
          <p:nvPr/>
        </p:nvSpPr>
        <p:spPr>
          <a:xfrm>
            <a:off x="14651731" y="8536511"/>
            <a:ext cx="2652823" cy="721789"/>
          </a:xfrm>
          <a:custGeom>
            <a:avLst/>
            <a:gdLst/>
            <a:ahLst/>
            <a:cxnLst/>
            <a:rect l="l" t="t" r="r" b="b"/>
            <a:pathLst>
              <a:path w="2652823" h="721789">
                <a:moveTo>
                  <a:pt x="0" y="0"/>
                </a:moveTo>
                <a:lnTo>
                  <a:pt x="2652823" y="0"/>
                </a:lnTo>
                <a:lnTo>
                  <a:pt x="2652823" y="721789"/>
                </a:lnTo>
                <a:lnTo>
                  <a:pt x="0" y="721789"/>
                </a:lnTo>
                <a:lnTo>
                  <a:pt x="0" y="0"/>
                </a:lnTo>
                <a:close/>
              </a:path>
            </a:pathLst>
          </a:custGeom>
          <a:blipFill>
            <a:blip r:embed="rId17"/>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E3162"/>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a:off x="4624" y="9490"/>
            <a:ext cx="5080471" cy="10292955"/>
          </a:xfrm>
          <a:custGeom>
            <a:avLst/>
            <a:gdLst/>
            <a:ahLst/>
            <a:cxnLst/>
            <a:rect l="l" t="t" r="r" b="b"/>
            <a:pathLst>
              <a:path w="5389389" h="10818117">
                <a:moveTo>
                  <a:pt x="0" y="0"/>
                </a:moveTo>
                <a:lnTo>
                  <a:pt x="5389390" y="0"/>
                </a:lnTo>
                <a:lnTo>
                  <a:pt x="5389390" y="10818117"/>
                </a:lnTo>
                <a:lnTo>
                  <a:pt x="0" y="108181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TextBox 8">
            <a:extLst>
              <a:ext uri="{FF2B5EF4-FFF2-40B4-BE49-F238E27FC236}">
                <a16:creationId xmlns:a16="http://schemas.microsoft.com/office/drawing/2014/main" id="{3CBB5999-CB0B-8D7D-20F6-0DA56032F35B}"/>
              </a:ext>
            </a:extLst>
          </p:cNvPr>
          <p:cNvSpPr txBox="1">
            <a:spLocks noGrp="1"/>
          </p:cNvSpPr>
          <p:nvPr>
            <p:ph type="title" idx="4294967295"/>
          </p:nvPr>
        </p:nvSpPr>
        <p:spPr>
          <a:xfrm>
            <a:off x="1374182" y="2006231"/>
            <a:ext cx="15903687" cy="6097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4899"/>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olfax Medium"/>
                <a:ea typeface="Colfax Medium"/>
                <a:cs typeface="Colfax Medium"/>
                <a:sym typeface="Colfax Medium"/>
              </a:rPr>
              <a:t>The Greater Manchester economy is booming. Employers need new talent.</a:t>
            </a:r>
            <a:endParaRPr kumimoji="0" lang="en-US" sz="3600" b="0" i="0" u="none" strike="noStrike" kern="1200" cap="none" spc="0" normalizeH="0" baseline="0" noProof="0" dirty="0">
              <a:ln>
                <a:noFill/>
              </a:ln>
              <a:solidFill>
                <a:schemeClr val="tx1"/>
              </a:solidFill>
              <a:effectLst/>
              <a:uLnTx/>
              <a:uFillTx/>
              <a:latin typeface="Colfax Medium"/>
              <a:ea typeface="+mn-ea"/>
              <a:cs typeface="+mn-cs"/>
            </a:endParaRPr>
          </a:p>
        </p:txBody>
      </p:sp>
      <p:sp>
        <p:nvSpPr>
          <p:cNvPr id="3" name="Freeform 3">
            <a:extLst>
              <a:ext uri="{C183D7F6-B498-43B3-948B-1728B52AA6E4}">
                <adec:decorative xmlns:adec="http://schemas.microsoft.com/office/drawing/2017/decorative" val="1"/>
              </a:ext>
            </a:extLst>
          </p:cNvPr>
          <p:cNvSpPr/>
          <p:nvPr/>
        </p:nvSpPr>
        <p:spPr>
          <a:xfrm>
            <a:off x="841648" y="564180"/>
            <a:ext cx="2021307" cy="625108"/>
          </a:xfrm>
          <a:custGeom>
            <a:avLst/>
            <a:gdLst/>
            <a:ahLst/>
            <a:cxnLst/>
            <a:rect l="l" t="t" r="r" b="b"/>
            <a:pathLst>
              <a:path w="2021307" h="625108">
                <a:moveTo>
                  <a:pt x="0" y="0"/>
                </a:moveTo>
                <a:lnTo>
                  <a:pt x="2021307" y="0"/>
                </a:lnTo>
                <a:lnTo>
                  <a:pt x="2021307" y="625108"/>
                </a:lnTo>
                <a:lnTo>
                  <a:pt x="0" y="625108"/>
                </a:lnTo>
                <a:lnTo>
                  <a:pt x="0" y="0"/>
                </a:lnTo>
                <a:close/>
              </a:path>
            </a:pathLst>
          </a:custGeom>
          <a:blipFill>
            <a:blip r:embed="rId6"/>
            <a:stretch>
              <a:fillRect/>
            </a:stretch>
          </a:blipFill>
        </p:spPr>
        <p:txBody>
          <a:bodyPr/>
          <a:lstStyle/>
          <a:p>
            <a:endParaRPr lang="en-GB"/>
          </a:p>
        </p:txBody>
      </p:sp>
      <p:sp>
        <p:nvSpPr>
          <p:cNvPr id="6" name="TextBox 8">
            <a:extLst>
              <a:ext uri="{FF2B5EF4-FFF2-40B4-BE49-F238E27FC236}">
                <a16:creationId xmlns:a16="http://schemas.microsoft.com/office/drawing/2014/main" id="{73ABEBE9-0B78-3665-1130-63FD357DBEC0}"/>
              </a:ext>
            </a:extLst>
          </p:cNvPr>
          <p:cNvSpPr txBox="1"/>
          <p:nvPr/>
        </p:nvSpPr>
        <p:spPr>
          <a:xfrm>
            <a:off x="12492454" y="4084414"/>
            <a:ext cx="4785414" cy="3077124"/>
          </a:xfrm>
          <a:prstGeom prst="rect">
            <a:avLst/>
          </a:prstGeom>
        </p:spPr>
        <p:txBody>
          <a:bodyPr wrap="square" lIns="0" tIns="0" rIns="0" bIns="0" rtlCol="0" anchor="t">
            <a:spAutoFit/>
          </a:bodyPr>
          <a:lstStyle/>
          <a:p>
            <a:pPr>
              <a:lnSpc>
                <a:spcPts val="4899"/>
              </a:lnSpc>
              <a:spcBef>
                <a:spcPct val="0"/>
              </a:spcBef>
            </a:pPr>
            <a:r>
              <a:rPr lang="en-US" sz="2400">
                <a:solidFill>
                  <a:srgbClr val="FFFFFF"/>
                </a:solidFill>
                <a:latin typeface="Colfax Medium"/>
                <a:sym typeface="Colfax Medium"/>
              </a:rPr>
              <a:t>Our Employer Integration Board is </a:t>
            </a:r>
            <a:r>
              <a:rPr lang="en-US" sz="2400" dirty="0">
                <a:solidFill>
                  <a:srgbClr val="FFFFFF"/>
                </a:solidFill>
                <a:latin typeface="Colfax Medium"/>
                <a:sym typeface="Colfax Medium"/>
              </a:rPr>
              <a:t>co-designing the MBacc, so that young people in Greater gain the skills and experience they need to thrive in our city-region.</a:t>
            </a:r>
            <a:endParaRPr lang="en-US" sz="2400" dirty="0">
              <a:latin typeface="Colfax Medium"/>
            </a:endParaRPr>
          </a:p>
        </p:txBody>
      </p:sp>
      <p:pic>
        <p:nvPicPr>
          <p:cNvPr id="5" name="Online Media 4" title="Introducing the Employer Integration Board">
            <a:hlinkClick r:id="" action="ppaction://media"/>
            <a:extLst>
              <a:ext uri="{FF2B5EF4-FFF2-40B4-BE49-F238E27FC236}">
                <a16:creationId xmlns:a16="http://schemas.microsoft.com/office/drawing/2014/main" id="{1E8C4B3D-5F72-418F-01FD-2AAC4C98EF16}"/>
              </a:ext>
            </a:extLst>
          </p:cNvPr>
          <p:cNvPicPr>
            <a:picLocks noRot="1" noChangeAspect="1"/>
          </p:cNvPicPr>
          <p:nvPr>
            <a:videoFile r:link="rId1"/>
          </p:nvPr>
        </p:nvPicPr>
        <p:blipFill>
          <a:blip r:embed="rId7"/>
          <a:stretch>
            <a:fillRect/>
          </a:stretch>
        </p:blipFill>
        <p:spPr>
          <a:xfrm>
            <a:off x="1374958" y="3033635"/>
            <a:ext cx="10536705" cy="5943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87F5D0E0464CBA9045BEE546BC33" ma:contentTypeVersion="15" ma:contentTypeDescription="Create a new document." ma:contentTypeScope="" ma:versionID="8257a47f77add5dbe36e862d8336870b">
  <xsd:schema xmlns:xsd="http://www.w3.org/2001/XMLSchema" xmlns:xs="http://www.w3.org/2001/XMLSchema" xmlns:p="http://schemas.microsoft.com/office/2006/metadata/properties" xmlns:ns2="3d483249-b691-4da7-b619-055faab020af" xmlns:ns3="cccb26ad-0e48-4511-8f71-a53629ef7407" targetNamespace="http://schemas.microsoft.com/office/2006/metadata/properties" ma:root="true" ma:fieldsID="dc6e8ea6e92386fac9ee5233ae225a55" ns2:_="" ns3:_="">
    <xsd:import namespace="3d483249-b691-4da7-b619-055faab020af"/>
    <xsd:import namespace="cccb26ad-0e48-4511-8f71-a53629ef74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83249-b691-4da7-b619-055faab020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cb26ad-0e48-4511-8f71-a53629ef74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b3f2fb8-5468-47d9-bcee-8ebe1de783b1}" ma:internalName="TaxCatchAll" ma:showField="CatchAllData" ma:web="cccb26ad-0e48-4511-8f71-a53629ef74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b26ad-0e48-4511-8f71-a53629ef7407" xsi:nil="true"/>
    <lcf76f155ced4ddcb4097134ff3c332f xmlns="3d483249-b691-4da7-b619-055faab020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AD9AEF-430C-4EBC-9CE7-A49ABC32402C}">
  <ds:schemaRefs>
    <ds:schemaRef ds:uri="3d483249-b691-4da7-b619-055faab020af"/>
    <ds:schemaRef ds:uri="cccb26ad-0e48-4511-8f71-a53629ef74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4C4352-46C0-4705-8871-D5C9210A9892}">
  <ds:schemaRefs>
    <ds:schemaRef ds:uri="http://schemas.microsoft.com/sharepoint/v3/contenttype/forms"/>
  </ds:schemaRefs>
</ds:datastoreItem>
</file>

<file path=customXml/itemProps3.xml><?xml version="1.0" encoding="utf-8"?>
<ds:datastoreItem xmlns:ds="http://schemas.openxmlformats.org/officeDocument/2006/customXml" ds:itemID="{FD06D6BB-7BD3-471E-8895-C6D41D134ED4}">
  <ds:schemaRef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ccb26ad-0e48-4511-8f71-a53629ef7407"/>
    <ds:schemaRef ds:uri="3d483249-b691-4da7-b619-055faab020af"/>
    <ds:schemaRef ds:uri="http://purl.org/dc/terms/"/>
  </ds:schemaRefs>
</ds:datastoreItem>
</file>

<file path=docMetadata/LabelInfo.xml><?xml version="1.0" encoding="utf-8"?>
<clbl:labelList xmlns:clbl="http://schemas.microsoft.com/office/2020/mipLabelMetadata">
  <clbl:label id="{e8d8036a-b5f9-4f3f-9d36-d7cd740299bb}" enabled="0" method="" siteId="{e8d8036a-b5f9-4f3f-9d36-d7cd740299bb}" removed="1"/>
</clbl:labelList>
</file>

<file path=docProps/app.xml><?xml version="1.0" encoding="utf-8"?>
<Properties xmlns="http://schemas.openxmlformats.org/officeDocument/2006/extended-properties" xmlns:vt="http://schemas.openxmlformats.org/officeDocument/2006/docPropsVTypes">
  <TotalTime>24</TotalTime>
  <Words>586</Words>
  <Application>Microsoft Office PowerPoint</Application>
  <PresentationFormat>Custom</PresentationFormat>
  <Paragraphs>74</Paragraphs>
  <Slides>15</Slides>
  <Notes>2</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Colfax Light</vt:lpstr>
      <vt:lpstr>Calibri</vt:lpstr>
      <vt:lpstr>Arial</vt:lpstr>
      <vt:lpstr>Colfax Medium</vt:lpstr>
      <vt:lpstr>Aptos</vt:lpstr>
      <vt:lpstr>Office Theme</vt:lpstr>
      <vt:lpstr>The Greater Manchester Baccalaureate (MBacc)</vt:lpstr>
      <vt:lpstr>Introducing the MBacc</vt:lpstr>
      <vt:lpstr>The MBacc will transform technical education in our city-region</vt:lpstr>
      <vt:lpstr>Career aspirations</vt:lpstr>
      <vt:lpstr>Seven MBacc gateways align to Greater Manchester’s growing sectors</vt:lpstr>
      <vt:lpstr>Gateway maps help to visualise the journey</vt:lpstr>
      <vt:lpstr>High-quality jobs await. Beeline puts young people on the path to them.</vt:lpstr>
      <vt:lpstr>The MBacc will open up a clear pathway from school to high-quality jobs in our growing economy</vt:lpstr>
      <vt:lpstr>The Greater Manchester economy is booming. Employers need new talent.</vt:lpstr>
      <vt:lpstr>Getting involved</vt:lpstr>
      <vt:lpstr>Find out more or get in touch</vt:lpstr>
      <vt:lpstr>Appendix</vt:lpstr>
      <vt:lpstr>The gateways guide young people on a step-by-step journey from qualifications to high-quality jobs with optionality built-in at every stage </vt:lpstr>
      <vt:lpstr>MBacc year one roadmap (2024/2025)</vt:lpstr>
      <vt:lpstr>MBacc year one deliverables (2024/2025)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MBacc-IntroductionforEducators</dc:title>
  <cp:lastModifiedBy>Hardman, Zoe</cp:lastModifiedBy>
  <cp:revision>454</cp:revision>
  <dcterms:created xsi:type="dcterms:W3CDTF">2006-08-16T00:00:00Z</dcterms:created>
  <dcterms:modified xsi:type="dcterms:W3CDTF">2025-02-11T16:11:03Z</dcterms:modified>
  <dc:identifier>DAGZindTSZ4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0x010100641F87F5D0E0464CBA9045BEE546BC33</vt:lpwstr>
  </property>
  <property fmtid="{D5CDD505-2E9C-101B-9397-08002B2CF9AE}" pid="3" name="MediaServiceImageTags">
    <vt:lpwstr/>
  </property>
</Properties>
</file>